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587" r:id="rId2"/>
    <p:sldId id="521" r:id="rId3"/>
    <p:sldId id="529" r:id="rId4"/>
    <p:sldId id="588" r:id="rId5"/>
    <p:sldId id="575" r:id="rId6"/>
    <p:sldId id="577" r:id="rId7"/>
    <p:sldId id="579" r:id="rId8"/>
    <p:sldId id="578" r:id="rId9"/>
    <p:sldId id="580" r:id="rId10"/>
    <p:sldId id="581" r:id="rId11"/>
    <p:sldId id="582" r:id="rId12"/>
    <p:sldId id="583" r:id="rId13"/>
    <p:sldId id="584" r:id="rId14"/>
    <p:sldId id="585" r:id="rId15"/>
    <p:sldId id="586" r:id="rId16"/>
    <p:sldId id="576" r:id="rId17"/>
    <p:sldId id="530" r:id="rId18"/>
    <p:sldId id="573" r:id="rId19"/>
    <p:sldId id="531" r:id="rId20"/>
    <p:sldId id="532" r:id="rId21"/>
    <p:sldId id="535" r:id="rId22"/>
    <p:sldId id="536" r:id="rId23"/>
    <p:sldId id="537" r:id="rId24"/>
    <p:sldId id="570" r:id="rId25"/>
    <p:sldId id="571" r:id="rId26"/>
    <p:sldId id="572" r:id="rId27"/>
    <p:sldId id="539" r:id="rId28"/>
    <p:sldId id="538" r:id="rId29"/>
    <p:sldId id="540" r:id="rId30"/>
    <p:sldId id="541" r:id="rId31"/>
    <p:sldId id="569" r:id="rId32"/>
    <p:sldId id="545" r:id="rId33"/>
    <p:sldId id="543" r:id="rId34"/>
    <p:sldId id="546" r:id="rId35"/>
    <p:sldId id="547" r:id="rId36"/>
    <p:sldId id="548" r:id="rId37"/>
    <p:sldId id="550" r:id="rId38"/>
    <p:sldId id="551" r:id="rId39"/>
    <p:sldId id="554" r:id="rId40"/>
    <p:sldId id="553" r:id="rId41"/>
    <p:sldId id="555" r:id="rId42"/>
    <p:sldId id="557" r:id="rId43"/>
    <p:sldId id="552" r:id="rId44"/>
    <p:sldId id="556" r:id="rId45"/>
    <p:sldId id="558" r:id="rId46"/>
    <p:sldId id="559" r:id="rId47"/>
    <p:sldId id="560" r:id="rId48"/>
    <p:sldId id="561" r:id="rId49"/>
    <p:sldId id="562" r:id="rId50"/>
    <p:sldId id="563" r:id="rId51"/>
    <p:sldId id="564" r:id="rId52"/>
    <p:sldId id="565" r:id="rId53"/>
    <p:sldId id="566" r:id="rId54"/>
    <p:sldId id="568" r:id="rId55"/>
    <p:sldId id="567" r:id="rId56"/>
  </p:sldIdLst>
  <p:sldSz cx="9144000" cy="6858000" type="screen4x3"/>
  <p:notesSz cx="7099300" cy="10234613"/>
  <p:defaultTextStyle>
    <a:defPPr>
      <a:defRPr lang="pt-BR"/>
    </a:defPPr>
    <a:lvl1pPr algn="l" rtl="0" eaLnBrk="0" fontAlgn="base" hangingPunct="0">
      <a:spcBef>
        <a:spcPct val="0%"/>
      </a:spcBef>
      <a:spcAft>
        <a:spcPct val="0%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%"/>
      </a:spcBef>
      <a:spcAft>
        <a:spcPct val="0%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%"/>
      </a:spcBef>
      <a:spcAft>
        <a:spcPct val="0%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%"/>
      </a:spcBef>
      <a:spcAft>
        <a:spcPct val="0%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%"/>
      </a:spcBef>
      <a:spcAft>
        <a:spcPct val="0%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clrMru>
    <a:srgbClr val="C0C0C0"/>
    <a:srgbClr val="EAEAEA"/>
    <a:srgbClr val="000000"/>
    <a:srgbClr val="800000"/>
    <a:srgbClr val="D4D4D4"/>
    <a:srgbClr val="DCDCDC"/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 vertBarState="maximized">
    <p:restoredLeft sz="22.527%" autoAdjust="0"/>
    <p:restoredTop sz="99.333%" autoAdjust="0"/>
  </p:normalViewPr>
  <p:slideViewPr>
    <p:cSldViewPr>
      <p:cViewPr varScale="1">
        <p:scale>
          <a:sx n="72" d="100"/>
          <a:sy n="72" d="100"/>
        </p:scale>
        <p:origin x="684" y="72"/>
      </p:cViewPr>
      <p:guideLst>
        <p:guide orient="horz" pos="2160"/>
        <p:guide pos="2880"/>
      </p:guideLst>
    </p:cSldViewPr>
  </p:slideViewPr>
  <p:outlineViewPr>
    <p:cViewPr>
      <p:scale>
        <a:sx n="100" d="100"/>
        <a:sy n="100" d="100"/>
      </p:scale>
      <p:origin x="11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24"/>
    </p:cViewPr>
  </p:sorterViewPr>
  <p:notesViewPr>
    <p:cSldViewPr>
      <p:cViewPr varScale="1">
        <p:scale>
          <a:sx n="56" d="100"/>
          <a:sy n="56" d="100"/>
        </p:scale>
        <p:origin x="-1854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purl.oclc.org/ooxml/officeDocument/relationships/slide" Target="slides/slide12.xml"/><Relationship Id="rId18" Type="http://purl.oclc.org/ooxml/officeDocument/relationships/slide" Target="slides/slide17.xml"/><Relationship Id="rId26" Type="http://purl.oclc.org/ooxml/officeDocument/relationships/slide" Target="slides/slide25.xml"/><Relationship Id="rId39" Type="http://purl.oclc.org/ooxml/officeDocument/relationships/slide" Target="slides/slide38.xml"/><Relationship Id="rId21" Type="http://purl.oclc.org/ooxml/officeDocument/relationships/slide" Target="slides/slide20.xml"/><Relationship Id="rId34" Type="http://purl.oclc.org/ooxml/officeDocument/relationships/slide" Target="slides/slide33.xml"/><Relationship Id="rId42" Type="http://purl.oclc.org/ooxml/officeDocument/relationships/slide" Target="slides/slide41.xml"/><Relationship Id="rId47" Type="http://purl.oclc.org/ooxml/officeDocument/relationships/slide" Target="slides/slide46.xml"/><Relationship Id="rId50" Type="http://purl.oclc.org/ooxml/officeDocument/relationships/slide" Target="slides/slide49.xml"/><Relationship Id="rId55" Type="http://purl.oclc.org/ooxml/officeDocument/relationships/slide" Target="slides/slide54.xml"/><Relationship Id="rId7" Type="http://purl.oclc.org/ooxml/officeDocument/relationships/slide" Target="slides/slide6.xml"/><Relationship Id="rId2" Type="http://purl.oclc.org/ooxml/officeDocument/relationships/slide" Target="slides/slide1.xml"/><Relationship Id="rId16" Type="http://purl.oclc.org/ooxml/officeDocument/relationships/slide" Target="slides/slide15.xml"/><Relationship Id="rId20" Type="http://purl.oclc.org/ooxml/officeDocument/relationships/slide" Target="slides/slide19.xml"/><Relationship Id="rId29" Type="http://purl.oclc.org/ooxml/officeDocument/relationships/slide" Target="slides/slide28.xml"/><Relationship Id="rId41" Type="http://purl.oclc.org/ooxml/officeDocument/relationships/slide" Target="slides/slide40.xml"/><Relationship Id="rId54" Type="http://purl.oclc.org/ooxml/officeDocument/relationships/slide" Target="slides/slide53.xml"/><Relationship Id="rId62" Type="http://purl.oclc.org/ooxml/officeDocument/relationships/tableStyles" Target="tableStyles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slide" Target="slides/slide10.xml"/><Relationship Id="rId24" Type="http://purl.oclc.org/ooxml/officeDocument/relationships/slide" Target="slides/slide23.xml"/><Relationship Id="rId32" Type="http://purl.oclc.org/ooxml/officeDocument/relationships/slide" Target="slides/slide31.xml"/><Relationship Id="rId37" Type="http://purl.oclc.org/ooxml/officeDocument/relationships/slide" Target="slides/slide36.xml"/><Relationship Id="rId40" Type="http://purl.oclc.org/ooxml/officeDocument/relationships/slide" Target="slides/slide39.xml"/><Relationship Id="rId45" Type="http://purl.oclc.org/ooxml/officeDocument/relationships/slide" Target="slides/slide44.xml"/><Relationship Id="rId53" Type="http://purl.oclc.org/ooxml/officeDocument/relationships/slide" Target="slides/slide52.xml"/><Relationship Id="rId58" Type="http://purl.oclc.org/ooxml/officeDocument/relationships/handoutMaster" Target="handoutMasters/handoutMaster1.xml"/><Relationship Id="rId5" Type="http://purl.oclc.org/ooxml/officeDocument/relationships/slide" Target="slides/slide4.xml"/><Relationship Id="rId15" Type="http://purl.oclc.org/ooxml/officeDocument/relationships/slide" Target="slides/slide14.xml"/><Relationship Id="rId23" Type="http://purl.oclc.org/ooxml/officeDocument/relationships/slide" Target="slides/slide22.xml"/><Relationship Id="rId28" Type="http://purl.oclc.org/ooxml/officeDocument/relationships/slide" Target="slides/slide27.xml"/><Relationship Id="rId36" Type="http://purl.oclc.org/ooxml/officeDocument/relationships/slide" Target="slides/slide35.xml"/><Relationship Id="rId49" Type="http://purl.oclc.org/ooxml/officeDocument/relationships/slide" Target="slides/slide48.xml"/><Relationship Id="rId57" Type="http://purl.oclc.org/ooxml/officeDocument/relationships/notesMaster" Target="notesMasters/notesMaster1.xml"/><Relationship Id="rId61" Type="http://purl.oclc.org/ooxml/officeDocument/relationships/theme" Target="theme/theme1.xml"/><Relationship Id="rId10" Type="http://purl.oclc.org/ooxml/officeDocument/relationships/slide" Target="slides/slide9.xml"/><Relationship Id="rId19" Type="http://purl.oclc.org/ooxml/officeDocument/relationships/slide" Target="slides/slide18.xml"/><Relationship Id="rId31" Type="http://purl.oclc.org/ooxml/officeDocument/relationships/slide" Target="slides/slide30.xml"/><Relationship Id="rId44" Type="http://purl.oclc.org/ooxml/officeDocument/relationships/slide" Target="slides/slide43.xml"/><Relationship Id="rId52" Type="http://purl.oclc.org/ooxml/officeDocument/relationships/slide" Target="slides/slide51.xml"/><Relationship Id="rId60" Type="http://purl.oclc.org/ooxml/officeDocument/relationships/viewProps" Target="viewProps.xml"/><Relationship Id="rId4" Type="http://purl.oclc.org/ooxml/officeDocument/relationships/slide" Target="slides/slide3.xml"/><Relationship Id="rId9" Type="http://purl.oclc.org/ooxml/officeDocument/relationships/slide" Target="slides/slide8.xml"/><Relationship Id="rId14" Type="http://purl.oclc.org/ooxml/officeDocument/relationships/slide" Target="slides/slide13.xml"/><Relationship Id="rId22" Type="http://purl.oclc.org/ooxml/officeDocument/relationships/slide" Target="slides/slide21.xml"/><Relationship Id="rId27" Type="http://purl.oclc.org/ooxml/officeDocument/relationships/slide" Target="slides/slide26.xml"/><Relationship Id="rId30" Type="http://purl.oclc.org/ooxml/officeDocument/relationships/slide" Target="slides/slide29.xml"/><Relationship Id="rId35" Type="http://purl.oclc.org/ooxml/officeDocument/relationships/slide" Target="slides/slide34.xml"/><Relationship Id="rId43" Type="http://purl.oclc.org/ooxml/officeDocument/relationships/slide" Target="slides/slide42.xml"/><Relationship Id="rId48" Type="http://purl.oclc.org/ooxml/officeDocument/relationships/slide" Target="slides/slide47.xml"/><Relationship Id="rId56" Type="http://purl.oclc.org/ooxml/officeDocument/relationships/slide" Target="slides/slide55.xml"/><Relationship Id="rId8" Type="http://purl.oclc.org/ooxml/officeDocument/relationships/slide" Target="slides/slide7.xml"/><Relationship Id="rId51" Type="http://purl.oclc.org/ooxml/officeDocument/relationships/slide" Target="slides/slide50.xml"/><Relationship Id="rId3" Type="http://purl.oclc.org/ooxml/officeDocument/relationships/slide" Target="slides/slide2.xml"/><Relationship Id="rId12" Type="http://purl.oclc.org/ooxml/officeDocument/relationships/slide" Target="slides/slide11.xml"/><Relationship Id="rId17" Type="http://purl.oclc.org/ooxml/officeDocument/relationships/slide" Target="slides/slide16.xml"/><Relationship Id="rId25" Type="http://purl.oclc.org/ooxml/officeDocument/relationships/slide" Target="slides/slide24.xml"/><Relationship Id="rId33" Type="http://purl.oclc.org/ooxml/officeDocument/relationships/slide" Target="slides/slide32.xml"/><Relationship Id="rId38" Type="http://purl.oclc.org/ooxml/officeDocument/relationships/slide" Target="slides/slide37.xml"/><Relationship Id="rId46" Type="http://purl.oclc.org/ooxml/officeDocument/relationships/slide" Target="slides/slide45.xml"/><Relationship Id="rId59" Type="http://purl.oclc.org/ooxml/officeDocument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purl.oclc.org/ooxml/officeDocument/relationships/image" Target="../media/image10.emf"/><Relationship Id="rId2" Type="http://purl.oclc.org/ooxml/officeDocument/relationships/image" Target="../media/image9.emf"/><Relationship Id="rId1" Type="http://purl.oclc.org/ooxml/officeDocument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purl.oclc.org/ooxml/officeDocument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purl.oclc.org/ooxml/officeDocument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purl.oclc.org/ooxml/officeDocument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purl.oclc.org/ooxml/officeDocument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purl.oclc.org/ooxml/officeDocument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1" Type="http://purl.oclc.org/ooxml/officeDocument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purl.oclc.org/ooxml/officeDocument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1" Type="http://purl.oclc.org/ooxml/officeDocument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purl.oclc.org/ooxml/officeDocument/relationships/theme" Target="../theme/theme3.xml"/></Relationships>
</file>

<file path=ppt/handoutMasters/handoutMaster1.xml><?xml version="1.0" encoding="utf-8"?>
<p:handoutMaster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/>
            </a:lvl1pPr>
          </a:lstStyle>
          <a:p>
            <a:pPr>
              <a:defRPr/>
            </a:pPr>
            <a:fld id="{81E341C2-3386-41AF-AE50-096CDC1E967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2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%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2513"/>
            <a:ext cx="5203825" cy="4603750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/>
            </a:lvl1pPr>
          </a:lstStyle>
          <a:p>
            <a:pPr>
              <a:defRPr/>
            </a:pPr>
            <a:fld id="{4ADCCC27-6D4D-43B6-988F-85F7E09270C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%"/>
      </a:spcBef>
      <a:spcAft>
        <a:spcPct val="0%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%"/>
      </a:spcBef>
      <a:spcAft>
        <a:spcPct val="0%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%"/>
      </a:spcBef>
      <a:spcAft>
        <a:spcPct val="0%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%"/>
      </a:spcBef>
      <a:spcAft>
        <a:spcPct val="0%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%"/>
      </a:spcBef>
      <a:spcAft>
        <a:spcPct val="0%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CE21B-DEB7-4ADB-9880-8328EB7051EA}" type="datetime1">
              <a:rPr lang="pt-BR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EB14D4-9720-4923-AEAE-FFF2648DE71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40457621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04F23-D52D-4D50-9945-3532B8AB2CDE}" type="datetime1">
              <a:rPr lang="pt-BR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D135B6-7D50-4E5A-AC6B-9C376FEDC6A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93530736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0B007-9E20-41FC-8822-9201C899942A}" type="datetime1">
              <a:rPr lang="pt-BR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D88FE0-6C9D-433F-87B9-1579A6BD321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28133792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6A5C02-E139-45B7-A6C5-30CE1FE1D1CF}" type="datetime1">
              <a:rPr lang="pt-BR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5BE52D-7826-4E45-962F-0396907C826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97823354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A67D7-9315-4831-A483-D24AFD353E9D}" type="datetime1">
              <a:rPr lang="pt-BR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3E82D7-0E48-4F48-9D01-A7020F66E66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8067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purl.oclc.org/ooxml/officeDocument/relationships/slideLayout" Target="../slideLayouts/slideLayout3.xml"/><Relationship Id="rId7" Type="http://purl.oclc.org/ooxml/officeDocument/relationships/image" Target="../media/image1.png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theme" Target="../theme/theme1.xml"/><Relationship Id="rId5" Type="http://purl.oclc.org/ooxml/officeDocument/relationships/slideLayout" Target="../slideLayouts/slideLayout5.xml"/><Relationship Id="rId4" Type="http://purl.oclc.org/ooxml/officeDocument/relationships/slideLayout" Target="../slideLayouts/slideLayout4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1pPr>
          </a:lstStyle>
          <a:p>
            <a:pPr>
              <a:defRPr/>
            </a:pPr>
            <a:fld id="{0BB3A0BF-442C-4DCF-8D1C-D26F752EB7E7}" type="datetime1">
              <a:rPr lang="pt-BR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FE3E5825-32AA-4FB5-9879-9D18F905DD4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2" name="Line 7"/>
          <p:cNvSpPr>
            <a:spLocks noChangeShapeType="1"/>
          </p:cNvSpPr>
          <p:nvPr userDrawn="1"/>
        </p:nvSpPr>
        <p:spPr bwMode="auto">
          <a:xfrm>
            <a:off x="685800" y="6172200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685800" y="685800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5" name="Text Box 11"/>
          <p:cNvSpPr txBox="1">
            <a:spLocks noChangeArrowheads="1"/>
          </p:cNvSpPr>
          <p:nvPr userDrawn="1"/>
        </p:nvSpPr>
        <p:spPr bwMode="auto">
          <a:xfrm>
            <a:off x="8018463" y="231775"/>
            <a:ext cx="527050" cy="276225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1" hangingPunct="1">
              <a:defRPr/>
            </a:pPr>
            <a:r>
              <a:rPr lang="pt-BR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APC</a:t>
            </a:r>
          </a:p>
        </p:txBody>
      </p:sp>
      <p:pic>
        <p:nvPicPr>
          <p:cNvPr id="1032" name="Picture 2" descr="Z:\Users\Zaghetto\Documents\UnB\UnB Indentidade Visual\Departamento.TIF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39713"/>
            <a:ext cx="3913188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/>
  <p:txStyles>
    <p:titleStyle>
      <a:lvl1pPr algn="ctr" rtl="0" eaLnBrk="0" fontAlgn="base" hangingPunct="0">
        <a:spcBef>
          <a:spcPct val="0%"/>
        </a:spcBef>
        <a:spcAft>
          <a:spcPct val="0%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%"/>
        </a:spcBef>
        <a:spcAft>
          <a:spcPct val="0%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%"/>
        </a:spcBef>
        <a:spcAft>
          <a:spcPct val="0%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%"/>
        </a:spcBef>
        <a:spcAft>
          <a:spcPct val="0%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%"/>
        </a:spcBef>
        <a:spcAft>
          <a:spcPct val="0%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%"/>
        </a:spcBef>
        <a:spcAft>
          <a:spcPct val="0%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%"/>
        </a:spcBef>
        <a:spcAft>
          <a:spcPct val="0%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%"/>
        </a:spcBef>
        <a:spcAft>
          <a:spcPct val="0%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%"/>
        </a:spcBef>
        <a:spcAft>
          <a:spcPct val="0%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%"/>
        </a:spcBef>
        <a:spcAft>
          <a:spcPct val="0%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%"/>
        </a:spcBef>
        <a:spcAft>
          <a:spcPct val="0%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%"/>
        </a:spcBef>
        <a:spcAft>
          <a:spcPct val="0%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%"/>
        </a:spcBef>
        <a:spcAft>
          <a:spcPct val="0%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%"/>
        </a:spcBef>
        <a:spcAft>
          <a:spcPct val="0%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%"/>
        </a:spcBef>
        <a:spcAft>
          <a:spcPct val="0%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%"/>
        </a:spcBef>
        <a:spcAft>
          <a:spcPct val="0%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%"/>
        </a:spcBef>
        <a:spcAft>
          <a:spcPct val="0%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%"/>
        </a:spcBef>
        <a:spcAft>
          <a:spcPct val="0%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purl.oclc.org/ooxml/officeDocument/relationships/image" Target="../media/image2.jpeg"/><Relationship Id="rId1" Type="http://purl.oclc.org/ooxml/officeDocument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purl.oclc.org/ooxml/officeDocument/relationships/image" Target="../media/image10.emf"/><Relationship Id="rId3" Type="http://purl.oclc.org/ooxml/officeDocument/relationships/oleObject" Target="../embeddings/oleObject1.bin"/><Relationship Id="rId7" Type="http://purl.oclc.org/ooxml/officeDocument/relationships/oleObject" Target="../embeddings/oleObject3.bin"/><Relationship Id="rId2" Type="http://purl.oclc.org/ooxml/officeDocument/relationships/slideLayout" Target="../slideLayouts/slideLayout2.xml"/><Relationship Id="rId1" Type="http://schemas.openxmlformats.org/officeDocument/2006/relationships/vmlDrawing" Target="../drawings/vmlDrawing1.vml"/><Relationship Id="rId6" Type="http://purl.oclc.org/ooxml/officeDocument/relationships/image" Target="../media/image9.emf"/><Relationship Id="rId5" Type="http://purl.oclc.org/ooxml/officeDocument/relationships/oleObject" Target="../embeddings/oleObject2.bin"/><Relationship Id="rId4" Type="http://purl.oclc.org/ooxml/officeDocument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3" Type="http://purl.oclc.org/ooxml/officeDocument/relationships/oleObject" Target="../embeddings/oleObject4.bin"/><Relationship Id="rId2" Type="http://purl.oclc.org/ooxml/officeDocument/relationships/slideLayout" Target="../slideLayouts/slideLayout2.xml"/><Relationship Id="rId1" Type="http://schemas.openxmlformats.org/officeDocument/2006/relationships/vmlDrawing" Target="../drawings/vmlDrawing2.vml"/><Relationship Id="rId4" Type="http://purl.oclc.org/ooxml/officeDocument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2" Type="http://purl.oclc.org/ooxml/officeDocument/relationships/image" Target="../media/image11.png"/><Relationship Id="rId1" Type="http://purl.oclc.org/ooxml/officeDocument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purl.oclc.org/ooxml/officeDocument/relationships/image" Target="../media/image13.jpeg"/><Relationship Id="rId2" Type="http://purl.oclc.org/ooxml/officeDocument/relationships/image" Target="../media/image12.jpeg"/><Relationship Id="rId1" Type="http://purl.oclc.org/ooxml/officeDocument/relationships/slideLayout" Target="../slideLayouts/slideLayout2.xml"/><Relationship Id="rId4" Type="http://purl.oclc.org/ooxml/officeDocument/relationships/image" Target="../media/image14.jpeg"/></Relationships>
</file>

<file path=ppt/slides/_rels/slide25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purl.oclc.org/ooxml/officeDocument/relationships/image" Target="../media/image15.png"/><Relationship Id="rId1" Type="http://purl.oclc.org/ooxml/officeDocument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purl.oclc.org/ooxml/officeDocument/relationships/image" Target="../media/image3.jpeg"/><Relationship Id="rId1" Type="http://purl.oclc.org/ooxml/officeDocument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purl.oclc.org/ooxml/officeDocument/relationships/image" Target="../media/image4.jpeg"/><Relationship Id="rId1" Type="http://purl.oclc.org/ooxml/officeDocument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purl.oclc.org/ooxml/officeDocument/relationships/oleObject" Target="../embeddings/oleObject5.bin"/><Relationship Id="rId2" Type="http://purl.oclc.org/ooxml/officeDocument/relationships/slideLayout" Target="../slideLayouts/slideLayout2.xml"/><Relationship Id="rId1" Type="http://schemas.openxmlformats.org/officeDocument/2006/relationships/vmlDrawing" Target="../drawings/vmlDrawing3.vml"/><Relationship Id="rId4" Type="http://purl.oclc.org/ooxml/officeDocument/relationships/image" Target="../media/image16.wmf"/></Relationships>
</file>

<file path=ppt/slides/_rels/slide46.xml.rels><?xml version="1.0" encoding="UTF-8" standalone="yes"?>
<Relationships xmlns="http://schemas.openxmlformats.org/package/2006/relationships"><Relationship Id="rId3" Type="http://purl.oclc.org/ooxml/officeDocument/relationships/oleObject" Target="../embeddings/oleObject6.bin"/><Relationship Id="rId2" Type="http://purl.oclc.org/ooxml/officeDocument/relationships/slideLayout" Target="../slideLayouts/slideLayout2.xml"/><Relationship Id="rId1" Type="http://schemas.openxmlformats.org/officeDocument/2006/relationships/vmlDrawing" Target="../drawings/vmlDrawing4.vml"/><Relationship Id="rId4" Type="http://purl.oclc.org/ooxml/officeDocument/relationships/image" Target="../media/image17.wmf"/></Relationships>
</file>

<file path=ppt/slides/_rels/slide47.xml.rels><?xml version="1.0" encoding="UTF-8" standalone="yes"?>
<Relationships xmlns="http://schemas.openxmlformats.org/package/2006/relationships"><Relationship Id="rId3" Type="http://purl.oclc.org/ooxml/officeDocument/relationships/oleObject" Target="../embeddings/oleObject7.bin"/><Relationship Id="rId2" Type="http://purl.oclc.org/ooxml/officeDocument/relationships/slideLayout" Target="../slideLayouts/slideLayout2.xml"/><Relationship Id="rId1" Type="http://schemas.openxmlformats.org/officeDocument/2006/relationships/vmlDrawing" Target="../drawings/vmlDrawing5.vml"/><Relationship Id="rId4" Type="http://purl.oclc.org/ooxml/officeDocument/relationships/image" Target="../media/image17.wmf"/></Relationships>
</file>

<file path=ppt/slides/_rels/slide48.xml.rels><?xml version="1.0" encoding="UTF-8" standalone="yes"?>
<Relationships xmlns="http://schemas.openxmlformats.org/package/2006/relationships"><Relationship Id="rId3" Type="http://purl.oclc.org/ooxml/officeDocument/relationships/oleObject" Target="../embeddings/oleObject8.bin"/><Relationship Id="rId2" Type="http://purl.oclc.org/ooxml/officeDocument/relationships/slideLayout" Target="../slideLayouts/slideLayout2.xml"/><Relationship Id="rId1" Type="http://schemas.openxmlformats.org/officeDocument/2006/relationships/vmlDrawing" Target="../drawings/vmlDrawing6.vml"/><Relationship Id="rId4" Type="http://purl.oclc.org/ooxml/officeDocument/relationships/image" Target="../media/image18.wmf"/></Relationships>
</file>

<file path=ppt/slides/_rels/slide49.xml.rels><?xml version="1.0" encoding="UTF-8" standalone="yes"?>
<Relationships xmlns="http://schemas.openxmlformats.org/package/2006/relationships"><Relationship Id="rId3" Type="http://purl.oclc.org/ooxml/officeDocument/relationships/oleObject" Target="../embeddings/oleObject9.bin"/><Relationship Id="rId2" Type="http://purl.oclc.org/ooxml/officeDocument/relationships/slideLayout" Target="../slideLayouts/slideLayout2.xml"/><Relationship Id="rId1" Type="http://schemas.openxmlformats.org/officeDocument/2006/relationships/vmlDrawing" Target="../drawings/vmlDrawing7.vml"/><Relationship Id="rId4" Type="http://purl.oclc.org/ooxml/officeDocument/relationships/image" Target="../media/image18.wmf"/></Relationships>
</file>

<file path=ppt/slides/_rels/slide5.xml.rels><?xml version="1.0" encoding="UTF-8" standalone="yes"?>
<Relationships xmlns="http://schemas.openxmlformats.org/package/2006/relationships"><Relationship Id="rId2" Type="http://purl.oclc.org/ooxml/officeDocument/relationships/image" Target="../media/image5.jpeg"/><Relationship Id="rId1" Type="http://purl.oclc.org/ooxml/officeDocument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purl.oclc.org/ooxml/officeDocument/relationships/oleObject" Target="../embeddings/oleObject10.bin"/><Relationship Id="rId2" Type="http://purl.oclc.org/ooxml/officeDocument/relationships/slideLayout" Target="../slideLayouts/slideLayout2.xml"/><Relationship Id="rId1" Type="http://schemas.openxmlformats.org/officeDocument/2006/relationships/vmlDrawing" Target="../drawings/vmlDrawing8.vml"/><Relationship Id="rId4" Type="http://purl.oclc.org/ooxml/officeDocument/relationships/image" Target="../media/image19.wmf"/></Relationships>
</file>

<file path=ppt/slides/_rels/slide5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purl.oclc.org/ooxml/officeDocument/relationships/oleObject" Target="../embeddings/oleObject11.bin"/><Relationship Id="rId2" Type="http://purl.oclc.org/ooxml/officeDocument/relationships/slideLayout" Target="../slideLayouts/slideLayout2.xml"/><Relationship Id="rId1" Type="http://schemas.openxmlformats.org/officeDocument/2006/relationships/vmlDrawing" Target="../drawings/vmlDrawing9.vml"/><Relationship Id="rId4" Type="http://purl.oclc.org/ooxml/officeDocument/relationships/image" Target="../media/image20.wmf"/></Relationships>
</file>

<file path=ppt/slides/_rels/slide54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purl.oclc.org/ooxml/officeDocument/relationships/image" Target="../media/image21.jpeg"/><Relationship Id="rId1" Type="http://purl.oclc.org/ooxml/officeDocument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purl.oclc.org/ooxml/officeDocument/relationships/image" Target="../media/image6.jpeg"/><Relationship Id="rId1" Type="http://purl.oclc.org/ooxml/officeDocument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purl.oclc.org/ooxml/officeDocument/relationships/image" Target="../media/image7.jpeg"/><Relationship Id="rId1" Type="http://purl.oclc.org/ooxml/officeDocument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 descr="Hea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5" y="2246313"/>
            <a:ext cx="4176713" cy="3270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%"/>
              </a:srgbClr>
            </a:outerShdw>
          </a:effectLst>
          <a:extLst/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4213" y="1357313"/>
            <a:ext cx="7786687" cy="4768850"/>
          </a:xfrm>
          <a:prstGeom prst="rect">
            <a:avLst/>
          </a:prstGeom>
          <a:ln>
            <a:miter lim="800%"/>
            <a:headEnd/>
            <a:tailEnd/>
          </a:ln>
        </p:spPr>
        <p:txBody>
          <a:bodyPr/>
          <a:lstStyle/>
          <a:p>
            <a:pPr marL="342900" indent="-342900" algn="r">
              <a:spcBef>
                <a:spcPct val="20%"/>
              </a:spcBef>
              <a:defRPr/>
            </a:pPr>
            <a:r>
              <a:rPr lang="en-US" sz="1800" b="1" kern="0" dirty="0" err="1">
                <a:latin typeface="Verdana" pitchFamily="34" charset="0"/>
              </a:rPr>
              <a:t>Algoritmos</a:t>
            </a:r>
            <a:r>
              <a:rPr lang="en-US" sz="1800" b="1" kern="0" dirty="0">
                <a:latin typeface="Verdana" pitchFamily="34" charset="0"/>
              </a:rPr>
              <a:t> e </a:t>
            </a:r>
          </a:p>
          <a:p>
            <a:pPr marL="342900" indent="-342900" algn="r">
              <a:spcBef>
                <a:spcPct val="20%"/>
              </a:spcBef>
              <a:defRPr/>
            </a:pPr>
            <a:r>
              <a:rPr lang="en-US" sz="1800" b="1" kern="0" dirty="0" err="1">
                <a:latin typeface="Verdana" pitchFamily="34" charset="0"/>
              </a:rPr>
              <a:t>Programação</a:t>
            </a:r>
            <a:r>
              <a:rPr lang="en-US" sz="1800" b="1" kern="0" dirty="0">
                <a:latin typeface="Verdana" pitchFamily="34" charset="0"/>
              </a:rPr>
              <a:t> de </a:t>
            </a:r>
            <a:r>
              <a:rPr lang="en-US" sz="1800" b="1" kern="0" dirty="0" err="1">
                <a:latin typeface="Verdana" pitchFamily="34" charset="0"/>
              </a:rPr>
              <a:t>Computadores</a:t>
            </a:r>
            <a:endParaRPr lang="en-US" sz="1800" b="1" kern="0" dirty="0">
              <a:latin typeface="Verdana" pitchFamily="34" charset="0"/>
            </a:endParaRPr>
          </a:p>
          <a:p>
            <a:pPr marL="342900" indent="-342900" algn="r">
              <a:spcBef>
                <a:spcPct val="20%"/>
              </a:spcBef>
              <a:defRPr/>
            </a:pPr>
            <a:r>
              <a:rPr lang="en-US" sz="1400" b="1" kern="0" dirty="0" err="1">
                <a:latin typeface="Verdana" pitchFamily="34" charset="0"/>
              </a:rPr>
              <a:t>Disciplina</a:t>
            </a:r>
            <a:r>
              <a:rPr lang="en-US" sz="1400" b="1" kern="0" dirty="0">
                <a:latin typeface="Verdana" pitchFamily="34" charset="0"/>
              </a:rPr>
              <a:t> 113476</a:t>
            </a:r>
            <a:br>
              <a:rPr lang="en-US" sz="1600" b="1" kern="0" dirty="0">
                <a:latin typeface="Verdana" pitchFamily="34" charset="0"/>
              </a:rPr>
            </a:br>
            <a:endParaRPr lang="en-US" sz="1600" b="1" kern="0" dirty="0">
              <a:latin typeface="Verdana" pitchFamily="34" charset="0"/>
            </a:endParaRPr>
          </a:p>
          <a:p>
            <a:pPr marL="342900" indent="-342900" algn="r">
              <a:spcBef>
                <a:spcPct val="20%"/>
              </a:spcBef>
              <a:defRPr/>
            </a:pPr>
            <a:endParaRPr lang="en-US" sz="1600" kern="0" dirty="0">
              <a:latin typeface="Verdana" pitchFamily="34" charset="0"/>
            </a:endParaRPr>
          </a:p>
          <a:p>
            <a:pPr marL="342900" indent="-342900" algn="r">
              <a:spcBef>
                <a:spcPct val="20%"/>
              </a:spcBef>
              <a:defRPr/>
            </a:pPr>
            <a:endParaRPr lang="en-US" sz="1600" kern="0" dirty="0">
              <a:latin typeface="Verdana" pitchFamily="34" charset="0"/>
            </a:endParaRPr>
          </a:p>
          <a:p>
            <a:pPr marL="342900" indent="-342900" algn="r">
              <a:spcBef>
                <a:spcPct val="20%"/>
              </a:spcBef>
              <a:defRPr/>
            </a:pPr>
            <a:r>
              <a:rPr lang="en-US" sz="2000" kern="0" dirty="0">
                <a:latin typeface="Verdana" pitchFamily="34" charset="0"/>
              </a:rPr>
              <a:t>Prof. </a:t>
            </a:r>
            <a:r>
              <a:rPr lang="en-US" sz="2000" kern="0" dirty="0" err="1">
                <a:latin typeface="Verdana" pitchFamily="34" charset="0"/>
              </a:rPr>
              <a:t>Alexandre</a:t>
            </a:r>
            <a:r>
              <a:rPr lang="en-US" sz="2000" kern="0" dirty="0">
                <a:latin typeface="Verdana" pitchFamily="34" charset="0"/>
              </a:rPr>
              <a:t> Zaghetto</a:t>
            </a:r>
          </a:p>
          <a:p>
            <a:pPr marL="342900" indent="-342900" algn="r">
              <a:spcBef>
                <a:spcPct val="20%"/>
              </a:spcBef>
              <a:defRPr/>
            </a:pPr>
            <a:r>
              <a:rPr lang="en-US" sz="1400" kern="0" dirty="0">
                <a:latin typeface="Verdana" pitchFamily="34" charset="0"/>
              </a:rPr>
              <a:t>zaghetto@unb.br</a:t>
            </a:r>
          </a:p>
          <a:p>
            <a:pPr marL="342900" indent="-342900" algn="ctr">
              <a:spcBef>
                <a:spcPct val="20%"/>
              </a:spcBef>
              <a:defRPr/>
            </a:pPr>
            <a:endParaRPr lang="en-US" sz="1400" kern="0" dirty="0">
              <a:latin typeface="Verdana" pitchFamily="34" charset="0"/>
            </a:endParaRPr>
          </a:p>
          <a:p>
            <a:pPr marL="342900" indent="-342900" algn="ctr">
              <a:spcBef>
                <a:spcPct val="20%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ctr">
              <a:spcBef>
                <a:spcPct val="20%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ctr">
              <a:spcBef>
                <a:spcPct val="20%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r">
              <a:spcBef>
                <a:spcPct val="20%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Universidade</a:t>
            </a:r>
            <a:r>
              <a:rPr lang="en-US" sz="1200" kern="0" dirty="0">
                <a:latin typeface="Verdana" pitchFamily="34" charset="0"/>
              </a:rPr>
              <a:t> de Brasília</a:t>
            </a:r>
          </a:p>
          <a:p>
            <a:pPr marL="342900" indent="-342900" algn="r">
              <a:spcBef>
                <a:spcPct val="20%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Instituto</a:t>
            </a:r>
            <a:r>
              <a:rPr lang="en-US" sz="1200" kern="0" dirty="0">
                <a:latin typeface="Verdana" pitchFamily="34" charset="0"/>
              </a:rPr>
              <a:t> de </a:t>
            </a:r>
            <a:r>
              <a:rPr lang="en-US" sz="1200" kern="0" dirty="0" err="1">
                <a:latin typeface="Verdana" pitchFamily="34" charset="0"/>
              </a:rPr>
              <a:t>Ciências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Exatas</a:t>
            </a:r>
            <a:endParaRPr lang="en-US" sz="1200" kern="0" dirty="0">
              <a:latin typeface="Verdana" pitchFamily="34" charset="0"/>
            </a:endParaRPr>
          </a:p>
          <a:p>
            <a:pPr marL="342900" indent="-342900" algn="r">
              <a:spcBef>
                <a:spcPct val="20%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Departamento</a:t>
            </a:r>
            <a:r>
              <a:rPr lang="en-US" sz="1200" kern="0" dirty="0">
                <a:latin typeface="Verdana" pitchFamily="34" charset="0"/>
              </a:rPr>
              <a:t> de </a:t>
            </a:r>
            <a:r>
              <a:rPr lang="en-US" sz="1200" kern="0" dirty="0" err="1">
                <a:latin typeface="Verdana" pitchFamily="34" charset="0"/>
              </a:rPr>
              <a:t>Ciência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da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Computação</a:t>
            </a:r>
            <a:endParaRPr lang="en-US" sz="1200" kern="0" dirty="0">
              <a:latin typeface="Verdana" pitchFamily="34" charset="0"/>
            </a:endParaRPr>
          </a:p>
          <a:p>
            <a:pPr marL="342900" indent="-342900">
              <a:spcBef>
                <a:spcPct val="20%"/>
              </a:spcBef>
              <a:defRPr/>
            </a:pPr>
            <a:r>
              <a:rPr lang="en-US" sz="800" kern="0" dirty="0">
                <a:latin typeface="Verdana" pitchFamily="34" charset="0"/>
              </a:rPr>
              <a:t>http://www.nickgentry.com/</a:t>
            </a:r>
          </a:p>
          <a:p>
            <a:pPr marL="342900" indent="-342900" algn="ctr">
              <a:spcBef>
                <a:spcPct val="20%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>
              <a:spcBef>
                <a:spcPct val="20%"/>
              </a:spcBef>
              <a:buFontTx/>
              <a:buChar char="•"/>
              <a:defRPr/>
            </a:pPr>
            <a:endParaRPr lang="en-US" sz="2000" kern="0" dirty="0"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6102AE4D-F4A2-4880-86F4-3974C66F1563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10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O Conceito de Algoritmo</a:t>
            </a:r>
          </a:p>
        </p:txBody>
      </p:sp>
      <p:sp>
        <p:nvSpPr>
          <p:cNvPr id="13317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31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31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785813" y="1357313"/>
            <a:ext cx="7429500" cy="4800600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Um exemplo de Máquina de Turing.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742950" lvl="2" indent="-285750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 operação da máquina é determinada pelo estado corrente e pelo símbolo sendo observado, que geram as seguintes operações e um novo estado:</a:t>
            </a:r>
          </a:p>
          <a:p>
            <a:pPr marL="742950" lvl="2" indent="-285750" algn="just" eaLnBrk="1" hangingPunct="1">
              <a:buFont typeface="Wingdings" pitchFamily="2" charset="2"/>
              <a:buChar char="ü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1257300" lvl="3" indent="-342900" algn="just" eaLnBrk="1" hangingPunct="1">
              <a:buFont typeface="+mj-lt"/>
              <a:buAutoNum type="alphaLcParenR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Escreva o símbolo 1 na célula observada: 1</a:t>
            </a:r>
          </a:p>
          <a:p>
            <a:pPr marL="1257300" lvl="3" indent="-342900" algn="just" eaLnBrk="1" hangingPunct="1">
              <a:buFont typeface="+mj-lt"/>
              <a:buAutoNum type="alphaLcParenR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1257300" lvl="3" indent="-342900" algn="just" eaLnBrk="1" hangingPunct="1">
              <a:buFont typeface="+mj-lt"/>
              <a:buAutoNum type="alphaLcParenR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Apague qualquer símbolo que apareça na célula observada : 0</a:t>
            </a:r>
          </a:p>
          <a:p>
            <a:pPr marL="1257300" lvl="3" indent="-342900" algn="just" eaLnBrk="1" hangingPunct="1">
              <a:buFont typeface="+mj-lt"/>
              <a:buAutoNum type="alphaLcParenR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1257300" lvl="3" indent="-342900" algn="just" eaLnBrk="1" hangingPunct="1">
              <a:buFont typeface="+mj-lt"/>
              <a:buAutoNum type="alphaLcParenR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Mova uma célula para a direita da célula observada: &gt;&gt;</a:t>
            </a:r>
          </a:p>
          <a:p>
            <a:pPr marL="1257300" lvl="3" indent="-342900" algn="just" eaLnBrk="1" hangingPunct="1">
              <a:buFont typeface="+mj-lt"/>
              <a:buAutoNum type="alphaLcParenR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1257300" lvl="3" indent="-342900" algn="just" eaLnBrk="1" hangingPunct="1">
              <a:buFont typeface="+mj-lt"/>
              <a:buAutoNum type="alphaLcParenR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Mova uma célula para a esquerda da célula observada: &lt;&lt;</a:t>
            </a:r>
          </a:p>
          <a:p>
            <a:pPr marL="742950" lvl="1" indent="-285750" algn="just" eaLnBrk="1" hangingPunct="1">
              <a:buFont typeface="Wingdings" pitchFamily="2" charset="2"/>
              <a:buChar char="ü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CB705071-E11B-4BFC-9C92-96A92DAF1A8B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11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O Conceito de Algoritmo</a:t>
            </a:r>
          </a:p>
        </p:txBody>
      </p:sp>
      <p:sp>
        <p:nvSpPr>
          <p:cNvPr id="14341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434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434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" name="Text Box 2052"/>
          <p:cNvSpPr txBox="1">
            <a:spLocks noChangeArrowheads="1"/>
          </p:cNvSpPr>
          <p:nvPr/>
        </p:nvSpPr>
        <p:spPr bwMode="auto">
          <a:xfrm>
            <a:off x="785813" y="1357313"/>
            <a:ext cx="7429500" cy="4246562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Um exemplo de Máquina de Turing.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742950" lvl="2" indent="-285750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Assim, uma instrução para a máquina consiste na quádrupla:</a:t>
            </a:r>
          </a:p>
          <a:p>
            <a:pPr marL="742950" lvl="2" indent="-285750" algn="ctr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(s</a:t>
            </a:r>
            <a:r>
              <a:rPr lang="pt-BR" sz="1800" baseline="-25%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i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, D, Op, s</a:t>
            </a:r>
            <a:r>
              <a:rPr lang="pt-BR" sz="1800" baseline="-25%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j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)</a:t>
            </a:r>
          </a:p>
          <a:p>
            <a:pPr marL="742950" lvl="2" indent="-285750" algn="just" eaLnBrk="1" hangingPunct="1">
              <a:buFont typeface="Wingdings" pitchFamily="2" charset="2"/>
              <a:buChar char="ü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742950" lvl="2" indent="-285750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</a:t>
            </a:r>
            <a:r>
              <a:rPr lang="pt-BR" sz="1800" baseline="-25%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i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é o estado corrente, D </a:t>
            </a:r>
            <a:r>
              <a:rPr lang="az-Cyrl-AZ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Є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{0,1} é o símbolo corrente, Op </a:t>
            </a:r>
            <a:r>
              <a:rPr lang="az-Cyrl-AZ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Є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{0,1,&gt;&gt;,&lt;&lt;} é uma das operações anteiormente descritas e s</a:t>
            </a:r>
            <a:r>
              <a:rPr lang="pt-BR" sz="1800" baseline="-25%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j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é o  novo estado.</a:t>
            </a:r>
          </a:p>
          <a:p>
            <a:pPr marL="742950" lvl="2" indent="-285750" algn="just" eaLnBrk="1" hangingPunct="1">
              <a:buFont typeface="Wingdings" pitchFamily="2" charset="2"/>
              <a:buChar char="ü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742950" lvl="2" indent="-285750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Um programa para uma Máquina de Turing é uma coleção finita dessas instruções.</a:t>
            </a:r>
          </a:p>
          <a:p>
            <a:pPr marL="742950" lvl="2" indent="-285750" algn="just" eaLnBrk="1" hangingPunct="1">
              <a:buFont typeface="Wingdings" pitchFamily="2" charset="2"/>
              <a:buChar char="ü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742950" lvl="2" indent="-285750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A máquina para quando não há uma transição única (nenhuma ou mais de uma) a ser realizada.</a:t>
            </a:r>
          </a:p>
        </p:txBody>
      </p:sp>
    </p:spTree>
  </p:cSld>
  <p:clrMapOvr>
    <a:masterClrMapping/>
  </p:clrMapOvr>
</p:sld>
</file>

<file path=ppt/slides/slide1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052"/>
          <p:cNvSpPr txBox="1">
            <a:spLocks noChangeArrowheads="1"/>
          </p:cNvSpPr>
          <p:nvPr/>
        </p:nvSpPr>
        <p:spPr bwMode="auto">
          <a:xfrm>
            <a:off x="785813" y="1357313"/>
            <a:ext cx="7429500" cy="40782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Um exemplo de Máquina de Turing.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742950" lvl="2" indent="-285750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Exercício - Máquina de Turing que realiza a soma de dois algarismos: Soma(m,n) = m+n:</a:t>
            </a:r>
            <a:endParaRPr lang="pt-BR" sz="1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742950" lvl="2" indent="-285750" algn="just" eaLnBrk="1" hangingPunct="1">
              <a:buFont typeface="Wingdings" pitchFamily="2" charset="2"/>
              <a:buChar char="ü"/>
              <a:defRPr/>
            </a:pPr>
            <a:endParaRPr lang="pt-BR" sz="1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742950" lvl="2" indent="-285750" algn="just" eaLnBrk="1" hangingPunct="1">
              <a:buFont typeface="Wingdings" pitchFamily="2" charset="2"/>
              <a:buChar char="ü"/>
              <a:defRPr/>
            </a:pPr>
            <a:endParaRPr lang="pt-BR" sz="1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742950" lvl="2" indent="-285750" algn="just" eaLnBrk="1" hangingPunct="1">
              <a:buFont typeface="Wingdings" pitchFamily="2" charset="2"/>
              <a:buChar char="ü"/>
              <a:defRPr/>
            </a:pPr>
            <a:endParaRPr lang="pt-BR" sz="1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742950" lvl="2" indent="-285750" algn="just" eaLnBrk="1" hangingPunct="1">
              <a:buFont typeface="Wingdings" pitchFamily="2" charset="2"/>
              <a:buChar char="ü"/>
              <a:defRPr/>
            </a:pPr>
            <a:endParaRPr lang="pt-BR" sz="1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742950" lvl="2" indent="-285750" algn="just" eaLnBrk="1" hangingPunct="1">
              <a:buFont typeface="Wingdings" pitchFamily="2" charset="2"/>
              <a:buChar char="ü"/>
              <a:defRPr/>
            </a:pPr>
            <a:endParaRPr lang="pt-BR" sz="1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742950" lvl="2" indent="-285750" algn="just" eaLnBrk="1" hangingPunct="1">
              <a:buFont typeface="Wingdings" pitchFamily="2" charset="2"/>
              <a:buChar char="ü"/>
              <a:defRPr/>
            </a:pPr>
            <a:endParaRPr lang="pt-BR" sz="1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742950" lvl="2" indent="-285750" algn="just" eaLnBrk="1" hangingPunct="1">
              <a:buFont typeface="Wingdings" pitchFamily="2" charset="2"/>
              <a:buChar char="ü"/>
              <a:defRPr/>
            </a:pPr>
            <a:endParaRPr lang="pt-BR" sz="1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742950" lvl="2" indent="-285750"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                      m = 3               n = 4</a:t>
            </a:r>
          </a:p>
          <a:p>
            <a:pPr marL="742950" lvl="2" indent="-285750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742950" lvl="2" indent="-285750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742950" lvl="2" indent="-285750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742950" lvl="2" indent="-285750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742950" lvl="2" indent="-285750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742950" lvl="2" indent="-285750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742950" lvl="2" indent="-285750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742950" lvl="2" indent="-285750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742950" lvl="2" indent="-285750"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                                  Soma(3,4) = 7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8EB0B53A-7077-4469-A549-C585EBA32985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12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O Conceito de Algoritmo</a:t>
            </a:r>
          </a:p>
        </p:txBody>
      </p:sp>
      <p:sp>
        <p:nvSpPr>
          <p:cNvPr id="1536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536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536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536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15370" name="Object 12"/>
          <p:cNvGraphicFramePr>
            <a:graphicFrameLocks noChangeAspect="1"/>
          </p:cNvGraphicFramePr>
          <p:nvPr/>
        </p:nvGraphicFramePr>
        <p:xfrm>
          <a:off x="1517650" y="3714750"/>
          <a:ext cx="5911850" cy="1143000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15381" name="Visio" r:id="rId3" imgW="7935425" imgH="1539270" progId="Visio.Drawing.11">
                  <p:embed/>
                </p:oleObj>
              </mc:Choice>
              <mc:Fallback>
                <p:oleObj name="Visio" r:id="rId3" imgW="7935425" imgH="1539270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3714750"/>
                        <a:ext cx="591185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%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15372" name="Object 14"/>
          <p:cNvGraphicFramePr>
            <a:graphicFrameLocks noChangeAspect="1"/>
          </p:cNvGraphicFramePr>
          <p:nvPr/>
        </p:nvGraphicFramePr>
        <p:xfrm>
          <a:off x="1714500" y="2928938"/>
          <a:ext cx="5786438" cy="738187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15382" name="Visio" r:id="rId5" imgW="8602654" imgH="1100520" progId="Visio.Drawing.11">
                  <p:embed/>
                </p:oleObj>
              </mc:Choice>
              <mc:Fallback>
                <p:oleObj name="Visio" r:id="rId5" imgW="8602654" imgH="1100520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2928938"/>
                        <a:ext cx="5786438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%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3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15374" name="Object 16"/>
          <p:cNvGraphicFramePr>
            <a:graphicFrameLocks noChangeAspect="1"/>
          </p:cNvGraphicFramePr>
          <p:nvPr/>
        </p:nvGraphicFramePr>
        <p:xfrm>
          <a:off x="1714500" y="5429250"/>
          <a:ext cx="5786438" cy="738188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15383" name="Visio" r:id="rId7" imgW="8602654" imgH="1100520" progId="Visio.Drawing.11">
                  <p:embed/>
                </p:oleObj>
              </mc:Choice>
              <mc:Fallback>
                <p:oleObj name="Visio" r:id="rId7" imgW="8602654" imgH="1100520" progId="Visio.Drawing.11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5429250"/>
                        <a:ext cx="5786438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%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2052"/>
          <p:cNvSpPr txBox="1">
            <a:spLocks noChangeArrowheads="1"/>
          </p:cNvSpPr>
          <p:nvPr/>
        </p:nvSpPr>
        <p:spPr bwMode="auto">
          <a:xfrm>
            <a:off x="785813" y="1357313"/>
            <a:ext cx="7429500" cy="5078313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Um exemplo de Máquina de Turing.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742950" lvl="2" indent="-285750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Exercício - Máquina de Turing que realiza a soma de dois algarismos: Soma(m,n) = m+n:</a:t>
            </a:r>
            <a:endParaRPr lang="pt-BR" sz="1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742950" lvl="2" indent="-285750" algn="just" eaLnBrk="1" hangingPunct="1">
              <a:buFont typeface="Wingdings" pitchFamily="2" charset="2"/>
              <a:buChar char="ü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742950" lvl="2" indent="-285750" algn="just" eaLnBrk="1" hangingPunct="1">
              <a:buFont typeface="Wingdings" pitchFamily="2" charset="2"/>
              <a:buChar char="ü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742950" lvl="2" indent="-285750" algn="just" eaLnBrk="1" hangingPunct="1">
              <a:buFont typeface="Wingdings" pitchFamily="2" charset="2"/>
              <a:buChar char="ü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742950" lvl="2" indent="-285750" algn="just" eaLnBrk="1" hangingPunct="1">
              <a:buFont typeface="Wingdings" pitchFamily="2" charset="2"/>
              <a:buChar char="ü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742950" lvl="2" indent="-285750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3486150" lvl="8" indent="-285750" algn="just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s0,1,&gt;&gt;,s0</a:t>
            </a:r>
          </a:p>
          <a:p>
            <a:pPr marL="3486150" lvl="8" indent="-285750" algn="just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s0,0, 1,s1</a:t>
            </a:r>
          </a:p>
          <a:p>
            <a:pPr marL="3486150" lvl="8" indent="-285750" algn="just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s1,1,&lt;&lt;,s1</a:t>
            </a:r>
          </a:p>
          <a:p>
            <a:pPr marL="3486150" lvl="8" indent="-285750" algn="just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s1,0,&gt;&gt;,s2</a:t>
            </a:r>
          </a:p>
          <a:p>
            <a:pPr marL="3486150" lvl="8" indent="-285750" algn="just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s2,1, 0,s2</a:t>
            </a:r>
          </a:p>
          <a:p>
            <a:pPr marL="3486150" lvl="8" indent="-285750" algn="just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s2,0,&gt;&gt;,s3</a:t>
            </a:r>
          </a:p>
          <a:p>
            <a:pPr marL="3486150" lvl="8" indent="-285750" algn="just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s3,1, 0,s3</a:t>
            </a:r>
          </a:p>
          <a:p>
            <a:pPr marL="3486150" lvl="8" indent="-285750" algn="just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s3,0,&gt;&gt;,s4</a:t>
            </a:r>
          </a:p>
          <a:p>
            <a:pPr marL="1200150" lvl="3" indent="-285750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5B7DACFB-453C-493D-BC8F-C432C7DDC43D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13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O Conceito de Algoritmo</a:t>
            </a:r>
          </a:p>
        </p:txBody>
      </p:sp>
      <p:sp>
        <p:nvSpPr>
          <p:cNvPr id="1639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639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639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16393" name="Object 12"/>
          <p:cNvGraphicFramePr>
            <a:graphicFrameLocks noChangeAspect="1"/>
          </p:cNvGraphicFramePr>
          <p:nvPr/>
        </p:nvGraphicFramePr>
        <p:xfrm>
          <a:off x="1517650" y="2643188"/>
          <a:ext cx="5911850" cy="1143000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16396" name="Visio" r:id="rId3" imgW="7935425" imgH="1539270" progId="Visio.Drawing.11">
                  <p:embed/>
                </p:oleObj>
              </mc:Choice>
              <mc:Fallback>
                <p:oleObj name="Visio" r:id="rId3" imgW="7935425" imgH="1539270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2643188"/>
                        <a:ext cx="591185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%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2052"/>
          <p:cNvSpPr txBox="1">
            <a:spLocks noChangeArrowheads="1"/>
          </p:cNvSpPr>
          <p:nvPr/>
        </p:nvSpPr>
        <p:spPr bwMode="auto">
          <a:xfrm>
            <a:off x="785813" y="1357313"/>
            <a:ext cx="7429500" cy="1477962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Um exemplo de Máquina de Turing.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742950" lvl="2" indent="-285750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Software: Visual Turing Machine (no Moodle).</a:t>
            </a:r>
          </a:p>
          <a:p>
            <a:pPr marL="742950" lvl="2" indent="-285750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1200150" lvl="3" indent="-285750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5FE80AAA-2A9D-478B-B3DB-8A2A053445C3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14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O Conceito de Algoritmo</a:t>
            </a:r>
          </a:p>
        </p:txBody>
      </p:sp>
      <p:sp>
        <p:nvSpPr>
          <p:cNvPr id="1741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741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741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pic>
        <p:nvPicPr>
          <p:cNvPr id="17417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2500313"/>
            <a:ext cx="5072063" cy="340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2052"/>
          <p:cNvSpPr txBox="1">
            <a:spLocks noChangeArrowheads="1"/>
          </p:cNvSpPr>
          <p:nvPr/>
        </p:nvSpPr>
        <p:spPr bwMode="auto">
          <a:xfrm>
            <a:off x="785813" y="1357313"/>
            <a:ext cx="7429500" cy="4800600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Um exemplo de Máquina de Turing.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742950" lvl="2" indent="-285750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Desafio - Máquina de Turing que realiza a subtração de dois algarismos: Sub(m,n) = m - n ?</a:t>
            </a:r>
          </a:p>
          <a:p>
            <a:pPr marL="742950" lvl="2" indent="-285750" algn="just" eaLnBrk="1" hangingPunct="1">
              <a:buFont typeface="Wingdings" pitchFamily="2" charset="2"/>
              <a:buChar char="ü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742950" lvl="2" indent="-285750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Para mais informações:</a:t>
            </a:r>
          </a:p>
          <a:p>
            <a:pPr marL="742950" lvl="2" indent="-285750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1200150" lvl="3" indent="-285750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http://plato.stanford.edu/entries/turing-machine/</a:t>
            </a:r>
          </a:p>
          <a:p>
            <a:pPr marL="1200150" lvl="3" indent="-285750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1200150" lvl="3" indent="-285750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http://www.aturingmachine.com/</a:t>
            </a:r>
          </a:p>
          <a:p>
            <a:pPr marL="1200150" lvl="3" indent="-285750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1200150" lvl="3" indent="-285750" algn="just" eaLnBrk="1" hangingPunct="1">
              <a:buFont typeface="Wingdings" pitchFamily="2" charset="2"/>
              <a:buChar char="Ø"/>
              <a:defRPr/>
            </a:pPr>
            <a:r>
              <a:rPr 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"On Computable Numbers, with an Application to the </a:t>
            </a:r>
            <a:r>
              <a:rPr lang="en-US" sz="18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Entscheidungsproblem</a:t>
            </a:r>
            <a:r>
              <a:rPr 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", Alan Turing, 1936.</a:t>
            </a:r>
          </a:p>
          <a:p>
            <a:pPr marL="1200150" lvl="3" indent="-285750" algn="just" eaLnBrk="1" hangingPunct="1">
              <a:buFont typeface="Wingdings" pitchFamily="2" charset="2"/>
              <a:buChar char="Ø"/>
              <a:defRPr/>
            </a:pPr>
            <a:endParaRPr lang="en-US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742950" lvl="2" indent="-285750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Software: Visual Turing Machine (no Moodle).</a:t>
            </a:r>
          </a:p>
          <a:p>
            <a:pPr marL="742950" lvl="2" indent="-285750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1200150" lvl="3" indent="-285750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C8F6CD1C-41F4-4C41-86B6-D5C8DA49A234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15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O Conceito de Algoritmo</a:t>
            </a:r>
          </a:p>
        </p:txBody>
      </p:sp>
      <p:sp>
        <p:nvSpPr>
          <p:cNvPr id="1843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843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844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</p:spTree>
  </p:cSld>
  <p:clrMapOvr>
    <a:masterClrMapping/>
  </p:clrMapOvr>
</p:sld>
</file>

<file path=ppt/slides/slide1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94E4FCE0-D365-41C3-8EA3-124856E16642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16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O Conceito de Algoritmo</a:t>
            </a:r>
          </a:p>
        </p:txBody>
      </p:sp>
      <p:sp>
        <p:nvSpPr>
          <p:cNvPr id="19461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946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946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785813" y="1357313"/>
            <a:ext cx="7429500" cy="3694112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O conceito central da programação e da ciência da computação é o de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algoritmo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Um algoritmo é a descrição de um padrão de comportamento, expresso em termos de um repertório bem definido e finito de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ações "primitivas"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, das quais damos por certo que elas podem ser executadas.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Introduziremos de forma intuitiva a noção de algoritmo, motivando ao mesmo tempo as estruturas básicas de controle (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seqüência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simples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,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alternativa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repetição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) como formas de raciocínio "naturais”.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D06FFC0F-1293-4AF9-88B2-2158332E48EA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17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O Conceito de Algoritmo</a:t>
            </a:r>
          </a:p>
        </p:txBody>
      </p:sp>
      <p:sp>
        <p:nvSpPr>
          <p:cNvPr id="20485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048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048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2928938" y="1857375"/>
            <a:ext cx="3643312" cy="4286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18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Linguagem Natural</a:t>
            </a:r>
          </a:p>
        </p:txBody>
      </p:sp>
      <p:sp>
        <p:nvSpPr>
          <p:cNvPr id="10" name="Retângulo 9"/>
          <p:cNvSpPr/>
          <p:nvPr/>
        </p:nvSpPr>
        <p:spPr bwMode="auto">
          <a:xfrm>
            <a:off x="2928938" y="2881313"/>
            <a:ext cx="3643312" cy="4286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18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Algoritmo</a:t>
            </a:r>
          </a:p>
        </p:txBody>
      </p:sp>
      <p:sp>
        <p:nvSpPr>
          <p:cNvPr id="11" name="Retângulo 10"/>
          <p:cNvSpPr/>
          <p:nvPr/>
        </p:nvSpPr>
        <p:spPr bwMode="auto">
          <a:xfrm>
            <a:off x="2928938" y="3857625"/>
            <a:ext cx="3643312" cy="4286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18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Linguagem de Programação</a:t>
            </a:r>
          </a:p>
        </p:txBody>
      </p:sp>
      <p:sp>
        <p:nvSpPr>
          <p:cNvPr id="12" name="Retângulo 11"/>
          <p:cNvSpPr/>
          <p:nvPr/>
        </p:nvSpPr>
        <p:spPr bwMode="auto">
          <a:xfrm>
            <a:off x="2928938" y="4857750"/>
            <a:ext cx="3643312" cy="4286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18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Linguagem de Máquina</a:t>
            </a:r>
          </a:p>
        </p:txBody>
      </p:sp>
      <p:cxnSp>
        <p:nvCxnSpPr>
          <p:cNvPr id="15" name="Conector de seta reta 14"/>
          <p:cNvCxnSpPr>
            <a:stCxn id="9" idx="2"/>
            <a:endCxn id="10" idx="0"/>
          </p:cNvCxnSpPr>
          <p:nvPr/>
        </p:nvCxnSpPr>
        <p:spPr bwMode="auto">
          <a:xfrm rot="5400000">
            <a:off x="4452144" y="2583656"/>
            <a:ext cx="5969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10" idx="2"/>
            <a:endCxn id="11" idx="0"/>
          </p:cNvCxnSpPr>
          <p:nvPr/>
        </p:nvCxnSpPr>
        <p:spPr bwMode="auto">
          <a:xfrm rot="5400000">
            <a:off x="4476750" y="3584575"/>
            <a:ext cx="547688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11" idx="2"/>
            <a:endCxn id="12" idx="0"/>
          </p:cNvCxnSpPr>
          <p:nvPr/>
        </p:nvCxnSpPr>
        <p:spPr bwMode="auto">
          <a:xfrm rot="5400000">
            <a:off x="4464844" y="4572794"/>
            <a:ext cx="5715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F322BB29-B726-423C-AC75-E08362421889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18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 Algoritmos Não-Computacionais</a:t>
            </a:r>
          </a:p>
        </p:txBody>
      </p:sp>
      <p:sp>
        <p:nvSpPr>
          <p:cNvPr id="2150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151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151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2032000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Seqüência Simples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"traga a cesta com batatas do porão"; </a:t>
            </a:r>
            <a:b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</a:b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"traga a panela do armário";</a:t>
            </a:r>
            <a:b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</a:b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"descasque as batatas"; </a:t>
            </a:r>
            <a:b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</a:b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“devolva a cesta ao porão“;</a:t>
            </a:r>
          </a:p>
        </p:txBody>
      </p:sp>
    </p:spTree>
  </p:cSld>
  <p:clrMapOvr>
    <a:masterClrMapping/>
  </p:clrMapOvr>
</p:sld>
</file>

<file path=ppt/slides/slide1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B841D93C-2CDB-40A6-959C-9D1770180C3A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19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2253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253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253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2862262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Alternativas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"traga a cesta com batatas do porão"; </a:t>
            </a:r>
          </a:p>
          <a:p>
            <a:pPr lvl="1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"traga a panela do armário";</a:t>
            </a:r>
          </a:p>
          <a:p>
            <a:pPr lvl="1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"saia é clara"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então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"coloque avental"; </a:t>
            </a:r>
          </a:p>
          <a:p>
            <a:pPr lvl="1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"descasque as batatas";</a:t>
            </a:r>
          </a:p>
          <a:p>
            <a:pPr lvl="1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"devolva a cesta ao porão“;</a:t>
            </a: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 Algoritmos Não-Computacionais</a:t>
            </a:r>
          </a:p>
        </p:txBody>
      </p:sp>
    </p:spTree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42938" y="1600200"/>
            <a:ext cx="7786687" cy="4525963"/>
          </a:xfrm>
          <a:prstGeom prst="rect">
            <a:avLst/>
          </a:prstGeom>
          <a:ln>
            <a:miter lim="800%"/>
            <a:headEnd/>
            <a:tailEnd/>
          </a:ln>
        </p:spPr>
        <p:txBody>
          <a:bodyPr/>
          <a:lstStyle/>
          <a:p>
            <a:pPr algn="ctr">
              <a:buFontTx/>
              <a:buNone/>
              <a:defRPr/>
            </a:pPr>
            <a:endParaRPr 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r>
              <a:rPr lang="pt-BR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O Conceito de Algoritmo</a:t>
            </a:r>
            <a:endParaRPr lang="en-US" sz="20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0BDF64F6-ECCA-497F-99DE-ED9C7BFC42DA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20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2355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355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355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3694112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Repetições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"traga a cesta com batatas do porão";</a:t>
            </a:r>
          </a:p>
          <a:p>
            <a:pPr lvl="1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"traga a panela do armário";</a:t>
            </a:r>
          </a:p>
          <a:p>
            <a:pPr lvl="1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se "saia é clara" então "coloque avental"; </a:t>
            </a:r>
          </a:p>
          <a:p>
            <a:pPr lvl="1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"descasque uma batata";</a:t>
            </a:r>
          </a:p>
          <a:p>
            <a:pPr lvl="1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"descasque uma batata";</a:t>
            </a:r>
          </a:p>
          <a:p>
            <a:pPr lvl="1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...	(50 vezes)</a:t>
            </a:r>
          </a:p>
          <a:p>
            <a:pPr lvl="1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"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descaque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uma batata";</a:t>
            </a:r>
          </a:p>
          <a:p>
            <a:pPr lvl="1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"devolva a cesta ao porão“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 Algoritmos Não-Computacionais</a:t>
            </a:r>
          </a:p>
        </p:txBody>
      </p:sp>
    </p:spTree>
  </p:cSld>
  <p:clrMapOvr>
    <a:masterClrMapping/>
  </p:clrMapOvr>
</p:sld>
</file>

<file path=ppt/slides/slide2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8BB21873-C9DC-4E16-80FC-9E379022EDB0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21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2458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458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458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4524375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Repetições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"traga a cesta com batatas do porão"; </a:t>
            </a:r>
          </a:p>
          <a:p>
            <a:pPr lvl="1"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"traga a panela do armário";</a:t>
            </a:r>
          </a:p>
          <a:p>
            <a:pPr lvl="1"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se "saia é clara" então "coloque avental"; </a:t>
            </a: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"número de batatas é insuficiente"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então</a:t>
            </a:r>
          </a:p>
          <a:p>
            <a:pPr lvl="1"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"descasque uma batata";</a:t>
            </a:r>
          </a:p>
          <a:p>
            <a:pPr lvl="1" algn="just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"número de batatas é insuficiente"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então</a:t>
            </a:r>
          </a:p>
          <a:p>
            <a:pPr lvl="1"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"descasque uma batata";</a:t>
            </a:r>
          </a:p>
          <a:p>
            <a:pPr lvl="1" algn="just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...(50 vezes)</a:t>
            </a:r>
          </a:p>
          <a:p>
            <a:pPr lvl="1" algn="just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"número de batatas é insuficiente"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então</a:t>
            </a:r>
          </a:p>
          <a:p>
            <a:pPr lvl="1"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"descasque uma batata"; </a:t>
            </a: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"devolva a cesta ao porão“;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 Algoritmos Não-Computacionais</a:t>
            </a:r>
          </a:p>
        </p:txBody>
      </p:sp>
    </p:spTree>
  </p:cSld>
  <p:clrMapOvr>
    <a:masterClrMapping/>
  </p:clrMapOvr>
</p:sld>
</file>

<file path=ppt/slides/slide2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FFA4C862-AE36-4D2E-B919-4961E7674DA3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22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2560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560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560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3140075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Repetições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"traga a cesta com batatas do porão"; </a:t>
            </a:r>
          </a:p>
          <a:p>
            <a:pPr lvl="1"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"traga a panela do armário";</a:t>
            </a:r>
          </a:p>
          <a:p>
            <a:pPr lvl="1"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se "saia é clara" então "coloque avental";</a:t>
            </a: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enquanto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"número de batatas é insuficiente"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faça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"descasque uma batata";</a:t>
            </a: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"devolva a cesta ao porão”;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 Algoritmos Não-Computacionais</a:t>
            </a:r>
          </a:p>
        </p:txBody>
      </p:sp>
    </p:spTree>
  </p:cSld>
  <p:clrMapOvr>
    <a:masterClrMapping/>
  </p:clrMapOvr>
</p:sld>
</file>

<file path=ppt/slides/slide2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8CF13842-B98F-4D8B-B6ED-7081D83F1B9B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23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2662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662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663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3140075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Um algoritmo computacional é uma seqüência de instruções que manipula dados.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Instruções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: comandos que determinam a forma pela qual os dados devem ser tratados.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Dados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: informações recolhidas/fornecidas por diversos meios e que serão processadas pelo computador através das instruções.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3.  Algoritmos Computacionais</a:t>
            </a:r>
          </a:p>
        </p:txBody>
      </p:sp>
    </p:spTree>
  </p:cSld>
  <p:clrMapOvr>
    <a:masterClrMapping/>
  </p:clrMapOvr>
</p:sld>
</file>

<file path=ppt/slides/slide2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B1FF7D8B-13BD-4D90-8330-8888055F09A4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24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2765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765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765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397033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Até certa parte do curso vamos implementar algoritmos computacionais utilizando o PORTUGOL e a linguagem de programação C.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Depois de um tempo, vamos abandonar o PORTUGOL e permanecer apenas com o C.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Existem várias versões de PORTUGOL.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 linguagem C foi proposta por </a:t>
            </a:r>
            <a:r>
              <a:rPr 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Brian Kernighan </a:t>
            </a:r>
            <a:r>
              <a:rPr 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and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Dennis Ritchie </a:t>
            </a:r>
            <a:r>
              <a:rPr 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entre o final </a:t>
            </a:r>
            <a:r>
              <a:rPr lang="en-US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da</a:t>
            </a:r>
            <a:r>
              <a:rPr 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década</a:t>
            </a:r>
            <a:r>
              <a:rPr 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de 1960 e </a:t>
            </a:r>
            <a:r>
              <a:rPr lang="en-US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início</a:t>
            </a:r>
            <a:r>
              <a:rPr 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da</a:t>
            </a:r>
            <a:r>
              <a:rPr 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década</a:t>
            </a:r>
            <a:r>
              <a:rPr 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de 1970.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3.  Algoritmos Computacionais</a:t>
            </a:r>
          </a:p>
        </p:txBody>
      </p:sp>
      <p:pic>
        <p:nvPicPr>
          <p:cNvPr id="27657" name="Picture 2" descr="http://www.cs.princeton.edu/~bwk/bw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713" y="4929188"/>
            <a:ext cx="1006475" cy="118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  <p:pic>
        <p:nvPicPr>
          <p:cNvPr id="27658" name="Picture 4" descr="http://4.bp.blogspot.com/_p3b5IZKOwtc/S0I_DuZ9c2I/AAAAAAAAAM4/_b1ETxD-KlU/s400/dennis_ritchi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4951413"/>
            <a:ext cx="884238" cy="114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  <p:pic>
        <p:nvPicPr>
          <p:cNvPr id="27659" name="Picture 6" descr="File:K&amp;R 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4929188"/>
            <a:ext cx="862013" cy="1168400"/>
          </a:xfrm>
          <a:prstGeom prst="rect">
            <a:avLst/>
          </a:prstGeom>
          <a:noFill/>
          <a:ln w="9525">
            <a:solidFill>
              <a:schemeClr val="tx1"/>
            </a:solidFill>
            <a:miter lim="800%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9D1F9A82-E4E5-4AC4-9166-303E236AFE29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25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2867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867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867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5078412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 linguagem foi padronizada pelo ANSI (</a:t>
            </a:r>
            <a:r>
              <a:rPr lang="pt-BR" sz="18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American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National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Standards </a:t>
            </a:r>
            <a:r>
              <a:rPr lang="pt-BR" sz="18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Institute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) no final da década de 1980 e ficou conhecida como ANSI C.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Desde então sofreu várias alterações.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The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Spirit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of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C: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i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en-US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Trust the programmer.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en-US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Don’t prevent the programmer from doing what needs to be done.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en-US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Keep the language small and simple.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en-US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Provide only one way to do an operation.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en-US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Make it fast, even if it is not guaranteed to be portable.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3.  Algoritmos Computacionais</a:t>
            </a:r>
          </a:p>
        </p:txBody>
      </p:sp>
    </p:spTree>
  </p:cSld>
  <p:clrMapOvr>
    <a:masterClrMapping/>
  </p:clrMapOvr>
</p:sld>
</file>

<file path=ppt/slides/slide2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8B57C71C-92BF-4946-AE83-EB94B7015CBA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26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2970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970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970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17541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As 32 palavras reservadas definidas no ANSI C: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en-US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3.  Algoritmos Computacionais</a:t>
            </a:r>
          </a:p>
        </p:txBody>
      </p:sp>
      <p:pic>
        <p:nvPicPr>
          <p:cNvPr id="2970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2286000"/>
            <a:ext cx="7715250" cy="313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86194BCB-1745-48E6-92A4-36E6364B6F6E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27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3072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072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072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4216400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Identificadores: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nomes (rótulos)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atribuidos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às variáveis, funções e estruturas de dados que são utilizados em algoritmos.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Regras para formação de identificadores: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o primeiro caractere deve ser, obrigatoriamente, uma letra;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do segundo caractere em diante são permitidos números e letras;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o símbolo de sublinhado (_) pode ser usado para separar nomes compostos;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não são permitidos espaços, caracteres acentuados e símbolos especiais na composição do nome de um identificador;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palavras reservadas não podem ser usadas (ver slide anterior); 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há distinção entre maiúsculo e minúsculo.</a:t>
            </a: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3.  Algoritmos Computacionais</a:t>
            </a:r>
          </a:p>
        </p:txBody>
      </p:sp>
    </p:spTree>
  </p:cSld>
  <p:clrMapOvr>
    <a:masterClrMapping/>
  </p:clrMapOvr>
</p:sld>
</file>

<file path=ppt/slides/slide2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DD0E6285-D178-46AE-8408-864CD0A1BFE5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28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3174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174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175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51704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Identificadores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Exemplos válidos:</a:t>
            </a:r>
          </a:p>
          <a:p>
            <a:pPr lvl="1" algn="just" eaLnBrk="1" hangingPunct="1"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DataNascimento</a:t>
            </a: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DATA_DE_NASCIMENTO</a:t>
            </a:r>
          </a:p>
          <a:p>
            <a:pPr lvl="1"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IDADE</a:t>
            </a:r>
          </a:p>
          <a:p>
            <a:pPr lvl="1"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Nota1</a:t>
            </a:r>
          </a:p>
          <a:p>
            <a:pPr lvl="1"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TRABALHO2</a:t>
            </a:r>
          </a:p>
          <a:p>
            <a:pPr lvl="1"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PESO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Exemplos inválidos:</a:t>
            </a:r>
          </a:p>
          <a:p>
            <a:pPr lvl="1" algn="just" eaLnBrk="1" hangingPunct="1"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3CD</a:t>
            </a:r>
          </a:p>
          <a:p>
            <a:pPr lvl="1"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Meu Nome</a:t>
            </a:r>
          </a:p>
          <a:p>
            <a:pPr lvl="1"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Idade&amp;</a:t>
            </a:r>
          </a:p>
          <a:p>
            <a:pPr lvl="1"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DA*TA</a:t>
            </a:r>
          </a:p>
          <a:p>
            <a:pPr lvl="1"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Sílaba</a:t>
            </a:r>
          </a:p>
          <a:p>
            <a:pPr lvl="1" algn="just" eaLnBrk="1" hangingPunct="1"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3.  Algoritmos Computacionais</a:t>
            </a:r>
          </a:p>
        </p:txBody>
      </p:sp>
    </p:spTree>
  </p:cSld>
  <p:clrMapOvr>
    <a:masterClrMapping/>
  </p:clrMapOvr>
</p:sld>
</file>

<file path=ppt/slides/slide2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678066CB-A9D8-478F-B003-33288A480501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29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3277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277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277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3416300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Variável: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é um espaço reservado na memória do computador para armazenar um determinado tipo de dado.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Devem receber identificadores para poderem ser referenciadas e modificadas quando necessário. 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Um programa deve conter declarações que especificam de que tipo são as variáveis que ele utilizará e às vezes um valor inicial.  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Embora uma variável possa assumir diferentes valores, ela só pode armazenar um valor a cada instante.</a:t>
            </a: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3.  Algoritmos Computacionais</a:t>
            </a:r>
          </a:p>
        </p:txBody>
      </p:sp>
    </p:spTree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605DDEDC-880C-4F01-A972-449C5E96C33E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O Conceito de Algoritmo</a:t>
            </a:r>
          </a:p>
        </p:txBody>
      </p:sp>
      <p:sp>
        <p:nvSpPr>
          <p:cNvPr id="614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15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15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pic>
        <p:nvPicPr>
          <p:cNvPr id="6152" name="Imagem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2625" y="1828800"/>
            <a:ext cx="5238750" cy="3200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%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A8F576D5-0768-4142-B64E-4080B6B10285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30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3379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379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379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Variável:</a:t>
            </a: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3.  Algoritmos Computacionais</a:t>
            </a:r>
          </a:p>
        </p:txBody>
      </p:sp>
      <p:grpSp>
        <p:nvGrpSpPr>
          <p:cNvPr id="33801" name="Group 2"/>
          <p:cNvGrpSpPr>
            <a:grpSpLocks/>
          </p:cNvGrpSpPr>
          <p:nvPr/>
        </p:nvGrpSpPr>
        <p:grpSpPr bwMode="auto">
          <a:xfrm>
            <a:off x="3214688" y="2286000"/>
            <a:ext cx="3000375" cy="3000375"/>
            <a:chOff x="6741" y="2857"/>
            <a:chExt cx="3340" cy="3717"/>
          </a:xfrm>
        </p:grpSpPr>
        <p:grpSp>
          <p:nvGrpSpPr>
            <p:cNvPr id="33802" name="Group 3"/>
            <p:cNvGrpSpPr>
              <a:grpSpLocks/>
            </p:cNvGrpSpPr>
            <p:nvPr/>
          </p:nvGrpSpPr>
          <p:grpSpPr bwMode="auto">
            <a:xfrm>
              <a:off x="6741" y="3004"/>
              <a:ext cx="3340" cy="3570"/>
              <a:chOff x="4941" y="3247"/>
              <a:chExt cx="3340" cy="3570"/>
            </a:xfrm>
          </p:grpSpPr>
          <p:sp>
            <p:nvSpPr>
              <p:cNvPr id="33804" name="Rectangle 4"/>
              <p:cNvSpPr>
                <a:spLocks noChangeArrowheads="1"/>
              </p:cNvSpPr>
              <p:nvPr/>
            </p:nvSpPr>
            <p:spPr bwMode="auto">
              <a:xfrm>
                <a:off x="4947" y="3590"/>
                <a:ext cx="2340" cy="322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%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%"/>
                  </a:spcBef>
                  <a:spcAft>
                    <a:spcPct val="0%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%"/>
                  </a:spcBef>
                  <a:spcAft>
                    <a:spcPct val="0%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%"/>
                  </a:spcBef>
                  <a:spcAft>
                    <a:spcPct val="0%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%"/>
                  </a:spcBef>
                  <a:spcAft>
                    <a:spcPct val="0%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pt-BR" altLang="pt-BR" sz="1400"/>
              </a:p>
            </p:txBody>
          </p:sp>
          <p:sp>
            <p:nvSpPr>
              <p:cNvPr id="33805" name="Line 5"/>
              <p:cNvSpPr>
                <a:spLocks noChangeShapeType="1"/>
              </p:cNvSpPr>
              <p:nvPr/>
            </p:nvSpPr>
            <p:spPr bwMode="auto">
              <a:xfrm>
                <a:off x="4944" y="4117"/>
                <a:ext cx="23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3806" name="Line 6"/>
              <p:cNvSpPr>
                <a:spLocks noChangeShapeType="1"/>
              </p:cNvSpPr>
              <p:nvPr/>
            </p:nvSpPr>
            <p:spPr bwMode="auto">
              <a:xfrm>
                <a:off x="4941" y="4658"/>
                <a:ext cx="23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3807" name="Line 7"/>
              <p:cNvSpPr>
                <a:spLocks noChangeShapeType="1"/>
              </p:cNvSpPr>
              <p:nvPr/>
            </p:nvSpPr>
            <p:spPr bwMode="auto">
              <a:xfrm>
                <a:off x="4941" y="5254"/>
                <a:ext cx="23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3808" name="Line 8"/>
              <p:cNvSpPr>
                <a:spLocks noChangeShapeType="1"/>
              </p:cNvSpPr>
              <p:nvPr/>
            </p:nvSpPr>
            <p:spPr bwMode="auto">
              <a:xfrm>
                <a:off x="4941" y="6277"/>
                <a:ext cx="23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3809" name="Text Box 9"/>
              <p:cNvSpPr txBox="1">
                <a:spLocks noChangeArrowheads="1"/>
              </p:cNvSpPr>
              <p:nvPr/>
            </p:nvSpPr>
            <p:spPr bwMode="auto">
              <a:xfrm>
                <a:off x="6021" y="3697"/>
                <a:ext cx="1080" cy="3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%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%"/>
                  </a:spcBef>
                  <a:spcAft>
                    <a:spcPct val="0%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%"/>
                  </a:spcBef>
                  <a:spcAft>
                    <a:spcPct val="0%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%"/>
                  </a:spcBef>
                  <a:spcAft>
                    <a:spcPct val="0%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%"/>
                  </a:spcBef>
                  <a:spcAft>
                    <a:spcPct val="0%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Aft>
                    <a:spcPts val="1000"/>
                  </a:spcAft>
                </a:pPr>
                <a:r>
                  <a:rPr lang="pt-BR" altLang="pt-BR" sz="1400">
                    <a:latin typeface="Calibri" panose="020F0502020204030204" pitchFamily="34" charset="0"/>
                  </a:rPr>
                  <a:t>27</a:t>
                </a:r>
                <a:endParaRPr lang="pt-BR" altLang="pt-BR" sz="1400"/>
              </a:p>
            </p:txBody>
          </p:sp>
          <p:sp>
            <p:nvSpPr>
              <p:cNvPr id="33810" name="Text Box 10"/>
              <p:cNvSpPr txBox="1">
                <a:spLocks noChangeArrowheads="1"/>
              </p:cNvSpPr>
              <p:nvPr/>
            </p:nvSpPr>
            <p:spPr bwMode="auto">
              <a:xfrm>
                <a:off x="5648" y="4264"/>
                <a:ext cx="1440" cy="3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%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%"/>
                  </a:spcBef>
                  <a:spcAft>
                    <a:spcPct val="0%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%"/>
                  </a:spcBef>
                  <a:spcAft>
                    <a:spcPct val="0%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%"/>
                  </a:spcBef>
                  <a:spcAft>
                    <a:spcPct val="0%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%"/>
                  </a:spcBef>
                  <a:spcAft>
                    <a:spcPct val="0%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Aft>
                    <a:spcPts val="1000"/>
                  </a:spcAft>
                </a:pPr>
                <a:r>
                  <a:rPr lang="pt-BR" altLang="pt-BR" sz="1400">
                    <a:latin typeface="Calibri" panose="020F0502020204030204" pitchFamily="34" charset="0"/>
                  </a:rPr>
                  <a:t>       71.5</a:t>
                </a:r>
                <a:endParaRPr lang="pt-BR" altLang="pt-BR" sz="1400"/>
              </a:p>
            </p:txBody>
          </p:sp>
          <p:sp>
            <p:nvSpPr>
              <p:cNvPr id="33811" name="Text Box 11"/>
              <p:cNvSpPr txBox="1">
                <a:spLocks noChangeArrowheads="1"/>
              </p:cNvSpPr>
              <p:nvPr/>
            </p:nvSpPr>
            <p:spPr bwMode="auto">
              <a:xfrm>
                <a:off x="5672" y="4782"/>
                <a:ext cx="982" cy="39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%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%"/>
                  </a:spcBef>
                  <a:spcAft>
                    <a:spcPct val="0%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%"/>
                  </a:spcBef>
                  <a:spcAft>
                    <a:spcPct val="0%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%"/>
                  </a:spcBef>
                  <a:spcAft>
                    <a:spcPct val="0%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%"/>
                  </a:spcBef>
                  <a:spcAft>
                    <a:spcPct val="0%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Aft>
                    <a:spcPts val="1000"/>
                  </a:spcAft>
                </a:pPr>
                <a:r>
                  <a:rPr lang="pt-BR" altLang="pt-BR" sz="1400">
                    <a:latin typeface="Calibri" panose="020F0502020204030204" pitchFamily="34" charset="0"/>
                  </a:rPr>
                  <a:t>ALEXANDRE</a:t>
                </a:r>
                <a:endParaRPr lang="pt-BR" altLang="pt-BR" sz="1400"/>
              </a:p>
            </p:txBody>
          </p:sp>
          <p:sp>
            <p:nvSpPr>
              <p:cNvPr id="33812" name="Text Box 12"/>
              <p:cNvSpPr txBox="1">
                <a:spLocks noChangeArrowheads="1"/>
              </p:cNvSpPr>
              <p:nvPr/>
            </p:nvSpPr>
            <p:spPr bwMode="auto">
              <a:xfrm>
                <a:off x="6096" y="5317"/>
                <a:ext cx="360" cy="9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%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%"/>
                  </a:spcBef>
                  <a:spcAft>
                    <a:spcPct val="0%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%"/>
                  </a:spcBef>
                  <a:spcAft>
                    <a:spcPct val="0%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%"/>
                  </a:spcBef>
                  <a:spcAft>
                    <a:spcPct val="0%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%"/>
                  </a:spcBef>
                  <a:spcAft>
                    <a:spcPct val="0%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Aft>
                    <a:spcPts val="1000"/>
                  </a:spcAft>
                </a:pPr>
                <a:r>
                  <a:rPr lang="pt-BR" altLang="pt-BR" sz="1400"/>
                  <a:t>.</a:t>
                </a:r>
              </a:p>
              <a:p>
                <a:pPr eaLnBrk="1" hangingPunct="1">
                  <a:spcAft>
                    <a:spcPts val="1000"/>
                  </a:spcAft>
                </a:pPr>
                <a:r>
                  <a:rPr lang="pt-BR" altLang="pt-BR" sz="1400"/>
                  <a:t>.</a:t>
                </a:r>
              </a:p>
              <a:p>
                <a:pPr eaLnBrk="1" hangingPunct="1">
                  <a:spcAft>
                    <a:spcPts val="1000"/>
                  </a:spcAft>
                </a:pPr>
                <a:r>
                  <a:rPr lang="pt-BR" altLang="pt-BR" sz="1400"/>
                  <a:t>.</a:t>
                </a:r>
              </a:p>
            </p:txBody>
          </p:sp>
          <p:sp>
            <p:nvSpPr>
              <p:cNvPr id="33813" name="Text Box 13"/>
              <p:cNvSpPr txBox="1">
                <a:spLocks noChangeArrowheads="1"/>
              </p:cNvSpPr>
              <p:nvPr/>
            </p:nvSpPr>
            <p:spPr bwMode="auto">
              <a:xfrm>
                <a:off x="7381" y="3247"/>
                <a:ext cx="900" cy="165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%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%"/>
                  </a:spcBef>
                  <a:spcAft>
                    <a:spcPct val="0%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%"/>
                  </a:spcBef>
                  <a:spcAft>
                    <a:spcPct val="0%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%"/>
                  </a:spcBef>
                  <a:spcAft>
                    <a:spcPct val="0%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%"/>
                  </a:spcBef>
                  <a:spcAft>
                    <a:spcPct val="0%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Aft>
                    <a:spcPts val="1000"/>
                  </a:spcAft>
                </a:pPr>
                <a:br>
                  <a:rPr lang="pt-BR" altLang="pt-BR" sz="1400">
                    <a:latin typeface="Verdana" panose="020B0604030504040204" pitchFamily="34" charset="0"/>
                  </a:rPr>
                </a:br>
                <a:r>
                  <a:rPr lang="pt-BR" altLang="pt-BR" sz="1400">
                    <a:latin typeface="Verdana" panose="020B0604030504040204" pitchFamily="34" charset="0"/>
                  </a:rPr>
                  <a:t>Idade</a:t>
                </a:r>
              </a:p>
              <a:p>
                <a:pPr eaLnBrk="1" hangingPunct="1">
                  <a:spcAft>
                    <a:spcPts val="1000"/>
                  </a:spcAft>
                </a:pPr>
                <a:br>
                  <a:rPr lang="pt-BR" altLang="pt-BR" sz="1400">
                    <a:latin typeface="Verdana" panose="020B0604030504040204" pitchFamily="34" charset="0"/>
                  </a:rPr>
                </a:br>
                <a:r>
                  <a:rPr lang="pt-BR" altLang="pt-BR" sz="1400">
                    <a:latin typeface="Verdana" panose="020B0604030504040204" pitchFamily="34" charset="0"/>
                  </a:rPr>
                  <a:t>Massa</a:t>
                </a:r>
              </a:p>
              <a:p>
                <a:pPr eaLnBrk="1" hangingPunct="1">
                  <a:spcAft>
                    <a:spcPts val="1000"/>
                  </a:spcAft>
                </a:pPr>
                <a:br>
                  <a:rPr lang="pt-BR" altLang="pt-BR" sz="1400">
                    <a:latin typeface="Verdana" panose="020B0604030504040204" pitchFamily="34" charset="0"/>
                  </a:rPr>
                </a:br>
                <a:r>
                  <a:rPr lang="pt-BR" altLang="pt-BR" sz="1400">
                    <a:latin typeface="Verdana" panose="020B0604030504040204" pitchFamily="34" charset="0"/>
                  </a:rPr>
                  <a:t>Nome</a:t>
                </a:r>
                <a:endParaRPr lang="pt-BR" altLang="pt-BR" sz="1400"/>
              </a:p>
            </p:txBody>
          </p:sp>
        </p:grpSp>
        <p:sp>
          <p:nvSpPr>
            <p:cNvPr id="33803" name="Text Box 14"/>
            <p:cNvSpPr txBox="1">
              <a:spLocks noChangeArrowheads="1"/>
            </p:cNvSpPr>
            <p:nvPr/>
          </p:nvSpPr>
          <p:spPr bwMode="auto">
            <a:xfrm>
              <a:off x="7139" y="2857"/>
              <a:ext cx="1452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%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%"/>
                </a:spcBef>
                <a:spcAft>
                  <a:spcPct val="0%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%"/>
                </a:spcBef>
                <a:spcAft>
                  <a:spcPct val="0%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%"/>
                </a:spcBef>
                <a:spcAft>
                  <a:spcPct val="0%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%"/>
                </a:spcBef>
                <a:spcAft>
                  <a:spcPct val="0%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pt-BR" altLang="pt-BR" sz="1400">
                  <a:latin typeface="Verdana" panose="020B0604030504040204" pitchFamily="34" charset="0"/>
                </a:rPr>
                <a:t>Memória</a:t>
              </a:r>
              <a:endParaRPr lang="pt-BR" altLang="pt-BR" sz="1400"/>
            </a:p>
          </p:txBody>
        </p:sp>
      </p:grpSp>
    </p:spTree>
  </p:cSld>
  <p:clrMapOvr>
    <a:masterClrMapping/>
  </p:clrMapOvr>
</p:sld>
</file>

<file path=ppt/slides/slide3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7974522C-7F48-4193-9A63-02515AF95AF4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31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3482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482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4246562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Tipos básicos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de variável em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Portugol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inteiro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: número inteiro, negativo, nulo ou positivo. Ex.: -15, 0, 101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real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: número real, negativo, nulo ou positivo. Ex.: -1, -0.5, 0, 5, 9.5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caracter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: conjunto de caracteres alfanuméricos. Ex.: “AB”, “123”, “A123” , “CASA” 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logico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: 	conjunto de valores FALSO ou VERDADEIRO</a:t>
            </a:r>
          </a:p>
          <a:p>
            <a:pPr lvl="1"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em proposições lógicas.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3.  Algoritmos Computacionais</a:t>
            </a:r>
          </a:p>
        </p:txBody>
      </p:sp>
    </p:spTree>
  </p:cSld>
  <p:clrMapOvr>
    <a:masterClrMapping/>
  </p:clrMapOvr>
</p:sld>
</file>

<file path=ppt/slides/slide3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19572357-8328-48ED-B358-340271948A26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32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3584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584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584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3140075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Tipos básicos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de variável em C (por enquanto isso basta, depois veremos muito mais!):</a:t>
            </a:r>
          </a:p>
          <a:p>
            <a:pPr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int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: número inteiro, negativo, nulo ou positivo. Ex.: -15, 0, 101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float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: número real, negativo, nulo ou positivo. Ex.: -1, -0.5, 0, 5, 9.5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char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: apenas um único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caracter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alfanumérico. Ex.: ‘A’, ‘3’, ‘2’ , ‘d’</a:t>
            </a: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3.  Algoritmos Computacionais</a:t>
            </a:r>
          </a:p>
        </p:txBody>
      </p:sp>
    </p:spTree>
  </p:cSld>
  <p:clrMapOvr>
    <a:masterClrMapping/>
  </p:clrMapOvr>
</p:sld>
</file>

<file path=ppt/slides/slide3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D6949509-0538-4CD8-A28E-711B16CC6E7C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33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3686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686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687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4800600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Estrutura básica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de um algoritmo computacional em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Portugol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pt-BR" sz="1800" b="1" u="sng" dirty="0">
                <a:latin typeface="Courier New" pitchFamily="49" charset="0"/>
                <a:cs typeface="Courier New" pitchFamily="49" charset="0"/>
              </a:rPr>
              <a:t>algoritmo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“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nome_do_algoritmo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// Seção de Declarações</a:t>
            </a:r>
          </a:p>
          <a:p>
            <a:pPr eaLnBrk="1" hangingPunct="1">
              <a:defRPr/>
            </a:pPr>
            <a:r>
              <a:rPr lang="pt-BR" sz="1800" b="1" u="sng" dirty="0">
                <a:latin typeface="Courier New" pitchFamily="49" charset="0"/>
                <a:cs typeface="Courier New" pitchFamily="49" charset="0"/>
              </a:rPr>
              <a:t>var</a:t>
            </a:r>
          </a:p>
          <a:p>
            <a:pPr eaLnBrk="1" hangingPunct="1">
              <a:defRPr/>
            </a:pP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	&lt;declaração de variáveis&gt;</a:t>
            </a:r>
          </a:p>
          <a:p>
            <a:pPr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// Seção de Comandos</a:t>
            </a:r>
          </a:p>
          <a:p>
            <a:pPr eaLnBrk="1" hangingPunct="1">
              <a:defRPr/>
            </a:pPr>
            <a:r>
              <a:rPr lang="pt-BR" sz="1800" b="1" u="sng" dirty="0">
                <a:latin typeface="Courier New" pitchFamily="49" charset="0"/>
                <a:cs typeface="Courier New" pitchFamily="49" charset="0"/>
              </a:rPr>
              <a:t>inicio</a:t>
            </a:r>
          </a:p>
          <a:p>
            <a:pPr eaLnBrk="1" hangingPunct="1">
              <a:defRPr/>
            </a:pP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	&lt;comandos&gt;</a:t>
            </a:r>
          </a:p>
          <a:p>
            <a:pPr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eaLnBrk="1" hangingPunct="1">
              <a:defRPr/>
            </a:pPr>
            <a:r>
              <a:rPr lang="pt-BR" sz="1800" b="1" u="sng" dirty="0" err="1">
                <a:latin typeface="Courier New" pitchFamily="49" charset="0"/>
                <a:cs typeface="Courier New" pitchFamily="49" charset="0"/>
              </a:rPr>
              <a:t>fimalgoritmo</a:t>
            </a:r>
            <a:endParaRPr lang="pt-BR" sz="1800" b="1" u="sng" dirty="0"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3.  Algoritmos Computacionais</a:t>
            </a:r>
          </a:p>
        </p:txBody>
      </p:sp>
    </p:spTree>
  </p:cSld>
  <p:clrMapOvr>
    <a:masterClrMapping/>
  </p:clrMapOvr>
</p:sld>
</file>

<file path=ppt/slides/slide3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679EED04-5890-4241-9439-FCA1A0881895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34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3789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789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789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4524375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Estrutura básica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de um algoritmo computacional em C: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defRPr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1800" b="1" u="sng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u="sng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eaLnBrk="1" hangingPunct="1"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// Seção de Declarações</a:t>
            </a:r>
          </a:p>
          <a:p>
            <a:pPr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&lt;declaração de variáveis&gt;</a:t>
            </a:r>
          </a:p>
          <a:p>
            <a:pPr eaLnBrk="1" hangingPunct="1">
              <a:defRPr/>
            </a:pP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// Seção de Comandos</a:t>
            </a:r>
          </a:p>
          <a:p>
            <a:pPr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&lt;comandos&gt;</a:t>
            </a:r>
          </a:p>
          <a:p>
            <a:pPr eaLnBrk="1" hangingPunct="1"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eaLnBrk="1" hangingPunct="1"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u="sng" dirty="0">
                <a:latin typeface="Courier New" pitchFamily="49" charset="0"/>
                <a:cs typeface="Courier New" pitchFamily="49" charset="0"/>
              </a:rPr>
              <a:t>system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("PAUSE");	</a:t>
            </a:r>
          </a:p>
          <a:p>
            <a:pPr eaLnBrk="1" hangingPunct="1"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u="sng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eaLnBrk="1" hangingPunct="1"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3.  Algoritmos Computacionais</a:t>
            </a:r>
          </a:p>
        </p:txBody>
      </p:sp>
    </p:spTree>
  </p:cSld>
  <p:clrMapOvr>
    <a:masterClrMapping/>
  </p:clrMapOvr>
</p:sld>
</file>

<file path=ppt/slides/slide3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9866BB88-A1A7-4BA9-B075-63ED44516FED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35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3891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891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891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4246562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Declaração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de variáveis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em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Portugol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pt-BR" sz="1800" b="1" u="sng" dirty="0">
                <a:latin typeface="Courier New" pitchFamily="49" charset="0"/>
                <a:cs typeface="Courier New" pitchFamily="49" charset="0"/>
              </a:rPr>
              <a:t>algoritmo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“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declaravariaveis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// Seção de Declarações</a:t>
            </a:r>
          </a:p>
          <a:p>
            <a:pPr eaLnBrk="1" hangingPunct="1">
              <a:defRPr/>
            </a:pPr>
            <a:r>
              <a:rPr lang="pt-BR" sz="1800" b="1" u="sng" dirty="0">
                <a:latin typeface="Courier New" pitchFamily="49" charset="0"/>
                <a:cs typeface="Courier New" pitchFamily="49" charset="0"/>
              </a:rPr>
              <a:t>var</a:t>
            </a:r>
          </a:p>
          <a:p>
            <a:pPr eaLnBrk="1" hangingPunct="1">
              <a:defRPr/>
            </a:pPr>
            <a:r>
              <a:rPr lang="pt-BR" sz="1800" b="1" u="sng" dirty="0">
                <a:latin typeface="Courier New" pitchFamily="49" charset="0"/>
                <a:cs typeface="Courier New" pitchFamily="49" charset="0"/>
              </a:rPr>
              <a:t>inteiro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: idade,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num_de_filhos</a:t>
            </a: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800" b="1" u="sng" dirty="0">
                <a:latin typeface="Courier New" pitchFamily="49" charset="0"/>
                <a:cs typeface="Courier New" pitchFamily="49" charset="0"/>
              </a:rPr>
              <a:t>real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: peso, altura</a:t>
            </a:r>
          </a:p>
          <a:p>
            <a:pPr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// Seção de Comandos</a:t>
            </a:r>
          </a:p>
          <a:p>
            <a:pPr eaLnBrk="1" hangingPunct="1">
              <a:defRPr/>
            </a:pPr>
            <a:r>
              <a:rPr lang="pt-BR" sz="1800" b="1" u="sng" dirty="0">
                <a:latin typeface="Courier New" pitchFamily="49" charset="0"/>
                <a:cs typeface="Courier New" pitchFamily="49" charset="0"/>
              </a:rPr>
              <a:t>inicio</a:t>
            </a:r>
          </a:p>
          <a:p>
            <a:pPr eaLnBrk="1" hangingPunct="1">
              <a:defRPr/>
            </a:pP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	&lt;comandos&gt;</a:t>
            </a:r>
          </a:p>
          <a:p>
            <a:pPr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eaLnBrk="1" hangingPunct="1">
              <a:defRPr/>
            </a:pPr>
            <a:r>
              <a:rPr lang="pt-BR" sz="1800" b="1" u="sng" dirty="0" err="1">
                <a:latin typeface="Courier New" pitchFamily="49" charset="0"/>
                <a:cs typeface="Courier New" pitchFamily="49" charset="0"/>
              </a:rPr>
              <a:t>fimalgoritmo</a:t>
            </a:r>
            <a:endParaRPr lang="pt-BR" sz="1800" b="1" u="sng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3.  Algoritmos Computacionais</a:t>
            </a:r>
          </a:p>
        </p:txBody>
      </p:sp>
    </p:spTree>
  </p:cSld>
  <p:clrMapOvr>
    <a:masterClrMapping/>
  </p:clrMapOvr>
</p:sld>
</file>

<file path=ppt/slides/slide3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2625AAFE-1610-40C6-8EAB-AF8C7EFB010C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36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3994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994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994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4524375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Declaração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de variáveis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em C: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800" b="1" u="sng" dirty="0">
                <a:latin typeface="Courier New" pitchFamily="49" charset="0"/>
                <a:cs typeface="Courier New" pitchFamily="49" charset="0"/>
              </a:rPr>
              <a:t>include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800" b="1" u="sng" dirty="0">
                <a:latin typeface="Courier New" pitchFamily="49" charset="0"/>
                <a:cs typeface="Courier New" pitchFamily="49" charset="0"/>
              </a:rPr>
              <a:t>include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defRPr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1800" b="1" u="sng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u="sng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eaLnBrk="1" hangingPunct="1"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defRPr/>
            </a:pPr>
            <a:r>
              <a:rPr lang="pt-BR" sz="1800" b="1" u="sng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idade,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num_de_filhos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defRPr/>
            </a:pPr>
            <a:r>
              <a:rPr lang="pt-BR" sz="1800" b="1" u="sng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peso, altura;</a:t>
            </a:r>
          </a:p>
          <a:p>
            <a:pPr eaLnBrk="1" hangingPunct="1">
              <a:defRPr/>
            </a:pP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// Seção de Comandos</a:t>
            </a:r>
          </a:p>
          <a:p>
            <a:pPr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&lt;comandos&gt;</a:t>
            </a:r>
          </a:p>
          <a:p>
            <a:pPr eaLnBrk="1" hangingPunct="1"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eaLnBrk="1" hangingPunct="1"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u="sng" dirty="0">
                <a:latin typeface="Courier New" pitchFamily="49" charset="0"/>
                <a:cs typeface="Courier New" pitchFamily="49" charset="0"/>
              </a:rPr>
              <a:t>system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("PAUSE");	</a:t>
            </a:r>
          </a:p>
          <a:p>
            <a:pPr eaLnBrk="1" hangingPunct="1"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u="sng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eaLnBrk="1" hangingPunct="1"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3.  Algoritmos Computacionais</a:t>
            </a:r>
          </a:p>
        </p:txBody>
      </p:sp>
    </p:spTree>
  </p:cSld>
  <p:clrMapOvr>
    <a:masterClrMapping/>
  </p:clrMapOvr>
</p:sld>
</file>

<file path=ppt/slides/slide3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BEB759AA-3BFC-4D64-921F-2BBEF82B8F1A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37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4096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096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096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3694112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Operador de atribuição: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	Idade = 30;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	a = b = 1.5;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4.  Algoritmos Computacionais: Operadores</a:t>
            </a:r>
          </a:p>
        </p:txBody>
      </p:sp>
      <p:sp>
        <p:nvSpPr>
          <p:cNvPr id="4096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1582738" y="1839913"/>
          <a:ext cx="6096000" cy="731837"/>
        </p:xfrm>
        <a:graphic>
          <a:graphicData uri="http://purl.oclc.org/ooxml/drawingml/table">
            <a:tbl>
              <a:tblPr firstRow="1" bandRow="1">
                <a:tableStyleId>{00A15C55-8517-42AA-B614-E9B94910E393}</a:tableStyleId>
              </a:tblPr>
              <a:tblGrid>
                <a:gridCol w="1666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effectLst>
                            <a:outerShdw blurRad="38100" dist="38100" dir="2700000" algn="tl">
                              <a:srgbClr val="000000">
                                <a:alpha val="43.137%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Operador</a:t>
                      </a:r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effectLst>
                            <a:outerShdw blurRad="38100" dist="38100" dir="2700000" algn="tl">
                              <a:srgbClr val="000000">
                                <a:alpha val="43.137%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Ação</a:t>
                      </a:r>
                    </a:p>
                  </a:txBody>
                  <a:tcPr marT="45740" marB="457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=</a:t>
                      </a:r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Atribuição</a:t>
                      </a:r>
                    </a:p>
                  </a:txBody>
                  <a:tcPr marT="45740" marB="457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AEDCF8EA-A8C3-4F23-A81F-0D5893AEC886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38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4198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198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199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Operadores aritméticos:</a:t>
            </a: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4.  Algoritmos Computacionais: Operadores</a:t>
            </a:r>
          </a:p>
        </p:txBody>
      </p:sp>
      <p:sp>
        <p:nvSpPr>
          <p:cNvPr id="4199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1571625" y="2143125"/>
          <a:ext cx="6096000" cy="2925763"/>
        </p:xfrm>
        <a:graphic>
          <a:graphicData uri="http://purl.oclc.org/ooxml/drawingml/table">
            <a:tbl>
              <a:tblPr firstRow="1" bandRow="1">
                <a:tableStyleId>{00A15C55-8517-42AA-B614-E9B94910E393}</a:tableStyleId>
              </a:tblPr>
              <a:tblGrid>
                <a:gridCol w="1666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20"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effectLst>
                            <a:outerShdw blurRad="38100" dist="38100" dir="2700000" algn="tl">
                              <a:srgbClr val="000000">
                                <a:alpha val="43.137%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Operador</a:t>
                      </a:r>
                    </a:p>
                  </a:txBody>
                  <a:tcPr marT="45703" marB="457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effectLst>
                            <a:outerShdw blurRad="38100" dist="38100" dir="2700000" algn="tl">
                              <a:srgbClr val="000000">
                                <a:alpha val="43.137%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Ação</a:t>
                      </a:r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</a:t>
                      </a:r>
                    </a:p>
                  </a:txBody>
                  <a:tcPr marT="45703" marB="457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Subtração,</a:t>
                      </a:r>
                      <a:r>
                        <a:rPr lang="pt-BR" sz="1800" baseline="0%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também menos unário</a:t>
                      </a:r>
                      <a:endParaRPr lang="pt-BR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+</a:t>
                      </a:r>
                    </a:p>
                  </a:txBody>
                  <a:tcPr marT="45703" marB="457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Adição</a:t>
                      </a:r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*</a:t>
                      </a:r>
                    </a:p>
                  </a:txBody>
                  <a:tcPr marT="45703" marB="457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Multiplicação</a:t>
                      </a:r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/</a:t>
                      </a:r>
                    </a:p>
                  </a:txBody>
                  <a:tcPr marT="45703" marB="457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Divisão</a:t>
                      </a:r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</a:p>
                  </a:txBody>
                  <a:tcPr marT="45703" marB="457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Módulo</a:t>
                      </a:r>
                      <a:r>
                        <a:rPr lang="pt-BR" sz="1800" baseline="0%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da divisão (resto)</a:t>
                      </a:r>
                      <a:endParaRPr lang="pt-BR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--</a:t>
                      </a:r>
                    </a:p>
                  </a:txBody>
                  <a:tcPr marT="45703" marB="457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Decremento</a:t>
                      </a:r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++</a:t>
                      </a:r>
                    </a:p>
                  </a:txBody>
                  <a:tcPr marT="45703" marB="457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Incremento</a:t>
                      </a:r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C499DA31-7AC0-401B-A6EA-184D24F8F8E8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39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4301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301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301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3140075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Operadores aritméticos: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lvl="2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delta = b*b – 4*a*c;</a:t>
            </a: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4.  Algoritmos Computacionais: Operadores</a:t>
            </a:r>
          </a:p>
        </p:txBody>
      </p:sp>
      <p:sp>
        <p:nvSpPr>
          <p:cNvPr id="4301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1571625" y="2141538"/>
          <a:ext cx="6096000" cy="1828800"/>
        </p:xfrm>
        <a:graphic>
          <a:graphicData uri="http://purl.oclc.org/ooxml/drawingml/table">
            <a:tbl>
              <a:tblPr firstRow="1" bandRow="1">
                <a:tableStyleId>{00A15C55-8517-42AA-B614-E9B94910E393}</a:tableStyleId>
              </a:tblPr>
              <a:tblGrid>
                <a:gridCol w="1666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401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effectLst>
                            <a:outerShdw blurRad="38100" dist="38100" dir="2700000" algn="tl">
                              <a:srgbClr val="000000">
                                <a:alpha val="43.137%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effectLst>
                            <a:outerShdw blurRad="38100" dist="38100" dir="2700000" algn="tl">
                              <a:srgbClr val="000000">
                                <a:alpha val="43.137%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401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Subtração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401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Adição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401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Multiplicação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401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Divisão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1D326141-AADE-402F-8A58-3BBB9D86FD13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O Conceito de Algoritmo</a:t>
            </a:r>
          </a:p>
        </p:txBody>
      </p:sp>
      <p:sp>
        <p:nvSpPr>
          <p:cNvPr id="7173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17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17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2032000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Conhecimento declarativo: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Corpo organizado de informações factuais (o que é).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Ex.: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O bolo comum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é a massa de bolo básica para confeitar ou rechear. É também um excelente acompanhamento para café ou chá.</a:t>
            </a:r>
          </a:p>
        </p:txBody>
      </p:sp>
      <p:pic>
        <p:nvPicPr>
          <p:cNvPr id="7177" name="Picture 11" descr="http://1.bp.blogspot.com/_kdPJEYIcFqU/S_LPumwutTI/AAAAAAAAAKE/lzAeo3S7Ohw/s400/Bolo+comu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571875"/>
            <a:ext cx="304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77C7449C-61C2-4869-82D5-0604A1C3F47C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40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4403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403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403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258603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Menos unário: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	num1= -num;</a:t>
            </a: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4.  Algoritmos Computacionais: Operadores</a:t>
            </a:r>
          </a:p>
        </p:txBody>
      </p:sp>
      <p:sp>
        <p:nvSpPr>
          <p:cNvPr id="4404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1571625" y="2139950"/>
          <a:ext cx="6096000" cy="731838"/>
        </p:xfrm>
        <a:graphic>
          <a:graphicData uri="http://purl.oclc.org/ooxml/drawingml/table">
            <a:tbl>
              <a:tblPr firstRow="1" bandRow="1">
                <a:tableStyleId>{00A15C55-8517-42AA-B614-E9B94910E393}</a:tableStyleId>
              </a:tblPr>
              <a:tblGrid>
                <a:gridCol w="1666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effectLst>
                            <a:outerShdw blurRad="38100" dist="38100" dir="2700000" algn="tl">
                              <a:srgbClr val="000000">
                                <a:alpha val="43.137%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Operador</a:t>
                      </a:r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effectLst>
                            <a:outerShdw blurRad="38100" dist="38100" dir="2700000" algn="tl">
                              <a:srgbClr val="000000">
                                <a:alpha val="43.137%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Ação</a:t>
                      </a:r>
                    </a:p>
                  </a:txBody>
                  <a:tcPr marT="45740" marB="457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</a:t>
                      </a:r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aseline="0%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Menos unário</a:t>
                      </a:r>
                      <a:endParaRPr lang="pt-BR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40" marB="457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66FFF860-1013-4093-95F4-C6C9EE78BBD3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41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4506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506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506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2308225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Operadores aritméticos: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lvl="2"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num = 17%5;</a:t>
            </a: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4.  Algoritmos Computacionais: Operadores</a:t>
            </a:r>
          </a:p>
        </p:txBody>
      </p:sp>
      <p:sp>
        <p:nvSpPr>
          <p:cNvPr id="4506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1571625" y="2143125"/>
          <a:ext cx="6096000" cy="731838"/>
        </p:xfrm>
        <a:graphic>
          <a:graphicData uri="http://purl.oclc.org/ooxml/drawingml/table">
            <a:tbl>
              <a:tblPr firstRow="1" bandRow="1">
                <a:tableStyleId>{00A15C55-8517-42AA-B614-E9B94910E393}</a:tableStyleId>
              </a:tblPr>
              <a:tblGrid>
                <a:gridCol w="1666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effectLst>
                            <a:outerShdw blurRad="38100" dist="38100" dir="2700000" algn="tl">
                              <a:srgbClr val="000000">
                                <a:alpha val="43.137%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Operador</a:t>
                      </a:r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effectLst>
                            <a:outerShdw blurRad="38100" dist="38100" dir="2700000" algn="tl">
                              <a:srgbClr val="000000">
                                <a:alpha val="43.137%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Ação</a:t>
                      </a:r>
                    </a:p>
                  </a:txBody>
                  <a:tcPr marT="45740" marB="457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Módulo</a:t>
                      </a:r>
                      <a:r>
                        <a:rPr lang="pt-BR" sz="1800" baseline="0%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da divisão (resto)</a:t>
                      </a:r>
                      <a:endParaRPr lang="pt-BR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40" marB="457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F6AB0DFB-46C9-4FED-B764-546BCD63307A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42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4608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608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608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5078412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Operadores de incremento e decremento: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lvl="2"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a++; ou</a:t>
            </a:r>
          </a:p>
          <a:p>
            <a:pPr lvl="2"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a +=1; ou                             </a:t>
            </a:r>
          </a:p>
          <a:p>
            <a:pPr lvl="2"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a  = a + 1;</a:t>
            </a:r>
          </a:p>
          <a:p>
            <a:pPr lvl="2"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b = ++a;    difere de   b =  a++;                  </a:t>
            </a:r>
          </a:p>
          <a:p>
            <a:pPr lvl="2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lvl="2"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a--; ou                                  </a:t>
            </a:r>
          </a:p>
          <a:p>
            <a:pPr lvl="2"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a -=1; ou                              </a:t>
            </a:r>
          </a:p>
          <a:p>
            <a:pPr lvl="2"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a  = a - 1;</a:t>
            </a:r>
          </a:p>
          <a:p>
            <a:pPr lvl="2"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b = --a;    difere </a:t>
            </a:r>
            <a:r>
              <a:rPr lang="pt-BR" sz="18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de   b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=  a--;                 </a:t>
            </a:r>
          </a:p>
          <a:p>
            <a:pPr lvl="2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4.  Algoritmos Computacionais: Operadores</a:t>
            </a:r>
          </a:p>
        </p:txBody>
      </p:sp>
      <p:sp>
        <p:nvSpPr>
          <p:cNvPr id="4608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1571625" y="2143125"/>
          <a:ext cx="6096000" cy="1096963"/>
        </p:xfrm>
        <a:graphic>
          <a:graphicData uri="http://purl.oclc.org/ooxml/drawingml/table">
            <a:tbl>
              <a:tblPr firstRow="1" bandRow="1">
                <a:tableStyleId>{00A15C55-8517-42AA-B614-E9B94910E393}</a:tableStyleId>
              </a:tblPr>
              <a:tblGrid>
                <a:gridCol w="1666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effectLst>
                            <a:outerShdw blurRad="38100" dist="38100" dir="2700000" algn="tl">
                              <a:srgbClr val="000000">
                                <a:alpha val="43.137%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Operador</a:t>
                      </a:r>
                    </a:p>
                  </a:txBody>
                  <a:tcPr marT="45675" marB="456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effectLst>
                            <a:outerShdw blurRad="38100" dist="38100" dir="2700000" algn="tl">
                              <a:srgbClr val="000000">
                                <a:alpha val="43.137%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Ação</a:t>
                      </a:r>
                    </a:p>
                  </a:txBody>
                  <a:tcPr marT="45675" marB="456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--</a:t>
                      </a:r>
                    </a:p>
                  </a:txBody>
                  <a:tcPr marT="45675" marB="456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Decremento</a:t>
                      </a:r>
                    </a:p>
                  </a:txBody>
                  <a:tcPr marT="45675" marB="456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++</a:t>
                      </a:r>
                    </a:p>
                  </a:txBody>
                  <a:tcPr marT="45675" marB="456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Incremento</a:t>
                      </a:r>
                    </a:p>
                  </a:txBody>
                  <a:tcPr marT="45675" marB="456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422861B2-DFFF-41BC-93EE-4C8C34835BAE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43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4710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710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711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4524375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Precedência dos operadores aritméticos: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Operadores do mesmo nível de precedência são avaliados pelo compilador da esquerda para a direita.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ATENÇÃO  Em qualquer caso, os parênteses são sempre os campeões!</a:t>
            </a: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4.  Algoritmos Computacionais: Operadores</a:t>
            </a:r>
          </a:p>
        </p:txBody>
      </p:sp>
      <p:sp>
        <p:nvSpPr>
          <p:cNvPr id="4711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1571625" y="2143125"/>
          <a:ext cx="6096000" cy="1828800"/>
        </p:xfrm>
        <a:graphic>
          <a:graphicData uri="http://purl.oclc.org/ooxml/drawingml/table">
            <a:tbl>
              <a:tblPr firstRow="1" bandRow="1">
                <a:tableStyleId>{00A15C55-8517-42AA-B614-E9B94910E393}</a:tableStyleId>
              </a:tblPr>
              <a:tblGrid>
                <a:gridCol w="1666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401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effectLst>
                            <a:outerShdw blurRad="38100" dist="38100" dir="2700000" algn="tl">
                              <a:srgbClr val="000000">
                                <a:alpha val="43.137%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effectLst>
                            <a:outerShdw blurRad="38100" dist="38100" dir="2700000" algn="tl">
                              <a:srgbClr val="000000">
                                <a:alpha val="43.137%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Precedência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401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++</a:t>
                      </a:r>
                      <a:r>
                        <a:rPr lang="pt-BR" baseline="0%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--</a:t>
                      </a:r>
                      <a:endParaRPr lang="pt-BR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Mais alta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401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401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* /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401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+</a:t>
                      </a:r>
                      <a:r>
                        <a:rPr lang="pt-BR" baseline="0%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-</a:t>
                      </a:r>
                      <a:endParaRPr lang="pt-BR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Mais</a:t>
                      </a:r>
                      <a:r>
                        <a:rPr lang="pt-BR" baseline="0%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baixa</a:t>
                      </a:r>
                      <a:endParaRPr lang="pt-BR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351D99C0-DAEF-4B71-96C4-55E783031EE5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44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4813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813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813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3694112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Operadores aritméticos de atribuição: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lvl="2"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a += 2;  equivale a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a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= a + 2;</a:t>
            </a: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4.  Algoritmos Computacionais: Operadores</a:t>
            </a:r>
          </a:p>
        </p:txBody>
      </p:sp>
      <p:sp>
        <p:nvSpPr>
          <p:cNvPr id="4813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1571625" y="2138363"/>
          <a:ext cx="6096000" cy="2193925"/>
        </p:xfrm>
        <a:graphic>
          <a:graphicData uri="http://purl.oclc.org/ooxml/drawingml/table">
            <a:tbl>
              <a:tblPr firstRow="1" bandRow="1">
                <a:tableStyleId>{00A15C55-8517-42AA-B614-E9B94910E393}</a:tableStyleId>
              </a:tblPr>
              <a:tblGrid>
                <a:gridCol w="1666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effectLst>
                            <a:outerShdw blurRad="38100" dist="38100" dir="2700000" algn="tl">
                              <a:srgbClr val="000000">
                                <a:alpha val="43.137%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Operador</a:t>
                      </a:r>
                    </a:p>
                  </a:txBody>
                  <a:tcPr marT="45675" marB="456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effectLst>
                            <a:outerShdw blurRad="38100" dist="38100" dir="2700000" algn="tl">
                              <a:srgbClr val="000000">
                                <a:alpha val="43.137%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Ação</a:t>
                      </a:r>
                    </a:p>
                  </a:txBody>
                  <a:tcPr marT="45675" marB="456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a+=b</a:t>
                      </a:r>
                    </a:p>
                  </a:txBody>
                  <a:tcPr marT="45675" marB="456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 = a + b</a:t>
                      </a:r>
                    </a:p>
                  </a:txBody>
                  <a:tcPr marT="45675" marB="456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a-=b</a:t>
                      </a:r>
                    </a:p>
                  </a:txBody>
                  <a:tcPr marT="45675" marB="456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 =</a:t>
                      </a:r>
                      <a:r>
                        <a:rPr lang="pt-BR" sz="1800" baseline="0%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 – b</a:t>
                      </a:r>
                      <a:endParaRPr lang="pt-BR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675" marB="456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a*=b</a:t>
                      </a:r>
                    </a:p>
                  </a:txBody>
                  <a:tcPr marT="45675" marB="456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 = a*b</a:t>
                      </a:r>
                    </a:p>
                  </a:txBody>
                  <a:tcPr marT="45675" marB="456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 /=b</a:t>
                      </a:r>
                    </a:p>
                  </a:txBody>
                  <a:tcPr marT="45675" marB="456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 = a/b</a:t>
                      </a:r>
                    </a:p>
                  </a:txBody>
                  <a:tcPr marT="45675" marB="456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a%=b</a:t>
                      </a:r>
                    </a:p>
                  </a:txBody>
                  <a:tcPr marT="45675" marB="456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 = a%b</a:t>
                      </a:r>
                    </a:p>
                  </a:txBody>
                  <a:tcPr marT="45675" marB="456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D7A83D43-DD5B-4549-BB26-38FA18505636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45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4915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915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915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3416300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Algumas funções úteis: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ATENÇÃO  As funções têm prioridade sobre os outros operadores.</a:t>
            </a: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 Algoritmos Computacionais: Funções</a:t>
            </a:r>
          </a:p>
        </p:txBody>
      </p:sp>
      <p:sp>
        <p:nvSpPr>
          <p:cNvPr id="4916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1571625" y="2133600"/>
          <a:ext cx="6096000" cy="1096963"/>
        </p:xfrm>
        <a:graphic>
          <a:graphicData uri="http://purl.oclc.org/ooxml/drawingml/table">
            <a:tbl>
              <a:tblPr firstRow="1" bandRow="1">
                <a:tableStyleId>{00A15C55-8517-42AA-B614-E9B94910E393}</a:tableStyleId>
              </a:tblPr>
              <a:tblGrid>
                <a:gridCol w="1666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effectLst>
                            <a:outerShdw blurRad="38100" dist="38100" dir="2700000" algn="tl">
                              <a:srgbClr val="000000">
                                <a:alpha val="43.137%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Função</a:t>
                      </a:r>
                    </a:p>
                  </a:txBody>
                  <a:tcPr marT="45675" marB="456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effectLst>
                            <a:outerShdw blurRad="38100" dist="38100" dir="2700000" algn="tl">
                              <a:srgbClr val="000000">
                                <a:alpha val="43.137%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Ação</a:t>
                      </a:r>
                    </a:p>
                  </a:txBody>
                  <a:tcPr marT="45675" marB="456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pow</a:t>
                      </a:r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(a,b)</a:t>
                      </a:r>
                    </a:p>
                  </a:txBody>
                  <a:tcPr marT="45675" marB="456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</a:t>
                      </a:r>
                      <a:r>
                        <a:rPr lang="pt-BR" sz="1800" baseline="30%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   </a:t>
                      </a:r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(</a:t>
                      </a:r>
                      <a:r>
                        <a:rPr lang="pt-BR" sz="1800" dirty="0" err="1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a^</a:t>
                      </a:r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b)</a:t>
                      </a:r>
                      <a:r>
                        <a:rPr lang="pt-BR" sz="1800" baseline="30%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</a:p>
                  </a:txBody>
                  <a:tcPr marT="45675" marB="456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sqrt</a:t>
                      </a:r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(a)</a:t>
                      </a:r>
                    </a:p>
                  </a:txBody>
                  <a:tcPr marT="45675" marB="456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          (a</a:t>
                      </a:r>
                      <a:r>
                        <a:rPr lang="pt-BR" sz="1800" baseline="30%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1/2  </a:t>
                      </a:r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ou </a:t>
                      </a:r>
                      <a:r>
                        <a:rPr lang="pt-BR" sz="1800" dirty="0" err="1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a^</a:t>
                      </a:r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(1/2) )</a:t>
                      </a:r>
                      <a:endParaRPr lang="pt-BR" sz="1800" baseline="30%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675" marB="456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9176" name="Object 2"/>
          <p:cNvGraphicFramePr>
            <a:graphicFrameLocks noChangeAspect="1"/>
          </p:cNvGraphicFramePr>
          <p:nvPr/>
        </p:nvGraphicFramePr>
        <p:xfrm>
          <a:off x="4716463" y="2852738"/>
          <a:ext cx="500062" cy="396875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49179" name="Equation" r:id="rId3" imgW="241300" imgH="228600" progId="Equation.3">
                  <p:embed/>
                </p:oleObj>
              </mc:Choice>
              <mc:Fallback>
                <p:oleObj name="Equation" r:id="rId3" imgW="2413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2852738"/>
                        <a:ext cx="500062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%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2CD7829D-23E1-4991-B4EB-6C2F3865A53A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46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018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018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018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397033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Exemplos: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6. Operadores e Funções: Exemplos</a:t>
            </a:r>
          </a:p>
        </p:txBody>
      </p:sp>
      <p:sp>
        <p:nvSpPr>
          <p:cNvPr id="5018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5018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50187" name="Object 5"/>
          <p:cNvGraphicFramePr>
            <a:graphicFrameLocks noChangeAspect="1"/>
          </p:cNvGraphicFramePr>
          <p:nvPr/>
        </p:nvGraphicFramePr>
        <p:xfrm>
          <a:off x="3357563" y="2000250"/>
          <a:ext cx="2800350" cy="857250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50190" name="Equation" r:id="rId3" imgW="1397000" imgH="431800" progId="Equation.3">
                  <p:embed/>
                </p:oleObj>
              </mc:Choice>
              <mc:Fallback>
                <p:oleObj name="Equation" r:id="rId3" imgW="13970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63" y="2000250"/>
                        <a:ext cx="280035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%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81978661-E708-42E0-85E1-0F7F08E54EC8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47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120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120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120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397033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Exemplos: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ctr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2*</a:t>
            </a:r>
            <a:r>
              <a:rPr lang="pt-BR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pow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(x,2) – 3*</a:t>
            </a:r>
            <a:r>
              <a:rPr lang="pt-BR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pow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(x,x+1)/2 + </a:t>
            </a: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sqrt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(x+1)/x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6. Operadores e Funções: Exemplos</a:t>
            </a:r>
          </a:p>
        </p:txBody>
      </p:sp>
      <p:sp>
        <p:nvSpPr>
          <p:cNvPr id="5120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512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51211" name="Object 5"/>
          <p:cNvGraphicFramePr>
            <a:graphicFrameLocks noChangeAspect="1"/>
          </p:cNvGraphicFramePr>
          <p:nvPr/>
        </p:nvGraphicFramePr>
        <p:xfrm>
          <a:off x="3357563" y="2000250"/>
          <a:ext cx="2800350" cy="857250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51214" name="Equation" r:id="rId3" imgW="1397000" imgH="431800" progId="Equation.3">
                  <p:embed/>
                </p:oleObj>
              </mc:Choice>
              <mc:Fallback>
                <p:oleObj name="Equation" r:id="rId3" imgW="13970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63" y="2000250"/>
                        <a:ext cx="280035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%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39CFEF04-B02D-4543-B659-FA7A9B312F46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48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222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222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223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3694112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Exemplos: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6. Operadores e Funções: Exemplos</a:t>
            </a:r>
          </a:p>
        </p:txBody>
      </p:sp>
      <p:sp>
        <p:nvSpPr>
          <p:cNvPr id="5223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522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223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223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52237" name="Object 5"/>
          <p:cNvGraphicFramePr>
            <a:graphicFrameLocks noChangeAspect="1"/>
          </p:cNvGraphicFramePr>
          <p:nvPr/>
        </p:nvGraphicFramePr>
        <p:xfrm>
          <a:off x="3357563" y="2071688"/>
          <a:ext cx="2549525" cy="785812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52240" name="Equation" r:id="rId3" imgW="1511300" imgH="469900" progId="Equation.3">
                  <p:embed/>
                </p:oleObj>
              </mc:Choice>
              <mc:Fallback>
                <p:oleObj name="Equation" r:id="rId3" imgW="1511300" imgH="469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63" y="2071688"/>
                        <a:ext cx="2549525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%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B1E91E06-F362-45D2-B08B-93637A92C58E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49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325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325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325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5632450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Exemplos: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ctr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2*h - </a:t>
            </a:r>
            <a:r>
              <a:rPr lang="pt-BR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pow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( 45/(3*x) - 4*h*(3-h), 22*k )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6. Operadores e Funções: Exemplos</a:t>
            </a:r>
          </a:p>
        </p:txBody>
      </p:sp>
      <p:sp>
        <p:nvSpPr>
          <p:cNvPr id="5325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532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325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326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53261" name="Object 5"/>
          <p:cNvGraphicFramePr>
            <a:graphicFrameLocks noChangeAspect="1"/>
          </p:cNvGraphicFramePr>
          <p:nvPr/>
        </p:nvGraphicFramePr>
        <p:xfrm>
          <a:off x="3357563" y="2071688"/>
          <a:ext cx="2549525" cy="785812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53264" name="Equation" r:id="rId3" imgW="1511300" imgH="469900" progId="Equation.3">
                  <p:embed/>
                </p:oleObj>
              </mc:Choice>
              <mc:Fallback>
                <p:oleObj name="Equation" r:id="rId3" imgW="1511300" imgH="469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63" y="2071688"/>
                        <a:ext cx="2549525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%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F472B420-EB91-41DF-832B-ACA25619E93F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O Conceito de Algoritmo</a:t>
            </a:r>
          </a:p>
        </p:txBody>
      </p:sp>
      <p:sp>
        <p:nvSpPr>
          <p:cNvPr id="8197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19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19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439052" cy="477053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Conhecimento imperativo: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É o que se manifesta da execução de uma tarefa (como fazer).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Ex.: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Bolo comum:</a:t>
            </a:r>
          </a:p>
          <a:p>
            <a:pPr marL="2171700" lvl="4" indent="-342900" algn="just" eaLnBrk="1" hangingPunct="1">
              <a:buFontTx/>
              <a:buAutoNum type="arabicPeriod"/>
              <a:defRPr/>
            </a:pPr>
            <a:endParaRPr lang="pt-BR" sz="14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3086100" lvl="6" indent="-342900" algn="just">
              <a:buFontTx/>
              <a:buAutoNum type="arabicPeriod"/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Bater o açúcar e a manteiga, com a essência de baunilha até branquear.</a:t>
            </a:r>
          </a:p>
          <a:p>
            <a:pPr marL="3086100" lvl="6" indent="-342900" algn="just">
              <a:buFontTx/>
              <a:buAutoNum type="arabicPeriod"/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Acrescentar as gemas uma a uma, batendo sempre, até levantar bolhas.</a:t>
            </a:r>
          </a:p>
          <a:p>
            <a:pPr marL="3086100" lvl="6" indent="-342900" algn="just">
              <a:buFontTx/>
              <a:buAutoNum type="arabicPeriod"/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Peneirar a farinha, a maizena e o fermento e ir acrescentando pouco a pouco, alternando com o leite, sem parar de bater.</a:t>
            </a:r>
          </a:p>
          <a:p>
            <a:pPr marL="3086100" lvl="6" indent="-342900" algn="just">
              <a:buFontTx/>
              <a:buAutoNum type="arabicPeriod"/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Em separado, bater as claras em neve, com a pitada de sal.</a:t>
            </a:r>
          </a:p>
          <a:p>
            <a:pPr marL="3086100" lvl="6" indent="-342900" algn="just">
              <a:buFontTx/>
              <a:buAutoNum type="arabicPeriod"/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Misturar as claras delicadamente à mistura</a:t>
            </a:r>
          </a:p>
          <a:p>
            <a:pPr marL="3086100" lvl="6" indent="-342900" algn="just">
              <a:buFontTx/>
              <a:buAutoNum type="arabicPeriod"/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Assar em forma untada e polvilhada com farinha de trigo, em forno médio, por aproximadamente 40 minutos.</a:t>
            </a:r>
          </a:p>
        </p:txBody>
      </p:sp>
      <p:pic>
        <p:nvPicPr>
          <p:cNvPr id="820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3286125"/>
            <a:ext cx="2187575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CECF7C17-877A-4741-AF70-B68C239DCA1A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50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427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427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427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5078412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Exemplos: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ctr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a+b+(34+</a:t>
            </a:r>
            <a:r>
              <a:rPr lang="pt-BR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pow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(9,e))/(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u-</a:t>
            </a: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sqrt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(89))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6. Operadores e Funções: Exemplos</a:t>
            </a:r>
          </a:p>
        </p:txBody>
      </p:sp>
      <p:sp>
        <p:nvSpPr>
          <p:cNvPr id="5428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542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428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428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428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</p:spTree>
  </p:cSld>
  <p:clrMapOvr>
    <a:masterClrMapping/>
  </p:clrMapOvr>
</p:sld>
</file>

<file path=ppt/slides/slide5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CBD6FFF2-1BC1-4CDF-BAA9-5C5ECE054D15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51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530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530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530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5078412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Exemplos: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ctr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a+b+(34+</a:t>
            </a:r>
            <a:r>
              <a:rPr lang="pt-BR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pow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(9,e))/(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u-</a:t>
            </a: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sqrt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(89))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6. Operadores e Funções: Exemplos</a:t>
            </a:r>
          </a:p>
        </p:txBody>
      </p:sp>
      <p:sp>
        <p:nvSpPr>
          <p:cNvPr id="5530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5530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530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530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530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55310" name="Object 3"/>
          <p:cNvGraphicFramePr>
            <a:graphicFrameLocks noChangeAspect="1"/>
          </p:cNvGraphicFramePr>
          <p:nvPr/>
        </p:nvGraphicFramePr>
        <p:xfrm>
          <a:off x="3500438" y="3214688"/>
          <a:ext cx="2074862" cy="928687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55313" name="Equation" r:id="rId3" imgW="1002865" imgH="444307" progId="Equation.3">
                  <p:embed/>
                </p:oleObj>
              </mc:Choice>
              <mc:Fallback>
                <p:oleObj name="Equation" r:id="rId3" imgW="1002865" imgH="44430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8" y="3214688"/>
                        <a:ext cx="2074862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%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4DE53A7E-ACA2-4D58-B587-137856240139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52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632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632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632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3416300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Exemplos: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ctr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pt-BR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pow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(a+x, 2+w) – 3*a)/2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6. Operadores e Funções: Exemplos</a:t>
            </a:r>
          </a:p>
        </p:txBody>
      </p:sp>
      <p:sp>
        <p:nvSpPr>
          <p:cNvPr id="5632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563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633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633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633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633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</p:spTree>
  </p:cSld>
  <p:clrMapOvr>
    <a:masterClrMapping/>
  </p:clrMapOvr>
</p:sld>
</file>

<file path=ppt/slides/slide5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7EA7C5EF-FE7C-4F56-8E17-D3ECF264444A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53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734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734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735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3416300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Exemplos: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ctr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pt-BR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pow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(a+x, 2+w) – 3*a)/2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6. Operadores e Funções: Exemplos</a:t>
            </a:r>
          </a:p>
        </p:txBody>
      </p:sp>
      <p:sp>
        <p:nvSpPr>
          <p:cNvPr id="5735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573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735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735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735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735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57359" name="Object 3"/>
          <p:cNvGraphicFramePr>
            <a:graphicFrameLocks noChangeAspect="1"/>
          </p:cNvGraphicFramePr>
          <p:nvPr/>
        </p:nvGraphicFramePr>
        <p:xfrm>
          <a:off x="3633788" y="3286125"/>
          <a:ext cx="2081212" cy="906463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57362" name="Equation" r:id="rId3" imgW="965200" imgH="419100" progId="Equation.3">
                  <p:embed/>
                </p:oleObj>
              </mc:Choice>
              <mc:Fallback>
                <p:oleObj name="Equation" r:id="rId3" imgW="965200" imgH="419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3788" y="3286125"/>
                        <a:ext cx="2081212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%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EA7544BA-2B79-47B9-AB93-A22FE3B1259B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54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837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837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837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685800" y="1357313"/>
            <a:ext cx="8207375" cy="4524375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Saída de dados (via monitor):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Em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Portugol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: </a:t>
            </a:r>
            <a:r>
              <a:rPr lang="pt-BR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escreva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()</a:t>
            </a: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</a:t>
            </a:r>
            <a:r>
              <a:rPr lang="pt-BR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escreva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("Sua idade é:", idade, "anos.");</a:t>
            </a:r>
          </a:p>
          <a:p>
            <a:pPr lvl="1" algn="ctr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Em C: </a:t>
            </a: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printf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()</a:t>
            </a:r>
          </a:p>
          <a:p>
            <a:pPr eaLnBrk="1" hangingPunct="1">
              <a:defRPr/>
            </a:pPr>
            <a:endParaRPr lang="pt-BR" sz="1800" b="1" u="sng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lvl="1" eaLnBrk="1" hangingPunct="1">
              <a:defRPr/>
            </a:pP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("Sua idade é: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%d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anos.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\n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", idade);</a:t>
            </a:r>
          </a:p>
          <a:p>
            <a:pPr lvl="1" eaLnBrk="1" hangingPunct="1">
              <a:defRPr/>
            </a:pP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("Sua altura é: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%f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metros.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\n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", altura);</a:t>
            </a:r>
          </a:p>
          <a:p>
            <a:pPr lvl="1" eaLnBrk="1" hangingPunct="1">
              <a:defRPr/>
            </a:pP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("A letra é: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%c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.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\n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", letra);</a:t>
            </a:r>
          </a:p>
          <a:p>
            <a:pPr lvl="1" eaLnBrk="1" hangingPunct="1">
              <a:defRPr/>
            </a:pPr>
            <a:r>
              <a:rPr lang="pt-BR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("I: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%d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, A: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%f,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L: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%c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.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\n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"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,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idade,altura,letra);</a:t>
            </a:r>
          </a:p>
          <a:p>
            <a:pPr lvl="1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                                       \n  Nova linha</a:t>
            </a: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7.  Entrada e Saída de Dados</a:t>
            </a:r>
          </a:p>
        </p:txBody>
      </p:sp>
      <p:sp>
        <p:nvSpPr>
          <p:cNvPr id="5837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cxnSp>
        <p:nvCxnSpPr>
          <p:cNvPr id="58378" name="Conector de seta reta 10"/>
          <p:cNvCxnSpPr>
            <a:cxnSpLocks noChangeShapeType="1"/>
          </p:cNvCxnSpPr>
          <p:nvPr/>
        </p:nvCxnSpPr>
        <p:spPr bwMode="auto">
          <a:xfrm rot="5400000" flipH="1" flipV="1">
            <a:off x="5006181" y="5080794"/>
            <a:ext cx="714375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5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9958578A-6F22-4735-BE2F-B1CB417CA253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55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939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939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939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4246562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Entrada de dados (via teclado):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Em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portugol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: </a:t>
            </a:r>
            <a:r>
              <a:rPr lang="pt-BR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leia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()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b="1" u="sng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lvl="1" algn="just" eaLnBrk="1" hangingPunct="1">
              <a:defRPr/>
            </a:pPr>
            <a:r>
              <a:rPr lang="pt-BR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leia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(idade);</a:t>
            </a:r>
          </a:p>
          <a:p>
            <a:pPr lvl="1" algn="just" eaLnBrk="1" hangingPunct="1">
              <a:defRPr/>
            </a:pPr>
            <a:r>
              <a:rPr lang="pt-BR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leia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(altura);</a:t>
            </a:r>
          </a:p>
          <a:p>
            <a:pPr lvl="1" algn="just" eaLnBrk="1" hangingPunct="1">
              <a:defRPr/>
            </a:pPr>
            <a:r>
              <a:rPr lang="pt-BR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leia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(letra);</a:t>
            </a:r>
          </a:p>
          <a:p>
            <a:pPr lvl="1" algn="ctr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Em C: </a:t>
            </a: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scanf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()</a:t>
            </a:r>
          </a:p>
          <a:p>
            <a:pPr eaLnBrk="1" hangingPunct="1">
              <a:defRPr/>
            </a:pPr>
            <a:endParaRPr lang="pt-BR" sz="1800" b="1" u="sng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lvl="1" eaLnBrk="1" hangingPunct="1">
              <a:defRPr/>
            </a:pP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("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%d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", &amp;idade);</a:t>
            </a:r>
          </a:p>
          <a:p>
            <a:pPr lvl="1" eaLnBrk="1" hangingPunct="1">
              <a:defRPr/>
            </a:pP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("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%f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", &amp;altura);</a:t>
            </a:r>
          </a:p>
          <a:p>
            <a:pPr lvl="1" eaLnBrk="1" hangingPunct="1">
              <a:defRPr/>
            </a:pP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("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%c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", &amp;letra);</a:t>
            </a:r>
          </a:p>
          <a:p>
            <a:pPr lvl="1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2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7.  Entrada e Saída de Dados</a:t>
            </a:r>
          </a:p>
        </p:txBody>
      </p:sp>
      <p:sp>
        <p:nvSpPr>
          <p:cNvPr id="5940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pic>
        <p:nvPicPr>
          <p:cNvPr id="59402" name="Picture 2" descr="http://lh6.ggpht.com/_raNa9QVlkXs/SeuAAypb5nI/AAAAAAAAAwg/T4O7DlCuKFY/virtual_keyboard_thumb%5B3%5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2428875"/>
            <a:ext cx="2428875" cy="205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D23F1609-C594-43C4-A900-146E462CBEF8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6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O Conceito de Algoritmo</a:t>
            </a:r>
          </a:p>
        </p:txBody>
      </p:sp>
      <p:sp>
        <p:nvSpPr>
          <p:cNvPr id="9221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22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22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2857500" y="1357313"/>
            <a:ext cx="5572125" cy="258603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Alan Turing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(1912 - 1954), matemático britânico, descreve em 1936 uma máquina teórica, conhecida como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Máquina de Turing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, capaz de realizar qualquer tarefa computável, desde que execute adequadamente uma determinada seqüência de instruções.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Esse seqüência de instruções é chamada de 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algoritmo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.</a:t>
            </a:r>
          </a:p>
        </p:txBody>
      </p:sp>
      <p:pic>
        <p:nvPicPr>
          <p:cNvPr id="9225" name="Picture 2" descr="http://www.lgf.org.uk/assets/Uploads/_resampled/SetHeight275-alan-tur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1428750"/>
            <a:ext cx="1919287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  <p:sp>
        <p:nvSpPr>
          <p:cNvPr id="12" name="Text Box 2052"/>
          <p:cNvSpPr txBox="1">
            <a:spLocks noChangeArrowheads="1"/>
          </p:cNvSpPr>
          <p:nvPr/>
        </p:nvSpPr>
        <p:spPr bwMode="auto">
          <a:xfrm>
            <a:off x="642938" y="4071938"/>
            <a:ext cx="7786687" cy="17541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 Em 1938, foi recrutado pelo departamento de análise criptográfica do governo.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Conseguiu decifrar o código da máquina de criptografia Enigma, que a Alemanha de Hitler usava para mandar mensagens militares cifradas durante a guerra.</a:t>
            </a:r>
          </a:p>
        </p:txBody>
      </p:sp>
    </p:spTree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D5F650F4-451B-4A28-817F-B8D9BD703388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7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O Conceito de Algoritmo</a:t>
            </a:r>
          </a:p>
        </p:txBody>
      </p:sp>
      <p:sp>
        <p:nvSpPr>
          <p:cNvPr id="10245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24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24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785813" y="1357313"/>
            <a:ext cx="7429500" cy="258603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Graças ao sistema de decodificação que ele criou, o Reino Unido passou a interceptar as mensagens e localizar os submarinos alemães, atacando-os e revertendo o avançar da guerra.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Mas seu trabalho era secreto, e os feitos de Turing passaram sem aclamação na época.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Colossus:</a:t>
            </a:r>
          </a:p>
        </p:txBody>
      </p:sp>
      <p:sp>
        <p:nvSpPr>
          <p:cNvPr id="12" name="Text Box 2052"/>
          <p:cNvSpPr txBox="1">
            <a:spLocks noChangeArrowheads="1"/>
          </p:cNvSpPr>
          <p:nvPr/>
        </p:nvSpPr>
        <p:spPr bwMode="auto">
          <a:xfrm>
            <a:off x="571500" y="4246563"/>
            <a:ext cx="7929563" cy="923925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pic>
        <p:nvPicPr>
          <p:cNvPr id="10250" name="Picture 2" descr="Ficheiro:Colossu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3" y="3660775"/>
            <a:ext cx="3643312" cy="2411413"/>
          </a:xfrm>
          <a:prstGeom prst="rect">
            <a:avLst/>
          </a:prstGeom>
          <a:noFill/>
          <a:ln w="9525">
            <a:solidFill>
              <a:schemeClr val="tx1"/>
            </a:solidFill>
            <a:miter lim="800%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EF83CC3F-7FEF-4730-9E6D-6F5EFE98B9B2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8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O Conceito de Algoritmo</a:t>
            </a:r>
          </a:p>
        </p:txBody>
      </p:sp>
      <p:sp>
        <p:nvSpPr>
          <p:cNvPr id="1126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127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127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785813" y="1357313"/>
            <a:ext cx="7429500" cy="5078412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Como homossexual, no início dos anos 1950 foi publicamente humilhado.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Perdeu o acesso de segurança aos laboratórios onde trabalhava porque, sob a mentalidade da Guerra Fria corrente, homossexuais eram uma brecha na segurança.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Condenado a terapias à base de estrogênio, o que, de fato, equivalia a castração química e que teve o humilhante efeito secundário de lhe fazer crescer seios.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Em 8 de junho de 1954, um criado de Turing encontrou-o morto em sua residência em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Wilmslow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,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Cheshire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Um exame post-mortem estabeleceu que a causa da morte foi envenenamento por cianeto. 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CBC05E04-8A06-48F3-BA49-B0DB8503B5E5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9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O Conceito de Algoritmo</a:t>
            </a:r>
          </a:p>
        </p:txBody>
      </p:sp>
      <p:sp>
        <p:nvSpPr>
          <p:cNvPr id="12293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229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229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785813" y="1357313"/>
            <a:ext cx="7429500" cy="4800600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Um exemplo de Máquina de Turing</a:t>
            </a:r>
            <a:b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</a:b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742950" lvl="2" indent="-285750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 máquina é composta das seguintes partes: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1257300" lvl="2" indent="-342900" algn="just" eaLnBrk="1" hangingPunct="1">
              <a:buFont typeface="+mj-lt"/>
              <a:buAutoNum type="alphaLcParenR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uma fita dividida em células, potencialmente infinita.</a:t>
            </a:r>
          </a:p>
          <a:p>
            <a:pPr marL="1257300" lvl="2" indent="-342900" algn="just" eaLnBrk="1" hangingPunct="1">
              <a:buFont typeface="+mj-lt"/>
              <a:buAutoNum type="alphaLcParenR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1257300" lvl="2" indent="-342900" algn="just" eaLnBrk="1" hangingPunct="1">
              <a:buFont typeface="+mj-lt"/>
              <a:buAutoNum type="alphaLcParenR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uma cabeça de leitura/escrita, capaz de:</a:t>
            </a:r>
          </a:p>
          <a:p>
            <a:pPr marL="1200150" lvl="2" indent="-285750" algn="just" eaLnBrk="1" hangingPunct="1">
              <a:buFont typeface="Wingdings" pitchFamily="2" charset="2"/>
              <a:buChar char="ü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1771650" lvl="3" indent="-400050" algn="just" eaLnBrk="1" hangingPunct="1">
              <a:buFont typeface="+mj-lt"/>
              <a:buAutoNum type="romanLcPeriod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Observar apenas uma célula em um dado momento.</a:t>
            </a:r>
          </a:p>
          <a:p>
            <a:pPr marL="1771650" lvl="3" indent="-400050" algn="just" eaLnBrk="1" hangingPunct="1">
              <a:buFont typeface="+mj-lt"/>
              <a:buAutoNum type="romanLcPeriod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Ler se a célula tem o número 1 escrito ou se está em branco (0).</a:t>
            </a:r>
          </a:p>
          <a:p>
            <a:pPr marL="1771650" lvl="3" indent="-400050" algn="just" eaLnBrk="1" hangingPunct="1">
              <a:buFont typeface="+mj-lt"/>
              <a:buAutoNum type="romanLcPeriod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Escrever ou apagar um símbolo 1.</a:t>
            </a:r>
          </a:p>
          <a:p>
            <a:pPr marL="1771650" lvl="3" indent="-400050" algn="just" eaLnBrk="1" hangingPunct="1">
              <a:buFont typeface="+mj-lt"/>
              <a:buAutoNum type="romanLcPeriod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Movimentar-se para a célula imediatamente a esquerda ou direita daquela que está sendo observada.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purl.oclc.org/ooxml/drawingml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l="50%" t="-80%" r="50%" b="1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l="50%" t="50%" r="50%" b="50%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%"/>
          </a:lnSpc>
          <a:spcBef>
            <a:spcPct val="0%"/>
          </a:spcBef>
          <a:spcAft>
            <a:spcPct val="0%"/>
          </a:spcAft>
          <a:buClrTx/>
          <a:buSzTx/>
          <a:buFontTx/>
          <a:buNone/>
          <a:tabLst/>
          <a:defRPr kumimoji="0" lang="pt-BR" sz="2400" b="0" i="0" u="none" strike="noStrike" cap="none" normalizeH="0" baseline="0%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%"/>
          </a:lnSpc>
          <a:spcBef>
            <a:spcPct val="0%"/>
          </a:spcBef>
          <a:spcAft>
            <a:spcPct val="0%"/>
          </a:spcAft>
          <a:buClrTx/>
          <a:buSzTx/>
          <a:buFontTx/>
          <a:buNone/>
          <a:tabLst/>
          <a:defRPr kumimoji="0" lang="pt-BR" sz="2400" b="0" i="0" u="none" strike="noStrike" cap="none" normalizeH="0" baseline="0%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purl.oclc.org/ooxml/drawingml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l="50%" t="-80%" r="50%" b="1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l="50%" t="50%" r="50%" b="50%"/>
          </a:path>
        </a:gradFill>
      </a:bgFillStyleLst>
    </a:fmtScheme>
  </a:themeElements>
  <a:objectDefaults/>
  <a:extraClrSchemeLst/>
</a:theme>
</file>

<file path=ppt/theme/theme3.xml><?xml version="1.0" encoding="utf-8"?>
<a:theme xmlns:a="http://purl.oclc.org/ooxml/drawingml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l="50%" t="-80%" r="50%" b="1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l="50%" t="50%" r="50%" b="50%"/>
          </a:path>
        </a:gradFill>
      </a:bgFillStyleLst>
    </a:fmtScheme>
  </a:themeElements>
  <a:objectDefaults/>
  <a:extraClrSchemeLst/>
</a:theme>
</file>

<file path=docProps/app.xml><?xml version="1.0" encoding="utf-8"?>
<Properties xmlns="http://purl.oclc.org/ooxml/officeDocument/extendedProperties" xmlns:vt="http://purl.oclc.org/ooxml/officeDocument/docPropsVTypes">
  <Template/>
  <TotalTime>12117</TotalTime>
  <Words>2726</Words>
  <Application>Microsoft Office PowerPoint</Application>
  <PresentationFormat>Apresentação na tela (4:3)</PresentationFormat>
  <Paragraphs>813</Paragraphs>
  <Slides>55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55</vt:i4>
      </vt:variant>
    </vt:vector>
  </HeadingPairs>
  <TitlesOfParts>
    <vt:vector size="63" baseType="lpstr">
      <vt:lpstr>Calibri</vt:lpstr>
      <vt:lpstr>Courier New</vt:lpstr>
      <vt:lpstr>Times New Roman</vt:lpstr>
      <vt:lpstr>Verdana</vt:lpstr>
      <vt:lpstr>Wingdings</vt:lpstr>
      <vt:lpstr>Estrutura padrão</vt:lpstr>
      <vt:lpstr>Visio</vt:lpstr>
      <vt:lpstr>Equation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Universidade de Brasília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Alexandre Zaghetto</dc:creator>
  <cp:lastModifiedBy>Alexandre Zaghetto</cp:lastModifiedBy>
  <cp:revision>1672</cp:revision>
  <dcterms:created xsi:type="dcterms:W3CDTF">2002-12-12T12:34:29Z</dcterms:created>
  <dcterms:modified xsi:type="dcterms:W3CDTF">2016-04-04T20:20:51Z</dcterms:modified>
</cp:coreProperties>
</file>