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39" r:id="rId2"/>
    <p:sldId id="521" r:id="rId3"/>
    <p:sldId id="557" r:id="rId4"/>
    <p:sldId id="589" r:id="rId5"/>
    <p:sldId id="592" r:id="rId6"/>
    <p:sldId id="590" r:id="rId7"/>
    <p:sldId id="591" r:id="rId8"/>
    <p:sldId id="611" r:id="rId9"/>
    <p:sldId id="612" r:id="rId10"/>
    <p:sldId id="613" r:id="rId11"/>
    <p:sldId id="614" r:id="rId12"/>
    <p:sldId id="621" r:id="rId13"/>
    <p:sldId id="618" r:id="rId14"/>
    <p:sldId id="620" r:id="rId15"/>
    <p:sldId id="593" r:id="rId16"/>
    <p:sldId id="601" r:id="rId17"/>
    <p:sldId id="602" r:id="rId18"/>
    <p:sldId id="603" r:id="rId19"/>
    <p:sldId id="604" r:id="rId20"/>
    <p:sldId id="605" r:id="rId21"/>
    <p:sldId id="606" r:id="rId22"/>
    <p:sldId id="608" r:id="rId23"/>
    <p:sldId id="607" r:id="rId24"/>
    <p:sldId id="609" r:id="rId25"/>
    <p:sldId id="610" r:id="rId26"/>
    <p:sldId id="622" r:id="rId27"/>
    <p:sldId id="623" r:id="rId28"/>
    <p:sldId id="624" r:id="rId29"/>
    <p:sldId id="625" r:id="rId30"/>
    <p:sldId id="626" r:id="rId31"/>
    <p:sldId id="638" r:id="rId32"/>
    <p:sldId id="637" r:id="rId33"/>
    <p:sldId id="594" r:id="rId34"/>
    <p:sldId id="627" r:id="rId35"/>
    <p:sldId id="595" r:id="rId36"/>
    <p:sldId id="596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36" r:id="rId4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%"/>
            </a:schemeClr>
          </a:solidFill>
        </a:fill>
      </a:tcStyle>
    </a:wholeTbl>
    <a:band1H>
      <a:tcStyle>
        <a:tcBdr/>
        <a:fill>
          <a:solidFill>
            <a:schemeClr val="accent4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vertBarState="maximized">
    <p:restoredLeft sz="22.527%" autoAdjust="0"/>
    <p:restoredTop sz="99.333%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notesMaster" Target="notesMasters/notesMaster1.xml"/><Relationship Id="rId50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slide" Target="slides/slide45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41" Type="http://purl.oclc.org/ooxml/officeDocument/relationships/slide" Target="slides/slide40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slide" Target="slides/slide44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49" Type="http://purl.oclc.org/ooxml/officeDocument/relationships/presProps" Target="presProps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slide" Target="slides/slide30.xml"/><Relationship Id="rId44" Type="http://purl.oclc.org/ooxml/officeDocument/relationships/slide" Target="slides/slide43.xml"/><Relationship Id="rId52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handoutMaster" Target="handoutMasters/handoutMaster1.xml"/><Relationship Id="rId8" Type="http://purl.oclc.org/ooxml/officeDocument/relationships/slide" Target="slides/slide7.xml"/><Relationship Id="rId51" Type="http://purl.oclc.org/ooxml/officeDocument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9004D061-3362-40D4-8BD4-18EA41D231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A66576B9-8AFF-4E4A-BDFF-B62D6538366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79974-9EC5-4B5D-9963-095E9E6510CE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584D2-E137-45ED-9E6C-D3DE081173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041888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0CE4-32CA-4411-A79B-BF769002F8A1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99BCB-FC9C-4503-B7E9-81EDDEE22E4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268985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22BA4-1851-4487-AAF4-0D94C8AA6AD6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15E21-1D0E-45A6-9645-E7F37DF778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170111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70A7-0CA5-40EB-90E4-1BD85F207F3A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4820-72E0-40F0-9C9B-6ECAC10342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187039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A215-CA08-4FCC-971A-C3A655F49D9B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2CC2-187D-43CA-9F8E-DB192F81F8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05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7" Type="http://purl.oclc.org/ooxml/officeDocument/relationships/image" Target="../media/image1.png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theme" Target="../theme/theme1.xml"/><Relationship Id="rId5" Type="http://purl.oclc.org/ooxml/officeDocument/relationships/slideLayout" Target="../slideLayouts/slideLayout5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7EADA278-DD7D-413A-874A-4F920DBC6657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5801DC0-46DF-4CB7-A86E-A2F8B58471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7" Type="http://purl.oclc.org/ooxml/officeDocument/relationships/image" Target="../media/image8.png"/><Relationship Id="rId2" Type="http://purl.oclc.org/ooxml/officeDocument/relationships/image" Target="../media/image3.png"/><Relationship Id="rId1" Type="http://purl.oclc.org/ooxml/officeDocument/relationships/slideLayout" Target="../slideLayouts/slideLayout2.xml"/><Relationship Id="rId6" Type="http://purl.oclc.org/ooxml/officeDocument/relationships/image" Target="../media/image7.png"/><Relationship Id="rId5" Type="http://purl.oclc.org/ooxml/officeDocument/relationships/image" Target="../media/image6.png"/><Relationship Id="rId4" Type="http://purl.oclc.org/ooxml/officeDocument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igitalMontageNumber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433513"/>
            <a:ext cx="2833688" cy="429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%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%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defRPr/>
            </a:pPr>
            <a:endParaRPr lang="en-US" sz="800" kern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defRPr/>
            </a:pPr>
            <a:r>
              <a:rPr lang="en-US" sz="800" kern="0">
                <a:latin typeface="Verdana" pitchFamily="34" charset="0"/>
              </a:rPr>
              <a:t>http</a:t>
            </a:r>
            <a:r>
              <a:rPr lang="en-US" sz="800" kern="0" dirty="0">
                <a:latin typeface="Verdana" pitchFamily="34" charset="0"/>
              </a:rPr>
              <a:t>://www.nickgentry.com/</a:t>
            </a: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500313"/>
            <a:ext cx="112236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DE6CEBD-3853-4190-9909-8878533762E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se...entao...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fimse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8E5D41A-8478-46E3-84FB-DAD9CB4F3C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189038"/>
        </p:xfrm>
        <a:graphic>
          <a:graphicData uri="http://purl.oclc.org/ooxml/drawingml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%"/>
                        </a:lnSpc>
                        <a:spcBef>
                          <a:spcPct val="0%"/>
                        </a:spcBef>
                        <a:spcAft>
                          <a:spcPct val="0%"/>
                        </a:spcAft>
                        <a:buClr>
                          <a:srgbClr val="336600"/>
                        </a:buClr>
                        <a:buSzPct val="60%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%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Arial" charset="0"/>
                          <a:ea typeface="ＭＳ Ｐゴシック" pitchFamily="-111" charset="-128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Escreva um algoritmo para calcular a área de um círculo, fornecido o valor do raio, </a:t>
                      </a:r>
                      <a:r>
                        <a:rPr lang="pt-BR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que deve ser positivo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. Em seguida o algoritmo deve imprimir o valor da área na tela do computador.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.137%"/>
                            </a:srgbClr>
                          </a:outerShdw>
                        </a:effectLst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B0E6630-004D-4DE2-87BF-AC74ED7D236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6243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“Area1"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Area, Raio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raio do círculo:")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&lt;=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143000" y="4405313"/>
            <a:ext cx="6929438" cy="714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1" name="Rectangle 8"/>
          <p:cNvSpPr/>
          <p:nvPr/>
        </p:nvSpPr>
        <p:spPr bwMode="auto">
          <a:xfrm>
            <a:off x="1143000" y="3429000"/>
            <a:ext cx="6929438" cy="952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763280-FA8E-45DE-8505-1B61AAEC8C9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6243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“Area1"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&lt;=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57188" y="4535488"/>
            <a:ext cx="5167312" cy="5603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9" name="Rectangle 8"/>
          <p:cNvSpPr/>
          <p:nvPr/>
        </p:nvSpPr>
        <p:spPr bwMode="auto">
          <a:xfrm>
            <a:off x="357188" y="3784600"/>
            <a:ext cx="5167312" cy="727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928813"/>
            <a:ext cx="296862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51B8115-84E8-48CB-85F9-C8A71EDF712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2428875"/>
            <a:ext cx="7786688" cy="28924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“Area1"</a:t>
            </a:r>
          </a:p>
          <a:p>
            <a:pPr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(Raio, 2)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Raio &lt;= 0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15250" y="5786438"/>
            <a:ext cx="357188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7418" name="Retângulo 12"/>
          <p:cNvSpPr>
            <a:spLocks noChangeArrowheads="1"/>
          </p:cNvSpPr>
          <p:nvPr/>
        </p:nvSpPr>
        <p:spPr bwMode="auto">
          <a:xfrm>
            <a:off x="7258050" y="3643313"/>
            <a:ext cx="1516063" cy="1928812"/>
          </a:xfrm>
          <a:prstGeom prst="rect">
            <a:avLst/>
          </a:prstGeom>
          <a:solidFill>
            <a:schemeClr val="accent1">
              <a:alpha val="20%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4" name="Retângulo 13"/>
          <p:cNvSpPr/>
          <p:nvPr/>
        </p:nvSpPr>
        <p:spPr bwMode="auto">
          <a:xfrm>
            <a:off x="5632450" y="3643313"/>
            <a:ext cx="1550988" cy="2465387"/>
          </a:xfrm>
          <a:prstGeom prst="rect">
            <a:avLst/>
          </a:prstGeom>
          <a:solidFill>
            <a:schemeClr val="accent2">
              <a:alpha val="13%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 bwMode="auto">
          <a:xfrm>
            <a:off x="1500188" y="2727325"/>
            <a:ext cx="2643187" cy="714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4003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Alternativas simples: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Forma geral em C:</a:t>
            </a: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A13E5E3-5450-47F8-9889-CA00AC2D02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5400000">
            <a:off x="820738" y="3082925"/>
            <a:ext cx="6429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9CE64C6-1EBC-4D83-8F5C-93084A37D59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0320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94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914400"/>
        </p:xfrm>
        <a:graphic>
          <a:graphicData uri="http://purl.oclc.org/ooxml/drawingml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%"/>
                        </a:lnSpc>
                        <a:spcBef>
                          <a:spcPct val="0%"/>
                        </a:spcBef>
                        <a:spcAft>
                          <a:spcPct val="0%"/>
                        </a:spcAft>
                        <a:buClr>
                          <a:srgbClr val="336600"/>
                        </a:buClr>
                        <a:buSzPct val="60%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%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Exemplo 2</a:t>
                      </a:r>
                      <a:r>
                        <a:rPr kumimoji="0" lang="pt-BR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algoritmo que lê o valor da mercadoria, calcula e mostra o valor final a ser pago incluindo, se for o caso, a taxa de embrulho para presente que é de R$ 1,50.</a:t>
                      </a:r>
                      <a:endParaRPr kumimoji="0" lang="pt-PT" sz="1800" b="0" i="0" u="none" strike="noStrike" cap="none" normalizeH="0" baseline="0%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E5DA010-C409-479B-BC9F-A8A5D19B17C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04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323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“caixa"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valor;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caracter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presente;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(“Informe o valor da mercadoria:”);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(valor);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(“Deverá ser embrulhada para presente?”);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(presente);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presente == ‘S’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valor = valor + 1.50;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(“Total a pagar: ”,valor);</a:t>
            </a: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04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432A845-419D-4C5B-A612-9EEDA358864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(exemplo...):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valor;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presente;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("Informe o valor da mercadoria:");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 &amp;valor);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("Deverá ser embrulhada para presente?");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("%c", &amp;presente);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15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A63A659-7CA8-427D-B04D-E35345EE456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(...continuação do exemplo):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(presente == 'S') {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	valor = valor + 1.50;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("Total a pagar: %f",valor);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2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com Alternativas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921B07C-9A5F-487D-AEAD-03BE9A7950D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06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funções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dos inconvenientes de se utilizar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scanf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se ler um dado do tipo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(%c) é que 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(\n) que fica armazenado no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buffer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entrada do teclado é levando em consideração pelo programa.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se evitar esse inconveniente, utiliza-se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logo após a leitura (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anterior: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("Informe o valor da mercadoria:");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 &amp;valor);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("Deverá ser embrulhada para presente?");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("%c", &amp;presente);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35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Seta para a direita 9"/>
          <p:cNvSpPr/>
          <p:nvPr/>
        </p:nvSpPr>
        <p:spPr bwMode="auto">
          <a:xfrm>
            <a:off x="3403600" y="4738688"/>
            <a:ext cx="2286000" cy="1428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3563" name="CaixaDeTexto 11"/>
          <p:cNvSpPr txBox="1">
            <a:spLocks noChangeArrowheads="1"/>
          </p:cNvSpPr>
          <p:nvPr/>
        </p:nvSpPr>
        <p:spPr bwMode="auto">
          <a:xfrm>
            <a:off x="5692775" y="4630738"/>
            <a:ext cx="1970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 o </a:t>
            </a:r>
            <a:r>
              <a:rPr lang="pt-BR" altLang="pt-BR" sz="18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 bwMode="auto">
          <a:xfrm>
            <a:off x="1500188" y="4167188"/>
            <a:ext cx="3143250" cy="26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1500188" y="5260975"/>
            <a:ext cx="3143250" cy="287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funções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Na verdade,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serve para ler uma entrada do tipo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pode, nesse exemplo, ser utilizada no lugar do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scanf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;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("Informe o valor da mercadoria:");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 &amp;valor);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("Deverá ser embrulhada para presente?");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presente =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("%c", &amp;presente);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50C3E3-F77E-4561-9B15-BB3FDD5B2DF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45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Seta para a direita 9"/>
          <p:cNvSpPr/>
          <p:nvPr/>
        </p:nvSpPr>
        <p:spPr bwMode="auto">
          <a:xfrm>
            <a:off x="3403600" y="3679825"/>
            <a:ext cx="2286000" cy="1428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589" name="CaixaDeTexto 11"/>
          <p:cNvSpPr txBox="1">
            <a:spLocks noChangeArrowheads="1"/>
          </p:cNvSpPr>
          <p:nvPr/>
        </p:nvSpPr>
        <p:spPr bwMode="auto">
          <a:xfrm>
            <a:off x="5692775" y="3571875"/>
            <a:ext cx="197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 o </a:t>
            </a:r>
            <a:r>
              <a:rPr lang="pt-BR" altLang="pt-BR" sz="18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</a:t>
            </a:r>
          </a:p>
        </p:txBody>
      </p:sp>
      <p:sp>
        <p:nvSpPr>
          <p:cNvPr id="32" name="Seta circular 31"/>
          <p:cNvSpPr/>
          <p:nvPr/>
        </p:nvSpPr>
        <p:spPr bwMode="auto">
          <a:xfrm rot="16454255">
            <a:off x="720725" y="4330700"/>
            <a:ext cx="1374775" cy="1057275"/>
          </a:xfrm>
          <a:prstGeom prst="circularArrow">
            <a:avLst>
              <a:gd name="adj1" fmla="val 3794"/>
              <a:gd name="adj2" fmla="val 1142319"/>
              <a:gd name="adj3" fmla="val 20205480"/>
              <a:gd name="adj4" fmla="val 10381519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 bwMode="auto">
          <a:xfrm>
            <a:off x="1500188" y="4152900"/>
            <a:ext cx="3286125" cy="3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1500188" y="3071813"/>
            <a:ext cx="3286125" cy="285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funções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Já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serve para mostrar o conteúdo de uma variável do tipo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na tela do computador e pode, nesse exemplo, ser utilizada no lugar do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printf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;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putchar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(letra);</a:t>
            </a: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(“%c”, letra);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4A4BD4-9789-423C-9149-C1179DB7D42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56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8" name="Seta circular 17"/>
          <p:cNvSpPr/>
          <p:nvPr/>
        </p:nvSpPr>
        <p:spPr bwMode="auto">
          <a:xfrm rot="16454255">
            <a:off x="720725" y="3248025"/>
            <a:ext cx="1374775" cy="1057275"/>
          </a:xfrm>
          <a:prstGeom prst="circularArrow">
            <a:avLst>
              <a:gd name="adj1" fmla="val 3794"/>
              <a:gd name="adj2" fmla="val 1142319"/>
              <a:gd name="adj3" fmla="val 20205480"/>
              <a:gd name="adj4" fmla="val 10381519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 bwMode="auto">
          <a:xfrm>
            <a:off x="1500188" y="4167188"/>
            <a:ext cx="2928937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83DE798-002F-4BC3-B298-DEEF761F7F0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66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Já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que requer a inclusão do arquivo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conio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 (#include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conio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.h&gt;), dispensa a necessidade de se utilizar 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após a entrada do caractere via teclado.</a:t>
            </a: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("Informe o valor da mercadoria:");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 &amp;valor);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("Deverá ser embrulhada para presente?");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presente =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Uma outra opção é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getche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que além de ler o caractere dispensando 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faz um eco do caractere digitado na tela do computador.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66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auto">
          <a:xfrm>
            <a:off x="1500188" y="4427538"/>
            <a:ext cx="3143250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1500188" y="3617913"/>
            <a:ext cx="3143250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Entrada e saída de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sequências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caracteres (strings):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nome[50];                  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seu nome: ");</a:t>
            </a:r>
          </a:p>
          <a:p>
            <a:pPr lvl="1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("%[^\n]", nome);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("O nome digitado foi: %s \n", nome);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CD2FAA-38D9-4CE4-8335-AD63B47E11B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76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cxnSp>
        <p:nvCxnSpPr>
          <p:cNvPr id="15" name="Conector de seta reta 14"/>
          <p:cNvCxnSpPr/>
          <p:nvPr/>
        </p:nvCxnSpPr>
        <p:spPr bwMode="auto">
          <a:xfrm rot="10800000">
            <a:off x="4786313" y="3736975"/>
            <a:ext cx="121443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auto">
          <a:xfrm>
            <a:off x="1500188" y="4725988"/>
            <a:ext cx="2928937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500188" y="4167188"/>
            <a:ext cx="2928937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funções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gets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puts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nome[50];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seu nome: ");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("O nome digitado foi: ");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46EE020-939A-44EC-BAE3-4FDCD2F7995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86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980AF0E-26F5-4F4C-AF18-ADAA38E8C55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643188"/>
            <a:ext cx="85725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se...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entao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senao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fimse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2571750"/>
            <a:ext cx="30876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32FCBC-C670-4950-AB6B-47CB8C83573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se...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entao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senao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fimse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C5D303D-28E8-498F-92F2-DCFF0CFC924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16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“Area2"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senao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428750" y="4179888"/>
            <a:ext cx="6286500" cy="677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1" name="Rectangle 8"/>
          <p:cNvSpPr/>
          <p:nvPr/>
        </p:nvSpPr>
        <p:spPr bwMode="auto">
          <a:xfrm>
            <a:off x="1428750" y="3429000"/>
            <a:ext cx="6286500" cy="727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EE76633-8A28-45BF-8F3B-3F177198889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16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“Area2"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senao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 bwMode="auto">
          <a:xfrm>
            <a:off x="1000125" y="4643438"/>
            <a:ext cx="7215188" cy="857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61BE3DA-7AA1-4CBB-BD51-463F1A588F9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6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164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lógicos: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! 0 &amp;&amp; 0 |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0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! (0 &amp;&amp; 0) |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0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ATENÇÃO: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 operador “!” tem mais alta precedência que qualquer operador aritmético. Já os operadores “&amp;&amp;” e “|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” têm mais baixa precedência.                           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1463675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!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NAO (Negação)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&amp;&amp;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 (Conjunção)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|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|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 (Disjunção inclusiva)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/>
        </p:nvSpPr>
        <p:spPr bwMode="auto">
          <a:xfrm>
            <a:off x="214313" y="4546600"/>
            <a:ext cx="4857750" cy="477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2" name="Rectangle 8"/>
          <p:cNvSpPr/>
          <p:nvPr/>
        </p:nvSpPr>
        <p:spPr bwMode="auto">
          <a:xfrm>
            <a:off x="214313" y="4010025"/>
            <a:ext cx="4857750" cy="512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828800"/>
            <a:ext cx="35496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14375" y="6215063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1E622E-6215-4250-A988-5FC19CAE85B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2486025"/>
            <a:ext cx="5143500" cy="28003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“Area2"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senao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86563" y="5762625"/>
            <a:ext cx="357187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sp>
        <p:nvSpPr>
          <p:cNvPr id="33803" name="Retângulo 12"/>
          <p:cNvSpPr>
            <a:spLocks noChangeArrowheads="1"/>
          </p:cNvSpPr>
          <p:nvPr/>
        </p:nvSpPr>
        <p:spPr bwMode="auto">
          <a:xfrm>
            <a:off x="6988175" y="3500438"/>
            <a:ext cx="1785938" cy="2071687"/>
          </a:xfrm>
          <a:prstGeom prst="rect">
            <a:avLst/>
          </a:prstGeom>
          <a:solidFill>
            <a:schemeClr val="accent1">
              <a:alpha val="20%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4" name="Retângulo 13"/>
          <p:cNvSpPr/>
          <p:nvPr/>
        </p:nvSpPr>
        <p:spPr bwMode="auto">
          <a:xfrm>
            <a:off x="5178425" y="3500438"/>
            <a:ext cx="1798638" cy="2071687"/>
          </a:xfrm>
          <a:prstGeom prst="rect">
            <a:avLst/>
          </a:prstGeom>
          <a:solidFill>
            <a:schemeClr val="accent2">
              <a:alpha val="13%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/>
        </p:nvSpPr>
        <p:spPr bwMode="auto">
          <a:xfrm>
            <a:off x="642938" y="3573463"/>
            <a:ext cx="3286125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5" name="Rectangle 9"/>
          <p:cNvSpPr/>
          <p:nvPr/>
        </p:nvSpPr>
        <p:spPr bwMode="auto">
          <a:xfrm>
            <a:off x="642938" y="4294188"/>
            <a:ext cx="3286125" cy="452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7" name="Rectangle 7"/>
          <p:cNvSpPr/>
          <p:nvPr/>
        </p:nvSpPr>
        <p:spPr>
          <a:xfrm>
            <a:off x="571500" y="2368550"/>
            <a:ext cx="3929063" cy="2632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“Area1"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(Raio, 2)</a:t>
            </a: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Raio &lt;= 0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("Raio inválido!")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9"/>
          <p:cNvSpPr/>
          <p:nvPr/>
        </p:nvSpPr>
        <p:spPr bwMode="auto">
          <a:xfrm>
            <a:off x="4572000" y="4157663"/>
            <a:ext cx="3286125" cy="452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2" name="Rectangle 8"/>
          <p:cNvSpPr/>
          <p:nvPr/>
        </p:nvSpPr>
        <p:spPr bwMode="auto">
          <a:xfrm>
            <a:off x="4572000" y="3622675"/>
            <a:ext cx="3286125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14375" y="6215063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FB60584-E065-4C80-A069-6E153700A95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x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6313" y="2071688"/>
            <a:ext cx="3857625" cy="28003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“Area2"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senao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("Raio inválido!")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828800"/>
            <a:ext cx="35496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14375" y="6215063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449794E-FCAF-4D5B-A6BD-C512A37DE4A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x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86563" y="5762625"/>
            <a:ext cx="357187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sp>
        <p:nvSpPr>
          <p:cNvPr id="35848" name="Retângulo 12"/>
          <p:cNvSpPr>
            <a:spLocks noChangeArrowheads="1"/>
          </p:cNvSpPr>
          <p:nvPr/>
        </p:nvSpPr>
        <p:spPr bwMode="auto">
          <a:xfrm>
            <a:off x="6988175" y="3500438"/>
            <a:ext cx="1785938" cy="2071687"/>
          </a:xfrm>
          <a:prstGeom prst="rect">
            <a:avLst/>
          </a:prstGeom>
          <a:solidFill>
            <a:schemeClr val="accent1">
              <a:alpha val="20%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4" name="Retângulo 13"/>
          <p:cNvSpPr/>
          <p:nvPr/>
        </p:nvSpPr>
        <p:spPr bwMode="auto">
          <a:xfrm>
            <a:off x="5178425" y="3500438"/>
            <a:ext cx="1798638" cy="2071687"/>
          </a:xfrm>
          <a:prstGeom prst="rect">
            <a:avLst/>
          </a:prstGeom>
          <a:solidFill>
            <a:schemeClr val="accent2">
              <a:alpha val="13%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358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928813"/>
            <a:ext cx="296862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/>
        </p:nvSpPr>
        <p:spPr bwMode="auto">
          <a:xfrm>
            <a:off x="3154363" y="5786438"/>
            <a:ext cx="357187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sp>
        <p:nvSpPr>
          <p:cNvPr id="35852" name="Retângulo 12"/>
          <p:cNvSpPr>
            <a:spLocks noChangeArrowheads="1"/>
          </p:cNvSpPr>
          <p:nvPr/>
        </p:nvSpPr>
        <p:spPr bwMode="auto">
          <a:xfrm>
            <a:off x="2697163" y="3643313"/>
            <a:ext cx="1516062" cy="1928812"/>
          </a:xfrm>
          <a:prstGeom prst="rect">
            <a:avLst/>
          </a:prstGeom>
          <a:solidFill>
            <a:schemeClr val="accent1">
              <a:alpha val="20%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7" name="Retângulo 16"/>
          <p:cNvSpPr/>
          <p:nvPr/>
        </p:nvSpPr>
        <p:spPr bwMode="auto">
          <a:xfrm>
            <a:off x="1071563" y="3643313"/>
            <a:ext cx="1550987" cy="2465387"/>
          </a:xfrm>
          <a:prstGeom prst="rect">
            <a:avLst/>
          </a:prstGeom>
          <a:solidFill>
            <a:schemeClr val="accent2">
              <a:alpha val="13%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 bwMode="auto">
          <a:xfrm>
            <a:off x="1500188" y="4071938"/>
            <a:ext cx="3000375" cy="571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1493838" y="3071813"/>
            <a:ext cx="3000375" cy="571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623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 composta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Forma geral em C: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8D711A-2883-48A3-AC24-22B916E2AE2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5400000">
            <a:off x="820738" y="3332163"/>
            <a:ext cx="642937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 bwMode="auto">
          <a:xfrm rot="5400000">
            <a:off x="855663" y="4297363"/>
            <a:ext cx="573087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942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 composta  (exemplo):</a:t>
            </a:r>
          </a:p>
          <a:p>
            <a:pPr algn="just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Area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Raio;  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("Informe o valor do raio:");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&amp;Raio);</a:t>
            </a:r>
          </a:p>
          <a:p>
            <a:pPr algn="just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(Raio &gt; 0) {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	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Area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3.14*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pow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(Raio,2);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	printf("A area eh: %.2f \n",Area);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} </a:t>
            </a:r>
            <a:r>
              <a:rPr lang="pt-BR" sz="1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        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printf("Raio não pode ser nulo ou negativo! \n");        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}        </a:t>
            </a:r>
          </a:p>
          <a:p>
            <a:pPr algn="just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5073584-2FFA-4E6C-B86C-2F09BB1E3C9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 bwMode="auto">
          <a:xfrm>
            <a:off x="1500188" y="4143375"/>
            <a:ext cx="4071937" cy="1714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1500188" y="2155825"/>
            <a:ext cx="4071937" cy="1714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625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Alternativas aninhadas em C:</a:t>
            </a: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</a:t>
            </a:r>
          </a:p>
          <a:p>
            <a:pPr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2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</a:t>
            </a:r>
          </a:p>
          <a:p>
            <a:pPr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2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D1E36E1-59FC-4783-971A-E0919F37A80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891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392113" y="3025775"/>
            <a:ext cx="150018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5400000">
            <a:off x="393700" y="4964113"/>
            <a:ext cx="1500187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 bwMode="auto">
          <a:xfrm rot="5400000">
            <a:off x="1975644" y="2785269"/>
            <a:ext cx="142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 bwMode="auto">
          <a:xfrm rot="5400000">
            <a:off x="1977231" y="3261519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 bwMode="auto">
          <a:xfrm rot="5400000">
            <a:off x="1978819" y="4737894"/>
            <a:ext cx="142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 bwMode="auto">
          <a:xfrm rot="5400000">
            <a:off x="1978819" y="5201444"/>
            <a:ext cx="142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 bwMode="auto">
          <a:xfrm>
            <a:off x="1500188" y="2155825"/>
            <a:ext cx="4071937" cy="1714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1500188" y="4608513"/>
            <a:ext cx="4071937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1500188" y="4130675"/>
            <a:ext cx="4071937" cy="22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1500188" y="5106988"/>
            <a:ext cx="4071937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1500188" y="5559425"/>
            <a:ext cx="4071937" cy="22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06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Alternativas aninhadas em C:</a:t>
            </a: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	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</a:t>
            </a:r>
          </a:p>
          <a:p>
            <a:pPr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lvl="2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2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		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(&lt;expressão&gt;) {</a:t>
            </a:r>
          </a:p>
          <a:p>
            <a:pPr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marL="0"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&lt;comandos&gt;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0"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FFD4BB0-D10D-4024-9A6F-9F457C716E5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1" name="Conector reto 10"/>
          <p:cNvCxnSpPr/>
          <p:nvPr/>
        </p:nvCxnSpPr>
        <p:spPr bwMode="auto">
          <a:xfrm rot="5400000">
            <a:off x="392113" y="3025775"/>
            <a:ext cx="150018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 bwMode="auto">
          <a:xfrm rot="5400000">
            <a:off x="1977231" y="2785269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 bwMode="auto">
          <a:xfrm rot="5400000">
            <a:off x="1977231" y="3263107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 bwMode="auto">
          <a:xfrm rot="5400000">
            <a:off x="1072356" y="4248944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 bwMode="auto">
          <a:xfrm rot="5400000">
            <a:off x="1072356" y="4736307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 bwMode="auto">
          <a:xfrm rot="5400000">
            <a:off x="1072356" y="5215732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 bwMode="auto">
          <a:xfrm rot="5400000">
            <a:off x="1072356" y="5677694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CAFD3F2-6262-45DC-807E-271642B48D4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escolhas: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escolha...caso...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outrocaso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fimescolha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828925"/>
            <a:ext cx="80708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A6FD3D1-77C6-4B09-BCC7-A00ADCDE311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escolha: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escolha...caso...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outrocaso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fimcaso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grpSp>
        <p:nvGrpSpPr>
          <p:cNvPr id="41990" name="Grupo 37"/>
          <p:cNvGrpSpPr>
            <a:grpSpLocks/>
          </p:cNvGrpSpPr>
          <p:nvPr/>
        </p:nvGrpSpPr>
        <p:grpSpPr bwMode="auto">
          <a:xfrm>
            <a:off x="2357438" y="2714625"/>
            <a:ext cx="4286250" cy="3109913"/>
            <a:chOff x="2909885" y="2578106"/>
            <a:chExt cx="3300412" cy="2324100"/>
          </a:xfrm>
        </p:grpSpPr>
        <p:sp>
          <p:nvSpPr>
            <p:cNvPr id="41992" name="Text Box 35"/>
            <p:cNvSpPr txBox="1">
              <a:spLocks noChangeArrowheads="1"/>
            </p:cNvSpPr>
            <p:nvPr/>
          </p:nvSpPr>
          <p:spPr bwMode="auto">
            <a:xfrm>
              <a:off x="5238747" y="2830519"/>
              <a:ext cx="971550" cy="195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outrocaso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93" name="Text Box 34"/>
            <p:cNvSpPr txBox="1">
              <a:spLocks noChangeArrowheads="1"/>
            </p:cNvSpPr>
            <p:nvPr/>
          </p:nvSpPr>
          <p:spPr bwMode="auto">
            <a:xfrm>
              <a:off x="3717922" y="2830519"/>
              <a:ext cx="971550" cy="195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caso &lt;exp2&gt;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94" name="Text Box 33"/>
            <p:cNvSpPr txBox="1">
              <a:spLocks noChangeArrowheads="1"/>
            </p:cNvSpPr>
            <p:nvPr/>
          </p:nvSpPr>
          <p:spPr bwMode="auto">
            <a:xfrm>
              <a:off x="2909885" y="2840044"/>
              <a:ext cx="846137" cy="195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caso &lt;exp1&gt;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95" name="AutoShape 32"/>
            <p:cNvSpPr>
              <a:spLocks noChangeArrowheads="1"/>
            </p:cNvSpPr>
            <p:nvPr/>
          </p:nvSpPr>
          <p:spPr bwMode="auto">
            <a:xfrm>
              <a:off x="4389435" y="2787656"/>
              <a:ext cx="923925" cy="50958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1996" name="Rectangle 31"/>
            <p:cNvSpPr>
              <a:spLocks noChangeArrowheads="1"/>
            </p:cNvSpPr>
            <p:nvPr/>
          </p:nvSpPr>
          <p:spPr bwMode="auto">
            <a:xfrm>
              <a:off x="2978147" y="336550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1997" name="Rectangle 30"/>
            <p:cNvSpPr>
              <a:spLocks noChangeArrowheads="1"/>
            </p:cNvSpPr>
            <p:nvPr/>
          </p:nvSpPr>
          <p:spPr bwMode="auto">
            <a:xfrm>
              <a:off x="2978147" y="3925894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1998" name="Rectangle 29"/>
            <p:cNvSpPr>
              <a:spLocks noChangeArrowheads="1"/>
            </p:cNvSpPr>
            <p:nvPr/>
          </p:nvSpPr>
          <p:spPr bwMode="auto">
            <a:xfrm>
              <a:off x="3817935" y="336550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1999" name="Rectangle 28"/>
            <p:cNvSpPr>
              <a:spLocks noChangeArrowheads="1"/>
            </p:cNvSpPr>
            <p:nvPr/>
          </p:nvSpPr>
          <p:spPr bwMode="auto">
            <a:xfrm>
              <a:off x="3817935" y="393065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2000" name="Rectangle 27"/>
            <p:cNvSpPr>
              <a:spLocks noChangeArrowheads="1"/>
            </p:cNvSpPr>
            <p:nvPr/>
          </p:nvSpPr>
          <p:spPr bwMode="auto">
            <a:xfrm>
              <a:off x="5324472" y="336550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2001" name="Rectangle 26"/>
            <p:cNvSpPr>
              <a:spLocks noChangeArrowheads="1"/>
            </p:cNvSpPr>
            <p:nvPr/>
          </p:nvSpPr>
          <p:spPr bwMode="auto">
            <a:xfrm>
              <a:off x="5324472" y="393065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2002" name="Oval 25"/>
            <p:cNvSpPr>
              <a:spLocks noChangeArrowheads="1"/>
            </p:cNvSpPr>
            <p:nvPr/>
          </p:nvSpPr>
          <p:spPr bwMode="auto">
            <a:xfrm>
              <a:off x="4016372" y="4491044"/>
              <a:ext cx="196850" cy="2047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cxnSp>
          <p:nvCxnSpPr>
            <p:cNvPr id="42003" name="AutoShape 24"/>
            <p:cNvCxnSpPr>
              <a:cxnSpLocks noChangeShapeType="1"/>
            </p:cNvCxnSpPr>
            <p:nvPr/>
          </p:nvCxnSpPr>
          <p:spPr bwMode="auto">
            <a:xfrm rot="10800000" flipV="1">
              <a:off x="3298822" y="3044831"/>
              <a:ext cx="1089025" cy="314325"/>
            </a:xfrm>
            <a:prstGeom prst="bentConnector3">
              <a:avLst>
                <a:gd name="adj1" fmla="val 99787"/>
              </a:avLst>
            </a:prstGeom>
            <a:noFill/>
            <a:ln w="9525">
              <a:solidFill>
                <a:srgbClr val="000000"/>
              </a:solidFill>
              <a:miter lim="800%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4" name="AutoShape 23"/>
            <p:cNvCxnSpPr>
              <a:cxnSpLocks noChangeShapeType="1"/>
            </p:cNvCxnSpPr>
            <p:nvPr/>
          </p:nvCxnSpPr>
          <p:spPr bwMode="auto">
            <a:xfrm>
              <a:off x="5311772" y="3041656"/>
              <a:ext cx="331788" cy="314325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rgbClr val="000000"/>
              </a:solidFill>
              <a:miter lim="800%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5" name="AutoShape 22"/>
            <p:cNvCxnSpPr>
              <a:cxnSpLocks noChangeShapeType="1"/>
            </p:cNvCxnSpPr>
            <p:nvPr/>
          </p:nvCxnSpPr>
          <p:spPr bwMode="auto">
            <a:xfrm>
              <a:off x="4117972" y="3044831"/>
              <a:ext cx="0" cy="314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6" name="AutoShape 21"/>
            <p:cNvCxnSpPr>
              <a:cxnSpLocks noChangeShapeType="1"/>
            </p:cNvCxnSpPr>
            <p:nvPr/>
          </p:nvCxnSpPr>
          <p:spPr bwMode="auto">
            <a:xfrm>
              <a:off x="3298822" y="3719519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7" name="AutoShape 20"/>
            <p:cNvCxnSpPr>
              <a:cxnSpLocks noChangeShapeType="1"/>
            </p:cNvCxnSpPr>
            <p:nvPr/>
          </p:nvCxnSpPr>
          <p:spPr bwMode="auto">
            <a:xfrm>
              <a:off x="4117972" y="3724281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8" name="AutoShape 19"/>
            <p:cNvCxnSpPr>
              <a:cxnSpLocks noChangeShapeType="1"/>
            </p:cNvCxnSpPr>
            <p:nvPr/>
          </p:nvCxnSpPr>
          <p:spPr bwMode="auto">
            <a:xfrm>
              <a:off x="5645147" y="3724281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9" name="AutoShape 18"/>
            <p:cNvCxnSpPr>
              <a:cxnSpLocks noChangeShapeType="1"/>
            </p:cNvCxnSpPr>
            <p:nvPr/>
          </p:nvCxnSpPr>
          <p:spPr bwMode="auto">
            <a:xfrm>
              <a:off x="3287710" y="4286256"/>
              <a:ext cx="728662" cy="301625"/>
            </a:xfrm>
            <a:prstGeom prst="bentConnector3">
              <a:avLst>
                <a:gd name="adj1" fmla="val 218"/>
              </a:avLst>
            </a:prstGeom>
            <a:noFill/>
            <a:ln w="9525">
              <a:solidFill>
                <a:srgbClr val="000000"/>
              </a:solidFill>
              <a:miter lim="800%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0" name="AutoShape 17"/>
            <p:cNvCxnSpPr>
              <a:cxnSpLocks noChangeShapeType="1"/>
            </p:cNvCxnSpPr>
            <p:nvPr/>
          </p:nvCxnSpPr>
          <p:spPr bwMode="auto">
            <a:xfrm>
              <a:off x="4117972" y="428625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1" name="AutoShape 16"/>
            <p:cNvCxnSpPr>
              <a:cxnSpLocks noChangeShapeType="1"/>
            </p:cNvCxnSpPr>
            <p:nvPr/>
          </p:nvCxnSpPr>
          <p:spPr bwMode="auto">
            <a:xfrm rot="10800000" flipV="1">
              <a:off x="4214810" y="4286256"/>
              <a:ext cx="1430337" cy="301625"/>
            </a:xfrm>
            <a:prstGeom prst="bentConnector3">
              <a:avLst>
                <a:gd name="adj1" fmla="val -333"/>
              </a:avLst>
            </a:prstGeom>
            <a:noFill/>
            <a:ln w="9525">
              <a:solidFill>
                <a:srgbClr val="000000"/>
              </a:solidFill>
              <a:miter lim="800%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2" name="AutoShape 15"/>
            <p:cNvCxnSpPr>
              <a:cxnSpLocks noChangeShapeType="1"/>
            </p:cNvCxnSpPr>
            <p:nvPr/>
          </p:nvCxnSpPr>
          <p:spPr bwMode="auto">
            <a:xfrm>
              <a:off x="4117972" y="4695831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3" name="AutoShape 14"/>
            <p:cNvCxnSpPr>
              <a:cxnSpLocks noChangeShapeType="1"/>
            </p:cNvCxnSpPr>
            <p:nvPr/>
          </p:nvCxnSpPr>
          <p:spPr bwMode="auto">
            <a:xfrm>
              <a:off x="4846635" y="257810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4" name="Text Box 13"/>
            <p:cNvSpPr txBox="1">
              <a:spLocks noChangeArrowheads="1"/>
            </p:cNvSpPr>
            <p:nvPr/>
          </p:nvSpPr>
          <p:spPr bwMode="auto">
            <a:xfrm>
              <a:off x="4552947" y="2967044"/>
              <a:ext cx="593725" cy="130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&lt;expressão&gt;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5" name="Text Box 12"/>
            <p:cNvSpPr txBox="1">
              <a:spLocks noChangeArrowheads="1"/>
            </p:cNvSpPr>
            <p:nvPr/>
          </p:nvSpPr>
          <p:spPr bwMode="auto">
            <a:xfrm>
              <a:off x="3101972" y="3405194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%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6" name="Text Box 11"/>
            <p:cNvSpPr txBox="1">
              <a:spLocks noChangeArrowheads="1"/>
            </p:cNvSpPr>
            <p:nvPr/>
          </p:nvSpPr>
          <p:spPr bwMode="auto">
            <a:xfrm>
              <a:off x="3101972" y="3971931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%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7" name="Text Box 10"/>
            <p:cNvSpPr txBox="1">
              <a:spLocks noChangeArrowheads="1"/>
            </p:cNvSpPr>
            <p:nvPr/>
          </p:nvSpPr>
          <p:spPr bwMode="auto">
            <a:xfrm>
              <a:off x="3946522" y="3408369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%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8" name="Text Box 9"/>
            <p:cNvSpPr txBox="1">
              <a:spLocks noChangeArrowheads="1"/>
            </p:cNvSpPr>
            <p:nvPr/>
          </p:nvSpPr>
          <p:spPr bwMode="auto">
            <a:xfrm>
              <a:off x="3946522" y="3975106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%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9" name="Text Box 8"/>
            <p:cNvSpPr txBox="1">
              <a:spLocks noChangeArrowheads="1"/>
            </p:cNvSpPr>
            <p:nvPr/>
          </p:nvSpPr>
          <p:spPr bwMode="auto">
            <a:xfrm>
              <a:off x="5457822" y="3417894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%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20" name="Text Box 7"/>
            <p:cNvSpPr txBox="1">
              <a:spLocks noChangeArrowheads="1"/>
            </p:cNvSpPr>
            <p:nvPr/>
          </p:nvSpPr>
          <p:spPr bwMode="auto">
            <a:xfrm>
              <a:off x="5457822" y="3984631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%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%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991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404ADDF-A354-4084-9FFD-388396EDFA5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463675"/>
        </p:xfrm>
        <a:graphic>
          <a:graphicData uri="http://purl.oclc.org/ooxml/drawingml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%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%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dois operandos e um código de operação (1 - Soma, 2 - Subtração, 3 - Divisão ou 4 - Multiplicação) e realiza a operação correspondente sobre os operandos fornecidos pelo usuário.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.137%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64611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escolha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1CED4C1-0CE7-4E15-9C2B-D161F23B935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lógicos:</a:t>
            </a:r>
          </a:p>
        </p:txBody>
      </p:sp>
      <p:pic>
        <p:nvPicPr>
          <p:cNvPr id="71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538413"/>
            <a:ext cx="1598612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71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2609850"/>
            <a:ext cx="2281237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71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8" y="2571750"/>
            <a:ext cx="22701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71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038350"/>
            <a:ext cx="128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718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038350"/>
            <a:ext cx="109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718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2051050"/>
            <a:ext cx="9017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7183" name="CaixaDeTexto 17"/>
          <p:cNvSpPr txBox="1">
            <a:spLocks noChangeArrowheads="1"/>
          </p:cNvSpPr>
          <p:nvPr/>
        </p:nvSpPr>
        <p:spPr bwMode="auto">
          <a:xfrm>
            <a:off x="1357313" y="4467225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!A</a:t>
            </a:r>
          </a:p>
        </p:txBody>
      </p:sp>
      <p:sp>
        <p:nvSpPr>
          <p:cNvPr id="7184" name="CaixaDeTexto 19"/>
          <p:cNvSpPr txBox="1">
            <a:spLocks noChangeArrowheads="1"/>
          </p:cNvSpPr>
          <p:nvPr/>
        </p:nvSpPr>
        <p:spPr bwMode="auto">
          <a:xfrm>
            <a:off x="6605588" y="5434013"/>
            <a:ext cx="1103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|| B</a:t>
            </a:r>
          </a:p>
        </p:txBody>
      </p:sp>
      <p:sp>
        <p:nvSpPr>
          <p:cNvPr id="7185" name="CaixaDeTexto 20"/>
          <p:cNvSpPr txBox="1">
            <a:spLocks noChangeArrowheads="1"/>
          </p:cNvSpPr>
          <p:nvPr/>
        </p:nvSpPr>
        <p:spPr bwMode="auto">
          <a:xfrm>
            <a:off x="3519488" y="5467350"/>
            <a:ext cx="1273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&amp;&amp; B</a:t>
            </a:r>
          </a:p>
        </p:txBody>
      </p:sp>
      <p:sp>
        <p:nvSpPr>
          <p:cNvPr id="2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AA1083E-99C1-4FAC-89F6-DCB7BBC941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783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“calcula"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operando1, operando2, resultado;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operacao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primeiro operando:");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(operando1);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segundo operando:");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(operando2);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(“*****************”);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(“Menu”);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(“*****************”);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(“1 - Soma”);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(“2 - Subtração”);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(“3 - Divisão”);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(“4 - Multiplicação”);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(“Entre com a opção:”);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21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escolha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FCFF32C-8BAD-4A9D-BB27-610F9F4E7E2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1000125" y="1273175"/>
            <a:ext cx="7000875" cy="48164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50" dirty="0" err="1">
                <a:latin typeface="Courier New" pitchFamily="49" charset="0"/>
                <a:cs typeface="Courier New" pitchFamily="49" charset="0"/>
              </a:rPr>
              <a:t>operacao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escolha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50" dirty="0" err="1">
                <a:latin typeface="Courier New" pitchFamily="49" charset="0"/>
                <a:cs typeface="Courier New" pitchFamily="49" charset="0"/>
              </a:rPr>
              <a:t>operacao</a:t>
            </a:r>
            <a:endParaRPr lang="pt-BR" sz="14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caso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resultado = operando1 + operando2;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 resultado da soma é:”, resultado);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caso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resultado = operando1 - operando2;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 resultado da subtração é:”, resultado);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caso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resultado = operando1 / operando2;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 resultado da divisão é:”, resultado);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caso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resultado = operando1 * operando2;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 resultado da multiplicação é:”, resultado);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 err="1">
                <a:latin typeface="Courier New" pitchFamily="49" charset="0"/>
                <a:cs typeface="Courier New" pitchFamily="49" charset="0"/>
              </a:rPr>
              <a:t>outrocaso</a:t>
            </a:r>
            <a:endParaRPr lang="pt-BR" sz="145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(“Operação inválida”);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50" b="1" u="sng" dirty="0" err="1">
                <a:latin typeface="Courier New" pitchFamily="49" charset="0"/>
                <a:cs typeface="Courier New" pitchFamily="49" charset="0"/>
              </a:rPr>
              <a:t>fimescolha</a:t>
            </a:r>
            <a:endParaRPr lang="pt-BR" sz="145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45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45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344613"/>
            <a:ext cx="69342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escolha (exemplo):</a:t>
            </a:r>
          </a:p>
        </p:txBody>
      </p:sp>
    </p:spTree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/>
          <p:nvPr/>
        </p:nvSpPr>
        <p:spPr bwMode="auto">
          <a:xfrm>
            <a:off x="1454150" y="5454650"/>
            <a:ext cx="6286500" cy="260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2" name="Rectangle 8"/>
          <p:cNvSpPr/>
          <p:nvPr/>
        </p:nvSpPr>
        <p:spPr bwMode="auto">
          <a:xfrm>
            <a:off x="1449388" y="4727575"/>
            <a:ext cx="6286500" cy="47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1" name="Rectangle 8"/>
          <p:cNvSpPr/>
          <p:nvPr/>
        </p:nvSpPr>
        <p:spPr bwMode="auto">
          <a:xfrm>
            <a:off x="1454150" y="3987800"/>
            <a:ext cx="6286500" cy="47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0" name="Rectangle 8"/>
          <p:cNvSpPr/>
          <p:nvPr/>
        </p:nvSpPr>
        <p:spPr bwMode="auto">
          <a:xfrm>
            <a:off x="1436688" y="3252788"/>
            <a:ext cx="6286500" cy="4746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51704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Alternativas de múltipla escolha: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Forma geral em C: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switch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variavel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 {                 apenas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ou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char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valor1: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valor2: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valorN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default: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endParaRPr lang="pt-BR" sz="1600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7FD4F4E-A815-487D-A005-9C0F3EE4836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16200000" flipH="1">
            <a:off x="-269082" y="4231482"/>
            <a:ext cx="2817813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5400000">
            <a:off x="1105694" y="3536156"/>
            <a:ext cx="50165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 bwMode="auto">
          <a:xfrm rot="5400000">
            <a:off x="1108075" y="4249738"/>
            <a:ext cx="5000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 bwMode="auto">
          <a:xfrm rot="5400000">
            <a:off x="1106487" y="4989513"/>
            <a:ext cx="5000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 bwMode="auto">
          <a:xfrm>
            <a:off x="3500438" y="2643188"/>
            <a:ext cx="178593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7085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Alternativas de múltiplas escolha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operando1, operando2, resultado;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operacao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o primeiro operando:");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&amp;operando1);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o segundo operando:");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&amp;operando2);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("*****************\n");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("Menu\n");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("*****************\n");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("1 - Soma\n");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("2 - Subtração\n");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("3 - Divisão\n");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("4 - Multiplicação\n");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("*****************\n");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a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opcao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operacao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EBB5567-24EB-47CA-8404-782573B6D39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942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Alternativas de múltiplas escolha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switch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operacao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{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resultado = operando1 + operando2;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 resultado da soma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resultado);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2: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resultado = operando1 - operando2;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 resultado da subtração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resultado);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                  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3: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resultado = operando1 / operando2;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 resultado da divisão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resultado);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            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4: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resultado = operando1 * operando2;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 resultado da multiplicação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resultado);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     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default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("Operação inválida!");      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CAA9710-8141-4087-9E1B-DC414CA2CD6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979AFE7-FEEA-4339-93C4-A814A2DFDF9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20621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“(...) a novidade normalmente emerge apenas para aquele que, sabendo com precisão o que deveria esperar, é capaz de reconhecer que algo saiu errado.”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 bwMode="auto">
          <a:xfrm>
            <a:off x="1285875" y="2476500"/>
            <a:ext cx="7358063" cy="642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 bwMode="auto">
          <a:xfrm>
            <a:off x="1285875" y="4416425"/>
            <a:ext cx="7358063" cy="8699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796213" cy="39862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Tipos básicos de variável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inteiro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caracter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logico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	conjunto de valores FALSO ou VERDADEIRO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proposições lógicas.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Tipos básicos de variável em C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float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tipo lógico não é um tipo básico em C.</a:t>
            </a: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está para </a:t>
            </a: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FALSO.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Qualquer outro valor está para </a:t>
            </a: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VERDADEIRO.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4869BE3-B9B8-43F4-8787-268B9F515BB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de cantos arredondados 22"/>
          <p:cNvSpPr/>
          <p:nvPr/>
        </p:nvSpPr>
        <p:spPr bwMode="auto">
          <a:xfrm>
            <a:off x="1000125" y="5464175"/>
            <a:ext cx="7215188" cy="642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ECA1A53-4558-480E-96A5-E59C89852C9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relacionais: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&gt; B+8</a:t>
            </a: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Esse operadores são menores em precedência que qualquer operador aritmético.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                           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1571625" y="2143125"/>
          <a:ext cx="6096000" cy="2560638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Maior que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&gt;=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Maior ou</a:t>
                      </a:r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igual a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Menor que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&lt;=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Menor ou</a:t>
                      </a:r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igual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==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Igual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!=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Diferente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93A2D30-959C-4A3D-AC34-F96EB388FE7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Precedência entre operadores lógicos e relacionais: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10 &gt; 5 &amp;&amp; !(10 &lt; 9) |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3 &lt;=4</a:t>
            </a: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63763"/>
          <a:ext cx="6096000" cy="2193925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92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Precedência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!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 alta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 </a:t>
                      </a:r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&gt;=  &lt;  &lt;=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==  !=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&amp;&amp;</a:t>
                      </a: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|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|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</a:t>
                      </a:r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baixa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D71FB3-466C-4818-96C0-0FA0FA2B6DE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80F0CFD-7C1B-4DD4-9D0E-324A7582DA8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Na vida real tomamos decisões a partir da análise de algumas condições.</a:t>
            </a:r>
          </a:p>
          <a:p>
            <a:pPr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 eu tiver pelo menos R$ 50,00 (na conta corrente ou poupança), então irei ao cinema hoje à noite. </a:t>
            </a: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Trata-se de uma expressão lógica, uma vez que a pergunta: “Tenho R$ 50,00 sobrando?” Pode ser respondida com um “Sim” ou com um “Não”.</a:t>
            </a:r>
          </a:p>
          <a:p>
            <a:pPr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Analogamente, em linguagens de programação um determinado bloco básico de comandos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será executado ou não,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dependendo da avaliação de expressões lógico-aritmético-relacionais. A isso chamados de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algoritmo com alternativa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457200" indent="-457200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71F84EE-90B1-4889-80DC-A9E4219144D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se...entao...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fimse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643188"/>
            <a:ext cx="85725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pt-BR" sz="24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pt-BR" sz="24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13707</TotalTime>
  <Words>2361</Words>
  <Application>Microsoft Office PowerPoint</Application>
  <PresentationFormat>Apresentação na tela (4:3)</PresentationFormat>
  <Paragraphs>745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3" baseType="lpstr">
      <vt:lpstr>ＭＳ Ｐゴシック</vt:lpstr>
      <vt:lpstr>Arial</vt:lpstr>
      <vt:lpstr>Calibri</vt:lpstr>
      <vt:lpstr>Courier New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1737</cp:revision>
  <dcterms:created xsi:type="dcterms:W3CDTF">2002-12-12T12:34:29Z</dcterms:created>
  <dcterms:modified xsi:type="dcterms:W3CDTF">2016-04-04T20:22:02Z</dcterms:modified>
</cp:coreProperties>
</file>