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385" r:id="rId2"/>
    <p:sldId id="426" r:id="rId3"/>
    <p:sldId id="427" r:id="rId4"/>
    <p:sldId id="428" r:id="rId5"/>
    <p:sldId id="429" r:id="rId6"/>
    <p:sldId id="430" r:id="rId7"/>
    <p:sldId id="431" r:id="rId8"/>
    <p:sldId id="432" r:id="rId9"/>
    <p:sldId id="433" r:id="rId10"/>
    <p:sldId id="434" r:id="rId11"/>
    <p:sldId id="435" r:id="rId12"/>
    <p:sldId id="436" r:id="rId13"/>
    <p:sldId id="437" r:id="rId14"/>
    <p:sldId id="438" r:id="rId15"/>
    <p:sldId id="441" r:id="rId16"/>
    <p:sldId id="440" r:id="rId17"/>
    <p:sldId id="442" r:id="rId18"/>
    <p:sldId id="439" r:id="rId19"/>
    <p:sldId id="443" r:id="rId20"/>
  </p:sldIdLst>
  <p:sldSz cx="9144000" cy="6858000" type="screen4x3"/>
  <p:notesSz cx="7104063" cy="10234613"/>
  <p:defaultTextStyle>
    <a:defPPr>
      <a:defRPr lang="pt-BR"/>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C0C0C0"/>
    <a:srgbClr val="EAEAEA"/>
    <a:srgbClr val="000000"/>
    <a:srgbClr val="D4D4D4"/>
    <a:srgbClr val="DCDCDC"/>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27" autoAdjust="0"/>
    <p:restoredTop sz="99296" autoAdjust="0"/>
  </p:normalViewPr>
  <p:slideViewPr>
    <p:cSldViewPr>
      <p:cViewPr varScale="1">
        <p:scale>
          <a:sx n="74" d="100"/>
          <a:sy n="74" d="100"/>
        </p:scale>
        <p:origin x="984" y="72"/>
      </p:cViewPr>
      <p:guideLst>
        <p:guide orient="horz" pos="2160"/>
        <p:guide pos="2880"/>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66" d="100"/>
        <a:sy n="66" d="100"/>
      </p:scale>
      <p:origin x="0" y="3024"/>
    </p:cViewPr>
  </p:sorterViewPr>
  <p:notesViewPr>
    <p:cSldViewPr>
      <p:cViewPr varScale="1">
        <p:scale>
          <a:sx n="56" d="100"/>
          <a:sy n="56" d="100"/>
        </p:scale>
        <p:origin x="-1854" y="-102"/>
      </p:cViewPr>
      <p:guideLst>
        <p:guide orient="horz" pos="3224"/>
        <p:guide pos="223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1" y="1"/>
            <a:ext cx="3078639" cy="512763"/>
          </a:xfrm>
          <a:prstGeom prst="rect">
            <a:avLst/>
          </a:prstGeom>
          <a:noFill/>
          <a:ln w="9525">
            <a:noFill/>
            <a:miter lim="800000"/>
            <a:headEnd/>
            <a:tailEnd/>
          </a:ln>
          <a:effectLst/>
        </p:spPr>
        <p:txBody>
          <a:bodyPr vert="horz" wrap="square" lIns="96599" tIns="48301" rIns="96599" bIns="48301" numCol="1" anchor="t" anchorCtr="0" compatLnSpc="1">
            <a:prstTxWarp prst="textNoShape">
              <a:avLst/>
            </a:prstTxWarp>
          </a:bodyPr>
          <a:lstStyle>
            <a:lvl1pPr algn="l" defTabSz="966644">
              <a:defRPr sz="1200">
                <a:latin typeface="Times New Roman" pitchFamily="18" charset="0"/>
              </a:defRPr>
            </a:lvl1pPr>
          </a:lstStyle>
          <a:p>
            <a:pPr>
              <a:defRPr/>
            </a:pPr>
            <a:endParaRPr lang="pt-BR"/>
          </a:p>
        </p:txBody>
      </p:sp>
      <p:sp>
        <p:nvSpPr>
          <p:cNvPr id="39939" name="Rectangle 3"/>
          <p:cNvSpPr>
            <a:spLocks noGrp="1" noChangeArrowheads="1"/>
          </p:cNvSpPr>
          <p:nvPr>
            <p:ph type="dt" sz="quarter" idx="1"/>
          </p:nvPr>
        </p:nvSpPr>
        <p:spPr bwMode="auto">
          <a:xfrm>
            <a:off x="4025424" y="1"/>
            <a:ext cx="3078639" cy="512763"/>
          </a:xfrm>
          <a:prstGeom prst="rect">
            <a:avLst/>
          </a:prstGeom>
          <a:noFill/>
          <a:ln w="9525">
            <a:noFill/>
            <a:miter lim="800000"/>
            <a:headEnd/>
            <a:tailEnd/>
          </a:ln>
          <a:effectLst/>
        </p:spPr>
        <p:txBody>
          <a:bodyPr vert="horz" wrap="square" lIns="96599" tIns="48301" rIns="96599" bIns="48301" numCol="1" anchor="t" anchorCtr="0" compatLnSpc="1">
            <a:prstTxWarp prst="textNoShape">
              <a:avLst/>
            </a:prstTxWarp>
          </a:bodyPr>
          <a:lstStyle>
            <a:lvl1pPr algn="r" defTabSz="966644">
              <a:defRPr sz="1200">
                <a:latin typeface="Times New Roman" pitchFamily="18" charset="0"/>
              </a:defRPr>
            </a:lvl1pPr>
          </a:lstStyle>
          <a:p>
            <a:pPr>
              <a:defRPr/>
            </a:pPr>
            <a:endParaRPr lang="pt-BR"/>
          </a:p>
        </p:txBody>
      </p:sp>
      <p:sp>
        <p:nvSpPr>
          <p:cNvPr id="39940" name="Rectangle 4"/>
          <p:cNvSpPr>
            <a:spLocks noGrp="1" noChangeArrowheads="1"/>
          </p:cNvSpPr>
          <p:nvPr>
            <p:ph type="ftr" sz="quarter" idx="2"/>
          </p:nvPr>
        </p:nvSpPr>
        <p:spPr bwMode="auto">
          <a:xfrm>
            <a:off x="1" y="9721851"/>
            <a:ext cx="3078639" cy="512763"/>
          </a:xfrm>
          <a:prstGeom prst="rect">
            <a:avLst/>
          </a:prstGeom>
          <a:noFill/>
          <a:ln w="9525">
            <a:noFill/>
            <a:miter lim="800000"/>
            <a:headEnd/>
            <a:tailEnd/>
          </a:ln>
          <a:effectLst/>
        </p:spPr>
        <p:txBody>
          <a:bodyPr vert="horz" wrap="square" lIns="96599" tIns="48301" rIns="96599" bIns="48301" numCol="1" anchor="b" anchorCtr="0" compatLnSpc="1">
            <a:prstTxWarp prst="textNoShape">
              <a:avLst/>
            </a:prstTxWarp>
          </a:bodyPr>
          <a:lstStyle>
            <a:lvl1pPr algn="l" defTabSz="966644">
              <a:defRPr sz="1200">
                <a:latin typeface="Times New Roman" pitchFamily="18" charset="0"/>
              </a:defRPr>
            </a:lvl1pPr>
          </a:lstStyle>
          <a:p>
            <a:pPr>
              <a:defRPr/>
            </a:pPr>
            <a:endParaRPr lang="pt-BR"/>
          </a:p>
        </p:txBody>
      </p:sp>
      <p:sp>
        <p:nvSpPr>
          <p:cNvPr id="39941" name="Rectangle 5"/>
          <p:cNvSpPr>
            <a:spLocks noGrp="1" noChangeArrowheads="1"/>
          </p:cNvSpPr>
          <p:nvPr>
            <p:ph type="sldNum" sz="quarter" idx="3"/>
          </p:nvPr>
        </p:nvSpPr>
        <p:spPr bwMode="auto">
          <a:xfrm>
            <a:off x="4025424" y="9721851"/>
            <a:ext cx="3078639" cy="512763"/>
          </a:xfrm>
          <a:prstGeom prst="rect">
            <a:avLst/>
          </a:prstGeom>
          <a:noFill/>
          <a:ln w="9525">
            <a:noFill/>
            <a:miter lim="800000"/>
            <a:headEnd/>
            <a:tailEnd/>
          </a:ln>
          <a:effectLst/>
        </p:spPr>
        <p:txBody>
          <a:bodyPr vert="horz" wrap="square" lIns="96599" tIns="48301" rIns="96599" bIns="48301" numCol="1" anchor="b" anchorCtr="0" compatLnSpc="1">
            <a:prstTxWarp prst="textNoShape">
              <a:avLst/>
            </a:prstTxWarp>
          </a:bodyPr>
          <a:lstStyle>
            <a:lvl1pPr algn="r" defTabSz="966644">
              <a:defRPr sz="1200">
                <a:latin typeface="Times New Roman" pitchFamily="18" charset="0"/>
              </a:defRPr>
            </a:lvl1pPr>
          </a:lstStyle>
          <a:p>
            <a:pPr>
              <a:defRPr/>
            </a:pPr>
            <a:fld id="{47EB5CEB-10EC-4250-B41B-911C18F7B10A}" type="slidenum">
              <a:rPr lang="pt-BR"/>
              <a:pPr>
                <a:defRPr/>
              </a:pPr>
              <a:t>‹nº›</a:t>
            </a:fld>
            <a:endParaRPr lang="pt-BR"/>
          </a:p>
        </p:txBody>
      </p:sp>
    </p:spTree>
    <p:extLst>
      <p:ext uri="{BB962C8B-B14F-4D97-AF65-F5344CB8AC3E}">
        <p14:creationId xmlns:p14="http://schemas.microsoft.com/office/powerpoint/2010/main" val="12592477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1"/>
            <a:ext cx="3078639" cy="512763"/>
          </a:xfrm>
          <a:prstGeom prst="rect">
            <a:avLst/>
          </a:prstGeom>
          <a:noFill/>
          <a:ln w="9525">
            <a:noFill/>
            <a:miter lim="800000"/>
            <a:headEnd/>
            <a:tailEnd/>
          </a:ln>
          <a:effectLst/>
        </p:spPr>
        <p:txBody>
          <a:bodyPr vert="horz" wrap="square" lIns="96599" tIns="48301" rIns="96599" bIns="48301" numCol="1" anchor="t" anchorCtr="0" compatLnSpc="1">
            <a:prstTxWarp prst="textNoShape">
              <a:avLst/>
            </a:prstTxWarp>
          </a:bodyPr>
          <a:lstStyle>
            <a:lvl1pPr algn="l" defTabSz="966644">
              <a:defRPr sz="1200">
                <a:latin typeface="Times New Roman" pitchFamily="18" charset="0"/>
              </a:defRPr>
            </a:lvl1pPr>
          </a:lstStyle>
          <a:p>
            <a:pPr>
              <a:defRPr/>
            </a:pPr>
            <a:endParaRPr lang="pt-BR"/>
          </a:p>
        </p:txBody>
      </p:sp>
      <p:sp>
        <p:nvSpPr>
          <p:cNvPr id="3075" name="Rectangle 3"/>
          <p:cNvSpPr>
            <a:spLocks noGrp="1" noChangeArrowheads="1"/>
          </p:cNvSpPr>
          <p:nvPr>
            <p:ph type="dt" idx="1"/>
          </p:nvPr>
        </p:nvSpPr>
        <p:spPr bwMode="auto">
          <a:xfrm>
            <a:off x="4025424" y="1"/>
            <a:ext cx="3078639" cy="512763"/>
          </a:xfrm>
          <a:prstGeom prst="rect">
            <a:avLst/>
          </a:prstGeom>
          <a:noFill/>
          <a:ln w="9525">
            <a:noFill/>
            <a:miter lim="800000"/>
            <a:headEnd/>
            <a:tailEnd/>
          </a:ln>
          <a:effectLst/>
        </p:spPr>
        <p:txBody>
          <a:bodyPr vert="horz" wrap="square" lIns="96599" tIns="48301" rIns="96599" bIns="48301" numCol="1" anchor="t" anchorCtr="0" compatLnSpc="1">
            <a:prstTxWarp prst="textNoShape">
              <a:avLst/>
            </a:prstTxWarp>
          </a:bodyPr>
          <a:lstStyle>
            <a:lvl1pPr algn="r" defTabSz="966644">
              <a:defRPr sz="1200">
                <a:latin typeface="Times New Roman" pitchFamily="18" charset="0"/>
              </a:defRPr>
            </a:lvl1pPr>
          </a:lstStyle>
          <a:p>
            <a:pPr>
              <a:defRPr/>
            </a:pPr>
            <a:endParaRPr lang="pt-BR"/>
          </a:p>
        </p:txBody>
      </p:sp>
      <p:sp>
        <p:nvSpPr>
          <p:cNvPr id="28676" name="Rectangle 4"/>
          <p:cNvSpPr>
            <a:spLocks noGrp="1" noRot="1" noChangeAspect="1" noChangeArrowheads="1" noTextEdit="1"/>
          </p:cNvSpPr>
          <p:nvPr>
            <p:ph type="sldImg" idx="2"/>
          </p:nvPr>
        </p:nvSpPr>
        <p:spPr bwMode="auto">
          <a:xfrm>
            <a:off x="995363" y="768350"/>
            <a:ext cx="5116512" cy="3836988"/>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48375" y="4862513"/>
            <a:ext cx="5207316" cy="4603750"/>
          </a:xfrm>
          <a:prstGeom prst="rect">
            <a:avLst/>
          </a:prstGeom>
          <a:noFill/>
          <a:ln w="9525">
            <a:noFill/>
            <a:miter lim="800000"/>
            <a:headEnd/>
            <a:tailEnd/>
          </a:ln>
          <a:effectLst/>
        </p:spPr>
        <p:txBody>
          <a:bodyPr vert="horz" wrap="square" lIns="96599" tIns="48301" rIns="96599" bIns="48301" numCol="1" anchor="t" anchorCtr="0" compatLnSpc="1">
            <a:prstTxWarp prst="textNoShape">
              <a:avLst/>
            </a:prstTxWarp>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3078" name="Rectangle 6"/>
          <p:cNvSpPr>
            <a:spLocks noGrp="1" noChangeArrowheads="1"/>
          </p:cNvSpPr>
          <p:nvPr>
            <p:ph type="ftr" sz="quarter" idx="4"/>
          </p:nvPr>
        </p:nvSpPr>
        <p:spPr bwMode="auto">
          <a:xfrm>
            <a:off x="1" y="9721851"/>
            <a:ext cx="3078639" cy="512763"/>
          </a:xfrm>
          <a:prstGeom prst="rect">
            <a:avLst/>
          </a:prstGeom>
          <a:noFill/>
          <a:ln w="9525">
            <a:noFill/>
            <a:miter lim="800000"/>
            <a:headEnd/>
            <a:tailEnd/>
          </a:ln>
          <a:effectLst/>
        </p:spPr>
        <p:txBody>
          <a:bodyPr vert="horz" wrap="square" lIns="96599" tIns="48301" rIns="96599" bIns="48301" numCol="1" anchor="b" anchorCtr="0" compatLnSpc="1">
            <a:prstTxWarp prst="textNoShape">
              <a:avLst/>
            </a:prstTxWarp>
          </a:bodyPr>
          <a:lstStyle>
            <a:lvl1pPr algn="l" defTabSz="966644">
              <a:defRPr sz="1200">
                <a:latin typeface="Times New Roman" pitchFamily="18" charset="0"/>
              </a:defRPr>
            </a:lvl1pPr>
          </a:lstStyle>
          <a:p>
            <a:pPr>
              <a:defRPr/>
            </a:pPr>
            <a:endParaRPr lang="pt-BR"/>
          </a:p>
        </p:txBody>
      </p:sp>
      <p:sp>
        <p:nvSpPr>
          <p:cNvPr id="3079" name="Rectangle 7"/>
          <p:cNvSpPr>
            <a:spLocks noGrp="1" noChangeArrowheads="1"/>
          </p:cNvSpPr>
          <p:nvPr>
            <p:ph type="sldNum" sz="quarter" idx="5"/>
          </p:nvPr>
        </p:nvSpPr>
        <p:spPr bwMode="auto">
          <a:xfrm>
            <a:off x="4025424" y="9721851"/>
            <a:ext cx="3078639" cy="512763"/>
          </a:xfrm>
          <a:prstGeom prst="rect">
            <a:avLst/>
          </a:prstGeom>
          <a:noFill/>
          <a:ln w="9525">
            <a:noFill/>
            <a:miter lim="800000"/>
            <a:headEnd/>
            <a:tailEnd/>
          </a:ln>
          <a:effectLst/>
        </p:spPr>
        <p:txBody>
          <a:bodyPr vert="horz" wrap="square" lIns="96599" tIns="48301" rIns="96599" bIns="48301" numCol="1" anchor="b" anchorCtr="0" compatLnSpc="1">
            <a:prstTxWarp prst="textNoShape">
              <a:avLst/>
            </a:prstTxWarp>
          </a:bodyPr>
          <a:lstStyle>
            <a:lvl1pPr algn="r" defTabSz="966644">
              <a:defRPr sz="1200">
                <a:latin typeface="Times New Roman" pitchFamily="18" charset="0"/>
              </a:defRPr>
            </a:lvl1pPr>
          </a:lstStyle>
          <a:p>
            <a:pPr>
              <a:defRPr/>
            </a:pPr>
            <a:fld id="{5B3457DF-9F21-42CB-9BA5-37EF3B5B118A}" type="slidenum">
              <a:rPr lang="pt-BR"/>
              <a:pPr>
                <a:defRPr/>
              </a:pPr>
              <a:t>‹nº›</a:t>
            </a:fld>
            <a:endParaRPr lang="pt-BR"/>
          </a:p>
        </p:txBody>
      </p:sp>
    </p:spTree>
    <p:extLst>
      <p:ext uri="{BB962C8B-B14F-4D97-AF65-F5344CB8AC3E}">
        <p14:creationId xmlns:p14="http://schemas.microsoft.com/office/powerpoint/2010/main" val="24209403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omente títul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7B1F890-4385-4393-BC80-4AF8EBB2694C}" type="datetime1">
              <a:rPr lang="pt-BR"/>
              <a:pPr>
                <a:defRPr/>
              </a:pPr>
              <a:t>21/08/2017</a:t>
            </a:fld>
            <a:endParaRPr lang="pt-BR" dirty="0"/>
          </a:p>
        </p:txBody>
      </p:sp>
      <p:sp>
        <p:nvSpPr>
          <p:cNvPr id="3" name="Rectangle 5"/>
          <p:cNvSpPr>
            <a:spLocks noGrp="1" noChangeArrowheads="1"/>
          </p:cNvSpPr>
          <p:nvPr>
            <p:ph type="ftr" sz="quarter" idx="11"/>
          </p:nvPr>
        </p:nvSpPr>
        <p:spPr>
          <a:ln/>
        </p:spPr>
        <p:txBody>
          <a:bodyPr/>
          <a:lstStyle>
            <a:lvl1pPr>
              <a:defRPr/>
            </a:lvl1pPr>
          </a:lstStyle>
          <a:p>
            <a:pPr>
              <a:defRPr/>
            </a:pPr>
            <a:endParaRPr lang="pt-BR"/>
          </a:p>
        </p:txBody>
      </p:sp>
      <p:sp>
        <p:nvSpPr>
          <p:cNvPr id="4" name="Rectangle 6"/>
          <p:cNvSpPr>
            <a:spLocks noGrp="1" noChangeArrowheads="1"/>
          </p:cNvSpPr>
          <p:nvPr>
            <p:ph type="sldNum" sz="quarter" idx="12"/>
          </p:nvPr>
        </p:nvSpPr>
        <p:spPr>
          <a:ln/>
        </p:spPr>
        <p:txBody>
          <a:bodyPr/>
          <a:lstStyle>
            <a:lvl1pPr>
              <a:defRPr/>
            </a:lvl1pPr>
          </a:lstStyle>
          <a:p>
            <a:pPr>
              <a:defRPr/>
            </a:pPr>
            <a:fld id="{5A484830-5FDF-4103-A08C-3EA01535F066}" type="slidenum">
              <a:rPr lang="pt-BR"/>
              <a:pPr>
                <a:defRPr/>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14D6235-3DDA-46F0-9ADF-8749FD3455A7}" type="datetime1">
              <a:rPr lang="pt-BR"/>
              <a:pPr>
                <a:defRPr/>
              </a:pPr>
              <a:t>21/08/2017</a:t>
            </a:fld>
            <a:endParaRPr lang="pt-BR" dirty="0"/>
          </a:p>
        </p:txBody>
      </p:sp>
      <p:sp>
        <p:nvSpPr>
          <p:cNvPr id="3" name="Rectangle 5"/>
          <p:cNvSpPr>
            <a:spLocks noGrp="1" noChangeArrowheads="1"/>
          </p:cNvSpPr>
          <p:nvPr>
            <p:ph type="ftr" sz="quarter" idx="11"/>
          </p:nvPr>
        </p:nvSpPr>
        <p:spPr>
          <a:ln/>
        </p:spPr>
        <p:txBody>
          <a:bodyPr/>
          <a:lstStyle>
            <a:lvl1pPr>
              <a:defRPr/>
            </a:lvl1pPr>
          </a:lstStyle>
          <a:p>
            <a:pPr>
              <a:defRPr/>
            </a:pPr>
            <a:endParaRPr lang="pt-BR"/>
          </a:p>
        </p:txBody>
      </p:sp>
      <p:sp>
        <p:nvSpPr>
          <p:cNvPr id="4" name="Rectangle 6"/>
          <p:cNvSpPr>
            <a:spLocks noGrp="1" noChangeArrowheads="1"/>
          </p:cNvSpPr>
          <p:nvPr>
            <p:ph type="sldNum" sz="quarter" idx="12"/>
          </p:nvPr>
        </p:nvSpPr>
        <p:spPr>
          <a:ln/>
        </p:spPr>
        <p:txBody>
          <a:bodyPr/>
          <a:lstStyle>
            <a:lvl1pPr>
              <a:defRPr/>
            </a:lvl1pPr>
          </a:lstStyle>
          <a:p>
            <a:pPr>
              <a:defRPr/>
            </a:pPr>
            <a:fld id="{8B278C03-0416-45FA-8519-BCD69E55DC5B}" type="slidenum">
              <a:rPr lang="pt-BR"/>
              <a:pPr>
                <a:defRPr/>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18CD4F30-78DF-4B70-989D-BC4CE8714BEA}" type="datetime1">
              <a:rPr lang="pt-BR"/>
              <a:pPr>
                <a:defRPr/>
              </a:pPr>
              <a:t>21/08/2017</a:t>
            </a:fld>
            <a:endParaRPr lang="pt-BR" dirty="0"/>
          </a:p>
        </p:txBody>
      </p:sp>
      <p:sp>
        <p:nvSpPr>
          <p:cNvPr id="3" name="Rectangle 5"/>
          <p:cNvSpPr>
            <a:spLocks noGrp="1" noChangeArrowheads="1"/>
          </p:cNvSpPr>
          <p:nvPr>
            <p:ph type="ftr" sz="quarter" idx="11"/>
          </p:nvPr>
        </p:nvSpPr>
        <p:spPr>
          <a:ln/>
        </p:spPr>
        <p:txBody>
          <a:bodyPr/>
          <a:lstStyle>
            <a:lvl1pPr>
              <a:defRPr/>
            </a:lvl1pPr>
          </a:lstStyle>
          <a:p>
            <a:pPr>
              <a:defRPr/>
            </a:pPr>
            <a:endParaRPr lang="pt-BR"/>
          </a:p>
        </p:txBody>
      </p:sp>
      <p:sp>
        <p:nvSpPr>
          <p:cNvPr id="4" name="Rectangle 6"/>
          <p:cNvSpPr>
            <a:spLocks noGrp="1" noChangeArrowheads="1"/>
          </p:cNvSpPr>
          <p:nvPr>
            <p:ph type="sldNum" sz="quarter" idx="12"/>
          </p:nvPr>
        </p:nvSpPr>
        <p:spPr>
          <a:ln/>
        </p:spPr>
        <p:txBody>
          <a:bodyPr/>
          <a:lstStyle>
            <a:lvl1pPr>
              <a:defRPr/>
            </a:lvl1pPr>
          </a:lstStyle>
          <a:p>
            <a:pPr>
              <a:defRPr/>
            </a:pPr>
            <a:fld id="{B427C87A-7298-463D-8440-AC8B865D57AF}" type="slidenum">
              <a:rPr lang="pt-BR"/>
              <a:pPr>
                <a:defRPr/>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Rectangle 4"/>
          <p:cNvSpPr>
            <a:spLocks noGrp="1" noChangeArrowheads="1"/>
          </p:cNvSpPr>
          <p:nvPr>
            <p:ph type="dt" sz="half" idx="10"/>
          </p:nvPr>
        </p:nvSpPr>
        <p:spPr>
          <a:ln/>
        </p:spPr>
        <p:txBody>
          <a:bodyPr/>
          <a:lstStyle>
            <a:lvl1pPr>
              <a:defRPr/>
            </a:lvl1pPr>
          </a:lstStyle>
          <a:p>
            <a:pPr>
              <a:defRPr/>
            </a:pPr>
            <a:fld id="{E9287AEE-A6F9-42BF-A944-1FFC6E684767}" type="datetime1">
              <a:rPr lang="pt-BR"/>
              <a:pPr>
                <a:defRPr/>
              </a:pPr>
              <a:t>21/08/2017</a:t>
            </a:fld>
            <a:endParaRPr lang="pt-B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pPr>
              <a:defRPr/>
            </a:pPr>
            <a:fld id="{FB20F134-0D6B-485D-B0FB-A763CE3D49E2}" type="slidenum">
              <a:rPr lang="pt-BR"/>
              <a:pPr>
                <a:defRPr/>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3" name="Rectangle 4"/>
          <p:cNvSpPr>
            <a:spLocks noGrp="1" noChangeArrowheads="1"/>
          </p:cNvSpPr>
          <p:nvPr>
            <p:ph type="dt" sz="half" idx="10"/>
          </p:nvPr>
        </p:nvSpPr>
        <p:spPr>
          <a:ln/>
        </p:spPr>
        <p:txBody>
          <a:bodyPr/>
          <a:lstStyle>
            <a:lvl1pPr>
              <a:defRPr/>
            </a:lvl1pPr>
          </a:lstStyle>
          <a:p>
            <a:pPr>
              <a:defRPr/>
            </a:pPr>
            <a:fld id="{A43FC149-0404-47F4-B84B-7A8F5C22A91F}" type="datetime1">
              <a:rPr lang="pt-BR"/>
              <a:pPr>
                <a:defRPr/>
              </a:pPr>
              <a:t>21/08/2017</a:t>
            </a:fld>
            <a:endParaRPr lang="pt-BR" dirty="0"/>
          </a:p>
        </p:txBody>
      </p:sp>
      <p:sp>
        <p:nvSpPr>
          <p:cNvPr id="4" name="Rectangle 5"/>
          <p:cNvSpPr>
            <a:spLocks noGrp="1" noChangeArrowheads="1"/>
          </p:cNvSpPr>
          <p:nvPr>
            <p:ph type="ftr" sz="quarter" idx="11"/>
          </p:nvPr>
        </p:nvSpPr>
        <p:spPr>
          <a:ln/>
        </p:spPr>
        <p:txBody>
          <a:bodyPr/>
          <a:lstStyle>
            <a:lvl1pPr>
              <a:defRPr/>
            </a:lvl1pPr>
          </a:lstStyle>
          <a:p>
            <a:pPr>
              <a:defRPr/>
            </a:pPr>
            <a:endParaRPr lang="pt-BR"/>
          </a:p>
        </p:txBody>
      </p:sp>
      <p:sp>
        <p:nvSpPr>
          <p:cNvPr id="5" name="Rectangle 6"/>
          <p:cNvSpPr>
            <a:spLocks noGrp="1" noChangeArrowheads="1"/>
          </p:cNvSpPr>
          <p:nvPr>
            <p:ph type="sldNum" sz="quarter" idx="12"/>
          </p:nvPr>
        </p:nvSpPr>
        <p:spPr>
          <a:ln/>
        </p:spPr>
        <p:txBody>
          <a:bodyPr/>
          <a:lstStyle>
            <a:lvl1pPr>
              <a:defRPr/>
            </a:lvl1pPr>
          </a:lstStyle>
          <a:p>
            <a:pPr>
              <a:defRPr/>
            </a:pPr>
            <a:fld id="{71423C81-B0BD-44A8-92E6-E112B36F11CF}" type="slidenum">
              <a:rPr lang="pt-BR"/>
              <a:pPr>
                <a:defRPr/>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tif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1">
                <a:effectLst>
                  <a:outerShdw blurRad="38100" dist="38100" dir="2700000" algn="tl">
                    <a:srgbClr val="C0C0C0"/>
                  </a:outerShdw>
                </a:effectLst>
                <a:latin typeface="Verdana" pitchFamily="34" charset="0"/>
              </a:defRPr>
            </a:lvl1pPr>
          </a:lstStyle>
          <a:p>
            <a:pPr>
              <a:defRPr/>
            </a:pPr>
            <a:fld id="{8EC523D2-F942-4AC8-8660-A9B83B66096C}" type="datetime1">
              <a:rPr lang="pt-BR"/>
              <a:pPr>
                <a:defRPr/>
              </a:pPr>
              <a:t>21/08/2017</a:t>
            </a:fld>
            <a:endParaRPr lang="pt-BR"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defRPr>
            </a:lvl1pPr>
          </a:lstStyle>
          <a:p>
            <a:pPr>
              <a:defRPr/>
            </a:pPr>
            <a:endParaRPr lang="pt-B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effectLst>
                  <a:outerShdw blurRad="38100" dist="38100" dir="2700000" algn="tl">
                    <a:srgbClr val="C0C0C0"/>
                  </a:outerShdw>
                </a:effectLst>
                <a:latin typeface="Verdana" pitchFamily="34" charset="0"/>
              </a:defRPr>
            </a:lvl1pPr>
          </a:lstStyle>
          <a:p>
            <a:pPr>
              <a:defRPr/>
            </a:pPr>
            <a:fld id="{ED2E3F00-79D4-49CB-8511-9D8592BC097D}" type="slidenum">
              <a:rPr lang="pt-BR"/>
              <a:pPr>
                <a:defRPr/>
              </a:pPr>
              <a:t>‹nº›</a:t>
            </a:fld>
            <a:endParaRPr lang="pt-BR"/>
          </a:p>
        </p:txBody>
      </p:sp>
      <p:sp>
        <p:nvSpPr>
          <p:cNvPr id="1031" name="Line 7"/>
          <p:cNvSpPr>
            <a:spLocks noChangeShapeType="1"/>
          </p:cNvSpPr>
          <p:nvPr userDrawn="1"/>
        </p:nvSpPr>
        <p:spPr bwMode="auto">
          <a:xfrm>
            <a:off x="685800" y="6172200"/>
            <a:ext cx="7772400" cy="0"/>
          </a:xfrm>
          <a:prstGeom prst="line">
            <a:avLst/>
          </a:prstGeom>
          <a:noFill/>
          <a:ln w="38100">
            <a:solidFill>
              <a:srgbClr val="0000CC"/>
            </a:solidFill>
            <a:round/>
            <a:headEnd/>
            <a:tailEnd/>
          </a:ln>
          <a:effectLst>
            <a:outerShdw dist="35921" dir="2700000" algn="ctr" rotWithShape="0">
              <a:schemeClr val="bg2"/>
            </a:outerShdw>
          </a:effectLst>
        </p:spPr>
        <p:txBody>
          <a:bodyPr/>
          <a:lstStyle/>
          <a:p>
            <a:pPr algn="ctr">
              <a:defRPr/>
            </a:pPr>
            <a:endParaRPr lang="pt-BR"/>
          </a:p>
        </p:txBody>
      </p:sp>
      <p:sp>
        <p:nvSpPr>
          <p:cNvPr id="1032" name="Line 8"/>
          <p:cNvSpPr>
            <a:spLocks noChangeShapeType="1"/>
          </p:cNvSpPr>
          <p:nvPr userDrawn="1"/>
        </p:nvSpPr>
        <p:spPr bwMode="auto">
          <a:xfrm>
            <a:off x="685800" y="685800"/>
            <a:ext cx="7772400" cy="0"/>
          </a:xfrm>
          <a:prstGeom prst="line">
            <a:avLst/>
          </a:prstGeom>
          <a:noFill/>
          <a:ln w="38100">
            <a:solidFill>
              <a:srgbClr val="0000CC"/>
            </a:solidFill>
            <a:round/>
            <a:headEnd/>
            <a:tailEnd/>
          </a:ln>
          <a:effectLst>
            <a:outerShdw dist="35921" dir="2700000" algn="ctr" rotWithShape="0">
              <a:schemeClr val="bg2"/>
            </a:outerShdw>
          </a:effectLst>
        </p:spPr>
        <p:txBody>
          <a:bodyPr/>
          <a:lstStyle/>
          <a:p>
            <a:pPr algn="ctr">
              <a:defRPr/>
            </a:pPr>
            <a:endParaRPr lang="pt-BR"/>
          </a:p>
        </p:txBody>
      </p:sp>
      <p:sp>
        <p:nvSpPr>
          <p:cNvPr id="1035" name="Text Box 11"/>
          <p:cNvSpPr txBox="1">
            <a:spLocks noChangeArrowheads="1"/>
          </p:cNvSpPr>
          <p:nvPr userDrawn="1"/>
        </p:nvSpPr>
        <p:spPr bwMode="auto">
          <a:xfrm>
            <a:off x="8017804" y="231775"/>
            <a:ext cx="527709" cy="276999"/>
          </a:xfrm>
          <a:prstGeom prst="rect">
            <a:avLst/>
          </a:prstGeom>
          <a:noFill/>
          <a:ln w="9525">
            <a:noFill/>
            <a:miter lim="800000"/>
            <a:headEnd/>
            <a:tailEnd/>
          </a:ln>
          <a:effectLst/>
        </p:spPr>
        <p:txBody>
          <a:bodyPr wrap="none">
            <a:spAutoFit/>
          </a:bodyPr>
          <a:lstStyle/>
          <a:p>
            <a:pPr algn="r">
              <a:defRPr/>
            </a:pPr>
            <a:r>
              <a:rPr lang="pt-BR" sz="1200" b="1" dirty="0">
                <a:effectLst/>
                <a:latin typeface="Verdana" pitchFamily="34" charset="0"/>
              </a:rPr>
              <a:t>APC</a:t>
            </a:r>
          </a:p>
        </p:txBody>
      </p:sp>
      <p:pic>
        <p:nvPicPr>
          <p:cNvPr id="9" name="Picture 2" descr="Z:\Users\Zaghetto\Documents\UnB\UnB Indentidade Visual\Departamento.TIF"/>
          <p:cNvPicPr>
            <a:picLocks noChangeAspect="1" noChangeArrowheads="1"/>
          </p:cNvPicPr>
          <p:nvPr userDrawn="1"/>
        </p:nvPicPr>
        <p:blipFill>
          <a:blip r:embed="rId7" cstate="print"/>
          <a:srcRect/>
          <a:stretch>
            <a:fillRect/>
          </a:stretch>
        </p:blipFill>
        <p:spPr bwMode="auto">
          <a:xfrm>
            <a:off x="714348" y="239693"/>
            <a:ext cx="3913188" cy="33178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4294967295"/>
          </p:nvPr>
        </p:nvSpPr>
        <p:spPr bwMode="auto">
          <a:xfrm>
            <a:off x="642938" y="1357298"/>
            <a:ext cx="7786687" cy="4768865"/>
          </a:xfrm>
          <a:prstGeom prst="rect">
            <a:avLst/>
          </a:prstGeom>
          <a:ln>
            <a:miter lim="800000"/>
            <a:headEnd/>
            <a:tailEnd/>
          </a:ln>
        </p:spPr>
        <p:txBody>
          <a:bodyPr/>
          <a:lstStyle/>
          <a:p>
            <a:pPr algn="r">
              <a:buFontTx/>
              <a:buNone/>
              <a:defRPr/>
            </a:pPr>
            <a:r>
              <a:rPr lang="en-US" sz="1800" b="1" dirty="0" err="1">
                <a:latin typeface="Verdana" pitchFamily="34" charset="0"/>
              </a:rPr>
              <a:t>Algoritmos</a:t>
            </a:r>
            <a:r>
              <a:rPr lang="en-US" sz="1800" b="1" dirty="0">
                <a:latin typeface="Verdana" pitchFamily="34" charset="0"/>
              </a:rPr>
              <a:t> e </a:t>
            </a:r>
          </a:p>
          <a:p>
            <a:pPr algn="r">
              <a:buFontTx/>
              <a:buNone/>
              <a:defRPr/>
            </a:pPr>
            <a:r>
              <a:rPr lang="en-US" sz="1800" b="1" dirty="0" err="1">
                <a:latin typeface="Verdana" pitchFamily="34" charset="0"/>
              </a:rPr>
              <a:t>Programação</a:t>
            </a:r>
            <a:r>
              <a:rPr lang="en-US" sz="1800" b="1" dirty="0">
                <a:latin typeface="Verdana" pitchFamily="34" charset="0"/>
              </a:rPr>
              <a:t> de </a:t>
            </a:r>
            <a:r>
              <a:rPr lang="en-US" sz="1800" b="1" dirty="0" err="1">
                <a:latin typeface="Verdana" pitchFamily="34" charset="0"/>
              </a:rPr>
              <a:t>Computadores</a:t>
            </a:r>
            <a:endParaRPr lang="en-US" sz="1800" b="1" dirty="0">
              <a:latin typeface="Verdana" pitchFamily="34" charset="0"/>
            </a:endParaRPr>
          </a:p>
          <a:p>
            <a:pPr algn="r">
              <a:buFontTx/>
              <a:buNone/>
              <a:defRPr/>
            </a:pPr>
            <a:r>
              <a:rPr lang="en-US" sz="1400" b="1" dirty="0" err="1">
                <a:latin typeface="Verdana" pitchFamily="34" charset="0"/>
              </a:rPr>
              <a:t>Disciplina</a:t>
            </a:r>
            <a:r>
              <a:rPr lang="en-US" sz="1400" b="1" dirty="0">
                <a:latin typeface="Verdana" pitchFamily="34" charset="0"/>
              </a:rPr>
              <a:t> 113476</a:t>
            </a:r>
            <a:r>
              <a:rPr lang="en-US" sz="1600" b="1" dirty="0">
                <a:latin typeface="Verdana" pitchFamily="34" charset="0"/>
              </a:rPr>
              <a:t/>
            </a:r>
            <a:br>
              <a:rPr lang="en-US" sz="1600" b="1" dirty="0">
                <a:latin typeface="Verdana" pitchFamily="34" charset="0"/>
              </a:rPr>
            </a:br>
            <a:endParaRPr lang="en-US" sz="1600" b="1" dirty="0">
              <a:latin typeface="Verdana" pitchFamily="34" charset="0"/>
            </a:endParaRPr>
          </a:p>
          <a:p>
            <a:pPr algn="r">
              <a:buFontTx/>
              <a:buNone/>
              <a:defRPr/>
            </a:pPr>
            <a:endParaRPr lang="en-US" sz="1600" dirty="0">
              <a:latin typeface="Verdana" pitchFamily="34" charset="0"/>
            </a:endParaRPr>
          </a:p>
          <a:p>
            <a:pPr algn="r">
              <a:buFontTx/>
              <a:buNone/>
              <a:defRPr/>
            </a:pPr>
            <a:endParaRPr lang="en-US" sz="1600" dirty="0">
              <a:latin typeface="Verdana" pitchFamily="34" charset="0"/>
            </a:endParaRPr>
          </a:p>
          <a:p>
            <a:pPr algn="r">
              <a:buFontTx/>
              <a:buNone/>
              <a:defRPr/>
            </a:pPr>
            <a:r>
              <a:rPr lang="en-US" sz="2000" dirty="0">
                <a:latin typeface="Verdana" pitchFamily="34" charset="0"/>
              </a:rPr>
              <a:t>Prof. Alexandre Zaghetto</a:t>
            </a:r>
          </a:p>
          <a:p>
            <a:pPr algn="r">
              <a:buFontTx/>
              <a:buNone/>
              <a:defRPr/>
            </a:pPr>
            <a:r>
              <a:rPr lang="en-US" sz="1400" dirty="0">
                <a:latin typeface="Verdana" pitchFamily="34" charset="0"/>
              </a:rPr>
              <a:t>zaghetto@unb.com</a:t>
            </a:r>
          </a:p>
          <a:p>
            <a:pPr algn="ctr">
              <a:buFontTx/>
              <a:buNone/>
              <a:defRPr/>
            </a:pPr>
            <a:endParaRPr lang="en-US" sz="1400" dirty="0">
              <a:latin typeface="Verdana" pitchFamily="34" charset="0"/>
            </a:endParaRPr>
          </a:p>
          <a:p>
            <a:pPr algn="ctr">
              <a:buFontTx/>
              <a:buNone/>
              <a:defRPr/>
            </a:pPr>
            <a:endParaRPr lang="en-US" sz="2000" dirty="0">
              <a:latin typeface="Verdana" pitchFamily="34" charset="0"/>
            </a:endParaRPr>
          </a:p>
          <a:p>
            <a:pPr algn="ctr">
              <a:buFontTx/>
              <a:buNone/>
              <a:defRPr/>
            </a:pPr>
            <a:endParaRPr lang="en-US" sz="2000" dirty="0">
              <a:latin typeface="Verdana" pitchFamily="34" charset="0"/>
            </a:endParaRPr>
          </a:p>
          <a:p>
            <a:pPr algn="ctr">
              <a:buFontTx/>
              <a:buNone/>
              <a:defRPr/>
            </a:pPr>
            <a:endParaRPr lang="en-US" sz="2000" dirty="0">
              <a:latin typeface="Verdana" pitchFamily="34" charset="0"/>
            </a:endParaRPr>
          </a:p>
          <a:p>
            <a:pPr algn="r">
              <a:buFontTx/>
              <a:buNone/>
              <a:defRPr/>
            </a:pPr>
            <a:r>
              <a:rPr lang="en-US" sz="1200" dirty="0" err="1">
                <a:latin typeface="Verdana" pitchFamily="34" charset="0"/>
              </a:rPr>
              <a:t>Universidade</a:t>
            </a:r>
            <a:r>
              <a:rPr lang="en-US" sz="1200" dirty="0">
                <a:latin typeface="Verdana" pitchFamily="34" charset="0"/>
              </a:rPr>
              <a:t> de Brasília</a:t>
            </a:r>
          </a:p>
          <a:p>
            <a:pPr algn="r">
              <a:buFontTx/>
              <a:buNone/>
              <a:defRPr/>
            </a:pPr>
            <a:r>
              <a:rPr lang="en-US" sz="1200" dirty="0" err="1">
                <a:latin typeface="Verdana" pitchFamily="34" charset="0"/>
              </a:rPr>
              <a:t>Instituto</a:t>
            </a:r>
            <a:r>
              <a:rPr lang="en-US" sz="1200" dirty="0">
                <a:latin typeface="Verdana" pitchFamily="34" charset="0"/>
              </a:rPr>
              <a:t> de </a:t>
            </a:r>
            <a:r>
              <a:rPr lang="en-US" sz="1200" dirty="0" err="1">
                <a:latin typeface="Verdana" pitchFamily="34" charset="0"/>
              </a:rPr>
              <a:t>Ciências</a:t>
            </a:r>
            <a:r>
              <a:rPr lang="en-US" sz="1200" dirty="0">
                <a:latin typeface="Verdana" pitchFamily="34" charset="0"/>
              </a:rPr>
              <a:t> </a:t>
            </a:r>
            <a:r>
              <a:rPr lang="en-US" sz="1200" dirty="0" err="1">
                <a:latin typeface="Verdana" pitchFamily="34" charset="0"/>
              </a:rPr>
              <a:t>Exatas</a:t>
            </a:r>
            <a:endParaRPr lang="en-US" sz="1200" dirty="0">
              <a:latin typeface="Verdana" pitchFamily="34" charset="0"/>
            </a:endParaRPr>
          </a:p>
          <a:p>
            <a:pPr algn="r">
              <a:buFontTx/>
              <a:buNone/>
              <a:defRPr/>
            </a:pPr>
            <a:r>
              <a:rPr lang="en-US" sz="1200" dirty="0" err="1">
                <a:latin typeface="Verdana" pitchFamily="34" charset="0"/>
              </a:rPr>
              <a:t>Departamento</a:t>
            </a:r>
            <a:r>
              <a:rPr lang="en-US" sz="1200" dirty="0">
                <a:latin typeface="Verdana" pitchFamily="34" charset="0"/>
              </a:rPr>
              <a:t> de </a:t>
            </a:r>
            <a:r>
              <a:rPr lang="en-US" sz="1200" dirty="0" err="1">
                <a:latin typeface="Verdana" pitchFamily="34" charset="0"/>
              </a:rPr>
              <a:t>Ciência</a:t>
            </a:r>
            <a:r>
              <a:rPr lang="en-US" sz="1200" dirty="0">
                <a:latin typeface="Verdana" pitchFamily="34" charset="0"/>
              </a:rPr>
              <a:t> </a:t>
            </a:r>
            <a:r>
              <a:rPr lang="en-US" sz="1200" dirty="0" err="1">
                <a:latin typeface="Verdana" pitchFamily="34" charset="0"/>
              </a:rPr>
              <a:t>da</a:t>
            </a:r>
            <a:r>
              <a:rPr lang="en-US" sz="1200" dirty="0">
                <a:latin typeface="Verdana" pitchFamily="34" charset="0"/>
              </a:rPr>
              <a:t> </a:t>
            </a:r>
            <a:r>
              <a:rPr lang="en-US" sz="1200" dirty="0" err="1">
                <a:latin typeface="Verdana" pitchFamily="34" charset="0"/>
              </a:rPr>
              <a:t>Computação</a:t>
            </a:r>
            <a:endParaRPr lang="en-US" sz="1200" dirty="0">
              <a:latin typeface="Verdana" pitchFamily="34" charset="0"/>
            </a:endParaRPr>
          </a:p>
          <a:p>
            <a:pPr>
              <a:buFontTx/>
              <a:buNone/>
              <a:defRPr/>
            </a:pPr>
            <a:r>
              <a:rPr lang="en-US" sz="800" dirty="0">
                <a:latin typeface="Verdana" pitchFamily="34" charset="0"/>
              </a:rPr>
              <a:t>http://www.nickgentry.com/</a:t>
            </a:r>
          </a:p>
          <a:p>
            <a:pPr algn="ctr">
              <a:buFontTx/>
              <a:buNone/>
              <a:defRPr/>
            </a:pPr>
            <a:endParaRPr lang="en-US" sz="2000" dirty="0">
              <a:latin typeface="Verdana" pitchFamily="34" charset="0"/>
            </a:endParaRPr>
          </a:p>
          <a:p>
            <a:pPr>
              <a:defRPr/>
            </a:pPr>
            <a:endParaRPr lang="en-US" sz="2000" dirty="0">
              <a:latin typeface="Verdana" pitchFamily="34" charset="0"/>
            </a:endParaRPr>
          </a:p>
        </p:txBody>
      </p:sp>
      <p:pic>
        <p:nvPicPr>
          <p:cNvPr id="8194" name="Picture 2" descr="LostAndFound.jpg"/>
          <p:cNvPicPr>
            <a:picLocks noChangeAspect="1" noChangeArrowheads="1"/>
          </p:cNvPicPr>
          <p:nvPr/>
        </p:nvPicPr>
        <p:blipFill>
          <a:blip r:embed="rId2" cstate="print"/>
          <a:srcRect/>
          <a:stretch>
            <a:fillRect/>
          </a:stretch>
        </p:blipFill>
        <p:spPr bwMode="auto">
          <a:xfrm>
            <a:off x="714348" y="1412776"/>
            <a:ext cx="3000786" cy="414708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BD0E1E77-F1BA-4DA4-8402-702C27B98F33}" type="datetime1">
              <a:rPr lang="pt-BR" smtClean="0"/>
              <a:pPr>
                <a:defRPr/>
              </a:pPr>
              <a:t>21/08/2017</a:t>
            </a:fld>
            <a:endParaRPr lang="pt-BR" dirty="0"/>
          </a:p>
        </p:txBody>
      </p:sp>
      <p:sp>
        <p:nvSpPr>
          <p:cNvPr id="3" name="Slide Number Placeholder 2"/>
          <p:cNvSpPr>
            <a:spLocks noGrp="1"/>
          </p:cNvSpPr>
          <p:nvPr>
            <p:ph type="sldNum" sz="quarter" idx="12"/>
          </p:nvPr>
        </p:nvSpPr>
        <p:spPr/>
        <p:txBody>
          <a:bodyPr/>
          <a:lstStyle/>
          <a:p>
            <a:pPr>
              <a:defRPr/>
            </a:pPr>
            <a:fld id="{8CBB5416-059D-4998-BF06-CA0A87FA1185}" type="slidenum">
              <a:rPr lang="pt-BR" smtClean="0"/>
              <a:pPr>
                <a:defRPr/>
              </a:pPr>
              <a:t>10</a:t>
            </a:fld>
            <a:endParaRPr lang="pt-BR"/>
          </a:p>
        </p:txBody>
      </p:sp>
      <p:sp>
        <p:nvSpPr>
          <p:cNvPr id="5" name="Text Box 2052"/>
          <p:cNvSpPr txBox="1">
            <a:spLocks noChangeArrowheads="1"/>
          </p:cNvSpPr>
          <p:nvPr/>
        </p:nvSpPr>
        <p:spPr bwMode="auto">
          <a:xfrm>
            <a:off x="990600" y="1349375"/>
            <a:ext cx="6934200" cy="3970318"/>
          </a:xfrm>
          <a:prstGeom prst="rect">
            <a:avLst/>
          </a:prstGeom>
          <a:noFill/>
          <a:ln w="9525">
            <a:noFill/>
            <a:miter lim="800000"/>
            <a:headEnd/>
            <a:tailEnd/>
          </a:ln>
          <a:effectLst/>
        </p:spPr>
        <p:txBody>
          <a:bodyPr>
            <a:spAutoFit/>
          </a:bodyPr>
          <a:lstStyle/>
          <a:p>
            <a:pPr algn="just">
              <a:buFontTx/>
              <a:buChar char="•"/>
              <a:defRPr/>
            </a:pPr>
            <a:r>
              <a:rPr lang="pt-BR" sz="1800" dirty="0">
                <a:latin typeface="Verdana" pitchFamily="34" charset="0"/>
                <a:cs typeface="Times New Roman" pitchFamily="18" charset="0"/>
              </a:rPr>
              <a:t> Lista de exercícios realizada no URI Online </a:t>
            </a:r>
            <a:r>
              <a:rPr lang="pt-BR" sz="1800" dirty="0" err="1">
                <a:latin typeface="Verdana" pitchFamily="34" charset="0"/>
                <a:cs typeface="Times New Roman" pitchFamily="18" charset="0"/>
              </a:rPr>
              <a:t>Judge</a:t>
            </a:r>
            <a:r>
              <a:rPr lang="pt-BR" sz="1800" dirty="0">
                <a:latin typeface="Verdana" pitchFamily="34" charset="0"/>
                <a:cs typeface="Times New Roman" pitchFamily="18" charset="0"/>
              </a:rPr>
              <a:t>:</a:t>
            </a:r>
          </a:p>
          <a:p>
            <a:pPr algn="just">
              <a:buFontTx/>
              <a:buChar char="•"/>
              <a:defRPr/>
            </a:pPr>
            <a:endParaRPr lang="pt-BR" sz="1800" dirty="0">
              <a:latin typeface="Verdana" pitchFamily="34" charset="0"/>
              <a:cs typeface="Times New Roman" pitchFamily="18" charset="0"/>
            </a:endParaRPr>
          </a:p>
          <a:p>
            <a:pPr lvl="1" algn="just">
              <a:buFont typeface="Wingdings" pitchFamily="2" charset="2"/>
              <a:buChar char="ü"/>
              <a:defRPr/>
            </a:pPr>
            <a:r>
              <a:rPr lang="pt-BR" sz="1800" dirty="0">
                <a:latin typeface="Verdana" pitchFamily="34" charset="0"/>
                <a:cs typeface="Times New Roman" pitchFamily="18" charset="0"/>
              </a:rPr>
              <a:t> http://bit.ly/1KyUOgf</a:t>
            </a:r>
          </a:p>
          <a:p>
            <a:pPr lvl="1" algn="just">
              <a:buFont typeface="Wingdings" pitchFamily="2" charset="2"/>
              <a:buChar char="ü"/>
              <a:defRPr/>
            </a:pPr>
            <a:endParaRPr lang="pt-BR" sz="1800" dirty="0">
              <a:latin typeface="Verdana" pitchFamily="34" charset="0"/>
              <a:cs typeface="Times New Roman" pitchFamily="18" charset="0"/>
            </a:endParaRPr>
          </a:p>
          <a:p>
            <a:pPr lvl="1" algn="just">
              <a:buFont typeface="Wingdings" pitchFamily="2" charset="2"/>
              <a:buChar char="ü"/>
              <a:defRPr/>
            </a:pPr>
            <a:r>
              <a:rPr lang="pt-BR" sz="1800" dirty="0">
                <a:latin typeface="Verdana" pitchFamily="34" charset="0"/>
                <a:cs typeface="Times New Roman" pitchFamily="18" charset="0"/>
              </a:rPr>
              <a:t> Vocês precisam fazer um cadastro na </a:t>
            </a:r>
            <a:r>
              <a:rPr lang="pt-BR" sz="1800" dirty="0" err="1">
                <a:latin typeface="Verdana" pitchFamily="34" charset="0"/>
                <a:cs typeface="Times New Roman" pitchFamily="18" charset="0"/>
              </a:rPr>
              <a:t>platafrma</a:t>
            </a:r>
            <a:r>
              <a:rPr lang="pt-BR" sz="1800" dirty="0">
                <a:latin typeface="Verdana" pitchFamily="34" charset="0"/>
                <a:cs typeface="Times New Roman" pitchFamily="18" charset="0"/>
              </a:rPr>
              <a:t> e submeter os </a:t>
            </a:r>
            <a:r>
              <a:rPr lang="pt-BR" sz="1800" dirty="0" err="1">
                <a:latin typeface="Verdana" pitchFamily="34" charset="0"/>
                <a:cs typeface="Times New Roman" pitchFamily="18" charset="0"/>
              </a:rPr>
              <a:t>IDs</a:t>
            </a:r>
            <a:r>
              <a:rPr lang="pt-BR" sz="1800" dirty="0">
                <a:latin typeface="Verdana" pitchFamily="34" charset="0"/>
                <a:cs typeface="Times New Roman" pitchFamily="18" charset="0"/>
              </a:rPr>
              <a:t> de vocês via </a:t>
            </a:r>
            <a:r>
              <a:rPr lang="pt-BR" sz="1800" dirty="0" err="1">
                <a:latin typeface="Verdana" pitchFamily="34" charset="0"/>
                <a:cs typeface="Times New Roman" pitchFamily="18" charset="0"/>
              </a:rPr>
              <a:t>Moodle</a:t>
            </a:r>
            <a:r>
              <a:rPr lang="pt-BR" sz="1800" dirty="0">
                <a:latin typeface="Verdana" pitchFamily="34" charset="0"/>
                <a:cs typeface="Times New Roman" pitchFamily="18" charset="0"/>
              </a:rPr>
              <a:t>.</a:t>
            </a:r>
          </a:p>
          <a:p>
            <a:pPr lvl="1" algn="just">
              <a:defRPr/>
            </a:pPr>
            <a:endParaRPr lang="pt-BR" sz="1800" dirty="0">
              <a:latin typeface="Verdana" pitchFamily="34" charset="0"/>
              <a:cs typeface="Times New Roman" pitchFamily="18" charset="0"/>
            </a:endParaRPr>
          </a:p>
          <a:p>
            <a:pPr algn="just">
              <a:buFontTx/>
              <a:buChar char="•"/>
              <a:defRPr/>
            </a:pPr>
            <a:r>
              <a:rPr lang="pt-BR" sz="1800" dirty="0">
                <a:latin typeface="Verdana" pitchFamily="34" charset="0"/>
                <a:cs typeface="Times New Roman" pitchFamily="18" charset="0"/>
              </a:rPr>
              <a:t> URI Online Judge será utilizado para arredondar a </a:t>
            </a:r>
            <a:r>
              <a:rPr lang="pt-BR" sz="1800" b="1">
                <a:latin typeface="Verdana" pitchFamily="34" charset="0"/>
                <a:cs typeface="Times New Roman" pitchFamily="18" charset="0"/>
              </a:rPr>
              <a:t>Média </a:t>
            </a:r>
            <a:r>
              <a:rPr lang="pt-BR" sz="1800" b="1" smtClean="0">
                <a:latin typeface="Verdana" pitchFamily="34" charset="0"/>
                <a:cs typeface="Times New Roman" pitchFamily="18" charset="0"/>
              </a:rPr>
              <a:t>Teórica </a:t>
            </a:r>
            <a:r>
              <a:rPr lang="pt-BR" sz="1800" dirty="0">
                <a:latin typeface="Verdana" pitchFamily="34" charset="0"/>
                <a:cs typeface="Times New Roman" pitchFamily="18" charset="0"/>
              </a:rPr>
              <a:t>em até ½ ponto.</a:t>
            </a:r>
          </a:p>
          <a:p>
            <a:pPr algn="just">
              <a:buFontTx/>
              <a:buChar char="•"/>
              <a:defRPr/>
            </a:pPr>
            <a:endParaRPr lang="pt-BR" sz="1800" dirty="0">
              <a:latin typeface="Verdana" pitchFamily="34" charset="0"/>
              <a:cs typeface="Times New Roman" pitchFamily="18" charset="0"/>
            </a:endParaRPr>
          </a:p>
          <a:p>
            <a:pPr algn="just">
              <a:buFontTx/>
              <a:buChar char="•"/>
              <a:defRPr/>
            </a:pPr>
            <a:r>
              <a:rPr lang="pt-BR" sz="1800" dirty="0">
                <a:latin typeface="Verdana" pitchFamily="34" charset="0"/>
                <a:cs typeface="Times New Roman" pitchFamily="18" charset="0"/>
              </a:rPr>
              <a:t> Listas de exercícios não obrigatórios e exercícios esporádicos:</a:t>
            </a:r>
          </a:p>
          <a:p>
            <a:pPr algn="just">
              <a:buFontTx/>
              <a:buChar char="•"/>
              <a:defRPr/>
            </a:pPr>
            <a:endParaRPr lang="pt-BR" sz="1800" dirty="0">
              <a:latin typeface="Verdana" pitchFamily="34" charset="0"/>
              <a:cs typeface="Times New Roman" pitchFamily="18" charset="0"/>
            </a:endParaRPr>
          </a:p>
          <a:p>
            <a:pPr lvl="1" algn="just">
              <a:buFont typeface="Wingdings" pitchFamily="2" charset="2"/>
              <a:buChar char="ü"/>
              <a:defRPr/>
            </a:pPr>
            <a:r>
              <a:rPr lang="pt-BR" sz="1800" dirty="0">
                <a:latin typeface="Verdana" pitchFamily="34" charset="0"/>
                <a:cs typeface="Times New Roman" pitchFamily="18" charset="0"/>
              </a:rPr>
              <a:t> O aluno é livre para fazer ou não.</a:t>
            </a:r>
          </a:p>
        </p:txBody>
      </p:sp>
      <p:sp>
        <p:nvSpPr>
          <p:cNvPr id="205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sp>
        <p:nvSpPr>
          <p:cNvPr id="205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sp>
        <p:nvSpPr>
          <p:cNvPr id="8" name="Text Box 2051"/>
          <p:cNvSpPr txBox="1">
            <a:spLocks noChangeArrowheads="1"/>
          </p:cNvSpPr>
          <p:nvPr/>
        </p:nvSpPr>
        <p:spPr bwMode="auto">
          <a:xfrm>
            <a:off x="685800" y="842963"/>
            <a:ext cx="7772400" cy="369887"/>
          </a:xfrm>
          <a:prstGeom prst="rect">
            <a:avLst/>
          </a:prstGeom>
          <a:noFill/>
          <a:ln w="9525">
            <a:noFill/>
            <a:miter lim="800000"/>
            <a:headEnd/>
            <a:tailEnd/>
          </a:ln>
          <a:effectLst/>
        </p:spPr>
        <p:txBody>
          <a:bodyPr>
            <a:spAutoFit/>
          </a:bodyPr>
          <a:lstStyle/>
          <a:p>
            <a:pPr algn="ctr">
              <a:defRPr/>
            </a:pPr>
            <a:r>
              <a:rPr lang="pt-BR" sz="1800" b="1" dirty="0">
                <a:latin typeface="Verdana" pitchFamily="34" charset="0"/>
              </a:rPr>
              <a:t>3. Avaliação</a:t>
            </a:r>
          </a:p>
        </p:txBody>
      </p:sp>
    </p:spTree>
    <p:extLst>
      <p:ext uri="{BB962C8B-B14F-4D97-AF65-F5344CB8AC3E}">
        <p14:creationId xmlns:p14="http://schemas.microsoft.com/office/powerpoint/2010/main" val="2113793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BD0E1E77-F1BA-4DA4-8402-702C27B98F33}" type="datetime1">
              <a:rPr lang="pt-BR" smtClean="0"/>
              <a:pPr>
                <a:defRPr/>
              </a:pPr>
              <a:t>21/08/2017</a:t>
            </a:fld>
            <a:endParaRPr lang="pt-BR" dirty="0"/>
          </a:p>
        </p:txBody>
      </p:sp>
      <p:sp>
        <p:nvSpPr>
          <p:cNvPr id="3" name="Slide Number Placeholder 2"/>
          <p:cNvSpPr>
            <a:spLocks noGrp="1"/>
          </p:cNvSpPr>
          <p:nvPr>
            <p:ph type="sldNum" sz="quarter" idx="12"/>
          </p:nvPr>
        </p:nvSpPr>
        <p:spPr/>
        <p:txBody>
          <a:bodyPr/>
          <a:lstStyle/>
          <a:p>
            <a:pPr>
              <a:defRPr/>
            </a:pPr>
            <a:fld id="{01246964-200D-45DF-BE7D-ECBA5C3B4056}" type="slidenum">
              <a:rPr lang="pt-BR" smtClean="0"/>
              <a:pPr>
                <a:defRPr/>
              </a:pPr>
              <a:t>11</a:t>
            </a:fld>
            <a:endParaRPr lang="pt-BR"/>
          </a:p>
        </p:txBody>
      </p:sp>
      <p:sp>
        <p:nvSpPr>
          <p:cNvPr id="5" name="Text Box 2052"/>
          <p:cNvSpPr txBox="1">
            <a:spLocks noChangeArrowheads="1"/>
          </p:cNvSpPr>
          <p:nvPr/>
        </p:nvSpPr>
        <p:spPr bwMode="auto">
          <a:xfrm>
            <a:off x="1071563" y="1285875"/>
            <a:ext cx="6934200" cy="4031873"/>
          </a:xfrm>
          <a:prstGeom prst="rect">
            <a:avLst/>
          </a:prstGeom>
          <a:noFill/>
          <a:ln w="9525">
            <a:noFill/>
            <a:miter lim="800000"/>
            <a:headEnd/>
            <a:tailEnd/>
          </a:ln>
          <a:effectLst/>
        </p:spPr>
        <p:txBody>
          <a:bodyPr>
            <a:spAutoFit/>
          </a:bodyPr>
          <a:lstStyle/>
          <a:p>
            <a:pPr algn="just">
              <a:buFontTx/>
              <a:buChar char="•"/>
              <a:defRPr/>
            </a:pPr>
            <a:r>
              <a:rPr lang="pt-BR" sz="1600" dirty="0">
                <a:latin typeface="Verdana" pitchFamily="34" charset="0"/>
                <a:cs typeface="Times New Roman" pitchFamily="18" charset="0"/>
              </a:rPr>
              <a:t>  A avaliação do desempenho acadêmico dos alunos é feita a partir:</a:t>
            </a:r>
          </a:p>
          <a:p>
            <a:pPr algn="just">
              <a:buFontTx/>
              <a:buChar char="•"/>
              <a:defRPr/>
            </a:pPr>
            <a:endParaRPr lang="pt-BR" sz="1600" dirty="0">
              <a:latin typeface="Verdana" pitchFamily="34" charset="0"/>
              <a:cs typeface="Times New Roman" pitchFamily="18" charset="0"/>
            </a:endParaRPr>
          </a:p>
          <a:p>
            <a:pPr lvl="1" algn="just">
              <a:buFont typeface="Wingdings" pitchFamily="2" charset="2"/>
              <a:buChar char="ü"/>
              <a:defRPr/>
            </a:pPr>
            <a:r>
              <a:rPr lang="pt-BR" sz="1600" dirty="0">
                <a:latin typeface="Verdana" pitchFamily="34" charset="0"/>
                <a:cs typeface="Times New Roman" pitchFamily="18" charset="0"/>
              </a:rPr>
              <a:t> da nota </a:t>
            </a:r>
            <a:r>
              <a:rPr lang="pt-BR" sz="1600" b="1" i="1" dirty="0" err="1">
                <a:latin typeface="Verdana" pitchFamily="34" charset="0"/>
                <a:cs typeface="Times New Roman" pitchFamily="18" charset="0"/>
              </a:rPr>
              <a:t>M</a:t>
            </a:r>
            <a:r>
              <a:rPr lang="pt-BR" sz="1600" b="1" i="1" baseline="-25000" dirty="0" err="1">
                <a:latin typeface="Verdana" pitchFamily="34" charset="0"/>
                <a:cs typeface="Times New Roman" pitchFamily="18" charset="0"/>
              </a:rPr>
              <a:t>Final</a:t>
            </a:r>
            <a:r>
              <a:rPr lang="pt-BR" sz="1600" b="1" i="1" baseline="-25000" dirty="0">
                <a:latin typeface="Verdana" pitchFamily="34" charset="0"/>
                <a:cs typeface="Times New Roman" pitchFamily="18" charset="0"/>
              </a:rPr>
              <a:t>,</a:t>
            </a:r>
            <a:r>
              <a:rPr lang="pt-BR" sz="1000" b="1" dirty="0">
                <a:latin typeface="Verdana" pitchFamily="34" charset="0"/>
                <a:cs typeface="Times New Roman" pitchFamily="18" charset="0"/>
              </a:rPr>
              <a:t> </a:t>
            </a:r>
            <a:r>
              <a:rPr lang="pt-BR" sz="1600" dirty="0">
                <a:latin typeface="Verdana" pitchFamily="34" charset="0"/>
                <a:cs typeface="Times New Roman" pitchFamily="18" charset="0"/>
              </a:rPr>
              <a:t>se </a:t>
            </a:r>
            <a:r>
              <a:rPr lang="pt-BR" sz="1600" b="1" i="1" dirty="0" err="1">
                <a:latin typeface="Verdana" pitchFamily="34" charset="0"/>
                <a:cs typeface="Times New Roman" pitchFamily="18" charset="0"/>
              </a:rPr>
              <a:t>M</a:t>
            </a:r>
            <a:r>
              <a:rPr lang="pt-BR" sz="1600" b="1" i="1" baseline="-25000" dirty="0" err="1">
                <a:latin typeface="Verdana" pitchFamily="34" charset="0"/>
                <a:cs typeface="Times New Roman" pitchFamily="18" charset="0"/>
              </a:rPr>
              <a:t>Trabs</a:t>
            </a:r>
            <a:r>
              <a:rPr lang="pt-BR" sz="1600" dirty="0">
                <a:latin typeface="Verdana" pitchFamily="34" charset="0"/>
                <a:cs typeface="Times New Roman" pitchFamily="18" charset="0"/>
              </a:rPr>
              <a:t> e</a:t>
            </a:r>
            <a:r>
              <a:rPr lang="pt-BR" sz="1600" b="1" i="1" dirty="0">
                <a:latin typeface="Verdana" pitchFamily="34" charset="0"/>
                <a:cs typeface="Times New Roman" pitchFamily="18" charset="0"/>
              </a:rPr>
              <a:t> </a:t>
            </a:r>
            <a:r>
              <a:rPr lang="pt-BR" sz="1600" b="1" i="1" dirty="0" err="1">
                <a:latin typeface="Verdana" pitchFamily="34" charset="0"/>
                <a:cs typeface="Times New Roman" pitchFamily="18" charset="0"/>
              </a:rPr>
              <a:t>M</a:t>
            </a:r>
            <a:r>
              <a:rPr lang="pt-BR" sz="1600" b="1" i="1" baseline="-25000" dirty="0" err="1">
                <a:latin typeface="Verdana" pitchFamily="34" charset="0"/>
                <a:cs typeface="Times New Roman" pitchFamily="18" charset="0"/>
              </a:rPr>
              <a:t>Provas</a:t>
            </a:r>
            <a:r>
              <a:rPr lang="pt-BR" sz="1600" b="1" i="1" dirty="0">
                <a:latin typeface="Verdana" pitchFamily="34" charset="0"/>
                <a:cs typeface="Times New Roman" pitchFamily="18" charset="0"/>
              </a:rPr>
              <a:t> ≥</a:t>
            </a:r>
            <a:r>
              <a:rPr lang="pt-BR" sz="1600" dirty="0">
                <a:latin typeface="Verdana" pitchFamily="34" charset="0"/>
                <a:cs typeface="Times New Roman" pitchFamily="18" charset="0"/>
              </a:rPr>
              <a:t> 5.0; ou</a:t>
            </a:r>
          </a:p>
          <a:p>
            <a:pPr lvl="1" algn="just">
              <a:buFont typeface="Wingdings" pitchFamily="2" charset="2"/>
              <a:buChar char="ü"/>
              <a:defRPr/>
            </a:pPr>
            <a:endParaRPr lang="pt-BR" sz="1600" dirty="0">
              <a:latin typeface="Verdana" pitchFamily="34" charset="0"/>
              <a:cs typeface="Times New Roman" pitchFamily="18" charset="0"/>
            </a:endParaRPr>
          </a:p>
          <a:p>
            <a:pPr lvl="1" algn="just">
              <a:buFont typeface="Wingdings" pitchFamily="2" charset="2"/>
              <a:buChar char="ü"/>
              <a:defRPr/>
            </a:pPr>
            <a:r>
              <a:rPr lang="pt-BR" sz="1600" dirty="0">
                <a:latin typeface="Verdana" pitchFamily="34" charset="0"/>
                <a:cs typeface="Times New Roman" pitchFamily="18" charset="0"/>
              </a:rPr>
              <a:t> da </a:t>
            </a:r>
            <a:r>
              <a:rPr lang="pt-BR" sz="1600" b="1" dirty="0">
                <a:latin typeface="Verdana" pitchFamily="34" charset="0"/>
                <a:cs typeface="Times New Roman" pitchFamily="18" charset="0"/>
              </a:rPr>
              <a:t>menor</a:t>
            </a:r>
            <a:r>
              <a:rPr lang="pt-BR" sz="1600" dirty="0">
                <a:latin typeface="Verdana" pitchFamily="34" charset="0"/>
                <a:cs typeface="Times New Roman" pitchFamily="18" charset="0"/>
              </a:rPr>
              <a:t> entre </a:t>
            </a:r>
            <a:r>
              <a:rPr lang="pt-BR" sz="1600" b="1" i="1" dirty="0" err="1">
                <a:latin typeface="Verdana" pitchFamily="34" charset="0"/>
                <a:cs typeface="Times New Roman" pitchFamily="18" charset="0"/>
              </a:rPr>
              <a:t>M</a:t>
            </a:r>
            <a:r>
              <a:rPr lang="pt-BR" sz="1600" b="1" i="1" baseline="-25000" dirty="0" err="1">
                <a:latin typeface="Verdana" pitchFamily="34" charset="0"/>
                <a:cs typeface="Times New Roman" pitchFamily="18" charset="0"/>
              </a:rPr>
              <a:t>Trabs</a:t>
            </a:r>
            <a:r>
              <a:rPr lang="pt-BR" sz="1600" dirty="0">
                <a:latin typeface="Verdana" pitchFamily="34" charset="0"/>
                <a:cs typeface="Times New Roman" pitchFamily="18" charset="0"/>
              </a:rPr>
              <a:t> e</a:t>
            </a:r>
            <a:r>
              <a:rPr lang="pt-BR" sz="1600" b="1" i="1" dirty="0">
                <a:latin typeface="Verdana" pitchFamily="34" charset="0"/>
                <a:cs typeface="Times New Roman" pitchFamily="18" charset="0"/>
              </a:rPr>
              <a:t> </a:t>
            </a:r>
            <a:r>
              <a:rPr lang="pt-BR" sz="1600" b="1" i="1" dirty="0" err="1">
                <a:latin typeface="Verdana" pitchFamily="34" charset="0"/>
                <a:cs typeface="Times New Roman" pitchFamily="18" charset="0"/>
              </a:rPr>
              <a:t>M</a:t>
            </a:r>
            <a:r>
              <a:rPr lang="pt-BR" sz="1600" b="1" i="1" baseline="-25000" dirty="0" err="1">
                <a:latin typeface="Verdana" pitchFamily="34" charset="0"/>
                <a:cs typeface="Times New Roman" pitchFamily="18" charset="0"/>
              </a:rPr>
              <a:t>Provas</a:t>
            </a:r>
            <a:r>
              <a:rPr lang="pt-BR" sz="1600" b="1" i="1" baseline="-25000" dirty="0">
                <a:latin typeface="Verdana" pitchFamily="34" charset="0"/>
                <a:cs typeface="Times New Roman" pitchFamily="18" charset="0"/>
              </a:rPr>
              <a:t> ,</a:t>
            </a:r>
            <a:r>
              <a:rPr lang="pt-BR" sz="1600" b="1" i="1" dirty="0">
                <a:latin typeface="Verdana" pitchFamily="34" charset="0"/>
                <a:cs typeface="Times New Roman" pitchFamily="18" charset="0"/>
              </a:rPr>
              <a:t> </a:t>
            </a:r>
            <a:r>
              <a:rPr lang="pt-BR" sz="1600" dirty="0">
                <a:latin typeface="Verdana" pitchFamily="34" charset="0"/>
                <a:cs typeface="Times New Roman" pitchFamily="18" charset="0"/>
              </a:rPr>
              <a:t>se uma das duas for menor que 5.0 (reprovação),</a:t>
            </a:r>
            <a:r>
              <a:rPr lang="pt-BR" sz="1600" b="1" i="1" dirty="0">
                <a:latin typeface="Verdana" pitchFamily="34" charset="0"/>
                <a:cs typeface="Times New Roman" pitchFamily="18" charset="0"/>
              </a:rPr>
              <a:t> </a:t>
            </a:r>
            <a:r>
              <a:rPr lang="pt-BR" sz="1600" dirty="0">
                <a:latin typeface="Verdana" pitchFamily="34" charset="0"/>
                <a:cs typeface="Times New Roman" pitchFamily="18" charset="0"/>
              </a:rPr>
              <a:t>com a atribuição de uma menção que correspondem, respectivamente, às seguintes equivalências numéricas:</a:t>
            </a:r>
          </a:p>
          <a:p>
            <a:pPr algn="just">
              <a:buFontTx/>
              <a:buChar char="•"/>
              <a:defRPr/>
            </a:pPr>
            <a:endParaRPr lang="pt-BR" sz="1600" dirty="0">
              <a:latin typeface="Verdana" pitchFamily="34" charset="0"/>
              <a:cs typeface="Times New Roman" pitchFamily="18" charset="0"/>
            </a:endParaRPr>
          </a:p>
          <a:p>
            <a:pPr lvl="2" algn="just">
              <a:defRPr/>
            </a:pPr>
            <a:r>
              <a:rPr lang="pt-BR" sz="1600" b="1" dirty="0">
                <a:latin typeface="Verdana" pitchFamily="34" charset="0"/>
                <a:cs typeface="Times New Roman" pitchFamily="18" charset="0"/>
              </a:rPr>
              <a:t>SS</a:t>
            </a:r>
            <a:r>
              <a:rPr lang="pt-BR" sz="1600" dirty="0">
                <a:latin typeface="Verdana" pitchFamily="34" charset="0"/>
                <a:cs typeface="Times New Roman" pitchFamily="18" charset="0"/>
              </a:rPr>
              <a:t> - Superior - 9,0 a 10,0</a:t>
            </a:r>
          </a:p>
          <a:p>
            <a:pPr lvl="2" algn="just">
              <a:defRPr/>
            </a:pPr>
            <a:r>
              <a:rPr lang="pt-BR" sz="1600" b="1" dirty="0">
                <a:latin typeface="Verdana" pitchFamily="34" charset="0"/>
                <a:cs typeface="Times New Roman" pitchFamily="18" charset="0"/>
              </a:rPr>
              <a:t>MS</a:t>
            </a:r>
            <a:r>
              <a:rPr lang="pt-BR" sz="1600" dirty="0">
                <a:latin typeface="Verdana" pitchFamily="34" charset="0"/>
                <a:cs typeface="Times New Roman" pitchFamily="18" charset="0"/>
              </a:rPr>
              <a:t> - Médio Superior - 7,0 a 8,9</a:t>
            </a:r>
          </a:p>
          <a:p>
            <a:pPr lvl="2" algn="just">
              <a:defRPr/>
            </a:pPr>
            <a:r>
              <a:rPr lang="pt-BR" sz="1600" b="1" dirty="0">
                <a:latin typeface="Verdana" pitchFamily="34" charset="0"/>
                <a:cs typeface="Times New Roman" pitchFamily="18" charset="0"/>
              </a:rPr>
              <a:t>MM</a:t>
            </a:r>
            <a:r>
              <a:rPr lang="pt-BR" sz="1600" dirty="0">
                <a:latin typeface="Verdana" pitchFamily="34" charset="0"/>
                <a:cs typeface="Times New Roman" pitchFamily="18" charset="0"/>
              </a:rPr>
              <a:t> - Médio - 5,0 a 6,9</a:t>
            </a:r>
          </a:p>
          <a:p>
            <a:pPr lvl="2" algn="just">
              <a:defRPr/>
            </a:pPr>
            <a:r>
              <a:rPr lang="pt-BR" sz="1600" b="1" dirty="0">
                <a:latin typeface="Verdana" pitchFamily="34" charset="0"/>
                <a:cs typeface="Times New Roman" pitchFamily="18" charset="0"/>
              </a:rPr>
              <a:t>MI</a:t>
            </a:r>
            <a:r>
              <a:rPr lang="pt-BR" sz="1600" dirty="0">
                <a:latin typeface="Verdana" pitchFamily="34" charset="0"/>
                <a:cs typeface="Times New Roman" pitchFamily="18" charset="0"/>
              </a:rPr>
              <a:t> - Médio Inferior - 3,0 a 4,9</a:t>
            </a:r>
          </a:p>
          <a:p>
            <a:pPr lvl="2" algn="just">
              <a:defRPr/>
            </a:pPr>
            <a:r>
              <a:rPr lang="pt-BR" sz="1600" b="1" dirty="0">
                <a:latin typeface="Verdana" pitchFamily="34" charset="0"/>
                <a:cs typeface="Times New Roman" pitchFamily="18" charset="0"/>
              </a:rPr>
              <a:t>II</a:t>
            </a:r>
            <a:r>
              <a:rPr lang="pt-BR" sz="1600" dirty="0">
                <a:latin typeface="Verdana" pitchFamily="34" charset="0"/>
                <a:cs typeface="Times New Roman" pitchFamily="18" charset="0"/>
              </a:rPr>
              <a:t> - Inferior - 0,1 a 2,9</a:t>
            </a:r>
          </a:p>
          <a:p>
            <a:pPr lvl="2" algn="just">
              <a:defRPr/>
            </a:pPr>
            <a:r>
              <a:rPr lang="pt-BR" sz="1600" b="1" dirty="0">
                <a:latin typeface="Verdana" pitchFamily="34" charset="0"/>
                <a:cs typeface="Times New Roman" pitchFamily="18" charset="0"/>
              </a:rPr>
              <a:t>SR</a:t>
            </a:r>
            <a:r>
              <a:rPr lang="pt-BR" sz="1600" dirty="0">
                <a:latin typeface="Verdana" pitchFamily="34" charset="0"/>
                <a:cs typeface="Times New Roman" pitchFamily="18" charset="0"/>
              </a:rPr>
              <a:t> - Sem Rendimento - acima de 25% faltas</a:t>
            </a:r>
          </a:p>
        </p:txBody>
      </p:sp>
      <p:sp>
        <p:nvSpPr>
          <p:cNvPr id="6" name="Text Box 2051"/>
          <p:cNvSpPr txBox="1">
            <a:spLocks noChangeArrowheads="1"/>
          </p:cNvSpPr>
          <p:nvPr/>
        </p:nvSpPr>
        <p:spPr bwMode="auto">
          <a:xfrm>
            <a:off x="685800" y="842963"/>
            <a:ext cx="7772400" cy="369887"/>
          </a:xfrm>
          <a:prstGeom prst="rect">
            <a:avLst/>
          </a:prstGeom>
          <a:noFill/>
          <a:ln w="9525">
            <a:noFill/>
            <a:miter lim="800000"/>
            <a:headEnd/>
            <a:tailEnd/>
          </a:ln>
          <a:effectLst/>
        </p:spPr>
        <p:txBody>
          <a:bodyPr>
            <a:spAutoFit/>
          </a:bodyPr>
          <a:lstStyle/>
          <a:p>
            <a:pPr algn="ctr">
              <a:defRPr/>
            </a:pPr>
            <a:r>
              <a:rPr lang="pt-BR" sz="1800" b="1" dirty="0">
                <a:latin typeface="Verdana" pitchFamily="34" charset="0"/>
              </a:rPr>
              <a:t>4. Desempenho Acadêmico</a:t>
            </a:r>
          </a:p>
        </p:txBody>
      </p:sp>
      <p:sp>
        <p:nvSpPr>
          <p:cNvPr id="1127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sp>
        <p:nvSpPr>
          <p:cNvPr id="11271"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spTree>
    <p:extLst>
      <p:ext uri="{BB962C8B-B14F-4D97-AF65-F5344CB8AC3E}">
        <p14:creationId xmlns:p14="http://schemas.microsoft.com/office/powerpoint/2010/main" val="167501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BD0E1E77-F1BA-4DA4-8402-702C27B98F33}" type="datetime1">
              <a:rPr lang="pt-BR" smtClean="0"/>
              <a:pPr>
                <a:defRPr/>
              </a:pPr>
              <a:t>21/08/2017</a:t>
            </a:fld>
            <a:endParaRPr lang="pt-BR" dirty="0"/>
          </a:p>
        </p:txBody>
      </p:sp>
      <p:sp>
        <p:nvSpPr>
          <p:cNvPr id="3" name="Slide Number Placeholder 2"/>
          <p:cNvSpPr>
            <a:spLocks noGrp="1"/>
          </p:cNvSpPr>
          <p:nvPr>
            <p:ph type="sldNum" sz="quarter" idx="12"/>
          </p:nvPr>
        </p:nvSpPr>
        <p:spPr/>
        <p:txBody>
          <a:bodyPr/>
          <a:lstStyle/>
          <a:p>
            <a:pPr>
              <a:defRPr/>
            </a:pPr>
            <a:fld id="{CCF7F4CE-2FE1-469C-B86D-2B2AE944AA62}" type="slidenum">
              <a:rPr lang="pt-BR" smtClean="0"/>
              <a:pPr>
                <a:defRPr/>
              </a:pPr>
              <a:t>12</a:t>
            </a:fld>
            <a:endParaRPr lang="pt-BR"/>
          </a:p>
        </p:txBody>
      </p:sp>
      <p:sp>
        <p:nvSpPr>
          <p:cNvPr id="5" name="Text Box 2052"/>
          <p:cNvSpPr txBox="1">
            <a:spLocks noChangeArrowheads="1"/>
          </p:cNvSpPr>
          <p:nvPr/>
        </p:nvSpPr>
        <p:spPr bwMode="auto">
          <a:xfrm>
            <a:off x="1071563" y="1285875"/>
            <a:ext cx="6934200" cy="1816100"/>
          </a:xfrm>
          <a:prstGeom prst="rect">
            <a:avLst/>
          </a:prstGeom>
          <a:noFill/>
          <a:ln w="9525">
            <a:noFill/>
            <a:miter lim="800000"/>
            <a:headEnd/>
            <a:tailEnd/>
          </a:ln>
          <a:effectLst/>
        </p:spPr>
        <p:txBody>
          <a:bodyPr>
            <a:spAutoFit/>
          </a:bodyPr>
          <a:lstStyle/>
          <a:p>
            <a:pPr>
              <a:defRPr/>
            </a:pPr>
            <a:r>
              <a:rPr lang="pt-BR" sz="1600" dirty="0">
                <a:effectLst>
                  <a:outerShdw blurRad="38100" dist="38100" dir="2700000" algn="tl">
                    <a:srgbClr val="C0C0C0"/>
                  </a:outerShdw>
                </a:effectLst>
                <a:latin typeface="Verdana" pitchFamily="34" charset="0"/>
                <a:cs typeface="Times New Roman" pitchFamily="18" charset="0"/>
              </a:rPr>
              <a:t>  </a:t>
            </a:r>
            <a:endParaRPr lang="pt-BR" sz="1600" b="1" dirty="0"/>
          </a:p>
          <a:p>
            <a:pPr>
              <a:defRPr/>
            </a:pPr>
            <a:r>
              <a:rPr lang="pt-BR" sz="1600" b="1" dirty="0"/>
              <a:t> </a:t>
            </a:r>
          </a:p>
          <a:p>
            <a:pPr>
              <a:defRPr/>
            </a:pPr>
            <a:r>
              <a:rPr lang="pt-BR" sz="1600" b="1" dirty="0"/>
              <a:t> </a:t>
            </a:r>
          </a:p>
          <a:p>
            <a:pPr algn="just">
              <a:buFontTx/>
              <a:buChar char="•"/>
              <a:defRPr/>
            </a:pPr>
            <a:endParaRPr lang="pt-BR" sz="1600" dirty="0">
              <a:effectLst>
                <a:outerShdw blurRad="38100" dist="38100" dir="2700000" algn="tl">
                  <a:srgbClr val="C0C0C0"/>
                </a:outerShdw>
              </a:effectLst>
              <a:latin typeface="Verdana" pitchFamily="34" charset="0"/>
              <a:cs typeface="Times New Roman" pitchFamily="18" charset="0"/>
            </a:endParaRPr>
          </a:p>
          <a:p>
            <a:pPr algn="just">
              <a:buFontTx/>
              <a:buChar char="•"/>
              <a:defRPr/>
            </a:pPr>
            <a:endParaRPr lang="pt-BR" sz="1600" dirty="0">
              <a:effectLst>
                <a:outerShdw blurRad="38100" dist="38100" dir="2700000" algn="tl">
                  <a:srgbClr val="C0C0C0"/>
                </a:outerShdw>
              </a:effectLst>
              <a:latin typeface="Verdana" pitchFamily="34" charset="0"/>
              <a:cs typeface="Times New Roman" pitchFamily="18" charset="0"/>
            </a:endParaRPr>
          </a:p>
          <a:p>
            <a:pPr algn="just">
              <a:buFontTx/>
              <a:buChar char="•"/>
              <a:defRPr/>
            </a:pPr>
            <a:endParaRPr lang="pt-BR" sz="1600" dirty="0">
              <a:effectLst>
                <a:outerShdw blurRad="38100" dist="38100" dir="2700000" algn="tl">
                  <a:srgbClr val="C0C0C0"/>
                </a:outerShdw>
              </a:effectLst>
              <a:latin typeface="Verdana" pitchFamily="34" charset="0"/>
              <a:cs typeface="Times New Roman" pitchFamily="18" charset="0"/>
            </a:endParaRPr>
          </a:p>
          <a:p>
            <a:pPr algn="just">
              <a:buFontTx/>
              <a:buChar char="•"/>
              <a:defRPr/>
            </a:pPr>
            <a:endParaRPr lang="pt-BR" sz="1600" dirty="0">
              <a:effectLst>
                <a:outerShdw blurRad="38100" dist="38100" dir="2700000" algn="tl">
                  <a:srgbClr val="C0C0C0"/>
                </a:outerShdw>
              </a:effectLst>
              <a:latin typeface="Verdana" pitchFamily="34" charset="0"/>
              <a:cs typeface="Times New Roman" pitchFamily="18" charset="0"/>
            </a:endParaRPr>
          </a:p>
        </p:txBody>
      </p:sp>
      <p:sp>
        <p:nvSpPr>
          <p:cNvPr id="6" name="Text Box 2051"/>
          <p:cNvSpPr txBox="1">
            <a:spLocks noChangeArrowheads="1"/>
          </p:cNvSpPr>
          <p:nvPr/>
        </p:nvSpPr>
        <p:spPr bwMode="auto">
          <a:xfrm>
            <a:off x="685800" y="842963"/>
            <a:ext cx="7772400" cy="369887"/>
          </a:xfrm>
          <a:prstGeom prst="rect">
            <a:avLst/>
          </a:prstGeom>
          <a:noFill/>
          <a:ln w="9525">
            <a:noFill/>
            <a:miter lim="800000"/>
            <a:headEnd/>
            <a:tailEnd/>
          </a:ln>
          <a:effectLst/>
        </p:spPr>
        <p:txBody>
          <a:bodyPr>
            <a:spAutoFit/>
          </a:bodyPr>
          <a:lstStyle/>
          <a:p>
            <a:pPr algn="ctr">
              <a:defRPr/>
            </a:pPr>
            <a:r>
              <a:rPr lang="pt-BR" sz="1800" b="1" dirty="0">
                <a:latin typeface="Verdana" pitchFamily="34" charset="0"/>
              </a:rPr>
              <a:t>5. Calendário Acadêmico</a:t>
            </a:r>
          </a:p>
        </p:txBody>
      </p:sp>
      <p:sp>
        <p:nvSpPr>
          <p:cNvPr id="1229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sp>
        <p:nvSpPr>
          <p:cNvPr id="12295"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sp>
        <p:nvSpPr>
          <p:cNvPr id="12296"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pt-BR"/>
          </a:p>
        </p:txBody>
      </p:sp>
      <p:sp>
        <p:nvSpPr>
          <p:cNvPr id="12297" name="Rectangle 5"/>
          <p:cNvSpPr>
            <a:spLocks noChangeArrowheads="1"/>
          </p:cNvSpPr>
          <p:nvPr/>
        </p:nvSpPr>
        <p:spPr bwMode="auto">
          <a:xfrm>
            <a:off x="0" y="5029200"/>
            <a:ext cx="9144000" cy="0"/>
          </a:xfrm>
          <a:prstGeom prst="rect">
            <a:avLst/>
          </a:prstGeom>
          <a:noFill/>
          <a:ln w="9525">
            <a:noFill/>
            <a:miter lim="800000"/>
            <a:headEnd/>
            <a:tailEnd/>
          </a:ln>
        </p:spPr>
        <p:txBody>
          <a:bodyPr wrap="none" anchor="ctr">
            <a:spAutoFit/>
          </a:bodyPr>
          <a:lstStyle/>
          <a:p>
            <a:pPr eaLnBrk="0" hangingPunct="0"/>
            <a:endParaRPr lang="pt-BR"/>
          </a:p>
        </p:txBody>
      </p:sp>
      <p:sp>
        <p:nvSpPr>
          <p:cNvPr id="15" name="Text Box 2052"/>
          <p:cNvSpPr txBox="1">
            <a:spLocks noChangeArrowheads="1"/>
          </p:cNvSpPr>
          <p:nvPr/>
        </p:nvSpPr>
        <p:spPr bwMode="auto">
          <a:xfrm>
            <a:off x="1071563" y="1285875"/>
            <a:ext cx="6934200" cy="4770537"/>
          </a:xfrm>
          <a:prstGeom prst="rect">
            <a:avLst/>
          </a:prstGeom>
          <a:noFill/>
          <a:ln w="9525">
            <a:noFill/>
            <a:miter lim="800000"/>
            <a:headEnd/>
            <a:tailEnd/>
          </a:ln>
          <a:effectLst/>
        </p:spPr>
        <p:txBody>
          <a:bodyPr>
            <a:spAutoFit/>
          </a:bodyPr>
          <a:lstStyle/>
          <a:p>
            <a:pPr algn="just">
              <a:buFontTx/>
              <a:buChar char="•"/>
              <a:defRPr/>
            </a:pPr>
            <a:r>
              <a:rPr lang="pt-BR" sz="1600" dirty="0">
                <a:latin typeface="Verdana" pitchFamily="34" charset="0"/>
                <a:cs typeface="Times New Roman" pitchFamily="18" charset="0"/>
              </a:rPr>
              <a:t> </a:t>
            </a:r>
            <a:r>
              <a:rPr lang="pt-BR" sz="1800" dirty="0">
                <a:latin typeface="Verdana" pitchFamily="34" charset="0"/>
                <a:cs typeface="Times New Roman" pitchFamily="18" charset="0"/>
              </a:rPr>
              <a:t>Primeiro dia de aula: &lt;a ser definido&gt;</a:t>
            </a:r>
          </a:p>
          <a:p>
            <a:pPr algn="just">
              <a:buFontTx/>
              <a:buChar char="•"/>
              <a:defRPr/>
            </a:pPr>
            <a:endParaRPr lang="pt-BR" sz="1800" dirty="0">
              <a:latin typeface="Verdana" pitchFamily="34" charset="0"/>
              <a:cs typeface="Times New Roman" pitchFamily="18" charset="0"/>
            </a:endParaRPr>
          </a:p>
          <a:p>
            <a:pPr algn="just">
              <a:buFontTx/>
              <a:buChar char="•"/>
              <a:defRPr/>
            </a:pPr>
            <a:r>
              <a:rPr lang="pt-BR" sz="1800" dirty="0">
                <a:latin typeface="Verdana" pitchFamily="34" charset="0"/>
                <a:cs typeface="Times New Roman" pitchFamily="18" charset="0"/>
              </a:rPr>
              <a:t> Último dia de aula: &lt;a ser definido&gt;</a:t>
            </a:r>
          </a:p>
          <a:p>
            <a:pPr algn="just">
              <a:defRPr/>
            </a:pPr>
            <a:endParaRPr lang="pt-BR" sz="1800" dirty="0">
              <a:latin typeface="Verdana" pitchFamily="34" charset="0"/>
              <a:cs typeface="Times New Roman" pitchFamily="18" charset="0"/>
            </a:endParaRPr>
          </a:p>
          <a:p>
            <a:pPr algn="just">
              <a:buFontTx/>
              <a:buChar char="•"/>
              <a:defRPr/>
            </a:pPr>
            <a:r>
              <a:rPr lang="pt-BR" sz="1800" dirty="0">
                <a:latin typeface="Verdana" pitchFamily="34" charset="0"/>
                <a:cs typeface="Times New Roman" pitchFamily="18" charset="0"/>
              </a:rPr>
              <a:t> Turma E</a:t>
            </a:r>
          </a:p>
          <a:p>
            <a:pPr algn="just">
              <a:buFontTx/>
              <a:buChar char="•"/>
              <a:defRPr/>
            </a:pPr>
            <a:endParaRPr lang="pt-BR" sz="1800" dirty="0">
              <a:latin typeface="Verdana" pitchFamily="34" charset="0"/>
              <a:cs typeface="Times New Roman" pitchFamily="18" charset="0"/>
            </a:endParaRPr>
          </a:p>
          <a:p>
            <a:pPr lvl="1" algn="just">
              <a:buFont typeface="Wingdings" pitchFamily="2" charset="2"/>
              <a:buChar char="ü"/>
              <a:defRPr/>
            </a:pPr>
            <a:r>
              <a:rPr lang="pt-BR" sz="1800" dirty="0">
                <a:latin typeface="Verdana" pitchFamily="34" charset="0"/>
                <a:cs typeface="Times New Roman" pitchFamily="18" charset="0"/>
              </a:rPr>
              <a:t> Prova 1 e Trabalho 1: &lt;a ser definido&gt;</a:t>
            </a:r>
          </a:p>
          <a:p>
            <a:pPr marL="1200150" lvl="2" indent="-285750" algn="just">
              <a:buFont typeface="Wingdings" panose="05000000000000000000" pitchFamily="2" charset="2"/>
              <a:buChar char="Ø"/>
              <a:defRPr/>
            </a:pPr>
            <a:r>
              <a:rPr lang="pt-BR" sz="1800" dirty="0">
                <a:latin typeface="Verdana" pitchFamily="34" charset="0"/>
                <a:cs typeface="Times New Roman" pitchFamily="18" charset="0"/>
              </a:rPr>
              <a:t> Recesso: &lt;a ser definido&gt;</a:t>
            </a:r>
          </a:p>
          <a:p>
            <a:pPr lvl="2" algn="just">
              <a:defRPr/>
            </a:pPr>
            <a:endParaRPr lang="pt-BR" sz="1800" dirty="0">
              <a:latin typeface="Verdana" pitchFamily="34" charset="0"/>
              <a:cs typeface="Times New Roman" pitchFamily="18" charset="0"/>
            </a:endParaRPr>
          </a:p>
          <a:p>
            <a:pPr lvl="1" algn="just">
              <a:buFont typeface="Wingdings" pitchFamily="2" charset="2"/>
              <a:buChar char="ü"/>
              <a:defRPr/>
            </a:pPr>
            <a:r>
              <a:rPr lang="pt-BR" sz="1800" dirty="0">
                <a:latin typeface="Verdana" pitchFamily="34" charset="0"/>
                <a:cs typeface="Times New Roman" pitchFamily="18" charset="0"/>
              </a:rPr>
              <a:t> Prova 2 e Trabalho 2: &lt;a ser definido&gt;</a:t>
            </a:r>
          </a:p>
          <a:p>
            <a:pPr lvl="1" algn="just">
              <a:buFont typeface="Wingdings" pitchFamily="2" charset="2"/>
              <a:buChar char="ü"/>
              <a:defRPr/>
            </a:pPr>
            <a:endParaRPr lang="pt-BR" sz="1800" dirty="0">
              <a:latin typeface="Verdana" pitchFamily="34" charset="0"/>
              <a:cs typeface="Times New Roman" pitchFamily="18" charset="0"/>
            </a:endParaRPr>
          </a:p>
          <a:p>
            <a:pPr lvl="1" algn="just">
              <a:buFont typeface="Wingdings" pitchFamily="2" charset="2"/>
              <a:buChar char="ü"/>
              <a:defRPr/>
            </a:pPr>
            <a:r>
              <a:rPr lang="pt-BR" sz="1800" dirty="0">
                <a:latin typeface="Verdana" pitchFamily="34" charset="0"/>
                <a:cs typeface="Times New Roman" pitchFamily="18" charset="0"/>
              </a:rPr>
              <a:t> Prova substitutiva: &lt;a ser definido&gt;</a:t>
            </a:r>
          </a:p>
          <a:p>
            <a:pPr algn="just">
              <a:buFontTx/>
              <a:buChar char="•"/>
              <a:defRPr/>
            </a:pPr>
            <a:endParaRPr lang="pt-BR" sz="1800" dirty="0">
              <a:latin typeface="Verdana" pitchFamily="34" charset="0"/>
              <a:cs typeface="Times New Roman" pitchFamily="18" charset="0"/>
              <a:sym typeface="Wingdings" pitchFamily="2" charset="2"/>
            </a:endParaRPr>
          </a:p>
          <a:p>
            <a:pPr lvl="2" algn="just">
              <a:buFont typeface="Wingdings" pitchFamily="2" charset="2"/>
              <a:buChar char="Ø"/>
              <a:defRPr/>
            </a:pPr>
            <a:r>
              <a:rPr lang="pt-BR" sz="1800" dirty="0">
                <a:solidFill>
                  <a:srgbClr val="C00000"/>
                </a:solidFill>
                <a:latin typeface="Verdana" pitchFamily="34" charset="0"/>
                <a:cs typeface="Times New Roman" pitchFamily="18" charset="0"/>
              </a:rPr>
              <a:t> Só fará a prova substitutiva o aluno que faltar a alguma das Provas 1 ou 2. Essa prova substituirá apenas uma das nota.</a:t>
            </a:r>
          </a:p>
          <a:p>
            <a:pPr algn="just">
              <a:buFontTx/>
              <a:buChar char="•"/>
              <a:defRPr/>
            </a:pPr>
            <a:endParaRPr lang="pt-BR" sz="1600" dirty="0">
              <a:latin typeface="Verdana" pitchFamily="34" charset="0"/>
              <a:cs typeface="Times New Roman" pitchFamily="18" charset="0"/>
            </a:endParaRPr>
          </a:p>
        </p:txBody>
      </p:sp>
    </p:spTree>
    <p:extLst>
      <p:ext uri="{BB962C8B-B14F-4D97-AF65-F5344CB8AC3E}">
        <p14:creationId xmlns:p14="http://schemas.microsoft.com/office/powerpoint/2010/main" val="479949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BD0E1E77-F1BA-4DA4-8402-702C27B98F33}" type="datetime1">
              <a:rPr lang="pt-BR" smtClean="0"/>
              <a:pPr>
                <a:defRPr/>
              </a:pPr>
              <a:t>21/08/2017</a:t>
            </a:fld>
            <a:endParaRPr lang="pt-BR" dirty="0"/>
          </a:p>
        </p:txBody>
      </p:sp>
      <p:sp>
        <p:nvSpPr>
          <p:cNvPr id="3" name="Slide Number Placeholder 2"/>
          <p:cNvSpPr>
            <a:spLocks noGrp="1"/>
          </p:cNvSpPr>
          <p:nvPr>
            <p:ph type="sldNum" sz="quarter" idx="12"/>
          </p:nvPr>
        </p:nvSpPr>
        <p:spPr/>
        <p:txBody>
          <a:bodyPr/>
          <a:lstStyle/>
          <a:p>
            <a:pPr>
              <a:defRPr/>
            </a:pPr>
            <a:fld id="{EE3FD203-000D-4E59-A3A7-5A7E1F53CF66}" type="slidenum">
              <a:rPr lang="pt-BR" smtClean="0"/>
              <a:pPr>
                <a:defRPr/>
              </a:pPr>
              <a:t>13</a:t>
            </a:fld>
            <a:endParaRPr lang="pt-BR"/>
          </a:p>
        </p:txBody>
      </p:sp>
      <p:sp>
        <p:nvSpPr>
          <p:cNvPr id="5" name="Text Box 2052"/>
          <p:cNvSpPr txBox="1">
            <a:spLocks noChangeArrowheads="1"/>
          </p:cNvSpPr>
          <p:nvPr/>
        </p:nvSpPr>
        <p:spPr bwMode="auto">
          <a:xfrm>
            <a:off x="1071563" y="1285875"/>
            <a:ext cx="6934200" cy="2585323"/>
          </a:xfrm>
          <a:prstGeom prst="rect">
            <a:avLst/>
          </a:prstGeom>
          <a:noFill/>
          <a:ln w="9525">
            <a:noFill/>
            <a:miter lim="800000"/>
            <a:headEnd/>
            <a:tailEnd/>
          </a:ln>
          <a:effectLst/>
        </p:spPr>
        <p:txBody>
          <a:bodyPr>
            <a:spAutoFit/>
          </a:bodyPr>
          <a:lstStyle/>
          <a:p>
            <a:pPr algn="just">
              <a:buFontTx/>
              <a:buChar char="•"/>
              <a:defRPr/>
            </a:pPr>
            <a:r>
              <a:rPr lang="pt-BR" sz="1800" dirty="0">
                <a:latin typeface="Verdana" pitchFamily="34" charset="0"/>
                <a:cs typeface="Times New Roman" pitchFamily="18" charset="0"/>
              </a:rPr>
              <a:t> Endereço:  </a:t>
            </a:r>
          </a:p>
          <a:p>
            <a:pPr lvl="1" algn="just">
              <a:buFont typeface="Wingdings" pitchFamily="2" charset="2"/>
              <a:buChar char="ü"/>
              <a:defRPr/>
            </a:pPr>
            <a:r>
              <a:rPr lang="pt-BR" sz="1800" dirty="0">
                <a:latin typeface="Verdana" pitchFamily="34" charset="0"/>
                <a:cs typeface="Times New Roman" pitchFamily="18" charset="0"/>
              </a:rPr>
              <a:t> http://aprender.unb.br/</a:t>
            </a:r>
          </a:p>
          <a:p>
            <a:pPr algn="just">
              <a:buFontTx/>
              <a:buChar char="•"/>
              <a:defRPr/>
            </a:pPr>
            <a:endParaRPr lang="pt-BR" sz="1800" dirty="0">
              <a:latin typeface="Verdana" pitchFamily="34" charset="0"/>
              <a:cs typeface="Times New Roman" pitchFamily="18" charset="0"/>
            </a:endParaRPr>
          </a:p>
          <a:p>
            <a:pPr algn="just">
              <a:buFontTx/>
              <a:buChar char="•"/>
              <a:defRPr/>
            </a:pPr>
            <a:r>
              <a:rPr lang="pt-BR" sz="1800" dirty="0">
                <a:latin typeface="Verdana" pitchFamily="34" charset="0"/>
                <a:cs typeface="Times New Roman" pitchFamily="18" charset="0"/>
              </a:rPr>
              <a:t> Disciplina:</a:t>
            </a:r>
          </a:p>
          <a:p>
            <a:pPr lvl="1" algn="just">
              <a:buFont typeface="Wingdings" pitchFamily="2" charset="2"/>
              <a:buChar char="ü"/>
              <a:defRPr/>
            </a:pPr>
            <a:r>
              <a:rPr lang="pt-BR" sz="1800" dirty="0">
                <a:latin typeface="Verdana" pitchFamily="34" charset="0"/>
                <a:cs typeface="Times New Roman" pitchFamily="18" charset="0"/>
              </a:rPr>
              <a:t> Algoritmos e Programação de Computadores - Prof. Alexandre </a:t>
            </a:r>
            <a:r>
              <a:rPr lang="pt-BR" sz="1800" dirty="0" err="1">
                <a:latin typeface="Verdana" pitchFamily="34" charset="0"/>
                <a:cs typeface="Times New Roman" pitchFamily="18" charset="0"/>
              </a:rPr>
              <a:t>Zaghetto</a:t>
            </a:r>
            <a:endParaRPr lang="pt-BR" sz="1800" dirty="0">
              <a:latin typeface="Verdana" pitchFamily="34" charset="0"/>
              <a:cs typeface="Times New Roman" pitchFamily="18" charset="0"/>
            </a:endParaRPr>
          </a:p>
          <a:p>
            <a:pPr lvl="3" algn="just">
              <a:defRPr/>
            </a:pPr>
            <a:endParaRPr lang="pt-BR" sz="1800" dirty="0">
              <a:latin typeface="Verdana" pitchFamily="34" charset="0"/>
              <a:cs typeface="Times New Roman" pitchFamily="18" charset="0"/>
            </a:endParaRPr>
          </a:p>
          <a:p>
            <a:pPr algn="just">
              <a:buFontTx/>
              <a:buChar char="•"/>
              <a:defRPr/>
            </a:pPr>
            <a:r>
              <a:rPr lang="pt-BR" sz="1800" dirty="0">
                <a:latin typeface="Verdana" pitchFamily="34" charset="0"/>
                <a:cs typeface="Times New Roman" pitchFamily="18" charset="0"/>
              </a:rPr>
              <a:t> Código de Inscrição</a:t>
            </a:r>
          </a:p>
          <a:p>
            <a:pPr lvl="1" algn="just">
              <a:buFont typeface="Wingdings" pitchFamily="2" charset="2"/>
              <a:buChar char="ü"/>
              <a:defRPr/>
            </a:pPr>
            <a:r>
              <a:rPr lang="pt-BR" sz="1800" dirty="0">
                <a:latin typeface="Verdana" pitchFamily="34" charset="0"/>
                <a:cs typeface="Times New Roman" pitchFamily="18" charset="0"/>
              </a:rPr>
              <a:t> &lt;a ser definido&gt;</a:t>
            </a:r>
          </a:p>
        </p:txBody>
      </p:sp>
      <p:sp>
        <p:nvSpPr>
          <p:cNvPr id="6" name="Text Box 2051"/>
          <p:cNvSpPr txBox="1">
            <a:spLocks noChangeArrowheads="1"/>
          </p:cNvSpPr>
          <p:nvPr/>
        </p:nvSpPr>
        <p:spPr bwMode="auto">
          <a:xfrm>
            <a:off x="685800" y="842963"/>
            <a:ext cx="7772400" cy="369887"/>
          </a:xfrm>
          <a:prstGeom prst="rect">
            <a:avLst/>
          </a:prstGeom>
          <a:noFill/>
          <a:ln w="9525">
            <a:noFill/>
            <a:miter lim="800000"/>
            <a:headEnd/>
            <a:tailEnd/>
          </a:ln>
          <a:effectLst/>
        </p:spPr>
        <p:txBody>
          <a:bodyPr>
            <a:spAutoFit/>
          </a:bodyPr>
          <a:lstStyle/>
          <a:p>
            <a:pPr algn="ctr">
              <a:defRPr/>
            </a:pPr>
            <a:r>
              <a:rPr lang="pt-BR" sz="1800" b="1" dirty="0">
                <a:latin typeface="Verdana" pitchFamily="34" charset="0"/>
              </a:rPr>
              <a:t>6. Moodle</a:t>
            </a:r>
          </a:p>
        </p:txBody>
      </p:sp>
      <p:sp>
        <p:nvSpPr>
          <p:cNvPr id="13318"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sp>
        <p:nvSpPr>
          <p:cNvPr id="13319"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spTree>
    <p:extLst>
      <p:ext uri="{BB962C8B-B14F-4D97-AF65-F5344CB8AC3E}">
        <p14:creationId xmlns:p14="http://schemas.microsoft.com/office/powerpoint/2010/main" val="420056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BD0E1E77-F1BA-4DA4-8402-702C27B98F33}" type="datetime1">
              <a:rPr lang="pt-BR" smtClean="0"/>
              <a:pPr>
                <a:defRPr/>
              </a:pPr>
              <a:t>21/08/2017</a:t>
            </a:fld>
            <a:endParaRPr lang="pt-BR" dirty="0"/>
          </a:p>
        </p:txBody>
      </p:sp>
      <p:sp>
        <p:nvSpPr>
          <p:cNvPr id="3" name="Slide Number Placeholder 2"/>
          <p:cNvSpPr>
            <a:spLocks noGrp="1"/>
          </p:cNvSpPr>
          <p:nvPr>
            <p:ph type="sldNum" sz="quarter" idx="12"/>
          </p:nvPr>
        </p:nvSpPr>
        <p:spPr/>
        <p:txBody>
          <a:bodyPr/>
          <a:lstStyle/>
          <a:p>
            <a:pPr>
              <a:defRPr/>
            </a:pPr>
            <a:fld id="{66D2F62C-30AE-4521-B094-676FE0663369}" type="slidenum">
              <a:rPr lang="pt-BR" smtClean="0"/>
              <a:pPr>
                <a:defRPr/>
              </a:pPr>
              <a:t>14</a:t>
            </a:fld>
            <a:endParaRPr lang="pt-BR"/>
          </a:p>
        </p:txBody>
      </p:sp>
      <p:sp>
        <p:nvSpPr>
          <p:cNvPr id="5" name="Text Box 2052"/>
          <p:cNvSpPr txBox="1">
            <a:spLocks noChangeArrowheads="1"/>
          </p:cNvSpPr>
          <p:nvPr/>
        </p:nvSpPr>
        <p:spPr bwMode="auto">
          <a:xfrm>
            <a:off x="990600" y="1349375"/>
            <a:ext cx="6934200" cy="4770438"/>
          </a:xfrm>
          <a:prstGeom prst="rect">
            <a:avLst/>
          </a:prstGeom>
          <a:noFill/>
          <a:ln w="9525">
            <a:noFill/>
            <a:miter lim="800000"/>
            <a:headEnd/>
            <a:tailEnd/>
          </a:ln>
          <a:effectLst/>
        </p:spPr>
        <p:txBody>
          <a:bodyPr>
            <a:spAutoFit/>
          </a:bodyPr>
          <a:lstStyle/>
          <a:p>
            <a:pPr algn="ctr">
              <a:defRPr/>
            </a:pPr>
            <a:endParaRPr lang="pt-BR" sz="1800" dirty="0">
              <a:effectLst>
                <a:outerShdw blurRad="38100" dist="38100" dir="2700000" algn="tl">
                  <a:srgbClr val="C0C0C0"/>
                </a:outerShdw>
              </a:effectLst>
              <a:latin typeface="Verdana" pitchFamily="34" charset="0"/>
              <a:cs typeface="Times New Roman" pitchFamily="18" charset="0"/>
            </a:endParaRPr>
          </a:p>
          <a:p>
            <a:pPr algn="just">
              <a:buFontTx/>
              <a:buChar char="•"/>
              <a:defRPr/>
            </a:pPr>
            <a:r>
              <a:rPr lang="pt-BR" sz="1300" dirty="0">
                <a:latin typeface="Verdana" pitchFamily="34" charset="0"/>
                <a:cs typeface="Times New Roman" pitchFamily="18" charset="0"/>
              </a:rPr>
              <a:t> GUIMARÃES, A. M. &amp; LAGES, N.  A. C., </a:t>
            </a:r>
            <a:r>
              <a:rPr lang="pt-BR" sz="1300" b="1" i="1" dirty="0">
                <a:latin typeface="Verdana" pitchFamily="34" charset="0"/>
                <a:cs typeface="Times New Roman" pitchFamily="18" charset="0"/>
              </a:rPr>
              <a:t>Algoritmos e Estrutura de Dados</a:t>
            </a:r>
            <a:r>
              <a:rPr lang="pt-BR" sz="1300" dirty="0">
                <a:latin typeface="Verdana" pitchFamily="34" charset="0"/>
                <a:cs typeface="Times New Roman" pitchFamily="18" charset="0"/>
              </a:rPr>
              <a:t>. LTC, 1994.</a:t>
            </a:r>
          </a:p>
          <a:p>
            <a:pPr algn="just">
              <a:defRPr/>
            </a:pPr>
            <a:endParaRPr lang="pt-BR" sz="1300" dirty="0">
              <a:latin typeface="Verdana" pitchFamily="34" charset="0"/>
              <a:cs typeface="Times New Roman" pitchFamily="18" charset="0"/>
            </a:endParaRPr>
          </a:p>
          <a:p>
            <a:pPr algn="just">
              <a:buFontTx/>
              <a:buChar char="•"/>
              <a:defRPr/>
            </a:pPr>
            <a:r>
              <a:rPr lang="pt-BR" sz="1300" dirty="0">
                <a:latin typeface="Verdana" pitchFamily="34" charset="0"/>
                <a:cs typeface="Times New Roman" pitchFamily="18" charset="0"/>
              </a:rPr>
              <a:t> MIZRAHI, V. V., </a:t>
            </a:r>
            <a:r>
              <a:rPr lang="pt-BR" sz="1300" b="1" i="1" dirty="0">
                <a:latin typeface="Verdana" pitchFamily="34" charset="0"/>
                <a:cs typeface="Times New Roman" pitchFamily="18" charset="0"/>
              </a:rPr>
              <a:t>Treinamento em Linguagem C</a:t>
            </a:r>
            <a:r>
              <a:rPr lang="pt-BR" sz="1300" i="1" dirty="0">
                <a:latin typeface="Verdana" pitchFamily="34" charset="0"/>
                <a:cs typeface="Times New Roman" pitchFamily="18" charset="0"/>
              </a:rPr>
              <a:t>: </a:t>
            </a:r>
            <a:r>
              <a:rPr lang="pt-BR" sz="1300" b="1" i="1" dirty="0">
                <a:latin typeface="Verdana" pitchFamily="34" charset="0"/>
                <a:cs typeface="Times New Roman" pitchFamily="18" charset="0"/>
              </a:rPr>
              <a:t>C</a:t>
            </a:r>
            <a:r>
              <a:rPr lang="pt-BR" sz="1300" b="1" dirty="0">
                <a:latin typeface="Verdana" pitchFamily="34" charset="0"/>
                <a:cs typeface="Times New Roman" pitchFamily="18" charset="0"/>
              </a:rPr>
              <a:t>urso completo em um volume. </a:t>
            </a:r>
            <a:r>
              <a:rPr lang="pt-BR" sz="1300" dirty="0">
                <a:latin typeface="Verdana" pitchFamily="34" charset="0"/>
                <a:cs typeface="Times New Roman" pitchFamily="18" charset="0"/>
              </a:rPr>
              <a:t>3ª Ed. São Paulo: Pearson, 2008.</a:t>
            </a:r>
          </a:p>
          <a:p>
            <a:pPr algn="just">
              <a:buFontTx/>
              <a:buChar char="•"/>
              <a:defRPr/>
            </a:pPr>
            <a:endParaRPr lang="pt-BR" sz="1300" dirty="0">
              <a:latin typeface="Verdana" pitchFamily="34" charset="0"/>
              <a:cs typeface="Times New Roman" pitchFamily="18" charset="0"/>
            </a:endParaRPr>
          </a:p>
          <a:p>
            <a:pPr algn="just">
              <a:buFontTx/>
              <a:buChar char="•"/>
              <a:defRPr/>
            </a:pPr>
            <a:r>
              <a:rPr lang="pt-BR" sz="1300" dirty="0">
                <a:latin typeface="Verdana" pitchFamily="34" charset="0"/>
                <a:cs typeface="Times New Roman" pitchFamily="18" charset="0"/>
              </a:rPr>
              <a:t> SCHILDT, H., </a:t>
            </a:r>
            <a:r>
              <a:rPr lang="pt-BR" sz="1300" b="1" i="1" dirty="0">
                <a:latin typeface="Verdana" pitchFamily="34" charset="0"/>
                <a:cs typeface="Times New Roman" pitchFamily="18" charset="0"/>
              </a:rPr>
              <a:t>C Completo e Total</a:t>
            </a:r>
            <a:r>
              <a:rPr lang="pt-BR" sz="1300" dirty="0">
                <a:latin typeface="Verdana" pitchFamily="34" charset="0"/>
                <a:cs typeface="Times New Roman" pitchFamily="18" charset="0"/>
              </a:rPr>
              <a:t>. 3ª Ed. São Paulo: </a:t>
            </a:r>
            <a:r>
              <a:rPr lang="pt-BR" sz="1300" dirty="0" err="1">
                <a:latin typeface="Verdana" pitchFamily="34" charset="0"/>
                <a:cs typeface="Times New Roman" pitchFamily="18" charset="0"/>
              </a:rPr>
              <a:t>Makron</a:t>
            </a:r>
            <a:r>
              <a:rPr lang="pt-BR" sz="1300" dirty="0">
                <a:latin typeface="Verdana" pitchFamily="34" charset="0"/>
                <a:cs typeface="Times New Roman" pitchFamily="18" charset="0"/>
              </a:rPr>
              <a:t> Books, 1996.</a:t>
            </a:r>
          </a:p>
          <a:p>
            <a:pPr algn="just">
              <a:buFontTx/>
              <a:buChar char="•"/>
              <a:defRPr/>
            </a:pPr>
            <a:endParaRPr lang="pt-BR" sz="1300" dirty="0">
              <a:latin typeface="Verdana" pitchFamily="34" charset="0"/>
              <a:cs typeface="Times New Roman" pitchFamily="18" charset="0"/>
            </a:endParaRPr>
          </a:p>
          <a:p>
            <a:pPr algn="just">
              <a:buFontTx/>
              <a:buChar char="•"/>
              <a:defRPr/>
            </a:pPr>
            <a:r>
              <a:rPr lang="pt-BR" sz="1300" dirty="0">
                <a:latin typeface="Verdana" pitchFamily="34" charset="0"/>
                <a:cs typeface="Times New Roman" pitchFamily="18" charset="0"/>
              </a:rPr>
              <a:t> MENDONÇA, A. &amp; ZELENOVSKY, R., </a:t>
            </a:r>
            <a:r>
              <a:rPr lang="pt-BR" sz="1300" b="1" i="1" dirty="0">
                <a:latin typeface="Verdana" pitchFamily="34" charset="0"/>
                <a:cs typeface="Times New Roman" pitchFamily="18" charset="0"/>
              </a:rPr>
              <a:t>Eletrônica Digital: Curso Prático e Exercícios</a:t>
            </a:r>
            <a:r>
              <a:rPr lang="pt-BR" sz="1300" dirty="0">
                <a:latin typeface="Verdana" pitchFamily="34" charset="0"/>
                <a:cs typeface="Times New Roman" pitchFamily="18" charset="0"/>
              </a:rPr>
              <a:t>. MZ Editora, 2004. </a:t>
            </a:r>
          </a:p>
          <a:p>
            <a:pPr algn="just">
              <a:buFontTx/>
              <a:buChar char="•"/>
              <a:defRPr/>
            </a:pPr>
            <a:endParaRPr lang="pt-BR" sz="1300" dirty="0">
              <a:latin typeface="Verdana" pitchFamily="34" charset="0"/>
              <a:cs typeface="Times New Roman" pitchFamily="18" charset="0"/>
            </a:endParaRPr>
          </a:p>
          <a:p>
            <a:pPr algn="just">
              <a:buFontTx/>
              <a:buChar char="•"/>
              <a:defRPr/>
            </a:pPr>
            <a:r>
              <a:rPr lang="pt-BR" sz="1300" dirty="0">
                <a:latin typeface="Verdana" pitchFamily="34" charset="0"/>
                <a:cs typeface="Times New Roman" pitchFamily="18" charset="0"/>
              </a:rPr>
              <a:t> GUIMARÂES, A. M.  &amp; LAGES, N. A. C., </a:t>
            </a:r>
            <a:r>
              <a:rPr lang="pt-BR" sz="1300" b="1" i="1" dirty="0">
                <a:latin typeface="Verdana" pitchFamily="34" charset="0"/>
                <a:cs typeface="Times New Roman" pitchFamily="18" charset="0"/>
              </a:rPr>
              <a:t>Introdução à Ciência da Computação. </a:t>
            </a:r>
            <a:r>
              <a:rPr lang="pt-BR" sz="1300" dirty="0">
                <a:latin typeface="Verdana" pitchFamily="34" charset="0"/>
                <a:cs typeface="Times New Roman" pitchFamily="18" charset="0"/>
              </a:rPr>
              <a:t>Rio de Janeiro: LTC, 1985.</a:t>
            </a:r>
          </a:p>
          <a:p>
            <a:pPr algn="just">
              <a:buFontTx/>
              <a:buChar char="•"/>
              <a:defRPr/>
            </a:pPr>
            <a:endParaRPr lang="pt-BR" sz="1300" dirty="0">
              <a:latin typeface="Verdana" pitchFamily="34" charset="0"/>
              <a:cs typeface="Times New Roman" pitchFamily="18" charset="0"/>
            </a:endParaRPr>
          </a:p>
          <a:p>
            <a:pPr algn="just">
              <a:buFontTx/>
              <a:buChar char="•"/>
              <a:defRPr/>
            </a:pPr>
            <a:r>
              <a:rPr lang="pt-BR" sz="1300" dirty="0">
                <a:latin typeface="Verdana" pitchFamily="34" charset="0"/>
                <a:cs typeface="Times New Roman" pitchFamily="18" charset="0"/>
              </a:rPr>
              <a:t> MONTEIRO, M. A</a:t>
            </a:r>
            <a:r>
              <a:rPr lang="pt-BR" sz="1300" b="1" i="1" dirty="0">
                <a:latin typeface="Verdana" pitchFamily="34" charset="0"/>
                <a:cs typeface="Times New Roman" pitchFamily="18" charset="0"/>
              </a:rPr>
              <a:t>., Introdução à Organização de Computadores</a:t>
            </a:r>
            <a:r>
              <a:rPr lang="pt-BR" sz="1300" dirty="0">
                <a:latin typeface="Verdana" pitchFamily="34" charset="0"/>
                <a:cs typeface="Times New Roman" pitchFamily="18" charset="0"/>
              </a:rPr>
              <a:t>. 4ª Ed. Rio de Janeiro: LTC, 2002.</a:t>
            </a:r>
          </a:p>
          <a:p>
            <a:pPr algn="just">
              <a:defRPr/>
            </a:pPr>
            <a:endParaRPr lang="pt-BR" sz="1300" dirty="0">
              <a:latin typeface="Verdana" pitchFamily="34" charset="0"/>
              <a:cs typeface="Times New Roman" pitchFamily="18" charset="0"/>
            </a:endParaRPr>
          </a:p>
          <a:p>
            <a:pPr algn="just">
              <a:buFontTx/>
              <a:buChar char="•"/>
              <a:defRPr/>
            </a:pPr>
            <a:r>
              <a:rPr lang="pt-BR" sz="1300" dirty="0">
                <a:latin typeface="Verdana" pitchFamily="34" charset="0"/>
                <a:cs typeface="Times New Roman" pitchFamily="18" charset="0"/>
              </a:rPr>
              <a:t> KERNIGHAN, B. W. &amp; RITCHIE, D. M., C</a:t>
            </a:r>
            <a:r>
              <a:rPr lang="pt-BR" sz="1300" i="1" dirty="0">
                <a:latin typeface="Verdana" pitchFamily="34" charset="0"/>
                <a:cs typeface="Times New Roman" pitchFamily="18" charset="0"/>
              </a:rPr>
              <a:t>,</a:t>
            </a:r>
            <a:r>
              <a:rPr lang="pt-BR" sz="1300" b="1" i="1" dirty="0">
                <a:latin typeface="Verdana" pitchFamily="34" charset="0"/>
                <a:cs typeface="Times New Roman" pitchFamily="18" charset="0"/>
              </a:rPr>
              <a:t> A Linguagem de Programação Padrão ANSI.</a:t>
            </a:r>
            <a:r>
              <a:rPr lang="pt-BR" sz="1300" dirty="0">
                <a:latin typeface="Verdana" pitchFamily="34" charset="0"/>
                <a:cs typeface="Times New Roman" pitchFamily="18" charset="0"/>
              </a:rPr>
              <a:t> Campus, 1989.</a:t>
            </a:r>
          </a:p>
          <a:p>
            <a:pPr algn="just">
              <a:defRPr/>
            </a:pPr>
            <a:endParaRPr lang="pt-BR" sz="1300" dirty="0">
              <a:latin typeface="Verdana" pitchFamily="34" charset="0"/>
              <a:cs typeface="Times New Roman" pitchFamily="18" charset="0"/>
            </a:endParaRPr>
          </a:p>
          <a:p>
            <a:pPr algn="just">
              <a:buFontTx/>
              <a:buChar char="•"/>
              <a:defRPr/>
            </a:pPr>
            <a:r>
              <a:rPr lang="pt-BR" sz="1300" dirty="0">
                <a:latin typeface="Verdana" pitchFamily="34" charset="0"/>
                <a:cs typeface="Times New Roman" pitchFamily="18" charset="0"/>
              </a:rPr>
              <a:t> TENENBAUM, A. M. </a:t>
            </a:r>
            <a:r>
              <a:rPr lang="pt-BR" sz="1300" dirty="0" err="1">
                <a:latin typeface="Verdana" pitchFamily="34" charset="0"/>
                <a:cs typeface="Times New Roman" pitchFamily="18" charset="0"/>
              </a:rPr>
              <a:t>et</a:t>
            </a:r>
            <a:r>
              <a:rPr lang="pt-BR" sz="1300" dirty="0">
                <a:latin typeface="Verdana" pitchFamily="34" charset="0"/>
                <a:cs typeface="Times New Roman" pitchFamily="18" charset="0"/>
              </a:rPr>
              <a:t> al., </a:t>
            </a:r>
            <a:r>
              <a:rPr lang="pt-BR" sz="1300" b="1" i="1" dirty="0">
                <a:latin typeface="Verdana" pitchFamily="34" charset="0"/>
                <a:cs typeface="Times New Roman" pitchFamily="18" charset="0"/>
              </a:rPr>
              <a:t>Estrutura de Dados Usando C. </a:t>
            </a:r>
            <a:r>
              <a:rPr lang="pt-BR" sz="1300" dirty="0">
                <a:latin typeface="Verdana" pitchFamily="34" charset="0"/>
                <a:cs typeface="Times New Roman" pitchFamily="18" charset="0"/>
              </a:rPr>
              <a:t>São Paulo: </a:t>
            </a:r>
            <a:r>
              <a:rPr lang="pt-BR" sz="1300" dirty="0" err="1">
                <a:latin typeface="Verdana" pitchFamily="34" charset="0"/>
                <a:cs typeface="Times New Roman" pitchFamily="18" charset="0"/>
              </a:rPr>
              <a:t>Makron</a:t>
            </a:r>
            <a:r>
              <a:rPr lang="pt-BR" sz="1300" dirty="0">
                <a:latin typeface="Verdana" pitchFamily="34" charset="0"/>
                <a:cs typeface="Times New Roman" pitchFamily="18" charset="0"/>
              </a:rPr>
              <a:t> Books,  1995.</a:t>
            </a:r>
          </a:p>
        </p:txBody>
      </p:sp>
      <p:sp>
        <p:nvSpPr>
          <p:cNvPr id="6" name="Text Box 2051"/>
          <p:cNvSpPr txBox="1">
            <a:spLocks noChangeArrowheads="1"/>
          </p:cNvSpPr>
          <p:nvPr/>
        </p:nvSpPr>
        <p:spPr bwMode="auto">
          <a:xfrm>
            <a:off x="685800" y="842963"/>
            <a:ext cx="7772400" cy="369887"/>
          </a:xfrm>
          <a:prstGeom prst="rect">
            <a:avLst/>
          </a:prstGeom>
          <a:noFill/>
          <a:ln w="9525">
            <a:noFill/>
            <a:miter lim="800000"/>
            <a:headEnd/>
            <a:tailEnd/>
          </a:ln>
          <a:effectLst/>
        </p:spPr>
        <p:txBody>
          <a:bodyPr>
            <a:spAutoFit/>
          </a:bodyPr>
          <a:lstStyle/>
          <a:p>
            <a:pPr algn="ctr">
              <a:defRPr/>
            </a:pPr>
            <a:r>
              <a:rPr lang="pt-BR" sz="1800" b="1" dirty="0">
                <a:latin typeface="Verdana" pitchFamily="34" charset="0"/>
              </a:rPr>
              <a:t>7. Bibliografia</a:t>
            </a:r>
          </a:p>
        </p:txBody>
      </p:sp>
      <p:sp>
        <p:nvSpPr>
          <p:cNvPr id="14342"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sp>
        <p:nvSpPr>
          <p:cNvPr id="14343"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spTree>
    <p:extLst>
      <p:ext uri="{BB962C8B-B14F-4D97-AF65-F5344CB8AC3E}">
        <p14:creationId xmlns:p14="http://schemas.microsoft.com/office/powerpoint/2010/main" val="948368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4294967295"/>
          </p:nvPr>
        </p:nvSpPr>
        <p:spPr bwMode="auto">
          <a:xfrm>
            <a:off x="2802009" y="1700808"/>
            <a:ext cx="5298383" cy="1000132"/>
          </a:xfrm>
          <a:prstGeom prst="rect">
            <a:avLst/>
          </a:prstGeom>
          <a:ln>
            <a:miter lim="800000"/>
            <a:headEnd/>
            <a:tailEnd/>
          </a:ln>
        </p:spPr>
        <p:txBody>
          <a:bodyPr/>
          <a:lstStyle/>
          <a:p>
            <a:pPr algn="r">
              <a:buFontTx/>
              <a:buNone/>
              <a:defRPr/>
            </a:pPr>
            <a:endParaRPr lang="pt-BR" sz="1800" dirty="0">
              <a:latin typeface="Verdana" pitchFamily="34" charset="0"/>
            </a:endParaRPr>
          </a:p>
          <a:p>
            <a:pPr algn="r">
              <a:buFontTx/>
              <a:buNone/>
              <a:defRPr/>
            </a:pPr>
            <a:r>
              <a:rPr lang="pt-BR" sz="1800" dirty="0">
                <a:latin typeface="Verdana" pitchFamily="34" charset="0"/>
              </a:rPr>
              <a:t>“Tal como os artistas, os cientistas criadores precisam, em determinadas ocasiões, ser capazes de viver em um mundo desordenado.”</a:t>
            </a:r>
          </a:p>
          <a:p>
            <a:pPr algn="r">
              <a:buFontTx/>
              <a:buNone/>
              <a:defRPr/>
            </a:pPr>
            <a:endParaRPr lang="pt-BR" sz="1800" dirty="0">
              <a:latin typeface="Verdana" pitchFamily="34" charset="0"/>
            </a:endParaRPr>
          </a:p>
          <a:p>
            <a:pPr algn="r">
              <a:buFontTx/>
              <a:buNone/>
              <a:defRPr/>
            </a:pPr>
            <a:r>
              <a:rPr lang="pt-BR" sz="1800" dirty="0">
                <a:latin typeface="Verdana" pitchFamily="34" charset="0"/>
              </a:rPr>
              <a:t>Thomas S. Kuhn</a:t>
            </a:r>
            <a:endParaRPr lang="en-US" sz="1800" dirty="0">
              <a:latin typeface="Verdana" pitchFamily="34" charset="0"/>
            </a:endParaRPr>
          </a:p>
        </p:txBody>
      </p:sp>
      <p:pic>
        <p:nvPicPr>
          <p:cNvPr id="2050" name="Picture 2" descr="https://upload.wikimedia.org/wikipedia/en/8/87/Thomas_Kuh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00874"/>
            <a:ext cx="2219325" cy="272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251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4294967295"/>
          </p:nvPr>
        </p:nvSpPr>
        <p:spPr bwMode="auto">
          <a:xfrm>
            <a:off x="2802009" y="1700808"/>
            <a:ext cx="5298383" cy="1000132"/>
          </a:xfrm>
          <a:prstGeom prst="rect">
            <a:avLst/>
          </a:prstGeom>
          <a:ln>
            <a:miter lim="800000"/>
            <a:headEnd/>
            <a:tailEnd/>
          </a:ln>
        </p:spPr>
        <p:txBody>
          <a:bodyPr/>
          <a:lstStyle/>
          <a:p>
            <a:pPr algn="r">
              <a:buFontTx/>
              <a:buNone/>
              <a:defRPr/>
            </a:pPr>
            <a:r>
              <a:rPr lang="pt-BR" sz="1800" dirty="0">
                <a:latin typeface="Verdana" pitchFamily="34" charset="0"/>
              </a:rPr>
              <a:t>“Os números têm muitos charmes, ocultos aos olhares vulgares, e descobertos somente para os bem-dispostos e respeitosos filhos da Arte. Uma doce alegria pode emanar de contemplações desse tipo.”</a:t>
            </a:r>
            <a:endParaRPr lang="pt-BR" sz="1400" dirty="0">
              <a:latin typeface="Verdana" pitchFamily="34" charset="0"/>
            </a:endParaRPr>
          </a:p>
          <a:p>
            <a:pPr algn="r">
              <a:buFontTx/>
              <a:buNone/>
              <a:defRPr/>
            </a:pPr>
            <a:endParaRPr lang="pt-BR" sz="1800" dirty="0">
              <a:latin typeface="Verdana" pitchFamily="34" charset="0"/>
            </a:endParaRPr>
          </a:p>
          <a:p>
            <a:pPr algn="r">
              <a:buFontTx/>
              <a:buNone/>
              <a:defRPr/>
            </a:pPr>
            <a:r>
              <a:rPr lang="pt-BR" sz="1800" dirty="0" err="1">
                <a:latin typeface="Verdana" pitchFamily="34" charset="0"/>
              </a:rPr>
              <a:t>Chales</a:t>
            </a:r>
            <a:r>
              <a:rPr lang="pt-BR" sz="1800" dirty="0">
                <a:latin typeface="Verdana" pitchFamily="34" charset="0"/>
              </a:rPr>
              <a:t> Babbage</a:t>
            </a:r>
            <a:endParaRPr lang="en-US" sz="1800" dirty="0">
              <a:latin typeface="Verdana" pitchFamily="34" charset="0"/>
            </a:endParaRPr>
          </a:p>
        </p:txBody>
      </p:sp>
      <p:pic>
        <p:nvPicPr>
          <p:cNvPr id="2" name="Picture 2" descr="https://upload.wikimedia.org/wikipedia/commons/6/6b/Charles_Babbage_-_186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641" y="2289299"/>
            <a:ext cx="2190215" cy="2867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354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4294967295"/>
          </p:nvPr>
        </p:nvSpPr>
        <p:spPr bwMode="auto">
          <a:xfrm>
            <a:off x="2285984" y="1214422"/>
            <a:ext cx="6143641" cy="4071966"/>
          </a:xfrm>
          <a:prstGeom prst="rect">
            <a:avLst/>
          </a:prstGeom>
          <a:ln>
            <a:miter lim="800000"/>
            <a:headEnd/>
            <a:tailEnd/>
          </a:ln>
        </p:spPr>
        <p:txBody>
          <a:bodyPr/>
          <a:lstStyle/>
          <a:p>
            <a:pPr marL="0" indent="0" algn="just">
              <a:buFontTx/>
              <a:buNone/>
              <a:defRPr/>
            </a:pPr>
            <a:r>
              <a:rPr lang="pt-BR" sz="1400" dirty="0">
                <a:latin typeface="Verdana" pitchFamily="34" charset="0"/>
                <a:ea typeface="Verdana" pitchFamily="34" charset="0"/>
                <a:cs typeface="Verdana" pitchFamily="34" charset="0"/>
              </a:rPr>
              <a:t>“Por que digo que os engenheiros são como artistas? Os engenheiros geralmente lutam para fazer coisas com maior perfeição do que até mesmo pensariam ser possível. Cada peça minúscula ou linha de programação precisa ter um motivo, e a abordagem precisa ser direta, curta e rápida. Nós projetamos pequenos componentes de software e hardware e os agrupamos em outros maiores. Sabemos como estabelecer a rota dos elétrons através de resistores e transistores para fazer portas lógicas. Combinamos algumas portas para constituir registros. Combinamos muitos registros para fazer um ainda maior. Combinamos portas lógicas para constituir circuitos que somam, e combinamos circuitos que somam para criar outros que podem ser usados para criar todo um computador. Escrevemos minúsculos bits de codificações para ligar ou desligar coisas. Desenvolvemos em cima dessa base, e depois novamente em cima, e ainda mais uma vez, exatamente como um pintor, que comporia as cores com um pincel, ou como um compositor faria com as notas musicais. É essa busca pela perfeição - essa luta para juntar tudo com perfeição, de uma forma que ninguém havia feito antes - que faz de um engenheiro ou de qualquer outro um verdadeiro artista.”</a:t>
            </a:r>
          </a:p>
          <a:p>
            <a:pPr algn="r">
              <a:buFontTx/>
              <a:buNone/>
              <a:defRPr/>
            </a:pPr>
            <a:r>
              <a:rPr lang="pt-BR" sz="1400" dirty="0">
                <a:effectLst>
                  <a:outerShdw blurRad="38100" dist="38100" dir="2700000" algn="tl">
                    <a:srgbClr val="C0C0C0"/>
                  </a:outerShdw>
                </a:effectLst>
                <a:latin typeface="Verdana" pitchFamily="34" charset="0"/>
              </a:rPr>
              <a:t>Steve </a:t>
            </a:r>
            <a:r>
              <a:rPr lang="pt-BR" sz="1400" dirty="0" err="1">
                <a:effectLst>
                  <a:outerShdw blurRad="38100" dist="38100" dir="2700000" algn="tl">
                    <a:srgbClr val="C0C0C0"/>
                  </a:outerShdw>
                </a:effectLst>
                <a:latin typeface="Verdana" pitchFamily="34" charset="0"/>
              </a:rPr>
              <a:t>Wozniak</a:t>
            </a:r>
            <a:endParaRPr lang="en-US" sz="1400" dirty="0">
              <a:effectLst>
                <a:outerShdw blurRad="38100" dist="38100" dir="2700000" algn="tl">
                  <a:srgbClr val="C0C0C0"/>
                </a:outerShdw>
              </a:effectLst>
              <a:latin typeface="Verdana" pitchFamily="34" charset="0"/>
            </a:endParaRPr>
          </a:p>
        </p:txBody>
      </p:sp>
      <p:pic>
        <p:nvPicPr>
          <p:cNvPr id="9" name="Picture 2" descr="https://encrypted-tbn1.gstatic.com/images?q=tbn:ANd9GcRObL1I1FZnF8b5tX3kHIEoiAM5L0165xO0dOtcd1jdJrzwwc6d"/>
          <p:cNvPicPr>
            <a:picLocks noChangeAspect="1" noChangeArrowheads="1"/>
          </p:cNvPicPr>
          <p:nvPr/>
        </p:nvPicPr>
        <p:blipFill>
          <a:blip r:embed="rId2" cstate="print"/>
          <a:srcRect/>
          <a:stretch>
            <a:fillRect/>
          </a:stretch>
        </p:blipFill>
        <p:spPr bwMode="auto">
          <a:xfrm>
            <a:off x="571472" y="1285860"/>
            <a:ext cx="1643074" cy="1643074"/>
          </a:xfrm>
          <a:prstGeom prst="rect">
            <a:avLst/>
          </a:prstGeom>
          <a:noFill/>
        </p:spPr>
      </p:pic>
      <p:pic>
        <p:nvPicPr>
          <p:cNvPr id="3074" name="Picture 2" descr="http://www.mac-history.net/wp-content/uploads/2008/10/apple_i1.jpg"/>
          <p:cNvPicPr>
            <a:picLocks noChangeAspect="1" noChangeArrowheads="1"/>
          </p:cNvPicPr>
          <p:nvPr/>
        </p:nvPicPr>
        <p:blipFill>
          <a:blip r:embed="rId3" cstate="print"/>
          <a:srcRect/>
          <a:stretch>
            <a:fillRect/>
          </a:stretch>
        </p:blipFill>
        <p:spPr bwMode="auto">
          <a:xfrm>
            <a:off x="571472" y="3156311"/>
            <a:ext cx="1697095" cy="1272821"/>
          </a:xfrm>
          <a:prstGeom prst="rect">
            <a:avLst/>
          </a:prstGeom>
          <a:noFill/>
        </p:spPr>
      </p:pic>
      <p:pic>
        <p:nvPicPr>
          <p:cNvPr id="3078" name="Picture 6" descr="http://www.wired.com/news/images/full/apple-1-front.jpg"/>
          <p:cNvPicPr>
            <a:picLocks noChangeAspect="1" noChangeArrowheads="1"/>
          </p:cNvPicPr>
          <p:nvPr/>
        </p:nvPicPr>
        <p:blipFill>
          <a:blip r:embed="rId4" cstate="print"/>
          <a:srcRect/>
          <a:stretch>
            <a:fillRect/>
          </a:stretch>
        </p:blipFill>
        <p:spPr bwMode="auto">
          <a:xfrm>
            <a:off x="571472" y="4686330"/>
            <a:ext cx="1699031" cy="1028686"/>
          </a:xfrm>
          <a:prstGeom prst="rect">
            <a:avLst/>
          </a:prstGeom>
          <a:noFill/>
        </p:spPr>
      </p:pic>
    </p:spTree>
    <p:extLst>
      <p:ext uri="{BB962C8B-B14F-4D97-AF65-F5344CB8AC3E}">
        <p14:creationId xmlns:p14="http://schemas.microsoft.com/office/powerpoint/2010/main" val="974736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4294967295"/>
          </p:nvPr>
        </p:nvSpPr>
        <p:spPr bwMode="auto">
          <a:xfrm>
            <a:off x="214282" y="2500306"/>
            <a:ext cx="8143933" cy="1000132"/>
          </a:xfrm>
          <a:prstGeom prst="rect">
            <a:avLst/>
          </a:prstGeom>
          <a:ln>
            <a:miter lim="800000"/>
            <a:headEnd/>
            <a:tailEnd/>
          </a:ln>
        </p:spPr>
        <p:txBody>
          <a:bodyPr/>
          <a:lstStyle/>
          <a:p>
            <a:pPr algn="r">
              <a:buFontTx/>
              <a:buNone/>
              <a:defRPr/>
            </a:pPr>
            <a:r>
              <a:rPr lang="pt-BR" sz="1800" dirty="0">
                <a:latin typeface="Verdana" pitchFamily="34" charset="0"/>
              </a:rPr>
              <a:t>“Arte é eliminar o desnecessário.”</a:t>
            </a:r>
          </a:p>
          <a:p>
            <a:pPr algn="r">
              <a:buFontTx/>
              <a:buNone/>
              <a:defRPr/>
            </a:pPr>
            <a:endParaRPr lang="pt-BR" sz="1400" dirty="0">
              <a:latin typeface="Verdana" pitchFamily="34" charset="0"/>
            </a:endParaRPr>
          </a:p>
          <a:p>
            <a:pPr algn="r">
              <a:buFontTx/>
              <a:buNone/>
              <a:defRPr/>
            </a:pPr>
            <a:r>
              <a:rPr lang="pt-BR" sz="1800" dirty="0">
                <a:latin typeface="Verdana" pitchFamily="34" charset="0"/>
              </a:rPr>
              <a:t>Pablo Picasso</a:t>
            </a:r>
            <a:endParaRPr lang="en-US" sz="1800" dirty="0">
              <a:latin typeface="Verdana" pitchFamily="34" charset="0"/>
            </a:endParaRPr>
          </a:p>
        </p:txBody>
      </p:sp>
      <p:pic>
        <p:nvPicPr>
          <p:cNvPr id="1026" name="Picture 2" descr="http://www.pablopicasso.org/images/picasso.jpg"/>
          <p:cNvPicPr>
            <a:picLocks noChangeAspect="1" noChangeArrowheads="1"/>
          </p:cNvPicPr>
          <p:nvPr/>
        </p:nvPicPr>
        <p:blipFill>
          <a:blip r:embed="rId2" cstate="print"/>
          <a:srcRect/>
          <a:stretch>
            <a:fillRect/>
          </a:stretch>
        </p:blipFill>
        <p:spPr bwMode="auto">
          <a:xfrm>
            <a:off x="1071538" y="1966926"/>
            <a:ext cx="2857500" cy="3390900"/>
          </a:xfrm>
          <a:prstGeom prst="rect">
            <a:avLst/>
          </a:prstGeom>
          <a:noFill/>
        </p:spPr>
      </p:pic>
      <p:pic>
        <p:nvPicPr>
          <p:cNvPr id="2050" name="Picture 2" descr="http://www.artquotes.net/masters/picasso/picasso_selfport1907.jpg"/>
          <p:cNvPicPr>
            <a:picLocks noChangeAspect="1" noChangeArrowheads="1"/>
          </p:cNvPicPr>
          <p:nvPr/>
        </p:nvPicPr>
        <p:blipFill>
          <a:blip r:embed="rId3" cstate="print"/>
          <a:srcRect/>
          <a:stretch>
            <a:fillRect/>
          </a:stretch>
        </p:blipFill>
        <p:spPr bwMode="auto">
          <a:xfrm>
            <a:off x="4143372" y="3214686"/>
            <a:ext cx="1643074" cy="2106505"/>
          </a:xfrm>
          <a:prstGeom prst="rect">
            <a:avLst/>
          </a:prstGeom>
          <a:noFill/>
        </p:spPr>
      </p:pic>
    </p:spTree>
    <p:extLst>
      <p:ext uri="{BB962C8B-B14F-4D97-AF65-F5344CB8AC3E}">
        <p14:creationId xmlns:p14="http://schemas.microsoft.com/office/powerpoint/2010/main" val="2591887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4294967295"/>
          </p:nvPr>
        </p:nvSpPr>
        <p:spPr bwMode="auto">
          <a:xfrm>
            <a:off x="2285984" y="1214422"/>
            <a:ext cx="6143641" cy="3643338"/>
          </a:xfrm>
          <a:prstGeom prst="rect">
            <a:avLst/>
          </a:prstGeom>
          <a:ln>
            <a:miter lim="800000"/>
            <a:headEnd/>
            <a:tailEnd/>
          </a:ln>
        </p:spPr>
        <p:txBody>
          <a:bodyPr/>
          <a:lstStyle/>
          <a:p>
            <a:pPr marL="0" indent="0" algn="just">
              <a:buFontTx/>
              <a:buNone/>
              <a:defRPr/>
            </a:pPr>
            <a:r>
              <a:rPr lang="pt-BR" sz="1400" dirty="0">
                <a:latin typeface="Verdana" pitchFamily="34" charset="0"/>
              </a:rPr>
              <a:t>“Mesmo com nosso mundo sendo diariamente transformado por inovações científicas e tecnológicas empolgantes, muita gente continua a conceber matemática e ciência como simples memorização de fórmulas para obter 'a resposta certa'. Mesmo a engenharia, que é o processo de criar algo a partir do zero ou juntar as coisas de uma forma nova e nada óbvia, é impressionante encarada como uma área mecânica e automática. Esse ponto de vista, com franqueza, só pode ser sustentado por pessoas que nunca aprenderam matemática ou ciências de fato, teimosamente instaladas em um dos lados certa entre ciências exatas e humanas. A verdade é que qualquer descoberta significativa em matemática, ciências ou engenharia é resultado de elevada intuição e criatividade. Isso é arte com outro nome(...).”</a:t>
            </a:r>
          </a:p>
          <a:p>
            <a:pPr algn="r">
              <a:buFontTx/>
              <a:buNone/>
              <a:defRPr/>
            </a:pPr>
            <a:endParaRPr lang="pt-BR" sz="1400" dirty="0">
              <a:latin typeface="Verdana" pitchFamily="34" charset="0"/>
            </a:endParaRPr>
          </a:p>
          <a:p>
            <a:pPr algn="r">
              <a:buFontTx/>
              <a:buNone/>
              <a:defRPr/>
            </a:pPr>
            <a:r>
              <a:rPr lang="pt-BR" sz="1400" dirty="0">
                <a:latin typeface="Verdana" pitchFamily="34" charset="0"/>
              </a:rPr>
              <a:t>Salman Khan</a:t>
            </a:r>
          </a:p>
        </p:txBody>
      </p:sp>
      <p:pic>
        <p:nvPicPr>
          <p:cNvPr id="1026" name="Picture 2" descr="http://upload.wikimedia.org/wikipedia/commons/thumb/d/d2/Salman_Khan_TED_2011.jpg/220px-Salman_Khan_TED_2011.jpg"/>
          <p:cNvPicPr>
            <a:picLocks noChangeAspect="1" noChangeArrowheads="1"/>
          </p:cNvPicPr>
          <p:nvPr/>
        </p:nvPicPr>
        <p:blipFill>
          <a:blip r:embed="rId2" cstate="print"/>
          <a:srcRect/>
          <a:stretch>
            <a:fillRect/>
          </a:stretch>
        </p:blipFill>
        <p:spPr bwMode="auto">
          <a:xfrm>
            <a:off x="500034" y="1285860"/>
            <a:ext cx="1688039" cy="2071685"/>
          </a:xfrm>
          <a:prstGeom prst="rect">
            <a:avLst/>
          </a:prstGeom>
          <a:noFill/>
        </p:spPr>
      </p:pic>
    </p:spTree>
    <p:extLst>
      <p:ext uri="{BB962C8B-B14F-4D97-AF65-F5344CB8AC3E}">
        <p14:creationId xmlns:p14="http://schemas.microsoft.com/office/powerpoint/2010/main" val="1370242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BD0E1E77-F1BA-4DA4-8402-702C27B98F33}" type="datetime1">
              <a:rPr lang="pt-BR" smtClean="0"/>
              <a:pPr>
                <a:defRPr/>
              </a:pPr>
              <a:t>21/08/2017</a:t>
            </a:fld>
            <a:endParaRPr lang="pt-BR" dirty="0"/>
          </a:p>
        </p:txBody>
      </p:sp>
      <p:sp>
        <p:nvSpPr>
          <p:cNvPr id="3" name="Slide Number Placeholder 2"/>
          <p:cNvSpPr>
            <a:spLocks noGrp="1"/>
          </p:cNvSpPr>
          <p:nvPr>
            <p:ph type="sldNum" sz="quarter" idx="12"/>
          </p:nvPr>
        </p:nvSpPr>
        <p:spPr/>
        <p:txBody>
          <a:bodyPr/>
          <a:lstStyle/>
          <a:p>
            <a:pPr>
              <a:defRPr/>
            </a:pPr>
            <a:fld id="{64A3345A-2F6D-44A1-94B6-C299985B9429}" type="slidenum">
              <a:rPr lang="pt-BR" smtClean="0"/>
              <a:pPr>
                <a:defRPr/>
              </a:pPr>
              <a:t>2</a:t>
            </a:fld>
            <a:endParaRPr lang="pt-BR"/>
          </a:p>
        </p:txBody>
      </p:sp>
      <p:sp>
        <p:nvSpPr>
          <p:cNvPr id="5" name="Text Box 2052"/>
          <p:cNvSpPr txBox="1">
            <a:spLocks noChangeArrowheads="1"/>
          </p:cNvSpPr>
          <p:nvPr/>
        </p:nvSpPr>
        <p:spPr bwMode="auto">
          <a:xfrm>
            <a:off x="990600" y="1349375"/>
            <a:ext cx="6934200" cy="4604337"/>
          </a:xfrm>
          <a:prstGeom prst="rect">
            <a:avLst/>
          </a:prstGeom>
          <a:noFill/>
          <a:ln w="9525">
            <a:noFill/>
            <a:miter lim="800000"/>
            <a:headEnd/>
            <a:tailEnd/>
          </a:ln>
          <a:effectLst/>
        </p:spPr>
        <p:txBody>
          <a:bodyPr>
            <a:spAutoFit/>
          </a:bodyPr>
          <a:lstStyle/>
          <a:p>
            <a:pPr algn="just">
              <a:buFontTx/>
              <a:buChar char="•"/>
              <a:defRPr/>
            </a:pPr>
            <a:r>
              <a:rPr lang="pt-BR" sz="1800" dirty="0">
                <a:latin typeface="Verdana" pitchFamily="34" charset="0"/>
                <a:cs typeface="Times New Roman" pitchFamily="18" charset="0"/>
              </a:rPr>
              <a:t> Desenvolver um “pensamento computacional”:</a:t>
            </a:r>
          </a:p>
          <a:p>
            <a:pPr algn="just">
              <a:buFontTx/>
              <a:buChar char="•"/>
              <a:defRPr/>
            </a:pPr>
            <a:endParaRPr lang="pt-BR" sz="1800" dirty="0">
              <a:latin typeface="Verdana" pitchFamily="34" charset="0"/>
              <a:cs typeface="Times New Roman" pitchFamily="18" charset="0"/>
            </a:endParaRPr>
          </a:p>
          <a:p>
            <a:pPr lvl="1" algn="just">
              <a:buFont typeface="Wingdings" pitchFamily="2" charset="2"/>
              <a:buChar char="Ø"/>
              <a:defRPr/>
            </a:pPr>
            <a:r>
              <a:rPr lang="pt-BR" sz="1600" dirty="0">
                <a:latin typeface="Verdana" pitchFamily="34" charset="0"/>
                <a:cs typeface="Times New Roman" pitchFamily="18" charset="0"/>
              </a:rPr>
              <a:t> </a:t>
            </a:r>
            <a:r>
              <a:rPr lang="pt-BR" sz="1710" dirty="0">
                <a:latin typeface="Verdana" pitchFamily="34" charset="0"/>
                <a:cs typeface="Times New Roman" pitchFamily="18" charset="0"/>
              </a:rPr>
              <a:t>Compreender a organização básica de um computador.</a:t>
            </a:r>
          </a:p>
          <a:p>
            <a:pPr lvl="1" algn="just">
              <a:buFont typeface="Wingdings" pitchFamily="2" charset="2"/>
              <a:buChar char="Ø"/>
              <a:defRPr/>
            </a:pPr>
            <a:endParaRPr lang="pt-BR" sz="1710" dirty="0">
              <a:latin typeface="Verdana" pitchFamily="34" charset="0"/>
              <a:cs typeface="Times New Roman" pitchFamily="18" charset="0"/>
            </a:endParaRPr>
          </a:p>
          <a:p>
            <a:pPr lvl="1" algn="just">
              <a:buFont typeface="Wingdings" pitchFamily="2" charset="2"/>
              <a:buChar char="Ø"/>
              <a:defRPr/>
            </a:pPr>
            <a:r>
              <a:rPr lang="pt-BR" sz="1710" dirty="0">
                <a:latin typeface="Verdana" pitchFamily="34" charset="0"/>
                <a:cs typeface="Times New Roman" pitchFamily="18" charset="0"/>
              </a:rPr>
              <a:t> Adquirir competência para representar a resolução de problemas por meio de algoritmos.</a:t>
            </a:r>
          </a:p>
          <a:p>
            <a:pPr lvl="1" algn="just">
              <a:buFont typeface="Wingdings" pitchFamily="2" charset="2"/>
              <a:buChar char="Ø"/>
              <a:defRPr/>
            </a:pPr>
            <a:endParaRPr lang="pt-BR" sz="1710" dirty="0">
              <a:latin typeface="Verdana" pitchFamily="34" charset="0"/>
              <a:cs typeface="Times New Roman" pitchFamily="18" charset="0"/>
            </a:endParaRPr>
          </a:p>
          <a:p>
            <a:pPr lvl="1" algn="just">
              <a:buFont typeface="Wingdings" pitchFamily="2" charset="2"/>
              <a:buChar char="Ø"/>
              <a:defRPr/>
            </a:pPr>
            <a:r>
              <a:rPr lang="pt-BR" sz="1710" dirty="0">
                <a:latin typeface="Verdana" pitchFamily="34" charset="0"/>
                <a:cs typeface="Times New Roman" pitchFamily="18" charset="0"/>
              </a:rPr>
              <a:t> Adquirir conhecimentos básicos em linguagem de programação C, padrão ANSI: </a:t>
            </a:r>
            <a:r>
              <a:rPr lang="pt-BR" sz="1710" b="1" dirty="0">
                <a:solidFill>
                  <a:srgbClr val="800000"/>
                </a:solidFill>
                <a:latin typeface="Verdana" pitchFamily="34" charset="0"/>
                <a:cs typeface="Times New Roman" pitchFamily="18" charset="0"/>
              </a:rPr>
              <a:t>não será um curso de C.</a:t>
            </a:r>
          </a:p>
          <a:p>
            <a:pPr lvl="1" algn="just">
              <a:buFont typeface="Wingdings" pitchFamily="2" charset="2"/>
              <a:buChar char="Ø"/>
              <a:defRPr/>
            </a:pPr>
            <a:endParaRPr lang="pt-BR" sz="1710" b="1" dirty="0">
              <a:latin typeface="Verdana" pitchFamily="34" charset="0"/>
              <a:cs typeface="Times New Roman" pitchFamily="18" charset="0"/>
            </a:endParaRPr>
          </a:p>
          <a:p>
            <a:pPr lvl="1" algn="just">
              <a:buFont typeface="Wingdings" pitchFamily="2" charset="2"/>
              <a:buChar char="Ø"/>
              <a:defRPr/>
            </a:pPr>
            <a:r>
              <a:rPr lang="pt-BR" sz="1710" b="1" dirty="0">
                <a:latin typeface="Verdana" pitchFamily="34" charset="0"/>
                <a:cs typeface="Times New Roman" pitchFamily="18" charset="0"/>
              </a:rPr>
              <a:t> </a:t>
            </a:r>
            <a:r>
              <a:rPr lang="pt-BR" sz="1710" dirty="0">
                <a:latin typeface="Verdana" pitchFamily="34" charset="0"/>
                <a:cs typeface="Times New Roman" pitchFamily="18" charset="0"/>
              </a:rPr>
              <a:t>Adquirir de forma autodidata conhecimentos básicos em Linguagem de programação Python: </a:t>
            </a:r>
            <a:r>
              <a:rPr lang="pt-BR" sz="1710" b="1" dirty="0">
                <a:solidFill>
                  <a:srgbClr val="800000"/>
                </a:solidFill>
                <a:latin typeface="Verdana" pitchFamily="34" charset="0"/>
                <a:cs typeface="Times New Roman" pitchFamily="18" charset="0"/>
              </a:rPr>
              <a:t>não será um curso Python.</a:t>
            </a:r>
          </a:p>
          <a:p>
            <a:pPr lvl="1" algn="just">
              <a:defRPr/>
            </a:pPr>
            <a:endParaRPr lang="pt-BR" sz="1600" dirty="0">
              <a:latin typeface="Verdana" pitchFamily="34" charset="0"/>
              <a:cs typeface="Times New Roman" pitchFamily="18" charset="0"/>
            </a:endParaRPr>
          </a:p>
          <a:p>
            <a:pPr algn="just">
              <a:buFontTx/>
              <a:buChar char="•"/>
              <a:defRPr/>
            </a:pPr>
            <a:r>
              <a:rPr lang="pt-BR" sz="1800" dirty="0">
                <a:latin typeface="Verdana" pitchFamily="34" charset="0"/>
                <a:cs typeface="Times New Roman" pitchFamily="18" charset="0"/>
              </a:rPr>
              <a:t> Destinado a alunos que têm pouca ou nenhuma experiência pregressa com programação. </a:t>
            </a:r>
          </a:p>
        </p:txBody>
      </p:sp>
      <p:sp>
        <p:nvSpPr>
          <p:cNvPr id="6" name="Text Box 2051"/>
          <p:cNvSpPr txBox="1">
            <a:spLocks noChangeArrowheads="1"/>
          </p:cNvSpPr>
          <p:nvPr/>
        </p:nvSpPr>
        <p:spPr bwMode="auto">
          <a:xfrm>
            <a:off x="685800" y="842963"/>
            <a:ext cx="7772400" cy="369887"/>
          </a:xfrm>
          <a:prstGeom prst="rect">
            <a:avLst/>
          </a:prstGeom>
          <a:noFill/>
          <a:ln w="9525">
            <a:noFill/>
            <a:miter lim="800000"/>
            <a:headEnd/>
            <a:tailEnd/>
          </a:ln>
          <a:effectLst/>
        </p:spPr>
        <p:txBody>
          <a:bodyPr>
            <a:spAutoFit/>
          </a:bodyPr>
          <a:lstStyle/>
          <a:p>
            <a:pPr algn="ctr">
              <a:defRPr/>
            </a:pPr>
            <a:r>
              <a:rPr lang="pt-BR" sz="1800" b="1" dirty="0">
                <a:latin typeface="Verdana" pitchFamily="34" charset="0"/>
              </a:rPr>
              <a:t>1. Objetivos</a:t>
            </a:r>
          </a:p>
        </p:txBody>
      </p:sp>
    </p:spTree>
    <p:extLst>
      <p:ext uri="{BB962C8B-B14F-4D97-AF65-F5344CB8AC3E}">
        <p14:creationId xmlns:p14="http://schemas.microsoft.com/office/powerpoint/2010/main" val="389235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BD0E1E77-F1BA-4DA4-8402-702C27B98F33}" type="datetime1">
              <a:rPr lang="pt-BR" smtClean="0"/>
              <a:pPr>
                <a:defRPr/>
              </a:pPr>
              <a:t>21/08/2017</a:t>
            </a:fld>
            <a:endParaRPr lang="pt-BR" dirty="0"/>
          </a:p>
        </p:txBody>
      </p:sp>
      <p:sp>
        <p:nvSpPr>
          <p:cNvPr id="3" name="Slide Number Placeholder 2"/>
          <p:cNvSpPr>
            <a:spLocks noGrp="1"/>
          </p:cNvSpPr>
          <p:nvPr>
            <p:ph type="sldNum" sz="quarter" idx="12"/>
          </p:nvPr>
        </p:nvSpPr>
        <p:spPr/>
        <p:txBody>
          <a:bodyPr/>
          <a:lstStyle/>
          <a:p>
            <a:pPr>
              <a:defRPr/>
            </a:pPr>
            <a:fld id="{A421DB80-F087-4125-B800-F227FA97213A}" type="slidenum">
              <a:rPr lang="pt-BR" smtClean="0"/>
              <a:pPr>
                <a:defRPr/>
              </a:pPr>
              <a:t>3</a:t>
            </a:fld>
            <a:endParaRPr lang="pt-BR"/>
          </a:p>
        </p:txBody>
      </p:sp>
      <p:sp>
        <p:nvSpPr>
          <p:cNvPr id="5" name="Text Box 2052"/>
          <p:cNvSpPr txBox="1">
            <a:spLocks noChangeArrowheads="1"/>
          </p:cNvSpPr>
          <p:nvPr/>
        </p:nvSpPr>
        <p:spPr bwMode="auto">
          <a:xfrm>
            <a:off x="990600" y="1349375"/>
            <a:ext cx="6934200" cy="3693319"/>
          </a:xfrm>
          <a:prstGeom prst="rect">
            <a:avLst/>
          </a:prstGeom>
          <a:noFill/>
          <a:ln w="9525">
            <a:noFill/>
            <a:miter lim="800000"/>
            <a:headEnd/>
            <a:tailEnd/>
          </a:ln>
          <a:effectLst/>
        </p:spPr>
        <p:txBody>
          <a:bodyPr>
            <a:spAutoFit/>
          </a:bodyPr>
          <a:lstStyle/>
          <a:p>
            <a:pPr algn="just">
              <a:buFontTx/>
              <a:buChar char="•"/>
              <a:defRPr/>
            </a:pPr>
            <a:r>
              <a:rPr lang="pt-BR" sz="1800" dirty="0">
                <a:latin typeface="Verdana" pitchFamily="34" charset="0"/>
                <a:cs typeface="Times New Roman" pitchFamily="18" charset="0"/>
              </a:rPr>
              <a:t> Ao final do curso o aluno deverá ter adquirido confiança em sua habilidade de propor e interpretar algoritmos.</a:t>
            </a:r>
          </a:p>
          <a:p>
            <a:pPr algn="just">
              <a:buFontTx/>
              <a:buChar char="•"/>
              <a:defRPr/>
            </a:pPr>
            <a:endParaRPr lang="pt-BR" sz="1800" dirty="0">
              <a:latin typeface="Verdana" pitchFamily="34" charset="0"/>
              <a:cs typeface="Times New Roman" pitchFamily="18" charset="0"/>
            </a:endParaRPr>
          </a:p>
          <a:p>
            <a:pPr lvl="1" algn="just">
              <a:buFont typeface="Wingdings" pitchFamily="2" charset="2"/>
              <a:buChar char="ü"/>
              <a:defRPr/>
            </a:pPr>
            <a:r>
              <a:rPr lang="pt-BR" sz="1800" dirty="0">
                <a:latin typeface="Verdana" pitchFamily="34" charset="0"/>
                <a:cs typeface="Times New Roman" pitchFamily="18" charset="0"/>
              </a:rPr>
              <a:t> Além disso, o aluno deverá ser capaz de escrever e ler códigos escritos em linguagens de programação C e Python.</a:t>
            </a:r>
          </a:p>
          <a:p>
            <a:pPr algn="just">
              <a:buFontTx/>
              <a:buChar char="•"/>
              <a:defRPr/>
            </a:pPr>
            <a:endParaRPr lang="pt-BR" sz="1800" dirty="0">
              <a:latin typeface="Verdana" pitchFamily="34" charset="0"/>
              <a:cs typeface="Times New Roman" pitchFamily="18" charset="0"/>
            </a:endParaRPr>
          </a:p>
          <a:p>
            <a:pPr algn="just">
              <a:buFontTx/>
              <a:buChar char="•"/>
              <a:defRPr/>
            </a:pPr>
            <a:r>
              <a:rPr lang="pt-BR" sz="1800" dirty="0">
                <a:latin typeface="Verdana" pitchFamily="34" charset="0"/>
                <a:cs typeface="Times New Roman" pitchFamily="18" charset="0"/>
              </a:rPr>
              <a:t> Vamos cobrir assuntos que não são necessariamente tratados na literatura da forma como serão abordados aqui.</a:t>
            </a:r>
          </a:p>
          <a:p>
            <a:pPr algn="just">
              <a:buFontTx/>
              <a:buChar char="•"/>
              <a:defRPr/>
            </a:pPr>
            <a:endParaRPr lang="pt-BR" sz="1800" dirty="0">
              <a:latin typeface="Verdana" pitchFamily="34" charset="0"/>
              <a:cs typeface="Times New Roman" pitchFamily="18" charset="0"/>
            </a:endParaRPr>
          </a:p>
          <a:p>
            <a:pPr lvl="1" algn="just">
              <a:buFont typeface="Wingdings" pitchFamily="2" charset="2"/>
              <a:buChar char="ü"/>
              <a:defRPr/>
            </a:pPr>
            <a:r>
              <a:rPr lang="pt-BR" sz="1800" dirty="0">
                <a:latin typeface="Verdana" pitchFamily="34" charset="0"/>
                <a:cs typeface="Times New Roman" pitchFamily="18" charset="0"/>
              </a:rPr>
              <a:t> Ou seja, a presença do aluno em sala de aula e nos laboratórios é essencial.</a:t>
            </a:r>
          </a:p>
        </p:txBody>
      </p:sp>
      <p:sp>
        <p:nvSpPr>
          <p:cNvPr id="7" name="Text Box 2051"/>
          <p:cNvSpPr txBox="1">
            <a:spLocks noChangeArrowheads="1"/>
          </p:cNvSpPr>
          <p:nvPr/>
        </p:nvSpPr>
        <p:spPr bwMode="auto">
          <a:xfrm>
            <a:off x="685800" y="842963"/>
            <a:ext cx="7772400" cy="369887"/>
          </a:xfrm>
          <a:prstGeom prst="rect">
            <a:avLst/>
          </a:prstGeom>
          <a:noFill/>
          <a:ln w="9525">
            <a:noFill/>
            <a:miter lim="800000"/>
            <a:headEnd/>
            <a:tailEnd/>
          </a:ln>
          <a:effectLst/>
        </p:spPr>
        <p:txBody>
          <a:bodyPr>
            <a:spAutoFit/>
          </a:bodyPr>
          <a:lstStyle/>
          <a:p>
            <a:pPr algn="ctr">
              <a:defRPr/>
            </a:pPr>
            <a:r>
              <a:rPr lang="pt-BR" sz="1800" b="1" dirty="0">
                <a:latin typeface="Verdana" pitchFamily="34" charset="0"/>
              </a:rPr>
              <a:t>1. Objetivos</a:t>
            </a:r>
          </a:p>
        </p:txBody>
      </p:sp>
    </p:spTree>
    <p:extLst>
      <p:ext uri="{BB962C8B-B14F-4D97-AF65-F5344CB8AC3E}">
        <p14:creationId xmlns:p14="http://schemas.microsoft.com/office/powerpoint/2010/main" val="3507495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BD0E1E77-F1BA-4DA4-8402-702C27B98F33}" type="datetime1">
              <a:rPr lang="pt-BR" smtClean="0"/>
              <a:pPr>
                <a:defRPr/>
              </a:pPr>
              <a:t>21/08/2017</a:t>
            </a:fld>
            <a:endParaRPr lang="pt-BR" dirty="0"/>
          </a:p>
        </p:txBody>
      </p:sp>
      <p:sp>
        <p:nvSpPr>
          <p:cNvPr id="3" name="Slide Number Placeholder 2"/>
          <p:cNvSpPr>
            <a:spLocks noGrp="1"/>
          </p:cNvSpPr>
          <p:nvPr>
            <p:ph type="sldNum" sz="quarter" idx="12"/>
          </p:nvPr>
        </p:nvSpPr>
        <p:spPr/>
        <p:txBody>
          <a:bodyPr/>
          <a:lstStyle/>
          <a:p>
            <a:pPr>
              <a:defRPr/>
            </a:pPr>
            <a:fld id="{FC5B0CF6-7278-412B-AC21-3EEC32C8AA02}" type="slidenum">
              <a:rPr lang="pt-BR" smtClean="0"/>
              <a:pPr>
                <a:defRPr/>
              </a:pPr>
              <a:t>4</a:t>
            </a:fld>
            <a:endParaRPr lang="pt-BR"/>
          </a:p>
        </p:txBody>
      </p:sp>
      <p:sp>
        <p:nvSpPr>
          <p:cNvPr id="5" name="Text Box 2052"/>
          <p:cNvSpPr txBox="1">
            <a:spLocks noChangeArrowheads="1"/>
          </p:cNvSpPr>
          <p:nvPr/>
        </p:nvSpPr>
        <p:spPr bwMode="auto">
          <a:xfrm>
            <a:off x="990600" y="1349375"/>
            <a:ext cx="6934200" cy="4278094"/>
          </a:xfrm>
          <a:prstGeom prst="rect">
            <a:avLst/>
          </a:prstGeom>
          <a:noFill/>
          <a:ln w="9525">
            <a:noFill/>
            <a:miter lim="800000"/>
            <a:headEnd/>
            <a:tailEnd/>
          </a:ln>
          <a:effectLst/>
        </p:spPr>
        <p:txBody>
          <a:bodyPr>
            <a:spAutoFit/>
          </a:bodyPr>
          <a:lstStyle/>
          <a:p>
            <a:pPr algn="just">
              <a:buFontTx/>
              <a:buChar char="•"/>
              <a:defRPr/>
            </a:pPr>
            <a:r>
              <a:rPr lang="pt-BR" sz="1600" dirty="0">
                <a:latin typeface="Verdana" pitchFamily="34" charset="0"/>
                <a:cs typeface="Times New Roman" pitchFamily="18" charset="0"/>
              </a:rPr>
              <a:t> O histórico da computação</a:t>
            </a:r>
          </a:p>
          <a:p>
            <a:pPr algn="just">
              <a:defRPr/>
            </a:pPr>
            <a:endParaRPr lang="pt-BR" sz="1600" dirty="0">
              <a:latin typeface="Verdana" pitchFamily="34" charset="0"/>
              <a:cs typeface="Times New Roman" pitchFamily="18" charset="0"/>
            </a:endParaRPr>
          </a:p>
          <a:p>
            <a:pPr algn="just">
              <a:buFontTx/>
              <a:buChar char="•"/>
              <a:defRPr/>
            </a:pPr>
            <a:r>
              <a:rPr lang="pt-BR" sz="1600" dirty="0">
                <a:latin typeface="Verdana" pitchFamily="34" charset="0"/>
                <a:cs typeface="Times New Roman" pitchFamily="18" charset="0"/>
              </a:rPr>
              <a:t> Organização básica de um computador</a:t>
            </a:r>
          </a:p>
          <a:p>
            <a:pPr algn="just">
              <a:defRPr/>
            </a:pPr>
            <a:endParaRPr lang="pt-BR" sz="1600" dirty="0">
              <a:latin typeface="Verdana" pitchFamily="34" charset="0"/>
              <a:cs typeface="Times New Roman" pitchFamily="18" charset="0"/>
            </a:endParaRPr>
          </a:p>
          <a:p>
            <a:pPr algn="just">
              <a:buFontTx/>
              <a:buChar char="•"/>
              <a:defRPr/>
            </a:pPr>
            <a:r>
              <a:rPr lang="pt-BR" sz="1600" dirty="0">
                <a:latin typeface="Verdana" pitchFamily="34" charset="0"/>
                <a:cs typeface="Times New Roman" pitchFamily="18" charset="0"/>
              </a:rPr>
              <a:t> Conceito de algoritmo</a:t>
            </a:r>
          </a:p>
          <a:p>
            <a:pPr algn="just">
              <a:buFontTx/>
              <a:buChar char="•"/>
              <a:defRPr/>
            </a:pPr>
            <a:endParaRPr lang="pt-BR" sz="1600" dirty="0">
              <a:latin typeface="Verdana" pitchFamily="34" charset="0"/>
              <a:cs typeface="Times New Roman" pitchFamily="18" charset="0"/>
            </a:endParaRPr>
          </a:p>
          <a:p>
            <a:pPr algn="just">
              <a:buFontTx/>
              <a:buChar char="•"/>
              <a:defRPr/>
            </a:pPr>
            <a:r>
              <a:rPr lang="pt-BR" sz="1600" dirty="0">
                <a:latin typeface="Verdana" pitchFamily="34" charset="0"/>
                <a:cs typeface="Times New Roman" pitchFamily="18" charset="0"/>
              </a:rPr>
              <a:t> Algoritmos seqüenciais</a:t>
            </a:r>
          </a:p>
          <a:p>
            <a:pPr algn="just">
              <a:buFontTx/>
              <a:buChar char="•"/>
              <a:defRPr/>
            </a:pPr>
            <a:endParaRPr lang="pt-BR" sz="1600" dirty="0">
              <a:latin typeface="Verdana" pitchFamily="34" charset="0"/>
              <a:cs typeface="Times New Roman" pitchFamily="18" charset="0"/>
            </a:endParaRPr>
          </a:p>
          <a:p>
            <a:pPr algn="just">
              <a:buFontTx/>
              <a:buChar char="•"/>
              <a:defRPr/>
            </a:pPr>
            <a:r>
              <a:rPr lang="pt-BR" sz="1600" dirty="0">
                <a:latin typeface="Verdana" pitchFamily="34" charset="0"/>
                <a:cs typeface="Times New Roman" pitchFamily="18" charset="0"/>
              </a:rPr>
              <a:t> Algoritmos com alternativas:</a:t>
            </a:r>
          </a:p>
          <a:p>
            <a:pPr algn="just">
              <a:defRPr/>
            </a:pPr>
            <a:endParaRPr lang="pt-BR" sz="1600" dirty="0">
              <a:latin typeface="Verdana" pitchFamily="34" charset="0"/>
              <a:cs typeface="Times New Roman" pitchFamily="18" charset="0"/>
            </a:endParaRPr>
          </a:p>
          <a:p>
            <a:pPr lvl="1" algn="just">
              <a:buFont typeface="Wingdings" pitchFamily="2" charset="2"/>
              <a:buChar char="ü"/>
              <a:defRPr/>
            </a:pPr>
            <a:r>
              <a:rPr lang="pt-BR" sz="1600" dirty="0">
                <a:latin typeface="Verdana" pitchFamily="34" charset="0"/>
                <a:cs typeface="Times New Roman" pitchFamily="18" charset="0"/>
              </a:rPr>
              <a:t> simples</a:t>
            </a:r>
          </a:p>
          <a:p>
            <a:pPr lvl="1" algn="just">
              <a:buFont typeface="Wingdings" pitchFamily="2" charset="2"/>
              <a:buChar char="ü"/>
              <a:defRPr/>
            </a:pPr>
            <a:endParaRPr lang="pt-BR" sz="1600" dirty="0">
              <a:latin typeface="Verdana" pitchFamily="34" charset="0"/>
              <a:cs typeface="Times New Roman" pitchFamily="18" charset="0"/>
            </a:endParaRPr>
          </a:p>
          <a:p>
            <a:pPr lvl="1" algn="just">
              <a:buFont typeface="Wingdings" pitchFamily="2" charset="2"/>
              <a:buChar char="ü"/>
              <a:defRPr/>
            </a:pPr>
            <a:r>
              <a:rPr lang="pt-BR" sz="1600" dirty="0">
                <a:latin typeface="Verdana" pitchFamily="34" charset="0"/>
                <a:cs typeface="Times New Roman" pitchFamily="18" charset="0"/>
              </a:rPr>
              <a:t> compostas</a:t>
            </a:r>
          </a:p>
          <a:p>
            <a:pPr lvl="1" algn="just">
              <a:buFont typeface="Wingdings" pitchFamily="2" charset="2"/>
              <a:buChar char="ü"/>
              <a:defRPr/>
            </a:pPr>
            <a:endParaRPr lang="pt-BR" sz="1600" dirty="0">
              <a:latin typeface="Verdana" pitchFamily="34" charset="0"/>
              <a:cs typeface="Times New Roman" pitchFamily="18" charset="0"/>
            </a:endParaRPr>
          </a:p>
          <a:p>
            <a:pPr lvl="1" algn="just">
              <a:buFont typeface="Wingdings" pitchFamily="2" charset="2"/>
              <a:buChar char="ü"/>
              <a:defRPr/>
            </a:pPr>
            <a:r>
              <a:rPr lang="pt-BR" sz="1600" dirty="0">
                <a:latin typeface="Verdana" pitchFamily="34" charset="0"/>
                <a:cs typeface="Times New Roman" pitchFamily="18" charset="0"/>
              </a:rPr>
              <a:t> aninhadas</a:t>
            </a:r>
          </a:p>
          <a:p>
            <a:pPr lvl="1" algn="just">
              <a:buFont typeface="Wingdings" pitchFamily="2" charset="2"/>
              <a:buChar char="ü"/>
              <a:defRPr/>
            </a:pPr>
            <a:endParaRPr lang="pt-BR" sz="1600" dirty="0">
              <a:latin typeface="Verdana" pitchFamily="34" charset="0"/>
              <a:cs typeface="Times New Roman" pitchFamily="18" charset="0"/>
            </a:endParaRPr>
          </a:p>
          <a:p>
            <a:pPr lvl="1" algn="just">
              <a:buFont typeface="Wingdings" pitchFamily="2" charset="2"/>
              <a:buChar char="ü"/>
              <a:defRPr/>
            </a:pPr>
            <a:r>
              <a:rPr lang="pt-BR" sz="1600" dirty="0">
                <a:latin typeface="Verdana" pitchFamily="34" charset="0"/>
                <a:cs typeface="Times New Roman" pitchFamily="18" charset="0"/>
              </a:rPr>
              <a:t> de múltipla escolha</a:t>
            </a:r>
          </a:p>
        </p:txBody>
      </p:sp>
      <p:sp>
        <p:nvSpPr>
          <p:cNvPr id="6" name="Text Box 2051"/>
          <p:cNvSpPr txBox="1">
            <a:spLocks noChangeArrowheads="1"/>
          </p:cNvSpPr>
          <p:nvPr/>
        </p:nvSpPr>
        <p:spPr bwMode="auto">
          <a:xfrm>
            <a:off x="685800" y="842963"/>
            <a:ext cx="7772400" cy="369887"/>
          </a:xfrm>
          <a:prstGeom prst="rect">
            <a:avLst/>
          </a:prstGeom>
          <a:noFill/>
          <a:ln w="9525">
            <a:noFill/>
            <a:miter lim="800000"/>
            <a:headEnd/>
            <a:tailEnd/>
          </a:ln>
          <a:effectLst/>
        </p:spPr>
        <p:txBody>
          <a:bodyPr>
            <a:spAutoFit/>
          </a:bodyPr>
          <a:lstStyle/>
          <a:p>
            <a:pPr algn="ctr">
              <a:defRPr/>
            </a:pPr>
            <a:r>
              <a:rPr lang="pt-BR" sz="1800" b="1" dirty="0">
                <a:latin typeface="Verdana" pitchFamily="34" charset="0"/>
              </a:rPr>
              <a:t>2. Conteúdo Programático</a:t>
            </a:r>
          </a:p>
        </p:txBody>
      </p:sp>
    </p:spTree>
    <p:extLst>
      <p:ext uri="{BB962C8B-B14F-4D97-AF65-F5344CB8AC3E}">
        <p14:creationId xmlns:p14="http://schemas.microsoft.com/office/powerpoint/2010/main" val="850903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BD0E1E77-F1BA-4DA4-8402-702C27B98F33}" type="datetime1">
              <a:rPr lang="pt-BR" smtClean="0"/>
              <a:pPr>
                <a:defRPr/>
              </a:pPr>
              <a:t>21/08/2017</a:t>
            </a:fld>
            <a:endParaRPr lang="pt-BR" dirty="0"/>
          </a:p>
        </p:txBody>
      </p:sp>
      <p:sp>
        <p:nvSpPr>
          <p:cNvPr id="3" name="Slide Number Placeholder 2"/>
          <p:cNvSpPr>
            <a:spLocks noGrp="1"/>
          </p:cNvSpPr>
          <p:nvPr>
            <p:ph type="sldNum" sz="quarter" idx="12"/>
          </p:nvPr>
        </p:nvSpPr>
        <p:spPr/>
        <p:txBody>
          <a:bodyPr/>
          <a:lstStyle/>
          <a:p>
            <a:pPr>
              <a:defRPr/>
            </a:pPr>
            <a:fld id="{410A174C-4A74-4F21-9DDB-09CE2E99516B}" type="slidenum">
              <a:rPr lang="pt-BR" smtClean="0"/>
              <a:pPr>
                <a:defRPr/>
              </a:pPr>
              <a:t>5</a:t>
            </a:fld>
            <a:endParaRPr lang="pt-BR"/>
          </a:p>
        </p:txBody>
      </p:sp>
      <p:sp>
        <p:nvSpPr>
          <p:cNvPr id="5" name="Text Box 2052"/>
          <p:cNvSpPr txBox="1">
            <a:spLocks noChangeArrowheads="1"/>
          </p:cNvSpPr>
          <p:nvPr/>
        </p:nvSpPr>
        <p:spPr bwMode="auto">
          <a:xfrm>
            <a:off x="990600" y="1349375"/>
            <a:ext cx="6934200" cy="4770537"/>
          </a:xfrm>
          <a:prstGeom prst="rect">
            <a:avLst/>
          </a:prstGeom>
          <a:noFill/>
          <a:ln w="9525">
            <a:noFill/>
            <a:miter lim="800000"/>
            <a:headEnd/>
            <a:tailEnd/>
          </a:ln>
          <a:effectLst/>
        </p:spPr>
        <p:txBody>
          <a:bodyPr>
            <a:spAutoFit/>
          </a:bodyPr>
          <a:lstStyle/>
          <a:p>
            <a:pPr algn="just">
              <a:buFontTx/>
              <a:buChar char="•"/>
              <a:defRPr/>
            </a:pPr>
            <a:r>
              <a:rPr lang="pt-BR" sz="1600" dirty="0">
                <a:latin typeface="Verdana" pitchFamily="34" charset="0"/>
                <a:cs typeface="Times New Roman" pitchFamily="18" charset="0"/>
              </a:rPr>
              <a:t> Algoritmos com repetição:</a:t>
            </a:r>
          </a:p>
          <a:p>
            <a:pPr algn="just">
              <a:defRPr/>
            </a:pPr>
            <a:endParaRPr lang="pt-BR" sz="1600" dirty="0">
              <a:latin typeface="Verdana" pitchFamily="34" charset="0"/>
              <a:cs typeface="Times New Roman" pitchFamily="18" charset="0"/>
            </a:endParaRPr>
          </a:p>
          <a:p>
            <a:pPr lvl="1" algn="just">
              <a:buFont typeface="Wingdings" pitchFamily="2" charset="2"/>
              <a:buChar char="ü"/>
              <a:defRPr/>
            </a:pPr>
            <a:r>
              <a:rPr lang="pt-BR" sz="1600" dirty="0">
                <a:latin typeface="Verdana" pitchFamily="34" charset="0"/>
                <a:cs typeface="Times New Roman" pitchFamily="18" charset="0"/>
              </a:rPr>
              <a:t> com teste no início</a:t>
            </a:r>
          </a:p>
          <a:p>
            <a:pPr lvl="1" algn="just">
              <a:buFont typeface="Wingdings" pitchFamily="2" charset="2"/>
              <a:buChar char="ü"/>
              <a:defRPr/>
            </a:pPr>
            <a:endParaRPr lang="pt-BR" sz="1600" dirty="0">
              <a:latin typeface="Verdana" pitchFamily="34" charset="0"/>
              <a:cs typeface="Times New Roman" pitchFamily="18" charset="0"/>
            </a:endParaRPr>
          </a:p>
          <a:p>
            <a:pPr lvl="1" algn="just">
              <a:buFont typeface="Wingdings" pitchFamily="2" charset="2"/>
              <a:buChar char="ü"/>
              <a:defRPr/>
            </a:pPr>
            <a:r>
              <a:rPr lang="pt-BR" sz="1600" dirty="0">
                <a:latin typeface="Verdana" pitchFamily="34" charset="0"/>
                <a:cs typeface="Times New Roman" pitchFamily="18" charset="0"/>
              </a:rPr>
              <a:t> com teste no fim</a:t>
            </a:r>
          </a:p>
          <a:p>
            <a:pPr lvl="1" algn="just">
              <a:buFont typeface="Wingdings" pitchFamily="2" charset="2"/>
              <a:buChar char="ü"/>
              <a:defRPr/>
            </a:pPr>
            <a:endParaRPr lang="pt-BR" sz="1600" dirty="0">
              <a:latin typeface="Verdana" pitchFamily="34" charset="0"/>
              <a:cs typeface="Times New Roman" pitchFamily="18" charset="0"/>
            </a:endParaRPr>
          </a:p>
          <a:p>
            <a:pPr lvl="1" algn="just">
              <a:buFont typeface="Wingdings" pitchFamily="2" charset="2"/>
              <a:buChar char="ü"/>
              <a:defRPr/>
            </a:pPr>
            <a:r>
              <a:rPr lang="pt-BR" sz="1600" dirty="0">
                <a:latin typeface="Verdana" pitchFamily="34" charset="0"/>
                <a:cs typeface="Times New Roman" pitchFamily="18" charset="0"/>
              </a:rPr>
              <a:t> com variável de controle</a:t>
            </a:r>
          </a:p>
          <a:p>
            <a:pPr lvl="1" algn="just">
              <a:buFont typeface="Wingdings" pitchFamily="2" charset="2"/>
              <a:buChar char="ü"/>
              <a:defRPr/>
            </a:pPr>
            <a:endParaRPr lang="pt-BR" sz="1600" dirty="0">
              <a:latin typeface="Verdana" pitchFamily="34" charset="0"/>
              <a:cs typeface="Times New Roman" pitchFamily="18" charset="0"/>
            </a:endParaRPr>
          </a:p>
          <a:p>
            <a:pPr algn="just">
              <a:buFontTx/>
              <a:buChar char="•"/>
              <a:defRPr/>
            </a:pPr>
            <a:r>
              <a:rPr lang="pt-BR" sz="1600" dirty="0">
                <a:latin typeface="Verdana" pitchFamily="34" charset="0"/>
                <a:cs typeface="Times New Roman" pitchFamily="18" charset="0"/>
              </a:rPr>
              <a:t> Vetores e matrizes (</a:t>
            </a:r>
            <a:r>
              <a:rPr lang="pt-BR" sz="1600" i="1" dirty="0" err="1">
                <a:latin typeface="Verdana" pitchFamily="34" charset="0"/>
                <a:cs typeface="Times New Roman" pitchFamily="18" charset="0"/>
              </a:rPr>
              <a:t>Arrays</a:t>
            </a:r>
            <a:r>
              <a:rPr lang="pt-BR" sz="1600" dirty="0">
                <a:latin typeface="Verdana" pitchFamily="34" charset="0"/>
                <a:cs typeface="Times New Roman" pitchFamily="18" charset="0"/>
              </a:rPr>
              <a:t>)</a:t>
            </a:r>
          </a:p>
          <a:p>
            <a:pPr algn="just">
              <a:buFontTx/>
              <a:buChar char="•"/>
              <a:defRPr/>
            </a:pPr>
            <a:endParaRPr lang="pt-BR" sz="1600" dirty="0">
              <a:latin typeface="Verdana" pitchFamily="34" charset="0"/>
              <a:cs typeface="Times New Roman" pitchFamily="18" charset="0"/>
            </a:endParaRPr>
          </a:p>
          <a:p>
            <a:pPr algn="just">
              <a:buFontTx/>
              <a:buChar char="•"/>
              <a:defRPr/>
            </a:pPr>
            <a:r>
              <a:rPr lang="pt-BR" sz="1600" dirty="0">
                <a:latin typeface="Verdana" pitchFamily="34" charset="0"/>
                <a:cs typeface="Times New Roman" pitchFamily="18" charset="0"/>
              </a:rPr>
              <a:t> Seqüência de Caracteres (</a:t>
            </a:r>
            <a:r>
              <a:rPr lang="pt-BR" sz="1600" i="1" dirty="0">
                <a:latin typeface="Verdana" pitchFamily="34" charset="0"/>
                <a:cs typeface="Times New Roman" pitchFamily="18" charset="0"/>
              </a:rPr>
              <a:t>Strings</a:t>
            </a:r>
            <a:r>
              <a:rPr lang="pt-BR" sz="1600" dirty="0">
                <a:latin typeface="Verdana" pitchFamily="34" charset="0"/>
                <a:cs typeface="Times New Roman" pitchFamily="18" charset="0"/>
              </a:rPr>
              <a:t>)</a:t>
            </a:r>
          </a:p>
          <a:p>
            <a:pPr algn="just">
              <a:buFontTx/>
              <a:buChar char="•"/>
              <a:defRPr/>
            </a:pPr>
            <a:endParaRPr lang="pt-BR" sz="1600" dirty="0">
              <a:latin typeface="Verdana" pitchFamily="34" charset="0"/>
              <a:cs typeface="Times New Roman" pitchFamily="18" charset="0"/>
            </a:endParaRPr>
          </a:p>
          <a:p>
            <a:pPr algn="just">
              <a:buFontTx/>
              <a:buChar char="•"/>
              <a:defRPr/>
            </a:pPr>
            <a:r>
              <a:rPr lang="pt-BR" sz="1600" dirty="0">
                <a:latin typeface="Verdana" pitchFamily="34" charset="0"/>
                <a:cs typeface="Times New Roman" pitchFamily="18" charset="0"/>
              </a:rPr>
              <a:t> Registros (</a:t>
            </a:r>
            <a:r>
              <a:rPr lang="pt-BR" sz="1600" i="1" dirty="0" err="1">
                <a:latin typeface="Verdana" pitchFamily="34" charset="0"/>
                <a:cs typeface="Times New Roman" pitchFamily="18" charset="0"/>
              </a:rPr>
              <a:t>Structs</a:t>
            </a:r>
            <a:r>
              <a:rPr lang="pt-BR" sz="1600" dirty="0">
                <a:latin typeface="Verdana" pitchFamily="34" charset="0"/>
                <a:cs typeface="Times New Roman" pitchFamily="18" charset="0"/>
              </a:rPr>
              <a:t>)</a:t>
            </a:r>
          </a:p>
          <a:p>
            <a:pPr algn="just">
              <a:buFontTx/>
              <a:buChar char="•"/>
              <a:defRPr/>
            </a:pPr>
            <a:endParaRPr lang="pt-BR" sz="1600" dirty="0">
              <a:latin typeface="Verdana" pitchFamily="34" charset="0"/>
              <a:cs typeface="Times New Roman" pitchFamily="18" charset="0"/>
            </a:endParaRPr>
          </a:p>
          <a:p>
            <a:pPr algn="just">
              <a:buFontTx/>
              <a:buChar char="•"/>
              <a:defRPr/>
            </a:pPr>
            <a:r>
              <a:rPr lang="pt-BR" sz="1600" dirty="0">
                <a:latin typeface="Verdana" pitchFamily="34" charset="0"/>
                <a:cs typeface="Times New Roman" pitchFamily="18" charset="0"/>
              </a:rPr>
              <a:t> Uniões e Enumerações</a:t>
            </a:r>
          </a:p>
          <a:p>
            <a:pPr algn="just">
              <a:defRPr/>
            </a:pPr>
            <a:endParaRPr lang="pt-BR" sz="1600" dirty="0">
              <a:latin typeface="Verdana" pitchFamily="34" charset="0"/>
              <a:cs typeface="Times New Roman" pitchFamily="18" charset="0"/>
            </a:endParaRPr>
          </a:p>
          <a:p>
            <a:pPr algn="just">
              <a:buFontTx/>
              <a:buChar char="•"/>
              <a:defRPr/>
            </a:pPr>
            <a:r>
              <a:rPr lang="pt-BR" sz="1600" dirty="0">
                <a:latin typeface="Verdana" pitchFamily="34" charset="0"/>
                <a:cs typeface="Times New Roman" pitchFamily="18" charset="0"/>
              </a:rPr>
              <a:t> Subalgoritmos (Funções)</a:t>
            </a:r>
          </a:p>
          <a:p>
            <a:pPr algn="just">
              <a:buFontTx/>
              <a:buChar char="•"/>
              <a:defRPr/>
            </a:pPr>
            <a:endParaRPr lang="pt-BR" sz="1600" dirty="0">
              <a:latin typeface="Verdana" pitchFamily="34" charset="0"/>
              <a:cs typeface="Times New Roman" pitchFamily="18" charset="0"/>
            </a:endParaRPr>
          </a:p>
          <a:p>
            <a:pPr algn="just">
              <a:buFontTx/>
              <a:buChar char="•"/>
              <a:defRPr/>
            </a:pPr>
            <a:r>
              <a:rPr lang="pt-BR" sz="1600" dirty="0">
                <a:latin typeface="Verdana" pitchFamily="34" charset="0"/>
                <a:cs typeface="Times New Roman" pitchFamily="18" charset="0"/>
              </a:rPr>
              <a:t> Ponteiros</a:t>
            </a:r>
          </a:p>
        </p:txBody>
      </p:sp>
      <p:sp>
        <p:nvSpPr>
          <p:cNvPr id="6" name="Text Box 2051"/>
          <p:cNvSpPr txBox="1">
            <a:spLocks noChangeArrowheads="1"/>
          </p:cNvSpPr>
          <p:nvPr/>
        </p:nvSpPr>
        <p:spPr bwMode="auto">
          <a:xfrm>
            <a:off x="685800" y="842963"/>
            <a:ext cx="7772400" cy="369887"/>
          </a:xfrm>
          <a:prstGeom prst="rect">
            <a:avLst/>
          </a:prstGeom>
          <a:noFill/>
          <a:ln w="9525">
            <a:noFill/>
            <a:miter lim="800000"/>
            <a:headEnd/>
            <a:tailEnd/>
          </a:ln>
          <a:effectLst/>
        </p:spPr>
        <p:txBody>
          <a:bodyPr>
            <a:spAutoFit/>
          </a:bodyPr>
          <a:lstStyle/>
          <a:p>
            <a:pPr algn="ctr">
              <a:defRPr/>
            </a:pPr>
            <a:r>
              <a:rPr lang="pt-BR" sz="1800" b="1" dirty="0">
                <a:latin typeface="Verdana" pitchFamily="34" charset="0"/>
              </a:rPr>
              <a:t>2. Conteúdo Programático</a:t>
            </a:r>
          </a:p>
        </p:txBody>
      </p:sp>
    </p:spTree>
    <p:extLst>
      <p:ext uri="{BB962C8B-B14F-4D97-AF65-F5344CB8AC3E}">
        <p14:creationId xmlns:p14="http://schemas.microsoft.com/office/powerpoint/2010/main" val="1187313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BD0E1E77-F1BA-4DA4-8402-702C27B98F33}" type="datetime1">
              <a:rPr lang="pt-BR" smtClean="0"/>
              <a:pPr>
                <a:defRPr/>
              </a:pPr>
              <a:t>21/08/2017</a:t>
            </a:fld>
            <a:endParaRPr lang="pt-BR" dirty="0"/>
          </a:p>
        </p:txBody>
      </p:sp>
      <p:sp>
        <p:nvSpPr>
          <p:cNvPr id="3" name="Slide Number Placeholder 2"/>
          <p:cNvSpPr>
            <a:spLocks noGrp="1"/>
          </p:cNvSpPr>
          <p:nvPr>
            <p:ph type="sldNum" sz="quarter" idx="12"/>
          </p:nvPr>
        </p:nvSpPr>
        <p:spPr/>
        <p:txBody>
          <a:bodyPr/>
          <a:lstStyle/>
          <a:p>
            <a:pPr>
              <a:defRPr/>
            </a:pPr>
            <a:fld id="{FB6ECB17-315F-4E0A-BD6D-950AD9BAF6C6}" type="slidenum">
              <a:rPr lang="pt-BR" smtClean="0"/>
              <a:pPr>
                <a:defRPr/>
              </a:pPr>
              <a:t>6</a:t>
            </a:fld>
            <a:endParaRPr lang="pt-BR"/>
          </a:p>
        </p:txBody>
      </p:sp>
      <p:sp>
        <p:nvSpPr>
          <p:cNvPr id="5" name="Text Box 2052"/>
          <p:cNvSpPr txBox="1">
            <a:spLocks noChangeArrowheads="1"/>
          </p:cNvSpPr>
          <p:nvPr/>
        </p:nvSpPr>
        <p:spPr bwMode="auto">
          <a:xfrm>
            <a:off x="990600" y="1349375"/>
            <a:ext cx="6934200" cy="1323439"/>
          </a:xfrm>
          <a:prstGeom prst="rect">
            <a:avLst/>
          </a:prstGeom>
          <a:noFill/>
          <a:ln w="9525">
            <a:noFill/>
            <a:miter lim="800000"/>
            <a:headEnd/>
            <a:tailEnd/>
          </a:ln>
          <a:effectLst/>
        </p:spPr>
        <p:txBody>
          <a:bodyPr>
            <a:spAutoFit/>
          </a:bodyPr>
          <a:lstStyle/>
          <a:p>
            <a:pPr algn="just">
              <a:buFontTx/>
              <a:buChar char="•"/>
              <a:defRPr/>
            </a:pPr>
            <a:r>
              <a:rPr lang="pt-BR" sz="1600" dirty="0">
                <a:latin typeface="Verdana" pitchFamily="34" charset="0"/>
                <a:cs typeface="Times New Roman" pitchFamily="18" charset="0"/>
              </a:rPr>
              <a:t> Arquivos</a:t>
            </a:r>
          </a:p>
          <a:p>
            <a:pPr algn="just">
              <a:buFontTx/>
              <a:buChar char="•"/>
              <a:defRPr/>
            </a:pPr>
            <a:endParaRPr lang="pt-BR" sz="1600" dirty="0">
              <a:latin typeface="Verdana" pitchFamily="34" charset="0"/>
              <a:cs typeface="Times New Roman" pitchFamily="18" charset="0"/>
            </a:endParaRPr>
          </a:p>
          <a:p>
            <a:pPr algn="just">
              <a:buFontTx/>
              <a:buChar char="•"/>
              <a:defRPr/>
            </a:pPr>
            <a:r>
              <a:rPr lang="pt-BR" sz="1600" dirty="0">
                <a:latin typeface="Verdana" pitchFamily="34" charset="0"/>
                <a:cs typeface="Times New Roman" pitchFamily="18" charset="0"/>
              </a:rPr>
              <a:t> Recursividade</a:t>
            </a:r>
          </a:p>
          <a:p>
            <a:pPr algn="just">
              <a:buFontTx/>
              <a:buChar char="•"/>
              <a:defRPr/>
            </a:pPr>
            <a:endParaRPr lang="pt-BR" sz="1600" dirty="0">
              <a:latin typeface="Verdana" pitchFamily="34" charset="0"/>
              <a:cs typeface="Times New Roman" pitchFamily="18" charset="0"/>
            </a:endParaRPr>
          </a:p>
          <a:p>
            <a:pPr algn="just">
              <a:buFontTx/>
              <a:buChar char="•"/>
              <a:defRPr/>
            </a:pPr>
            <a:r>
              <a:rPr lang="pt-BR" sz="1600" dirty="0">
                <a:latin typeface="Verdana" pitchFamily="34" charset="0"/>
                <a:cs typeface="Times New Roman" pitchFamily="18" charset="0"/>
              </a:rPr>
              <a:t> Ordenação e Busca</a:t>
            </a:r>
          </a:p>
        </p:txBody>
      </p:sp>
      <p:sp>
        <p:nvSpPr>
          <p:cNvPr id="7" name="Text Box 2051"/>
          <p:cNvSpPr txBox="1">
            <a:spLocks noChangeArrowheads="1"/>
          </p:cNvSpPr>
          <p:nvPr/>
        </p:nvSpPr>
        <p:spPr bwMode="auto">
          <a:xfrm>
            <a:off x="685800" y="842963"/>
            <a:ext cx="7772400" cy="369887"/>
          </a:xfrm>
          <a:prstGeom prst="rect">
            <a:avLst/>
          </a:prstGeom>
          <a:noFill/>
          <a:ln w="9525">
            <a:noFill/>
            <a:miter lim="800000"/>
            <a:headEnd/>
            <a:tailEnd/>
          </a:ln>
          <a:effectLst/>
        </p:spPr>
        <p:txBody>
          <a:bodyPr>
            <a:spAutoFit/>
          </a:bodyPr>
          <a:lstStyle/>
          <a:p>
            <a:pPr algn="ctr">
              <a:defRPr/>
            </a:pPr>
            <a:r>
              <a:rPr lang="pt-BR" sz="1800" b="1" dirty="0">
                <a:latin typeface="Verdana" pitchFamily="34" charset="0"/>
              </a:rPr>
              <a:t>2. Conteúdo Programático</a:t>
            </a:r>
          </a:p>
        </p:txBody>
      </p:sp>
    </p:spTree>
    <p:extLst>
      <p:ext uri="{BB962C8B-B14F-4D97-AF65-F5344CB8AC3E}">
        <p14:creationId xmlns:p14="http://schemas.microsoft.com/office/powerpoint/2010/main" val="1931137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BD0E1E77-F1BA-4DA4-8402-702C27B98F33}" type="datetime1">
              <a:rPr lang="pt-BR" smtClean="0"/>
              <a:pPr>
                <a:defRPr/>
              </a:pPr>
              <a:t>21/08/2017</a:t>
            </a:fld>
            <a:endParaRPr lang="pt-BR" dirty="0"/>
          </a:p>
        </p:txBody>
      </p:sp>
      <p:sp>
        <p:nvSpPr>
          <p:cNvPr id="3" name="Slide Number Placeholder 2"/>
          <p:cNvSpPr>
            <a:spLocks noGrp="1"/>
          </p:cNvSpPr>
          <p:nvPr>
            <p:ph type="sldNum" sz="quarter" idx="12"/>
          </p:nvPr>
        </p:nvSpPr>
        <p:spPr/>
        <p:txBody>
          <a:bodyPr/>
          <a:lstStyle/>
          <a:p>
            <a:pPr>
              <a:defRPr/>
            </a:pPr>
            <a:fld id="{EF57D533-C2F4-446C-A53A-D054831E7082}" type="slidenum">
              <a:rPr lang="pt-BR" smtClean="0"/>
              <a:pPr>
                <a:defRPr/>
              </a:pPr>
              <a:t>7</a:t>
            </a:fld>
            <a:endParaRPr lang="pt-BR"/>
          </a:p>
        </p:txBody>
      </p:sp>
      <p:sp>
        <p:nvSpPr>
          <p:cNvPr id="5" name="Text Box 2052"/>
          <p:cNvSpPr txBox="1">
            <a:spLocks noChangeArrowheads="1"/>
          </p:cNvSpPr>
          <p:nvPr/>
        </p:nvSpPr>
        <p:spPr bwMode="auto">
          <a:xfrm>
            <a:off x="990600" y="1349375"/>
            <a:ext cx="6934200" cy="3785652"/>
          </a:xfrm>
          <a:prstGeom prst="rect">
            <a:avLst/>
          </a:prstGeom>
          <a:noFill/>
          <a:ln w="9525">
            <a:noFill/>
            <a:miter lim="800000"/>
            <a:headEnd/>
            <a:tailEnd/>
          </a:ln>
          <a:effectLst/>
        </p:spPr>
        <p:txBody>
          <a:bodyPr>
            <a:spAutoFit/>
          </a:bodyPr>
          <a:lstStyle/>
          <a:p>
            <a:pPr algn="just">
              <a:buFontTx/>
              <a:buChar char="•"/>
              <a:defRPr/>
            </a:pPr>
            <a:r>
              <a:rPr lang="pt-BR" sz="1600" dirty="0">
                <a:latin typeface="Verdana" pitchFamily="34" charset="0"/>
                <a:cs typeface="Times New Roman" pitchFamily="18" charset="0"/>
              </a:rPr>
              <a:t>  A menção será baseada em 2 provas, 2 trabalhos, 10 laboratórios e uma lista de exercícios realizada no </a:t>
            </a:r>
            <a:r>
              <a:rPr lang="pt-BR" sz="1600" i="1" dirty="0">
                <a:latin typeface="Verdana" pitchFamily="34" charset="0"/>
                <a:cs typeface="Times New Roman" pitchFamily="18" charset="0"/>
              </a:rPr>
              <a:t>URI Online </a:t>
            </a:r>
            <a:r>
              <a:rPr lang="pt-BR" sz="1600" i="1" dirty="0" err="1">
                <a:latin typeface="Verdana" pitchFamily="34" charset="0"/>
                <a:cs typeface="Times New Roman" pitchFamily="18" charset="0"/>
              </a:rPr>
              <a:t>Judge</a:t>
            </a:r>
            <a:r>
              <a:rPr lang="pt-BR" sz="1600" dirty="0">
                <a:latin typeface="Verdana" pitchFamily="34" charset="0"/>
                <a:cs typeface="Times New Roman" pitchFamily="18" charset="0"/>
              </a:rPr>
              <a:t>.</a:t>
            </a:r>
          </a:p>
          <a:p>
            <a:pPr algn="just">
              <a:buFontTx/>
              <a:buChar char="•"/>
              <a:defRPr/>
            </a:pPr>
            <a:endParaRPr lang="pt-BR" sz="1600" dirty="0">
              <a:latin typeface="Verdana" pitchFamily="34" charset="0"/>
              <a:cs typeface="Times New Roman" pitchFamily="18" charset="0"/>
            </a:endParaRPr>
          </a:p>
          <a:p>
            <a:pPr algn="just">
              <a:buFontTx/>
              <a:buChar char="•"/>
              <a:defRPr/>
            </a:pPr>
            <a:r>
              <a:rPr lang="pt-BR" sz="1600" dirty="0">
                <a:latin typeface="Verdana" pitchFamily="34" charset="0"/>
                <a:cs typeface="Times New Roman" pitchFamily="18" charset="0"/>
              </a:rPr>
              <a:t>  A média final será dada por:</a:t>
            </a:r>
          </a:p>
          <a:p>
            <a:pPr algn="just">
              <a:buFontTx/>
              <a:buChar char="•"/>
              <a:defRPr/>
            </a:pPr>
            <a:endParaRPr lang="pt-BR" sz="1600" dirty="0">
              <a:effectLst>
                <a:outerShdw blurRad="38100" dist="38100" dir="2700000" algn="tl">
                  <a:srgbClr val="C0C0C0"/>
                </a:outerShdw>
              </a:effectLst>
              <a:latin typeface="Verdana" pitchFamily="34" charset="0"/>
              <a:cs typeface="Times New Roman" pitchFamily="18" charset="0"/>
            </a:endParaRPr>
          </a:p>
          <a:p>
            <a:pPr algn="just">
              <a:buFontTx/>
              <a:buChar char="•"/>
              <a:defRPr/>
            </a:pPr>
            <a:endParaRPr lang="pt-BR" sz="1600" dirty="0">
              <a:effectLst>
                <a:outerShdw blurRad="38100" dist="38100" dir="2700000" algn="tl">
                  <a:srgbClr val="C0C0C0"/>
                </a:outerShdw>
              </a:effectLst>
              <a:latin typeface="Verdana" pitchFamily="34" charset="0"/>
              <a:cs typeface="Times New Roman" pitchFamily="18" charset="0"/>
            </a:endParaRPr>
          </a:p>
          <a:p>
            <a:pPr algn="just">
              <a:buFontTx/>
              <a:buChar char="•"/>
              <a:defRPr/>
            </a:pPr>
            <a:endParaRPr lang="pt-BR" sz="1600" dirty="0">
              <a:effectLst>
                <a:outerShdw blurRad="38100" dist="38100" dir="2700000" algn="tl">
                  <a:srgbClr val="C0C0C0"/>
                </a:outerShdw>
              </a:effectLst>
              <a:latin typeface="Verdana" pitchFamily="34" charset="0"/>
              <a:cs typeface="Times New Roman" pitchFamily="18" charset="0"/>
            </a:endParaRPr>
          </a:p>
          <a:p>
            <a:pPr algn="just">
              <a:buFontTx/>
              <a:buChar char="•"/>
              <a:defRPr/>
            </a:pPr>
            <a:endParaRPr lang="pt-BR" sz="1600" dirty="0">
              <a:effectLst>
                <a:outerShdw blurRad="38100" dist="38100" dir="2700000" algn="tl">
                  <a:srgbClr val="C0C0C0"/>
                </a:outerShdw>
              </a:effectLst>
              <a:latin typeface="Verdana" pitchFamily="34" charset="0"/>
              <a:cs typeface="Times New Roman" pitchFamily="18" charset="0"/>
            </a:endParaRPr>
          </a:p>
          <a:p>
            <a:pPr algn="just">
              <a:buFontTx/>
              <a:buChar char="•"/>
              <a:defRPr/>
            </a:pPr>
            <a:endParaRPr lang="pt-BR" sz="1600" dirty="0">
              <a:effectLst>
                <a:outerShdw blurRad="38100" dist="38100" dir="2700000" algn="tl">
                  <a:srgbClr val="C0C0C0"/>
                </a:outerShdw>
              </a:effectLst>
              <a:latin typeface="Verdana" pitchFamily="34" charset="0"/>
              <a:cs typeface="Times New Roman" pitchFamily="18" charset="0"/>
            </a:endParaRPr>
          </a:p>
          <a:p>
            <a:pPr algn="just">
              <a:buFontTx/>
              <a:buChar char="•"/>
              <a:defRPr/>
            </a:pPr>
            <a:endParaRPr lang="pt-BR" sz="1600" dirty="0">
              <a:effectLst>
                <a:outerShdw blurRad="38100" dist="38100" dir="2700000" algn="tl">
                  <a:srgbClr val="C0C0C0"/>
                </a:outerShdw>
              </a:effectLst>
              <a:latin typeface="Verdana" pitchFamily="34" charset="0"/>
              <a:cs typeface="Times New Roman" pitchFamily="18" charset="0"/>
            </a:endParaRPr>
          </a:p>
          <a:p>
            <a:pPr algn="just">
              <a:buFontTx/>
              <a:buChar char="•"/>
              <a:defRPr/>
            </a:pPr>
            <a:endParaRPr lang="pt-BR" sz="1600" dirty="0">
              <a:effectLst>
                <a:outerShdw blurRad="38100" dist="38100" dir="2700000" algn="tl">
                  <a:srgbClr val="C0C0C0"/>
                </a:outerShdw>
              </a:effectLst>
              <a:latin typeface="Verdana" pitchFamily="34" charset="0"/>
              <a:cs typeface="Times New Roman" pitchFamily="18" charset="0"/>
            </a:endParaRPr>
          </a:p>
          <a:p>
            <a:pPr algn="just">
              <a:buFontTx/>
              <a:buChar char="•"/>
              <a:defRPr/>
            </a:pPr>
            <a:endParaRPr lang="pt-BR" sz="1600" dirty="0">
              <a:effectLst>
                <a:outerShdw blurRad="38100" dist="38100" dir="2700000" algn="tl">
                  <a:srgbClr val="C0C0C0"/>
                </a:outerShdw>
              </a:effectLst>
              <a:latin typeface="Verdana" pitchFamily="34" charset="0"/>
              <a:cs typeface="Times New Roman" pitchFamily="18" charset="0"/>
            </a:endParaRPr>
          </a:p>
          <a:p>
            <a:pPr algn="just">
              <a:buFontTx/>
              <a:buChar char="•"/>
              <a:defRPr/>
            </a:pPr>
            <a:endParaRPr lang="pt-BR" sz="1600" dirty="0">
              <a:effectLst>
                <a:outerShdw blurRad="38100" dist="38100" dir="2700000" algn="tl">
                  <a:srgbClr val="C0C0C0"/>
                </a:outerShdw>
              </a:effectLst>
              <a:latin typeface="Verdana" pitchFamily="34" charset="0"/>
              <a:cs typeface="Times New Roman" pitchFamily="18" charset="0"/>
            </a:endParaRPr>
          </a:p>
          <a:p>
            <a:pPr algn="just">
              <a:buFontTx/>
              <a:buChar char="•"/>
              <a:defRPr/>
            </a:pPr>
            <a:endParaRPr lang="pt-BR" sz="1600" dirty="0">
              <a:effectLst>
                <a:outerShdw blurRad="38100" dist="38100" dir="2700000" algn="tl">
                  <a:srgbClr val="C0C0C0"/>
                </a:outerShdw>
              </a:effectLst>
              <a:latin typeface="Verdana" pitchFamily="34" charset="0"/>
              <a:cs typeface="Times New Roman" pitchFamily="18" charset="0"/>
            </a:endParaRPr>
          </a:p>
        </p:txBody>
      </p:sp>
      <p:sp>
        <p:nvSpPr>
          <p:cNvPr id="6" name="Text Box 2051"/>
          <p:cNvSpPr txBox="1">
            <a:spLocks noChangeArrowheads="1"/>
          </p:cNvSpPr>
          <p:nvPr/>
        </p:nvSpPr>
        <p:spPr bwMode="auto">
          <a:xfrm>
            <a:off x="685800" y="842963"/>
            <a:ext cx="7772400" cy="369887"/>
          </a:xfrm>
          <a:prstGeom prst="rect">
            <a:avLst/>
          </a:prstGeom>
          <a:noFill/>
          <a:ln w="9525">
            <a:noFill/>
            <a:miter lim="800000"/>
            <a:headEnd/>
            <a:tailEnd/>
          </a:ln>
          <a:effectLst/>
        </p:spPr>
        <p:txBody>
          <a:bodyPr>
            <a:spAutoFit/>
          </a:bodyPr>
          <a:lstStyle/>
          <a:p>
            <a:pPr algn="ctr">
              <a:defRPr/>
            </a:pPr>
            <a:r>
              <a:rPr lang="pt-BR" sz="1800" b="1" dirty="0">
                <a:latin typeface="Verdana" pitchFamily="34" charset="0"/>
              </a:rPr>
              <a:t>3. Avaliação</a:t>
            </a:r>
          </a:p>
        </p:txBody>
      </p:sp>
      <p:sp>
        <p:nvSpPr>
          <p:cNvPr id="103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sp>
        <p:nvSpPr>
          <p:cNvPr id="103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graphicFrame>
        <p:nvGraphicFramePr>
          <p:cNvPr id="7" name="Objeto 6"/>
          <p:cNvGraphicFramePr>
            <a:graphicFrameLocks noChangeAspect="1"/>
          </p:cNvGraphicFramePr>
          <p:nvPr>
            <p:extLst>
              <p:ext uri="{D42A27DB-BD31-4B8C-83A1-F6EECF244321}">
                <p14:modId xmlns:p14="http://schemas.microsoft.com/office/powerpoint/2010/main" val="3597458539"/>
              </p:ext>
            </p:extLst>
          </p:nvPr>
        </p:nvGraphicFramePr>
        <p:xfrm>
          <a:off x="1614958" y="2708920"/>
          <a:ext cx="5621338" cy="898525"/>
        </p:xfrm>
        <a:graphic>
          <a:graphicData uri="http://schemas.openxmlformats.org/presentationml/2006/ole">
            <mc:AlternateContent xmlns:mc="http://schemas.openxmlformats.org/markup-compatibility/2006">
              <mc:Choice xmlns:v="urn:schemas-microsoft-com:vml" Requires="v">
                <p:oleObj spid="_x0000_s8276" name="Equação" r:id="rId3" imgW="2463480" imgH="393480" progId="Equation.3">
                  <p:embed/>
                </p:oleObj>
              </mc:Choice>
              <mc:Fallback>
                <p:oleObj name="Equação" r:id="rId3" imgW="2463480" imgH="393480" progId="Equation.3">
                  <p:embed/>
                  <p:pic>
                    <p:nvPicPr>
                      <p:cNvPr id="0" name=""/>
                      <p:cNvPicPr/>
                      <p:nvPr/>
                    </p:nvPicPr>
                    <p:blipFill>
                      <a:blip r:embed="rId4"/>
                      <a:stretch>
                        <a:fillRect/>
                      </a:stretch>
                    </p:blipFill>
                    <p:spPr>
                      <a:xfrm>
                        <a:off x="1614958" y="2708920"/>
                        <a:ext cx="5621338" cy="898525"/>
                      </a:xfrm>
                      <a:prstGeom prst="rect">
                        <a:avLst/>
                      </a:prstGeom>
                    </p:spPr>
                  </p:pic>
                </p:oleObj>
              </mc:Fallback>
            </mc:AlternateContent>
          </a:graphicData>
        </a:graphic>
      </p:graphicFrame>
      <p:graphicFrame>
        <p:nvGraphicFramePr>
          <p:cNvPr id="8" name="Objeto 7"/>
          <p:cNvGraphicFramePr>
            <a:graphicFrameLocks noChangeAspect="1"/>
          </p:cNvGraphicFramePr>
          <p:nvPr>
            <p:extLst>
              <p:ext uri="{D42A27DB-BD31-4B8C-83A1-F6EECF244321}">
                <p14:modId xmlns:p14="http://schemas.microsoft.com/office/powerpoint/2010/main" val="2161544791"/>
              </p:ext>
            </p:extLst>
          </p:nvPr>
        </p:nvGraphicFramePr>
        <p:xfrm>
          <a:off x="971600" y="3645024"/>
          <a:ext cx="2304256" cy="1268636"/>
        </p:xfrm>
        <a:graphic>
          <a:graphicData uri="http://schemas.openxmlformats.org/presentationml/2006/ole">
            <mc:AlternateContent xmlns:mc="http://schemas.openxmlformats.org/markup-compatibility/2006">
              <mc:Choice xmlns:v="urn:schemas-microsoft-com:vml" Requires="v">
                <p:oleObj spid="_x0000_s8277" name="Equação" r:id="rId5" imgW="1130040" imgH="622080" progId="Equation.3">
                  <p:embed/>
                </p:oleObj>
              </mc:Choice>
              <mc:Fallback>
                <p:oleObj name="Equação" r:id="rId5" imgW="1130040" imgH="622080" progId="Equation.3">
                  <p:embed/>
                  <p:pic>
                    <p:nvPicPr>
                      <p:cNvPr id="0" name=""/>
                      <p:cNvPicPr/>
                      <p:nvPr/>
                    </p:nvPicPr>
                    <p:blipFill>
                      <a:blip r:embed="rId6"/>
                      <a:stretch>
                        <a:fillRect/>
                      </a:stretch>
                    </p:blipFill>
                    <p:spPr>
                      <a:xfrm>
                        <a:off x="971600" y="3645024"/>
                        <a:ext cx="2304256" cy="1268636"/>
                      </a:xfrm>
                      <a:prstGeom prst="rect">
                        <a:avLst/>
                      </a:prstGeom>
                    </p:spPr>
                  </p:pic>
                </p:oleObj>
              </mc:Fallback>
            </mc:AlternateContent>
          </a:graphicData>
        </a:graphic>
      </p:graphicFrame>
      <p:graphicFrame>
        <p:nvGraphicFramePr>
          <p:cNvPr id="9" name="Objeto 8"/>
          <p:cNvGraphicFramePr>
            <a:graphicFrameLocks noChangeAspect="1"/>
          </p:cNvGraphicFramePr>
          <p:nvPr>
            <p:extLst>
              <p:ext uri="{D42A27DB-BD31-4B8C-83A1-F6EECF244321}">
                <p14:modId xmlns:p14="http://schemas.microsoft.com/office/powerpoint/2010/main" val="1827579183"/>
              </p:ext>
            </p:extLst>
          </p:nvPr>
        </p:nvGraphicFramePr>
        <p:xfrm>
          <a:off x="3147169" y="5013176"/>
          <a:ext cx="2720975" cy="944563"/>
        </p:xfrm>
        <a:graphic>
          <a:graphicData uri="http://schemas.openxmlformats.org/presentationml/2006/ole">
            <mc:AlternateContent xmlns:mc="http://schemas.openxmlformats.org/markup-compatibility/2006">
              <mc:Choice xmlns:v="urn:schemas-microsoft-com:vml" Requires="v">
                <p:oleObj spid="_x0000_s8278" name="Equação" r:id="rId7" imgW="1244520" imgH="431640" progId="Equation.3">
                  <p:embed/>
                </p:oleObj>
              </mc:Choice>
              <mc:Fallback>
                <p:oleObj name="Equação" r:id="rId7" imgW="1244520" imgH="431640" progId="Equation.3">
                  <p:embed/>
                  <p:pic>
                    <p:nvPicPr>
                      <p:cNvPr id="0" name=""/>
                      <p:cNvPicPr/>
                      <p:nvPr/>
                    </p:nvPicPr>
                    <p:blipFill>
                      <a:blip r:embed="rId8"/>
                      <a:stretch>
                        <a:fillRect/>
                      </a:stretch>
                    </p:blipFill>
                    <p:spPr>
                      <a:xfrm>
                        <a:off x="3147169" y="5013176"/>
                        <a:ext cx="2720975" cy="944563"/>
                      </a:xfrm>
                      <a:prstGeom prst="rect">
                        <a:avLst/>
                      </a:prstGeom>
                    </p:spPr>
                  </p:pic>
                </p:oleObj>
              </mc:Fallback>
            </mc:AlternateContent>
          </a:graphicData>
        </a:graphic>
      </p:graphicFrame>
      <p:graphicFrame>
        <p:nvGraphicFramePr>
          <p:cNvPr id="10" name="Objeto 9"/>
          <p:cNvGraphicFramePr>
            <a:graphicFrameLocks noChangeAspect="1"/>
          </p:cNvGraphicFramePr>
          <p:nvPr>
            <p:extLst>
              <p:ext uri="{D42A27DB-BD31-4B8C-83A1-F6EECF244321}">
                <p14:modId xmlns:p14="http://schemas.microsoft.com/office/powerpoint/2010/main" val="115737516"/>
              </p:ext>
            </p:extLst>
          </p:nvPr>
        </p:nvGraphicFramePr>
        <p:xfrm>
          <a:off x="5292080" y="3789040"/>
          <a:ext cx="2967238" cy="867777"/>
        </p:xfrm>
        <a:graphic>
          <a:graphicData uri="http://schemas.openxmlformats.org/presentationml/2006/ole">
            <mc:AlternateContent xmlns:mc="http://schemas.openxmlformats.org/markup-compatibility/2006">
              <mc:Choice xmlns:v="urn:schemas-microsoft-com:vml" Requires="v">
                <p:oleObj spid="_x0000_s8279" name="Equação" r:id="rId9" imgW="1346040" imgH="393480" progId="Equation.3">
                  <p:embed/>
                </p:oleObj>
              </mc:Choice>
              <mc:Fallback>
                <p:oleObj name="Equação" r:id="rId9" imgW="1346040" imgH="393480" progId="Equation.3">
                  <p:embed/>
                  <p:pic>
                    <p:nvPicPr>
                      <p:cNvPr id="0" name=""/>
                      <p:cNvPicPr/>
                      <p:nvPr/>
                    </p:nvPicPr>
                    <p:blipFill>
                      <a:blip r:embed="rId10"/>
                      <a:stretch>
                        <a:fillRect/>
                      </a:stretch>
                    </p:blipFill>
                    <p:spPr>
                      <a:xfrm>
                        <a:off x="5292080" y="3789040"/>
                        <a:ext cx="2967238" cy="867777"/>
                      </a:xfrm>
                      <a:prstGeom prst="rect">
                        <a:avLst/>
                      </a:prstGeom>
                    </p:spPr>
                  </p:pic>
                </p:oleObj>
              </mc:Fallback>
            </mc:AlternateContent>
          </a:graphicData>
        </a:graphic>
      </p:graphicFrame>
    </p:spTree>
    <p:extLst>
      <p:ext uri="{BB962C8B-B14F-4D97-AF65-F5344CB8AC3E}">
        <p14:creationId xmlns:p14="http://schemas.microsoft.com/office/powerpoint/2010/main" val="2309009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BD0E1E77-F1BA-4DA4-8402-702C27B98F33}" type="datetime1">
              <a:rPr lang="pt-BR" smtClean="0"/>
              <a:pPr>
                <a:defRPr/>
              </a:pPr>
              <a:t>21/08/2017</a:t>
            </a:fld>
            <a:endParaRPr lang="pt-BR" dirty="0"/>
          </a:p>
        </p:txBody>
      </p:sp>
      <p:sp>
        <p:nvSpPr>
          <p:cNvPr id="3" name="Slide Number Placeholder 2"/>
          <p:cNvSpPr>
            <a:spLocks noGrp="1"/>
          </p:cNvSpPr>
          <p:nvPr>
            <p:ph type="sldNum" sz="quarter" idx="12"/>
          </p:nvPr>
        </p:nvSpPr>
        <p:spPr/>
        <p:txBody>
          <a:bodyPr/>
          <a:lstStyle/>
          <a:p>
            <a:pPr>
              <a:defRPr/>
            </a:pPr>
            <a:fld id="{8CBB5416-059D-4998-BF06-CA0A87FA1185}" type="slidenum">
              <a:rPr lang="pt-BR" smtClean="0"/>
              <a:pPr>
                <a:defRPr/>
              </a:pPr>
              <a:t>8</a:t>
            </a:fld>
            <a:endParaRPr lang="pt-BR"/>
          </a:p>
        </p:txBody>
      </p:sp>
      <p:sp>
        <p:nvSpPr>
          <p:cNvPr id="5" name="Text Box 2052"/>
          <p:cNvSpPr txBox="1">
            <a:spLocks noChangeArrowheads="1"/>
          </p:cNvSpPr>
          <p:nvPr/>
        </p:nvSpPr>
        <p:spPr bwMode="auto">
          <a:xfrm>
            <a:off x="990600" y="1349375"/>
            <a:ext cx="6934200" cy="1354217"/>
          </a:xfrm>
          <a:prstGeom prst="rect">
            <a:avLst/>
          </a:prstGeom>
          <a:noFill/>
          <a:ln w="9525">
            <a:noFill/>
            <a:miter lim="800000"/>
            <a:headEnd/>
            <a:tailEnd/>
          </a:ln>
          <a:effectLst/>
        </p:spPr>
        <p:txBody>
          <a:bodyPr>
            <a:spAutoFit/>
          </a:bodyPr>
          <a:lstStyle/>
          <a:p>
            <a:pPr algn="just">
              <a:buFontTx/>
              <a:buChar char="•"/>
              <a:defRPr/>
            </a:pPr>
            <a:r>
              <a:rPr lang="pt-BR" sz="1600" dirty="0">
                <a:latin typeface="Verdana" pitchFamily="34" charset="0"/>
                <a:cs typeface="Times New Roman" pitchFamily="18" charset="0"/>
              </a:rPr>
              <a:t>  O aluno será aprovado se:</a:t>
            </a:r>
          </a:p>
          <a:p>
            <a:pPr algn="just">
              <a:buFontTx/>
              <a:buChar char="•"/>
              <a:defRPr/>
            </a:pPr>
            <a:endParaRPr lang="pt-BR" sz="1600" dirty="0">
              <a:effectLst>
                <a:outerShdw blurRad="38100" dist="38100" dir="2700000" algn="tl">
                  <a:srgbClr val="C0C0C0"/>
                </a:outerShdw>
              </a:effectLst>
              <a:latin typeface="Verdana" pitchFamily="34" charset="0"/>
              <a:cs typeface="Times New Roman" pitchFamily="18" charset="0"/>
            </a:endParaRPr>
          </a:p>
          <a:p>
            <a:pPr algn="just">
              <a:buFontTx/>
              <a:buChar char="•"/>
              <a:defRPr/>
            </a:pPr>
            <a:endParaRPr lang="pt-BR" sz="1600" dirty="0">
              <a:effectLst>
                <a:outerShdw blurRad="38100" dist="38100" dir="2700000" algn="tl">
                  <a:srgbClr val="C0C0C0"/>
                </a:outerShdw>
              </a:effectLst>
              <a:latin typeface="Verdana" pitchFamily="34" charset="0"/>
              <a:cs typeface="Times New Roman" pitchFamily="18" charset="0"/>
            </a:endParaRPr>
          </a:p>
          <a:p>
            <a:pPr algn="just">
              <a:defRPr/>
            </a:pPr>
            <a:endParaRPr lang="pt-BR" sz="1600" dirty="0">
              <a:effectLst>
                <a:outerShdw blurRad="38100" dist="38100" dir="2700000" algn="tl">
                  <a:srgbClr val="C0C0C0"/>
                </a:outerShdw>
              </a:effectLst>
              <a:latin typeface="Verdana" pitchFamily="34" charset="0"/>
              <a:cs typeface="Times New Roman" pitchFamily="18" charset="0"/>
            </a:endParaRPr>
          </a:p>
          <a:p>
            <a:pPr algn="just">
              <a:buFontTx/>
              <a:buChar char="•"/>
              <a:defRPr/>
            </a:pPr>
            <a:endParaRPr lang="pt-BR" sz="1800" dirty="0">
              <a:effectLst>
                <a:outerShdw blurRad="38100" dist="38100" dir="2700000" algn="tl">
                  <a:srgbClr val="C0C0C0"/>
                </a:outerShdw>
              </a:effectLst>
              <a:latin typeface="Verdana" pitchFamily="34" charset="0"/>
              <a:cs typeface="Times New Roman" pitchFamily="18" charset="0"/>
            </a:endParaRPr>
          </a:p>
        </p:txBody>
      </p:sp>
      <p:sp>
        <p:nvSpPr>
          <p:cNvPr id="205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sp>
        <p:nvSpPr>
          <p:cNvPr id="205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sp>
        <p:nvSpPr>
          <p:cNvPr id="9" name="Text Box 2051"/>
          <p:cNvSpPr txBox="1">
            <a:spLocks noChangeArrowheads="1"/>
          </p:cNvSpPr>
          <p:nvPr/>
        </p:nvSpPr>
        <p:spPr bwMode="auto">
          <a:xfrm>
            <a:off x="685800" y="842963"/>
            <a:ext cx="7772400" cy="369887"/>
          </a:xfrm>
          <a:prstGeom prst="rect">
            <a:avLst/>
          </a:prstGeom>
          <a:noFill/>
          <a:ln w="9525">
            <a:noFill/>
            <a:miter lim="800000"/>
            <a:headEnd/>
            <a:tailEnd/>
          </a:ln>
          <a:effectLst/>
        </p:spPr>
        <p:txBody>
          <a:bodyPr>
            <a:spAutoFit/>
          </a:bodyPr>
          <a:lstStyle/>
          <a:p>
            <a:pPr algn="ctr">
              <a:defRPr/>
            </a:pPr>
            <a:r>
              <a:rPr lang="pt-BR" sz="1800" b="1" dirty="0">
                <a:latin typeface="Verdana" pitchFamily="34" charset="0"/>
              </a:rPr>
              <a:t>3. Avaliação</a:t>
            </a:r>
          </a:p>
        </p:txBody>
      </p:sp>
      <p:graphicFrame>
        <p:nvGraphicFramePr>
          <p:cNvPr id="4" name="Objeto 3"/>
          <p:cNvGraphicFramePr>
            <a:graphicFrameLocks noChangeAspect="1"/>
          </p:cNvGraphicFramePr>
          <p:nvPr>
            <p:extLst>
              <p:ext uri="{D42A27DB-BD31-4B8C-83A1-F6EECF244321}">
                <p14:modId xmlns:p14="http://schemas.microsoft.com/office/powerpoint/2010/main" val="3178351725"/>
              </p:ext>
            </p:extLst>
          </p:nvPr>
        </p:nvGraphicFramePr>
        <p:xfrm>
          <a:off x="1032706" y="2606757"/>
          <a:ext cx="7078587" cy="466720"/>
        </p:xfrm>
        <a:graphic>
          <a:graphicData uri="http://schemas.openxmlformats.org/presentationml/2006/ole">
            <mc:AlternateContent xmlns:mc="http://schemas.openxmlformats.org/markup-compatibility/2006">
              <mc:Choice xmlns:v="urn:schemas-microsoft-com:vml" Requires="v">
                <p:oleObj spid="_x0000_s9274" name="Equação" r:id="rId3" imgW="3466800" imgH="228600" progId="Equation.3">
                  <p:embed/>
                </p:oleObj>
              </mc:Choice>
              <mc:Fallback>
                <p:oleObj name="Equação" r:id="rId3" imgW="3466800" imgH="228600" progId="Equation.3">
                  <p:embed/>
                  <p:pic>
                    <p:nvPicPr>
                      <p:cNvPr id="0" name=""/>
                      <p:cNvPicPr/>
                      <p:nvPr/>
                    </p:nvPicPr>
                    <p:blipFill>
                      <a:blip r:embed="rId4"/>
                      <a:stretch>
                        <a:fillRect/>
                      </a:stretch>
                    </p:blipFill>
                    <p:spPr>
                      <a:xfrm>
                        <a:off x="1032706" y="2606757"/>
                        <a:ext cx="7078587" cy="466720"/>
                      </a:xfrm>
                      <a:prstGeom prst="rect">
                        <a:avLst/>
                      </a:prstGeom>
                    </p:spPr>
                  </p:pic>
                </p:oleObj>
              </mc:Fallback>
            </mc:AlternateContent>
          </a:graphicData>
        </a:graphic>
      </p:graphicFrame>
      <p:graphicFrame>
        <p:nvGraphicFramePr>
          <p:cNvPr id="6" name="Objeto 5"/>
          <p:cNvGraphicFramePr>
            <a:graphicFrameLocks noChangeAspect="1"/>
          </p:cNvGraphicFramePr>
          <p:nvPr>
            <p:extLst>
              <p:ext uri="{D42A27DB-BD31-4B8C-83A1-F6EECF244321}">
                <p14:modId xmlns:p14="http://schemas.microsoft.com/office/powerpoint/2010/main" val="49747372"/>
              </p:ext>
            </p:extLst>
          </p:nvPr>
        </p:nvGraphicFramePr>
        <p:xfrm>
          <a:off x="1115616" y="3174924"/>
          <a:ext cx="1678786" cy="542108"/>
        </p:xfrm>
        <a:graphic>
          <a:graphicData uri="http://schemas.openxmlformats.org/presentationml/2006/ole">
            <mc:AlternateContent xmlns:mc="http://schemas.openxmlformats.org/markup-compatibility/2006">
              <mc:Choice xmlns:v="urn:schemas-microsoft-com:vml" Requires="v">
                <p:oleObj spid="_x0000_s9275" name="Equação" r:id="rId5" imgW="1218960" imgH="393480" progId="Equation.3">
                  <p:embed/>
                </p:oleObj>
              </mc:Choice>
              <mc:Fallback>
                <p:oleObj name="Equação" r:id="rId5" imgW="1218960" imgH="393480" progId="Equation.3">
                  <p:embed/>
                  <p:pic>
                    <p:nvPicPr>
                      <p:cNvPr id="0" name=""/>
                      <p:cNvPicPr/>
                      <p:nvPr/>
                    </p:nvPicPr>
                    <p:blipFill>
                      <a:blip r:embed="rId6"/>
                      <a:stretch>
                        <a:fillRect/>
                      </a:stretch>
                    </p:blipFill>
                    <p:spPr>
                      <a:xfrm>
                        <a:off x="1115616" y="3174924"/>
                        <a:ext cx="1678786" cy="542108"/>
                      </a:xfrm>
                      <a:prstGeom prst="rect">
                        <a:avLst/>
                      </a:prstGeom>
                    </p:spPr>
                  </p:pic>
                </p:oleObj>
              </mc:Fallback>
            </mc:AlternateContent>
          </a:graphicData>
        </a:graphic>
      </p:graphicFrame>
      <p:graphicFrame>
        <p:nvGraphicFramePr>
          <p:cNvPr id="7" name="Objeto 6"/>
          <p:cNvGraphicFramePr>
            <a:graphicFrameLocks noChangeAspect="1"/>
          </p:cNvGraphicFramePr>
          <p:nvPr>
            <p:extLst>
              <p:ext uri="{D42A27DB-BD31-4B8C-83A1-F6EECF244321}">
                <p14:modId xmlns:p14="http://schemas.microsoft.com/office/powerpoint/2010/main" val="200145576"/>
              </p:ext>
            </p:extLst>
          </p:nvPr>
        </p:nvGraphicFramePr>
        <p:xfrm>
          <a:off x="3347864" y="3174202"/>
          <a:ext cx="864096" cy="398814"/>
        </p:xfrm>
        <a:graphic>
          <a:graphicData uri="http://schemas.openxmlformats.org/presentationml/2006/ole">
            <mc:AlternateContent xmlns:mc="http://schemas.openxmlformats.org/markup-compatibility/2006">
              <mc:Choice xmlns:v="urn:schemas-microsoft-com:vml" Requires="v">
                <p:oleObj spid="_x0000_s9276" name="Equação" r:id="rId7" imgW="495000" imgH="228600" progId="Equation.3">
                  <p:embed/>
                </p:oleObj>
              </mc:Choice>
              <mc:Fallback>
                <p:oleObj name="Equação" r:id="rId7" imgW="495000" imgH="228600" progId="Equation.3">
                  <p:embed/>
                  <p:pic>
                    <p:nvPicPr>
                      <p:cNvPr id="0" name=""/>
                      <p:cNvPicPr/>
                      <p:nvPr/>
                    </p:nvPicPr>
                    <p:blipFill>
                      <a:blip r:embed="rId8"/>
                      <a:stretch>
                        <a:fillRect/>
                      </a:stretch>
                    </p:blipFill>
                    <p:spPr>
                      <a:xfrm>
                        <a:off x="3347864" y="3174202"/>
                        <a:ext cx="864096" cy="398814"/>
                      </a:xfrm>
                      <a:prstGeom prst="rect">
                        <a:avLst/>
                      </a:prstGeom>
                    </p:spPr>
                  </p:pic>
                </p:oleObj>
              </mc:Fallback>
            </mc:AlternateContent>
          </a:graphicData>
        </a:graphic>
      </p:graphicFrame>
    </p:spTree>
    <p:extLst>
      <p:ext uri="{BB962C8B-B14F-4D97-AF65-F5344CB8AC3E}">
        <p14:creationId xmlns:p14="http://schemas.microsoft.com/office/powerpoint/2010/main" val="866637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BD0E1E77-F1BA-4DA4-8402-702C27B98F33}" type="datetime1">
              <a:rPr lang="pt-BR" smtClean="0"/>
              <a:pPr>
                <a:defRPr/>
              </a:pPr>
              <a:t>21/08/2017</a:t>
            </a:fld>
            <a:endParaRPr lang="pt-BR" dirty="0"/>
          </a:p>
        </p:txBody>
      </p:sp>
      <p:sp>
        <p:nvSpPr>
          <p:cNvPr id="3" name="Slide Number Placeholder 2"/>
          <p:cNvSpPr>
            <a:spLocks noGrp="1"/>
          </p:cNvSpPr>
          <p:nvPr>
            <p:ph type="sldNum" sz="quarter" idx="12"/>
          </p:nvPr>
        </p:nvSpPr>
        <p:spPr/>
        <p:txBody>
          <a:bodyPr/>
          <a:lstStyle/>
          <a:p>
            <a:pPr>
              <a:defRPr/>
            </a:pPr>
            <a:fld id="{8CBB5416-059D-4998-BF06-CA0A87FA1185}" type="slidenum">
              <a:rPr lang="pt-BR" smtClean="0"/>
              <a:pPr>
                <a:defRPr/>
              </a:pPr>
              <a:t>9</a:t>
            </a:fld>
            <a:endParaRPr lang="pt-BR"/>
          </a:p>
        </p:txBody>
      </p:sp>
      <p:sp>
        <p:nvSpPr>
          <p:cNvPr id="5" name="Text Box 2052"/>
          <p:cNvSpPr txBox="1">
            <a:spLocks noChangeArrowheads="1"/>
          </p:cNvSpPr>
          <p:nvPr/>
        </p:nvSpPr>
        <p:spPr bwMode="auto">
          <a:xfrm>
            <a:off x="990600" y="1349375"/>
            <a:ext cx="6934200" cy="4524315"/>
          </a:xfrm>
          <a:prstGeom prst="rect">
            <a:avLst/>
          </a:prstGeom>
          <a:noFill/>
          <a:ln w="9525">
            <a:noFill/>
            <a:miter lim="800000"/>
            <a:headEnd/>
            <a:tailEnd/>
          </a:ln>
          <a:effectLst/>
        </p:spPr>
        <p:txBody>
          <a:bodyPr>
            <a:spAutoFit/>
          </a:bodyPr>
          <a:lstStyle/>
          <a:p>
            <a:pPr algn="just">
              <a:buFontTx/>
              <a:buChar char="•"/>
              <a:defRPr/>
            </a:pPr>
            <a:r>
              <a:rPr lang="pt-BR" sz="1800" dirty="0">
                <a:latin typeface="Verdana" pitchFamily="34" charset="0"/>
                <a:cs typeface="Times New Roman" pitchFamily="18" charset="0"/>
              </a:rPr>
              <a:t> Laboratórios:</a:t>
            </a:r>
          </a:p>
          <a:p>
            <a:pPr algn="just">
              <a:buFontTx/>
              <a:buChar char="•"/>
              <a:defRPr/>
            </a:pPr>
            <a:endParaRPr lang="pt-BR" sz="1800" dirty="0">
              <a:latin typeface="Verdana" pitchFamily="34" charset="0"/>
              <a:cs typeface="Times New Roman" pitchFamily="18" charset="0"/>
            </a:endParaRPr>
          </a:p>
          <a:p>
            <a:pPr lvl="1" algn="just">
              <a:buFont typeface="Wingdings" pitchFamily="2" charset="2"/>
              <a:buChar char="ü"/>
              <a:defRPr/>
            </a:pPr>
            <a:r>
              <a:rPr lang="pt-BR" sz="1800" dirty="0">
                <a:latin typeface="Verdana" pitchFamily="34" charset="0"/>
                <a:cs typeface="Times New Roman" pitchFamily="18" charset="0"/>
              </a:rPr>
              <a:t> As aulas de laboratório serão realizadas no LINF. O alunos é livre para trazer o seu próprio computador.</a:t>
            </a:r>
          </a:p>
          <a:p>
            <a:pPr lvl="1" algn="just">
              <a:buFont typeface="Wingdings" pitchFamily="2" charset="2"/>
              <a:buChar char="ü"/>
              <a:defRPr/>
            </a:pPr>
            <a:endParaRPr lang="pt-BR" sz="1800" dirty="0">
              <a:latin typeface="Verdana" pitchFamily="34" charset="0"/>
              <a:cs typeface="Times New Roman" pitchFamily="18" charset="0"/>
            </a:endParaRPr>
          </a:p>
          <a:p>
            <a:pPr lvl="1" algn="just">
              <a:buFont typeface="Wingdings" pitchFamily="2" charset="2"/>
              <a:buChar char="ü"/>
              <a:defRPr/>
            </a:pPr>
            <a:r>
              <a:rPr lang="pt-BR" sz="1800" dirty="0">
                <a:latin typeface="Verdana" pitchFamily="34" charset="0"/>
                <a:cs typeface="Times New Roman" pitchFamily="18" charset="0"/>
              </a:rPr>
              <a:t> Os programas da prática de laboratório devem ser entregues individualmente, mesmo que tenham sido feitos em dupla.</a:t>
            </a:r>
          </a:p>
          <a:p>
            <a:pPr lvl="1" algn="just">
              <a:buFont typeface="Wingdings" pitchFamily="2" charset="2"/>
              <a:buChar char="ü"/>
              <a:defRPr/>
            </a:pPr>
            <a:endParaRPr lang="pt-BR" sz="1800" dirty="0">
              <a:latin typeface="Verdana" pitchFamily="34" charset="0"/>
              <a:cs typeface="Times New Roman" pitchFamily="18" charset="0"/>
            </a:endParaRPr>
          </a:p>
          <a:p>
            <a:pPr lvl="1" algn="just">
              <a:buFont typeface="Wingdings" pitchFamily="2" charset="2"/>
              <a:buChar char="ü"/>
              <a:defRPr/>
            </a:pPr>
            <a:r>
              <a:rPr lang="pt-BR" sz="1800" dirty="0">
                <a:latin typeface="Verdana" pitchFamily="34" charset="0"/>
                <a:cs typeface="Times New Roman" pitchFamily="18" charset="0"/>
              </a:rPr>
              <a:t> Os códigos fontes devem ser compactados (</a:t>
            </a:r>
            <a:r>
              <a:rPr lang="pt-BR" sz="1800" dirty="0" err="1">
                <a:latin typeface="Verdana" pitchFamily="34" charset="0"/>
                <a:cs typeface="Times New Roman" pitchFamily="18" charset="0"/>
              </a:rPr>
              <a:t>zip</a:t>
            </a:r>
            <a:r>
              <a:rPr lang="pt-BR" sz="1800" dirty="0">
                <a:latin typeface="Verdana" pitchFamily="34" charset="0"/>
                <a:cs typeface="Times New Roman" pitchFamily="18" charset="0"/>
              </a:rPr>
              <a:t>/</a:t>
            </a:r>
            <a:r>
              <a:rPr lang="pt-BR" sz="1800" dirty="0" err="1">
                <a:latin typeface="Verdana" pitchFamily="34" charset="0"/>
                <a:cs typeface="Times New Roman" pitchFamily="18" charset="0"/>
              </a:rPr>
              <a:t>rar</a:t>
            </a:r>
            <a:r>
              <a:rPr lang="pt-BR" sz="1800" dirty="0">
                <a:latin typeface="Verdana" pitchFamily="34" charset="0"/>
                <a:cs typeface="Times New Roman" pitchFamily="18" charset="0"/>
              </a:rPr>
              <a:t>) e entregues em um arquivo único no formato "</a:t>
            </a:r>
            <a:r>
              <a:rPr lang="pt-BR" sz="1800" b="1" dirty="0">
                <a:latin typeface="Verdana" pitchFamily="34" charset="0"/>
                <a:cs typeface="Times New Roman" pitchFamily="18" charset="0"/>
              </a:rPr>
              <a:t>nome_do_aluno_lab_x.zip</a:t>
            </a:r>
            <a:r>
              <a:rPr lang="pt-BR" sz="1800" dirty="0">
                <a:latin typeface="Verdana" pitchFamily="34" charset="0"/>
                <a:cs typeface="Times New Roman" pitchFamily="18" charset="0"/>
              </a:rPr>
              <a:t>". </a:t>
            </a:r>
          </a:p>
          <a:p>
            <a:pPr lvl="1" algn="just">
              <a:buFont typeface="Wingdings" pitchFamily="2" charset="2"/>
              <a:buChar char="ü"/>
              <a:defRPr/>
            </a:pPr>
            <a:endParaRPr lang="pt-BR" sz="1800" dirty="0">
              <a:latin typeface="Verdana" pitchFamily="34" charset="0"/>
              <a:cs typeface="Times New Roman" pitchFamily="18" charset="0"/>
            </a:endParaRPr>
          </a:p>
          <a:p>
            <a:pPr lvl="1" algn="just">
              <a:buFont typeface="Wingdings" pitchFamily="2" charset="2"/>
              <a:buChar char="ü"/>
              <a:defRPr/>
            </a:pPr>
            <a:r>
              <a:rPr lang="pt-BR" sz="1800" dirty="0">
                <a:latin typeface="Verdana" pitchFamily="34" charset="0"/>
                <a:cs typeface="Times New Roman" pitchFamily="18" charset="0"/>
              </a:rPr>
              <a:t> Toda entrega de atividade deve ser realizada </a:t>
            </a:r>
            <a:r>
              <a:rPr lang="pt-BR" sz="1800" b="1" dirty="0">
                <a:latin typeface="Verdana" pitchFamily="34" charset="0"/>
                <a:cs typeface="Times New Roman" pitchFamily="18" charset="0"/>
              </a:rPr>
              <a:t>via Moodle</a:t>
            </a:r>
            <a:r>
              <a:rPr lang="pt-BR" sz="1800" dirty="0">
                <a:latin typeface="Verdana" pitchFamily="34" charset="0"/>
                <a:cs typeface="Times New Roman" pitchFamily="18" charset="0"/>
              </a:rPr>
              <a:t>. Não serão considerados arquivos enviados por e-mail.</a:t>
            </a:r>
          </a:p>
        </p:txBody>
      </p:sp>
      <p:sp>
        <p:nvSpPr>
          <p:cNvPr id="205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sp>
        <p:nvSpPr>
          <p:cNvPr id="205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sp>
        <p:nvSpPr>
          <p:cNvPr id="8" name="Text Box 2051"/>
          <p:cNvSpPr txBox="1">
            <a:spLocks noChangeArrowheads="1"/>
          </p:cNvSpPr>
          <p:nvPr/>
        </p:nvSpPr>
        <p:spPr bwMode="auto">
          <a:xfrm>
            <a:off x="685800" y="842963"/>
            <a:ext cx="7772400" cy="369887"/>
          </a:xfrm>
          <a:prstGeom prst="rect">
            <a:avLst/>
          </a:prstGeom>
          <a:noFill/>
          <a:ln w="9525">
            <a:noFill/>
            <a:miter lim="800000"/>
            <a:headEnd/>
            <a:tailEnd/>
          </a:ln>
          <a:effectLst/>
        </p:spPr>
        <p:txBody>
          <a:bodyPr>
            <a:spAutoFit/>
          </a:bodyPr>
          <a:lstStyle/>
          <a:p>
            <a:pPr algn="ctr">
              <a:defRPr/>
            </a:pPr>
            <a:r>
              <a:rPr lang="pt-BR" sz="1800" b="1" dirty="0">
                <a:latin typeface="Verdana" pitchFamily="34" charset="0"/>
              </a:rPr>
              <a:t>3. Avaliação</a:t>
            </a:r>
          </a:p>
        </p:txBody>
      </p:sp>
    </p:spTree>
    <p:extLst>
      <p:ext uri="{BB962C8B-B14F-4D97-AF65-F5344CB8AC3E}">
        <p14:creationId xmlns:p14="http://schemas.microsoft.com/office/powerpoint/2010/main" val="239423009"/>
      </p:ext>
    </p:extLst>
  </p:cSld>
  <p:clrMapOvr>
    <a:masterClrMapping/>
  </p:clrMapOvr>
</p:sld>
</file>

<file path=ppt/theme/theme1.xml><?xml version="1.0" encoding="utf-8"?>
<a:theme xmlns:a="http://schemas.openxmlformats.org/drawingml/2006/main" name="Estrutura padrão">
  <a:themeElements>
    <a:clrScheme name="Estrutura padrã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trutura padrão">
      <a:majorFont>
        <a:latin typeface="Times New Roman"/>
        <a:ea typeface=""/>
        <a:cs typeface=""/>
      </a:majorFont>
      <a:minorFont>
        <a:latin typeface="Times New Roman"/>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pt-BR"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pt-BR"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strutura padrã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strutura padrã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strutura padrã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strutura padrã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strutura padrã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strutura padrã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strutura padrã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10524</TotalTime>
  <Words>1384</Words>
  <Application>Microsoft Office PowerPoint</Application>
  <PresentationFormat>Apresentação na tela (4:3)</PresentationFormat>
  <Paragraphs>217</Paragraphs>
  <Slides>19</Slides>
  <Notes>0</Notes>
  <HiddenSlides>0</HiddenSlides>
  <MMClips>0</MMClips>
  <ScaleCrop>false</ScaleCrop>
  <HeadingPairs>
    <vt:vector size="8" baseType="variant">
      <vt:variant>
        <vt:lpstr>Fontes usadas</vt:lpstr>
      </vt:variant>
      <vt:variant>
        <vt:i4>3</vt:i4>
      </vt:variant>
      <vt:variant>
        <vt:lpstr>Tema</vt:lpstr>
      </vt:variant>
      <vt:variant>
        <vt:i4>1</vt:i4>
      </vt:variant>
      <vt:variant>
        <vt:lpstr>Servidores OLE inseridos</vt:lpstr>
      </vt:variant>
      <vt:variant>
        <vt:i4>1</vt:i4>
      </vt:variant>
      <vt:variant>
        <vt:lpstr>Títulos de slides</vt:lpstr>
      </vt:variant>
      <vt:variant>
        <vt:i4>19</vt:i4>
      </vt:variant>
    </vt:vector>
  </HeadingPairs>
  <TitlesOfParts>
    <vt:vector size="24" baseType="lpstr">
      <vt:lpstr>Times New Roman</vt:lpstr>
      <vt:lpstr>Verdana</vt:lpstr>
      <vt:lpstr>Wingdings</vt:lpstr>
      <vt:lpstr>Estrutura padrão</vt:lpstr>
      <vt:lpstr>Equação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Universidade de Brasília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e Programação de Computadores</dc:title>
  <dc:subject>Algoritmos e Programação de Computadores</dc:subject>
  <dc:creator>Alexandre Zaghetto</dc:creator>
  <cp:keywords>Universidade de Brasília, Departamento de Ciência da Computação</cp:keywords>
  <cp:lastModifiedBy>Mateus Mendelson da Silva</cp:lastModifiedBy>
  <cp:revision>1473</cp:revision>
  <cp:lastPrinted>2016-03-07T17:18:22Z</cp:lastPrinted>
  <dcterms:created xsi:type="dcterms:W3CDTF">2002-12-12T12:34:29Z</dcterms:created>
  <dcterms:modified xsi:type="dcterms:W3CDTF">2017-08-21T18:49:04Z</dcterms:modified>
  <cp:category>Computação</cp:category>
</cp:coreProperties>
</file>