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76" r:id="rId2"/>
    <p:sldId id="579" r:id="rId3"/>
    <p:sldId id="381" r:id="rId4"/>
    <p:sldId id="408" r:id="rId5"/>
    <p:sldId id="457" r:id="rId6"/>
    <p:sldId id="458" r:id="rId7"/>
    <p:sldId id="460" r:id="rId8"/>
    <p:sldId id="461" r:id="rId9"/>
    <p:sldId id="462" r:id="rId10"/>
    <p:sldId id="465" r:id="rId11"/>
    <p:sldId id="463" r:id="rId12"/>
    <p:sldId id="466" r:id="rId13"/>
    <p:sldId id="464" r:id="rId14"/>
    <p:sldId id="468" r:id="rId15"/>
    <p:sldId id="469" r:id="rId16"/>
    <p:sldId id="471" r:id="rId17"/>
    <p:sldId id="473" r:id="rId18"/>
    <p:sldId id="474" r:id="rId19"/>
    <p:sldId id="475" r:id="rId20"/>
    <p:sldId id="476" r:id="rId21"/>
    <p:sldId id="478" r:id="rId22"/>
    <p:sldId id="477" r:id="rId23"/>
    <p:sldId id="560" r:id="rId24"/>
    <p:sldId id="561" r:id="rId25"/>
    <p:sldId id="562" r:id="rId26"/>
    <p:sldId id="480" r:id="rId27"/>
    <p:sldId id="481" r:id="rId28"/>
    <p:sldId id="573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536" r:id="rId37"/>
    <p:sldId id="549" r:id="rId38"/>
    <p:sldId id="578" r:id="rId39"/>
    <p:sldId id="551" r:id="rId40"/>
    <p:sldId id="554" r:id="rId41"/>
    <p:sldId id="564" r:id="rId42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7" autoAdjust="0"/>
    <p:restoredTop sz="99333" autoAdjust="0"/>
  </p:normalViewPr>
  <p:slideViewPr>
    <p:cSldViewPr>
      <p:cViewPr varScale="1">
        <p:scale>
          <a:sx n="90" d="100"/>
          <a:sy n="90" d="100"/>
        </p:scale>
        <p:origin x="702" y="7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1" d="100"/>
          <a:sy n="51" d="100"/>
        </p:scale>
        <p:origin x="2910" y="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683FEBAA-4342-40D0-95DC-214BFA90842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6891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5B19D7D-CAC8-4295-99A6-644D29C2C0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4945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393C1-A3FB-4082-9F81-EAD70924D213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898B-9F78-4DB9-9FB3-3103123CDD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89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27AE-82B2-4476-9FDE-D50EFA0C06F8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2CD9-BB0A-48F3-B9AE-5E71EDFB8B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13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DA4ED-8AE2-4B60-8929-F68AA1925D7C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0BAA6-F6E9-488C-B063-0C8B8A510D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65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9B866-A293-49B2-B13A-A49C50424563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6E8F4-F8A1-443A-8407-E2D82AB6D5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428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62F91-B622-49BB-A5D7-1768F7150E4C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27422-E3F2-4ABE-8E3D-D31873B49A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46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C08F92C2-1760-473C-A7C3-B033926FD800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486DDE5-6CA8-46C0-8F24-EC345EDEDC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7803" y="231775"/>
            <a:ext cx="5277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D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738" y="2286670"/>
            <a:ext cx="4137025" cy="3230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78B16BF-F563-4E3D-955D-060EBB2A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357298"/>
            <a:ext cx="7786687" cy="47688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Algoritmos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e 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Programação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Computadores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Disciplina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113476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Alexandre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Zaghetto</a:t>
            </a:r>
          </a:p>
          <a:p>
            <a:pPr algn="r">
              <a:buFontTx/>
              <a:buNone/>
              <a:defRPr/>
            </a:pPr>
            <a:r>
              <a:rPr lang="en-US" sz="1600" dirty="0">
                <a:latin typeface="Verdana" pitchFamily="34" charset="0"/>
              </a:rPr>
              <a:t>http://alexandre.zaghetto.com</a:t>
            </a:r>
          </a:p>
          <a:p>
            <a:pPr algn="r">
              <a:buFontTx/>
              <a:buNone/>
              <a:defRPr/>
            </a:pPr>
            <a:r>
              <a:rPr lang="en-US" sz="1400" dirty="0">
                <a:latin typeface="Verdana" pitchFamily="34" charset="0"/>
              </a:rPr>
              <a:t>zaghetto@unb.com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Universidade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Brasília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Instituto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Ciências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Exatas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Departamento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Ciência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Computação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http://www.nickgentry.com/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8D5D92D-59DB-4F9E-8D2A-A0B54AC1CB7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tem base 16 (2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também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16 símbolos: 0, 1, 2, 3, 4, 5, 6, 7, 8, 9, A, B, C, D, E, F.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Uma seqüência de 4 bits pode assumir 16 possíveis valores, assim, dígitos hexadecimais podem ser utilizados para representar seqüências de 4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EB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235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A4530040-869A-4520-BD2C-697A363E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6BB805C-23E1-4092-B66F-30C0186C52B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é freqüentemente utilizado para representar endereços de memória.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Muitas linguagens de programação usam o prefixo “0x” para indicar que o número está escrito em hexadecimal como, por exemplo, 0xABCD.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BB587CA5-E5C2-42BE-8124-E4B5B5AE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77635A6-0916-4F6B-BBF1-411E329EED4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Decimal x Binária x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x Hexadecimal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1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63445"/>
              </p:ext>
            </p:extLst>
          </p:nvPr>
        </p:nvGraphicFramePr>
        <p:xfrm>
          <a:off x="2643188" y="1666330"/>
          <a:ext cx="4214812" cy="4498974"/>
        </p:xfrm>
        <a:graphic>
          <a:graphicData uri="http://schemas.openxmlformats.org/drawingml/2006/table">
            <a:tbl>
              <a:tblPr/>
              <a:tblGrid>
                <a:gridCol w="86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Base-10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Base-2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Base-8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Base-16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Decimal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Binário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Octal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Hexadecimal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Text Box 2051">
            <a:extLst>
              <a:ext uri="{FF2B5EF4-FFF2-40B4-BE49-F238E27FC236}">
                <a16:creationId xmlns:a16="http://schemas.microsoft.com/office/drawing/2014/main" id="{B61D49CA-BB14-4A96-99C4-4E1825AC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0353874-71CA-4D4C-989C-DB5474A1741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Para se converter um número de uma base qualquer para a base decimal, utiliza-se a seguinte expressão: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Binário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10011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19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69" name="Object 2"/>
          <p:cNvGraphicFramePr>
            <a:graphicFrameLocks noChangeAspect="1"/>
          </p:cNvGraphicFramePr>
          <p:nvPr/>
        </p:nvGraphicFramePr>
        <p:xfrm>
          <a:off x="3929063" y="2786063"/>
          <a:ext cx="1714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786063"/>
                        <a:ext cx="17145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1D75BB2-BF41-43A5-A55C-7D2C7DE6CD4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436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+6x8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286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1357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+5x8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+7x8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751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Hexadecimal para decimal</a:t>
            </a:r>
          </a:p>
          <a:p>
            <a:pPr eaLnBrk="1" hangingPunct="1">
              <a:defRPr/>
            </a:pPr>
            <a:endParaRPr lang="pt-BR" sz="1800" dirty="0"/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163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+11x16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+12x16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35427FEE-DAE6-48A4-ABFC-F55DA644D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Dividir sucessivamente pela base o número decimal e os quocientes que vão sendo obtidos, até que o quociente de uma das divisões seja 0.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binário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73C3AFC-353E-4AFD-B55A-F3AA87B10D8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17418" name="Group 4"/>
          <p:cNvGrpSpPr>
            <a:grpSpLocks/>
          </p:cNvGrpSpPr>
          <p:nvPr/>
        </p:nvGrpSpPr>
        <p:grpSpPr bwMode="auto">
          <a:xfrm>
            <a:off x="3336925" y="3452813"/>
            <a:ext cx="2806700" cy="1905000"/>
            <a:chOff x="2476" y="3119"/>
            <a:chExt cx="1768" cy="1200"/>
          </a:xfrm>
        </p:grpSpPr>
        <p:sp>
          <p:nvSpPr>
            <p:cNvPr id="17420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2" name="Text Box 7"/>
            <p:cNvSpPr txBox="1">
              <a:spLocks noChangeArrowheads="1"/>
            </p:cNvSpPr>
            <p:nvPr/>
          </p:nvSpPr>
          <p:spPr bwMode="auto">
            <a:xfrm>
              <a:off x="2476" y="3119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3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5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5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6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7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0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1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2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3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4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5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6" name="Line 21"/>
            <p:cNvSpPr>
              <a:spLocks noChangeShapeType="1"/>
            </p:cNvSpPr>
            <p:nvPr/>
          </p:nvSpPr>
          <p:spPr bwMode="auto">
            <a:xfrm>
              <a:off x="3860" y="38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7" name="Line 22"/>
            <p:cNvSpPr>
              <a:spLocks noChangeShapeType="1"/>
            </p:cNvSpPr>
            <p:nvPr/>
          </p:nvSpPr>
          <p:spPr bwMode="auto">
            <a:xfrm flipH="1">
              <a:off x="3860" y="40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8" name="Text Box 23"/>
            <p:cNvSpPr txBox="1">
              <a:spLocks noChangeArrowheads="1"/>
            </p:cNvSpPr>
            <p:nvPr/>
          </p:nvSpPr>
          <p:spPr bwMode="auto">
            <a:xfrm>
              <a:off x="3936" y="40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9" name="Text Box 24"/>
            <p:cNvSpPr txBox="1">
              <a:spLocks noChangeArrowheads="1"/>
            </p:cNvSpPr>
            <p:nvPr/>
          </p:nvSpPr>
          <p:spPr bwMode="auto">
            <a:xfrm>
              <a:off x="3936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40" name="Text Box 25"/>
            <p:cNvSpPr txBox="1">
              <a:spLocks noChangeArrowheads="1"/>
            </p:cNvSpPr>
            <p:nvPr/>
          </p:nvSpPr>
          <p:spPr bwMode="auto">
            <a:xfrm>
              <a:off x="3504" y="408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4" name="Conector de seta reta 33"/>
          <p:cNvCxnSpPr/>
          <p:nvPr/>
        </p:nvCxnSpPr>
        <p:spPr bwMode="auto">
          <a:xfrm rot="5400000" flipH="1">
            <a:off x="3629819" y="394255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 Box 2051">
            <a:extLst>
              <a:ext uri="{FF2B5EF4-FFF2-40B4-BE49-F238E27FC236}">
                <a16:creationId xmlns:a16="http://schemas.microsoft.com/office/drawing/2014/main" id="{195472AC-940B-4DDA-A06E-035125FA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D3C4BAB-0845-44EA-B1C0-59E4298CC4E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266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412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2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8443" name="Group 4"/>
          <p:cNvGrpSpPr>
            <a:grpSpLocks/>
          </p:cNvGrpSpPr>
          <p:nvPr/>
        </p:nvGrpSpPr>
        <p:grpSpPr bwMode="auto">
          <a:xfrm>
            <a:off x="3073400" y="2643188"/>
            <a:ext cx="2311400" cy="1527175"/>
            <a:chOff x="2432" y="3119"/>
            <a:chExt cx="1456" cy="962"/>
          </a:xfrm>
        </p:grpSpPr>
        <p:sp>
          <p:nvSpPr>
            <p:cNvPr id="18445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6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2432" y="3119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266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9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33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1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2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3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4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5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6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7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8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0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29" name="Conector de seta reta 28"/>
          <p:cNvCxnSpPr/>
          <p:nvPr/>
        </p:nvCxnSpPr>
        <p:spPr bwMode="auto">
          <a:xfrm rot="16200000" flipV="1">
            <a:off x="3330576" y="3055937"/>
            <a:ext cx="971550" cy="1489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 Box 2051">
            <a:extLst>
              <a:ext uri="{FF2B5EF4-FFF2-40B4-BE49-F238E27FC236}">
                <a16:creationId xmlns:a16="http://schemas.microsoft.com/office/drawing/2014/main" id="{F342B7E1-EA00-4C1A-AE29-49F7C829F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3A6663E-B542-4885-8F5A-F029690979C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hexadecimal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Arial" pitchFamily="34" charset="0"/>
              </a:rPr>
              <a:t>(49667)</a:t>
            </a:r>
            <a:r>
              <a:rPr lang="pt-PT" sz="1800" baseline="-30000" dirty="0">
                <a:latin typeface="Arial" pitchFamily="34" charset="0"/>
              </a:rPr>
              <a:t>10</a:t>
            </a:r>
            <a:r>
              <a:rPr lang="pt-PT" sz="1800" dirty="0">
                <a:latin typeface="Arial" pitchFamily="34" charset="0"/>
              </a:rPr>
              <a:t>= </a:t>
            </a:r>
            <a:r>
              <a:rPr lang="pt-BR" sz="1800" dirty="0">
                <a:latin typeface="Arial" pitchFamily="34" charset="0"/>
              </a:rPr>
              <a:t>(C203)</a:t>
            </a:r>
            <a:r>
              <a:rPr lang="pt-BR" sz="1800" baseline="-30000" dirty="0">
                <a:latin typeface="Arial" pitchFamily="34" charset="0"/>
              </a:rPr>
              <a:t>16</a:t>
            </a:r>
            <a:endParaRPr lang="pt-PT" sz="1800" baseline="-30000" dirty="0">
              <a:latin typeface="Arial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6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9467" name="Group 108"/>
          <p:cNvGrpSpPr>
            <a:grpSpLocks/>
          </p:cNvGrpSpPr>
          <p:nvPr/>
        </p:nvGrpSpPr>
        <p:grpSpPr bwMode="auto">
          <a:xfrm>
            <a:off x="2714625" y="2638425"/>
            <a:ext cx="5681663" cy="1778000"/>
            <a:chOff x="1084" y="2855"/>
            <a:chExt cx="3579" cy="1120"/>
          </a:xfrm>
        </p:grpSpPr>
        <p:sp>
          <p:nvSpPr>
            <p:cNvPr id="19469" name="Text Box 83"/>
            <p:cNvSpPr txBox="1">
              <a:spLocks noChangeArrowheads="1"/>
            </p:cNvSpPr>
            <p:nvPr/>
          </p:nvSpPr>
          <p:spPr bwMode="auto">
            <a:xfrm>
              <a:off x="1256" y="30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0" name="Line 84"/>
            <p:cNvSpPr>
              <a:spLocks noChangeShapeType="1"/>
            </p:cNvSpPr>
            <p:nvPr/>
          </p:nvSpPr>
          <p:spPr bwMode="auto">
            <a:xfrm>
              <a:off x="1572" y="29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1" name="Line 85"/>
            <p:cNvSpPr>
              <a:spLocks noChangeShapeType="1"/>
            </p:cNvSpPr>
            <p:nvPr/>
          </p:nvSpPr>
          <p:spPr bwMode="auto">
            <a:xfrm flipH="1">
              <a:off x="1572" y="30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2" name="Text Box 86"/>
            <p:cNvSpPr txBox="1">
              <a:spLocks noChangeArrowheads="1"/>
            </p:cNvSpPr>
            <p:nvPr/>
          </p:nvSpPr>
          <p:spPr bwMode="auto">
            <a:xfrm>
              <a:off x="1084" y="285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49667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3" name="Text Box 87"/>
            <p:cNvSpPr txBox="1">
              <a:spLocks noChangeArrowheads="1"/>
            </p:cNvSpPr>
            <p:nvPr/>
          </p:nvSpPr>
          <p:spPr bwMode="auto">
            <a:xfrm>
              <a:off x="1648" y="286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4" name="Text Box 88"/>
            <p:cNvSpPr txBox="1">
              <a:spLocks noChangeArrowheads="1"/>
            </p:cNvSpPr>
            <p:nvPr/>
          </p:nvSpPr>
          <p:spPr bwMode="auto">
            <a:xfrm>
              <a:off x="1512" y="309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3104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5" name="Line 89"/>
            <p:cNvSpPr>
              <a:spLocks noChangeShapeType="1"/>
            </p:cNvSpPr>
            <p:nvPr/>
          </p:nvSpPr>
          <p:spPr bwMode="auto">
            <a:xfrm>
              <a:off x="1928" y="315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6" name="Line 90"/>
            <p:cNvSpPr>
              <a:spLocks noChangeShapeType="1"/>
            </p:cNvSpPr>
            <p:nvPr/>
          </p:nvSpPr>
          <p:spPr bwMode="auto">
            <a:xfrm flipH="1">
              <a:off x="1928" y="334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7" name="Text Box 91"/>
            <p:cNvSpPr txBox="1">
              <a:spLocks noChangeArrowheads="1"/>
            </p:cNvSpPr>
            <p:nvPr/>
          </p:nvSpPr>
          <p:spPr bwMode="auto">
            <a:xfrm>
              <a:off x="1976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8" name="Text Box 92"/>
            <p:cNvSpPr txBox="1">
              <a:spLocks noChangeArrowheads="1"/>
            </p:cNvSpPr>
            <p:nvPr/>
          </p:nvSpPr>
          <p:spPr bwMode="auto">
            <a:xfrm>
              <a:off x="1928" y="332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194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9" name="Line 93"/>
            <p:cNvSpPr>
              <a:spLocks noChangeShapeType="1"/>
            </p:cNvSpPr>
            <p:nvPr/>
          </p:nvSpPr>
          <p:spPr bwMode="auto">
            <a:xfrm flipH="1">
              <a:off x="2304" y="35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0" name="Text Box 94"/>
            <p:cNvSpPr txBox="1">
              <a:spLocks noChangeArrowheads="1"/>
            </p:cNvSpPr>
            <p:nvPr/>
          </p:nvSpPr>
          <p:spPr bwMode="auto">
            <a:xfrm>
              <a:off x="2380" y="33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1" name="Line 95"/>
            <p:cNvSpPr>
              <a:spLocks noChangeShapeType="1"/>
            </p:cNvSpPr>
            <p:nvPr/>
          </p:nvSpPr>
          <p:spPr bwMode="auto">
            <a:xfrm>
              <a:off x="2312" y="3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2" name="Text Box 96"/>
            <p:cNvSpPr txBox="1">
              <a:spLocks noChangeArrowheads="1"/>
            </p:cNvSpPr>
            <p:nvPr/>
          </p:nvSpPr>
          <p:spPr bwMode="auto">
            <a:xfrm>
              <a:off x="2368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3" name="Text Box 97"/>
            <p:cNvSpPr txBox="1">
              <a:spLocks noChangeArrowheads="1"/>
            </p:cNvSpPr>
            <p:nvPr/>
          </p:nvSpPr>
          <p:spPr bwMode="auto">
            <a:xfrm>
              <a:off x="1688" y="32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4" name="Text Box 98"/>
            <p:cNvSpPr txBox="1">
              <a:spLocks noChangeArrowheads="1"/>
            </p:cNvSpPr>
            <p:nvPr/>
          </p:nvSpPr>
          <p:spPr bwMode="auto">
            <a:xfrm>
              <a:off x="2028" y="34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5" name="Rectangle 100"/>
            <p:cNvSpPr>
              <a:spLocks noChangeArrowheads="1"/>
            </p:cNvSpPr>
            <p:nvPr/>
          </p:nvSpPr>
          <p:spPr bwMode="auto">
            <a:xfrm>
              <a:off x="3220" y="3153"/>
              <a:ext cx="144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PT" altLang="pt-BR" sz="1800" baseline="-30000">
                <a:latin typeface="Arial" panose="020B0604020202020204" pitchFamily="34" charset="0"/>
              </a:endParaRPr>
            </a:p>
          </p:txBody>
        </p:sp>
        <p:sp>
          <p:nvSpPr>
            <p:cNvPr id="19486" name="Line 102"/>
            <p:cNvSpPr>
              <a:spLocks noChangeShapeType="1"/>
            </p:cNvSpPr>
            <p:nvPr/>
          </p:nvSpPr>
          <p:spPr bwMode="auto">
            <a:xfrm flipH="1">
              <a:off x="2720" y="3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7" name="Text Box 103"/>
            <p:cNvSpPr txBox="1">
              <a:spLocks noChangeArrowheads="1"/>
            </p:cNvSpPr>
            <p:nvPr/>
          </p:nvSpPr>
          <p:spPr bwMode="auto">
            <a:xfrm>
              <a:off x="2796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8" name="Line 104"/>
            <p:cNvSpPr>
              <a:spLocks noChangeShapeType="1"/>
            </p:cNvSpPr>
            <p:nvPr/>
          </p:nvSpPr>
          <p:spPr bwMode="auto">
            <a:xfrm>
              <a:off x="2728" y="35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9" name="Text Box 105"/>
            <p:cNvSpPr txBox="1">
              <a:spLocks noChangeArrowheads="1"/>
            </p:cNvSpPr>
            <p:nvPr/>
          </p:nvSpPr>
          <p:spPr bwMode="auto">
            <a:xfrm>
              <a:off x="2784" y="37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90" name="Text Box 106"/>
            <p:cNvSpPr txBox="1">
              <a:spLocks noChangeArrowheads="1"/>
            </p:cNvSpPr>
            <p:nvPr/>
          </p:nvSpPr>
          <p:spPr bwMode="auto">
            <a:xfrm>
              <a:off x="2376" y="37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6" name="Conector de seta reta 35"/>
          <p:cNvCxnSpPr/>
          <p:nvPr/>
        </p:nvCxnSpPr>
        <p:spPr bwMode="auto">
          <a:xfrm rot="5400000" flipH="1">
            <a:off x="3415506" y="308530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 Box 2051">
            <a:extLst>
              <a:ext uri="{FF2B5EF4-FFF2-40B4-BE49-F238E27FC236}">
                <a16:creationId xmlns:a16="http://schemas.microsoft.com/office/drawing/2014/main" id="{74B6FBA1-0898-4AFC-8491-769B05EF8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E0EF60B-1FA0-4F3E-9765-676657E4D75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endParaRPr lang="pt-BR" sz="1800" b="1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     011    010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4       3      2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7       2      6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( 111     010    110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90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AD538082-4BEF-4E87-A86F-13D0F38A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82B3DCE-DA10-4376-B4D3-E75F85AE7DE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hexadecimal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( 1000    0111   0100   0010 )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8       7      4      2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9       D      8      F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( 1001    1101   1000   1111 )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4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51E48A26-FA56-488F-963C-1FF1E5179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BD0E1E77-F1BA-4DA4-8402-702C27B98F33}" type="datetime1">
              <a:rPr lang="pt-BR" smtClean="0"/>
              <a:pPr/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45A-2F6D-44A1-94B6-C299985B9429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5BB636-922E-42D9-8F29-59DBF7F5D709}"/>
              </a:ext>
            </a:extLst>
          </p:cNvPr>
          <p:cNvSpPr/>
          <p:nvPr/>
        </p:nvSpPr>
        <p:spPr>
          <a:xfrm>
            <a:off x="685800" y="270892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presente conjunto de </a:t>
            </a:r>
            <a:r>
              <a:rPr lang="pt-BR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 ser reutilizado ou republicado sem a permissão do instrutor.</a:t>
            </a:r>
          </a:p>
        </p:txBody>
      </p:sp>
    </p:spTree>
    <p:extLst>
      <p:ext uri="{BB962C8B-B14F-4D97-AF65-F5344CB8AC3E}">
        <p14:creationId xmlns:p14="http://schemas.microsoft.com/office/powerpoint/2010/main" val="38923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1643063" y="4476750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AB7BE67-9DE5-4031-928B-4EE561A988B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Em seu nível mais baixo, tudo (letras, algarismos, sinais de pontuação, símbolos, comandos) no computador é representado por </a:t>
            </a:r>
            <a:r>
              <a:rPr lang="pt-BR" sz="1800" u="sng" dirty="0"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Embora a unidade fundamental de informação do computador seja o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na prática também utilizamos o bytes e seus múltiplos.</a:t>
            </a:r>
            <a:endParaRPr lang="pt-BR" sz="1800" b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86250" y="2525713"/>
            <a:ext cx="714375" cy="5000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27200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977063" y="45132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238875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487988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737100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3978275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2273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4780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1643063" y="5337175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DEB6EE0-A98E-4388-B722-FE84D86589F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bit      ( b)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Quilobit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bits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Megabit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Gigabit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(Gb)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Terabit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(Tb) = 1024 Gb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Petabit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Tb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Zettabit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Yottabit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(Yb)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42A252E5-89B2-4746-B505-0A7071D7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9A38E7-3D2F-4714-BEB0-1DFFE3BCB0D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Byte      ( B) = 8 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Quilobyte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Bytes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Megabyte  (MB)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Gigabyte  (GB) = 1024 MB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Terabyte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(TB) = 1024 GB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Petabyte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(PB) = 1024 TB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(EB) = 1024 PB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Zettabyte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(ZB) = 1024 EB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Yottabyte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(YB) = 1024 ZB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 que vocês acham desses prefixos?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B0F20E65-A68E-48E2-9E37-30C4525F7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000125" y="3692525"/>
            <a:ext cx="7215188" cy="12144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49B64ED-AC87-47A2-B344-C18DC810491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Os prefixos no SI referem-se exclusivamente à potências de 10.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Há, inclusive, uma nota na 8ª edição que cita explicitamente o caso dos bits: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"These SI prefixes refer strictly to powers of 10. They should not be used to indicate powers of 2 (for example, one kilobit represents 1000 bits and not 1024 bits) ."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buFontTx/>
              <a:buChar char="•"/>
              <a:defRPr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DD816412-A277-41F1-9D26-DD9337DDA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C13B8E7-1C8D-46BF-8124-943AC9CF7A8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bit      (  bit)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bits 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41826E9E-9314-4819-AB03-6C2CB87C5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A3523CF-7A09-4229-909A-E618B6A0A01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Byte     (  B) = 8 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Bytes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5A4FB07D-2773-49C6-8978-64D85985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B702707-59EC-4720-9E9F-E5451C50076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Em seu nível mais baixo, tudo (letras, algarismos, sinais de pontuação, símbolos, comandos) no computador é representado por </a:t>
            </a:r>
            <a:r>
              <a:rPr lang="pt-BR" sz="1800" u="sng" dirty="0"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Exemplo: ASCII (</a:t>
            </a:r>
            <a:r>
              <a:rPr lang="pt-BR" sz="1800" i="1" dirty="0" err="1">
                <a:latin typeface="Arial" charset="0"/>
              </a:rPr>
              <a:t>American</a:t>
            </a:r>
            <a:r>
              <a:rPr lang="pt-BR" sz="1800" i="1" dirty="0">
                <a:latin typeface="Arial" charset="0"/>
              </a:rPr>
              <a:t> Standard </a:t>
            </a:r>
            <a:r>
              <a:rPr lang="pt-BR" sz="1800" i="1" dirty="0" err="1">
                <a:latin typeface="Arial" charset="0"/>
              </a:rPr>
              <a:t>Code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Information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Interchange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ASCII: utiliza 7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para representar caracteres.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ASCII estendida: utiliza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para representar caracteres.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853346E-C8D0-4743-99FC-990799DEC4B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ASCII:</a:t>
            </a:r>
          </a:p>
        </p:txBody>
      </p:sp>
      <p:sp>
        <p:nvSpPr>
          <p:cNvPr id="297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57313"/>
            <a:ext cx="4786313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FA23365D-E5EE-4FA4-A8F5-656BF7805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857ACB4-E7BC-409F-B8EB-36339C95384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ASCII: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ctr" eaLnBrk="1" hangingPunct="1">
              <a:defRPr/>
            </a:pPr>
            <a:r>
              <a:rPr lang="pt-BR" sz="1400" dirty="0"/>
              <a:t>A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1000001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B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1000010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C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1000011</a:t>
            </a:r>
            <a:r>
              <a:rPr lang="pt-BR" sz="1400" baseline="-25000" dirty="0"/>
              <a:t>2</a:t>
            </a:r>
          </a:p>
        </p:txBody>
      </p:sp>
      <p:sp>
        <p:nvSpPr>
          <p:cNvPr id="307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307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43063"/>
            <a:ext cx="59293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27593BCB-68BE-4830-A357-6C0262F7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DBAF036-C36D-488F-9A9B-D39D08BA731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ASCII estendida (pode variar):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17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14500"/>
            <a:ext cx="5643562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B5B26148-175D-437C-B249-8A1E4CE6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Módulo 02</a:t>
            </a: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Organização Básica de um Computador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814AF40-922B-46E1-B88A-208F80DBA3A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3DF3422F-0952-4195-A0B0-E03445AF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1C6295B-CC2E-408E-9A0E-EA9596B73D6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8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33802" name="Conector de seta reta 12"/>
          <p:cNvCxnSpPr>
            <a:cxnSpLocks noChangeShapeType="1"/>
          </p:cNvCxnSpPr>
          <p:nvPr/>
        </p:nvCxnSpPr>
        <p:spPr bwMode="auto">
          <a:xfrm rot="10800000" flipV="1">
            <a:off x="2500313" y="3357563"/>
            <a:ext cx="1643062" cy="477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CaixaDeTexto 13"/>
          <p:cNvSpPr txBox="1"/>
          <p:nvPr/>
        </p:nvSpPr>
        <p:spPr>
          <a:xfrm>
            <a:off x="642938" y="3835400"/>
            <a:ext cx="2928937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Uma amostra a </a:t>
            </a:r>
          </a:p>
          <a:p>
            <a:pPr eaLnBrk="1" hangingPunct="1"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Cada 1/44100 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16 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bits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/amostra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2 canais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 </a:t>
            </a:r>
          </a:p>
          <a:p>
            <a:pPr eaLnBrk="1" hangingPunct="1"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1.411.200 bits/ segundo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 Box 2051">
            <a:extLst>
              <a:ext uri="{FF2B5EF4-FFF2-40B4-BE49-F238E27FC236}">
                <a16:creationId xmlns:a16="http://schemas.microsoft.com/office/drawing/2014/main" id="{39ED9B3D-9C43-43D9-9931-8703B186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E19543C-2856-433A-8F51-389DE202110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BMP ou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48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0"/>
            <a:ext cx="500062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6" name="Conector de seta reta 15"/>
          <p:cNvCxnSpPr>
            <a:cxnSpLocks noChangeShapeType="1"/>
          </p:cNvCxnSpPr>
          <p:nvPr/>
        </p:nvCxnSpPr>
        <p:spPr bwMode="auto">
          <a:xfrm rot="10800000" flipV="1">
            <a:off x="2286000" y="2714625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Conector de seta reta 17"/>
          <p:cNvCxnSpPr>
            <a:cxnSpLocks noChangeShapeType="1"/>
          </p:cNvCxnSpPr>
          <p:nvPr/>
        </p:nvCxnSpPr>
        <p:spPr bwMode="auto">
          <a:xfrm rot="10800000" flipV="1">
            <a:off x="2298700" y="3879850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Conector de seta reta 18"/>
          <p:cNvCxnSpPr>
            <a:cxnSpLocks noChangeShapeType="1"/>
          </p:cNvCxnSpPr>
          <p:nvPr/>
        </p:nvCxnSpPr>
        <p:spPr bwMode="auto">
          <a:xfrm rot="10800000" flipV="1">
            <a:off x="2309813" y="5049838"/>
            <a:ext cx="1571625" cy="642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Conector de seta reta 20"/>
          <p:cNvCxnSpPr>
            <a:cxnSpLocks noChangeShapeType="1"/>
          </p:cNvCxnSpPr>
          <p:nvPr/>
        </p:nvCxnSpPr>
        <p:spPr bwMode="auto">
          <a:xfrm rot="10800000">
            <a:off x="3857625" y="2714625"/>
            <a:ext cx="12144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Conector de seta reta 22"/>
          <p:cNvCxnSpPr>
            <a:cxnSpLocks noChangeShapeType="1"/>
          </p:cNvCxnSpPr>
          <p:nvPr/>
        </p:nvCxnSpPr>
        <p:spPr bwMode="auto">
          <a:xfrm rot="10800000" flipV="1">
            <a:off x="3857625" y="2714625"/>
            <a:ext cx="1214438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Conector de seta reta 24"/>
          <p:cNvCxnSpPr>
            <a:cxnSpLocks noChangeShapeType="1"/>
          </p:cNvCxnSpPr>
          <p:nvPr/>
        </p:nvCxnSpPr>
        <p:spPr bwMode="auto">
          <a:xfrm rot="5400000">
            <a:off x="3286125" y="3286125"/>
            <a:ext cx="2357438" cy="1214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2051">
            <a:extLst>
              <a:ext uri="{FF2B5EF4-FFF2-40B4-BE49-F238E27FC236}">
                <a16:creationId xmlns:a16="http://schemas.microsoft.com/office/drawing/2014/main" id="{D631775E-3C79-42A3-ADC0-15D9C09FE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494F0B0-0CC0-4850-8853-8D1A2696C2B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BMP ou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Imagem de 1920 x 1080: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pixels: 1920 x 1080 = 2073600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bytes/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= 3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total de Bytes = 6220800 Bytes (aprox. 6 MB)</a:t>
            </a:r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778A61F4-F9AF-47BA-8448-A64E55A6C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8F240B1-8535-44D2-9CBE-3795C5E364B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30 quadros/s</a:t>
            </a:r>
          </a:p>
        </p:txBody>
      </p:sp>
      <p:pic>
        <p:nvPicPr>
          <p:cNvPr id="3687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857500"/>
            <a:ext cx="6096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BE7A0975-34C8-41CC-85F8-6CA645D47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896E9E5-E938-416A-A2FC-AA66699842F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30 quadros/s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Duas horas de vídeo: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Resolução de um quadro: 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288x352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No. de pixels/quadro:</a:t>
            </a:r>
          </a:p>
          <a:p>
            <a:pPr lvl="3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101376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Bytes/quadro (3 planos - RGB): 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3x101376 = 304128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quadros em 2 h: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2x3600x30 = 216000 quadros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total Bytes:</a:t>
            </a:r>
          </a:p>
          <a:p>
            <a:pPr lvl="3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216000x304128 Bytes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(aprox. 62 GB).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F6E98B28-D93B-4D8B-866F-4A17C708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15E445D-91FD-40EE-9F77-A7F53D3ACAC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5. Componentes Básicos de um Computador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83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60261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computador é composto por blocos convencionalmente chamados de: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Memória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Unidade Operacional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Unidade de controle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Dispositivos de entrada e saída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).</a:t>
            </a:r>
          </a:p>
        </p:txBody>
      </p:sp>
      <p:grpSp>
        <p:nvGrpSpPr>
          <p:cNvPr id="98313" name="Grupo 34"/>
          <p:cNvGrpSpPr>
            <a:grpSpLocks/>
          </p:cNvGrpSpPr>
          <p:nvPr/>
        </p:nvGrpSpPr>
        <p:grpSpPr bwMode="auto">
          <a:xfrm>
            <a:off x="915988" y="2428875"/>
            <a:ext cx="7299325" cy="3676650"/>
            <a:chOff x="495130" y="1828800"/>
            <a:chExt cx="8191043" cy="4419600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2760663" y="1828800"/>
              <a:ext cx="3808412" cy="2170113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2466975" y="4146550"/>
              <a:ext cx="4322763" cy="210185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grpSp>
          <p:nvGrpSpPr>
            <p:cNvPr id="98320" name="Group 42"/>
            <p:cNvGrpSpPr>
              <a:grpSpLocks/>
            </p:cNvGrpSpPr>
            <p:nvPr/>
          </p:nvGrpSpPr>
          <p:grpSpPr bwMode="auto">
            <a:xfrm>
              <a:off x="2906713" y="4351338"/>
              <a:ext cx="3441700" cy="1487487"/>
              <a:chOff x="1588" y="2596"/>
              <a:chExt cx="2248" cy="1048"/>
            </a:xfrm>
          </p:grpSpPr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1588" y="2596"/>
                <a:ext cx="2248" cy="5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1588" y="3123"/>
                <a:ext cx="2248" cy="51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</p:grp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500474" y="4389725"/>
              <a:ext cx="1678113" cy="6698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22" name="Rectangle 46"/>
            <p:cNvSpPr>
              <a:spLocks noChangeArrowheads="1"/>
            </p:cNvSpPr>
            <p:nvPr/>
          </p:nvSpPr>
          <p:spPr bwMode="auto">
            <a:xfrm>
              <a:off x="2960376" y="4549775"/>
              <a:ext cx="3011487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DE CONTROLE</a:t>
              </a:r>
            </a:p>
          </p:txBody>
        </p:sp>
        <p:sp>
          <p:nvSpPr>
            <p:cNvPr id="98323" name="Rectangle 47"/>
            <p:cNvSpPr>
              <a:spLocks noChangeArrowheads="1"/>
            </p:cNvSpPr>
            <p:nvPr/>
          </p:nvSpPr>
          <p:spPr bwMode="auto">
            <a:xfrm>
              <a:off x="3414713" y="5164138"/>
              <a:ext cx="2425700" cy="62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OPERACIONAL</a:t>
              </a:r>
            </a:p>
          </p:txBody>
        </p:sp>
        <p:sp>
          <p:nvSpPr>
            <p:cNvPr id="98324" name="Rectangle 48"/>
            <p:cNvSpPr>
              <a:spLocks noChangeArrowheads="1"/>
            </p:cNvSpPr>
            <p:nvPr/>
          </p:nvSpPr>
          <p:spPr bwMode="auto">
            <a:xfrm>
              <a:off x="495130" y="4425950"/>
              <a:ext cx="1689099" cy="629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DISPOSITIVOS DE ENTRADA</a:t>
              </a: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7009841" y="4401175"/>
              <a:ext cx="1642484" cy="6297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DISPOSITIVOS DE SAÍDA</a:t>
              </a:r>
            </a:p>
          </p:txBody>
        </p:sp>
        <p:sp>
          <p:nvSpPr>
            <p:cNvPr id="45" name="AutoShape 51"/>
            <p:cNvSpPr>
              <a:spLocks noChangeArrowheads="1"/>
            </p:cNvSpPr>
            <p:nvPr/>
          </p:nvSpPr>
          <p:spPr bwMode="auto">
            <a:xfrm>
              <a:off x="4260850" y="3761984"/>
              <a:ext cx="355600" cy="534988"/>
            </a:xfrm>
            <a:prstGeom prst="upArrow">
              <a:avLst>
                <a:gd name="adj1" fmla="val 50000"/>
                <a:gd name="adj2" fmla="val 7521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46" name="AutoShape 52"/>
            <p:cNvSpPr>
              <a:spLocks noChangeArrowheads="1"/>
            </p:cNvSpPr>
            <p:nvPr/>
          </p:nvSpPr>
          <p:spPr bwMode="auto">
            <a:xfrm>
              <a:off x="4775200" y="3790583"/>
              <a:ext cx="354013" cy="534988"/>
            </a:xfrm>
            <a:prstGeom prst="downArrow">
              <a:avLst>
                <a:gd name="adj1" fmla="val 50000"/>
                <a:gd name="adj2" fmla="val 755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32" name="Rectangle 53"/>
            <p:cNvSpPr>
              <a:spLocks noChangeArrowheads="1"/>
            </p:cNvSpPr>
            <p:nvPr/>
          </p:nvSpPr>
          <p:spPr bwMode="auto">
            <a:xfrm>
              <a:off x="4224338" y="5846763"/>
              <a:ext cx="2055812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 CPU</a:t>
              </a:r>
            </a:p>
          </p:txBody>
        </p:sp>
        <p:sp>
          <p:nvSpPr>
            <p:cNvPr id="48" name="AutoShape 54"/>
            <p:cNvSpPr>
              <a:spLocks noChangeArrowheads="1"/>
            </p:cNvSpPr>
            <p:nvPr/>
          </p:nvSpPr>
          <p:spPr bwMode="auto">
            <a:xfrm>
              <a:off x="6361113" y="4556125"/>
              <a:ext cx="647700" cy="328613"/>
            </a:xfrm>
            <a:prstGeom prst="rightArrow">
              <a:avLst>
                <a:gd name="adj1" fmla="val 50000"/>
                <a:gd name="adj2" fmla="val 9856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0" name="AutoShape 57"/>
            <p:cNvSpPr>
              <a:spLocks noChangeArrowheads="1"/>
            </p:cNvSpPr>
            <p:nvPr/>
          </p:nvSpPr>
          <p:spPr bwMode="auto">
            <a:xfrm>
              <a:off x="4260850" y="2922569"/>
              <a:ext cx="355600" cy="381000"/>
            </a:xfrm>
            <a:prstGeom prst="upArrow">
              <a:avLst>
                <a:gd name="adj1" fmla="val 50000"/>
                <a:gd name="adj2" fmla="val 5356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3359679" y="3340166"/>
              <a:ext cx="2647214" cy="3702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MEMÓRIA PRINCIPAL</a:t>
              </a:r>
            </a:p>
          </p:txBody>
        </p:sp>
        <p:sp>
          <p:nvSpPr>
            <p:cNvPr id="52" name="AutoShape 60"/>
            <p:cNvSpPr>
              <a:spLocks noChangeArrowheads="1"/>
            </p:cNvSpPr>
            <p:nvPr/>
          </p:nvSpPr>
          <p:spPr bwMode="auto">
            <a:xfrm>
              <a:off x="4702175" y="2920981"/>
              <a:ext cx="354013" cy="409575"/>
            </a:xfrm>
            <a:prstGeom prst="downArrow">
              <a:avLst>
                <a:gd name="adj1" fmla="val 50000"/>
                <a:gd name="adj2" fmla="val 57853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43" name="Rectangle 61"/>
            <p:cNvSpPr>
              <a:spLocks noChangeArrowheads="1"/>
            </p:cNvSpPr>
            <p:nvPr/>
          </p:nvSpPr>
          <p:spPr bwMode="auto">
            <a:xfrm>
              <a:off x="3987800" y="1849438"/>
              <a:ext cx="1170941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MEMÓRIA</a:t>
              </a:r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>
              <a:off x="2192020" y="4549775"/>
              <a:ext cx="735012" cy="341314"/>
            </a:xfrm>
            <a:prstGeom prst="rightArrow">
              <a:avLst>
                <a:gd name="adj1" fmla="val 50000"/>
                <a:gd name="adj2" fmla="val 107684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3274170" y="2359305"/>
              <a:ext cx="2780821" cy="5324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48" name="Rectangle 58"/>
            <p:cNvSpPr>
              <a:spLocks noChangeArrowheads="1"/>
            </p:cNvSpPr>
            <p:nvPr/>
          </p:nvSpPr>
          <p:spPr bwMode="auto">
            <a:xfrm>
              <a:off x="3341688" y="2436813"/>
              <a:ext cx="2719386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MEMÓRIA  AUXILIAR</a:t>
              </a:r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6751533" y="2500518"/>
              <a:ext cx="1934640" cy="99803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Baseado na</a:t>
              </a:r>
            </a:p>
            <a:p>
              <a:pPr algn="ctr" eaLnBrk="1" hangingPunct="1">
                <a:defRPr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arquitetura de </a:t>
              </a:r>
            </a:p>
            <a:p>
              <a:pPr algn="ctr" eaLnBrk="1" hangingPunct="1">
                <a:defRPr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Von Neumann!</a:t>
              </a:r>
              <a:endParaRPr lang="pt-PT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2C5BA33-BB4F-405E-83CB-2F4FB264140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Sistema Operacional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75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Cria um ambiente onde os usuários podem desenvolver seus programas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softwares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e executá-los sem se preocupar com detalhes de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um conjunto de programas que desempenham rotinas necessárias ao funcionamento do computador, tais como: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gerenciamento da memória; 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administração dos dados;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acionamento dos dispositivos;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execução de programas utilitários.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5120721-865F-4809-85B2-987B54B168A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85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http://www.w3counter.com/globalstats.php (Março 2018)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F365B9-2AC2-4BCD-BC09-BEC43D72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84" y="2206683"/>
            <a:ext cx="4242594" cy="329400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80E0015C-A37E-430F-888D-D3A2D3962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767993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DF9B11B-187D-48F4-A4AB-4772968F984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7. Linguagem de Programação</a:t>
            </a:r>
          </a:p>
        </p:txBody>
      </p:sp>
      <p:sp>
        <p:nvSpPr>
          <p:cNvPr id="1095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um conjunto de termos (vocabulário) e regras (sintaxe) que permitem a formulação de instruções a um computador.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Permite construir programas.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Existem várias linguagens diferentes, cada uma com recursos que facilitam aplicações específicas.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1485900" y="3866430"/>
            <a:ext cx="6172200" cy="10747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Para um programador é mais importante compreender </a:t>
            </a:r>
          </a:p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os fundamentos e técnicas da programação </a:t>
            </a:r>
          </a:p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do que dominar esta ou aquela linguagem.</a:t>
            </a:r>
            <a:endParaRPr lang="pt-PT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7E44402-993C-4916-BB59-432AA919586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Aqui, 10 é chamado de base do sistema de numeração. 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1144588" y="2214563"/>
          <a:ext cx="6638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3" imgW="3746500" imgH="889000" progId="Equation.DSMT4">
                  <p:embed/>
                </p:oleObj>
              </mc:Choice>
              <mc:Fallback>
                <p:oleObj name="Equation" r:id="rId3" imgW="37465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214563"/>
                        <a:ext cx="6638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13B5A39-4561-41CD-B082-781A7CEB395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26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" name="Text Box 2051">
            <a:extLst>
              <a:ext uri="{FF2B5EF4-FFF2-40B4-BE49-F238E27FC236}">
                <a16:creationId xmlns:a16="http://schemas.microsoft.com/office/drawing/2014/main" id="{FC04BDAD-16AA-48EF-9063-59B8C52B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02" y="2433218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9. Compilação</a:t>
            </a:r>
          </a:p>
        </p:txBody>
      </p:sp>
      <p:sp>
        <p:nvSpPr>
          <p:cNvPr id="19" name="Text Box 2052">
            <a:extLst>
              <a:ext uri="{FF2B5EF4-FFF2-40B4-BE49-F238E27FC236}">
                <a16:creationId xmlns:a16="http://schemas.microsoft.com/office/drawing/2014/main" id="{0CAB68E3-9676-4D8B-89F6-6C021909F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402" y="2947568"/>
            <a:ext cx="7224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o processo de tradução de um programa escrito em linguagem de alto nível para código em linguagem de máquina.</a:t>
            </a:r>
          </a:p>
        </p:txBody>
      </p:sp>
      <p:sp>
        <p:nvSpPr>
          <p:cNvPr id="20" name="Text Box 2051">
            <a:extLst>
              <a:ext uri="{FF2B5EF4-FFF2-40B4-BE49-F238E27FC236}">
                <a16:creationId xmlns:a16="http://schemas.microsoft.com/office/drawing/2014/main" id="{D921F3B8-878E-446F-9322-DCDF60983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70" y="3867127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10. Interpretação</a:t>
            </a:r>
          </a:p>
        </p:txBody>
      </p:sp>
      <p:sp>
        <p:nvSpPr>
          <p:cNvPr id="21" name="Text Box 2052">
            <a:extLst>
              <a:ext uri="{FF2B5EF4-FFF2-40B4-BE49-F238E27FC236}">
                <a16:creationId xmlns:a16="http://schemas.microsoft.com/office/drawing/2014/main" id="{CB721B2E-F744-47A1-9EA7-D2D9F85B1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0" y="4381477"/>
            <a:ext cx="7224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Cada comando é lido, verificado, convertido em código executável e imediatamente executado, antes que o comando seguinte seja sequer lido.</a:t>
            </a:r>
          </a:p>
        </p:txBody>
      </p:sp>
      <p:sp>
        <p:nvSpPr>
          <p:cNvPr id="23" name="Text Box 2051">
            <a:extLst>
              <a:ext uri="{FF2B5EF4-FFF2-40B4-BE49-F238E27FC236}">
                <a16:creationId xmlns:a16="http://schemas.microsoft.com/office/drawing/2014/main" id="{7215D7C6-08B9-44B4-A640-0077C15F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7. </a:t>
            </a:r>
            <a:r>
              <a:rPr lang="pt-BR" sz="1800" b="1" dirty="0" err="1">
                <a:latin typeface="Verdana" pitchFamily="34" charset="0"/>
              </a:rPr>
              <a:t>Pseudo-linguagem</a:t>
            </a:r>
            <a:r>
              <a:rPr lang="pt-BR" sz="1800" b="1" dirty="0">
                <a:latin typeface="Verdana" pitchFamily="34" charset="0"/>
              </a:rPr>
              <a:t> de Programação</a:t>
            </a:r>
          </a:p>
        </p:txBody>
      </p:sp>
      <p:sp>
        <p:nvSpPr>
          <p:cNvPr id="24" name="Text Box 2052">
            <a:extLst>
              <a:ext uri="{FF2B5EF4-FFF2-40B4-BE49-F238E27FC236}">
                <a16:creationId xmlns:a16="http://schemas.microsoft.com/office/drawing/2014/main" id="{E76D120F-2ED8-422F-9A2F-AF36F6C75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410" y="1353542"/>
            <a:ext cx="7224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uma forma genérica de escrever um algoritmo, utilizando uma linguagem simples sem a necessidade de se conhecer alguma linguagem de programação.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4EFF91A-751E-4B11-B642-A054FC54E73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“A ciência normal, atividade que consiste em solucionar quebra-cabeças, é um empreendimento altamente cumulativo, extremamente bem sucedido no que toca ao seu objetivo, a ampliação contínua do alcance e da precisão do conhecimento científico. Contudo, falta aqui um produto comum do empreendimento científico. A ciência normal não se propõe descobrir novidades no terreno dos fatos ou da teoria; quando é bem sucedida, não as encontra.”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Thomas S. Kuhn, Físico Teórico, </a:t>
            </a:r>
          </a:p>
          <a:p>
            <a:pPr algn="r" eaLnBrk="1" hangingPunct="1">
              <a:defRPr/>
            </a:pPr>
            <a:r>
              <a:rPr lang="pt-BR" sz="16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em seu livro A Estrutura das Revoluções Científicas.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5E08E0D-4D7D-4B12-965B-D874B7390EC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Em sistemas de numeração posicionais, a base pode ser qualquer número inteiro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 o dígito na posição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(da direita para a esquerda) tem peso 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forma geral de um número em tal sistema de numeração é dada por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     onde há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dígitos a esquerda da vírgula e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dígitos a direita.</a:t>
            </a: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4386263" y="2571750"/>
          <a:ext cx="6365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3" imgW="368140" imgH="177723" progId="Equation.3">
                  <p:embed/>
                </p:oleObj>
              </mc:Choice>
              <mc:Fallback>
                <p:oleObj name="Equation" r:id="rId3" imgW="368140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2571750"/>
                        <a:ext cx="6365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4"/>
          <p:cNvGraphicFramePr>
            <a:graphicFrameLocks noChangeAspect="1"/>
          </p:cNvGraphicFramePr>
          <p:nvPr/>
        </p:nvGraphicFramePr>
        <p:xfrm>
          <a:off x="4394200" y="3357563"/>
          <a:ext cx="357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357563"/>
                        <a:ext cx="357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5"/>
          <p:cNvGraphicFramePr>
            <a:graphicFrameLocks noChangeAspect="1"/>
          </p:cNvGraphicFramePr>
          <p:nvPr/>
        </p:nvGraphicFramePr>
        <p:xfrm>
          <a:off x="3263900" y="4572000"/>
          <a:ext cx="3000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7" imgW="1688367" imgH="241195" progId="Equation.3">
                  <p:embed/>
                </p:oleObj>
              </mc:Choice>
              <mc:Fallback>
                <p:oleObj name="Equation" r:id="rId7" imgW="168836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572000"/>
                        <a:ext cx="3000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51">
            <a:extLst>
              <a:ext uri="{FF2B5EF4-FFF2-40B4-BE49-F238E27FC236}">
                <a16:creationId xmlns:a16="http://schemas.microsoft.com/office/drawing/2014/main" id="{FE9CAEA2-4D85-43BF-A073-F8B2237E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1D70802-7549-4165-93E1-AB760FBE39A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O valor do número é dado pela soma de cada digito multiplicado pelo peso correspondente: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 digito mais a esquerda é chamado de digito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mais significativo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e o digito mais a direita é chamado de digito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menos significativo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3714750" y="2786063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786063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051">
            <a:extLst>
              <a:ext uri="{FF2B5EF4-FFF2-40B4-BE49-F238E27FC236}">
                <a16:creationId xmlns:a16="http://schemas.microsoft.com/office/drawing/2014/main" id="{6E13D5A8-9138-435C-87F9-B8576B5D0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7F9EC75-797A-4552-B0D8-394B7625DF7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Como sistemas de computação manipulam sinais que podem se encontram em apenas uma entre duas possíveis condições: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alto ou baixo;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carregado ou descarregado;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ligado ou desligado;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aberto ou fechado;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esses sinais são interpretados como se fossem dígitos binários (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binary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digits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ou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), que podem apenas assumir um de dois possíveis valores: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0 ou 1.</a:t>
            </a: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" name="Text Box 2051">
            <a:extLst>
              <a:ext uri="{FF2B5EF4-FFF2-40B4-BE49-F238E27FC236}">
                <a16:creationId xmlns:a16="http://schemas.microsoft.com/office/drawing/2014/main" id="{815C611A-5799-40DD-B929-DEB187B02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B569D66-C738-4984-8727-29B1835C72A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forma geral de um número binário é: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 seu valor é dado por: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Quando se lida com números em diversas bases, utiliza-se um subscrito para indicar com que base se está trabalhando. Exemplos: </a:t>
            </a:r>
          </a:p>
          <a:p>
            <a:pPr algn="ctr" eaLnBrk="1" hangingPunct="1">
              <a:defRPr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101,001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5,125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48" name="Object 2"/>
          <p:cNvGraphicFramePr>
            <a:graphicFrameLocks noChangeAspect="1"/>
          </p:cNvGraphicFramePr>
          <p:nvPr/>
        </p:nvGraphicFramePr>
        <p:xfrm>
          <a:off x="3060700" y="2428875"/>
          <a:ext cx="2752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3" imgW="1548728" imgH="241195" progId="Equation.3">
                  <p:embed/>
                </p:oleObj>
              </mc:Choice>
              <mc:Fallback>
                <p:oleObj name="Equation" r:id="rId3" imgW="154872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428875"/>
                        <a:ext cx="2752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50" name="Object 3"/>
          <p:cNvGraphicFramePr>
            <a:graphicFrameLocks noChangeAspect="1"/>
          </p:cNvGraphicFramePr>
          <p:nvPr/>
        </p:nvGraphicFramePr>
        <p:xfrm>
          <a:off x="3941763" y="3343275"/>
          <a:ext cx="13446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5" imgW="825142" imgH="444307" progId="Equation.3">
                  <p:embed/>
                </p:oleObj>
              </mc:Choice>
              <mc:Fallback>
                <p:oleObj name="Equation" r:id="rId5" imgW="825142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343275"/>
                        <a:ext cx="134461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51">
            <a:extLst>
              <a:ext uri="{FF2B5EF4-FFF2-40B4-BE49-F238E27FC236}">
                <a16:creationId xmlns:a16="http://schemas.microsoft.com/office/drawing/2014/main" id="{88E15AB8-68B7-40A0-8AF3-D31814910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89E134C-DF34-4F5B-AB98-37DECA66DA4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Octais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Não são processados diretamente, mas podem ser úteis para documentação. O sistema de numeração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tem base 8 (2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8 símbolos: 0, 1, 2, 3, 4, 5, 6, 7.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Uma seqüência de 3 bits pode assumir 8 possíveis valores, assim, dígitos octais podem ser utilizados para representar seqüências de 3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174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124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4450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2344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4173B7DB-63D0-4F68-BEC5-6F973511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12295</TotalTime>
  <Words>2335</Words>
  <Application>Microsoft Office PowerPoint</Application>
  <PresentationFormat>Apresentação na tela (4:3)</PresentationFormat>
  <Paragraphs>646</Paragraphs>
  <Slides>41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Courier New</vt:lpstr>
      <vt:lpstr>Symbol</vt:lpstr>
      <vt:lpstr>Times New Roman</vt:lpstr>
      <vt:lpstr>Verdana</vt:lpstr>
      <vt:lpstr>Wingdings</vt:lpstr>
      <vt:lpstr>Estrutura padrão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subject>Algoritmos e Programação de Computadores</dc:subject>
  <dc:creator>Alexandre Zaghetto</dc:creator>
  <cp:lastModifiedBy>Alexandre Zaghetto</cp:lastModifiedBy>
  <cp:revision>1642</cp:revision>
  <dcterms:created xsi:type="dcterms:W3CDTF">2002-12-12T12:34:29Z</dcterms:created>
  <dcterms:modified xsi:type="dcterms:W3CDTF">2018-03-01T14:42:12Z</dcterms:modified>
</cp:coreProperties>
</file>