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85" r:id="rId2"/>
    <p:sldId id="426" r:id="rId3"/>
    <p:sldId id="427" r:id="rId4"/>
    <p:sldId id="428" r:id="rId5"/>
    <p:sldId id="429" r:id="rId6"/>
    <p:sldId id="430" r:id="rId7"/>
    <p:sldId id="431" r:id="rId8"/>
    <p:sldId id="432" r:id="rId9"/>
    <p:sldId id="433" r:id="rId10"/>
    <p:sldId id="436" r:id="rId11"/>
    <p:sldId id="437" r:id="rId12"/>
    <p:sldId id="438" r:id="rId13"/>
    <p:sldId id="441" r:id="rId14"/>
  </p:sldIdLst>
  <p:sldSz cx="9144000" cy="6858000" type="screen4x3"/>
  <p:notesSz cx="7104063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C0C0C0"/>
    <a:srgbClr val="EAEAEA"/>
    <a:srgbClr val="000000"/>
    <a:srgbClr val="D4D4D4"/>
    <a:srgbClr val="DCDCDC"/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27" autoAdjust="0"/>
    <p:restoredTop sz="99296" autoAdjust="0"/>
  </p:normalViewPr>
  <p:slideViewPr>
    <p:cSldViewPr>
      <p:cViewPr varScale="1">
        <p:scale>
          <a:sx n="86" d="100"/>
          <a:sy n="86" d="100"/>
        </p:scale>
        <p:origin x="1037" y="67"/>
      </p:cViewPr>
      <p:guideLst>
        <p:guide orient="horz" pos="2160"/>
        <p:guide pos="288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24"/>
    </p:cViewPr>
  </p:sorterViewPr>
  <p:notesViewPr>
    <p:cSldViewPr>
      <p:cViewPr varScale="1">
        <p:scale>
          <a:sx n="56" d="100"/>
          <a:sy n="56" d="100"/>
        </p:scale>
        <p:origin x="-1854" y="-102"/>
      </p:cViewPr>
      <p:guideLst>
        <p:guide orient="horz" pos="3224"/>
        <p:guide pos="22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8639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424" y="1"/>
            <a:ext cx="3078639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51"/>
            <a:ext cx="3078639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424" y="9721851"/>
            <a:ext cx="3078639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664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7EB5CEB-10EC-4250-B41B-911C18F7B10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9247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8639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424" y="1"/>
            <a:ext cx="3078639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8375" y="4862513"/>
            <a:ext cx="5207316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851"/>
            <a:ext cx="3078639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424" y="9721851"/>
            <a:ext cx="3078639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664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B3457DF-9F21-42CB-9BA5-37EF3B5B118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09403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B1F890-4385-4393-BC80-4AF8EBB2694C}" type="datetime1">
              <a:rPr lang="pt-BR"/>
              <a:pPr>
                <a:defRPr/>
              </a:pPr>
              <a:t>28/02/2018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484830-5FDF-4103-A08C-3EA01535F06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4D6235-3DDA-46F0-9ADF-8749FD3455A7}" type="datetime1">
              <a:rPr lang="pt-BR"/>
              <a:pPr>
                <a:defRPr/>
              </a:pPr>
              <a:t>28/02/2018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78C03-0416-45FA-8519-BCD69E55DC5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D4F30-78DF-4B70-989D-BC4CE8714BEA}" type="datetime1">
              <a:rPr lang="pt-BR"/>
              <a:pPr>
                <a:defRPr/>
              </a:pPr>
              <a:t>28/02/2018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7C87A-7298-463D-8440-AC8B865D57A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287AEE-A6F9-42BF-A944-1FFC6E684767}" type="datetime1">
              <a:rPr lang="pt-BR"/>
              <a:pPr>
                <a:defRPr/>
              </a:pPr>
              <a:t>28/02/2018</a:t>
            </a:fld>
            <a:endParaRPr lang="pt-B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20F134-0D6B-485D-B0FB-A763CE3D49E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FC149-0404-47F4-B84B-7A8F5C22A91F}" type="datetime1">
              <a:rPr lang="pt-BR"/>
              <a:pPr>
                <a:defRPr/>
              </a:pPr>
              <a:t>28/02/2018</a:t>
            </a:fld>
            <a:endParaRPr lang="pt-B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23C81-B0BD-44A8-92E6-E112B36F11C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tif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pPr>
              <a:defRPr/>
            </a:pPr>
            <a:fld id="{8EC523D2-F942-4AC8-8660-A9B83B66096C}" type="datetime1">
              <a:rPr lang="pt-BR"/>
              <a:pPr>
                <a:defRPr/>
              </a:pPr>
              <a:t>28/02/2018</a:t>
            </a:fld>
            <a:endParaRPr lang="pt-B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pPr>
              <a:defRPr/>
            </a:pPr>
            <a:fld id="{ED2E3F00-79D4-49CB-8511-9D8592BC097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685800" y="617220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ctr">
              <a:defRPr/>
            </a:pPr>
            <a:endParaRPr lang="pt-BR"/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685800" y="68580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ctr">
              <a:defRPr/>
            </a:pPr>
            <a:endParaRPr lang="pt-BR"/>
          </a:p>
        </p:txBody>
      </p:sp>
      <p:sp>
        <p:nvSpPr>
          <p:cNvPr id="1035" name="Text Box 11"/>
          <p:cNvSpPr txBox="1">
            <a:spLocks noChangeArrowheads="1"/>
          </p:cNvSpPr>
          <p:nvPr userDrawn="1"/>
        </p:nvSpPr>
        <p:spPr bwMode="auto">
          <a:xfrm>
            <a:off x="8017804" y="231775"/>
            <a:ext cx="52770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pt-BR" sz="1200" b="1" dirty="0">
                <a:effectLst/>
                <a:latin typeface="Verdana" pitchFamily="34" charset="0"/>
              </a:rPr>
              <a:t>APC</a:t>
            </a:r>
          </a:p>
        </p:txBody>
      </p:sp>
      <p:pic>
        <p:nvPicPr>
          <p:cNvPr id="9" name="Picture 2" descr="Z:\Users\Zaghetto\Documents\UnB\UnB Indentidade Visual\Departamento.TIF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4348" y="239693"/>
            <a:ext cx="3913188" cy="33178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42938" y="1357298"/>
            <a:ext cx="7786687" cy="476886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algn="r">
              <a:buFontTx/>
              <a:buNone/>
              <a:defRPr/>
            </a:pPr>
            <a:r>
              <a:rPr lang="en-US" sz="1800" b="1" dirty="0" err="1">
                <a:latin typeface="Verdana" pitchFamily="34" charset="0"/>
              </a:rPr>
              <a:t>Algoritmos</a:t>
            </a:r>
            <a:r>
              <a:rPr lang="en-US" sz="1800" b="1" dirty="0">
                <a:latin typeface="Verdana" pitchFamily="34" charset="0"/>
              </a:rPr>
              <a:t> e </a:t>
            </a:r>
          </a:p>
          <a:p>
            <a:pPr algn="r">
              <a:buFontTx/>
              <a:buNone/>
              <a:defRPr/>
            </a:pPr>
            <a:r>
              <a:rPr lang="en-US" sz="1800" b="1" dirty="0" err="1">
                <a:latin typeface="Verdana" pitchFamily="34" charset="0"/>
              </a:rPr>
              <a:t>Programação</a:t>
            </a:r>
            <a:r>
              <a:rPr lang="en-US" sz="1800" b="1" dirty="0">
                <a:latin typeface="Verdana" pitchFamily="34" charset="0"/>
              </a:rPr>
              <a:t> de </a:t>
            </a:r>
            <a:r>
              <a:rPr lang="en-US" sz="1800" b="1" dirty="0" err="1">
                <a:latin typeface="Verdana" pitchFamily="34" charset="0"/>
              </a:rPr>
              <a:t>Computadores</a:t>
            </a:r>
            <a:endParaRPr lang="en-US" sz="1800" b="1" dirty="0">
              <a:latin typeface="Verdana" pitchFamily="34" charset="0"/>
            </a:endParaRPr>
          </a:p>
          <a:p>
            <a:pPr algn="r">
              <a:buFontTx/>
              <a:buNone/>
              <a:defRPr/>
            </a:pPr>
            <a:r>
              <a:rPr lang="en-US" sz="1400" b="1" dirty="0" err="1">
                <a:latin typeface="Verdana" pitchFamily="34" charset="0"/>
              </a:rPr>
              <a:t>Disciplina</a:t>
            </a:r>
            <a:r>
              <a:rPr lang="en-US" sz="1400" b="1" dirty="0">
                <a:latin typeface="Verdana" pitchFamily="34" charset="0"/>
              </a:rPr>
              <a:t> 113476</a:t>
            </a:r>
            <a:br>
              <a:rPr lang="en-US" sz="1600" b="1" dirty="0">
                <a:latin typeface="Verdana" pitchFamily="34" charset="0"/>
              </a:rPr>
            </a:br>
            <a:endParaRPr lang="en-US" sz="1600" b="1" dirty="0">
              <a:latin typeface="Verdana" pitchFamily="34" charset="0"/>
            </a:endParaRPr>
          </a:p>
          <a:p>
            <a:pPr algn="r">
              <a:buFontTx/>
              <a:buNone/>
              <a:defRPr/>
            </a:pPr>
            <a:endParaRPr lang="en-US" sz="1600" dirty="0">
              <a:latin typeface="Verdana" pitchFamily="34" charset="0"/>
            </a:endParaRPr>
          </a:p>
          <a:p>
            <a:pPr algn="r">
              <a:buFontTx/>
              <a:buNone/>
              <a:defRPr/>
            </a:pPr>
            <a:endParaRPr lang="en-US" sz="1600" dirty="0">
              <a:latin typeface="Verdana" pitchFamily="34" charset="0"/>
            </a:endParaRPr>
          </a:p>
          <a:p>
            <a:pPr algn="r">
              <a:buFontTx/>
              <a:buNone/>
              <a:defRPr/>
            </a:pPr>
            <a:r>
              <a:rPr lang="en-US" sz="2000" dirty="0">
                <a:latin typeface="Verdana" pitchFamily="34" charset="0"/>
              </a:rPr>
              <a:t>Prof. Alexandre Zaghetto</a:t>
            </a:r>
          </a:p>
          <a:p>
            <a:pPr algn="r">
              <a:buFontTx/>
              <a:buNone/>
              <a:defRPr/>
            </a:pPr>
            <a:r>
              <a:rPr lang="en-US" sz="1400" dirty="0">
                <a:latin typeface="Verdana" pitchFamily="34" charset="0"/>
              </a:rPr>
              <a:t>zaghetto@unb.com</a:t>
            </a:r>
          </a:p>
          <a:p>
            <a:pPr algn="ctr">
              <a:buFontTx/>
              <a:buNone/>
              <a:defRPr/>
            </a:pPr>
            <a:endParaRPr lang="en-US" sz="1400" dirty="0"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2000" dirty="0"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2000" dirty="0"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2000" dirty="0">
              <a:latin typeface="Verdana" pitchFamily="34" charset="0"/>
            </a:endParaRPr>
          </a:p>
          <a:p>
            <a:pPr algn="r">
              <a:buFontTx/>
              <a:buNone/>
              <a:defRPr/>
            </a:pPr>
            <a:r>
              <a:rPr lang="en-US" sz="1200" dirty="0" err="1">
                <a:latin typeface="Verdana" pitchFamily="34" charset="0"/>
              </a:rPr>
              <a:t>Universidade</a:t>
            </a:r>
            <a:r>
              <a:rPr lang="en-US" sz="1200" dirty="0">
                <a:latin typeface="Verdana" pitchFamily="34" charset="0"/>
              </a:rPr>
              <a:t> de Brasília</a:t>
            </a:r>
          </a:p>
          <a:p>
            <a:pPr algn="r">
              <a:buFontTx/>
              <a:buNone/>
              <a:defRPr/>
            </a:pPr>
            <a:r>
              <a:rPr lang="en-US" sz="1200" dirty="0" err="1">
                <a:latin typeface="Verdana" pitchFamily="34" charset="0"/>
              </a:rPr>
              <a:t>Instituto</a:t>
            </a:r>
            <a:r>
              <a:rPr lang="en-US" sz="1200" dirty="0">
                <a:latin typeface="Verdana" pitchFamily="34" charset="0"/>
              </a:rPr>
              <a:t> de </a:t>
            </a:r>
            <a:r>
              <a:rPr lang="en-US" sz="1200" dirty="0" err="1">
                <a:latin typeface="Verdana" pitchFamily="34" charset="0"/>
              </a:rPr>
              <a:t>Ciências</a:t>
            </a:r>
            <a:r>
              <a:rPr lang="en-US" sz="1200" dirty="0">
                <a:latin typeface="Verdana" pitchFamily="34" charset="0"/>
              </a:rPr>
              <a:t> </a:t>
            </a:r>
            <a:r>
              <a:rPr lang="en-US" sz="1200" dirty="0" err="1">
                <a:latin typeface="Verdana" pitchFamily="34" charset="0"/>
              </a:rPr>
              <a:t>Exatas</a:t>
            </a:r>
            <a:endParaRPr lang="en-US" sz="1200" dirty="0">
              <a:latin typeface="Verdana" pitchFamily="34" charset="0"/>
            </a:endParaRPr>
          </a:p>
          <a:p>
            <a:pPr algn="r">
              <a:buFontTx/>
              <a:buNone/>
              <a:defRPr/>
            </a:pPr>
            <a:r>
              <a:rPr lang="en-US" sz="1200" dirty="0" err="1">
                <a:latin typeface="Verdana" pitchFamily="34" charset="0"/>
              </a:rPr>
              <a:t>Departamento</a:t>
            </a:r>
            <a:r>
              <a:rPr lang="en-US" sz="1200" dirty="0">
                <a:latin typeface="Verdana" pitchFamily="34" charset="0"/>
              </a:rPr>
              <a:t> de </a:t>
            </a:r>
            <a:r>
              <a:rPr lang="en-US" sz="1200" dirty="0" err="1">
                <a:latin typeface="Verdana" pitchFamily="34" charset="0"/>
              </a:rPr>
              <a:t>Ciência</a:t>
            </a:r>
            <a:r>
              <a:rPr lang="en-US" sz="1200" dirty="0">
                <a:latin typeface="Verdana" pitchFamily="34" charset="0"/>
              </a:rPr>
              <a:t> </a:t>
            </a:r>
            <a:r>
              <a:rPr lang="en-US" sz="1200" dirty="0" err="1">
                <a:latin typeface="Verdana" pitchFamily="34" charset="0"/>
              </a:rPr>
              <a:t>da</a:t>
            </a:r>
            <a:r>
              <a:rPr lang="en-US" sz="1200" dirty="0">
                <a:latin typeface="Verdana" pitchFamily="34" charset="0"/>
              </a:rPr>
              <a:t> </a:t>
            </a:r>
            <a:r>
              <a:rPr lang="en-US" sz="1200" dirty="0" err="1">
                <a:latin typeface="Verdana" pitchFamily="34" charset="0"/>
              </a:rPr>
              <a:t>Computação</a:t>
            </a:r>
            <a:endParaRPr lang="en-US" sz="1200" dirty="0">
              <a:latin typeface="Verdana" pitchFamily="34" charset="0"/>
            </a:endParaRPr>
          </a:p>
          <a:p>
            <a:pPr>
              <a:buFontTx/>
              <a:buNone/>
              <a:defRPr/>
            </a:pPr>
            <a:r>
              <a:rPr lang="en-US" sz="800" dirty="0">
                <a:latin typeface="Verdana" pitchFamily="34" charset="0"/>
              </a:rPr>
              <a:t>http://www.nickgentry.com/</a:t>
            </a:r>
          </a:p>
          <a:p>
            <a:pPr algn="ctr">
              <a:buFontTx/>
              <a:buNone/>
              <a:defRPr/>
            </a:pPr>
            <a:endParaRPr lang="en-US" sz="2000" dirty="0">
              <a:latin typeface="Verdana" pitchFamily="34" charset="0"/>
            </a:endParaRPr>
          </a:p>
          <a:p>
            <a:pPr>
              <a:defRPr/>
            </a:pPr>
            <a:endParaRPr lang="en-US" sz="2000" dirty="0">
              <a:latin typeface="Verdana" pitchFamily="34" charset="0"/>
            </a:endParaRPr>
          </a:p>
        </p:txBody>
      </p:sp>
      <p:pic>
        <p:nvPicPr>
          <p:cNvPr id="8194" name="Picture 2" descr="LostAndFoun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412776"/>
            <a:ext cx="3000786" cy="4147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28/02/2018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F4CE-2FE1-469C-B86D-2B2AE944AA62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1071563" y="1285875"/>
            <a:ext cx="69342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 </a:t>
            </a:r>
            <a:endParaRPr lang="pt-BR" sz="1600" b="1" dirty="0"/>
          </a:p>
          <a:p>
            <a:pPr>
              <a:defRPr/>
            </a:pPr>
            <a:r>
              <a:rPr lang="pt-BR" sz="1600" b="1" dirty="0"/>
              <a:t> </a:t>
            </a:r>
          </a:p>
          <a:p>
            <a:pPr>
              <a:defRPr/>
            </a:pPr>
            <a:r>
              <a:rPr lang="pt-BR" sz="1600" b="1" dirty="0"/>
              <a:t> </a:t>
            </a:r>
          </a:p>
          <a:p>
            <a:pPr algn="just">
              <a:buFontTx/>
              <a:buChar char="•"/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1800" b="1" dirty="0">
                <a:latin typeface="Verdana" pitchFamily="34" charset="0"/>
              </a:rPr>
              <a:t>5. Calendário Acadêmico</a:t>
            </a:r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229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229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2297" name="Rectangle 5"/>
          <p:cNvSpPr>
            <a:spLocks noChangeArrowheads="1"/>
          </p:cNvSpPr>
          <p:nvPr/>
        </p:nvSpPr>
        <p:spPr bwMode="auto">
          <a:xfrm>
            <a:off x="0" y="5029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pt-BR"/>
          </a:p>
        </p:txBody>
      </p:sp>
      <p:sp>
        <p:nvSpPr>
          <p:cNvPr id="11" name="Text Box 2052">
            <a:extLst>
              <a:ext uri="{FF2B5EF4-FFF2-40B4-BE49-F238E27FC236}">
                <a16:creationId xmlns:a16="http://schemas.microsoft.com/office/drawing/2014/main" id="{ACD7EA1E-7EE6-424F-9D70-94D08C3C8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355" y="1349645"/>
            <a:ext cx="6934200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FontTx/>
              <a:buChar char="•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Primeiro dia de aula: 05/03</a:t>
            </a:r>
          </a:p>
          <a:p>
            <a:pPr algn="just">
              <a:buFontTx/>
              <a:buChar char="•"/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Último dia de aula: 06/07</a:t>
            </a:r>
          </a:p>
          <a:p>
            <a:pPr algn="just"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Turma E</a:t>
            </a:r>
          </a:p>
          <a:p>
            <a:pPr algn="just">
              <a:buFontTx/>
              <a:buChar char="•"/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ü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Prova 1: 02/05</a:t>
            </a:r>
          </a:p>
          <a:p>
            <a:pPr lvl="2" algn="just"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ü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Prova 2 e Trabalho: 29/06</a:t>
            </a:r>
          </a:p>
          <a:p>
            <a:pPr lvl="1" algn="just">
              <a:buFont typeface="Wingdings" pitchFamily="2" charset="2"/>
              <a:buChar char="ü"/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ü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Prova substitutiva: 02/07</a:t>
            </a:r>
          </a:p>
          <a:p>
            <a:pPr algn="just">
              <a:buFontTx/>
              <a:buChar char="•"/>
              <a:defRPr/>
            </a:pPr>
            <a:endParaRPr lang="pt-BR" sz="16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2" algn="just">
              <a:buFont typeface="Wingdings" pitchFamily="2" charset="2"/>
              <a:buChar char="Ø"/>
              <a:defRPr/>
            </a:pPr>
            <a:r>
              <a:rPr lang="pt-BR" sz="1600" dirty="0">
                <a:solidFill>
                  <a:srgbClr val="C00000"/>
                </a:solidFill>
                <a:latin typeface="Verdana" pitchFamily="34" charset="0"/>
                <a:cs typeface="Times New Roman" pitchFamily="18" charset="0"/>
              </a:rPr>
              <a:t> Só fará a prova substitutiva o aluno que faltar a alguma das Provas 1 ou 2. Esta prova substituirá apenas uma das nota.</a:t>
            </a:r>
          </a:p>
          <a:p>
            <a:pPr algn="just">
              <a:buFontTx/>
              <a:buChar char="•"/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949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28/02/2018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3FD203-000D-4E59-A3A7-5A7E1F53CF66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1800" b="1" dirty="0">
                <a:latin typeface="Verdana" pitchFamily="34" charset="0"/>
              </a:rPr>
              <a:t>6. Moodle</a:t>
            </a:r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331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8" name="Text Box 2052">
            <a:extLst>
              <a:ext uri="{FF2B5EF4-FFF2-40B4-BE49-F238E27FC236}">
                <a16:creationId xmlns:a16="http://schemas.microsoft.com/office/drawing/2014/main" id="{9CB8E7E4-D9DB-4130-9573-9697DCE43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355" y="1349645"/>
            <a:ext cx="6934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FontTx/>
              <a:buChar char="•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Endereço:  </a:t>
            </a:r>
          </a:p>
          <a:p>
            <a:pPr lvl="1" algn="just">
              <a:buFont typeface="Wingdings" pitchFamily="2" charset="2"/>
              <a:buChar char="ü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http://aprender.unb.br/</a:t>
            </a:r>
          </a:p>
          <a:p>
            <a:pPr algn="just">
              <a:buFontTx/>
              <a:buChar char="•"/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Disciplina:</a:t>
            </a:r>
          </a:p>
          <a:p>
            <a:pPr lvl="1" algn="just">
              <a:buFont typeface="Wingdings" pitchFamily="2" charset="2"/>
              <a:buChar char="ü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Algoritmos e Programação de Computadores - Prof. Alexandre Zaghetto</a:t>
            </a:r>
          </a:p>
        </p:txBody>
      </p:sp>
    </p:spTree>
    <p:extLst>
      <p:ext uri="{BB962C8B-B14F-4D97-AF65-F5344CB8AC3E}">
        <p14:creationId xmlns:p14="http://schemas.microsoft.com/office/powerpoint/2010/main" val="420056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28/02/2018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2F62C-30AE-4521-B094-676FE0663369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6934200" cy="477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r>
              <a:rPr lang="pt-BR" sz="1300" dirty="0">
                <a:latin typeface="Verdana" pitchFamily="34" charset="0"/>
                <a:cs typeface="Times New Roman" pitchFamily="18" charset="0"/>
              </a:rPr>
              <a:t> GUIMARÃES, A. M. &amp; LAGES, N.  A. C., </a:t>
            </a:r>
            <a:r>
              <a:rPr lang="pt-BR" sz="1300" b="1" i="1" dirty="0">
                <a:latin typeface="Verdana" pitchFamily="34" charset="0"/>
                <a:cs typeface="Times New Roman" pitchFamily="18" charset="0"/>
              </a:rPr>
              <a:t>Algoritmos e Estrutura de Dados</a:t>
            </a:r>
            <a:r>
              <a:rPr lang="pt-BR" sz="1300" dirty="0">
                <a:latin typeface="Verdana" pitchFamily="34" charset="0"/>
                <a:cs typeface="Times New Roman" pitchFamily="18" charset="0"/>
              </a:rPr>
              <a:t>. LTC, 1994.</a:t>
            </a:r>
          </a:p>
          <a:p>
            <a:pPr algn="just">
              <a:defRPr/>
            </a:pPr>
            <a:endParaRPr lang="pt-BR" sz="1300" dirty="0"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r>
              <a:rPr lang="pt-BR" sz="1300" dirty="0">
                <a:latin typeface="Verdana" pitchFamily="34" charset="0"/>
                <a:cs typeface="Times New Roman" pitchFamily="18" charset="0"/>
              </a:rPr>
              <a:t> MIZRAHI, V. V., </a:t>
            </a:r>
            <a:r>
              <a:rPr lang="pt-BR" sz="1300" b="1" i="1" dirty="0">
                <a:latin typeface="Verdana" pitchFamily="34" charset="0"/>
                <a:cs typeface="Times New Roman" pitchFamily="18" charset="0"/>
              </a:rPr>
              <a:t>Treinamento em Linguagem C</a:t>
            </a:r>
            <a:r>
              <a:rPr lang="pt-BR" sz="1300" i="1" dirty="0">
                <a:latin typeface="Verdana" pitchFamily="34" charset="0"/>
                <a:cs typeface="Times New Roman" pitchFamily="18" charset="0"/>
              </a:rPr>
              <a:t>: </a:t>
            </a:r>
            <a:r>
              <a:rPr lang="pt-BR" sz="1300" b="1" i="1" dirty="0">
                <a:latin typeface="Verdana" pitchFamily="34" charset="0"/>
                <a:cs typeface="Times New Roman" pitchFamily="18" charset="0"/>
              </a:rPr>
              <a:t>C</a:t>
            </a:r>
            <a:r>
              <a:rPr lang="pt-BR" sz="1300" b="1" dirty="0">
                <a:latin typeface="Verdana" pitchFamily="34" charset="0"/>
                <a:cs typeface="Times New Roman" pitchFamily="18" charset="0"/>
              </a:rPr>
              <a:t>urso completo em um volume. </a:t>
            </a:r>
            <a:r>
              <a:rPr lang="pt-BR" sz="1300" dirty="0">
                <a:latin typeface="Verdana" pitchFamily="34" charset="0"/>
                <a:cs typeface="Times New Roman" pitchFamily="18" charset="0"/>
              </a:rPr>
              <a:t>3ª Ed. São Paulo: Pearson, 2008.</a:t>
            </a:r>
          </a:p>
          <a:p>
            <a:pPr algn="just">
              <a:buFontTx/>
              <a:buChar char="•"/>
              <a:defRPr/>
            </a:pPr>
            <a:endParaRPr lang="pt-BR" sz="1300" dirty="0"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r>
              <a:rPr lang="pt-BR" sz="1300" dirty="0">
                <a:latin typeface="Verdana" pitchFamily="34" charset="0"/>
                <a:cs typeface="Times New Roman" pitchFamily="18" charset="0"/>
              </a:rPr>
              <a:t> SCHILDT, H., </a:t>
            </a:r>
            <a:r>
              <a:rPr lang="pt-BR" sz="1300" b="1" i="1" dirty="0">
                <a:latin typeface="Verdana" pitchFamily="34" charset="0"/>
                <a:cs typeface="Times New Roman" pitchFamily="18" charset="0"/>
              </a:rPr>
              <a:t>C Completo e Total</a:t>
            </a:r>
            <a:r>
              <a:rPr lang="pt-BR" sz="1300" dirty="0">
                <a:latin typeface="Verdana" pitchFamily="34" charset="0"/>
                <a:cs typeface="Times New Roman" pitchFamily="18" charset="0"/>
              </a:rPr>
              <a:t>. 3ª Ed. São Paulo: </a:t>
            </a:r>
            <a:r>
              <a:rPr lang="pt-BR" sz="1300" dirty="0" err="1">
                <a:latin typeface="Verdana" pitchFamily="34" charset="0"/>
                <a:cs typeface="Times New Roman" pitchFamily="18" charset="0"/>
              </a:rPr>
              <a:t>Makron</a:t>
            </a:r>
            <a:r>
              <a:rPr lang="pt-BR" sz="1300" dirty="0">
                <a:latin typeface="Verdana" pitchFamily="34" charset="0"/>
                <a:cs typeface="Times New Roman" pitchFamily="18" charset="0"/>
              </a:rPr>
              <a:t> Books, 1996.</a:t>
            </a:r>
          </a:p>
          <a:p>
            <a:pPr algn="just">
              <a:buFontTx/>
              <a:buChar char="•"/>
              <a:defRPr/>
            </a:pPr>
            <a:endParaRPr lang="pt-BR" sz="1300" dirty="0"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r>
              <a:rPr lang="pt-BR" sz="1300" dirty="0">
                <a:latin typeface="Verdana" pitchFamily="34" charset="0"/>
                <a:cs typeface="Times New Roman" pitchFamily="18" charset="0"/>
              </a:rPr>
              <a:t> MENDONÇA, A. &amp; ZELENOVSKY, R., </a:t>
            </a:r>
            <a:r>
              <a:rPr lang="pt-BR" sz="1300" b="1" i="1" dirty="0">
                <a:latin typeface="Verdana" pitchFamily="34" charset="0"/>
                <a:cs typeface="Times New Roman" pitchFamily="18" charset="0"/>
              </a:rPr>
              <a:t>Eletrônica Digital: Curso Prático e Exercícios</a:t>
            </a:r>
            <a:r>
              <a:rPr lang="pt-BR" sz="1300" dirty="0">
                <a:latin typeface="Verdana" pitchFamily="34" charset="0"/>
                <a:cs typeface="Times New Roman" pitchFamily="18" charset="0"/>
              </a:rPr>
              <a:t>. MZ Editora, 2004. </a:t>
            </a:r>
          </a:p>
          <a:p>
            <a:pPr algn="just">
              <a:buFontTx/>
              <a:buChar char="•"/>
              <a:defRPr/>
            </a:pPr>
            <a:endParaRPr lang="pt-BR" sz="1300" dirty="0"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r>
              <a:rPr lang="pt-BR" sz="1300" dirty="0">
                <a:latin typeface="Verdana" pitchFamily="34" charset="0"/>
                <a:cs typeface="Times New Roman" pitchFamily="18" charset="0"/>
              </a:rPr>
              <a:t> GUIMARÂES, A. M.  &amp; LAGES, N. A. C., </a:t>
            </a:r>
            <a:r>
              <a:rPr lang="pt-BR" sz="1300" b="1" i="1" dirty="0">
                <a:latin typeface="Verdana" pitchFamily="34" charset="0"/>
                <a:cs typeface="Times New Roman" pitchFamily="18" charset="0"/>
              </a:rPr>
              <a:t>Introdução à Ciência da Computação. </a:t>
            </a:r>
            <a:r>
              <a:rPr lang="pt-BR" sz="1300" dirty="0">
                <a:latin typeface="Verdana" pitchFamily="34" charset="0"/>
                <a:cs typeface="Times New Roman" pitchFamily="18" charset="0"/>
              </a:rPr>
              <a:t>Rio de Janeiro: LTC, 1985.</a:t>
            </a:r>
          </a:p>
          <a:p>
            <a:pPr algn="just">
              <a:buFontTx/>
              <a:buChar char="•"/>
              <a:defRPr/>
            </a:pPr>
            <a:endParaRPr lang="pt-BR" sz="1300" dirty="0"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r>
              <a:rPr lang="pt-BR" sz="1300" dirty="0">
                <a:latin typeface="Verdana" pitchFamily="34" charset="0"/>
                <a:cs typeface="Times New Roman" pitchFamily="18" charset="0"/>
              </a:rPr>
              <a:t> MONTEIRO, M. A</a:t>
            </a:r>
            <a:r>
              <a:rPr lang="pt-BR" sz="1300" b="1" i="1" dirty="0">
                <a:latin typeface="Verdana" pitchFamily="34" charset="0"/>
                <a:cs typeface="Times New Roman" pitchFamily="18" charset="0"/>
              </a:rPr>
              <a:t>., Introdução à Organização de Computadores</a:t>
            </a:r>
            <a:r>
              <a:rPr lang="pt-BR" sz="1300" dirty="0">
                <a:latin typeface="Verdana" pitchFamily="34" charset="0"/>
                <a:cs typeface="Times New Roman" pitchFamily="18" charset="0"/>
              </a:rPr>
              <a:t>. 4ª Ed. Rio de Janeiro: LTC, 2002.</a:t>
            </a:r>
          </a:p>
          <a:p>
            <a:pPr algn="just">
              <a:defRPr/>
            </a:pPr>
            <a:endParaRPr lang="pt-BR" sz="1300" dirty="0"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r>
              <a:rPr lang="pt-BR" sz="1300" dirty="0">
                <a:latin typeface="Verdana" pitchFamily="34" charset="0"/>
                <a:cs typeface="Times New Roman" pitchFamily="18" charset="0"/>
              </a:rPr>
              <a:t> KERNIGHAN, B. W. &amp; RITCHIE, D. M., C</a:t>
            </a:r>
            <a:r>
              <a:rPr lang="pt-BR" sz="1300" i="1" dirty="0">
                <a:latin typeface="Verdana" pitchFamily="34" charset="0"/>
                <a:cs typeface="Times New Roman" pitchFamily="18" charset="0"/>
              </a:rPr>
              <a:t>,</a:t>
            </a:r>
            <a:r>
              <a:rPr lang="pt-BR" sz="1300" b="1" i="1" dirty="0">
                <a:latin typeface="Verdana" pitchFamily="34" charset="0"/>
                <a:cs typeface="Times New Roman" pitchFamily="18" charset="0"/>
              </a:rPr>
              <a:t> A Linguagem de Programação Padrão ANSI.</a:t>
            </a:r>
            <a:r>
              <a:rPr lang="pt-BR" sz="1300" dirty="0">
                <a:latin typeface="Verdana" pitchFamily="34" charset="0"/>
                <a:cs typeface="Times New Roman" pitchFamily="18" charset="0"/>
              </a:rPr>
              <a:t> Campus, 1989.</a:t>
            </a:r>
          </a:p>
          <a:p>
            <a:pPr algn="just">
              <a:defRPr/>
            </a:pPr>
            <a:endParaRPr lang="pt-BR" sz="1300" dirty="0"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r>
              <a:rPr lang="pt-BR" sz="1300" dirty="0">
                <a:latin typeface="Verdana" pitchFamily="34" charset="0"/>
                <a:cs typeface="Times New Roman" pitchFamily="18" charset="0"/>
              </a:rPr>
              <a:t> TENENBAUM, A. M. </a:t>
            </a:r>
            <a:r>
              <a:rPr lang="pt-BR" sz="1300" dirty="0" err="1">
                <a:latin typeface="Verdana" pitchFamily="34" charset="0"/>
                <a:cs typeface="Times New Roman" pitchFamily="18" charset="0"/>
              </a:rPr>
              <a:t>et</a:t>
            </a:r>
            <a:r>
              <a:rPr lang="pt-BR" sz="1300" dirty="0">
                <a:latin typeface="Verdana" pitchFamily="34" charset="0"/>
                <a:cs typeface="Times New Roman" pitchFamily="18" charset="0"/>
              </a:rPr>
              <a:t> al., </a:t>
            </a:r>
            <a:r>
              <a:rPr lang="pt-BR" sz="1300" b="1" i="1" dirty="0">
                <a:latin typeface="Verdana" pitchFamily="34" charset="0"/>
                <a:cs typeface="Times New Roman" pitchFamily="18" charset="0"/>
              </a:rPr>
              <a:t>Estrutura de Dados Usando C. </a:t>
            </a:r>
            <a:r>
              <a:rPr lang="pt-BR" sz="1300" dirty="0">
                <a:latin typeface="Verdana" pitchFamily="34" charset="0"/>
                <a:cs typeface="Times New Roman" pitchFamily="18" charset="0"/>
              </a:rPr>
              <a:t>São Paulo: </a:t>
            </a:r>
            <a:r>
              <a:rPr lang="pt-BR" sz="1300" dirty="0" err="1">
                <a:latin typeface="Verdana" pitchFamily="34" charset="0"/>
                <a:cs typeface="Times New Roman" pitchFamily="18" charset="0"/>
              </a:rPr>
              <a:t>Makron</a:t>
            </a:r>
            <a:r>
              <a:rPr lang="pt-BR" sz="1300" dirty="0">
                <a:latin typeface="Verdana" pitchFamily="34" charset="0"/>
                <a:cs typeface="Times New Roman" pitchFamily="18" charset="0"/>
              </a:rPr>
              <a:t> Books,  1995.</a:t>
            </a: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1800" b="1" dirty="0">
                <a:latin typeface="Verdana" pitchFamily="34" charset="0"/>
              </a:rPr>
              <a:t>7. Bibliografia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434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368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802009" y="1700808"/>
            <a:ext cx="5298383" cy="100013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algn="r">
              <a:buFontTx/>
              <a:buNone/>
              <a:defRPr/>
            </a:pPr>
            <a:endParaRPr lang="pt-BR" sz="1800" dirty="0">
              <a:latin typeface="Verdana" pitchFamily="34" charset="0"/>
            </a:endParaRPr>
          </a:p>
          <a:p>
            <a:pPr algn="r">
              <a:buFontTx/>
              <a:buNone/>
              <a:defRPr/>
            </a:pPr>
            <a:r>
              <a:rPr lang="pt-BR" sz="1800" dirty="0">
                <a:latin typeface="Verdana" pitchFamily="34" charset="0"/>
              </a:rPr>
              <a:t>“Tal como os artistas, os cientistas criadores precisam, em determinadas ocasiões, ser capazes de viver em um mundo desordenado.”</a:t>
            </a:r>
          </a:p>
          <a:p>
            <a:pPr algn="r">
              <a:buFontTx/>
              <a:buNone/>
              <a:defRPr/>
            </a:pPr>
            <a:endParaRPr lang="pt-BR" sz="1800" dirty="0">
              <a:latin typeface="Verdana" pitchFamily="34" charset="0"/>
            </a:endParaRPr>
          </a:p>
          <a:p>
            <a:pPr algn="r">
              <a:buFontTx/>
              <a:buNone/>
              <a:defRPr/>
            </a:pPr>
            <a:r>
              <a:rPr lang="pt-BR" sz="1800" dirty="0">
                <a:latin typeface="Verdana" pitchFamily="34" charset="0"/>
              </a:rPr>
              <a:t>Thomas S. Kuhn</a:t>
            </a:r>
            <a:endParaRPr lang="en-US" sz="1800" dirty="0">
              <a:latin typeface="Verdana" pitchFamily="34" charset="0"/>
            </a:endParaRPr>
          </a:p>
        </p:txBody>
      </p:sp>
      <p:pic>
        <p:nvPicPr>
          <p:cNvPr id="2050" name="Picture 2" descr="https://upload.wikimedia.org/wikipedia/en/8/87/Thomas_Kuh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00874"/>
            <a:ext cx="2219325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251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28/02/2018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A3345A-2F6D-44A1-94B6-C299985B9429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1800" b="1" dirty="0">
                <a:latin typeface="Verdana" pitchFamily="34" charset="0"/>
              </a:rPr>
              <a:t>1. Objetivos</a:t>
            </a:r>
          </a:p>
        </p:txBody>
      </p:sp>
      <p:sp>
        <p:nvSpPr>
          <p:cNvPr id="9" name="Text Box 2052">
            <a:extLst>
              <a:ext uri="{FF2B5EF4-FFF2-40B4-BE49-F238E27FC236}">
                <a16:creationId xmlns:a16="http://schemas.microsoft.com/office/drawing/2014/main" id="{E9EB22FD-1B81-4500-8A44-250FF6117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346076"/>
            <a:ext cx="6934200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FontTx/>
              <a:buChar char="•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Desenvolver um “pensamento computacional”:</a:t>
            </a:r>
          </a:p>
          <a:p>
            <a:pPr algn="just">
              <a:buFontTx/>
              <a:buChar char="•"/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Compreender a organização básica de um computador.</a:t>
            </a:r>
          </a:p>
          <a:p>
            <a:pPr lvl="1" algn="just">
              <a:buFont typeface="Wingdings" pitchFamily="2" charset="2"/>
              <a:buChar char="Ø"/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Adquirir competência para representar a resolução de problemas por meio de algoritmos.</a:t>
            </a:r>
          </a:p>
          <a:p>
            <a:pPr lvl="1" algn="just">
              <a:buFont typeface="Wingdings" pitchFamily="2" charset="2"/>
              <a:buChar char="Ø"/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Adquirir conhecimentos básicos em linguagem de programação C, padrão ANSI: </a:t>
            </a:r>
            <a:r>
              <a:rPr lang="pt-BR" sz="1600" b="1" dirty="0">
                <a:solidFill>
                  <a:srgbClr val="800000"/>
                </a:solidFill>
                <a:latin typeface="Verdana" pitchFamily="34" charset="0"/>
                <a:cs typeface="Times New Roman" pitchFamily="18" charset="0"/>
              </a:rPr>
              <a:t>não será um curso de C.</a:t>
            </a:r>
          </a:p>
          <a:p>
            <a:pPr lvl="1" algn="just">
              <a:buFont typeface="Wingdings" pitchFamily="2" charset="2"/>
              <a:buChar char="Ø"/>
              <a:defRPr/>
            </a:pPr>
            <a:endParaRPr lang="pt-BR" sz="1600" b="1" dirty="0">
              <a:latin typeface="Verdana" pitchFamily="34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  <a:defRPr/>
            </a:pPr>
            <a:r>
              <a:rPr lang="pt-BR" sz="1600" b="1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600" dirty="0">
                <a:latin typeface="Verdana" pitchFamily="34" charset="0"/>
                <a:cs typeface="Times New Roman" pitchFamily="18" charset="0"/>
              </a:rPr>
              <a:t>Adquirir de forma autodidata conhecimentos básicos em Linguagem de programação Python: </a:t>
            </a:r>
            <a:r>
              <a:rPr lang="pt-BR" sz="1600" b="1" dirty="0">
                <a:solidFill>
                  <a:srgbClr val="800000"/>
                </a:solidFill>
                <a:latin typeface="Verdana" pitchFamily="34" charset="0"/>
                <a:cs typeface="Times New Roman" pitchFamily="18" charset="0"/>
              </a:rPr>
              <a:t>não será um curso Python.</a:t>
            </a:r>
          </a:p>
          <a:p>
            <a:pPr lvl="1" algn="just"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Destinado a alunos que têm pouca ou nenhuma experiência pregressa com programação. </a:t>
            </a:r>
          </a:p>
        </p:txBody>
      </p:sp>
    </p:spTree>
    <p:extLst>
      <p:ext uri="{BB962C8B-B14F-4D97-AF65-F5344CB8AC3E}">
        <p14:creationId xmlns:p14="http://schemas.microsoft.com/office/powerpoint/2010/main" val="389235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28/02/2018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21DB80-F087-4125-B800-F227FA97213A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6934200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FontTx/>
              <a:buChar char="•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Ao final do curso o aluno deverá ter adquirido confiança em sua habilidade de propor e interpretar algoritmos.</a:t>
            </a:r>
          </a:p>
          <a:p>
            <a:pPr algn="just">
              <a:buFontTx/>
              <a:buChar char="•"/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ü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Além disso, o aluno deverá ser capaz de escrever e ler códigos escritos em linguagens de programação C e Python.</a:t>
            </a:r>
          </a:p>
          <a:p>
            <a:pPr algn="just">
              <a:buFontTx/>
              <a:buChar char="•"/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Vamos cobrir assuntos que não são necessariamente tratados na literatura da forma como serão abordados aqui.</a:t>
            </a:r>
          </a:p>
          <a:p>
            <a:pPr algn="just">
              <a:buFontTx/>
              <a:buChar char="•"/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ü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Ou seja, a presença do aluno em sala de aula e nos laboratórios é essencial.</a:t>
            </a:r>
          </a:p>
        </p:txBody>
      </p:sp>
      <p:sp>
        <p:nvSpPr>
          <p:cNvPr id="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1800" b="1" dirty="0">
                <a:latin typeface="Verdana" pitchFamily="34" charset="0"/>
              </a:rPr>
              <a:t>1. Objetivos</a:t>
            </a:r>
          </a:p>
        </p:txBody>
      </p:sp>
    </p:spTree>
    <p:extLst>
      <p:ext uri="{BB962C8B-B14F-4D97-AF65-F5344CB8AC3E}">
        <p14:creationId xmlns:p14="http://schemas.microsoft.com/office/powerpoint/2010/main" val="3507495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28/02/2018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5B0CF6-7278-412B-AC21-3EEC32C8AA02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693420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FontTx/>
              <a:buChar char="•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O histórico da computação</a:t>
            </a:r>
          </a:p>
          <a:p>
            <a:pPr algn="just"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Organização básica de um computador</a:t>
            </a:r>
          </a:p>
          <a:p>
            <a:pPr algn="just"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Conceito de algoritmo</a:t>
            </a:r>
          </a:p>
          <a:p>
            <a:pPr algn="just">
              <a:buFontTx/>
              <a:buChar char="•"/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Algoritmos seqüenciais</a:t>
            </a:r>
          </a:p>
          <a:p>
            <a:pPr algn="just">
              <a:buFontTx/>
              <a:buChar char="•"/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Algoritmos com alternativas:</a:t>
            </a:r>
          </a:p>
          <a:p>
            <a:pPr algn="just"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ü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simples</a:t>
            </a:r>
          </a:p>
          <a:p>
            <a:pPr lvl="1" algn="just">
              <a:buFont typeface="Wingdings" pitchFamily="2" charset="2"/>
              <a:buChar char="ü"/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ü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compostas</a:t>
            </a:r>
          </a:p>
          <a:p>
            <a:pPr lvl="1" algn="just">
              <a:buFont typeface="Wingdings" pitchFamily="2" charset="2"/>
              <a:buChar char="ü"/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ü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aninhadas</a:t>
            </a:r>
          </a:p>
          <a:p>
            <a:pPr lvl="1" algn="just">
              <a:buFont typeface="Wingdings" pitchFamily="2" charset="2"/>
              <a:buChar char="ü"/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ü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de múltipla escolha</a:t>
            </a: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1800" b="1" dirty="0">
                <a:latin typeface="Verdana" pitchFamily="34" charset="0"/>
              </a:rPr>
              <a:t>2. Conteúdo Programático</a:t>
            </a:r>
          </a:p>
        </p:txBody>
      </p:sp>
    </p:spTree>
    <p:extLst>
      <p:ext uri="{BB962C8B-B14F-4D97-AF65-F5344CB8AC3E}">
        <p14:creationId xmlns:p14="http://schemas.microsoft.com/office/powerpoint/2010/main" val="850903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28/02/2018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0A174C-4A74-4F21-9DDB-09CE2E99516B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69342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FontTx/>
              <a:buChar char="•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Algoritmos com repetição:</a:t>
            </a:r>
          </a:p>
          <a:p>
            <a:pPr algn="just"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ü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com teste no início</a:t>
            </a:r>
          </a:p>
          <a:p>
            <a:pPr lvl="1" algn="just">
              <a:buFont typeface="Wingdings" pitchFamily="2" charset="2"/>
              <a:buChar char="ü"/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ü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com teste no fim</a:t>
            </a:r>
          </a:p>
          <a:p>
            <a:pPr lvl="1" algn="just">
              <a:buFont typeface="Wingdings" pitchFamily="2" charset="2"/>
              <a:buChar char="ü"/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ü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com variável de controle</a:t>
            </a:r>
          </a:p>
          <a:p>
            <a:pPr lvl="1" algn="just">
              <a:buFont typeface="Wingdings" pitchFamily="2" charset="2"/>
              <a:buChar char="ü"/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Vetores e matrizes (</a:t>
            </a:r>
            <a:r>
              <a:rPr lang="pt-BR" sz="1600" i="1" dirty="0" err="1">
                <a:latin typeface="Verdana" pitchFamily="34" charset="0"/>
                <a:cs typeface="Times New Roman" pitchFamily="18" charset="0"/>
              </a:rPr>
              <a:t>Arrays</a:t>
            </a:r>
            <a:r>
              <a:rPr lang="pt-BR" sz="1600" dirty="0">
                <a:latin typeface="Verdana" pitchFamily="34" charset="0"/>
                <a:cs typeface="Times New Roman" pitchFamily="18" charset="0"/>
              </a:rPr>
              <a:t>)</a:t>
            </a:r>
          </a:p>
          <a:p>
            <a:pPr algn="just">
              <a:buFontTx/>
              <a:buChar char="•"/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Seqüência de Caracteres (</a:t>
            </a:r>
            <a:r>
              <a:rPr lang="pt-BR" sz="1600" i="1" dirty="0">
                <a:latin typeface="Verdana" pitchFamily="34" charset="0"/>
                <a:cs typeface="Times New Roman" pitchFamily="18" charset="0"/>
              </a:rPr>
              <a:t>Strings</a:t>
            </a:r>
            <a:r>
              <a:rPr lang="pt-BR" sz="1600" dirty="0">
                <a:latin typeface="Verdana" pitchFamily="34" charset="0"/>
                <a:cs typeface="Times New Roman" pitchFamily="18" charset="0"/>
              </a:rPr>
              <a:t>)</a:t>
            </a:r>
          </a:p>
          <a:p>
            <a:pPr algn="just">
              <a:buFontTx/>
              <a:buChar char="•"/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Registros (</a:t>
            </a:r>
            <a:r>
              <a:rPr lang="pt-BR" sz="1600" i="1" dirty="0" err="1">
                <a:latin typeface="Verdana" pitchFamily="34" charset="0"/>
                <a:cs typeface="Times New Roman" pitchFamily="18" charset="0"/>
              </a:rPr>
              <a:t>Structs</a:t>
            </a:r>
            <a:r>
              <a:rPr lang="pt-BR" sz="1600" dirty="0">
                <a:latin typeface="Verdana" pitchFamily="34" charset="0"/>
                <a:cs typeface="Times New Roman" pitchFamily="18" charset="0"/>
              </a:rPr>
              <a:t>)</a:t>
            </a:r>
          </a:p>
          <a:p>
            <a:pPr algn="just">
              <a:buFontTx/>
              <a:buChar char="•"/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Uniões e Enumerações</a:t>
            </a:r>
          </a:p>
          <a:p>
            <a:pPr algn="just"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Subalgoritmos (Funções)</a:t>
            </a:r>
          </a:p>
          <a:p>
            <a:pPr algn="just">
              <a:buFontTx/>
              <a:buChar char="•"/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Ponteiros</a:t>
            </a: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1800" b="1" dirty="0">
                <a:latin typeface="Verdana" pitchFamily="34" charset="0"/>
              </a:rPr>
              <a:t>2. Conteúdo Programático</a:t>
            </a:r>
          </a:p>
        </p:txBody>
      </p:sp>
    </p:spTree>
    <p:extLst>
      <p:ext uri="{BB962C8B-B14F-4D97-AF65-F5344CB8AC3E}">
        <p14:creationId xmlns:p14="http://schemas.microsoft.com/office/powerpoint/2010/main" val="1187313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28/02/2018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ECB17-315F-4E0A-BD6D-950AD9BAF6C6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69342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FontTx/>
              <a:buChar char="•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Arquivos</a:t>
            </a:r>
          </a:p>
          <a:p>
            <a:pPr algn="just">
              <a:buFontTx/>
              <a:buChar char="•"/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Recursividade</a:t>
            </a:r>
          </a:p>
          <a:p>
            <a:pPr algn="just">
              <a:buFontTx/>
              <a:buChar char="•"/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Ordenação e Busca</a:t>
            </a:r>
          </a:p>
        </p:txBody>
      </p:sp>
      <p:sp>
        <p:nvSpPr>
          <p:cNvPr id="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1800" b="1" dirty="0">
                <a:latin typeface="Verdana" pitchFamily="34" charset="0"/>
              </a:rPr>
              <a:t>2. Conteúdo Programático</a:t>
            </a:r>
          </a:p>
        </p:txBody>
      </p:sp>
    </p:spTree>
    <p:extLst>
      <p:ext uri="{BB962C8B-B14F-4D97-AF65-F5344CB8AC3E}">
        <p14:creationId xmlns:p14="http://schemas.microsoft.com/office/powerpoint/2010/main" val="1931137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28/02/2018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57D533-C2F4-446C-A53A-D054831E7082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2052"/>
              <p:cNvSpPr txBox="1">
                <a:spLocks noChangeArrowheads="1"/>
              </p:cNvSpPr>
              <p:nvPr/>
            </p:nvSpPr>
            <p:spPr bwMode="auto">
              <a:xfrm>
                <a:off x="990600" y="1349375"/>
                <a:ext cx="6934200" cy="46283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just">
                  <a:buFontTx/>
                  <a:buChar char="•"/>
                  <a:defRPr/>
                </a:pPr>
                <a:r>
                  <a:rPr lang="pt-BR" sz="1600" dirty="0">
                    <a:latin typeface="Verdana" pitchFamily="34" charset="0"/>
                    <a:cs typeface="Times New Roman" pitchFamily="18" charset="0"/>
                  </a:rPr>
                  <a:t>  A menção será baseada em 2 provas, 1 trabalho e 10 laboratórios.</a:t>
                </a:r>
              </a:p>
              <a:p>
                <a:pPr algn="just">
                  <a:buFontTx/>
                  <a:buChar char="•"/>
                  <a:defRPr/>
                </a:pPr>
                <a:endParaRPr lang="pt-BR" sz="1600" dirty="0">
                  <a:latin typeface="Verdana" pitchFamily="34" charset="0"/>
                  <a:cs typeface="Times New Roman" pitchFamily="18" charset="0"/>
                </a:endParaRPr>
              </a:p>
              <a:p>
                <a:pPr algn="just">
                  <a:buFontTx/>
                  <a:buChar char="•"/>
                  <a:defRPr/>
                </a:pPr>
                <a:r>
                  <a:rPr lang="pt-BR" sz="1600" dirty="0">
                    <a:latin typeface="Verdana" pitchFamily="34" charset="0"/>
                    <a:cs typeface="Times New Roman" pitchFamily="18" charset="0"/>
                  </a:rPr>
                  <a:t>  A média final será dada por:</a:t>
                </a:r>
              </a:p>
              <a:p>
                <a:pPr>
                  <a:buFontTx/>
                  <a:buChar char="•"/>
                  <a:defRPr/>
                </a:pPr>
                <a:endParaRPr lang="pt-BR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cs typeface="Times New Roman" pitchFamily="18" charset="0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𝐹𝑖𝑛𝑎𝑙</m:t>
                          </m:r>
                        </m:sub>
                      </m:sSub>
                      <m:r>
                        <a:rPr lang="en-US" b="0" i="0" smtClean="0">
                          <a:effectLst/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𝑇𝑟𝑎𝑏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+ 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𝐿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𝑎𝑏𝑠</m:t>
                              </m:r>
                            </m:sub>
                          </m:s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6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𝑃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𝑟𝑜𝑣𝑎𝑠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pt-BR" dirty="0">
                  <a:effectLst/>
                  <a:latin typeface="Verdana" pitchFamily="34" charset="0"/>
                  <a:cs typeface="Times New Roman" pitchFamily="18" charset="0"/>
                </a:endParaRPr>
              </a:p>
              <a:p>
                <a:pPr>
                  <a:defRPr/>
                </a:pPr>
                <a:endParaRPr lang="pt-BR" dirty="0">
                  <a:latin typeface="Verdana" pitchFamily="34" charset="0"/>
                  <a:cs typeface="Times New Roman" pitchFamily="18" charset="0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𝑟𝑜𝑣𝑎𝑠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1⋅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+2⋅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>
                  <a:effectLst/>
                  <a:latin typeface="Verdana" pitchFamily="34" charset="0"/>
                  <a:cs typeface="Times New Roman" pitchFamily="18" charset="0"/>
                </a:endParaRPr>
              </a:p>
              <a:p>
                <a:pPr>
                  <a:buFontTx/>
                  <a:buChar char="•"/>
                  <a:defRPr/>
                </a:pPr>
                <a:endParaRPr lang="en-US" dirty="0">
                  <a:effectLst/>
                  <a:latin typeface="Verdana" pitchFamily="34" charset="0"/>
                  <a:cs typeface="Times New Roman" pitchFamily="18" charset="0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𝐿𝑎𝑏𝑠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cs typeface="Times New Roman" pitchFamily="18" charset="0"/>
                        </a:rPr>
                        <m:t>⋅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10</m:t>
                          </m:r>
                        </m:sup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𝐿𝑎</m:t>
                          </m:r>
                          <m:sSub>
                            <m:sSubPr>
                              <m:ctrlP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5" name="Text Box 20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1349375"/>
                <a:ext cx="6934200" cy="4628318"/>
              </a:xfrm>
              <a:prstGeom prst="rect">
                <a:avLst/>
              </a:prstGeom>
              <a:blipFill>
                <a:blip r:embed="rId2"/>
                <a:stretch>
                  <a:fillRect l="-528" t="-395" r="-44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1800" b="1" dirty="0">
                <a:latin typeface="Verdana" pitchFamily="34" charset="0"/>
              </a:rPr>
              <a:t>3. Avaliação</a:t>
            </a:r>
          </a:p>
        </p:txBody>
      </p:sp>
      <p:sp>
        <p:nvSpPr>
          <p:cNvPr id="103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03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9009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28/02/2018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B5416-059D-4998-BF06-CA0A87FA1185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69342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FontTx/>
              <a:buChar char="•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 O aluno será aprovado se:</a:t>
            </a:r>
          </a:p>
          <a:p>
            <a:pPr algn="just">
              <a:buFontTx/>
              <a:buChar char="•"/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205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1800" b="1" dirty="0">
                <a:latin typeface="Verdana" pitchFamily="34" charset="0"/>
              </a:rPr>
              <a:t>3. Avaliação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329EE903-C9A7-4AD3-A3EB-0C0587774E50}"/>
                  </a:ext>
                </a:extLst>
              </p:cNvPr>
              <p:cNvSpPr/>
              <p:nvPr/>
            </p:nvSpPr>
            <p:spPr>
              <a:xfrm>
                <a:off x="1661977" y="2378452"/>
                <a:ext cx="568863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𝐹𝑖𝑛𝑎𝑙</m:t>
                          </m:r>
                        </m:sub>
                      </m:sSub>
                      <m:r>
                        <a:rPr lang="pt-BR" i="1" smtClean="0"/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5.0 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𝐹𝑟𝑒𝑞𝑢𝑒𝑛𝑐𝑖𝑎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≥75%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329EE903-C9A7-4AD3-A3EB-0C0587774E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977" y="2378452"/>
                <a:ext cx="5688632" cy="461665"/>
              </a:xfrm>
              <a:prstGeom prst="rect">
                <a:avLst/>
              </a:prstGeom>
              <a:blipFill>
                <a:blip r:embed="rId2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6637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28/02/2018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B5416-059D-4998-BF06-CA0A87FA1185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69342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FontTx/>
              <a:buChar char="•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Laboratórios:</a:t>
            </a:r>
          </a:p>
          <a:p>
            <a:pPr algn="just">
              <a:buFontTx/>
              <a:buChar char="•"/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ü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As aulas de laboratório são realizados no LINF. O alunos é livre para trazer o seu próprio computador.</a:t>
            </a:r>
          </a:p>
          <a:p>
            <a:pPr lvl="1" algn="just">
              <a:buFont typeface="Wingdings" pitchFamily="2" charset="2"/>
              <a:buChar char="ü"/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ü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Os programas da prática de laboratório devem ser entregues individualmente, mesmo que tenham sido feitos em dupla.</a:t>
            </a:r>
          </a:p>
          <a:p>
            <a:pPr lvl="1" algn="just">
              <a:buFont typeface="Wingdings" pitchFamily="2" charset="2"/>
              <a:buChar char="ü"/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ü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Os códigos fontes devem ser compactados (zip/</a:t>
            </a:r>
            <a:r>
              <a:rPr lang="pt-BR" sz="1600" dirty="0" err="1">
                <a:latin typeface="Verdana" pitchFamily="34" charset="0"/>
                <a:cs typeface="Times New Roman" pitchFamily="18" charset="0"/>
              </a:rPr>
              <a:t>rar</a:t>
            </a:r>
            <a:r>
              <a:rPr lang="pt-BR" sz="1600" dirty="0">
                <a:latin typeface="Verdana" pitchFamily="34" charset="0"/>
                <a:cs typeface="Times New Roman" pitchFamily="18" charset="0"/>
              </a:rPr>
              <a:t>) e entregues em um arquivo único no formato "</a:t>
            </a:r>
            <a:r>
              <a:rPr lang="pt-BR" sz="1600" b="1" dirty="0">
                <a:latin typeface="Verdana" pitchFamily="34" charset="0"/>
                <a:cs typeface="Times New Roman" pitchFamily="18" charset="0"/>
              </a:rPr>
              <a:t>nome_do_aluno_lab_i.zip</a:t>
            </a:r>
            <a:r>
              <a:rPr lang="pt-BR" sz="1600" dirty="0">
                <a:latin typeface="Verdana" pitchFamily="34" charset="0"/>
                <a:cs typeface="Times New Roman" pitchFamily="18" charset="0"/>
              </a:rPr>
              <a:t>". </a:t>
            </a:r>
          </a:p>
          <a:p>
            <a:pPr lvl="1" algn="just">
              <a:buFont typeface="Wingdings" pitchFamily="2" charset="2"/>
              <a:buChar char="ü"/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ü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Toda entrega de atividade deve ser realizada </a:t>
            </a:r>
            <a:r>
              <a:rPr lang="pt-BR" sz="1600" b="1" dirty="0">
                <a:latin typeface="Verdana" pitchFamily="34" charset="0"/>
                <a:cs typeface="Times New Roman" pitchFamily="18" charset="0"/>
              </a:rPr>
              <a:t>via Moodle</a:t>
            </a:r>
            <a:r>
              <a:rPr lang="pt-BR" sz="1600" dirty="0">
                <a:latin typeface="Verdana" pitchFamily="34" charset="0"/>
                <a:cs typeface="Times New Roman" pitchFamily="18" charset="0"/>
              </a:rPr>
              <a:t>. Não serão considerados arquivos enviados por e-mail.</a:t>
            </a:r>
          </a:p>
        </p:txBody>
      </p:sp>
      <p:sp>
        <p:nvSpPr>
          <p:cNvPr id="205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8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1800" b="1" dirty="0">
                <a:latin typeface="Verdana" pitchFamily="34" charset="0"/>
              </a:rPr>
              <a:t>3. Avaliação</a:t>
            </a:r>
          </a:p>
        </p:txBody>
      </p:sp>
    </p:spTree>
    <p:extLst>
      <p:ext uri="{BB962C8B-B14F-4D97-AF65-F5344CB8AC3E}">
        <p14:creationId xmlns:p14="http://schemas.microsoft.com/office/powerpoint/2010/main" val="239423009"/>
      </p:ext>
    </p:extLst>
  </p:cSld>
  <p:clrMapOvr>
    <a:masterClrMapping/>
  </p:clrMapOvr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10563</TotalTime>
  <Words>782</Words>
  <Application>Microsoft Office PowerPoint</Application>
  <PresentationFormat>Apresentação na tela (4:3)</PresentationFormat>
  <Paragraphs>172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Cambria Math</vt:lpstr>
      <vt:lpstr>Times New Roman</vt:lpstr>
      <vt:lpstr>Verdana</vt:lpstr>
      <vt:lpstr>Wingdings</vt:lpstr>
      <vt:lpstr>Estrutura padrão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Universidade de Brasília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e Programação de Computadores</dc:title>
  <dc:subject>Algoritmos e Programação de Computadores</dc:subject>
  <dc:creator>Alexandre Zaghetto</dc:creator>
  <cp:keywords>Universidade de Brasília, Departamento de Ciência da Computação</cp:keywords>
  <cp:lastModifiedBy>Alexandre Zaghetto</cp:lastModifiedBy>
  <cp:revision>1481</cp:revision>
  <cp:lastPrinted>2016-03-07T17:18:22Z</cp:lastPrinted>
  <dcterms:created xsi:type="dcterms:W3CDTF">2002-12-12T12:34:29Z</dcterms:created>
  <dcterms:modified xsi:type="dcterms:W3CDTF">2018-02-28T22:34:57Z</dcterms:modified>
  <cp:category>Computação</cp:category>
</cp:coreProperties>
</file>