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576" r:id="rId2"/>
    <p:sldId id="381" r:id="rId3"/>
    <p:sldId id="408" r:id="rId4"/>
    <p:sldId id="457" r:id="rId5"/>
    <p:sldId id="458" r:id="rId6"/>
    <p:sldId id="460" r:id="rId7"/>
    <p:sldId id="461" r:id="rId8"/>
    <p:sldId id="462" r:id="rId9"/>
    <p:sldId id="465" r:id="rId10"/>
    <p:sldId id="463" r:id="rId11"/>
    <p:sldId id="466" r:id="rId12"/>
    <p:sldId id="464" r:id="rId13"/>
    <p:sldId id="468" r:id="rId14"/>
    <p:sldId id="469" r:id="rId15"/>
    <p:sldId id="471" r:id="rId16"/>
    <p:sldId id="473" r:id="rId17"/>
    <p:sldId id="474" r:id="rId18"/>
    <p:sldId id="475" r:id="rId19"/>
    <p:sldId id="476" r:id="rId20"/>
    <p:sldId id="478" r:id="rId21"/>
    <p:sldId id="477" r:id="rId22"/>
    <p:sldId id="560" r:id="rId23"/>
    <p:sldId id="561" r:id="rId24"/>
    <p:sldId id="562" r:id="rId25"/>
    <p:sldId id="480" r:id="rId26"/>
    <p:sldId id="481" r:id="rId27"/>
    <p:sldId id="573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558" r:id="rId41"/>
    <p:sldId id="565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503" r:id="rId52"/>
    <p:sldId id="504" r:id="rId53"/>
    <p:sldId id="505" r:id="rId54"/>
    <p:sldId id="506" r:id="rId55"/>
    <p:sldId id="507" r:id="rId56"/>
    <p:sldId id="508" r:id="rId57"/>
    <p:sldId id="509" r:id="rId58"/>
    <p:sldId id="570" r:id="rId59"/>
    <p:sldId id="510" r:id="rId60"/>
    <p:sldId id="566" r:id="rId61"/>
    <p:sldId id="567" r:id="rId62"/>
    <p:sldId id="511" r:id="rId63"/>
    <p:sldId id="568" r:id="rId64"/>
    <p:sldId id="569" r:id="rId65"/>
    <p:sldId id="559" r:id="rId66"/>
    <p:sldId id="512" r:id="rId67"/>
    <p:sldId id="513" r:id="rId68"/>
    <p:sldId id="514" r:id="rId69"/>
    <p:sldId id="515" r:id="rId70"/>
    <p:sldId id="516" r:id="rId71"/>
    <p:sldId id="517" r:id="rId72"/>
    <p:sldId id="518" r:id="rId73"/>
    <p:sldId id="519" r:id="rId74"/>
    <p:sldId id="520" r:id="rId75"/>
    <p:sldId id="521" r:id="rId76"/>
    <p:sldId id="522" r:id="rId77"/>
    <p:sldId id="523" r:id="rId78"/>
    <p:sldId id="524" r:id="rId79"/>
    <p:sldId id="525" r:id="rId80"/>
    <p:sldId id="526" r:id="rId81"/>
    <p:sldId id="527" r:id="rId82"/>
    <p:sldId id="528" r:id="rId83"/>
    <p:sldId id="529" r:id="rId84"/>
    <p:sldId id="530" r:id="rId85"/>
    <p:sldId id="531" r:id="rId86"/>
    <p:sldId id="532" r:id="rId87"/>
    <p:sldId id="533" r:id="rId88"/>
    <p:sldId id="534" r:id="rId89"/>
    <p:sldId id="535" r:id="rId90"/>
    <p:sldId id="574" r:id="rId91"/>
    <p:sldId id="536" r:id="rId92"/>
    <p:sldId id="537" r:id="rId93"/>
    <p:sldId id="538" r:id="rId94"/>
    <p:sldId id="539" r:id="rId95"/>
    <p:sldId id="540" r:id="rId96"/>
    <p:sldId id="541" r:id="rId97"/>
    <p:sldId id="542" r:id="rId98"/>
    <p:sldId id="543" r:id="rId99"/>
    <p:sldId id="548" r:id="rId100"/>
    <p:sldId id="549" r:id="rId101"/>
    <p:sldId id="550" r:id="rId102"/>
    <p:sldId id="551" r:id="rId103"/>
    <p:sldId id="552" r:id="rId104"/>
    <p:sldId id="553" r:id="rId105"/>
    <p:sldId id="554" r:id="rId106"/>
    <p:sldId id="555" r:id="rId107"/>
    <p:sldId id="556" r:id="rId108"/>
    <p:sldId id="564" r:id="rId109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7" autoAdjust="0"/>
    <p:restoredTop sz="99333" autoAdjust="0"/>
  </p:normalViewPr>
  <p:slideViewPr>
    <p:cSldViewPr>
      <p:cViewPr varScale="1">
        <p:scale>
          <a:sx n="72" d="100"/>
          <a:sy n="72" d="100"/>
        </p:scale>
        <p:origin x="378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740655EA-ADF6-49FF-BC0F-2586C9597EE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CF61E3E0-92E3-4B2F-88FD-C9F296A3FC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F4F8B-BD91-42D1-B706-E35972E46FA2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FFAF6-9187-403C-8C11-09C1D7AA904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440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1AF79-1597-4F56-B72B-CAC5310328E1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AC6D4-DFFD-4A68-8EF1-3A3401ADBA4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22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FA021-D793-4DE2-8EF6-606A9992E372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342D-BC93-4B83-BDB1-BC25B34BFBF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307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76B0C-B61C-44BA-ABF6-446554E78598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968CC-6245-4501-98AE-C70280288C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099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F6391-57CE-490F-B97A-DAF86C520A7E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52470-0671-4FF7-ADE5-99C0C5DFE77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04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1BB5E679-01D4-4B56-B126-102BB8B2F143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5A4A820-1560-459B-B08F-8D6ACAF7F97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9.w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oleObject" Target="../embeddings/oleObject11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oleObject" Target="../embeddings/oleObject12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M&#243;dulo%2002%20-%20Marble%20adding%20machine.mp4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3.jpeg"/><Relationship Id="rId7" Type="http://schemas.openxmlformats.org/officeDocument/2006/relationships/image" Target="../media/image57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DB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875" y="2214563"/>
            <a:ext cx="4137025" cy="3230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zaghetto@unb.com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3834851-5222-44EB-B772-44855364602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Números Hexadecimais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O sistema de numeração hexadecimal é freqüentemente utilizado para representar endereços de memória.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Muitas linguagens de programação usam o prefixo “0x” para indicar que o número está escrito em hexadecimal como, por exemplo, 0xABCD.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EA84979-5A96-4E5E-975F-B3F58C0BAC5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 Operacional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547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547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547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Cria um ambiente onde os usuários podem desenvolver seus programas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softwares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e executá-los sem se preocupar com detalhes de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hardware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 conjunto de programas que desempenham rotinas necessárias ao funcionamento do computador, tais como: (a) gerenciamento da memória; (b) administração dos dados; (c) acionamento dos dispositivos;  (d) execução de programas utilitários.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339C02E-2B47-4DC6-A342-0EDEEC49E7E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 Operacional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650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650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65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http://www.w3counter.com/globalstats.php </a:t>
            </a:r>
            <a:r>
              <a:rPr lang="pt-BR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(Março 2016)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990449"/>
              </p:ext>
            </p:extLst>
          </p:nvPr>
        </p:nvGraphicFramePr>
        <p:xfrm>
          <a:off x="1331640" y="1978360"/>
          <a:ext cx="6729412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6" name="Image" r:id="rId3" imgW="6729840" imgH="4012560" progId="Photoshop.Image.13">
                  <p:embed/>
                </p:oleObj>
              </mc:Choice>
              <mc:Fallback>
                <p:oleObj name="Image" r:id="rId3" imgW="6729840" imgH="401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978360"/>
                        <a:ext cx="6729412" cy="4013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A2CBB8E-A49D-45A7-B346-64AC94FE3FA2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Linguagem de Programação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752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75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75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 conjunto de termos (vocabulário) e regras (sintaxe) que permitem a formulação de instruções a um computador.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Permite construir programas.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Existem várias linguagens diferentes, cada uma com recursos que facilitam aplicações específicas.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AutoShape 48"/>
          <p:cNvSpPr>
            <a:spLocks noChangeArrowheads="1"/>
          </p:cNvSpPr>
          <p:nvPr/>
        </p:nvSpPr>
        <p:spPr bwMode="auto">
          <a:xfrm>
            <a:off x="1554163" y="4000500"/>
            <a:ext cx="6172200" cy="10747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>
                <a:latin typeface="Arial" charset="0"/>
              </a:rPr>
              <a:t>Para um programador é mais importante compreender </a:t>
            </a:r>
          </a:p>
          <a:p>
            <a:pPr algn="ctr" eaLnBrk="1" hangingPunct="1">
              <a:defRPr/>
            </a:pPr>
            <a:r>
              <a:rPr lang="pt-BR" sz="1800">
                <a:latin typeface="Arial" charset="0"/>
              </a:rPr>
              <a:t>os fundamentos e técnicas da programação </a:t>
            </a:r>
          </a:p>
          <a:p>
            <a:pPr algn="ctr" eaLnBrk="1" hangingPunct="1">
              <a:defRPr/>
            </a:pPr>
            <a:r>
              <a:rPr lang="pt-BR" sz="1800">
                <a:latin typeface="Arial" charset="0"/>
              </a:rPr>
              <a:t>do que dominar esta ou aquela linguagem.</a:t>
            </a:r>
            <a:endParaRPr lang="pt-PT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707A77A-4656-49A2-83A2-39C3273B7D3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Linguagem de Programação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85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85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1" name="Group 30"/>
          <p:cNvGraphicFramePr>
            <a:graphicFrameLocks noGrp="1"/>
          </p:cNvGraphicFramePr>
          <p:nvPr/>
        </p:nvGraphicFramePr>
        <p:xfrm>
          <a:off x="906463" y="1473200"/>
          <a:ext cx="7580312" cy="4041775"/>
        </p:xfrm>
        <a:graphic>
          <a:graphicData uri="http://schemas.openxmlformats.org/drawingml/2006/table">
            <a:tbl>
              <a:tblPr/>
              <a:tblGrid>
                <a:gridCol w="2544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Linguagem de Máquina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Linguagem de Baixo Nível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Linguagem de Alto Nível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 programa escrito em linguagem de máquina consiste de uma série de números binários e é muito difícil de ser entendido pelas pessoas.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Uma CPU somente compre</a:t>
                      </a: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instruções 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 sua linguagem de máquina.</a:t>
                      </a:r>
                      <a:endParaRPr kumimoji="0" lang="pt-P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São linguagens de programação nas quais os programas são escritos em uma notação que está próxima da linguagem de máquina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Instruções fornecidas pelo fabricante, diferentes para cada computador.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São linguagens de programação nas quais se pode escrever programas em uma notação próxima à maneira natural de expressar o problema que se deseja resolver.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P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Ex: Assembly</a:t>
                      </a:r>
                      <a:endParaRPr kumimoji="0" lang="pt-P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Ex: Delphi, Visual Basic, Pascal, C, C++, Java, etc.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F11FACF-3DEF-4039-B151-68E2051755F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5.1 Montagem (Assembly)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957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57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5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Tradução de um programa escrito em linguagem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Assembly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em um programa equivalente em linguagem de máquina, possível de ser executado pelo computador.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Quem realiza essa tarefa é o montador (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Assembler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F5C1D31-6286-4A24-BB7F-F89C1D3CD7D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5.2 Compilação</a:t>
            </a:r>
          </a:p>
        </p:txBody>
      </p:sp>
      <p:sp>
        <p:nvSpPr>
          <p:cNvPr id="11059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059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05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o processo de tradução de um programa escrito em linguagem de alto nível para código em linguagem de máquina.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que diferencia a compilação da montagem é sua maior complexidade.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 processo de montagem, há uma relação de 1:1, ou seja, cada instrução do código fonte resulta em uma instrução de máquina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Na compilação a relação é múltipla, cada instrução do código fonte gera várias instruções de máquina.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alguns compiladores é gerado um código intermediário em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Assembly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que em seguida passa pelo montador para gerar o código em linguagem de máquina.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D4F9893-1C6C-401B-A8E5-1FF92A91C6E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5.3 Interpretação</a:t>
            </a:r>
          </a:p>
        </p:txBody>
      </p:sp>
      <p:sp>
        <p:nvSpPr>
          <p:cNvPr id="1116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16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16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Cada comando é lido, verificado, convertido em código executável e imediatamente executado, antes que o comando seguinte seja sequer lido.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6B75124-2C8F-40B2-93B3-38B3DED090BB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Pseudo-linguagem de Programação</a:t>
            </a:r>
          </a:p>
        </p:txBody>
      </p:sp>
      <p:sp>
        <p:nvSpPr>
          <p:cNvPr id="1126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6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6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uma forma genérica de escrever um algoritmo, utilizando uma linguagem simples sem a necessidade de se conhecer alguma linguagem de programação.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uma pseudo-linguagem de programação, criada para demonstrar o uso de algoritmos. Está presente na maioria dos materiais didáticos de programação, em português, sobre o assunto.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PORTUGUÊS + ALGOL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FE774E2-732E-44AD-8FB9-522B49C2228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2"/>
          <p:cNvSpPr txBox="1">
            <a:spLocks noChangeArrowheads="1"/>
          </p:cNvSpPr>
          <p:nvPr/>
        </p:nvSpPr>
        <p:spPr bwMode="auto">
          <a:xfrm>
            <a:off x="714375" y="1449388"/>
            <a:ext cx="771525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“A ciência normal, atividade que consiste em solucionar quebra-cabeças, é um empreendimento altamente cumulativo, extremamente bem sucedido no que toca ao seu objetivo, a ampliação contínua do alcance e da precisão do conhecimento científico. Contudo, falta aqui um produto comum do empreendimento científico. A ciência normal não se propõe descobrir novidades no terreno dos fatos ou da teoria; quando é bem sucedida, não as encontra.”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Thomas S. Kuhn, Físico Teórico, </a:t>
            </a: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em seu livro A Estrutura das Revoluções Científicas.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5D84690-622E-445E-B6AA-40C77347B95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2858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Decimal x Binária x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Octal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x Hexadecimal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1" name="Group 131"/>
          <p:cNvGraphicFramePr>
            <a:graphicFrameLocks noGrp="1"/>
          </p:cNvGraphicFramePr>
          <p:nvPr/>
        </p:nvGraphicFramePr>
        <p:xfrm>
          <a:off x="2643188" y="1738313"/>
          <a:ext cx="4214812" cy="4498975"/>
        </p:xfrm>
        <a:graphic>
          <a:graphicData uri="http://schemas.openxmlformats.org/drawingml/2006/table">
            <a:tbl>
              <a:tblPr/>
              <a:tblGrid>
                <a:gridCol w="86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Base-10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Base-2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Base-8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Base-16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Decimal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Binário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Octal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Hexadecimal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1101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6C1F83AE-62A1-4FEF-8F41-5A0FBDAEAED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base qualquer para decimal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Para se converter um número de uma base qualquer para a base decimal, utiliza-se a seguinte expressão: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Binário para decimal: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10011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19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100010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34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69" name="Object 2"/>
          <p:cNvGraphicFramePr>
            <a:graphicFrameLocks noChangeAspect="1"/>
          </p:cNvGraphicFramePr>
          <p:nvPr/>
        </p:nvGraphicFramePr>
        <p:xfrm>
          <a:off x="3929063" y="2786063"/>
          <a:ext cx="17145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786063"/>
                        <a:ext cx="17145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7973915-642E-496C-85D7-FE31DBF3AE9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base qualquer para decimal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Octal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para decimal: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436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4x8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+6x8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286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1357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+5x8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+7x8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751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Hexadecimal para decimal</a:t>
            </a:r>
          </a:p>
          <a:p>
            <a:pPr eaLnBrk="1" hangingPunct="1">
              <a:defRPr/>
            </a:pPr>
            <a:endParaRPr lang="pt-BR" sz="1800" dirty="0"/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A3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10x16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163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10x16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+11x16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+12x16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+13x16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43981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63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decimal para base qualquer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Dividir sucessivamente pela base o número decimal e os quocientes que vão sendo obtidos, até que o quociente de uma das divisões seja 0.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binário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Arial" pitchFamily="34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1011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D9EAD70-C420-4F1C-BC64-555B3F9FDBC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17418" name="Group 4"/>
          <p:cNvGrpSpPr>
            <a:grpSpLocks/>
          </p:cNvGrpSpPr>
          <p:nvPr/>
        </p:nvGrpSpPr>
        <p:grpSpPr bwMode="auto">
          <a:xfrm>
            <a:off x="3336925" y="3452813"/>
            <a:ext cx="2806700" cy="1905000"/>
            <a:chOff x="2476" y="3119"/>
            <a:chExt cx="1768" cy="1200"/>
          </a:xfrm>
        </p:grpSpPr>
        <p:sp>
          <p:nvSpPr>
            <p:cNvPr id="17420" name="Line 5"/>
            <p:cNvSpPr>
              <a:spLocks noChangeShapeType="1"/>
            </p:cNvSpPr>
            <p:nvPr/>
          </p:nvSpPr>
          <p:spPr bwMode="auto">
            <a:xfrm>
              <a:off x="2784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1" name="Line 6"/>
            <p:cNvSpPr>
              <a:spLocks noChangeShapeType="1"/>
            </p:cNvSpPr>
            <p:nvPr/>
          </p:nvSpPr>
          <p:spPr bwMode="auto">
            <a:xfrm flipH="1">
              <a:off x="2784" y="33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2" name="Text Box 7"/>
            <p:cNvSpPr txBox="1">
              <a:spLocks noChangeArrowheads="1"/>
            </p:cNvSpPr>
            <p:nvPr/>
          </p:nvSpPr>
          <p:spPr bwMode="auto">
            <a:xfrm>
              <a:off x="2476" y="3119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11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3" name="Text Box 8"/>
            <p:cNvSpPr txBox="1">
              <a:spLocks noChangeArrowheads="1"/>
            </p:cNvSpPr>
            <p:nvPr/>
          </p:nvSpPr>
          <p:spPr bwMode="auto">
            <a:xfrm>
              <a:off x="2860" y="31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4" name="Text Box 9"/>
            <p:cNvSpPr txBox="1">
              <a:spLocks noChangeArrowheads="1"/>
            </p:cNvSpPr>
            <p:nvPr/>
          </p:nvSpPr>
          <p:spPr bwMode="auto">
            <a:xfrm>
              <a:off x="2476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5" name="Text Box 10"/>
            <p:cNvSpPr txBox="1">
              <a:spLocks noChangeArrowheads="1"/>
            </p:cNvSpPr>
            <p:nvPr/>
          </p:nvSpPr>
          <p:spPr bwMode="auto">
            <a:xfrm>
              <a:off x="2860" y="335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5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6" name="Line 11"/>
            <p:cNvSpPr>
              <a:spLocks noChangeShapeType="1"/>
            </p:cNvSpPr>
            <p:nvPr/>
          </p:nvSpPr>
          <p:spPr bwMode="auto">
            <a:xfrm>
              <a:off x="3140" y="341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7" name="Line 12"/>
            <p:cNvSpPr>
              <a:spLocks noChangeShapeType="1"/>
            </p:cNvSpPr>
            <p:nvPr/>
          </p:nvSpPr>
          <p:spPr bwMode="auto">
            <a:xfrm flipH="1">
              <a:off x="3140" y="360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3216" y="33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9" name="Text Box 14"/>
            <p:cNvSpPr txBox="1">
              <a:spLocks noChangeArrowheads="1"/>
            </p:cNvSpPr>
            <p:nvPr/>
          </p:nvSpPr>
          <p:spPr bwMode="auto">
            <a:xfrm>
              <a:off x="2784" y="359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0" name="Text Box 15"/>
            <p:cNvSpPr txBox="1">
              <a:spLocks noChangeArrowheads="1"/>
            </p:cNvSpPr>
            <p:nvPr/>
          </p:nvSpPr>
          <p:spPr bwMode="auto">
            <a:xfrm>
              <a:off x="3216" y="36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1" name="Line 16"/>
            <p:cNvSpPr>
              <a:spLocks noChangeShapeType="1"/>
            </p:cNvSpPr>
            <p:nvPr/>
          </p:nvSpPr>
          <p:spPr bwMode="auto">
            <a:xfrm>
              <a:off x="3504" y="365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2" name="Line 17"/>
            <p:cNvSpPr>
              <a:spLocks noChangeShapeType="1"/>
            </p:cNvSpPr>
            <p:nvPr/>
          </p:nvSpPr>
          <p:spPr bwMode="auto">
            <a:xfrm flipH="1">
              <a:off x="3504" y="384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3" name="Text Box 18"/>
            <p:cNvSpPr txBox="1">
              <a:spLocks noChangeArrowheads="1"/>
            </p:cNvSpPr>
            <p:nvPr/>
          </p:nvSpPr>
          <p:spPr bwMode="auto">
            <a:xfrm>
              <a:off x="3580" y="361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4" name="Text Box 19"/>
            <p:cNvSpPr txBox="1">
              <a:spLocks noChangeArrowheads="1"/>
            </p:cNvSpPr>
            <p:nvPr/>
          </p:nvSpPr>
          <p:spPr bwMode="auto">
            <a:xfrm>
              <a:off x="3148" y="38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0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5" name="Text Box 20"/>
            <p:cNvSpPr txBox="1">
              <a:spLocks noChangeArrowheads="1"/>
            </p:cNvSpPr>
            <p:nvPr/>
          </p:nvSpPr>
          <p:spPr bwMode="auto">
            <a:xfrm>
              <a:off x="3580" y="38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6" name="Line 21"/>
            <p:cNvSpPr>
              <a:spLocks noChangeShapeType="1"/>
            </p:cNvSpPr>
            <p:nvPr/>
          </p:nvSpPr>
          <p:spPr bwMode="auto">
            <a:xfrm>
              <a:off x="3860" y="38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7" name="Line 22"/>
            <p:cNvSpPr>
              <a:spLocks noChangeShapeType="1"/>
            </p:cNvSpPr>
            <p:nvPr/>
          </p:nvSpPr>
          <p:spPr bwMode="auto">
            <a:xfrm flipH="1">
              <a:off x="3860" y="40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8" name="Text Box 23"/>
            <p:cNvSpPr txBox="1">
              <a:spLocks noChangeArrowheads="1"/>
            </p:cNvSpPr>
            <p:nvPr/>
          </p:nvSpPr>
          <p:spPr bwMode="auto">
            <a:xfrm>
              <a:off x="3936" y="40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9" name="Text Box 24"/>
            <p:cNvSpPr txBox="1">
              <a:spLocks noChangeArrowheads="1"/>
            </p:cNvSpPr>
            <p:nvPr/>
          </p:nvSpPr>
          <p:spPr bwMode="auto">
            <a:xfrm>
              <a:off x="3936" y="38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40" name="Text Box 25"/>
            <p:cNvSpPr txBox="1">
              <a:spLocks noChangeArrowheads="1"/>
            </p:cNvSpPr>
            <p:nvPr/>
          </p:nvSpPr>
          <p:spPr bwMode="auto">
            <a:xfrm>
              <a:off x="3504" y="408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4" name="Conector de seta reta 33"/>
          <p:cNvCxnSpPr/>
          <p:nvPr/>
        </p:nvCxnSpPr>
        <p:spPr bwMode="auto">
          <a:xfrm rot="5400000" flipH="1">
            <a:off x="3629819" y="3942557"/>
            <a:ext cx="1214437" cy="17589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8D02D0E-CF1C-409B-86E2-450C82979DD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decimal para base qualquer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octal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266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412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2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18443" name="Group 4"/>
          <p:cNvGrpSpPr>
            <a:grpSpLocks/>
          </p:cNvGrpSpPr>
          <p:nvPr/>
        </p:nvGrpSpPr>
        <p:grpSpPr bwMode="auto">
          <a:xfrm>
            <a:off x="3073400" y="2643188"/>
            <a:ext cx="2311400" cy="1527175"/>
            <a:chOff x="2432" y="3119"/>
            <a:chExt cx="1456" cy="962"/>
          </a:xfrm>
        </p:grpSpPr>
        <p:sp>
          <p:nvSpPr>
            <p:cNvPr id="18445" name="Line 5"/>
            <p:cNvSpPr>
              <a:spLocks noChangeShapeType="1"/>
            </p:cNvSpPr>
            <p:nvPr/>
          </p:nvSpPr>
          <p:spPr bwMode="auto">
            <a:xfrm>
              <a:off x="2784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46" name="Line 6"/>
            <p:cNvSpPr>
              <a:spLocks noChangeShapeType="1"/>
            </p:cNvSpPr>
            <p:nvPr/>
          </p:nvSpPr>
          <p:spPr bwMode="auto">
            <a:xfrm flipH="1">
              <a:off x="2784" y="33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47" name="Text Box 7"/>
            <p:cNvSpPr txBox="1">
              <a:spLocks noChangeArrowheads="1"/>
            </p:cNvSpPr>
            <p:nvPr/>
          </p:nvSpPr>
          <p:spPr bwMode="auto">
            <a:xfrm>
              <a:off x="2432" y="3119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266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48" name="Text Box 8"/>
            <p:cNvSpPr txBox="1">
              <a:spLocks noChangeArrowheads="1"/>
            </p:cNvSpPr>
            <p:nvPr/>
          </p:nvSpPr>
          <p:spPr bwMode="auto">
            <a:xfrm>
              <a:off x="2860" y="31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49" name="Text Box 9"/>
            <p:cNvSpPr txBox="1">
              <a:spLocks noChangeArrowheads="1"/>
            </p:cNvSpPr>
            <p:nvPr/>
          </p:nvSpPr>
          <p:spPr bwMode="auto">
            <a:xfrm>
              <a:off x="2476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2860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33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1" name="Line 11"/>
            <p:cNvSpPr>
              <a:spLocks noChangeShapeType="1"/>
            </p:cNvSpPr>
            <p:nvPr/>
          </p:nvSpPr>
          <p:spPr bwMode="auto">
            <a:xfrm>
              <a:off x="3140" y="341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2" name="Line 12"/>
            <p:cNvSpPr>
              <a:spLocks noChangeShapeType="1"/>
            </p:cNvSpPr>
            <p:nvPr/>
          </p:nvSpPr>
          <p:spPr bwMode="auto">
            <a:xfrm flipH="1">
              <a:off x="3140" y="360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3" name="Text Box 13"/>
            <p:cNvSpPr txBox="1">
              <a:spLocks noChangeArrowheads="1"/>
            </p:cNvSpPr>
            <p:nvPr/>
          </p:nvSpPr>
          <p:spPr bwMode="auto">
            <a:xfrm>
              <a:off x="3216" y="337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4" name="Text Box 14"/>
            <p:cNvSpPr txBox="1">
              <a:spLocks noChangeArrowheads="1"/>
            </p:cNvSpPr>
            <p:nvPr/>
          </p:nvSpPr>
          <p:spPr bwMode="auto">
            <a:xfrm>
              <a:off x="2784" y="359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5" name="Text Box 15"/>
            <p:cNvSpPr txBox="1">
              <a:spLocks noChangeArrowheads="1"/>
            </p:cNvSpPr>
            <p:nvPr/>
          </p:nvSpPr>
          <p:spPr bwMode="auto">
            <a:xfrm>
              <a:off x="3216" y="360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6" name="Line 16"/>
            <p:cNvSpPr>
              <a:spLocks noChangeShapeType="1"/>
            </p:cNvSpPr>
            <p:nvPr/>
          </p:nvSpPr>
          <p:spPr bwMode="auto">
            <a:xfrm>
              <a:off x="3504" y="365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7" name="Line 17"/>
            <p:cNvSpPr>
              <a:spLocks noChangeShapeType="1"/>
            </p:cNvSpPr>
            <p:nvPr/>
          </p:nvSpPr>
          <p:spPr bwMode="auto">
            <a:xfrm flipH="1">
              <a:off x="3504" y="384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8" name="Text Box 18"/>
            <p:cNvSpPr txBox="1">
              <a:spLocks noChangeArrowheads="1"/>
            </p:cNvSpPr>
            <p:nvPr/>
          </p:nvSpPr>
          <p:spPr bwMode="auto">
            <a:xfrm>
              <a:off x="3580" y="361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9" name="Text Box 19"/>
            <p:cNvSpPr txBox="1">
              <a:spLocks noChangeArrowheads="1"/>
            </p:cNvSpPr>
            <p:nvPr/>
          </p:nvSpPr>
          <p:spPr bwMode="auto">
            <a:xfrm>
              <a:off x="3148" y="383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4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60" name="Text Box 20"/>
            <p:cNvSpPr txBox="1">
              <a:spLocks noChangeArrowheads="1"/>
            </p:cNvSpPr>
            <p:nvPr/>
          </p:nvSpPr>
          <p:spPr bwMode="auto">
            <a:xfrm>
              <a:off x="3580" y="384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</p:grpSp>
      <p:cxnSp>
        <p:nvCxnSpPr>
          <p:cNvPr id="29" name="Conector de seta reta 28"/>
          <p:cNvCxnSpPr/>
          <p:nvPr/>
        </p:nvCxnSpPr>
        <p:spPr bwMode="auto">
          <a:xfrm rot="16200000" flipV="1">
            <a:off x="3330576" y="3055937"/>
            <a:ext cx="971550" cy="1489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6F0A5B94-DD24-45A0-B778-B3FB92BC92D2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decimal para base qualquer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hexadecimal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ctr" eaLnBrk="1" hangingPunct="1">
              <a:defRPr/>
            </a:pPr>
            <a:endParaRPr lang="pt-BR" sz="1800" dirty="0">
              <a:latin typeface="Arial" pitchFamily="34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Arial" pitchFamily="34" charset="0"/>
              </a:rPr>
              <a:t>(49667)</a:t>
            </a:r>
            <a:r>
              <a:rPr lang="pt-PT" sz="1800" baseline="-30000" dirty="0">
                <a:latin typeface="Arial" pitchFamily="34" charset="0"/>
              </a:rPr>
              <a:t>10</a:t>
            </a:r>
            <a:r>
              <a:rPr lang="pt-PT" sz="1800" dirty="0">
                <a:latin typeface="Arial" pitchFamily="34" charset="0"/>
              </a:rPr>
              <a:t>= </a:t>
            </a:r>
            <a:r>
              <a:rPr lang="pt-BR" sz="1800" dirty="0">
                <a:latin typeface="Arial" pitchFamily="34" charset="0"/>
              </a:rPr>
              <a:t>(C203)</a:t>
            </a:r>
            <a:r>
              <a:rPr lang="pt-BR" sz="1800" baseline="-30000" dirty="0">
                <a:latin typeface="Arial" pitchFamily="34" charset="0"/>
              </a:rPr>
              <a:t>16</a:t>
            </a:r>
            <a:endParaRPr lang="pt-PT" sz="1800" baseline="-30000" dirty="0">
              <a:latin typeface="Arial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94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6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19467" name="Group 108"/>
          <p:cNvGrpSpPr>
            <a:grpSpLocks/>
          </p:cNvGrpSpPr>
          <p:nvPr/>
        </p:nvGrpSpPr>
        <p:grpSpPr bwMode="auto">
          <a:xfrm>
            <a:off x="2714625" y="2638425"/>
            <a:ext cx="5681663" cy="1778000"/>
            <a:chOff x="1084" y="2855"/>
            <a:chExt cx="3579" cy="1120"/>
          </a:xfrm>
        </p:grpSpPr>
        <p:sp>
          <p:nvSpPr>
            <p:cNvPr id="19469" name="Text Box 83"/>
            <p:cNvSpPr txBox="1">
              <a:spLocks noChangeArrowheads="1"/>
            </p:cNvSpPr>
            <p:nvPr/>
          </p:nvSpPr>
          <p:spPr bwMode="auto">
            <a:xfrm>
              <a:off x="1256" y="30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3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0" name="Line 84"/>
            <p:cNvSpPr>
              <a:spLocks noChangeShapeType="1"/>
            </p:cNvSpPr>
            <p:nvPr/>
          </p:nvSpPr>
          <p:spPr bwMode="auto">
            <a:xfrm>
              <a:off x="1572" y="29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1" name="Line 85"/>
            <p:cNvSpPr>
              <a:spLocks noChangeShapeType="1"/>
            </p:cNvSpPr>
            <p:nvPr/>
          </p:nvSpPr>
          <p:spPr bwMode="auto">
            <a:xfrm flipH="1">
              <a:off x="1572" y="309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2" name="Text Box 86"/>
            <p:cNvSpPr txBox="1">
              <a:spLocks noChangeArrowheads="1"/>
            </p:cNvSpPr>
            <p:nvPr/>
          </p:nvSpPr>
          <p:spPr bwMode="auto">
            <a:xfrm>
              <a:off x="1084" y="2855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49667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3" name="Text Box 87"/>
            <p:cNvSpPr txBox="1">
              <a:spLocks noChangeArrowheads="1"/>
            </p:cNvSpPr>
            <p:nvPr/>
          </p:nvSpPr>
          <p:spPr bwMode="auto">
            <a:xfrm>
              <a:off x="1648" y="286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4" name="Text Box 88"/>
            <p:cNvSpPr txBox="1">
              <a:spLocks noChangeArrowheads="1"/>
            </p:cNvSpPr>
            <p:nvPr/>
          </p:nvSpPr>
          <p:spPr bwMode="auto">
            <a:xfrm>
              <a:off x="1512" y="309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3104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5" name="Line 89"/>
            <p:cNvSpPr>
              <a:spLocks noChangeShapeType="1"/>
            </p:cNvSpPr>
            <p:nvPr/>
          </p:nvSpPr>
          <p:spPr bwMode="auto">
            <a:xfrm>
              <a:off x="1928" y="3153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6" name="Line 90"/>
            <p:cNvSpPr>
              <a:spLocks noChangeShapeType="1"/>
            </p:cNvSpPr>
            <p:nvPr/>
          </p:nvSpPr>
          <p:spPr bwMode="auto">
            <a:xfrm flipH="1">
              <a:off x="1928" y="334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7" name="Text Box 91"/>
            <p:cNvSpPr txBox="1">
              <a:spLocks noChangeArrowheads="1"/>
            </p:cNvSpPr>
            <p:nvPr/>
          </p:nvSpPr>
          <p:spPr bwMode="auto">
            <a:xfrm>
              <a:off x="1976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8" name="Text Box 92"/>
            <p:cNvSpPr txBox="1">
              <a:spLocks noChangeArrowheads="1"/>
            </p:cNvSpPr>
            <p:nvPr/>
          </p:nvSpPr>
          <p:spPr bwMode="auto">
            <a:xfrm>
              <a:off x="1928" y="332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194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9" name="Line 93"/>
            <p:cNvSpPr>
              <a:spLocks noChangeShapeType="1"/>
            </p:cNvSpPr>
            <p:nvPr/>
          </p:nvSpPr>
          <p:spPr bwMode="auto">
            <a:xfrm flipH="1">
              <a:off x="2304" y="357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0" name="Text Box 94"/>
            <p:cNvSpPr txBox="1">
              <a:spLocks noChangeArrowheads="1"/>
            </p:cNvSpPr>
            <p:nvPr/>
          </p:nvSpPr>
          <p:spPr bwMode="auto">
            <a:xfrm>
              <a:off x="2380" y="33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1" name="Line 95"/>
            <p:cNvSpPr>
              <a:spLocks noChangeShapeType="1"/>
            </p:cNvSpPr>
            <p:nvPr/>
          </p:nvSpPr>
          <p:spPr bwMode="auto">
            <a:xfrm>
              <a:off x="2312" y="33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2" name="Text Box 96"/>
            <p:cNvSpPr txBox="1">
              <a:spLocks noChangeArrowheads="1"/>
            </p:cNvSpPr>
            <p:nvPr/>
          </p:nvSpPr>
          <p:spPr bwMode="auto">
            <a:xfrm>
              <a:off x="2368" y="353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3" name="Text Box 97"/>
            <p:cNvSpPr txBox="1">
              <a:spLocks noChangeArrowheads="1"/>
            </p:cNvSpPr>
            <p:nvPr/>
          </p:nvSpPr>
          <p:spPr bwMode="auto">
            <a:xfrm>
              <a:off x="1688" y="329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0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4" name="Text Box 98"/>
            <p:cNvSpPr txBox="1">
              <a:spLocks noChangeArrowheads="1"/>
            </p:cNvSpPr>
            <p:nvPr/>
          </p:nvSpPr>
          <p:spPr bwMode="auto">
            <a:xfrm>
              <a:off x="2028" y="34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5" name="Rectangle 100"/>
            <p:cNvSpPr>
              <a:spLocks noChangeArrowheads="1"/>
            </p:cNvSpPr>
            <p:nvPr/>
          </p:nvSpPr>
          <p:spPr bwMode="auto">
            <a:xfrm>
              <a:off x="3220" y="3153"/>
              <a:ext cx="1443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PT" altLang="pt-BR" sz="1800" baseline="-30000">
                <a:latin typeface="Arial" panose="020B0604020202020204" pitchFamily="34" charset="0"/>
              </a:endParaRPr>
            </a:p>
          </p:txBody>
        </p:sp>
        <p:sp>
          <p:nvSpPr>
            <p:cNvPr id="19486" name="Line 102"/>
            <p:cNvSpPr>
              <a:spLocks noChangeShapeType="1"/>
            </p:cNvSpPr>
            <p:nvPr/>
          </p:nvSpPr>
          <p:spPr bwMode="auto">
            <a:xfrm flipH="1">
              <a:off x="2720" y="37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7" name="Text Box 103"/>
            <p:cNvSpPr txBox="1">
              <a:spLocks noChangeArrowheads="1"/>
            </p:cNvSpPr>
            <p:nvPr/>
          </p:nvSpPr>
          <p:spPr bwMode="auto">
            <a:xfrm>
              <a:off x="2796" y="353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8" name="Line 104"/>
            <p:cNvSpPr>
              <a:spLocks noChangeShapeType="1"/>
            </p:cNvSpPr>
            <p:nvPr/>
          </p:nvSpPr>
          <p:spPr bwMode="auto">
            <a:xfrm>
              <a:off x="2728" y="357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9" name="Text Box 105"/>
            <p:cNvSpPr txBox="1">
              <a:spLocks noChangeArrowheads="1"/>
            </p:cNvSpPr>
            <p:nvPr/>
          </p:nvSpPr>
          <p:spPr bwMode="auto">
            <a:xfrm>
              <a:off x="2784" y="37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90" name="Text Box 106"/>
            <p:cNvSpPr txBox="1">
              <a:spLocks noChangeArrowheads="1"/>
            </p:cNvSpPr>
            <p:nvPr/>
          </p:nvSpPr>
          <p:spPr bwMode="auto">
            <a:xfrm>
              <a:off x="2376" y="37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6" name="Conector de seta reta 35"/>
          <p:cNvCxnSpPr/>
          <p:nvPr/>
        </p:nvCxnSpPr>
        <p:spPr bwMode="auto">
          <a:xfrm rot="5400000" flipH="1">
            <a:off x="3415506" y="3085307"/>
            <a:ext cx="1214437" cy="17589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7CC7C88-730A-4655-8BDB-E8F87B1E995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octal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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 binário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     011    010    001 )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 4       3      2      1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8</a:t>
            </a: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 7       2      6      1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8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( 111     010    110    001 )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  <a:endParaRPr lang="pt-PT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90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AC7E647-F389-4BB9-8114-B59616533C92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hexadecimal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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 binário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( 1000    0111   0100   0010 )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 (  8       7      4      2 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16</a:t>
            </a: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 (  9       D      8      F 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16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( 1001    1101   1000   1111 )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  <a:endParaRPr lang="pt-PT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15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4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1643063" y="4476750"/>
            <a:ext cx="6215062" cy="6635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BYTE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154A2DA-D48F-44A4-B080-F48EE58DFD3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seu nível mais baixo, tudo (letras, algarismos, sinais de pontuação, símbolos, comandos) no computador é representado por </a:t>
            </a:r>
            <a:r>
              <a:rPr lang="pt-BR" sz="18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dígitos binários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Embora a unidade fundamental de informação do computador seja o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na prática também utilizamos o byte e seus múltiplos.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286250" y="2525713"/>
            <a:ext cx="714375" cy="5000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727200" y="4525963"/>
            <a:ext cx="738188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6977063" y="45132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238875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487988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737100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3978275" y="4525963"/>
            <a:ext cx="738188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227388" y="45259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2478088" y="45259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1643063" y="5337175"/>
            <a:ext cx="6215062" cy="6635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BYTE</a:t>
            </a:r>
            <a:endParaRPr lang="pt-PT" sz="28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Organização Básica de um Computador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3C4EE6E0-F08E-46E8-ADFE-90C12B11BF1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Bits, bytes e seus múltiplos são utilizados para quantificar capacidade de armazenamento.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      ( b)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Quilobit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bits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Megabit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Gigabit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(Gb)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Terabit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(Tb) = 1024 Gb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Petabit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Tb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Exabit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Zettabit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Yottabit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(Yb)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1A1CF7A-BBCF-48FE-A8F7-3CC23AF155E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Bits, bytes e seus múltiplos são utilizados para quantificar capacidade de armazenamento.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      ( B) = 8 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Quilobyte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Bytes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Megabyte  (MB)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Gigabyte  (GB) = 1024 MB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Terabyte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(TB) = 1024 GB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Petabyte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(PB) = 1024 TB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Exabyte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(EB) = 1024 PB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Zettabyte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(ZB) = 1024 EB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Yottabyte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(YB) = 1024 ZB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que vocês acham desses prefixos?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 bwMode="auto">
          <a:xfrm>
            <a:off x="1000125" y="3692525"/>
            <a:ext cx="7215188" cy="12144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18135D8-8167-478F-9650-F0FC2124FF8B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Os prefixos no SI referem-se exclusivamente à potências de 10.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Há, inclusive, uma nota na 8ª edição que cita explicitamente o caso dos bits: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"These SI prefixes refer strictly to powers of 10. They should not be used to indicate powers of 2 (for example, one kilobit represents 1000 bits and not 1024 bits) ."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buFontTx/>
              <a:buChar char="•"/>
              <a:defRPr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91C7FFE-F088-4678-BFF1-24E057251C3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International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Electrotechnical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Commission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(IEC) - IEC 60027-2: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      (  bit)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bits 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Mebibit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Tebibit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Pebibit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Exbibit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Zebibit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Yobibit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8B043EE-6189-4730-B8AC-3D3B2AD6F8B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International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Electrotechnical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Commission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(IEC) - IEC 60027-2: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     (  B) = 8 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Bytes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Mebibyte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Tebibyte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Pebibyte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Exbibyte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Zebibyte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Yobibyte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8723B22-01FE-48CF-88A6-9C14EA62FE2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867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Em seu nível mais baixo, tudo (letras, algarismos, sinais de pontuação, símbolos, comandos) no computador é representado por </a:t>
            </a:r>
            <a:r>
              <a:rPr lang="pt-BR" sz="18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dígitos binários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ASCII (</a:t>
            </a:r>
            <a:r>
              <a:rPr lang="pt-BR" sz="1800" i="1" dirty="0" err="1">
                <a:latin typeface="Arial" charset="0"/>
              </a:rPr>
              <a:t>American</a:t>
            </a:r>
            <a:r>
              <a:rPr lang="pt-BR" sz="1800" i="1" dirty="0">
                <a:latin typeface="Arial" charset="0"/>
              </a:rPr>
              <a:t> Standard </a:t>
            </a:r>
            <a:r>
              <a:rPr lang="pt-BR" sz="1800" i="1" dirty="0" err="1">
                <a:latin typeface="Arial" charset="0"/>
              </a:rPr>
              <a:t>Code</a:t>
            </a:r>
            <a:r>
              <a:rPr lang="pt-BR" sz="1800" i="1" dirty="0">
                <a:latin typeface="Arial" charset="0"/>
              </a:rPr>
              <a:t> </a:t>
            </a:r>
            <a:r>
              <a:rPr lang="pt-BR" sz="1800" i="1" dirty="0" err="1">
                <a:latin typeface="Arial" charset="0"/>
              </a:rPr>
              <a:t>Information</a:t>
            </a:r>
            <a:r>
              <a:rPr lang="pt-BR" sz="1800" i="1" dirty="0">
                <a:latin typeface="Arial" charset="0"/>
              </a:rPr>
              <a:t> </a:t>
            </a:r>
            <a:r>
              <a:rPr lang="pt-BR" sz="1800" i="1" dirty="0" err="1">
                <a:latin typeface="Arial" charset="0"/>
              </a:rPr>
              <a:t>Interchange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ASCII: utiliza 7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 um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para representar caracteres.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ASCII estendida: utiliza 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 um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para representar caracteres.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BA33AEA-BBD2-4978-940F-3812774AF62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970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ASCII:</a:t>
            </a:r>
          </a:p>
        </p:txBody>
      </p:sp>
      <p:sp>
        <p:nvSpPr>
          <p:cNvPr id="297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357313"/>
            <a:ext cx="4786313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503B892-4694-4A47-A675-02996E789CA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ASCII: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ctr" eaLnBrk="1" hangingPunct="1">
              <a:defRPr/>
            </a:pPr>
            <a:r>
              <a:rPr lang="pt-BR" sz="1400" dirty="0"/>
              <a:t>A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1000001</a:t>
            </a:r>
            <a:r>
              <a:rPr lang="pt-BR" sz="1400" baseline="-25000" dirty="0"/>
              <a:t>2</a:t>
            </a:r>
          </a:p>
          <a:p>
            <a:pPr algn="ctr" eaLnBrk="1" hangingPunct="1">
              <a:defRPr/>
            </a:pPr>
            <a:r>
              <a:rPr lang="pt-BR" sz="1400" dirty="0"/>
              <a:t>B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1000010</a:t>
            </a:r>
            <a:r>
              <a:rPr lang="pt-BR" sz="1400" baseline="-25000" dirty="0"/>
              <a:t>2</a:t>
            </a:r>
          </a:p>
          <a:p>
            <a:pPr algn="ctr" eaLnBrk="1" hangingPunct="1">
              <a:defRPr/>
            </a:pPr>
            <a:r>
              <a:rPr lang="pt-BR" sz="1400" dirty="0"/>
              <a:t>C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1000011</a:t>
            </a:r>
            <a:r>
              <a:rPr lang="pt-BR" sz="1400" baseline="-25000" dirty="0"/>
              <a:t>2</a:t>
            </a:r>
          </a:p>
        </p:txBody>
      </p:sp>
      <p:sp>
        <p:nvSpPr>
          <p:cNvPr id="307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pic>
        <p:nvPicPr>
          <p:cNvPr id="307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43063"/>
            <a:ext cx="59293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F0411E4-C3AF-4963-8FC1-1FE8DE42CF7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ASCII estendida (pode variar):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17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714500"/>
            <a:ext cx="5643562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071688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4CADD9F-62C6-4254-BDED-E8A354531DE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Red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Book (padrão para CD de áudio)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44.1 kHz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16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Estéreo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419A3A5-8BAC-43DB-B792-9DE7FDA6EE9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Aqui, 10 é chamado de base do sistema de numeração. 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1144588" y="2214563"/>
          <a:ext cx="6638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3746500" imgH="889000" progId="Equation.DSMT4">
                  <p:embed/>
                </p:oleObj>
              </mc:Choice>
              <mc:Fallback>
                <p:oleObj name="Equation" r:id="rId3" imgW="3746500" imgH="889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214563"/>
                        <a:ext cx="66389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071688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BB1DBC7-D531-43FD-9881-F8DB65FB04D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8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Red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Book (padrão para CD de áudio)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44.1 kHz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16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Estéreo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cxnSp>
        <p:nvCxnSpPr>
          <p:cNvPr id="33802" name="Conector de seta reta 12"/>
          <p:cNvCxnSpPr>
            <a:cxnSpLocks noChangeShapeType="1"/>
          </p:cNvCxnSpPr>
          <p:nvPr/>
        </p:nvCxnSpPr>
        <p:spPr bwMode="auto">
          <a:xfrm rot="10800000" flipV="1">
            <a:off x="2500313" y="3357563"/>
            <a:ext cx="1643062" cy="477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CaixaDeTexto 13"/>
          <p:cNvSpPr txBox="1"/>
          <p:nvPr/>
        </p:nvSpPr>
        <p:spPr>
          <a:xfrm>
            <a:off x="642938" y="3835400"/>
            <a:ext cx="2928937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Uma amostra a </a:t>
            </a:r>
          </a:p>
          <a:p>
            <a:pPr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Cada 1/44100 s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16 </a:t>
            </a:r>
            <a:r>
              <a:rPr lang="pt-B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bits</a:t>
            </a: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/amostra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2 canais </a:t>
            </a: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 </a:t>
            </a:r>
          </a:p>
          <a:p>
            <a:pPr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1.411.200 bits/ segundo</a:t>
            </a:r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37C38AD-BFAA-4CCA-8EF9-F8AD687AA90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BMP ou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Bitmap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(formato de arquivo de imagem)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 planos (RGB)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48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000"/>
            <a:ext cx="5000625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826" name="Conector de seta reta 15"/>
          <p:cNvCxnSpPr>
            <a:cxnSpLocks noChangeShapeType="1"/>
          </p:cNvCxnSpPr>
          <p:nvPr/>
        </p:nvCxnSpPr>
        <p:spPr bwMode="auto">
          <a:xfrm rot="10800000" flipV="1">
            <a:off x="2286000" y="2714625"/>
            <a:ext cx="1571625" cy="642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Conector de seta reta 17"/>
          <p:cNvCxnSpPr>
            <a:cxnSpLocks noChangeShapeType="1"/>
          </p:cNvCxnSpPr>
          <p:nvPr/>
        </p:nvCxnSpPr>
        <p:spPr bwMode="auto">
          <a:xfrm rot="10800000" flipV="1">
            <a:off x="2298700" y="3879850"/>
            <a:ext cx="1571625" cy="642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Conector de seta reta 18"/>
          <p:cNvCxnSpPr>
            <a:cxnSpLocks noChangeShapeType="1"/>
          </p:cNvCxnSpPr>
          <p:nvPr/>
        </p:nvCxnSpPr>
        <p:spPr bwMode="auto">
          <a:xfrm rot="10800000" flipV="1">
            <a:off x="2309813" y="5049838"/>
            <a:ext cx="1571625" cy="642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Conector de seta reta 20"/>
          <p:cNvCxnSpPr>
            <a:cxnSpLocks noChangeShapeType="1"/>
          </p:cNvCxnSpPr>
          <p:nvPr/>
        </p:nvCxnSpPr>
        <p:spPr bwMode="auto">
          <a:xfrm rot="10800000">
            <a:off x="3857625" y="2714625"/>
            <a:ext cx="121443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Conector de seta reta 22"/>
          <p:cNvCxnSpPr>
            <a:cxnSpLocks noChangeShapeType="1"/>
          </p:cNvCxnSpPr>
          <p:nvPr/>
        </p:nvCxnSpPr>
        <p:spPr bwMode="auto">
          <a:xfrm rot="10800000" flipV="1">
            <a:off x="3857625" y="2714625"/>
            <a:ext cx="1214438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1" name="Conector de seta reta 24"/>
          <p:cNvCxnSpPr>
            <a:cxnSpLocks noChangeShapeType="1"/>
          </p:cNvCxnSpPr>
          <p:nvPr/>
        </p:nvCxnSpPr>
        <p:spPr bwMode="auto">
          <a:xfrm rot="5400000">
            <a:off x="3286125" y="3286125"/>
            <a:ext cx="2357438" cy="1214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BFFE097-342E-4162-8420-7F779BD565F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BMP ou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Bitmap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(formato de arquivo de imagem)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 planos (RGB)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Imagem de 1920 x 1080: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de pixels: 1920 x 1080 = 2073600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pixels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de bytes/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= 3 Bytes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total de Bytes = 6220800 Bytes (aprox. 6 MB)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F150620-77BF-4191-94D7-3DAD809F129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Vídeo sem compressão (uma possível configuração)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 planos (RGB)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 1 quadro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30 quadros/s</a:t>
            </a:r>
          </a:p>
        </p:txBody>
      </p:sp>
      <p:pic>
        <p:nvPicPr>
          <p:cNvPr id="3687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857500"/>
            <a:ext cx="60960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EF98F91-DBE2-47ED-A6A2-D3122306802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789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Vídeo sem compressão (uma possível configuração)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 planos (RGB)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 1 quadro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30 quadros/s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Duas horas de vídeo: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Resolução de um quadro: 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288x352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No. de pixels/quadro:</a:t>
            </a:r>
          </a:p>
          <a:p>
            <a:pPr lvl="3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101376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pixels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de Bytes/quadro (3 planos - RGB): 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3x101376 = 304128 Bytes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de quadros em 2 h: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2x3600x30 = 216000 quadros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total Bytes:</a:t>
            </a:r>
          </a:p>
          <a:p>
            <a:pPr lvl="3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216000x304128 Bytes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(aprox. 62 GB).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6A8501BE-C02F-4669-9C46-B312281903D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891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CMOS (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complementary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metal oxide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semiconductor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): tecnologia para construção de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chips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VLSI.</a:t>
            </a: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Níveis lógicos CMOS.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Transistores MOSFET (M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etal Oxide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Semiconductor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Field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Effect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Transistors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ou, simplesmente, MOS.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89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663" y="5072063"/>
            <a:ext cx="9540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571750"/>
            <a:ext cx="35337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BD96CD9-2EBA-4655-A5A3-C65B8EBE355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994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Transistores MOSFET (M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etal Oxide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Semiconductor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Field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Effect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Transistors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ou, simplesmente, MOS.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Transistores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nMOS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(canal-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e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pMOS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(canal-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                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nMOS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                        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pMOS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99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000500"/>
            <a:ext cx="213995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4000500"/>
            <a:ext cx="22113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399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171700"/>
            <a:ext cx="10953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7994141-1F4F-461F-9C51-2C58554635AF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096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6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Transistores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nMOS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Normalmente, a tensão do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gate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para o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source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Vgs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em um transistor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nMOS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zero ou positiva.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Se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Vgs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= 0, a resistência do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drain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para o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source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Rds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é no mínimo 10</a:t>
            </a:r>
            <a:r>
              <a:rPr lang="pt-BR" sz="1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ohms. </a:t>
            </a: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medida que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Vgs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aumenta,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Rds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diminui para um valor muito baixo (10 ohms ou menos).</a:t>
            </a:r>
          </a:p>
        </p:txBody>
      </p:sp>
      <p:pic>
        <p:nvPicPr>
          <p:cNvPr id="409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4357688"/>
            <a:ext cx="213995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13B4348-FA54-4570-8437-99EE3AD7939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198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98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Transistores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pMOS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pMOS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Vgs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normalmente é zero ou negativo.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Se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Vgs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= 0,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Rds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muito alta. 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medida que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Vgs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diminui,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Rds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diminui para um valor muito baixo.</a:t>
            </a:r>
          </a:p>
        </p:txBody>
      </p:sp>
      <p:pic>
        <p:nvPicPr>
          <p:cNvPr id="419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3929063"/>
            <a:ext cx="22113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6173E5F-BCF3-44B4-A4E6-0F3F729326E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30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Porta lógica: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é um circuito digital capaz de realizar eletronicamente uma função simples de variáveis booleanas.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Na álgebra booleana, as constantes e variáveis podem ter apenas dois valores: 0 ou 1.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Há várias arquiteturas que podem ser utilizadas para construir a mesma porta lógica.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Vamos analisar o funcionamento da arquitetura CMOS.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Permite a construção de circuitos digitais cujo consumo de energia é muito baixo.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B9ECAFA-E502-4853-A5ED-5EDDF740E96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Em sistemas de numeração posicionais, a base pode ser qualquer número inteiro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o dígito na posição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(da direita para a esquerda) tem peso 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forma geral de um número em tal sistema de numeração é dada por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    onde há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dígitos a esquerda da vírgula e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dígitos a direita.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7176" name="Object 3"/>
          <p:cNvGraphicFramePr>
            <a:graphicFrameLocks noChangeAspect="1"/>
          </p:cNvGraphicFramePr>
          <p:nvPr/>
        </p:nvGraphicFramePr>
        <p:xfrm>
          <a:off x="4386263" y="2571750"/>
          <a:ext cx="6365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368140" imgH="177723" progId="Equation.3">
                  <p:embed/>
                </p:oleObj>
              </mc:Choice>
              <mc:Fallback>
                <p:oleObj name="Equation" r:id="rId3" imgW="368140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2571750"/>
                        <a:ext cx="6365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4"/>
          <p:cNvGraphicFramePr>
            <a:graphicFrameLocks noChangeAspect="1"/>
          </p:cNvGraphicFramePr>
          <p:nvPr/>
        </p:nvGraphicFramePr>
        <p:xfrm>
          <a:off x="4394200" y="3357563"/>
          <a:ext cx="3571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5" imgW="190417" imgH="203112" progId="Equation.3">
                  <p:embed/>
                </p:oleObj>
              </mc:Choice>
              <mc:Fallback>
                <p:oleObj name="Equation" r:id="rId5" imgW="19041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357563"/>
                        <a:ext cx="3571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5"/>
          <p:cNvGraphicFramePr>
            <a:graphicFrameLocks noChangeAspect="1"/>
          </p:cNvGraphicFramePr>
          <p:nvPr/>
        </p:nvGraphicFramePr>
        <p:xfrm>
          <a:off x="3263900" y="4572000"/>
          <a:ext cx="3000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7" imgW="1688367" imgH="241195" progId="Equation.3">
                  <p:embed/>
                </p:oleObj>
              </mc:Choice>
              <mc:Fallback>
                <p:oleObj name="Equation" r:id="rId7" imgW="168836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572000"/>
                        <a:ext cx="30003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8B70202-E1D2-41DB-A465-58BFFCF10C7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403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03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Relembrando os níveis lógicos CMOS: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440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000250"/>
            <a:ext cx="7410450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D1F9B7C-A913-430F-B2C2-CB1616EEE99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506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50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sp>
        <p:nvSpPr>
          <p:cNvPr id="12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45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571750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57438"/>
            <a:ext cx="32004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2CFE65B-9C0D-44A6-BF8F-6511287B542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608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8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460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019425"/>
            <a:ext cx="27146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43694BF-4C53-44F1-8A53-71B4FDF8A1E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710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0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471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A878E89-22F6-448A-9EAD-90E014E2837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813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481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8" name="CaixaDeTexto 11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48139" name="CaixaDeTexto 12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8E93F06-A70C-4D16-9C1D-FA200063D7F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915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5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491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CaixaDeTexto 12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sp>
        <p:nvSpPr>
          <p:cNvPr id="49163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49164" name="CaixaDeTexto 16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1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4D45A7E-79DA-4226-B425-9717FC20ED7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018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01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01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CaixaDeTexto 12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sp>
        <p:nvSpPr>
          <p:cNvPr id="50187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50188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9" name="CaixaDeTexto 17"/>
          <p:cNvSpPr txBox="1">
            <a:spLocks noChangeArrowheads="1"/>
          </p:cNvSpPr>
          <p:nvPr/>
        </p:nvSpPr>
        <p:spPr bwMode="auto">
          <a:xfrm>
            <a:off x="6143625" y="5500688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Aberto</a:t>
            </a:r>
          </a:p>
        </p:txBody>
      </p:sp>
      <p:sp>
        <p:nvSpPr>
          <p:cNvPr id="50190" name="CaixaDeTexto 18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1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B63CB49-DC48-4418-83BF-6570BCCFB63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120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12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12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0" name="CaixaDeTexto 12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sp>
        <p:nvSpPr>
          <p:cNvPr id="51211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51212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3" name="CaixaDeTexto 17"/>
          <p:cNvSpPr txBox="1">
            <a:spLocks noChangeArrowheads="1"/>
          </p:cNvSpPr>
          <p:nvPr/>
        </p:nvSpPr>
        <p:spPr bwMode="auto">
          <a:xfrm>
            <a:off x="6143625" y="5500688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Aberto</a:t>
            </a:r>
          </a:p>
        </p:txBody>
      </p:sp>
      <p:sp>
        <p:nvSpPr>
          <p:cNvPr id="51214" name="CaixaDeTexto 16"/>
          <p:cNvSpPr txBox="1">
            <a:spLocks noChangeArrowheads="1"/>
          </p:cNvSpPr>
          <p:nvPr/>
        </p:nvSpPr>
        <p:spPr bwMode="auto">
          <a:xfrm>
            <a:off x="2857500" y="410051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1215" name="CaixaDeTexto 18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1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12B08D5-D533-4A9C-95B3-B5974451B09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222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22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4" name="CaixaDeTexto 12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sp>
        <p:nvSpPr>
          <p:cNvPr id="52235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52236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7" name="CaixaDeTexto 16"/>
          <p:cNvSpPr txBox="1">
            <a:spLocks noChangeArrowheads="1"/>
          </p:cNvSpPr>
          <p:nvPr/>
        </p:nvSpPr>
        <p:spPr bwMode="auto">
          <a:xfrm>
            <a:off x="2857500" y="410051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2238" name="CaixaDeTexto 18"/>
          <p:cNvSpPr txBox="1">
            <a:spLocks noChangeArrowheads="1"/>
          </p:cNvSpPr>
          <p:nvPr/>
        </p:nvSpPr>
        <p:spPr bwMode="auto">
          <a:xfrm>
            <a:off x="2571750" y="3600450"/>
            <a:ext cx="148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-5 V</a:t>
            </a:r>
          </a:p>
        </p:txBody>
      </p:sp>
      <p:sp>
        <p:nvSpPr>
          <p:cNvPr id="52239" name="CaixaDeTexto 23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2240" name="CaixaDeTexto 17"/>
          <p:cNvSpPr txBox="1">
            <a:spLocks noChangeArrowheads="1"/>
          </p:cNvSpPr>
          <p:nvPr/>
        </p:nvSpPr>
        <p:spPr bwMode="auto">
          <a:xfrm>
            <a:off x="6143625" y="5500688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Aberto</a:t>
            </a:r>
          </a:p>
        </p:txBody>
      </p:sp>
      <p:sp>
        <p:nvSpPr>
          <p:cNvPr id="1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C93D0C4-AC50-4DD2-A9B9-E1606585BD7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325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32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8" name="CaixaDeTexto 12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sp>
        <p:nvSpPr>
          <p:cNvPr id="53259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53260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1" name="CaixaDeTexto 16"/>
          <p:cNvSpPr txBox="1">
            <a:spLocks noChangeArrowheads="1"/>
          </p:cNvSpPr>
          <p:nvPr/>
        </p:nvSpPr>
        <p:spPr bwMode="auto">
          <a:xfrm>
            <a:off x="2857500" y="410051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3262" name="CaixaDeTexto 18"/>
          <p:cNvSpPr txBox="1">
            <a:spLocks noChangeArrowheads="1"/>
          </p:cNvSpPr>
          <p:nvPr/>
        </p:nvSpPr>
        <p:spPr bwMode="auto">
          <a:xfrm>
            <a:off x="2571750" y="3600450"/>
            <a:ext cx="148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-5 V</a:t>
            </a:r>
          </a:p>
        </p:txBody>
      </p:sp>
      <p:cxnSp>
        <p:nvCxnSpPr>
          <p:cNvPr id="53263" name="Conector de seta reta 20"/>
          <p:cNvCxnSpPr>
            <a:cxnSpLocks noChangeShapeType="1"/>
          </p:cNvCxnSpPr>
          <p:nvPr/>
        </p:nvCxnSpPr>
        <p:spPr bwMode="auto">
          <a:xfrm flipV="1">
            <a:off x="4214813" y="3714750"/>
            <a:ext cx="17145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4" name="CaixaDeTexto 22"/>
          <p:cNvSpPr txBox="1">
            <a:spLocks noChangeArrowheads="1"/>
          </p:cNvSpPr>
          <p:nvPr/>
        </p:nvSpPr>
        <p:spPr bwMode="auto">
          <a:xfrm>
            <a:off x="6000750" y="3490913"/>
            <a:ext cx="1243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Fechado</a:t>
            </a:r>
          </a:p>
        </p:txBody>
      </p:sp>
      <p:sp>
        <p:nvSpPr>
          <p:cNvPr id="53265" name="CaixaDeTexto 23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3266" name="CaixaDeTexto 17"/>
          <p:cNvSpPr txBox="1">
            <a:spLocks noChangeArrowheads="1"/>
          </p:cNvSpPr>
          <p:nvPr/>
        </p:nvSpPr>
        <p:spPr bwMode="auto">
          <a:xfrm>
            <a:off x="6143625" y="5500688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Aberto</a:t>
            </a:r>
          </a:p>
        </p:txBody>
      </p:sp>
      <p:sp>
        <p:nvSpPr>
          <p:cNvPr id="2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C03F58E-8EA3-4A40-A185-C67B83BE0B2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 valor do número é dado pela soma de cada digito multiplicado pelo peso correspondente: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digito mais a esquerda é chamado de digito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mais significativo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o digito mais a direita é chamado de digito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menos significativo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81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3714750" y="2786063"/>
          <a:ext cx="1714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786063"/>
                        <a:ext cx="17145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697E3F9-F6E1-40CD-8CC6-640C2961451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427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42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2" name="CaixaDeTexto 12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sp>
        <p:nvSpPr>
          <p:cNvPr id="54283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54284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5" name="CaixaDeTexto 16"/>
          <p:cNvSpPr txBox="1">
            <a:spLocks noChangeArrowheads="1"/>
          </p:cNvSpPr>
          <p:nvPr/>
        </p:nvSpPr>
        <p:spPr bwMode="auto">
          <a:xfrm>
            <a:off x="2857500" y="410051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4286" name="CaixaDeTexto 18"/>
          <p:cNvSpPr txBox="1">
            <a:spLocks noChangeArrowheads="1"/>
          </p:cNvSpPr>
          <p:nvPr/>
        </p:nvSpPr>
        <p:spPr bwMode="auto">
          <a:xfrm>
            <a:off x="2571750" y="3600450"/>
            <a:ext cx="148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-5 V</a:t>
            </a:r>
          </a:p>
        </p:txBody>
      </p:sp>
      <p:cxnSp>
        <p:nvCxnSpPr>
          <p:cNvPr id="54287" name="Conector de seta reta 20"/>
          <p:cNvCxnSpPr>
            <a:cxnSpLocks noChangeShapeType="1"/>
          </p:cNvCxnSpPr>
          <p:nvPr/>
        </p:nvCxnSpPr>
        <p:spPr bwMode="auto">
          <a:xfrm flipV="1">
            <a:off x="4214813" y="3714750"/>
            <a:ext cx="17145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8" name="CaixaDeTexto 22"/>
          <p:cNvSpPr txBox="1">
            <a:spLocks noChangeArrowheads="1"/>
          </p:cNvSpPr>
          <p:nvPr/>
        </p:nvSpPr>
        <p:spPr bwMode="auto">
          <a:xfrm>
            <a:off x="6000750" y="3490913"/>
            <a:ext cx="1243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Fechado</a:t>
            </a:r>
          </a:p>
        </p:txBody>
      </p:sp>
      <p:sp>
        <p:nvSpPr>
          <p:cNvPr id="54289" name="CaixaDeTexto 23"/>
          <p:cNvSpPr txBox="1">
            <a:spLocks noChangeArrowheads="1"/>
          </p:cNvSpPr>
          <p:nvPr/>
        </p:nvSpPr>
        <p:spPr bwMode="auto">
          <a:xfrm>
            <a:off x="6786563" y="4286250"/>
            <a:ext cx="1185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5 V </a:t>
            </a:r>
            <a:r>
              <a:rPr lang="pt-BR" altLang="pt-BR">
                <a:sym typeface="Wingdings" panose="05000000000000000000" pitchFamily="2" charset="2"/>
              </a:rPr>
              <a:t>1</a:t>
            </a:r>
            <a:endParaRPr lang="pt-BR" altLang="pt-BR"/>
          </a:p>
        </p:txBody>
      </p:sp>
      <p:sp>
        <p:nvSpPr>
          <p:cNvPr id="54290" name="CaixaDeTexto 25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4291" name="CaixaDeTexto 17"/>
          <p:cNvSpPr txBox="1">
            <a:spLocks noChangeArrowheads="1"/>
          </p:cNvSpPr>
          <p:nvPr/>
        </p:nvSpPr>
        <p:spPr bwMode="auto">
          <a:xfrm>
            <a:off x="6143625" y="5500688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Aberto</a:t>
            </a:r>
          </a:p>
        </p:txBody>
      </p:sp>
      <p:cxnSp>
        <p:nvCxnSpPr>
          <p:cNvPr id="48148" name="Conector de seta reta 23"/>
          <p:cNvCxnSpPr>
            <a:cxnSpLocks noChangeShapeType="1"/>
          </p:cNvCxnSpPr>
          <p:nvPr/>
        </p:nvCxnSpPr>
        <p:spPr bwMode="auto">
          <a:xfrm rot="5400000">
            <a:off x="3749676" y="3965575"/>
            <a:ext cx="1071562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149" name="Conector de seta reta 25"/>
          <p:cNvCxnSpPr>
            <a:cxnSpLocks noChangeShapeType="1"/>
          </p:cNvCxnSpPr>
          <p:nvPr/>
        </p:nvCxnSpPr>
        <p:spPr bwMode="auto">
          <a:xfrm>
            <a:off x="4286250" y="4500563"/>
            <a:ext cx="2428875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54295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714500"/>
            <a:ext cx="1916112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6DE1E55A-F8EA-4E03-ACB9-05E17ACCFAD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530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53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6" name="CaixaDeTexto 12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5307" name="CaixaDeTexto 13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94054BE-4792-450C-90E3-F19F24C1C24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632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63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0" name="CaixaDeTexto 12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5 V</a:t>
            </a:r>
          </a:p>
        </p:txBody>
      </p:sp>
      <p:sp>
        <p:nvSpPr>
          <p:cNvPr id="56331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6332" name="CaixaDeTexto 15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1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BCFA3BD-FF3C-4279-886E-933CF3DE7D5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73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73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CaixaDeTexto 12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5 V</a:t>
            </a:r>
          </a:p>
        </p:txBody>
      </p:sp>
      <p:sp>
        <p:nvSpPr>
          <p:cNvPr id="57355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57356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7" name="CaixaDeTexto 17"/>
          <p:cNvSpPr txBox="1">
            <a:spLocks noChangeArrowheads="1"/>
          </p:cNvSpPr>
          <p:nvPr/>
        </p:nvSpPr>
        <p:spPr bwMode="auto">
          <a:xfrm>
            <a:off x="6143625" y="5500688"/>
            <a:ext cx="1243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Fechado</a:t>
            </a:r>
          </a:p>
        </p:txBody>
      </p:sp>
      <p:sp>
        <p:nvSpPr>
          <p:cNvPr id="57358" name="CaixaDeTexto 16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1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A603F07-E541-46C6-8CA0-5D6D02BD9F88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83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83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83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8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58379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0" name="CaixaDeTexto 16"/>
          <p:cNvSpPr txBox="1">
            <a:spLocks noChangeArrowheads="1"/>
          </p:cNvSpPr>
          <p:nvPr/>
        </p:nvSpPr>
        <p:spPr bwMode="auto">
          <a:xfrm>
            <a:off x="2857500" y="410051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58381" name="CaixaDeTexto 19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5 V</a:t>
            </a:r>
          </a:p>
        </p:txBody>
      </p:sp>
      <p:sp>
        <p:nvSpPr>
          <p:cNvPr id="58382" name="CaixaDeTexto 20"/>
          <p:cNvSpPr txBox="1">
            <a:spLocks noChangeArrowheads="1"/>
          </p:cNvSpPr>
          <p:nvPr/>
        </p:nvSpPr>
        <p:spPr bwMode="auto">
          <a:xfrm>
            <a:off x="6143625" y="5500688"/>
            <a:ext cx="1243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Fechado</a:t>
            </a:r>
          </a:p>
        </p:txBody>
      </p:sp>
      <p:sp>
        <p:nvSpPr>
          <p:cNvPr id="58383" name="CaixaDeTexto 21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1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D6B2AC9-40A5-4468-B7E3-470FBF9C6D18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93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3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594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2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59403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4" name="CaixaDeTexto 18"/>
          <p:cNvSpPr txBox="1">
            <a:spLocks noChangeArrowheads="1"/>
          </p:cNvSpPr>
          <p:nvPr/>
        </p:nvSpPr>
        <p:spPr bwMode="auto">
          <a:xfrm>
            <a:off x="2571750" y="3600450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sp>
        <p:nvSpPr>
          <p:cNvPr id="59405" name="CaixaDeTexto 19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59406" name="CaixaDeTexto 21"/>
          <p:cNvSpPr txBox="1">
            <a:spLocks noChangeArrowheads="1"/>
          </p:cNvSpPr>
          <p:nvPr/>
        </p:nvSpPr>
        <p:spPr bwMode="auto">
          <a:xfrm>
            <a:off x="2857500" y="410051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59407" name="CaixaDeTexto 23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5 V</a:t>
            </a:r>
          </a:p>
        </p:txBody>
      </p:sp>
      <p:sp>
        <p:nvSpPr>
          <p:cNvPr id="59408" name="CaixaDeTexto 24"/>
          <p:cNvSpPr txBox="1">
            <a:spLocks noChangeArrowheads="1"/>
          </p:cNvSpPr>
          <p:nvPr/>
        </p:nvSpPr>
        <p:spPr bwMode="auto">
          <a:xfrm>
            <a:off x="6143625" y="5500688"/>
            <a:ext cx="1243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Fechado</a:t>
            </a:r>
          </a:p>
        </p:txBody>
      </p:sp>
      <p:sp>
        <p:nvSpPr>
          <p:cNvPr id="59409" name="CaixaDeTexto 25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B0A9CC1-21EF-4168-AB5A-2D56B9CC164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042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04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604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6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60427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8" name="CaixaDeTexto 18"/>
          <p:cNvSpPr txBox="1">
            <a:spLocks noChangeArrowheads="1"/>
          </p:cNvSpPr>
          <p:nvPr/>
        </p:nvSpPr>
        <p:spPr bwMode="auto">
          <a:xfrm>
            <a:off x="2571750" y="3600450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cxnSp>
        <p:nvCxnSpPr>
          <p:cNvPr id="60429" name="Conector de seta reta 20"/>
          <p:cNvCxnSpPr>
            <a:cxnSpLocks noChangeShapeType="1"/>
          </p:cNvCxnSpPr>
          <p:nvPr/>
        </p:nvCxnSpPr>
        <p:spPr bwMode="auto">
          <a:xfrm flipV="1">
            <a:off x="4214813" y="3714750"/>
            <a:ext cx="17145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0" name="CaixaDeTexto 22"/>
          <p:cNvSpPr txBox="1">
            <a:spLocks noChangeArrowheads="1"/>
          </p:cNvSpPr>
          <p:nvPr/>
        </p:nvSpPr>
        <p:spPr bwMode="auto">
          <a:xfrm>
            <a:off x="6000750" y="3490913"/>
            <a:ext cx="1038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Aberto</a:t>
            </a:r>
          </a:p>
        </p:txBody>
      </p:sp>
      <p:sp>
        <p:nvSpPr>
          <p:cNvPr id="60431" name="CaixaDeTexto 19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60432" name="CaixaDeTexto 21"/>
          <p:cNvSpPr txBox="1">
            <a:spLocks noChangeArrowheads="1"/>
          </p:cNvSpPr>
          <p:nvPr/>
        </p:nvSpPr>
        <p:spPr bwMode="auto">
          <a:xfrm>
            <a:off x="2857500" y="410051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60433" name="CaixaDeTexto 23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5 V</a:t>
            </a:r>
          </a:p>
        </p:txBody>
      </p:sp>
      <p:sp>
        <p:nvSpPr>
          <p:cNvPr id="60434" name="CaixaDeTexto 24"/>
          <p:cNvSpPr txBox="1">
            <a:spLocks noChangeArrowheads="1"/>
          </p:cNvSpPr>
          <p:nvPr/>
        </p:nvSpPr>
        <p:spPr bwMode="auto">
          <a:xfrm>
            <a:off x="6143625" y="5500688"/>
            <a:ext cx="1243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Fechado</a:t>
            </a:r>
          </a:p>
        </p:txBody>
      </p:sp>
      <p:sp>
        <p:nvSpPr>
          <p:cNvPr id="60435" name="CaixaDeTexto 25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2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808235A-A0B2-4FB1-9D87-582EC0304D7B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144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614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71813"/>
            <a:ext cx="37179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CaixaDeTexto 13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cxnSp>
        <p:nvCxnSpPr>
          <p:cNvPr id="61451" name="Conector de seta reta 15"/>
          <p:cNvCxnSpPr>
            <a:cxnSpLocks noChangeShapeType="1"/>
          </p:cNvCxnSpPr>
          <p:nvPr/>
        </p:nvCxnSpPr>
        <p:spPr bwMode="auto">
          <a:xfrm>
            <a:off x="4214813" y="5072063"/>
            <a:ext cx="1785937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Conector de seta reta 20"/>
          <p:cNvCxnSpPr>
            <a:cxnSpLocks noChangeShapeType="1"/>
          </p:cNvCxnSpPr>
          <p:nvPr/>
        </p:nvCxnSpPr>
        <p:spPr bwMode="auto">
          <a:xfrm flipV="1">
            <a:off x="4214813" y="3714750"/>
            <a:ext cx="17145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3" name="CaixaDeTexto 23"/>
          <p:cNvSpPr txBox="1">
            <a:spLocks noChangeArrowheads="1"/>
          </p:cNvSpPr>
          <p:nvPr/>
        </p:nvSpPr>
        <p:spPr bwMode="auto">
          <a:xfrm>
            <a:off x="6856413" y="4527550"/>
            <a:ext cx="1185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 V </a:t>
            </a:r>
            <a:r>
              <a:rPr lang="pt-BR" altLang="pt-BR">
                <a:sym typeface="Wingdings" panose="05000000000000000000" pitchFamily="2" charset="2"/>
              </a:rPr>
              <a:t>0</a:t>
            </a:r>
            <a:endParaRPr lang="pt-BR" altLang="pt-BR"/>
          </a:p>
        </p:txBody>
      </p:sp>
      <p:sp>
        <p:nvSpPr>
          <p:cNvPr id="61454" name="CaixaDeTexto 24"/>
          <p:cNvSpPr txBox="1">
            <a:spLocks noChangeArrowheads="1"/>
          </p:cNvSpPr>
          <p:nvPr/>
        </p:nvSpPr>
        <p:spPr bwMode="auto">
          <a:xfrm>
            <a:off x="2571750" y="3600450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 V</a:t>
            </a:r>
          </a:p>
        </p:txBody>
      </p:sp>
      <p:sp>
        <p:nvSpPr>
          <p:cNvPr id="61455" name="CaixaDeTexto 25"/>
          <p:cNvSpPr txBox="1">
            <a:spLocks noChangeArrowheads="1"/>
          </p:cNvSpPr>
          <p:nvPr/>
        </p:nvSpPr>
        <p:spPr bwMode="auto">
          <a:xfrm>
            <a:off x="6000750" y="3490913"/>
            <a:ext cx="1038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Aberto</a:t>
            </a:r>
          </a:p>
        </p:txBody>
      </p:sp>
      <p:sp>
        <p:nvSpPr>
          <p:cNvPr id="61456" name="CaixaDeTexto 26"/>
          <p:cNvSpPr txBox="1">
            <a:spLocks noChangeArrowheads="1"/>
          </p:cNvSpPr>
          <p:nvPr/>
        </p:nvSpPr>
        <p:spPr bwMode="auto">
          <a:xfrm>
            <a:off x="4286250" y="571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V</a:t>
            </a:r>
          </a:p>
        </p:txBody>
      </p:sp>
      <p:sp>
        <p:nvSpPr>
          <p:cNvPr id="61457" name="CaixaDeTexto 27"/>
          <p:cNvSpPr txBox="1">
            <a:spLocks noChangeArrowheads="1"/>
          </p:cNvSpPr>
          <p:nvPr/>
        </p:nvSpPr>
        <p:spPr bwMode="auto">
          <a:xfrm>
            <a:off x="2857500" y="4100513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sp>
        <p:nvSpPr>
          <p:cNvPr id="61458" name="CaixaDeTexto 28"/>
          <p:cNvSpPr txBox="1">
            <a:spLocks noChangeArrowheads="1"/>
          </p:cNvSpPr>
          <p:nvPr/>
        </p:nvSpPr>
        <p:spPr bwMode="auto">
          <a:xfrm>
            <a:off x="2714625" y="5286375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pt-BR" altLang="pt-BR" sz="20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gs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5 V</a:t>
            </a:r>
          </a:p>
        </p:txBody>
      </p:sp>
      <p:sp>
        <p:nvSpPr>
          <p:cNvPr id="61459" name="CaixaDeTexto 29"/>
          <p:cNvSpPr txBox="1">
            <a:spLocks noChangeArrowheads="1"/>
          </p:cNvSpPr>
          <p:nvPr/>
        </p:nvSpPr>
        <p:spPr bwMode="auto">
          <a:xfrm>
            <a:off x="6143625" y="5500688"/>
            <a:ext cx="1243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Fechado</a:t>
            </a:r>
          </a:p>
        </p:txBody>
      </p:sp>
      <p:sp>
        <p:nvSpPr>
          <p:cNvPr id="61460" name="CaixaDeTexto 30"/>
          <p:cNvSpPr txBox="1">
            <a:spLocks noChangeArrowheads="1"/>
          </p:cNvSpPr>
          <p:nvPr/>
        </p:nvSpPr>
        <p:spPr bwMode="auto">
          <a:xfrm>
            <a:off x="1571625" y="4845050"/>
            <a:ext cx="123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V</a:t>
            </a:r>
          </a:p>
        </p:txBody>
      </p:sp>
      <p:cxnSp>
        <p:nvCxnSpPr>
          <p:cNvPr id="55317" name="Conector de seta reta 27"/>
          <p:cNvCxnSpPr>
            <a:cxnSpLocks noChangeShapeType="1"/>
          </p:cNvCxnSpPr>
          <p:nvPr/>
        </p:nvCxnSpPr>
        <p:spPr bwMode="auto">
          <a:xfrm rot="5400000" flipH="1" flipV="1">
            <a:off x="3821113" y="5240338"/>
            <a:ext cx="928687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318" name="Conector de seta reta 29"/>
          <p:cNvCxnSpPr>
            <a:cxnSpLocks noChangeShapeType="1"/>
          </p:cNvCxnSpPr>
          <p:nvPr/>
        </p:nvCxnSpPr>
        <p:spPr bwMode="auto">
          <a:xfrm>
            <a:off x="4286250" y="4775200"/>
            <a:ext cx="2500313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6146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1714500"/>
            <a:ext cx="1665288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446523D-A6AE-4CD7-87DC-769B4811DED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246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24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247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 NOT</a:t>
            </a:r>
          </a:p>
        </p:txBody>
      </p:sp>
      <p:pic>
        <p:nvPicPr>
          <p:cNvPr id="624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987550"/>
            <a:ext cx="2657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6247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344863"/>
            <a:ext cx="2003425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344863"/>
            <a:ext cx="23050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61918C97-C912-4CA1-A17E-F9BFAF25B4A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349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34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Portas AND e NAND</a:t>
            </a:r>
          </a:p>
        </p:txBody>
      </p:sp>
      <p:pic>
        <p:nvPicPr>
          <p:cNvPr id="634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143250"/>
            <a:ext cx="2971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63498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033588"/>
            <a:ext cx="2643187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3499" name="Object 12"/>
          <p:cNvGraphicFramePr>
            <a:graphicFrameLocks noChangeAspect="1"/>
          </p:cNvGraphicFramePr>
          <p:nvPr/>
        </p:nvGraphicFramePr>
        <p:xfrm>
          <a:off x="5143500" y="4071938"/>
          <a:ext cx="2165350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r:id="rId5" imgW="3746032" imgH="2755556" progId="">
                  <p:embed/>
                </p:oleObj>
              </mc:Choice>
              <mc:Fallback>
                <p:oleObj r:id="rId5" imgW="3746032" imgH="2755556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071938"/>
                        <a:ext cx="2165350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CaixaDeTexto 13"/>
          <p:cNvSpPr txBox="1">
            <a:spLocks noChangeArrowheads="1"/>
          </p:cNvSpPr>
          <p:nvPr/>
        </p:nvSpPr>
        <p:spPr bwMode="auto">
          <a:xfrm>
            <a:off x="7286625" y="4521200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3501" name="CaixaDeTexto 14"/>
          <p:cNvSpPr txBox="1">
            <a:spLocks noChangeArrowheads="1"/>
          </p:cNvSpPr>
          <p:nvPr/>
        </p:nvSpPr>
        <p:spPr bwMode="auto">
          <a:xfrm>
            <a:off x="4959350" y="4695825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3502" name="CaixaDeTexto 15"/>
          <p:cNvSpPr txBox="1">
            <a:spLocks noChangeArrowheads="1"/>
          </p:cNvSpPr>
          <p:nvPr/>
        </p:nvSpPr>
        <p:spPr bwMode="auto">
          <a:xfrm>
            <a:off x="4956175" y="5070475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238D658-8FA1-4946-84A3-54C9C01996F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Números Binários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Como sistemas de computação manipulam sinais que podem se encontram em apenas uma entre duas possíveis condições: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alto ou baixo;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carregado ou descarregado;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ligado ou desligado;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aberto ou fechado;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esses sinais são interpretados como se fossem dígitos binários (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binary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digits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ou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), que podem apenas assumir um de dois possíveis valores: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0 ou 1.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21E95C36-7425-4493-8622-D917216E28B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451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45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45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Portas AND e NAND</a:t>
            </a:r>
          </a:p>
        </p:txBody>
      </p:sp>
      <p:pic>
        <p:nvPicPr>
          <p:cNvPr id="645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000250"/>
            <a:ext cx="2971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645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785938"/>
            <a:ext cx="3348038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4000500"/>
            <a:ext cx="1393825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4" name="CaixaDeTexto 16"/>
          <p:cNvSpPr txBox="1">
            <a:spLocks noChangeArrowheads="1"/>
          </p:cNvSpPr>
          <p:nvPr/>
        </p:nvSpPr>
        <p:spPr bwMode="auto">
          <a:xfrm>
            <a:off x="7621588" y="436721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4525" name="CaixaDeTexto 17"/>
          <p:cNvSpPr txBox="1">
            <a:spLocks noChangeArrowheads="1"/>
          </p:cNvSpPr>
          <p:nvPr/>
        </p:nvSpPr>
        <p:spPr bwMode="auto">
          <a:xfrm>
            <a:off x="6032500" y="4541838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4526" name="CaixaDeTexto 18"/>
          <p:cNvSpPr txBox="1">
            <a:spLocks noChangeArrowheads="1"/>
          </p:cNvSpPr>
          <p:nvPr/>
        </p:nvSpPr>
        <p:spPr bwMode="auto">
          <a:xfrm>
            <a:off x="6030913" y="4916488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pic>
        <p:nvPicPr>
          <p:cNvPr id="6452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929063"/>
            <a:ext cx="4860925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2E823F6D-C431-4CC4-AD32-4034A4E0925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554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55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554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Portas AND e NAND</a:t>
            </a:r>
          </a:p>
        </p:txBody>
      </p:sp>
      <p:pic>
        <p:nvPicPr>
          <p:cNvPr id="655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166938"/>
            <a:ext cx="2971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4143375"/>
            <a:ext cx="2971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65547" name="Object 12"/>
          <p:cNvGraphicFramePr>
            <a:graphicFrameLocks noChangeAspect="1"/>
          </p:cNvGraphicFramePr>
          <p:nvPr/>
        </p:nvGraphicFramePr>
        <p:xfrm>
          <a:off x="5429250" y="2193925"/>
          <a:ext cx="216535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r:id="rId5" imgW="3746032" imgH="2755556" progId="">
                  <p:embed/>
                </p:oleObj>
              </mc:Choice>
              <mc:Fallback>
                <p:oleObj r:id="rId5" imgW="3746032" imgH="2755556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193925"/>
                        <a:ext cx="2165350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4000500"/>
            <a:ext cx="1393825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9" name="CaixaDeTexto 13"/>
          <p:cNvSpPr txBox="1">
            <a:spLocks noChangeArrowheads="1"/>
          </p:cNvSpPr>
          <p:nvPr/>
        </p:nvSpPr>
        <p:spPr bwMode="auto">
          <a:xfrm>
            <a:off x="7572375" y="2643188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5550" name="CaixaDeTexto 14"/>
          <p:cNvSpPr txBox="1">
            <a:spLocks noChangeArrowheads="1"/>
          </p:cNvSpPr>
          <p:nvPr/>
        </p:nvSpPr>
        <p:spPr bwMode="auto">
          <a:xfrm>
            <a:off x="5245100" y="281781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5551" name="CaixaDeTexto 15"/>
          <p:cNvSpPr txBox="1">
            <a:spLocks noChangeArrowheads="1"/>
          </p:cNvSpPr>
          <p:nvPr/>
        </p:nvSpPr>
        <p:spPr bwMode="auto">
          <a:xfrm>
            <a:off x="5241925" y="319246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65552" name="CaixaDeTexto 16"/>
          <p:cNvSpPr txBox="1">
            <a:spLocks noChangeArrowheads="1"/>
          </p:cNvSpPr>
          <p:nvPr/>
        </p:nvSpPr>
        <p:spPr bwMode="auto">
          <a:xfrm>
            <a:off x="6764338" y="436721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5553" name="CaixaDeTexto 17"/>
          <p:cNvSpPr txBox="1">
            <a:spLocks noChangeArrowheads="1"/>
          </p:cNvSpPr>
          <p:nvPr/>
        </p:nvSpPr>
        <p:spPr bwMode="auto">
          <a:xfrm>
            <a:off x="5175250" y="4541838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5554" name="CaixaDeTexto 18"/>
          <p:cNvSpPr txBox="1">
            <a:spLocks noChangeArrowheads="1"/>
          </p:cNvSpPr>
          <p:nvPr/>
        </p:nvSpPr>
        <p:spPr bwMode="auto">
          <a:xfrm>
            <a:off x="5173663" y="4916488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0F6F293-4DC7-4905-B944-1549740B25A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656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656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Portas OR e NOR</a:t>
            </a:r>
          </a:p>
        </p:txBody>
      </p:sp>
      <p:pic>
        <p:nvPicPr>
          <p:cNvPr id="665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000375"/>
            <a:ext cx="29432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66570" name="Object 11"/>
          <p:cNvGraphicFramePr>
            <a:graphicFrameLocks noChangeAspect="1"/>
          </p:cNvGraphicFramePr>
          <p:nvPr/>
        </p:nvGraphicFramePr>
        <p:xfrm>
          <a:off x="5715000" y="4000500"/>
          <a:ext cx="190182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r:id="rId4" imgW="7200000" imgH="5752381" progId="">
                  <p:embed/>
                </p:oleObj>
              </mc:Choice>
              <mc:Fallback>
                <p:oleObj r:id="rId4" imgW="7200000" imgH="5752381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00500"/>
                        <a:ext cx="190182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CaixaDeTexto 13"/>
          <p:cNvSpPr txBox="1">
            <a:spLocks noChangeArrowheads="1"/>
          </p:cNvSpPr>
          <p:nvPr/>
        </p:nvSpPr>
        <p:spPr bwMode="auto">
          <a:xfrm>
            <a:off x="7634288" y="478631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6572" name="CaixaDeTexto 14"/>
          <p:cNvSpPr txBox="1">
            <a:spLocks noChangeArrowheads="1"/>
          </p:cNvSpPr>
          <p:nvPr/>
        </p:nvSpPr>
        <p:spPr bwMode="auto">
          <a:xfrm>
            <a:off x="5407025" y="4103688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6573" name="CaixaDeTexto 15"/>
          <p:cNvSpPr txBox="1">
            <a:spLocks noChangeArrowheads="1"/>
          </p:cNvSpPr>
          <p:nvPr/>
        </p:nvSpPr>
        <p:spPr bwMode="auto">
          <a:xfrm>
            <a:off x="5403850" y="4478338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pic>
        <p:nvPicPr>
          <p:cNvPr id="6657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2000250"/>
            <a:ext cx="25527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2BF7E26-8008-44E2-964C-E4F02177760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758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758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Portas OR e NOR</a:t>
            </a:r>
          </a:p>
        </p:txBody>
      </p:sp>
      <p:pic>
        <p:nvPicPr>
          <p:cNvPr id="675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071813"/>
            <a:ext cx="29718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67594" name="Object 12"/>
          <p:cNvGraphicFramePr>
            <a:graphicFrameLocks noChangeAspect="1"/>
          </p:cNvGraphicFramePr>
          <p:nvPr/>
        </p:nvGraphicFramePr>
        <p:xfrm>
          <a:off x="5643563" y="4157663"/>
          <a:ext cx="12636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r:id="rId4" imgW="5523810" imgH="6057143" progId="">
                  <p:embed/>
                </p:oleObj>
              </mc:Choice>
              <mc:Fallback>
                <p:oleObj r:id="rId4" imgW="5523810" imgH="6057143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4157663"/>
                        <a:ext cx="1263650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CaixaDeTexto 16"/>
          <p:cNvSpPr txBox="1">
            <a:spLocks noChangeArrowheads="1"/>
          </p:cNvSpPr>
          <p:nvPr/>
        </p:nvSpPr>
        <p:spPr bwMode="auto">
          <a:xfrm>
            <a:off x="6858000" y="4826000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7596" name="CaixaDeTexto 17"/>
          <p:cNvSpPr txBox="1">
            <a:spLocks noChangeArrowheads="1"/>
          </p:cNvSpPr>
          <p:nvPr/>
        </p:nvSpPr>
        <p:spPr bwMode="auto">
          <a:xfrm>
            <a:off x="5365750" y="424656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7597" name="CaixaDeTexto 18"/>
          <p:cNvSpPr txBox="1">
            <a:spLocks noChangeArrowheads="1"/>
          </p:cNvSpPr>
          <p:nvPr/>
        </p:nvSpPr>
        <p:spPr bwMode="auto">
          <a:xfrm>
            <a:off x="5362575" y="462121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pic>
        <p:nvPicPr>
          <p:cNvPr id="6759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857375"/>
            <a:ext cx="288448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A1A04EE-688A-4E37-A2E2-B427D0BB62D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86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86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86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Portas OR e NOR</a:t>
            </a:r>
          </a:p>
        </p:txBody>
      </p:sp>
      <p:pic>
        <p:nvPicPr>
          <p:cNvPr id="686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2143125"/>
            <a:ext cx="29432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4229100"/>
            <a:ext cx="29718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5643563" y="2143125"/>
          <a:ext cx="190182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r:id="rId5" imgW="7200000" imgH="5752381" progId="">
                  <p:embed/>
                </p:oleObj>
              </mc:Choice>
              <mc:Fallback>
                <p:oleObj r:id="rId5" imgW="7200000" imgH="5752381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2143125"/>
                        <a:ext cx="190182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5643563" y="4157663"/>
          <a:ext cx="12636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r:id="rId7" imgW="5523810" imgH="6057143" progId="">
                  <p:embed/>
                </p:oleObj>
              </mc:Choice>
              <mc:Fallback>
                <p:oleObj r:id="rId7" imgW="5523810" imgH="6057143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4157663"/>
                        <a:ext cx="1263650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CaixaDeTexto 13"/>
          <p:cNvSpPr txBox="1">
            <a:spLocks noChangeArrowheads="1"/>
          </p:cNvSpPr>
          <p:nvPr/>
        </p:nvSpPr>
        <p:spPr bwMode="auto">
          <a:xfrm>
            <a:off x="7562850" y="2928938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8622" name="CaixaDeTexto 14"/>
          <p:cNvSpPr txBox="1">
            <a:spLocks noChangeArrowheads="1"/>
          </p:cNvSpPr>
          <p:nvPr/>
        </p:nvSpPr>
        <p:spPr bwMode="auto">
          <a:xfrm>
            <a:off x="5335588" y="224631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8623" name="CaixaDeTexto 15"/>
          <p:cNvSpPr txBox="1">
            <a:spLocks noChangeArrowheads="1"/>
          </p:cNvSpPr>
          <p:nvPr/>
        </p:nvSpPr>
        <p:spPr bwMode="auto">
          <a:xfrm>
            <a:off x="5332413" y="262096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68624" name="CaixaDeTexto 16"/>
          <p:cNvSpPr txBox="1">
            <a:spLocks noChangeArrowheads="1"/>
          </p:cNvSpPr>
          <p:nvPr/>
        </p:nvSpPr>
        <p:spPr bwMode="auto">
          <a:xfrm>
            <a:off x="6858000" y="4826000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8625" name="CaixaDeTexto 17"/>
          <p:cNvSpPr txBox="1">
            <a:spLocks noChangeArrowheads="1"/>
          </p:cNvSpPr>
          <p:nvPr/>
        </p:nvSpPr>
        <p:spPr bwMode="auto">
          <a:xfrm>
            <a:off x="5365750" y="424656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8626" name="CaixaDeTexto 18"/>
          <p:cNvSpPr txBox="1">
            <a:spLocks noChangeArrowheads="1"/>
          </p:cNvSpPr>
          <p:nvPr/>
        </p:nvSpPr>
        <p:spPr bwMode="auto">
          <a:xfrm>
            <a:off x="5362575" y="462121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45F4F8E-ED1E-4F15-A20F-882D3554F45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963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963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Portas XOR e XNOR</a:t>
            </a:r>
          </a:p>
        </p:txBody>
      </p:sp>
      <p:pic>
        <p:nvPicPr>
          <p:cNvPr id="696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143125"/>
            <a:ext cx="29622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4195763"/>
            <a:ext cx="29813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9643" name="CaixaDeTexto 13"/>
          <p:cNvSpPr txBox="1">
            <a:spLocks noChangeArrowheads="1"/>
          </p:cNvSpPr>
          <p:nvPr/>
        </p:nvSpPr>
        <p:spPr bwMode="auto">
          <a:xfrm flipH="1">
            <a:off x="7175500" y="2540000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69644" name="CaixaDeTexto 14"/>
          <p:cNvSpPr txBox="1">
            <a:spLocks noChangeArrowheads="1"/>
          </p:cNvSpPr>
          <p:nvPr/>
        </p:nvSpPr>
        <p:spPr bwMode="auto">
          <a:xfrm>
            <a:off x="5645150" y="1866900"/>
            <a:ext cx="35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A’</a:t>
            </a:r>
          </a:p>
        </p:txBody>
      </p:sp>
      <p:sp>
        <p:nvSpPr>
          <p:cNvPr id="69645" name="CaixaDeTexto 15"/>
          <p:cNvSpPr txBox="1">
            <a:spLocks noChangeArrowheads="1"/>
          </p:cNvSpPr>
          <p:nvPr/>
        </p:nvSpPr>
        <p:spPr bwMode="auto">
          <a:xfrm>
            <a:off x="5641975" y="2241550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pic>
        <p:nvPicPr>
          <p:cNvPr id="6964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1785938"/>
            <a:ext cx="1246188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7" name="CaixaDeTexto 16"/>
          <p:cNvSpPr txBox="1">
            <a:spLocks noChangeArrowheads="1"/>
          </p:cNvSpPr>
          <p:nvPr/>
        </p:nvSpPr>
        <p:spPr bwMode="auto">
          <a:xfrm>
            <a:off x="5646738" y="2746375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9648" name="CaixaDeTexto 17"/>
          <p:cNvSpPr txBox="1">
            <a:spLocks noChangeArrowheads="1"/>
          </p:cNvSpPr>
          <p:nvPr/>
        </p:nvSpPr>
        <p:spPr bwMode="auto">
          <a:xfrm>
            <a:off x="5643563" y="3121025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69649" name="CaixaDeTexto 18"/>
          <p:cNvSpPr txBox="1">
            <a:spLocks noChangeArrowheads="1"/>
          </p:cNvSpPr>
          <p:nvPr/>
        </p:nvSpPr>
        <p:spPr bwMode="auto">
          <a:xfrm>
            <a:off x="6394450" y="1908175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B’</a:t>
            </a:r>
          </a:p>
        </p:txBody>
      </p:sp>
      <p:sp>
        <p:nvSpPr>
          <p:cNvPr id="69650" name="CaixaDeTexto 19"/>
          <p:cNvSpPr txBox="1">
            <a:spLocks noChangeArrowheads="1"/>
          </p:cNvSpPr>
          <p:nvPr/>
        </p:nvSpPr>
        <p:spPr bwMode="auto">
          <a:xfrm>
            <a:off x="6392863" y="2284413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69651" name="CaixaDeTexto 20"/>
          <p:cNvSpPr txBox="1">
            <a:spLocks noChangeArrowheads="1"/>
          </p:cNvSpPr>
          <p:nvPr/>
        </p:nvSpPr>
        <p:spPr bwMode="auto">
          <a:xfrm>
            <a:off x="6410325" y="2714625"/>
            <a:ext cx="35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A’</a:t>
            </a:r>
          </a:p>
        </p:txBody>
      </p:sp>
      <p:sp>
        <p:nvSpPr>
          <p:cNvPr id="69652" name="CaixaDeTexto 21"/>
          <p:cNvSpPr txBox="1">
            <a:spLocks noChangeArrowheads="1"/>
          </p:cNvSpPr>
          <p:nvPr/>
        </p:nvSpPr>
        <p:spPr bwMode="auto">
          <a:xfrm>
            <a:off x="6407150" y="3089275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B’</a:t>
            </a:r>
          </a:p>
        </p:txBody>
      </p:sp>
      <p:pic>
        <p:nvPicPr>
          <p:cNvPr id="696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3786188"/>
            <a:ext cx="1246187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54" name="CaixaDeTexto 32"/>
          <p:cNvSpPr txBox="1">
            <a:spLocks noChangeArrowheads="1"/>
          </p:cNvSpPr>
          <p:nvPr/>
        </p:nvSpPr>
        <p:spPr bwMode="auto">
          <a:xfrm>
            <a:off x="5586413" y="3867150"/>
            <a:ext cx="35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A’</a:t>
            </a:r>
          </a:p>
        </p:txBody>
      </p:sp>
      <p:sp>
        <p:nvSpPr>
          <p:cNvPr id="69655" name="CaixaDeTexto 33"/>
          <p:cNvSpPr txBox="1">
            <a:spLocks noChangeArrowheads="1"/>
          </p:cNvSpPr>
          <p:nvPr/>
        </p:nvSpPr>
        <p:spPr bwMode="auto">
          <a:xfrm>
            <a:off x="5583238" y="4241800"/>
            <a:ext cx="309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9656" name="CaixaDeTexto 34"/>
          <p:cNvSpPr txBox="1">
            <a:spLocks noChangeArrowheads="1"/>
          </p:cNvSpPr>
          <p:nvPr/>
        </p:nvSpPr>
        <p:spPr bwMode="auto">
          <a:xfrm>
            <a:off x="5588000" y="4746625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9657" name="CaixaDeTexto 35"/>
          <p:cNvSpPr txBox="1">
            <a:spLocks noChangeArrowheads="1"/>
          </p:cNvSpPr>
          <p:nvPr/>
        </p:nvSpPr>
        <p:spPr bwMode="auto">
          <a:xfrm>
            <a:off x="5584825" y="5121275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B’</a:t>
            </a:r>
          </a:p>
        </p:txBody>
      </p:sp>
      <p:sp>
        <p:nvSpPr>
          <p:cNvPr id="69658" name="CaixaDeTexto 36"/>
          <p:cNvSpPr txBox="1">
            <a:spLocks noChangeArrowheads="1"/>
          </p:cNvSpPr>
          <p:nvPr/>
        </p:nvSpPr>
        <p:spPr bwMode="auto">
          <a:xfrm>
            <a:off x="6337300" y="3908425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69659" name="CaixaDeTexto 37"/>
          <p:cNvSpPr txBox="1">
            <a:spLocks noChangeArrowheads="1"/>
          </p:cNvSpPr>
          <p:nvPr/>
        </p:nvSpPr>
        <p:spPr bwMode="auto">
          <a:xfrm>
            <a:off x="6334125" y="4284663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B’</a:t>
            </a:r>
          </a:p>
        </p:txBody>
      </p:sp>
      <p:sp>
        <p:nvSpPr>
          <p:cNvPr id="69660" name="CaixaDeTexto 38"/>
          <p:cNvSpPr txBox="1">
            <a:spLocks noChangeArrowheads="1"/>
          </p:cNvSpPr>
          <p:nvPr/>
        </p:nvSpPr>
        <p:spPr bwMode="auto">
          <a:xfrm>
            <a:off x="6351588" y="4714875"/>
            <a:ext cx="357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A’</a:t>
            </a:r>
          </a:p>
        </p:txBody>
      </p:sp>
      <p:sp>
        <p:nvSpPr>
          <p:cNvPr id="69661" name="CaixaDeTexto 39"/>
          <p:cNvSpPr txBox="1">
            <a:spLocks noChangeArrowheads="1"/>
          </p:cNvSpPr>
          <p:nvPr/>
        </p:nvSpPr>
        <p:spPr bwMode="auto">
          <a:xfrm>
            <a:off x="6350000" y="5089525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69662" name="CaixaDeTexto 40"/>
          <p:cNvSpPr txBox="1">
            <a:spLocks noChangeArrowheads="1"/>
          </p:cNvSpPr>
          <p:nvPr/>
        </p:nvSpPr>
        <p:spPr bwMode="auto">
          <a:xfrm flipH="1">
            <a:off x="7173913" y="4551363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276BB602-EB20-43F5-B2D1-647BFCF77B4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066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06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soma binária</a:t>
            </a: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7066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387600"/>
            <a:ext cx="73914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EC472E4-8F50-4DF0-9A74-CE64D372846B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168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68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68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soma binária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1010101011111</a:t>
            </a:r>
          </a:p>
          <a:p>
            <a:pPr algn="just" eaLnBrk="1" hangingPunct="1">
              <a:defRPr/>
            </a:pPr>
            <a:r>
              <a:rPr lang="pt-BR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+ 0101001010110</a:t>
            </a:r>
          </a:p>
          <a:p>
            <a:pPr algn="just" eaLnBrk="1" hangingPunct="1">
              <a:defRPr/>
            </a:pPr>
            <a:r>
              <a:rPr lang="pt-BR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???</a:t>
            </a:r>
          </a:p>
          <a:p>
            <a:pPr algn="just" eaLnBrk="1" hangingPunct="1">
              <a:defRPr/>
            </a:pPr>
            <a:endParaRPr lang="pt-BR" sz="3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cxnSp>
        <p:nvCxnSpPr>
          <p:cNvPr id="71689" name="Conector reto 11"/>
          <p:cNvCxnSpPr>
            <a:cxnSpLocks noChangeShapeType="1"/>
          </p:cNvCxnSpPr>
          <p:nvPr/>
        </p:nvCxnSpPr>
        <p:spPr bwMode="auto">
          <a:xfrm>
            <a:off x="2484438" y="3571875"/>
            <a:ext cx="3786187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20F7F60-8DE1-4E09-B8DE-472C6C8FB4F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270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270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27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72712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713" name="Grupo 21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72723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72724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72725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714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2715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2716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2717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2718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2719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2720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2721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2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DB0ACEA-A89F-4712-B122-99331D53759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373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373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37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73736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7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3738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3739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3740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3741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3742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3743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3744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3745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3746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2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73748" name="Grupo 25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73749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73750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73751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6221996-F29F-43D5-92DA-5383C6C45DE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Números Binários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forma geral de um número binário é: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 seu valor é dado por: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Quando se lida com números em diversas bases, utiliza-se um subscrito para indicar com que base se está trabalhando. Exemplos: </a:t>
            </a:r>
          </a:p>
          <a:p>
            <a:pPr algn="ctr" eaLnBrk="1" hangingPunct="1">
              <a:defRPr/>
            </a:pPr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100010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= 34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101,001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= 5,125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248" name="Object 2"/>
          <p:cNvGraphicFramePr>
            <a:graphicFrameLocks noChangeAspect="1"/>
          </p:cNvGraphicFramePr>
          <p:nvPr/>
        </p:nvGraphicFramePr>
        <p:xfrm>
          <a:off x="3060700" y="2428875"/>
          <a:ext cx="2752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1548728" imgH="241195" progId="Equation.3">
                  <p:embed/>
                </p:oleObj>
              </mc:Choice>
              <mc:Fallback>
                <p:oleObj name="Equation" r:id="rId3" imgW="154872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428875"/>
                        <a:ext cx="27527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250" name="Object 3"/>
          <p:cNvGraphicFramePr>
            <a:graphicFrameLocks noChangeAspect="1"/>
          </p:cNvGraphicFramePr>
          <p:nvPr/>
        </p:nvGraphicFramePr>
        <p:xfrm>
          <a:off x="3941763" y="3343275"/>
          <a:ext cx="134461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5" imgW="825142" imgH="444307" progId="Equation.3">
                  <p:embed/>
                </p:oleObj>
              </mc:Choice>
              <mc:Fallback>
                <p:oleObj name="Equation" r:id="rId5" imgW="825142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3343275"/>
                        <a:ext cx="1344612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FCC8557-7950-4E0A-8631-74EA6988B6C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475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475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47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74760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1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4762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4763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4764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4765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4766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4767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4768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4769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4770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4771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2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74773" name="Grupo 24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74774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74775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74776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6977DAA-9C27-45B6-9308-F15B673820A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578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57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57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75784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5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5786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5787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5788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5789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5790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5791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5792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5793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5794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5795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5796" name="CaixaDeTexto 33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2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75798" name="Grupo 25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75799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75800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75801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E4FC17F-7D22-4259-B1FA-390F557B56F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680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68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68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76808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9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6810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6811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6812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6813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6814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6815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6816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6817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6818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6819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6820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6821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6822" name="CaixaDeTexto 33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2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76824" name="Grupo 27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76825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76826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76827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C2F8115-B8A2-4765-992B-339001C9A4D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782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78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783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77832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3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7834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7835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7836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7837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7838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7839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7840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7841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7842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7843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7844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7845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7846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7847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2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77849" name="Grupo 28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77850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77851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77852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BB37449-7F2F-4DE8-BCA8-8251FAE7A7D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885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88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885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78856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8858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8859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8860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8861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8862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8863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8864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8865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8866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8867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8868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8869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8870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8871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8872" name="CaixaDeTexto 33"/>
          <p:cNvSpPr txBox="1">
            <a:spLocks noChangeArrowheads="1"/>
          </p:cNvSpPr>
          <p:nvPr/>
        </p:nvSpPr>
        <p:spPr bwMode="auto">
          <a:xfrm>
            <a:off x="5715000" y="5381625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2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78874" name="Grupo 29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78875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78876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78877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1071F28-99A6-4890-96CE-CD1EF67EAFE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987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98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987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79880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1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9882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9883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9884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9885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9886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9887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79888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79889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9890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9891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9892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9893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9894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79895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9896" name="CaixaDeTexto 34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79897" name="CaixaDeTexto 35"/>
          <p:cNvSpPr txBox="1">
            <a:spLocks noChangeArrowheads="1"/>
          </p:cNvSpPr>
          <p:nvPr/>
        </p:nvSpPr>
        <p:spPr bwMode="auto">
          <a:xfrm>
            <a:off x="5715000" y="5381625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3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79899" name="Grupo 30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79900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79901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79902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D72391D-77F6-4359-BCE7-87CEF7F08D3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090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0904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5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0906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0907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0908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0909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0910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0911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0912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0913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0914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0915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0916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0917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0918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0919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0920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0921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0922" name="CaixaDeTexto 35"/>
          <p:cNvSpPr txBox="1">
            <a:spLocks noChangeArrowheads="1"/>
          </p:cNvSpPr>
          <p:nvPr/>
        </p:nvSpPr>
        <p:spPr bwMode="auto">
          <a:xfrm>
            <a:off x="5715000" y="5381625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3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0924" name="Grupo 31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0925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0926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0927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398FA38-60DF-4D8F-A01C-92BFFC9C5AE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192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2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1928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9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1930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1931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1932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1933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1934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1935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1936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1937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1938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1939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1940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1941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1942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1943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1944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1945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1946" name="CaixaDeTexto 35"/>
          <p:cNvSpPr txBox="1">
            <a:spLocks noChangeArrowheads="1"/>
          </p:cNvSpPr>
          <p:nvPr/>
        </p:nvSpPr>
        <p:spPr bwMode="auto">
          <a:xfrm>
            <a:off x="4498975" y="39068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1947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32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1949" name="Grupo 32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1950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1951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1952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A1959C7-9217-43A2-8E78-CFC4C2B3467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29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29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29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2952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3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2954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2955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2956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2957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2958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2959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2960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2961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2962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2963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2964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2965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2966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2967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2968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2969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2970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2971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2972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2973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3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2975" name="Grupo 34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2976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2977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2978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B1E5EF5-C2C3-484A-B9D6-11E83AAFD73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39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39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39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3976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7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3978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3979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3980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3981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3982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3983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3984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3985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3986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3987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3988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3989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3990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3991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3992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3993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3994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3995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3996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3997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3998" name="CaixaDeTexto 42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3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4000" name="Grupo 35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4001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4002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4003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0A44EE4-D8F9-4C17-814B-94C9DAAB21E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Números Octais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Não são processados diretamente, mas podem ser úteis para documentação. O sistema de numeração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octal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tem base 8 (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) e pode ser útil na representação de números binários, pois sua base é um potência de 2.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Esse sistema de numeração tem 8 símbolos: 0, 1, 2, 3, 4, 5, 6, 7.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Uma seqüência de 3 bits pode assumir 8 possíveis valores, assim, dígitos octais podem ser utilizados para representar seqüências de 3 bits.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Exemplos: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174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= 124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4450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8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= 2344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2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C7A4BEA-A142-4CB4-8617-F92F7728B058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49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49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49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5000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1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5002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5003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5004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5005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5006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5007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5008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5009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5010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5011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5012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5013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5014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5015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5016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5017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5018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5019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5020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5021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5022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5023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3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5025" name="Grupo 36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5026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5027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5028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7E07FED-41EA-4A40-8613-BE89BA16966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602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60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60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6024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5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6026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6027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6028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6029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6030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6031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6032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6033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34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6035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36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6037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38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39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6040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6041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42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43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6044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45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46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6047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6048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3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6050" name="Grupo 37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6051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6052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6053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8B0B209-11B0-445E-BF5F-2B958C1CE7C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704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70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70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7048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9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7050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7051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7052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7053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7054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7055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7056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7057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58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7059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60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7061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62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63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7064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7065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66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67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7068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69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70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7071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7072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7073" name="CaixaDeTexto 40"/>
          <p:cNvSpPr txBox="1">
            <a:spLocks noChangeArrowheads="1"/>
          </p:cNvSpPr>
          <p:nvPr/>
        </p:nvSpPr>
        <p:spPr bwMode="auto">
          <a:xfrm>
            <a:off x="3656013" y="3309938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3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7075" name="Grupo 38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7076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7077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7078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D80AA28-00D3-4EB1-8FB0-9AED0A0B987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806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80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8072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3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8074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8075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8076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8077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8078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8079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8080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8081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82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8083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84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8085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86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87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8088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8089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90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91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8092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93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94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8095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96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8097" name="CaixaDeTexto 40"/>
          <p:cNvSpPr txBox="1">
            <a:spLocks noChangeArrowheads="1"/>
          </p:cNvSpPr>
          <p:nvPr/>
        </p:nvSpPr>
        <p:spPr bwMode="auto">
          <a:xfrm>
            <a:off x="3656013" y="3309938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8098" name="CaixaDeTexto 43"/>
          <p:cNvSpPr txBox="1">
            <a:spLocks noChangeArrowheads="1"/>
          </p:cNvSpPr>
          <p:nvPr/>
        </p:nvSpPr>
        <p:spPr bwMode="auto">
          <a:xfrm>
            <a:off x="3273425" y="3462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3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8100" name="Grupo 39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8101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8102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8103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5BAC0B0-45B6-477D-914E-BB494A42492B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909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90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909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89096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7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9098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9099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9100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9101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9102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9103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89104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89105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06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9107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08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9109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10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11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9112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9113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14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15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9116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17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18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9119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20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9121" name="CaixaDeTexto 40"/>
          <p:cNvSpPr txBox="1">
            <a:spLocks noChangeArrowheads="1"/>
          </p:cNvSpPr>
          <p:nvPr/>
        </p:nvSpPr>
        <p:spPr bwMode="auto">
          <a:xfrm>
            <a:off x="3656013" y="3309938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22" name="CaixaDeTexto 43"/>
          <p:cNvSpPr txBox="1">
            <a:spLocks noChangeArrowheads="1"/>
          </p:cNvSpPr>
          <p:nvPr/>
        </p:nvSpPr>
        <p:spPr bwMode="auto">
          <a:xfrm>
            <a:off x="3273425" y="3462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89123" name="CaixaDeTexto 44"/>
          <p:cNvSpPr txBox="1">
            <a:spLocks noChangeArrowheads="1"/>
          </p:cNvSpPr>
          <p:nvPr/>
        </p:nvSpPr>
        <p:spPr bwMode="auto">
          <a:xfrm>
            <a:off x="3238500" y="28209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89124" name="CaixaDeTexto 45"/>
          <p:cNvSpPr txBox="1">
            <a:spLocks noChangeArrowheads="1"/>
          </p:cNvSpPr>
          <p:nvPr/>
        </p:nvSpPr>
        <p:spPr bwMode="auto">
          <a:xfrm>
            <a:off x="3033713" y="29273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4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89126" name="Grupo 41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89127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89128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89129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06C10C6-9C9C-4982-9112-01B7CA42500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011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01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01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90120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1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0122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0123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0124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0125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0126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0127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0128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0129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30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31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32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33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34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35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36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37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38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39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40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41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42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43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44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45" name="CaixaDeTexto 40"/>
          <p:cNvSpPr txBox="1">
            <a:spLocks noChangeArrowheads="1"/>
          </p:cNvSpPr>
          <p:nvPr/>
        </p:nvSpPr>
        <p:spPr bwMode="auto">
          <a:xfrm>
            <a:off x="3656013" y="3309938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46" name="CaixaDeTexto 43"/>
          <p:cNvSpPr txBox="1">
            <a:spLocks noChangeArrowheads="1"/>
          </p:cNvSpPr>
          <p:nvPr/>
        </p:nvSpPr>
        <p:spPr bwMode="auto">
          <a:xfrm>
            <a:off x="3273425" y="3462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0147" name="CaixaDeTexto 44"/>
          <p:cNvSpPr txBox="1">
            <a:spLocks noChangeArrowheads="1"/>
          </p:cNvSpPr>
          <p:nvPr/>
        </p:nvSpPr>
        <p:spPr bwMode="auto">
          <a:xfrm>
            <a:off x="3238500" y="28209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48" name="CaixaDeTexto 45"/>
          <p:cNvSpPr txBox="1">
            <a:spLocks noChangeArrowheads="1"/>
          </p:cNvSpPr>
          <p:nvPr/>
        </p:nvSpPr>
        <p:spPr bwMode="auto">
          <a:xfrm>
            <a:off x="3033713" y="29273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0149" name="CaixaDeTexto 46"/>
          <p:cNvSpPr txBox="1">
            <a:spLocks noChangeArrowheads="1"/>
          </p:cNvSpPr>
          <p:nvPr/>
        </p:nvSpPr>
        <p:spPr bwMode="auto">
          <a:xfrm>
            <a:off x="3094038" y="3476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42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90151" name="Grupo 42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90152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90153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90154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39C18399-90B1-4B2D-BC5D-A33376A1C80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114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11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114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91144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5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1146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1147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1148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1149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1150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1151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1152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1153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54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55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56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57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58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59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60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61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62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63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64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65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66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67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68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69" name="CaixaDeTexto 40"/>
          <p:cNvSpPr txBox="1">
            <a:spLocks noChangeArrowheads="1"/>
          </p:cNvSpPr>
          <p:nvPr/>
        </p:nvSpPr>
        <p:spPr bwMode="auto">
          <a:xfrm>
            <a:off x="3656013" y="3309938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70" name="CaixaDeTexto 43"/>
          <p:cNvSpPr txBox="1">
            <a:spLocks noChangeArrowheads="1"/>
          </p:cNvSpPr>
          <p:nvPr/>
        </p:nvSpPr>
        <p:spPr bwMode="auto">
          <a:xfrm>
            <a:off x="3273425" y="3462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1171" name="CaixaDeTexto 44"/>
          <p:cNvSpPr txBox="1">
            <a:spLocks noChangeArrowheads="1"/>
          </p:cNvSpPr>
          <p:nvPr/>
        </p:nvSpPr>
        <p:spPr bwMode="auto">
          <a:xfrm>
            <a:off x="3238500" y="28209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72" name="CaixaDeTexto 45"/>
          <p:cNvSpPr txBox="1">
            <a:spLocks noChangeArrowheads="1"/>
          </p:cNvSpPr>
          <p:nvPr/>
        </p:nvSpPr>
        <p:spPr bwMode="auto">
          <a:xfrm>
            <a:off x="3033713" y="29273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73" name="CaixaDeTexto 46"/>
          <p:cNvSpPr txBox="1">
            <a:spLocks noChangeArrowheads="1"/>
          </p:cNvSpPr>
          <p:nvPr/>
        </p:nvSpPr>
        <p:spPr bwMode="auto">
          <a:xfrm>
            <a:off x="3094038" y="3476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1174" name="CaixaDeTexto 47"/>
          <p:cNvSpPr txBox="1">
            <a:spLocks noChangeArrowheads="1"/>
          </p:cNvSpPr>
          <p:nvPr/>
        </p:nvSpPr>
        <p:spPr bwMode="auto">
          <a:xfrm>
            <a:off x="3143250" y="53324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4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91176" name="Grupo 43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91177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91178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91179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1647C9E-C2FF-4C92-B6EF-C03A886996A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216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16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1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92168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9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2170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2171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2172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2173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2174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2175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2176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2177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78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79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80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81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82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83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84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85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86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87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88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89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90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91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92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93" name="CaixaDeTexto 40"/>
          <p:cNvSpPr txBox="1">
            <a:spLocks noChangeArrowheads="1"/>
          </p:cNvSpPr>
          <p:nvPr/>
        </p:nvSpPr>
        <p:spPr bwMode="auto">
          <a:xfrm>
            <a:off x="3656013" y="3309938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94" name="CaixaDeTexto 43"/>
          <p:cNvSpPr txBox="1">
            <a:spLocks noChangeArrowheads="1"/>
          </p:cNvSpPr>
          <p:nvPr/>
        </p:nvSpPr>
        <p:spPr bwMode="auto">
          <a:xfrm>
            <a:off x="3273425" y="3462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95" name="CaixaDeTexto 44"/>
          <p:cNvSpPr txBox="1">
            <a:spLocks noChangeArrowheads="1"/>
          </p:cNvSpPr>
          <p:nvPr/>
        </p:nvSpPr>
        <p:spPr bwMode="auto">
          <a:xfrm>
            <a:off x="3238500" y="28209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96" name="CaixaDeTexto 45"/>
          <p:cNvSpPr txBox="1">
            <a:spLocks noChangeArrowheads="1"/>
          </p:cNvSpPr>
          <p:nvPr/>
        </p:nvSpPr>
        <p:spPr bwMode="auto">
          <a:xfrm>
            <a:off x="3033713" y="29273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97" name="CaixaDeTexto 46"/>
          <p:cNvSpPr txBox="1">
            <a:spLocks noChangeArrowheads="1"/>
          </p:cNvSpPr>
          <p:nvPr/>
        </p:nvSpPr>
        <p:spPr bwMode="auto">
          <a:xfrm>
            <a:off x="3094038" y="3476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2198" name="CaixaDeTexto 47"/>
          <p:cNvSpPr txBox="1">
            <a:spLocks noChangeArrowheads="1"/>
          </p:cNvSpPr>
          <p:nvPr/>
        </p:nvSpPr>
        <p:spPr bwMode="auto">
          <a:xfrm>
            <a:off x="3143250" y="53324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2199" name="CaixaDeTexto 48"/>
          <p:cNvSpPr txBox="1">
            <a:spLocks noChangeArrowheads="1"/>
          </p:cNvSpPr>
          <p:nvPr/>
        </p:nvSpPr>
        <p:spPr bwMode="auto">
          <a:xfrm>
            <a:off x="2403475" y="3459163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4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92201" name="Grupo 44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92202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92203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92204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236F5C60-8B71-4457-8A12-11A6DEEEE4A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318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318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31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93192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3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3194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3195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3196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3197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3198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3199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3200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3201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02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03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04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05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06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07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08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09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10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11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12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13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14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15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16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17" name="CaixaDeTexto 40"/>
          <p:cNvSpPr txBox="1">
            <a:spLocks noChangeArrowheads="1"/>
          </p:cNvSpPr>
          <p:nvPr/>
        </p:nvSpPr>
        <p:spPr bwMode="auto">
          <a:xfrm>
            <a:off x="3656013" y="3309938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18" name="CaixaDeTexto 43"/>
          <p:cNvSpPr txBox="1">
            <a:spLocks noChangeArrowheads="1"/>
          </p:cNvSpPr>
          <p:nvPr/>
        </p:nvSpPr>
        <p:spPr bwMode="auto">
          <a:xfrm>
            <a:off x="3273425" y="3462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19" name="CaixaDeTexto 44"/>
          <p:cNvSpPr txBox="1">
            <a:spLocks noChangeArrowheads="1"/>
          </p:cNvSpPr>
          <p:nvPr/>
        </p:nvSpPr>
        <p:spPr bwMode="auto">
          <a:xfrm>
            <a:off x="3238500" y="28209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20" name="CaixaDeTexto 45"/>
          <p:cNvSpPr txBox="1">
            <a:spLocks noChangeArrowheads="1"/>
          </p:cNvSpPr>
          <p:nvPr/>
        </p:nvSpPr>
        <p:spPr bwMode="auto">
          <a:xfrm>
            <a:off x="3033713" y="29273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21" name="CaixaDeTexto 46"/>
          <p:cNvSpPr txBox="1">
            <a:spLocks noChangeArrowheads="1"/>
          </p:cNvSpPr>
          <p:nvPr/>
        </p:nvSpPr>
        <p:spPr bwMode="auto">
          <a:xfrm>
            <a:off x="3094038" y="3476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22" name="CaixaDeTexto 47"/>
          <p:cNvSpPr txBox="1">
            <a:spLocks noChangeArrowheads="1"/>
          </p:cNvSpPr>
          <p:nvPr/>
        </p:nvSpPr>
        <p:spPr bwMode="auto">
          <a:xfrm>
            <a:off x="3143250" y="53324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3223" name="CaixaDeTexto 48"/>
          <p:cNvSpPr txBox="1">
            <a:spLocks noChangeArrowheads="1"/>
          </p:cNvSpPr>
          <p:nvPr/>
        </p:nvSpPr>
        <p:spPr bwMode="auto">
          <a:xfrm>
            <a:off x="2403475" y="3459163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3224" name="CaixaDeTexto 49"/>
          <p:cNvSpPr txBox="1">
            <a:spLocks noChangeArrowheads="1"/>
          </p:cNvSpPr>
          <p:nvPr/>
        </p:nvSpPr>
        <p:spPr bwMode="auto">
          <a:xfrm>
            <a:off x="2393950" y="29289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4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93226" name="Grupo 45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93227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93228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93229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F73F298D-CF35-48B5-AA84-781A0ABBC9F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42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42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de circuito: somador de 4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bits.</a:t>
            </a:r>
          </a:p>
        </p:txBody>
      </p:sp>
      <p:pic>
        <p:nvPicPr>
          <p:cNvPr id="94216" name="Picture 5" descr="http://www.bpiropo.com.br/graficos/FPC_AC2005101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928813"/>
            <a:ext cx="4953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7" name="CaixaDeTexto 18"/>
          <p:cNvSpPr txBox="1">
            <a:spLocks noChangeArrowheads="1"/>
          </p:cNvSpPr>
          <p:nvPr/>
        </p:nvSpPr>
        <p:spPr bwMode="auto">
          <a:xfrm>
            <a:off x="2876550" y="200025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4218" name="CaixaDeTexto 19"/>
          <p:cNvSpPr txBox="1">
            <a:spLocks noChangeArrowheads="1"/>
          </p:cNvSpPr>
          <p:nvPr/>
        </p:nvSpPr>
        <p:spPr bwMode="auto">
          <a:xfrm>
            <a:off x="3090863" y="1736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4219" name="CaixaDeTexto 20"/>
          <p:cNvSpPr txBox="1">
            <a:spLocks noChangeArrowheads="1"/>
          </p:cNvSpPr>
          <p:nvPr/>
        </p:nvSpPr>
        <p:spPr bwMode="auto">
          <a:xfrm>
            <a:off x="4127500" y="20018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4220" name="CaixaDeTexto 21"/>
          <p:cNvSpPr txBox="1">
            <a:spLocks noChangeArrowheads="1"/>
          </p:cNvSpPr>
          <p:nvPr/>
        </p:nvSpPr>
        <p:spPr bwMode="auto">
          <a:xfrm>
            <a:off x="4321175" y="17494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4221" name="CaixaDeTexto 22"/>
          <p:cNvSpPr txBox="1">
            <a:spLocks noChangeArrowheads="1"/>
          </p:cNvSpPr>
          <p:nvPr/>
        </p:nvSpPr>
        <p:spPr bwMode="auto">
          <a:xfrm>
            <a:off x="5422900" y="200025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4222" name="CaixaDeTexto 23"/>
          <p:cNvSpPr txBox="1">
            <a:spLocks noChangeArrowheads="1"/>
          </p:cNvSpPr>
          <p:nvPr/>
        </p:nvSpPr>
        <p:spPr bwMode="auto">
          <a:xfrm>
            <a:off x="5643563" y="1714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4223" name="CaixaDeTexto 24"/>
          <p:cNvSpPr txBox="1">
            <a:spLocks noChangeArrowheads="1"/>
          </p:cNvSpPr>
          <p:nvPr/>
        </p:nvSpPr>
        <p:spPr bwMode="auto">
          <a:xfrm>
            <a:off x="6256338" y="19923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1</a:t>
            </a:r>
          </a:p>
        </p:txBody>
      </p:sp>
      <p:sp>
        <p:nvSpPr>
          <p:cNvPr id="94224" name="CaixaDeTexto 25"/>
          <p:cNvSpPr txBox="1">
            <a:spLocks noChangeArrowheads="1"/>
          </p:cNvSpPr>
          <p:nvPr/>
        </p:nvSpPr>
        <p:spPr bwMode="auto">
          <a:xfrm>
            <a:off x="6483350" y="17145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0</a:t>
            </a:r>
          </a:p>
        </p:txBody>
      </p:sp>
      <p:sp>
        <p:nvSpPr>
          <p:cNvPr id="94225" name="CaixaDeTexto 27"/>
          <p:cNvSpPr txBox="1">
            <a:spLocks noChangeArrowheads="1"/>
          </p:cNvSpPr>
          <p:nvPr/>
        </p:nvSpPr>
        <p:spPr bwMode="auto">
          <a:xfrm>
            <a:off x="6332538" y="4589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26" name="CaixaDeTexto 28"/>
          <p:cNvSpPr txBox="1">
            <a:spLocks noChangeArrowheads="1"/>
          </p:cNvSpPr>
          <p:nvPr/>
        </p:nvSpPr>
        <p:spPr bwMode="auto">
          <a:xfrm>
            <a:off x="6635750" y="4351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27" name="CaixaDeTexto 26"/>
          <p:cNvSpPr txBox="1">
            <a:spLocks noChangeArrowheads="1"/>
          </p:cNvSpPr>
          <p:nvPr/>
        </p:nvSpPr>
        <p:spPr bwMode="auto">
          <a:xfrm>
            <a:off x="6486525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28" name="CaixaDeTexto 29"/>
          <p:cNvSpPr txBox="1">
            <a:spLocks noChangeArrowheads="1"/>
          </p:cNvSpPr>
          <p:nvPr/>
        </p:nvSpPr>
        <p:spPr bwMode="auto">
          <a:xfrm>
            <a:off x="5770563" y="44227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29" name="CaixaDeTexto 30"/>
          <p:cNvSpPr txBox="1">
            <a:spLocks noChangeArrowheads="1"/>
          </p:cNvSpPr>
          <p:nvPr/>
        </p:nvSpPr>
        <p:spPr bwMode="auto">
          <a:xfrm>
            <a:off x="5784850" y="36433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30" name="CaixaDeTexto 31"/>
          <p:cNvSpPr txBox="1">
            <a:spLocks noChangeArrowheads="1"/>
          </p:cNvSpPr>
          <p:nvPr/>
        </p:nvSpPr>
        <p:spPr bwMode="auto">
          <a:xfrm>
            <a:off x="5476875" y="387985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31" name="CaixaDeTexto 32"/>
          <p:cNvSpPr txBox="1">
            <a:spLocks noChangeArrowheads="1"/>
          </p:cNvSpPr>
          <p:nvPr/>
        </p:nvSpPr>
        <p:spPr bwMode="auto">
          <a:xfrm>
            <a:off x="5641975" y="43227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32" name="CaixaDeTexto 33"/>
          <p:cNvSpPr txBox="1">
            <a:spLocks noChangeArrowheads="1"/>
          </p:cNvSpPr>
          <p:nvPr/>
        </p:nvSpPr>
        <p:spPr bwMode="auto">
          <a:xfrm>
            <a:off x="4929188" y="43767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33" name="CaixaDeTexto 34"/>
          <p:cNvSpPr txBox="1">
            <a:spLocks noChangeArrowheads="1"/>
          </p:cNvSpPr>
          <p:nvPr/>
        </p:nvSpPr>
        <p:spPr bwMode="auto">
          <a:xfrm>
            <a:off x="4951413" y="3730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34" name="CaixaDeTexto 35"/>
          <p:cNvSpPr txBox="1">
            <a:spLocks noChangeArrowheads="1"/>
          </p:cNvSpPr>
          <p:nvPr/>
        </p:nvSpPr>
        <p:spPr bwMode="auto">
          <a:xfrm>
            <a:off x="4498975" y="39004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35" name="CaixaDeTexto 36"/>
          <p:cNvSpPr txBox="1">
            <a:spLocks noChangeArrowheads="1"/>
          </p:cNvSpPr>
          <p:nvPr/>
        </p:nvSpPr>
        <p:spPr bwMode="auto">
          <a:xfrm>
            <a:off x="5715000" y="53768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36" name="CaixaDeTexto 37"/>
          <p:cNvSpPr txBox="1">
            <a:spLocks noChangeArrowheads="1"/>
          </p:cNvSpPr>
          <p:nvPr/>
        </p:nvSpPr>
        <p:spPr bwMode="auto">
          <a:xfrm>
            <a:off x="4476750" y="32210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37" name="CaixaDeTexto 38"/>
          <p:cNvSpPr txBox="1">
            <a:spLocks noChangeArrowheads="1"/>
          </p:cNvSpPr>
          <p:nvPr/>
        </p:nvSpPr>
        <p:spPr bwMode="auto">
          <a:xfrm>
            <a:off x="4191000" y="34766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38" name="CaixaDeTexto 41"/>
          <p:cNvSpPr txBox="1">
            <a:spLocks noChangeArrowheads="1"/>
          </p:cNvSpPr>
          <p:nvPr/>
        </p:nvSpPr>
        <p:spPr bwMode="auto">
          <a:xfrm>
            <a:off x="4319588" y="38941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39" name="CaixaDeTexto 42"/>
          <p:cNvSpPr txBox="1">
            <a:spLocks noChangeArrowheads="1"/>
          </p:cNvSpPr>
          <p:nvPr/>
        </p:nvSpPr>
        <p:spPr bwMode="auto">
          <a:xfrm>
            <a:off x="4391025" y="5368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40" name="CaixaDeTexto 39"/>
          <p:cNvSpPr txBox="1">
            <a:spLocks noChangeArrowheads="1"/>
          </p:cNvSpPr>
          <p:nvPr/>
        </p:nvSpPr>
        <p:spPr bwMode="auto">
          <a:xfrm>
            <a:off x="3667125" y="3810000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41" name="CaixaDeTexto 40"/>
          <p:cNvSpPr txBox="1">
            <a:spLocks noChangeArrowheads="1"/>
          </p:cNvSpPr>
          <p:nvPr/>
        </p:nvSpPr>
        <p:spPr bwMode="auto">
          <a:xfrm>
            <a:off x="3656013" y="3309938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42" name="CaixaDeTexto 43"/>
          <p:cNvSpPr txBox="1">
            <a:spLocks noChangeArrowheads="1"/>
          </p:cNvSpPr>
          <p:nvPr/>
        </p:nvSpPr>
        <p:spPr bwMode="auto">
          <a:xfrm>
            <a:off x="3273425" y="34623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43" name="CaixaDeTexto 44"/>
          <p:cNvSpPr txBox="1">
            <a:spLocks noChangeArrowheads="1"/>
          </p:cNvSpPr>
          <p:nvPr/>
        </p:nvSpPr>
        <p:spPr bwMode="auto">
          <a:xfrm>
            <a:off x="3238500" y="28209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44" name="CaixaDeTexto 45"/>
          <p:cNvSpPr txBox="1">
            <a:spLocks noChangeArrowheads="1"/>
          </p:cNvSpPr>
          <p:nvPr/>
        </p:nvSpPr>
        <p:spPr bwMode="auto">
          <a:xfrm>
            <a:off x="3033713" y="29273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45" name="CaixaDeTexto 46"/>
          <p:cNvSpPr txBox="1">
            <a:spLocks noChangeArrowheads="1"/>
          </p:cNvSpPr>
          <p:nvPr/>
        </p:nvSpPr>
        <p:spPr bwMode="auto">
          <a:xfrm>
            <a:off x="3094038" y="34766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46" name="CaixaDeTexto 47"/>
          <p:cNvSpPr txBox="1">
            <a:spLocks noChangeArrowheads="1"/>
          </p:cNvSpPr>
          <p:nvPr/>
        </p:nvSpPr>
        <p:spPr bwMode="auto">
          <a:xfrm>
            <a:off x="3143250" y="533241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1</a:t>
            </a:r>
          </a:p>
        </p:txBody>
      </p:sp>
      <p:sp>
        <p:nvSpPr>
          <p:cNvPr id="94247" name="CaixaDeTexto 48"/>
          <p:cNvSpPr txBox="1">
            <a:spLocks noChangeArrowheads="1"/>
          </p:cNvSpPr>
          <p:nvPr/>
        </p:nvSpPr>
        <p:spPr bwMode="auto">
          <a:xfrm>
            <a:off x="2403475" y="3459163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48" name="CaixaDeTexto 49"/>
          <p:cNvSpPr txBox="1">
            <a:spLocks noChangeArrowheads="1"/>
          </p:cNvSpPr>
          <p:nvPr/>
        </p:nvSpPr>
        <p:spPr bwMode="auto">
          <a:xfrm>
            <a:off x="2393950" y="292893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94249" name="CaixaDeTexto 50"/>
          <p:cNvSpPr txBox="1">
            <a:spLocks noChangeArrowheads="1"/>
          </p:cNvSpPr>
          <p:nvPr/>
        </p:nvSpPr>
        <p:spPr bwMode="auto">
          <a:xfrm>
            <a:off x="1855788" y="317817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0</a:t>
            </a:r>
          </a:p>
        </p:txBody>
      </p:sp>
      <p:sp>
        <p:nvSpPr>
          <p:cNvPr id="4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94251" name="Grupo 46"/>
          <p:cNvGrpSpPr>
            <a:grpSpLocks/>
          </p:cNvGrpSpPr>
          <p:nvPr/>
        </p:nvGrpSpPr>
        <p:grpSpPr bwMode="auto">
          <a:xfrm>
            <a:off x="7000875" y="1428750"/>
            <a:ext cx="2000250" cy="1570038"/>
            <a:chOff x="7000922" y="1428750"/>
            <a:chExt cx="2000234" cy="1570038"/>
          </a:xfrm>
        </p:grpSpPr>
        <p:sp>
          <p:nvSpPr>
            <p:cNvPr id="94252" name="CaixaDeTexto 10"/>
            <p:cNvSpPr txBox="1">
              <a:spLocks noChangeArrowheads="1"/>
            </p:cNvSpPr>
            <p:nvPr/>
          </p:nvSpPr>
          <p:spPr bwMode="auto">
            <a:xfrm>
              <a:off x="7286656" y="1428750"/>
              <a:ext cx="17145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0110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6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0111</a:t>
              </a:r>
              <a:r>
                <a:rPr lang="pt-BR" altLang="pt-BR" baseline="-25000"/>
                <a:t>2</a:t>
              </a:r>
              <a:r>
                <a:rPr lang="pt-BR" altLang="pt-BR"/>
                <a:t>   </a:t>
              </a:r>
              <a:r>
                <a:rPr lang="pt-BR" altLang="pt-BR" sz="1200"/>
                <a:t>7</a:t>
              </a:r>
              <a:r>
                <a:rPr lang="pt-BR" altLang="pt-BR" sz="1200" baseline="-25000"/>
                <a:t>10</a:t>
              </a:r>
              <a:endParaRPr lang="pt-BR" altLang="pt-BR" sz="1200"/>
            </a:p>
            <a:p>
              <a:pPr eaLnBrk="1" hangingPunct="1"/>
              <a:r>
                <a:rPr lang="pt-BR" altLang="pt-BR"/>
                <a:t>1101</a:t>
              </a:r>
              <a:r>
                <a:rPr lang="pt-BR" altLang="pt-BR" baseline="-25000"/>
                <a:t>2</a:t>
              </a:r>
              <a:r>
                <a:rPr lang="pt-BR" altLang="pt-BR"/>
                <a:t>  </a:t>
              </a:r>
              <a:r>
                <a:rPr lang="pt-BR" altLang="pt-BR" sz="1200"/>
                <a:t>13</a:t>
              </a:r>
              <a:r>
                <a:rPr lang="pt-BR" altLang="pt-BR" sz="1200" baseline="-25000"/>
                <a:t>10</a:t>
              </a:r>
            </a:p>
            <a:p>
              <a:pPr eaLnBrk="1" hangingPunct="1"/>
              <a:endParaRPr lang="pt-BR" altLang="pt-BR"/>
            </a:p>
          </p:txBody>
        </p:sp>
        <p:sp>
          <p:nvSpPr>
            <p:cNvPr id="94253" name="CaixaDeTexto 11"/>
            <p:cNvSpPr txBox="1">
              <a:spLocks noChangeArrowheads="1"/>
            </p:cNvSpPr>
            <p:nvPr/>
          </p:nvSpPr>
          <p:spPr bwMode="auto">
            <a:xfrm>
              <a:off x="7000922" y="1824030"/>
              <a:ext cx="3571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+</a:t>
              </a:r>
            </a:p>
          </p:txBody>
        </p:sp>
        <p:cxnSp>
          <p:nvCxnSpPr>
            <p:cNvPr id="94254" name="Conector reto 15"/>
            <p:cNvCxnSpPr>
              <a:cxnSpLocks noChangeShapeType="1"/>
            </p:cNvCxnSpPr>
            <p:nvPr/>
          </p:nvCxnSpPr>
          <p:spPr bwMode="auto">
            <a:xfrm>
              <a:off x="7429531" y="2238313"/>
              <a:ext cx="1071563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39527F7D-5523-4E8B-94AC-F0EE699CA6D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Números Hexadecimais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O sistema de numeração hexadecimal tem base 16 (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) e pode ser útil na representação de números binários, pois sua base também é um potência de 2.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Esse sistema de numeração tem 16 símbolos: 0, 1, 2, 3, 4, 5, 6, 7, 8, 9, A, B, C, D, E, F.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Uma seqüência de 4 bits pode assumir 16 possíveis valores, assim, dígitos hexadecimais podem ser utilizados para representar seqüências de 4 bits.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Exemplos: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EB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16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= 235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16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= 43981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F3C0526-CE3C-4B35-8493-B438CA96DB9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523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523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523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Curiosidade: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Marble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Adding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Machine.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http://www.youtube.com/watch?v=GcDshWmhF4A</a:t>
            </a:r>
            <a:endParaRPr lang="pt-BR" sz="14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Sistemas Digitais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95241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000250"/>
            <a:ext cx="62039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6535E83-D46D-406F-90D6-A3FA4614DFB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626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626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626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computador é composto por blocos convencionalmente chamados de: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Memória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Unidade Operacional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Unidade de controle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Dispositivos de entrada e 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Times New Roman" pitchFamily="18" charset="0"/>
              </a:rPr>
              <a:t>saída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Times New Roman" pitchFamily="18" charset="0"/>
              </a:rPr>
              <a:t>(</a:t>
            </a:r>
            <a:r>
              <a:rPr lang="pt-B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Times New Roman" pitchFamily="18" charset="0"/>
              </a:rPr>
              <a:t>hardware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Times New Roman" pitchFamily="18" charset="0"/>
              </a:rPr>
              <a:t>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</p:txBody>
      </p:sp>
      <p:grpSp>
        <p:nvGrpSpPr>
          <p:cNvPr id="96265" name="Grupo 34"/>
          <p:cNvGrpSpPr>
            <a:grpSpLocks/>
          </p:cNvGrpSpPr>
          <p:nvPr/>
        </p:nvGrpSpPr>
        <p:grpSpPr bwMode="auto">
          <a:xfrm>
            <a:off x="915988" y="2428875"/>
            <a:ext cx="7299325" cy="3676650"/>
            <a:chOff x="495130" y="1828800"/>
            <a:chExt cx="8191043" cy="4419600"/>
          </a:xfrm>
        </p:grpSpPr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2760663" y="1828800"/>
              <a:ext cx="3808412" cy="2170113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37" name="AutoShape 36"/>
            <p:cNvSpPr>
              <a:spLocks noChangeArrowheads="1"/>
            </p:cNvSpPr>
            <p:nvPr/>
          </p:nvSpPr>
          <p:spPr bwMode="auto">
            <a:xfrm>
              <a:off x="2466975" y="4146550"/>
              <a:ext cx="4322763" cy="2101850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grpSp>
          <p:nvGrpSpPr>
            <p:cNvPr id="96272" name="Group 42"/>
            <p:cNvGrpSpPr>
              <a:grpSpLocks/>
            </p:cNvGrpSpPr>
            <p:nvPr/>
          </p:nvGrpSpPr>
          <p:grpSpPr bwMode="auto">
            <a:xfrm>
              <a:off x="2906713" y="4351338"/>
              <a:ext cx="3441700" cy="1487487"/>
              <a:chOff x="1588" y="2596"/>
              <a:chExt cx="2248" cy="1048"/>
            </a:xfrm>
          </p:grpSpPr>
          <p:sp>
            <p:nvSpPr>
              <p:cNvPr id="58" name="Rectangle 43"/>
              <p:cNvSpPr>
                <a:spLocks noChangeArrowheads="1"/>
              </p:cNvSpPr>
              <p:nvPr/>
            </p:nvSpPr>
            <p:spPr bwMode="auto">
              <a:xfrm>
                <a:off x="1588" y="2596"/>
                <a:ext cx="2248" cy="5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pt-BR" sz="1400"/>
              </a:p>
            </p:txBody>
          </p:sp>
          <p:sp>
            <p:nvSpPr>
              <p:cNvPr id="59" name="Rectangle 44"/>
              <p:cNvSpPr>
                <a:spLocks noChangeArrowheads="1"/>
              </p:cNvSpPr>
              <p:nvPr/>
            </p:nvSpPr>
            <p:spPr bwMode="auto">
              <a:xfrm>
                <a:off x="1588" y="3123"/>
                <a:ext cx="2248" cy="51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pt-BR" sz="1400"/>
              </a:p>
            </p:txBody>
          </p:sp>
        </p:grp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500474" y="4389725"/>
              <a:ext cx="1678113" cy="6698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6274" name="Rectangle 46"/>
            <p:cNvSpPr>
              <a:spLocks noChangeArrowheads="1"/>
            </p:cNvSpPr>
            <p:nvPr/>
          </p:nvSpPr>
          <p:spPr bwMode="auto">
            <a:xfrm>
              <a:off x="2960376" y="4549775"/>
              <a:ext cx="3011487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UNIDADE DE CONTROLE</a:t>
              </a:r>
            </a:p>
          </p:txBody>
        </p:sp>
        <p:sp>
          <p:nvSpPr>
            <p:cNvPr id="96275" name="Rectangle 47"/>
            <p:cNvSpPr>
              <a:spLocks noChangeArrowheads="1"/>
            </p:cNvSpPr>
            <p:nvPr/>
          </p:nvSpPr>
          <p:spPr bwMode="auto">
            <a:xfrm>
              <a:off x="3414713" y="5164138"/>
              <a:ext cx="2425700" cy="62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UNIDADE OPERACIONAL</a:t>
              </a:r>
            </a:p>
          </p:txBody>
        </p:sp>
        <p:sp>
          <p:nvSpPr>
            <p:cNvPr id="96276" name="Rectangle 48"/>
            <p:cNvSpPr>
              <a:spLocks noChangeArrowheads="1"/>
            </p:cNvSpPr>
            <p:nvPr/>
          </p:nvSpPr>
          <p:spPr bwMode="auto">
            <a:xfrm>
              <a:off x="495130" y="4425950"/>
              <a:ext cx="1689099" cy="629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DISPOSITIVOS DE ENTRADA</a:t>
              </a: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7009841" y="4401175"/>
              <a:ext cx="1642484" cy="6297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sz="1400" dirty="0">
                  <a:latin typeface="Arial" pitchFamily="34" charset="0"/>
                </a:rPr>
                <a:t>DISPOSITIVOS DE SAÍDA</a:t>
              </a:r>
            </a:p>
          </p:txBody>
        </p:sp>
        <p:sp>
          <p:nvSpPr>
            <p:cNvPr id="45" name="AutoShape 51"/>
            <p:cNvSpPr>
              <a:spLocks noChangeArrowheads="1"/>
            </p:cNvSpPr>
            <p:nvPr/>
          </p:nvSpPr>
          <p:spPr bwMode="auto">
            <a:xfrm>
              <a:off x="4260850" y="3761984"/>
              <a:ext cx="355600" cy="534988"/>
            </a:xfrm>
            <a:prstGeom prst="upArrow">
              <a:avLst>
                <a:gd name="adj1" fmla="val 50000"/>
                <a:gd name="adj2" fmla="val 75216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46" name="AutoShape 52"/>
            <p:cNvSpPr>
              <a:spLocks noChangeArrowheads="1"/>
            </p:cNvSpPr>
            <p:nvPr/>
          </p:nvSpPr>
          <p:spPr bwMode="auto">
            <a:xfrm>
              <a:off x="4775200" y="3790583"/>
              <a:ext cx="354013" cy="534988"/>
            </a:xfrm>
            <a:prstGeom prst="downArrow">
              <a:avLst>
                <a:gd name="adj1" fmla="val 50000"/>
                <a:gd name="adj2" fmla="val 7556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6284" name="Rectangle 53"/>
            <p:cNvSpPr>
              <a:spLocks noChangeArrowheads="1"/>
            </p:cNvSpPr>
            <p:nvPr/>
          </p:nvSpPr>
          <p:spPr bwMode="auto">
            <a:xfrm>
              <a:off x="4224338" y="5846763"/>
              <a:ext cx="2055812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altLang="pt-BR" sz="1400">
                  <a:solidFill>
                    <a:schemeClr val="bg1"/>
                  </a:solidFill>
                  <a:latin typeface="Arial" panose="020B0604020202020204" pitchFamily="34" charset="0"/>
                </a:rPr>
                <a:t> CPU</a:t>
              </a:r>
            </a:p>
          </p:txBody>
        </p:sp>
        <p:sp>
          <p:nvSpPr>
            <p:cNvPr id="48" name="AutoShape 54"/>
            <p:cNvSpPr>
              <a:spLocks noChangeArrowheads="1"/>
            </p:cNvSpPr>
            <p:nvPr/>
          </p:nvSpPr>
          <p:spPr bwMode="auto">
            <a:xfrm>
              <a:off x="6361113" y="4556125"/>
              <a:ext cx="647700" cy="328613"/>
            </a:xfrm>
            <a:prstGeom prst="rightArrow">
              <a:avLst>
                <a:gd name="adj1" fmla="val 50000"/>
                <a:gd name="adj2" fmla="val 9856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0" name="AutoShape 57"/>
            <p:cNvSpPr>
              <a:spLocks noChangeArrowheads="1"/>
            </p:cNvSpPr>
            <p:nvPr/>
          </p:nvSpPr>
          <p:spPr bwMode="auto">
            <a:xfrm>
              <a:off x="4260850" y="2922569"/>
              <a:ext cx="355600" cy="381000"/>
            </a:xfrm>
            <a:prstGeom prst="upArrow">
              <a:avLst>
                <a:gd name="adj1" fmla="val 50000"/>
                <a:gd name="adj2" fmla="val 53566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3359679" y="3340166"/>
              <a:ext cx="2647214" cy="3702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sz="1400" dirty="0">
                  <a:latin typeface="Arial" pitchFamily="34" charset="0"/>
                </a:rPr>
                <a:t>MEMÓRIA PRINCIPAL</a:t>
              </a:r>
            </a:p>
          </p:txBody>
        </p:sp>
        <p:sp>
          <p:nvSpPr>
            <p:cNvPr id="52" name="AutoShape 60"/>
            <p:cNvSpPr>
              <a:spLocks noChangeArrowheads="1"/>
            </p:cNvSpPr>
            <p:nvPr/>
          </p:nvSpPr>
          <p:spPr bwMode="auto">
            <a:xfrm>
              <a:off x="4702175" y="2920981"/>
              <a:ext cx="354013" cy="409575"/>
            </a:xfrm>
            <a:prstGeom prst="downArrow">
              <a:avLst>
                <a:gd name="adj1" fmla="val 50000"/>
                <a:gd name="adj2" fmla="val 57853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6295" name="Rectangle 61"/>
            <p:cNvSpPr>
              <a:spLocks noChangeArrowheads="1"/>
            </p:cNvSpPr>
            <p:nvPr/>
          </p:nvSpPr>
          <p:spPr bwMode="auto">
            <a:xfrm>
              <a:off x="3987800" y="1849438"/>
              <a:ext cx="1170941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400">
                  <a:solidFill>
                    <a:schemeClr val="bg1"/>
                  </a:solidFill>
                  <a:latin typeface="Arial" panose="020B0604020202020204" pitchFamily="34" charset="0"/>
                </a:rPr>
                <a:t>MEMÓRIA</a:t>
              </a:r>
            </a:p>
          </p:txBody>
        </p:sp>
        <p:sp>
          <p:nvSpPr>
            <p:cNvPr id="54" name="AutoShape 62"/>
            <p:cNvSpPr>
              <a:spLocks noChangeArrowheads="1"/>
            </p:cNvSpPr>
            <p:nvPr/>
          </p:nvSpPr>
          <p:spPr bwMode="auto">
            <a:xfrm>
              <a:off x="2192020" y="4549775"/>
              <a:ext cx="735012" cy="341314"/>
            </a:xfrm>
            <a:prstGeom prst="rightArrow">
              <a:avLst>
                <a:gd name="adj1" fmla="val 50000"/>
                <a:gd name="adj2" fmla="val 107684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5" name="Rectangle 63"/>
            <p:cNvSpPr>
              <a:spLocks noChangeArrowheads="1"/>
            </p:cNvSpPr>
            <p:nvPr/>
          </p:nvSpPr>
          <p:spPr bwMode="auto">
            <a:xfrm>
              <a:off x="3274170" y="2359305"/>
              <a:ext cx="2780821" cy="5324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6300" name="Rectangle 58"/>
            <p:cNvSpPr>
              <a:spLocks noChangeArrowheads="1"/>
            </p:cNvSpPr>
            <p:nvPr/>
          </p:nvSpPr>
          <p:spPr bwMode="auto">
            <a:xfrm>
              <a:off x="3341688" y="2436813"/>
              <a:ext cx="2719386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MEMÓRIA  AUXILIAR</a:t>
              </a:r>
            </a:p>
          </p:txBody>
        </p:sp>
        <p:sp>
          <p:nvSpPr>
            <p:cNvPr id="57" name="Text Box 64"/>
            <p:cNvSpPr txBox="1">
              <a:spLocks noChangeArrowheads="1"/>
            </p:cNvSpPr>
            <p:nvPr/>
          </p:nvSpPr>
          <p:spPr bwMode="auto">
            <a:xfrm>
              <a:off x="6751533" y="2500518"/>
              <a:ext cx="1934640" cy="998036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Baseado na</a:t>
              </a:r>
            </a:p>
            <a:p>
              <a:pPr algn="ctr" eaLnBrk="1" hangingPunct="1">
                <a:defRPr/>
              </a:pPr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arquitetura de </a:t>
              </a:r>
            </a:p>
            <a:p>
              <a:pPr algn="ctr" eaLnBrk="1" hangingPunct="1">
                <a:defRPr/>
              </a:pPr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Von Neumann!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DE3EDE9-108A-493B-9485-D82CB2070F4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728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728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72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Memórias, CPU e dispositivos de entrada e saída são formados por elementos de menor complexidade, tais como registradores, contadores, multiplexadores, seletores, decodificadores, somadores e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portas lógicas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(opa, essas eu conheço!).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Registradores são elementos digitais com capacidade de armazenar dados.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Contadores, multiplexadores, seletores, decodificadores, somadores e portas lógicas são elementos com capacidade de operar sobre dados.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1F31344-9A29-4363-B180-5094992D847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830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83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83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Os sinais responsáveis pela ativação ou habilitação de componentes digitais são conhecidos como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sinais de controle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Dados são transferidos entre os diversos elementos de um computador por caminhos físicos chamados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barramentos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9B6C4FC-1E2A-49F0-AE6A-97576EA1027B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933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933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93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Memória: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 termo genérico usado para designar as partes do computador ou dos dispositivos periféricos onde os dados e programas são armazenados. </a:t>
            </a: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auto">
          <a:xfrm>
            <a:off x="2934884" y="3214686"/>
            <a:ext cx="3393809" cy="1805310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pt-BR" sz="1400"/>
          </a:p>
        </p:txBody>
      </p:sp>
      <p:sp>
        <p:nvSpPr>
          <p:cNvPr id="11" name="AutoShape 57"/>
          <p:cNvSpPr>
            <a:spLocks noChangeArrowheads="1"/>
          </p:cNvSpPr>
          <p:nvPr/>
        </p:nvSpPr>
        <p:spPr bwMode="auto">
          <a:xfrm>
            <a:off x="4271753" y="4089729"/>
            <a:ext cx="316888" cy="316953"/>
          </a:xfrm>
          <a:prstGeom prst="upArrow">
            <a:avLst>
              <a:gd name="adj1" fmla="val 50000"/>
              <a:gd name="adj2" fmla="val 53566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pt-BR" sz="1400"/>
          </a:p>
        </p:txBody>
      </p:sp>
      <p:sp>
        <p:nvSpPr>
          <p:cNvPr id="12" name="Rectangle 59"/>
          <p:cNvSpPr>
            <a:spLocks noChangeArrowheads="1"/>
          </p:cNvSpPr>
          <p:nvPr/>
        </p:nvSpPr>
        <p:spPr bwMode="auto">
          <a:xfrm>
            <a:off x="3468688" y="4471988"/>
            <a:ext cx="2359025" cy="307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sz="1400" dirty="0">
                <a:latin typeface="Arial" pitchFamily="34" charset="0"/>
              </a:rPr>
              <a:t>MEMÓRIA PRINCIPAL</a:t>
            </a:r>
          </a:p>
        </p:txBody>
      </p:sp>
      <p:sp>
        <p:nvSpPr>
          <p:cNvPr id="13" name="AutoShape 60"/>
          <p:cNvSpPr>
            <a:spLocks noChangeArrowheads="1"/>
          </p:cNvSpPr>
          <p:nvPr/>
        </p:nvSpPr>
        <p:spPr bwMode="auto">
          <a:xfrm>
            <a:off x="4665033" y="4088408"/>
            <a:ext cx="315473" cy="340724"/>
          </a:xfrm>
          <a:prstGeom prst="downArrow">
            <a:avLst>
              <a:gd name="adj1" fmla="val 50000"/>
              <a:gd name="adj2" fmla="val 57853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pt-BR" sz="1400"/>
          </a:p>
        </p:txBody>
      </p:sp>
      <p:sp>
        <p:nvSpPr>
          <p:cNvPr id="99347" name="Rectangle 61"/>
          <p:cNvSpPr>
            <a:spLocks noChangeArrowheads="1"/>
          </p:cNvSpPr>
          <p:nvPr/>
        </p:nvSpPr>
        <p:spPr bwMode="auto">
          <a:xfrm>
            <a:off x="4029075" y="3232150"/>
            <a:ext cx="1042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solidFill>
                  <a:schemeClr val="bg1"/>
                </a:solidFill>
                <a:latin typeface="Arial" panose="020B0604020202020204" pitchFamily="34" charset="0"/>
              </a:rPr>
              <a:t>MEMÓRIA</a:t>
            </a: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3429000" y="3600450"/>
            <a:ext cx="2478088" cy="4429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pt-BR" sz="1400"/>
          </a:p>
        </p:txBody>
      </p:sp>
      <p:sp>
        <p:nvSpPr>
          <p:cNvPr id="99349" name="Rectangle 58"/>
          <p:cNvSpPr>
            <a:spLocks noChangeArrowheads="1"/>
          </p:cNvSpPr>
          <p:nvPr/>
        </p:nvSpPr>
        <p:spPr bwMode="auto">
          <a:xfrm>
            <a:off x="3489325" y="3665538"/>
            <a:ext cx="2422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400">
                <a:latin typeface="Arial" panose="020B0604020202020204" pitchFamily="34" charset="0"/>
              </a:rPr>
              <a:t>MEMÓRIA  AUXILIAR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6" descr="https://ssl553.websiteseguro.com/aninformatica/Imagens/Produtos/%7B4a6p4rdfd01o4jhcdjcfgeh2omgd7y%7D_KINGSTON%20DD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00375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4" descr="http://www.rmfais.com/rmfais/htmls/HARDWARE/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2965450"/>
            <a:ext cx="14747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22995E3-EBC0-48D0-9DFA-43D541F6089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035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03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03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Memória:</a:t>
            </a:r>
          </a:p>
        </p:txBody>
      </p:sp>
      <p:graphicFrame>
        <p:nvGraphicFramePr>
          <p:cNvPr id="16" name="Group 22"/>
          <p:cNvGraphicFramePr>
            <a:graphicFrameLocks noGrp="1"/>
          </p:cNvGraphicFramePr>
          <p:nvPr/>
        </p:nvGraphicFramePr>
        <p:xfrm>
          <a:off x="1608138" y="1928813"/>
          <a:ext cx="5843587" cy="3303587"/>
        </p:xfrm>
        <a:graphic>
          <a:graphicData uri="http://schemas.openxmlformats.org/drawingml/2006/table">
            <a:tbl>
              <a:tblPr/>
              <a:tblGrid>
                <a:gridCol w="28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77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MEMÓRIA PRINCIPAL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(RAM)</a:t>
                      </a:r>
                      <a:endParaRPr kumimoji="0" lang="pt-P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MEMÓRIA AUXILIAR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(SECUNDÁRIA)</a:t>
                      </a:r>
                      <a:endParaRPr kumimoji="0" lang="pt-P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5791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A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cesso mais rápido, 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C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apacidade mais restrita. 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Armazena informações temporariamente durante um processamento realizado pela 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Volátil</a:t>
                      </a:r>
                      <a:endParaRPr kumimoji="0" lang="pt-P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A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cesso mais lento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C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apacidade maior. 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Armazena grande quantidade de dados que a memória principal não suporta.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Não volátil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34C9ECD1-B41E-4CEB-B5DC-F9891C71A45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138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138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138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Memória principal: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memória é formada por elementos armazenadores de informação. Uma memória está dividida em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células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 Cada célula é identificada univocamente por um endereço.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2928938" y="3024188"/>
          <a:ext cx="2643187" cy="304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8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77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6784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00000001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877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877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6786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877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6787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877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6788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00001010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877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6789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877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6790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877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6791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974873A-9343-4160-BD1F-3DC584B4901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240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0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0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CPU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Central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Processing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Unit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– Unidade Central de Processamento)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o “cérebro” do computador, a parte que interpreta e executa instruções. 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CPU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não é o gabinete do computador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mas sim um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chip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que se localiza na placa mãe (motherboard) que está dentro do gabinete.</a:t>
            </a:r>
          </a:p>
        </p:txBody>
      </p:sp>
      <p:pic>
        <p:nvPicPr>
          <p:cNvPr id="102409" name="Picture 4" descr="http://techreport.com/r.x/core2-quad-q9300/ch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86313"/>
            <a:ext cx="78581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10" name="Grupo 18"/>
          <p:cNvGrpSpPr>
            <a:grpSpLocks/>
          </p:cNvGrpSpPr>
          <p:nvPr/>
        </p:nvGrpSpPr>
        <p:grpSpPr bwMode="auto">
          <a:xfrm>
            <a:off x="3143250" y="4094163"/>
            <a:ext cx="1643063" cy="1857375"/>
            <a:chOff x="3143240" y="4094612"/>
            <a:chExt cx="1643074" cy="1857388"/>
          </a:xfrm>
        </p:grpSpPr>
        <p:pic>
          <p:nvPicPr>
            <p:cNvPr id="102411" name="Picture 2" descr="http://firee2.files.wordpress.com/2008/12/gabinet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555" y="4214818"/>
              <a:ext cx="1069429" cy="1466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2412" name="Conector reto 11"/>
            <p:cNvCxnSpPr>
              <a:cxnSpLocks noChangeShapeType="1"/>
            </p:cNvCxnSpPr>
            <p:nvPr/>
          </p:nvCxnSpPr>
          <p:spPr bwMode="auto">
            <a:xfrm rot="16200000" flipH="1">
              <a:off x="3071802" y="4237488"/>
              <a:ext cx="1857388" cy="1571636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3" name="Conector reto 13"/>
            <p:cNvCxnSpPr>
              <a:cxnSpLocks noChangeShapeType="1"/>
            </p:cNvCxnSpPr>
            <p:nvPr/>
          </p:nvCxnSpPr>
          <p:spPr bwMode="auto">
            <a:xfrm rot="5400000" flipH="1" flipV="1">
              <a:off x="2928927" y="4357694"/>
              <a:ext cx="1785951" cy="1357325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D953426-F22A-4E9B-80E6-2AF1A527CC98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342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34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34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CPU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Central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Processing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Unit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– Unidade Central de Processamento)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Unidade de Controle + Unidade Operacional (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Unidade Lógica e Aritmética + Registradores + Barramentos).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5" name="AutoShape 36"/>
          <p:cNvSpPr>
            <a:spLocks noChangeArrowheads="1"/>
          </p:cNvSpPr>
          <p:nvPr/>
        </p:nvSpPr>
        <p:spPr bwMode="auto">
          <a:xfrm>
            <a:off x="2857488" y="3466428"/>
            <a:ext cx="3852165" cy="1748522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pt-BR" sz="1400"/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3249613" y="3636963"/>
            <a:ext cx="3067050" cy="614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pt-BR" sz="1400"/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auto">
          <a:xfrm>
            <a:off x="3249613" y="4259263"/>
            <a:ext cx="3067050" cy="612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pt-BR" sz="1400"/>
          </a:p>
        </p:txBody>
      </p:sp>
      <p:sp>
        <p:nvSpPr>
          <p:cNvPr id="103438" name="Rectangle 46"/>
          <p:cNvSpPr>
            <a:spLocks noChangeArrowheads="1"/>
          </p:cNvSpPr>
          <p:nvPr/>
        </p:nvSpPr>
        <p:spPr bwMode="auto">
          <a:xfrm>
            <a:off x="3297238" y="3802063"/>
            <a:ext cx="2682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altLang="pt-BR" sz="1400">
                <a:latin typeface="Arial" panose="020B0604020202020204" pitchFamily="34" charset="0"/>
              </a:rPr>
              <a:t>UNIDADE DE CONTROLE</a:t>
            </a:r>
          </a:p>
        </p:txBody>
      </p:sp>
      <p:sp>
        <p:nvSpPr>
          <p:cNvPr id="103439" name="Rectangle 47"/>
          <p:cNvSpPr>
            <a:spLocks noChangeArrowheads="1"/>
          </p:cNvSpPr>
          <p:nvPr/>
        </p:nvSpPr>
        <p:spPr bwMode="auto">
          <a:xfrm>
            <a:off x="3702050" y="4313238"/>
            <a:ext cx="2162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400">
                <a:latin typeface="Arial" panose="020B0604020202020204" pitchFamily="34" charset="0"/>
              </a:rPr>
              <a:t>UNIDADE OPERACIONAL</a:t>
            </a:r>
          </a:p>
        </p:txBody>
      </p:sp>
      <p:sp>
        <p:nvSpPr>
          <p:cNvPr id="103440" name="Rectangle 53"/>
          <p:cNvSpPr>
            <a:spLocks noChangeArrowheads="1"/>
          </p:cNvSpPr>
          <p:nvPr/>
        </p:nvSpPr>
        <p:spPr bwMode="auto">
          <a:xfrm>
            <a:off x="4422775" y="4881563"/>
            <a:ext cx="1831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400">
                <a:solidFill>
                  <a:schemeClr val="bg1"/>
                </a:solidFill>
                <a:latin typeface="Arial" panose="020B0604020202020204" pitchFamily="34" charset="0"/>
              </a:rPr>
              <a:t> CPU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4819650"/>
            <a:ext cx="13239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6BF34DC-4CC0-461A-A725-AFADCB5E645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445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445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44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Dispositivos de entrada e saída: compreende todas as formas de comunicação com os usuários, outras máquinas ou dispositivos.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10445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5000625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998788"/>
            <a:ext cx="15208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60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770188"/>
            <a:ext cx="173037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61" name="Picture 2" descr="http://1.bp.blogspot.com/__pAuCnQ4-sU/SVYx_DJsM5I/AAAAAAAAAbo/7Cc35LsDZAk/s400/scann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643188"/>
            <a:ext cx="15716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62" name="Picture 4" descr="http://tbn2.google.com/images?q=tbn:t2tuIEVa3wFCEM:http://www.whala.com.br/wp-content/uploads/2008/10/webcam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3143250"/>
            <a:ext cx="11811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63" name="Picture 6" descr="http://tbn0.google.com/images?q=tbn:L3DESAOADMrlcM:http://www.xoppi.com/fotos/Proyector_Multimedia/16167_400x400_Projetor_Multimidia_Benq_DLP_MP522ST_220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929188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45"/>
          <p:cNvSpPr>
            <a:spLocks noChangeArrowheads="1"/>
          </p:cNvSpPr>
          <p:nvPr/>
        </p:nvSpPr>
        <p:spPr bwMode="auto">
          <a:xfrm>
            <a:off x="3875088" y="2443163"/>
            <a:ext cx="1495425" cy="557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pt-BR" sz="1400"/>
          </a:p>
        </p:txBody>
      </p:sp>
      <p:sp>
        <p:nvSpPr>
          <p:cNvPr id="104465" name="Rectangle 48"/>
          <p:cNvSpPr>
            <a:spLocks noChangeArrowheads="1"/>
          </p:cNvSpPr>
          <p:nvPr/>
        </p:nvSpPr>
        <p:spPr bwMode="auto">
          <a:xfrm>
            <a:off x="3870325" y="2473325"/>
            <a:ext cx="150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400">
                <a:latin typeface="Arial" panose="020B0604020202020204" pitchFamily="34" charset="0"/>
              </a:rPr>
              <a:t>DISPOSITIVOS DE ENTRADA</a:t>
            </a:r>
          </a:p>
        </p:txBody>
      </p:sp>
      <p:sp>
        <p:nvSpPr>
          <p:cNvPr id="20" name="Rectangle 49"/>
          <p:cNvSpPr>
            <a:spLocks noChangeArrowheads="1"/>
          </p:cNvSpPr>
          <p:nvPr/>
        </p:nvSpPr>
        <p:spPr bwMode="auto">
          <a:xfrm>
            <a:off x="3894138" y="4262438"/>
            <a:ext cx="1463675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sz="1400" dirty="0">
                <a:latin typeface="Arial" pitchFamily="34" charset="0"/>
              </a:rPr>
              <a:t>DISPOSITIVOS DE SAÍDA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12336</TotalTime>
  <Words>4859</Words>
  <Application>Microsoft Office PowerPoint</Application>
  <PresentationFormat>Apresentação na tela (4:3)</PresentationFormat>
  <Paragraphs>1725</Paragraphs>
  <Slides>108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108</vt:i4>
      </vt:variant>
    </vt:vector>
  </HeadingPairs>
  <TitlesOfParts>
    <vt:vector size="118" baseType="lpstr">
      <vt:lpstr>Times New Roman</vt:lpstr>
      <vt:lpstr>Arial</vt:lpstr>
      <vt:lpstr>Verdana</vt:lpstr>
      <vt:lpstr>Wingdings</vt:lpstr>
      <vt:lpstr>Courier New</vt:lpstr>
      <vt:lpstr>Symbol</vt:lpstr>
      <vt:lpstr>Estrutura padrão</vt:lpstr>
      <vt:lpstr>MathType 6.0 Equation</vt:lpstr>
      <vt:lpstr>Microsoft Equation 3.0</vt:lpstr>
      <vt:lpstr>Adobe Photoshop 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Brasil Telecom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Brasil Telecom</dc:creator>
  <cp:lastModifiedBy>Alexandre Zaghetto</cp:lastModifiedBy>
  <cp:revision>1627</cp:revision>
  <dcterms:created xsi:type="dcterms:W3CDTF">2002-12-12T12:34:29Z</dcterms:created>
  <dcterms:modified xsi:type="dcterms:W3CDTF">2016-03-25T03:20:39Z</dcterms:modified>
</cp:coreProperties>
</file>