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719" r:id="rId2"/>
    <p:sldId id="601" r:id="rId3"/>
    <p:sldId id="657" r:id="rId4"/>
    <p:sldId id="672" r:id="rId5"/>
    <p:sldId id="673" r:id="rId6"/>
    <p:sldId id="674" r:id="rId7"/>
    <p:sldId id="675" r:id="rId8"/>
    <p:sldId id="676" r:id="rId9"/>
    <p:sldId id="689" r:id="rId10"/>
    <p:sldId id="688" r:id="rId11"/>
    <p:sldId id="680" r:id="rId12"/>
    <p:sldId id="690" r:id="rId13"/>
    <p:sldId id="682" r:id="rId14"/>
    <p:sldId id="692" r:id="rId15"/>
    <p:sldId id="683" r:id="rId16"/>
    <p:sldId id="684" r:id="rId17"/>
    <p:sldId id="685" r:id="rId18"/>
    <p:sldId id="687" r:id="rId19"/>
    <p:sldId id="694" r:id="rId20"/>
    <p:sldId id="693" r:id="rId21"/>
    <p:sldId id="691" r:id="rId22"/>
    <p:sldId id="700" r:id="rId23"/>
    <p:sldId id="695" r:id="rId24"/>
    <p:sldId id="696" r:id="rId25"/>
    <p:sldId id="697" r:id="rId26"/>
    <p:sldId id="698" r:id="rId27"/>
    <p:sldId id="699" r:id="rId28"/>
    <p:sldId id="701" r:id="rId29"/>
    <p:sldId id="702" r:id="rId30"/>
    <p:sldId id="704" r:id="rId31"/>
    <p:sldId id="703" r:id="rId32"/>
    <p:sldId id="705" r:id="rId33"/>
    <p:sldId id="706" r:id="rId34"/>
    <p:sldId id="707" r:id="rId35"/>
    <p:sldId id="710" r:id="rId36"/>
    <p:sldId id="711" r:id="rId37"/>
    <p:sldId id="712" r:id="rId38"/>
    <p:sldId id="713" r:id="rId39"/>
    <p:sldId id="715" r:id="rId40"/>
    <p:sldId id="716" r:id="rId41"/>
    <p:sldId id="714" r:id="rId42"/>
    <p:sldId id="717" r:id="rId43"/>
    <p:sldId id="718" r:id="rId44"/>
  </p:sldIdLst>
  <p:sldSz cx="9144000" cy="6858000" type="screen4x3"/>
  <p:notesSz cx="7104063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0C0C0"/>
    <a:srgbClr val="EAEAEA"/>
    <a:srgbClr val="000000"/>
    <a:srgbClr val="800000"/>
    <a:srgbClr val="D4D4D4"/>
    <a:srgbClr val="DCDCD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527" autoAdjust="0"/>
    <p:restoredTop sz="99333" autoAdjust="0"/>
  </p:normalViewPr>
  <p:slideViewPr>
    <p:cSldViewPr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15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0" tIns="48312" rIns="96620" bIns="48312" numCol="1" anchor="t" anchorCtr="0" compatLnSpc="1">
            <a:prstTxWarp prst="textNoShape">
              <a:avLst/>
            </a:prstTxWarp>
          </a:bodyPr>
          <a:lstStyle>
            <a:lvl1pPr algn="l" defTabSz="96685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0" tIns="48312" rIns="96620" bIns="48312" numCol="1" anchor="t" anchorCtr="0" compatLnSpc="1">
            <a:prstTxWarp prst="textNoShape">
              <a:avLst/>
            </a:prstTxWarp>
          </a:bodyPr>
          <a:lstStyle>
            <a:lvl1pPr algn="r" defTabSz="96685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0" tIns="48312" rIns="96620" bIns="48312" numCol="1" anchor="b" anchorCtr="0" compatLnSpc="1">
            <a:prstTxWarp prst="textNoShape">
              <a:avLst/>
            </a:prstTxWarp>
          </a:bodyPr>
          <a:lstStyle>
            <a:lvl1pPr algn="l" defTabSz="96685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0" tIns="48312" rIns="96620" bIns="48312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8BB8E569-6B62-4636-86D5-8B913B20899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86688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0" tIns="48312" rIns="96620" bIns="48312" numCol="1" anchor="t" anchorCtr="0" compatLnSpc="1">
            <a:prstTxWarp prst="textNoShape">
              <a:avLst/>
            </a:prstTxWarp>
          </a:bodyPr>
          <a:lstStyle>
            <a:lvl1pPr algn="l" defTabSz="96685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0" tIns="48312" rIns="96620" bIns="48312" numCol="1" anchor="t" anchorCtr="0" compatLnSpc="1">
            <a:prstTxWarp prst="textNoShape">
              <a:avLst/>
            </a:prstTxWarp>
          </a:bodyPr>
          <a:lstStyle>
            <a:lvl1pPr algn="r" defTabSz="96685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8587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0" tIns="48312" rIns="96620" bIns="483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0" tIns="48312" rIns="96620" bIns="48312" numCol="1" anchor="b" anchorCtr="0" compatLnSpc="1">
            <a:prstTxWarp prst="textNoShape">
              <a:avLst/>
            </a:prstTxWarp>
          </a:bodyPr>
          <a:lstStyle>
            <a:lvl1pPr algn="l" defTabSz="96685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0" tIns="48312" rIns="96620" bIns="48312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80974D94-175A-4D2B-9ED7-CCB95E7894F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39590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60859-8865-4F3F-AB2E-3CAD4054E082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915F2-2D36-4BEC-947F-1CADBF8F20F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2554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4B4FF-5E07-4809-8361-E4BB8A5ADF01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B58E1-92D5-4CFD-AB2E-27B20496D77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4899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1C958-B33C-4114-892A-1B70852E43EA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63AC2-AB7A-4B21-8186-40E5AF5B94C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385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9D5CF-F3B1-4C83-8BF0-0423EDA53D6F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729E5-D308-47C6-9254-2280A0EF45E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164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F320F-A07D-4F42-BE4A-FCF2795BF095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BB040-DEAF-41CF-8E99-50F11BE2F3A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400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7AF65D46-C760-4283-969B-24EB7FEAF807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97D91984-F081-4A2D-B0F8-6BA4F5FB080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79450" y="1044575"/>
            <a:ext cx="7786688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8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  <p:pic>
        <p:nvPicPr>
          <p:cNvPr id="53250" name="Picture 2" descr="OriginalPirateMateri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268413"/>
            <a:ext cx="3506787" cy="4176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E3CBA7F-533A-4D93-86C5-DCFA45DF67F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3857625" y="3071813"/>
            <a:ext cx="1500188" cy="1000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</a:p>
        </p:txBody>
      </p:sp>
      <p:sp>
        <p:nvSpPr>
          <p:cNvPr id="1331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Função que não tem valor de resposta e não recebe argumentos ao ser chamada.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3AC70A3-8522-4F89-B5E2-D9A7A18AF18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434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indentifica_aluno(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64917CC-5328-4D80-BE73-004B669F29E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536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indentifica_aluno(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(“Nome: Alexandre Zaghetto \n”);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(“Matricula: 123456 \n”);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(“Curso: Ciência da Computação”);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cxnSp>
        <p:nvCxnSpPr>
          <p:cNvPr id="7" name="Conector de seta reta 6"/>
          <p:cNvCxnSpPr/>
          <p:nvPr/>
        </p:nvCxnSpPr>
        <p:spPr bwMode="auto">
          <a:xfrm>
            <a:off x="4429125" y="4284663"/>
            <a:ext cx="1643063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367" name="CaixaDeTexto 7"/>
          <p:cNvSpPr txBox="1">
            <a:spLocks noChangeArrowheads="1"/>
          </p:cNvSpPr>
          <p:nvPr/>
        </p:nvSpPr>
        <p:spPr bwMode="auto">
          <a:xfrm>
            <a:off x="6215063" y="4059238"/>
            <a:ext cx="2551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Definição da função.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F03D433-5F9F-48D9-A8BB-0820DDF4D43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638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indentifica_aluno(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indentifica_aluno(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(“Nome: Alexandre Zaghetto \n”);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(“Matricula: 123456 \n”);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(“Curso: Engenharia de Computação”);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cxnSp>
        <p:nvCxnSpPr>
          <p:cNvPr id="8" name="Conector de seta reta 7"/>
          <p:cNvCxnSpPr/>
          <p:nvPr/>
        </p:nvCxnSpPr>
        <p:spPr bwMode="auto">
          <a:xfrm>
            <a:off x="4429125" y="4284663"/>
            <a:ext cx="1643063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91" name="CaixaDeTexto 8"/>
          <p:cNvSpPr txBox="1">
            <a:spLocks noChangeArrowheads="1"/>
          </p:cNvSpPr>
          <p:nvPr/>
        </p:nvSpPr>
        <p:spPr bwMode="auto">
          <a:xfrm>
            <a:off x="6215063" y="4059238"/>
            <a:ext cx="2551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Definição da função.</a:t>
            </a:r>
          </a:p>
        </p:txBody>
      </p:sp>
      <p:cxnSp>
        <p:nvCxnSpPr>
          <p:cNvPr id="11" name="Conector de seta reta 10"/>
          <p:cNvCxnSpPr/>
          <p:nvPr/>
        </p:nvCxnSpPr>
        <p:spPr bwMode="auto">
          <a:xfrm>
            <a:off x="4429125" y="2154238"/>
            <a:ext cx="1643063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93" name="CaixaDeTexto 11"/>
          <p:cNvSpPr txBox="1">
            <a:spLocks noChangeArrowheads="1"/>
          </p:cNvSpPr>
          <p:nvPr/>
        </p:nvSpPr>
        <p:spPr bwMode="auto">
          <a:xfrm>
            <a:off x="6215063" y="1928813"/>
            <a:ext cx="2749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Declaração da função.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F2372B1-C529-4B7A-8D3B-72B3C93EE76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741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indentifica_aluno(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indentifica_aluno();</a:t>
            </a:r>
          </a:p>
          <a:p>
            <a:pPr lvl="1"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(“PAUSE”);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indentifica_aluno(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(“Nome: Alexandre Zaghetto \n”);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(“Matricula: 123456 \n”);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(“Curso: Engenharia de Computação”);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cxnSp>
        <p:nvCxnSpPr>
          <p:cNvPr id="8" name="Conector de seta reta 7"/>
          <p:cNvCxnSpPr/>
          <p:nvPr/>
        </p:nvCxnSpPr>
        <p:spPr bwMode="auto">
          <a:xfrm>
            <a:off x="4429125" y="4284663"/>
            <a:ext cx="1643063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415" name="CaixaDeTexto 8"/>
          <p:cNvSpPr txBox="1">
            <a:spLocks noChangeArrowheads="1"/>
          </p:cNvSpPr>
          <p:nvPr/>
        </p:nvSpPr>
        <p:spPr bwMode="auto">
          <a:xfrm>
            <a:off x="6215063" y="4059238"/>
            <a:ext cx="2551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Definição da função.</a:t>
            </a:r>
          </a:p>
        </p:txBody>
      </p:sp>
      <p:cxnSp>
        <p:nvCxnSpPr>
          <p:cNvPr id="11" name="Conector de seta reta 10"/>
          <p:cNvCxnSpPr/>
          <p:nvPr/>
        </p:nvCxnSpPr>
        <p:spPr bwMode="auto">
          <a:xfrm>
            <a:off x="4429125" y="2154238"/>
            <a:ext cx="1643063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417" name="CaixaDeTexto 11"/>
          <p:cNvSpPr txBox="1">
            <a:spLocks noChangeArrowheads="1"/>
          </p:cNvSpPr>
          <p:nvPr/>
        </p:nvSpPr>
        <p:spPr bwMode="auto">
          <a:xfrm>
            <a:off x="6215063" y="1928813"/>
            <a:ext cx="2749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Declaração da função.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 bwMode="auto">
          <a:xfrm>
            <a:off x="1000125" y="4071938"/>
            <a:ext cx="5500688" cy="16430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1000125" y="2000250"/>
            <a:ext cx="5500688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843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indentifica_aluno(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indentifica_aluno();</a:t>
            </a:r>
          </a:p>
          <a:p>
            <a:pPr lvl="1"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(“PAUSE”);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indentifica_aluno(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(“Nome: Alexandre Zaghetto \n”);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(“Matricula: 123456 \n”);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(“Curso: Engenharia de Computação”);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3A84F37-B5E3-4A42-BEC5-BEB05A9CAD7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cxnSp>
        <p:nvCxnSpPr>
          <p:cNvPr id="12" name="Conector de seta reta 11"/>
          <p:cNvCxnSpPr/>
          <p:nvPr/>
        </p:nvCxnSpPr>
        <p:spPr bwMode="auto">
          <a:xfrm>
            <a:off x="4714875" y="2357438"/>
            <a:ext cx="857250" cy="5715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441" name="CaixaDeTexto 12"/>
          <p:cNvSpPr txBox="1">
            <a:spLocks noChangeArrowheads="1"/>
          </p:cNvSpPr>
          <p:nvPr/>
        </p:nvSpPr>
        <p:spPr bwMode="auto">
          <a:xfrm>
            <a:off x="4500563" y="2925763"/>
            <a:ext cx="3749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Também pode ser chamado de</a:t>
            </a:r>
          </a:p>
          <a:p>
            <a:pPr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protótipo da função.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 bwMode="auto">
          <a:xfrm>
            <a:off x="1000125" y="2357438"/>
            <a:ext cx="5500688" cy="16430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 bwMode="auto">
          <a:xfrm>
            <a:off x="1000125" y="4071938"/>
            <a:ext cx="5500688" cy="16430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1000125" y="2000250"/>
            <a:ext cx="5500688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52C2D88-4B89-47C2-8410-7F7252D0081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9463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indentifica_aluno(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400" b="1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just" eaLnBrk="1" hangingPunct="1"/>
            <a:endParaRPr lang="pt-BR" altLang="pt-BR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indentifica_aluno();</a:t>
            </a:r>
          </a:p>
          <a:p>
            <a:pPr lvl="1" algn="just" eaLnBrk="1" hangingPunct="1"/>
            <a:endParaRPr lang="pt-BR" altLang="pt-BR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(“PAUSE”);</a:t>
            </a:r>
          </a:p>
          <a:p>
            <a:pPr lvl="1" algn="just" eaLnBrk="1" hangingPunct="1"/>
            <a:r>
              <a:rPr lang="pt-BR" altLang="pt-BR" sz="1400" b="1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indentifica_aluno(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(“Nome: Alexandre Zaghetto \n”);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(“Matricula: 123456 \n”);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(“Curso: Engenharia de Computação”);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sp>
        <p:nvSpPr>
          <p:cNvPr id="19465" name="CaixaDeTexto 10"/>
          <p:cNvSpPr txBox="1">
            <a:spLocks noChangeArrowheads="1"/>
          </p:cNvSpPr>
          <p:nvPr/>
        </p:nvSpPr>
        <p:spPr bwMode="auto">
          <a:xfrm>
            <a:off x="6572250" y="2714625"/>
            <a:ext cx="1676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Programa</a:t>
            </a:r>
          </a:p>
          <a:p>
            <a:pPr eaLnBrk="1" hangingPunct="1"/>
            <a:r>
              <a:rPr lang="pt-BR" altLang="pt-BR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principal.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 bwMode="auto">
          <a:xfrm>
            <a:off x="1000125" y="2357438"/>
            <a:ext cx="5500688" cy="16430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 bwMode="auto">
          <a:xfrm>
            <a:off x="1000125" y="4071938"/>
            <a:ext cx="5500688" cy="16430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1000125" y="2000250"/>
            <a:ext cx="5500688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398D653-9D81-4A63-BD7E-C9F00253E01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048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indentifica_aluno(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400" b="1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just" eaLnBrk="1" hangingPunct="1"/>
            <a:endParaRPr lang="pt-BR" altLang="pt-BR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indentifica_aluno();</a:t>
            </a:r>
          </a:p>
          <a:p>
            <a:pPr lvl="1" algn="just" eaLnBrk="1" hangingPunct="1"/>
            <a:endParaRPr lang="pt-BR" altLang="pt-BR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(“PAUSE”);</a:t>
            </a:r>
          </a:p>
          <a:p>
            <a:pPr lvl="1" algn="just" eaLnBrk="1" hangingPunct="1"/>
            <a:r>
              <a:rPr lang="pt-BR" altLang="pt-BR" sz="1400" b="1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indentifica_aluno(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(“Nome: Alexandre Zaghetto \n”);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(“Matricula: 123456 \n”);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(“Curso: Engenharia de Computação”);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cxnSp>
        <p:nvCxnSpPr>
          <p:cNvPr id="15" name="Conector de seta reta 14"/>
          <p:cNvCxnSpPr/>
          <p:nvPr/>
        </p:nvCxnSpPr>
        <p:spPr bwMode="auto">
          <a:xfrm>
            <a:off x="3786188" y="3000375"/>
            <a:ext cx="3214687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490" name="CaixaDeTexto 15"/>
          <p:cNvSpPr txBox="1">
            <a:spLocks noChangeArrowheads="1"/>
          </p:cNvSpPr>
          <p:nvPr/>
        </p:nvSpPr>
        <p:spPr bwMode="auto">
          <a:xfrm>
            <a:off x="6977063" y="2668588"/>
            <a:ext cx="1952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Chamada para </a:t>
            </a:r>
          </a:p>
          <a:p>
            <a:pPr algn="just"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função.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1F8D5E8-E90D-46C8-B350-F8BA1F45BDC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150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Função que não tem valor de resposta e que recebe argumentos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por valor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ao ser chamada.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graphicFrame>
        <p:nvGraphicFramePr>
          <p:cNvPr id="18" name="Group 40"/>
          <p:cNvGraphicFramePr>
            <a:graphicFrameLocks noGrp="1"/>
          </p:cNvGraphicFramePr>
          <p:nvPr/>
        </p:nvGraphicFramePr>
        <p:xfrm>
          <a:off x="1000125" y="2382838"/>
          <a:ext cx="7000875" cy="9144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uma função que recebe um número inteiro e imprime na tela do computador “PAR!”, caso o número seja par, ou “IMPAR!”, caso o número seja impar.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BEBC1FF-5672-41DE-93B0-5E899851C61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3857625" y="3071813"/>
            <a:ext cx="1500188" cy="1000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</a:p>
        </p:txBody>
      </p:sp>
      <p:cxnSp>
        <p:nvCxnSpPr>
          <p:cNvPr id="11" name="Conector de seta reta 10"/>
          <p:cNvCxnSpPr/>
          <p:nvPr/>
        </p:nvCxnSpPr>
        <p:spPr bwMode="auto">
          <a:xfrm>
            <a:off x="1643063" y="3259138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 bwMode="auto">
          <a:xfrm>
            <a:off x="1643063" y="3473450"/>
            <a:ext cx="2160587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 bwMode="auto">
          <a:xfrm>
            <a:off x="1643063" y="3687763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 bwMode="auto">
          <a:xfrm>
            <a:off x="1643063" y="3903663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 bwMode="auto">
          <a:xfrm>
            <a:off x="5429250" y="3571875"/>
            <a:ext cx="15001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539" name="Retângulo 15"/>
          <p:cNvSpPr>
            <a:spLocks noChangeArrowheads="1"/>
          </p:cNvSpPr>
          <p:nvPr/>
        </p:nvSpPr>
        <p:spPr bwMode="auto">
          <a:xfrm>
            <a:off x="1685925" y="2357438"/>
            <a:ext cx="20288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Parâmetros</a:t>
            </a:r>
          </a:p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de entrada</a:t>
            </a:r>
            <a:endParaRPr lang="pt-BR" altLang="pt-BR"/>
          </a:p>
        </p:txBody>
      </p:sp>
      <p:sp>
        <p:nvSpPr>
          <p:cNvPr id="22540" name="Retângulo 16"/>
          <p:cNvSpPr>
            <a:spLocks noChangeArrowheads="1"/>
          </p:cNvSpPr>
          <p:nvPr/>
        </p:nvSpPr>
        <p:spPr bwMode="auto">
          <a:xfrm>
            <a:off x="5537200" y="2714625"/>
            <a:ext cx="1844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Valor de </a:t>
            </a:r>
          </a:p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resposta</a:t>
            </a:r>
            <a:endParaRPr lang="pt-BR" altLang="pt-BR"/>
          </a:p>
        </p:txBody>
      </p:sp>
      <p:sp>
        <p:nvSpPr>
          <p:cNvPr id="2254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Função que não tem valor de resposta e que recebe argumentos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por valor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ao ser chamada.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Subalgoritmos</a:t>
            </a:r>
            <a:endParaRPr lang="pt-BR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(Funções)</a:t>
            </a: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FDBC17F-C9BB-4FE8-AB7D-D5FCA250D07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3857625" y="3071813"/>
            <a:ext cx="1500188" cy="1000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</a:p>
        </p:txBody>
      </p:sp>
      <p:cxnSp>
        <p:nvCxnSpPr>
          <p:cNvPr id="13" name="Conector de seta reta 12"/>
          <p:cNvCxnSpPr/>
          <p:nvPr/>
        </p:nvCxnSpPr>
        <p:spPr bwMode="auto">
          <a:xfrm>
            <a:off x="1643063" y="3576638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559" name="Retângulo 15"/>
          <p:cNvSpPr>
            <a:spLocks noChangeArrowheads="1"/>
          </p:cNvSpPr>
          <p:nvPr/>
        </p:nvSpPr>
        <p:spPr bwMode="auto">
          <a:xfrm>
            <a:off x="2066925" y="3071813"/>
            <a:ext cx="1290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endParaRPr lang="pt-BR" altLang="pt-BR"/>
          </a:p>
        </p:txBody>
      </p:sp>
      <p:sp>
        <p:nvSpPr>
          <p:cNvPr id="2356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Função que não tem valor de resposta e que recebe argumentos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 por valor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ao ser chamada.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6617638-8D95-4221-B875-573070389B6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458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imparpar(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numero){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cxnSp>
        <p:nvCxnSpPr>
          <p:cNvPr id="9" name="Conector de seta reta 8"/>
          <p:cNvCxnSpPr/>
          <p:nvPr/>
        </p:nvCxnSpPr>
        <p:spPr bwMode="auto">
          <a:xfrm rot="10800000" flipV="1">
            <a:off x="3071813" y="3571875"/>
            <a:ext cx="928687" cy="50006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 bwMode="auto">
          <a:xfrm rot="5400000">
            <a:off x="963613" y="3751263"/>
            <a:ext cx="64293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584" name="CaixaDeTexto 15"/>
          <p:cNvSpPr txBox="1">
            <a:spLocks noChangeArrowheads="1"/>
          </p:cNvSpPr>
          <p:nvPr/>
        </p:nvSpPr>
        <p:spPr bwMode="auto">
          <a:xfrm>
            <a:off x="4143375" y="3214688"/>
            <a:ext cx="2857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Recebe um número inteiro.</a:t>
            </a:r>
          </a:p>
        </p:txBody>
      </p:sp>
      <p:sp>
        <p:nvSpPr>
          <p:cNvPr id="24585" name="CaixaDeTexto 16"/>
          <p:cNvSpPr txBox="1">
            <a:spLocks noChangeArrowheads="1"/>
          </p:cNvSpPr>
          <p:nvPr/>
        </p:nvSpPr>
        <p:spPr bwMode="auto">
          <a:xfrm>
            <a:off x="928688" y="2886075"/>
            <a:ext cx="285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 retorna nada.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4912CB9-2C55-4C75-AAAF-427F6B05A2C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560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imparpar(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numero){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(numero%2==0) </a:t>
            </a:r>
          </a:p>
          <a:p>
            <a:pPr algn="just" eaLnBrk="1" hangingPunct="1"/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(“PAR!\n”);</a:t>
            </a: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1" hangingPunct="1"/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(“IMPAR!\n”);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373D2B3-8D6B-4B52-A693-4A8267A9904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662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imparpar(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imparpar(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numero){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(numero%2==0) </a:t>
            </a:r>
          </a:p>
          <a:p>
            <a:pPr algn="just" eaLnBrk="1" hangingPunct="1"/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(“PAR!\n”);</a:t>
            </a: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1" hangingPunct="1"/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(“IMPAR!\n”);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40F2FD6-5294-4361-867D-649B0A51AF4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765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imparpar(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imparpar(5);</a:t>
            </a:r>
          </a:p>
          <a:p>
            <a:pPr lvl="1"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(“PAUSE”);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imparpar(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numero){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(numero%2==0) </a:t>
            </a:r>
          </a:p>
          <a:p>
            <a:pPr algn="just" eaLnBrk="1" hangingPunct="1"/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(“PAR!\n”);</a:t>
            </a: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1" hangingPunct="1"/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(“IMPAR!\n”);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cxnSp>
        <p:nvCxnSpPr>
          <p:cNvPr id="6" name="Conector de seta reta 5"/>
          <p:cNvCxnSpPr/>
          <p:nvPr/>
        </p:nvCxnSpPr>
        <p:spPr bwMode="auto">
          <a:xfrm>
            <a:off x="3929063" y="4286250"/>
            <a:ext cx="21431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655" name="CaixaDeTexto 6"/>
          <p:cNvSpPr txBox="1">
            <a:spLocks noChangeArrowheads="1"/>
          </p:cNvSpPr>
          <p:nvPr/>
        </p:nvSpPr>
        <p:spPr bwMode="auto">
          <a:xfrm>
            <a:off x="6215063" y="4059238"/>
            <a:ext cx="2551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Definição da função.</a:t>
            </a:r>
          </a:p>
        </p:txBody>
      </p:sp>
      <p:cxnSp>
        <p:nvCxnSpPr>
          <p:cNvPr id="8" name="Conector de seta reta 7"/>
          <p:cNvCxnSpPr/>
          <p:nvPr/>
        </p:nvCxnSpPr>
        <p:spPr bwMode="auto">
          <a:xfrm>
            <a:off x="3214688" y="2143125"/>
            <a:ext cx="2857500" cy="127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657" name="CaixaDeTexto 8"/>
          <p:cNvSpPr txBox="1">
            <a:spLocks noChangeArrowheads="1"/>
          </p:cNvSpPr>
          <p:nvPr/>
        </p:nvSpPr>
        <p:spPr bwMode="auto">
          <a:xfrm>
            <a:off x="6215063" y="1928813"/>
            <a:ext cx="2749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Declaração da função.</a:t>
            </a:r>
          </a:p>
        </p:txBody>
      </p:sp>
      <p:cxnSp>
        <p:nvCxnSpPr>
          <p:cNvPr id="14" name="Conector de seta reta 13"/>
          <p:cNvCxnSpPr/>
          <p:nvPr/>
        </p:nvCxnSpPr>
        <p:spPr bwMode="auto">
          <a:xfrm>
            <a:off x="2928938" y="3000375"/>
            <a:ext cx="3214687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659" name="CaixaDeTexto 14"/>
          <p:cNvSpPr txBox="1">
            <a:spLocks noChangeArrowheads="1"/>
          </p:cNvSpPr>
          <p:nvPr/>
        </p:nvSpPr>
        <p:spPr bwMode="auto">
          <a:xfrm>
            <a:off x="6286500" y="2668588"/>
            <a:ext cx="26431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Chamada para </a:t>
            </a:r>
          </a:p>
          <a:p>
            <a:pPr algn="just"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função.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8643FD0-90AF-4BAF-902F-BF5A7E09A6C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867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Função que não tem valor de resposta e que recebe argumentos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por valor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ao ser chamada.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graphicFrame>
        <p:nvGraphicFramePr>
          <p:cNvPr id="18" name="Group 40"/>
          <p:cNvGraphicFramePr>
            <a:graphicFrameLocks noGrp="1"/>
          </p:cNvGraphicFramePr>
          <p:nvPr/>
        </p:nvGraphicFramePr>
        <p:xfrm>
          <a:off x="1000125" y="2382838"/>
          <a:ext cx="7000875" cy="725487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725487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uma função que recebe dois números reais e imprime na tela do computador o maior entre eles.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CF47D89-9D14-4642-9E9F-CAD0E73DBC6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3857625" y="3071813"/>
            <a:ext cx="1500188" cy="1000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</a:p>
        </p:txBody>
      </p:sp>
      <p:cxnSp>
        <p:nvCxnSpPr>
          <p:cNvPr id="11" name="Conector de seta reta 10"/>
          <p:cNvCxnSpPr/>
          <p:nvPr/>
        </p:nvCxnSpPr>
        <p:spPr bwMode="auto">
          <a:xfrm>
            <a:off x="1643063" y="3259138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 bwMode="auto">
          <a:xfrm>
            <a:off x="1643063" y="3473450"/>
            <a:ext cx="2160587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 bwMode="auto">
          <a:xfrm>
            <a:off x="1643063" y="3687763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 bwMode="auto">
          <a:xfrm>
            <a:off x="1643063" y="3903663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 bwMode="auto">
          <a:xfrm>
            <a:off x="5429250" y="3571875"/>
            <a:ext cx="15001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707" name="Retângulo 15"/>
          <p:cNvSpPr>
            <a:spLocks noChangeArrowheads="1"/>
          </p:cNvSpPr>
          <p:nvPr/>
        </p:nvSpPr>
        <p:spPr bwMode="auto">
          <a:xfrm>
            <a:off x="1685925" y="2357438"/>
            <a:ext cx="20288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Parâmetros</a:t>
            </a:r>
          </a:p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de entrada</a:t>
            </a:r>
            <a:endParaRPr lang="pt-BR" altLang="pt-BR"/>
          </a:p>
        </p:txBody>
      </p:sp>
      <p:sp>
        <p:nvSpPr>
          <p:cNvPr id="29708" name="Retângulo 16"/>
          <p:cNvSpPr>
            <a:spLocks noChangeArrowheads="1"/>
          </p:cNvSpPr>
          <p:nvPr/>
        </p:nvSpPr>
        <p:spPr bwMode="auto">
          <a:xfrm>
            <a:off x="5537200" y="2714625"/>
            <a:ext cx="1844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Valor de </a:t>
            </a:r>
          </a:p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resposta</a:t>
            </a:r>
            <a:endParaRPr lang="pt-BR" altLang="pt-BR"/>
          </a:p>
        </p:txBody>
      </p:sp>
      <p:sp>
        <p:nvSpPr>
          <p:cNvPr id="29709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Função que não tem valor de resposta e que recebe argumentos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por valor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ao ser chamada.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1C378DD-D94F-4A62-AF43-7F44495629A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3857625" y="3071813"/>
            <a:ext cx="1500188" cy="1000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</a:p>
        </p:txBody>
      </p:sp>
      <p:cxnSp>
        <p:nvCxnSpPr>
          <p:cNvPr id="13" name="Conector de seta reta 12"/>
          <p:cNvCxnSpPr/>
          <p:nvPr/>
        </p:nvCxnSpPr>
        <p:spPr bwMode="auto">
          <a:xfrm>
            <a:off x="1643063" y="3290888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727" name="Retângulo 15"/>
          <p:cNvSpPr>
            <a:spLocks noChangeArrowheads="1"/>
          </p:cNvSpPr>
          <p:nvPr/>
        </p:nvSpPr>
        <p:spPr bwMode="auto">
          <a:xfrm>
            <a:off x="2066925" y="2824163"/>
            <a:ext cx="1474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numero1</a:t>
            </a:r>
            <a:endParaRPr lang="pt-BR" altLang="pt-BR"/>
          </a:p>
        </p:txBody>
      </p:sp>
      <p:sp>
        <p:nvSpPr>
          <p:cNvPr id="3072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Função que não tem valor de resposta e que recebe argumentos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por valor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ao ser chamada.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de seta reta 8"/>
          <p:cNvCxnSpPr/>
          <p:nvPr/>
        </p:nvCxnSpPr>
        <p:spPr bwMode="auto">
          <a:xfrm>
            <a:off x="1643063" y="3790950"/>
            <a:ext cx="2160587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730" name="Retângulo 10"/>
          <p:cNvSpPr>
            <a:spLocks noChangeArrowheads="1"/>
          </p:cNvSpPr>
          <p:nvPr/>
        </p:nvSpPr>
        <p:spPr bwMode="auto">
          <a:xfrm>
            <a:off x="2066925" y="3357563"/>
            <a:ext cx="1474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numero2</a:t>
            </a: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C36926F-25FE-407D-AA83-40AED6D1828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174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maior 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numero1,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numero2){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cxnSp>
        <p:nvCxnSpPr>
          <p:cNvPr id="9" name="Conector de seta reta 8"/>
          <p:cNvCxnSpPr/>
          <p:nvPr/>
        </p:nvCxnSpPr>
        <p:spPr bwMode="auto">
          <a:xfrm rot="10800000" flipV="1">
            <a:off x="3071813" y="3571875"/>
            <a:ext cx="928687" cy="50006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 bwMode="auto">
          <a:xfrm rot="5400000">
            <a:off x="963613" y="3751263"/>
            <a:ext cx="64293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752" name="CaixaDeTexto 15"/>
          <p:cNvSpPr txBox="1">
            <a:spLocks noChangeArrowheads="1"/>
          </p:cNvSpPr>
          <p:nvPr/>
        </p:nvSpPr>
        <p:spPr bwMode="auto">
          <a:xfrm>
            <a:off x="4143375" y="3214688"/>
            <a:ext cx="342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Recebe dois números reais.</a:t>
            </a:r>
          </a:p>
        </p:txBody>
      </p:sp>
      <p:sp>
        <p:nvSpPr>
          <p:cNvPr id="31753" name="CaixaDeTexto 16"/>
          <p:cNvSpPr txBox="1">
            <a:spLocks noChangeArrowheads="1"/>
          </p:cNvSpPr>
          <p:nvPr/>
        </p:nvSpPr>
        <p:spPr bwMode="auto">
          <a:xfrm>
            <a:off x="928688" y="2886075"/>
            <a:ext cx="285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 retorna nada.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3B46E2E-2F68-42F0-A29C-F4E02EF0653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277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maior 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numero1,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numero2){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(numero1&gt;numero2)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printf(“Maior: %f \n”, numero1);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(numero2&gt;numero1)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printf(“Maior: %f \n”, numero2);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printf(“São iguais!”);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3AF5069-BE55-4C76-A76F-955AF05324C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14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Freqüentemente temos de desenvolver programas para resolver problemas que necessitam de algoritmos extensos e complexos. 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Isso costuma implicar em códigos mais difíceis de ler e em repetição de trechos de código ao longo do programa.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Imagine uma fábrica de automóveis. Ela projeta e monta os carros, mas não fabrica os pneus e os vidros, por exemplo. 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Ela os compra pronto ou produz em outros lugares, terceirizando esse trabalho, pois seria complicado manter uma linha de montagem de veículos, uma fábrica de pneus e uma de vidros juntas e gerir isso tudo.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487A975-A569-4433-AD4F-1313688C009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379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maior 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maior 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numero1,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numero2){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(numero1&gt;numero2)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printf(“Maior: %f \n”, numero1);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(numero2&gt;numero1)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printf(“Maior: %f \n”, numero2);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printf(“São iguais!”);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1E4691B-042E-4F51-AE38-1AF8EBCE9BF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482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maior 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maior(12.3, 12.1);</a:t>
            </a:r>
          </a:p>
          <a:p>
            <a:pPr lvl="1"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(“PAUSE”);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maior 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numero1,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numero2){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(numero1&gt;numero2)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printf(“Maior: %f \n”, numero1);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(numero2&gt;numero1)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printf(“Maior: %f \n”, numero2);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printf(“São iguais!”);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FAA1188-0369-49A9-BE88-1F5301FDD2D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584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Função que tem valor de resposta e que recebe argumentos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por valor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ao ser chamada.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graphicFrame>
        <p:nvGraphicFramePr>
          <p:cNvPr id="18" name="Group 40"/>
          <p:cNvGraphicFramePr>
            <a:graphicFrameLocks noGrp="1"/>
          </p:cNvGraphicFramePr>
          <p:nvPr/>
        </p:nvGraphicFramePr>
        <p:xfrm>
          <a:off x="1000125" y="2382838"/>
          <a:ext cx="7000875" cy="725487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725487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uma função que recebe um valor inteiro n e um valor real x e retorna um valor real </a:t>
                      </a:r>
                      <a:r>
                        <a:rPr lang="pt-BR" sz="1800" kern="1200" baseline="0" dirty="0" err="1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</a:t>
                      </a:r>
                      <a:r>
                        <a:rPr lang="pt-BR" sz="1800" kern="1200" baseline="30000" dirty="0" err="1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</a:t>
                      </a:r>
                      <a:r>
                        <a:rPr lang="pt-BR" sz="1800" kern="12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  <a:endParaRPr lang="pt-BR" sz="1800" kern="1200" baseline="300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80830C4-68D6-42E8-8BF5-93637695BD8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3857625" y="3071813"/>
            <a:ext cx="1500188" cy="1000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</a:p>
        </p:txBody>
      </p:sp>
      <p:cxnSp>
        <p:nvCxnSpPr>
          <p:cNvPr id="11" name="Conector de seta reta 10"/>
          <p:cNvCxnSpPr/>
          <p:nvPr/>
        </p:nvCxnSpPr>
        <p:spPr bwMode="auto">
          <a:xfrm>
            <a:off x="1643063" y="3259138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 bwMode="auto">
          <a:xfrm>
            <a:off x="1643063" y="3473450"/>
            <a:ext cx="2160587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 bwMode="auto">
          <a:xfrm>
            <a:off x="1643063" y="3687763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 bwMode="auto">
          <a:xfrm>
            <a:off x="1643063" y="3903663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 bwMode="auto">
          <a:xfrm>
            <a:off x="5429250" y="3571875"/>
            <a:ext cx="15001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875" name="Retângulo 15"/>
          <p:cNvSpPr>
            <a:spLocks noChangeArrowheads="1"/>
          </p:cNvSpPr>
          <p:nvPr/>
        </p:nvSpPr>
        <p:spPr bwMode="auto">
          <a:xfrm>
            <a:off x="1685925" y="2357438"/>
            <a:ext cx="20288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Parâmetros</a:t>
            </a:r>
          </a:p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de entrada</a:t>
            </a:r>
            <a:endParaRPr lang="pt-BR" altLang="pt-BR"/>
          </a:p>
        </p:txBody>
      </p:sp>
      <p:sp>
        <p:nvSpPr>
          <p:cNvPr id="36876" name="Retângulo 16"/>
          <p:cNvSpPr>
            <a:spLocks noChangeArrowheads="1"/>
          </p:cNvSpPr>
          <p:nvPr/>
        </p:nvSpPr>
        <p:spPr bwMode="auto">
          <a:xfrm>
            <a:off x="5537200" y="2714625"/>
            <a:ext cx="1844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Valor de </a:t>
            </a:r>
          </a:p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resposta</a:t>
            </a:r>
            <a:endParaRPr lang="pt-BR" altLang="pt-BR"/>
          </a:p>
        </p:txBody>
      </p:sp>
      <p:sp>
        <p:nvSpPr>
          <p:cNvPr id="3687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Função que tem valor de resposta e que recebe argumentos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por valor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ao ser chamada.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A688621-5ECC-4892-A78B-02DD8B64BBE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3857625" y="3071813"/>
            <a:ext cx="1500188" cy="1000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</a:p>
        </p:txBody>
      </p:sp>
      <p:cxnSp>
        <p:nvCxnSpPr>
          <p:cNvPr id="13" name="Conector de seta reta 12"/>
          <p:cNvCxnSpPr/>
          <p:nvPr/>
        </p:nvCxnSpPr>
        <p:spPr bwMode="auto">
          <a:xfrm>
            <a:off x="1643063" y="3290888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895" name="Retângulo 15"/>
          <p:cNvSpPr>
            <a:spLocks noChangeArrowheads="1"/>
          </p:cNvSpPr>
          <p:nvPr/>
        </p:nvSpPr>
        <p:spPr bwMode="auto">
          <a:xfrm>
            <a:off x="2066925" y="28241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pt-BR" altLang="pt-BR"/>
          </a:p>
        </p:txBody>
      </p:sp>
      <p:cxnSp>
        <p:nvCxnSpPr>
          <p:cNvPr id="9" name="Conector de seta reta 8"/>
          <p:cNvCxnSpPr/>
          <p:nvPr/>
        </p:nvCxnSpPr>
        <p:spPr bwMode="auto">
          <a:xfrm>
            <a:off x="1643063" y="3790950"/>
            <a:ext cx="2160587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897" name="Retângulo 10"/>
          <p:cNvSpPr>
            <a:spLocks noChangeArrowheads="1"/>
          </p:cNvSpPr>
          <p:nvPr/>
        </p:nvSpPr>
        <p:spPr bwMode="auto">
          <a:xfrm>
            <a:off x="2066925" y="33575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pt-BR" altLang="pt-BR"/>
          </a:p>
        </p:txBody>
      </p:sp>
      <p:cxnSp>
        <p:nvCxnSpPr>
          <p:cNvPr id="12" name="Conector de seta reta 11"/>
          <p:cNvCxnSpPr/>
          <p:nvPr/>
        </p:nvCxnSpPr>
        <p:spPr bwMode="auto">
          <a:xfrm>
            <a:off x="5429250" y="3571875"/>
            <a:ext cx="15001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899" name="Retângulo 13"/>
          <p:cNvSpPr>
            <a:spLocks noChangeArrowheads="1"/>
          </p:cNvSpPr>
          <p:nvPr/>
        </p:nvSpPr>
        <p:spPr bwMode="auto">
          <a:xfrm>
            <a:off x="5846763" y="31099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baseline="30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pt-BR" altLang="pt-BR" baseline="30000"/>
          </a:p>
        </p:txBody>
      </p:sp>
      <p:sp>
        <p:nvSpPr>
          <p:cNvPr id="3790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Função que tem valor de resposta e que recebe argumentos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por valor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ao ser chamada.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1A43E4F-F516-4442-A5C1-99854284C98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891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potencia(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cxnSp>
        <p:nvCxnSpPr>
          <p:cNvPr id="9" name="Conector de seta reta 8"/>
          <p:cNvCxnSpPr/>
          <p:nvPr/>
        </p:nvCxnSpPr>
        <p:spPr bwMode="auto">
          <a:xfrm rot="5400000">
            <a:off x="3429000" y="3571875"/>
            <a:ext cx="714375" cy="4286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 bwMode="auto">
          <a:xfrm rot="5400000">
            <a:off x="857250" y="3714750"/>
            <a:ext cx="85725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920" name="CaixaDeTexto 15"/>
          <p:cNvSpPr txBox="1">
            <a:spLocks noChangeArrowheads="1"/>
          </p:cNvSpPr>
          <p:nvPr/>
        </p:nvSpPr>
        <p:spPr bwMode="auto">
          <a:xfrm>
            <a:off x="4143375" y="3214688"/>
            <a:ext cx="342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Recebe um </a:t>
            </a:r>
            <a:r>
              <a:rPr lang="pt-BR" altLang="pt-BR" sz="20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float</a:t>
            </a:r>
            <a:r>
              <a:rPr lang="pt-BR" altLang="pt-BR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um </a:t>
            </a:r>
            <a:r>
              <a:rPr lang="pt-BR" altLang="pt-BR" sz="20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pt-BR" altLang="pt-BR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altLang="pt-BR" sz="2000" b="1" i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921" name="CaixaDeTexto 16"/>
          <p:cNvSpPr txBox="1">
            <a:spLocks noChangeArrowheads="1"/>
          </p:cNvSpPr>
          <p:nvPr/>
        </p:nvSpPr>
        <p:spPr bwMode="auto">
          <a:xfrm>
            <a:off x="928688" y="2886075"/>
            <a:ext cx="285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Retorna um </a:t>
            </a:r>
            <a:r>
              <a:rPr lang="pt-BR" altLang="pt-BR" sz="20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772D3A8-0179-46D4-AA2D-8B2E4F1695E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994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potencia(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 = 1;</a:t>
            </a: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(i=0; i&lt;n; i++) pot = pot*x;</a:t>
            </a: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4DADA01-39D5-4BDD-A338-B3C6C5717B1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4096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potencia(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potencia(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 = 1;</a:t>
            </a: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(i=0; i&lt;n; i++) pot = pot*x;</a:t>
            </a: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466A292-428F-4056-A204-5904BA5024C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4198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potencia(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resultado;</a:t>
            </a:r>
          </a:p>
          <a:p>
            <a:pPr lvl="1"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resultado = potencia(5,2);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(“%f \n”, resultado);</a:t>
            </a:r>
          </a:p>
          <a:p>
            <a:pPr lvl="1"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(“PAUSE”);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potencia(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 = 1;</a:t>
            </a: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(i=0; i&lt;n; i++) pot = pot*x;</a:t>
            </a: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9DC4F85-5648-4D0E-A86D-708A69DA0D9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26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Problema com macros:</a:t>
            </a:r>
            <a:endParaRPr lang="pt-BR" sz="18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5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conio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#define MAIUSC(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)  ((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)&gt;= 'a' &amp;&amp; (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)&lt;='z') ? </a:t>
            </a:r>
            <a:r>
              <a:rPr lang="pt-BR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lvl="1" algn="just" eaLnBrk="1" hangingPunct="1">
              <a:defRPr/>
            </a:pP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                 ((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) - 'a' + 'A') : (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algn="just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letra_maiusc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letra_maiusc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MAIUSC(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getchar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());</a:t>
            </a:r>
            <a:endParaRPr lang="pt-BR" sz="1400" b="1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("%c \n\n",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letra_maiusc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just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system("PAUSE");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Macros 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versus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00C5240-F653-464A-8865-569CCF2F67F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17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Em programação podemos fazer um processo análogo, “terceirizando” a solução de um pedaço de nosso problema ao passar o trabalho para um módulo específico do programa.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Em programação podemos dividir os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algoritmos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em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subalgoritmos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menores e de mais fácil compreensão.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Com isso, dividimos um problema difícil em vários problemas mais fáceis, juntando tudo no final e formando uma solução completa.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16FF875-4CF1-4F0D-9856-F9B9B101506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9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Solução com funções:</a:t>
            </a:r>
            <a:endParaRPr lang="pt-BR" sz="18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5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400" b="1" u="sng" dirty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400" b="1" u="sng" dirty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400" b="1" u="sng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u="sng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maiusc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u="sng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just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letra_maiusc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lvl="1" algn="just" eaLnBrk="1" hangingPunct="1">
              <a:defRPr/>
            </a:pP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letra_maiusc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maiusc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getchar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());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1" algn="just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("%c \n\n",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letra_maiusc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just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system("PAUSE");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algn="just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maiusc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lvl="1" algn="just" eaLnBrk="1" hangingPunct="1">
              <a:defRPr/>
            </a:pP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&gt;='a' &amp;&amp; 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&lt;='z') ? (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-'a' + 'A') : 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just" eaLnBrk="1" hangingPunct="1">
              <a:defRPr/>
            </a:pP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Macros 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versus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8325BDF-DCDE-42B7-AE2C-1C00F8E08D3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Macros 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versus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Funções</a:t>
            </a: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Problema com macros:</a:t>
            </a:r>
            <a:endParaRPr lang="pt-BR" sz="18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8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800" b="1" u="sng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pt-BR" sz="18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MENOR(x,y)     (x&lt;y) ? (x) </a:t>
            </a:r>
            <a:r>
              <a:rPr lang="pt-BR" sz="18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 (y) </a:t>
            </a:r>
          </a:p>
          <a:p>
            <a:pPr lvl="1" algn="just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8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(){</a:t>
            </a:r>
          </a:p>
          <a:p>
            <a:pPr lvl="1" algn="just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8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n1 = 1, n2 = 2, n;</a:t>
            </a: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n = MENOR(n1++, n2++);</a:t>
            </a: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8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(“n1=%d \t n2=%d\t n=%d”, n1, n2, n);</a:t>
            </a:r>
          </a:p>
          <a:p>
            <a:pPr lvl="1" algn="just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8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system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(“PAUSE”);</a:t>
            </a: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8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33035E6-36BB-43F3-B5AF-AD386193C42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Macros 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versus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Funções</a:t>
            </a: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7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 solução do problema do </a:t>
            </a:r>
            <a:r>
              <a:rPr lang="pt-BR" sz="17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slide </a:t>
            </a:r>
            <a:r>
              <a:rPr lang="pt-BR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anterior, utilizando funções, fica como exercício.</a:t>
            </a:r>
          </a:p>
          <a:p>
            <a:pPr algn="just" eaLnBrk="1" hangingPunct="1">
              <a:buFontTx/>
              <a:buChar char="•"/>
              <a:defRPr/>
            </a:pPr>
            <a:endParaRPr lang="pt-BR" sz="17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Várias funcionalidades em C são implementadas utilizando macros. Para vê-las, examine o arquivo </a:t>
            </a:r>
            <a:r>
              <a:rPr lang="pt-BR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ctype</a:t>
            </a:r>
            <a:r>
              <a:rPr lang="pt-BR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.h</a:t>
            </a:r>
            <a:r>
              <a:rPr lang="pt-BR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que acompanha seu compilador.</a:t>
            </a:r>
          </a:p>
          <a:p>
            <a:pPr algn="just" eaLnBrk="1" hangingPunct="1">
              <a:buFontTx/>
              <a:buChar char="•"/>
              <a:defRPr/>
            </a:pPr>
            <a:endParaRPr lang="pt-BR" sz="17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Macros são simples substituições dentro dos programas. Isso torna a </a:t>
            </a:r>
            <a:r>
              <a:rPr lang="pt-BR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execução mais rápida do que se fosse realizada a chamada de funções.</a:t>
            </a:r>
          </a:p>
          <a:p>
            <a:pPr algn="just" eaLnBrk="1" hangingPunct="1">
              <a:buFontTx/>
              <a:buChar char="•"/>
              <a:defRPr/>
            </a:pPr>
            <a:endParaRPr lang="pt-BR" sz="17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Por outro lado, o código é aumentado, pois o código da macro será duplicado cada vez que esta for utilizada no programa.</a:t>
            </a:r>
          </a:p>
          <a:p>
            <a:pPr algn="just" eaLnBrk="1" hangingPunct="1">
              <a:buFontTx/>
              <a:buChar char="•"/>
              <a:defRPr/>
            </a:pPr>
            <a:endParaRPr lang="pt-BR" sz="17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Uma vantagem (e também desvantagem) do uso de macros é a não necessidade de especificar o tipo dos argumentos.</a:t>
            </a:r>
            <a:endParaRPr lang="pt-BR" sz="17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6B88B37-63C4-4E1B-BA3A-C7834AE9518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4710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2000">
                <a:latin typeface="Verdana" panose="020B0604030504040204" pitchFamily="34" charset="0"/>
                <a:cs typeface="Times New Roman" panose="02020603050405020304" pitchFamily="18" charset="0"/>
              </a:rPr>
              <a:t>“No fim das contas, porém, o fato é que </a:t>
            </a:r>
            <a:r>
              <a:rPr lang="pt-BR" altLang="pt-BR" sz="2000" i="1">
                <a:latin typeface="Verdana" panose="020B0604030504040204" pitchFamily="34" charset="0"/>
                <a:cs typeface="Times New Roman" panose="02020603050405020304" pitchFamily="18" charset="0"/>
              </a:rPr>
              <a:t>nós educamos a nós mesmos.</a:t>
            </a:r>
            <a:r>
              <a:rPr lang="pt-BR" altLang="pt-BR" sz="2000">
                <a:latin typeface="Verdana" panose="020B0604030504040204" pitchFamily="34" charset="0"/>
                <a:cs typeface="Times New Roman" panose="02020603050405020304" pitchFamily="18" charset="0"/>
              </a:rPr>
              <a:t> Nós aprendemos, antes de tudo, decidindo aprender, assumindo um compromisso com a aprendizagem, que, por sua vez, gera concentração.”</a:t>
            </a:r>
          </a:p>
          <a:p>
            <a:pPr algn="just" eaLnBrk="1" hangingPunct="1"/>
            <a:endParaRPr lang="pt-BR" altLang="pt-BR" sz="17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Salman Khan</a:t>
            </a:r>
            <a:endParaRPr lang="pt-BR" altLang="pt-BR" sz="1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2EFEEAB-C11B-4AA1-819F-5086F993616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819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Até agora, em todos os programas que criamos, codificamos uma única função: a função 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main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(). 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Entretanto, em todos eles, diversas funções foram utilizadas: 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system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()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, printf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(), 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scanf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(), 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getch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(), 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putch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(), 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sqrt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(), 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pow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() etc. 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Essas funções estão disponíveis no sistema através de bibliotecas que acompanham o compilador  C.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Mas podemos definir nossas próprias funções e utilizá-las da mesma maneira.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A5D41E2-8AD6-4AF5-AC8A-85D1A005810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922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Definindo funções: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3"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&lt;nome&gt; (&lt;parâmetros&gt;) {</a:t>
            </a:r>
          </a:p>
          <a:p>
            <a:pPr lvl="4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&lt;Declarações de variáveis&gt;</a:t>
            </a:r>
          </a:p>
          <a:p>
            <a:pPr lvl="4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&lt;comandos&gt;</a:t>
            </a:r>
          </a:p>
          <a:p>
            <a:pPr lvl="3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6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refere-se ao tipo de resposta que a função devolve e deve ser </a:t>
            </a:r>
            <a:r>
              <a:rPr lang="pt-BR" altLang="pt-BR" sz="16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(vazio) se a função não tem valor de resposta;</a:t>
            </a:r>
          </a:p>
          <a:p>
            <a:pPr algn="just"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altLang="pt-BR" sz="16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nome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o identificador da função no resto do programa;</a:t>
            </a:r>
          </a:p>
          <a:p>
            <a:pPr algn="just"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altLang="pt-BR" sz="16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parâmetros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uma lista de variáveis que representam valores de entrada para a função e deve ser </a:t>
            </a:r>
            <a:r>
              <a:rPr lang="pt-BR" altLang="pt-BR" sz="16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caso não haja valores de entrada;</a:t>
            </a:r>
          </a:p>
          <a:p>
            <a:pPr algn="just"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Dentro do corpo da função, a primeira seção é destinada à declaração das variáveis e a segunda, aos comandos.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C2B3FAD-DC45-44B7-87FA-D15DF9E4E34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24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Definindo funções: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3857625" y="3071813"/>
            <a:ext cx="1500188" cy="1000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Função</a:t>
            </a:r>
          </a:p>
        </p:txBody>
      </p:sp>
      <p:cxnSp>
        <p:nvCxnSpPr>
          <p:cNvPr id="11" name="Conector de seta reta 10"/>
          <p:cNvCxnSpPr/>
          <p:nvPr/>
        </p:nvCxnSpPr>
        <p:spPr bwMode="auto">
          <a:xfrm>
            <a:off x="1643063" y="3259138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 bwMode="auto">
          <a:xfrm>
            <a:off x="1643063" y="3473450"/>
            <a:ext cx="2160587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 bwMode="auto">
          <a:xfrm>
            <a:off x="1643063" y="3687763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 bwMode="auto">
          <a:xfrm>
            <a:off x="1643063" y="3903663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 bwMode="auto">
          <a:xfrm>
            <a:off x="5429250" y="3571875"/>
            <a:ext cx="15001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52" name="Retângulo 15"/>
          <p:cNvSpPr>
            <a:spLocks noChangeArrowheads="1"/>
          </p:cNvSpPr>
          <p:nvPr/>
        </p:nvSpPr>
        <p:spPr bwMode="auto">
          <a:xfrm>
            <a:off x="1685925" y="2357438"/>
            <a:ext cx="20288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Parâmetros</a:t>
            </a:r>
          </a:p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de entrada</a:t>
            </a:r>
            <a:endParaRPr lang="pt-BR" altLang="pt-BR"/>
          </a:p>
        </p:txBody>
      </p:sp>
      <p:sp>
        <p:nvSpPr>
          <p:cNvPr id="10253" name="Retângulo 16"/>
          <p:cNvSpPr>
            <a:spLocks noChangeArrowheads="1"/>
          </p:cNvSpPr>
          <p:nvPr/>
        </p:nvSpPr>
        <p:spPr bwMode="auto">
          <a:xfrm>
            <a:off x="5537200" y="2714625"/>
            <a:ext cx="1844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Valor de </a:t>
            </a:r>
          </a:p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resposta</a:t>
            </a: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EB71982-C763-47A7-8869-C15C3FF2AC9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126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Função que não tem valor de resposta e não recebe argumentos ao ser chamada.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graphicFrame>
        <p:nvGraphicFramePr>
          <p:cNvPr id="18" name="Group 40"/>
          <p:cNvGraphicFramePr>
            <a:graphicFrameLocks noGrp="1"/>
          </p:cNvGraphicFramePr>
          <p:nvPr/>
        </p:nvGraphicFramePr>
        <p:xfrm>
          <a:off x="1000125" y="2382838"/>
          <a:ext cx="7000875" cy="1189037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1189037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uma função que imprime na tela do computador um cabeçalho com a identificação do aluno, contendo seu nome, matrícula e curso. Escreva também um programa principal que utiliza a função desenvolvida.</a:t>
                      </a:r>
                    </a:p>
                  </a:txBody>
                  <a:tcPr marL="91439" marR="91439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133D022-4C94-4B04-BF65-B98D789CFC8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3857625" y="3071813"/>
            <a:ext cx="1500188" cy="1000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</a:p>
        </p:txBody>
      </p:sp>
      <p:cxnSp>
        <p:nvCxnSpPr>
          <p:cNvPr id="11" name="Conector de seta reta 10"/>
          <p:cNvCxnSpPr/>
          <p:nvPr/>
        </p:nvCxnSpPr>
        <p:spPr bwMode="auto">
          <a:xfrm>
            <a:off x="1643063" y="3259138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 bwMode="auto">
          <a:xfrm>
            <a:off x="1643063" y="3473450"/>
            <a:ext cx="2160587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 bwMode="auto">
          <a:xfrm>
            <a:off x="1643063" y="3687763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 bwMode="auto">
          <a:xfrm>
            <a:off x="1643063" y="3903663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 bwMode="auto">
          <a:xfrm>
            <a:off x="5429250" y="3571875"/>
            <a:ext cx="15001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299" name="Retângulo 15"/>
          <p:cNvSpPr>
            <a:spLocks noChangeArrowheads="1"/>
          </p:cNvSpPr>
          <p:nvPr/>
        </p:nvSpPr>
        <p:spPr bwMode="auto">
          <a:xfrm>
            <a:off x="1685925" y="2357438"/>
            <a:ext cx="20288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Parâmetros</a:t>
            </a:r>
          </a:p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de entrada</a:t>
            </a:r>
            <a:endParaRPr lang="pt-BR" altLang="pt-BR"/>
          </a:p>
        </p:txBody>
      </p:sp>
      <p:sp>
        <p:nvSpPr>
          <p:cNvPr id="12300" name="Retângulo 16"/>
          <p:cNvSpPr>
            <a:spLocks noChangeArrowheads="1"/>
          </p:cNvSpPr>
          <p:nvPr/>
        </p:nvSpPr>
        <p:spPr bwMode="auto">
          <a:xfrm>
            <a:off x="5537200" y="2714625"/>
            <a:ext cx="1844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Valor de </a:t>
            </a:r>
          </a:p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resposta</a:t>
            </a:r>
            <a:endParaRPr lang="pt-BR" altLang="pt-BR"/>
          </a:p>
        </p:txBody>
      </p:sp>
      <p:sp>
        <p:nvSpPr>
          <p:cNvPr id="1230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Função que não tem valor de resposta e não recebe argumentos ao ser chamada.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17616</TotalTime>
  <Words>2168</Words>
  <Application>Microsoft Office PowerPoint</Application>
  <PresentationFormat>Apresentação na tela (4:3)</PresentationFormat>
  <Paragraphs>712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9" baseType="lpstr">
      <vt:lpstr>Times New Roman</vt:lpstr>
      <vt:lpstr>Arial</vt:lpstr>
      <vt:lpstr>Verdana</vt:lpstr>
      <vt:lpstr>Courier New</vt:lpstr>
      <vt:lpstr>Wingdings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Zaghetto</dc:creator>
  <cp:lastModifiedBy>Alexandre Zaghetto</cp:lastModifiedBy>
  <cp:revision>1904</cp:revision>
  <cp:lastPrinted>2015-10-19T15:18:00Z</cp:lastPrinted>
  <dcterms:created xsi:type="dcterms:W3CDTF">2002-12-12T12:34:29Z</dcterms:created>
  <dcterms:modified xsi:type="dcterms:W3CDTF">2016-07-29T16:49:46Z</dcterms:modified>
</cp:coreProperties>
</file>