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5" r:id="rId2"/>
    <p:sldId id="426" r:id="rId3"/>
    <p:sldId id="443" r:id="rId4"/>
    <p:sldId id="442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6" r:id="rId13"/>
    <p:sldId id="437" r:id="rId14"/>
    <p:sldId id="438" r:id="rId15"/>
    <p:sldId id="441" r:id="rId16"/>
  </p:sldIdLst>
  <p:sldSz cx="9144000" cy="6858000" type="screen4x3"/>
  <p:notesSz cx="7104063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7" autoAdjust="0"/>
    <p:restoredTop sz="99296" autoAdjust="0"/>
  </p:normalViewPr>
  <p:slideViewPr>
    <p:cSldViewPr>
      <p:cViewPr varScale="1">
        <p:scale>
          <a:sx n="86" d="100"/>
          <a:sy n="86" d="100"/>
        </p:scale>
        <p:origin x="1037" y="67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EB5CEB-10EC-4250-B41B-911C18F7B1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47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375" y="4862513"/>
            <a:ext cx="520731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B3457DF-9F21-42CB-9BA5-37EF3B5B11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940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1F890-4385-4393-BC80-4AF8EBB2694C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84830-5FDF-4103-A08C-3EA01535F0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D6235-3DDA-46F0-9ADF-8749FD3455A7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78C03-0416-45FA-8519-BCD69E55DC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D4F30-78DF-4B70-989D-BC4CE8714BEA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7C87A-7298-463D-8440-AC8B865D57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87AEE-A6F9-42BF-A944-1FFC6E684767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F134-0D6B-485D-B0FB-A763CE3D49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FC149-0404-47F4-B84B-7A8F5C22A91F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3C81-B0BD-44A8-92E6-E112B36F11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8EC523D2-F942-4AC8-8660-A9B83B66096C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D2E3F00-79D4-49CB-8511-9D8592BC09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4" y="231775"/>
            <a:ext cx="5277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sz="1200" b="1" dirty="0">
                <a:effectLst/>
                <a:latin typeface="Verdana" pitchFamily="34" charset="0"/>
              </a:rPr>
              <a:t>APC</a:t>
            </a:r>
          </a:p>
        </p:txBody>
      </p:sp>
      <p:pic>
        <p:nvPicPr>
          <p:cNvPr id="9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239693"/>
            <a:ext cx="3913188" cy="3317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357298"/>
            <a:ext cx="7786687" cy="47688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buFontTx/>
              <a:buNone/>
              <a:defRPr/>
            </a:pPr>
            <a:r>
              <a:rPr lang="en-US" sz="1800" b="1" dirty="0" err="1">
                <a:latin typeface="Verdana" pitchFamily="34" charset="0"/>
              </a:rPr>
              <a:t>Algoritmos</a:t>
            </a:r>
            <a:r>
              <a:rPr lang="en-US" sz="1800" b="1" dirty="0">
                <a:latin typeface="Verdana" pitchFamily="34" charset="0"/>
              </a:rPr>
              <a:t> e </a:t>
            </a:r>
          </a:p>
          <a:p>
            <a:pPr algn="r">
              <a:buFontTx/>
              <a:buNone/>
              <a:defRPr/>
            </a:pPr>
            <a:r>
              <a:rPr lang="en-US" sz="1800" b="1" dirty="0" err="1">
                <a:latin typeface="Verdana" pitchFamily="34" charset="0"/>
              </a:rPr>
              <a:t>Programação</a:t>
            </a:r>
            <a:r>
              <a:rPr lang="en-US" sz="1800" b="1" dirty="0">
                <a:latin typeface="Verdana" pitchFamily="34" charset="0"/>
              </a:rPr>
              <a:t> de </a:t>
            </a:r>
            <a:r>
              <a:rPr lang="en-US" sz="1800" b="1" dirty="0" err="1">
                <a:latin typeface="Verdana" pitchFamily="34" charset="0"/>
              </a:rPr>
              <a:t>Computadores</a:t>
            </a:r>
            <a:endParaRPr lang="en-US" sz="1800" b="1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400" b="1" dirty="0" err="1">
                <a:latin typeface="Verdana" pitchFamily="34" charset="0"/>
              </a:rPr>
              <a:t>Disciplina</a:t>
            </a:r>
            <a:r>
              <a:rPr lang="en-US" sz="1400" b="1" dirty="0">
                <a:latin typeface="Verdana" pitchFamily="34" charset="0"/>
              </a:rPr>
              <a:t> 113476</a:t>
            </a:r>
            <a:br>
              <a:rPr lang="en-US" sz="1600" b="1" dirty="0">
                <a:latin typeface="Verdana" pitchFamily="34" charset="0"/>
              </a:rPr>
            </a:br>
            <a:endParaRPr lang="en-US" sz="1600" b="1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6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6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2000" dirty="0">
                <a:latin typeface="Verdana" pitchFamily="34" charset="0"/>
              </a:rPr>
              <a:t>Prof. Alexandre Zaghetto</a:t>
            </a:r>
          </a:p>
          <a:p>
            <a:pPr algn="r">
              <a:buFontTx/>
              <a:buNone/>
              <a:defRPr/>
            </a:pPr>
            <a:r>
              <a:rPr lang="en-US" sz="1600" dirty="0">
                <a:latin typeface="Verdana" pitchFamily="34" charset="0"/>
              </a:rPr>
              <a:t>http://alexandre.zaghetto.com</a:t>
            </a:r>
          </a:p>
          <a:p>
            <a:pPr algn="r">
              <a:buFontTx/>
              <a:buNone/>
              <a:defRPr/>
            </a:pPr>
            <a:r>
              <a:rPr lang="en-US" sz="1400" dirty="0">
                <a:latin typeface="Verdana" pitchFamily="34" charset="0"/>
              </a:rPr>
              <a:t>zaghetto@unb.com</a:t>
            </a:r>
          </a:p>
          <a:p>
            <a:pPr algn="ctr">
              <a:buFontTx/>
              <a:buNone/>
              <a:defRPr/>
            </a:pPr>
            <a:endParaRPr lang="en-US" sz="14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Universidade</a:t>
            </a:r>
            <a:r>
              <a:rPr lang="en-US" sz="1200" dirty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Instituto</a:t>
            </a:r>
            <a:r>
              <a:rPr lang="en-US" sz="1200" dirty="0">
                <a:latin typeface="Verdana" pitchFamily="34" charset="0"/>
              </a:rPr>
              <a:t> de </a:t>
            </a:r>
            <a:r>
              <a:rPr lang="en-US" sz="1200" dirty="0" err="1">
                <a:latin typeface="Verdana" pitchFamily="34" charset="0"/>
              </a:rPr>
              <a:t>Ciências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Exatas</a:t>
            </a:r>
            <a:endParaRPr lang="en-US" sz="12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Departamento</a:t>
            </a:r>
            <a:r>
              <a:rPr lang="en-US" sz="1200" dirty="0">
                <a:latin typeface="Verdana" pitchFamily="34" charset="0"/>
              </a:rPr>
              <a:t> de </a:t>
            </a:r>
            <a:r>
              <a:rPr lang="en-US" sz="1200" dirty="0" err="1">
                <a:latin typeface="Verdana" pitchFamily="34" charset="0"/>
              </a:rPr>
              <a:t>Ciência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da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Computação</a:t>
            </a:r>
            <a:endParaRPr lang="en-US" sz="1200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sz="800" dirty="0">
                <a:latin typeface="Verdana" pitchFamily="34" charset="0"/>
              </a:rPr>
              <a:t>http://www.nickgentry.com/</a:t>
            </a: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>
              <a:defRPr/>
            </a:pPr>
            <a:endParaRPr lang="en-US" sz="2000" dirty="0">
              <a:latin typeface="Verdana" pitchFamily="34" charset="0"/>
            </a:endParaRPr>
          </a:p>
        </p:txBody>
      </p:sp>
      <p:pic>
        <p:nvPicPr>
          <p:cNvPr id="8194" name="Picture 2" descr="LostAndF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12776"/>
            <a:ext cx="3000786" cy="414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B5416-059D-4998-BF06-CA0A87FA118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 O aluno será aprovado se: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29EE903-C9A7-4AD3-A3EB-0C0587774E50}"/>
                  </a:ext>
                </a:extLst>
              </p:cNvPr>
              <p:cNvSpPr/>
              <p:nvPr/>
            </p:nvSpPr>
            <p:spPr>
              <a:xfrm>
                <a:off x="1661977" y="2378452"/>
                <a:ext cx="56886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𝐹𝑖𝑛𝑎𝑙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5.0 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𝐹𝑟𝑒𝑞𝑢𝑒𝑛𝑐𝑖𝑎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≥75%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29EE903-C9A7-4AD3-A3EB-0C058777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77" y="2378452"/>
                <a:ext cx="568863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3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B5416-059D-4998-BF06-CA0A87FA118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Laboratórios: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As aulas de laboratório são realizados no LINF. O alunos é livre para trazer o seu próprio computador.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Os programas da prática de laboratório devem ser entregues individualmente, mesmo que tenham sido feitos em dupla.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Os códigos fontes devem ser compactados (zip/</a:t>
            </a:r>
            <a:r>
              <a:rPr lang="pt-BR" sz="1600" dirty="0" err="1">
                <a:latin typeface="Verdana" pitchFamily="34" charset="0"/>
                <a:cs typeface="Times New Roman" pitchFamily="18" charset="0"/>
              </a:rPr>
              <a:t>rar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 e entregues em um arquivo único no formato "</a:t>
            </a:r>
            <a:r>
              <a:rPr lang="pt-BR" sz="1600" b="1" dirty="0">
                <a:latin typeface="Verdana" pitchFamily="34" charset="0"/>
                <a:cs typeface="Times New Roman" pitchFamily="18" charset="0"/>
              </a:rPr>
              <a:t>nome_do_aluno_lab_i.zip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". 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Toda entrega de atividade deve ser realizada </a:t>
            </a:r>
            <a:r>
              <a:rPr lang="pt-BR" sz="1600" b="1" dirty="0">
                <a:latin typeface="Verdana" pitchFamily="34" charset="0"/>
                <a:cs typeface="Times New Roman" pitchFamily="18" charset="0"/>
              </a:rPr>
              <a:t>via Moodle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. Não serão considerados arquivos enviados por e-mail.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</p:spTree>
    <p:extLst>
      <p:ext uri="{BB962C8B-B14F-4D97-AF65-F5344CB8AC3E}">
        <p14:creationId xmlns:p14="http://schemas.microsoft.com/office/powerpoint/2010/main" val="23942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F4CE-2FE1-469C-B86D-2B2AE944AA6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1071563" y="1285875"/>
            <a:ext cx="6934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endParaRPr lang="pt-BR" sz="1600" b="1" dirty="0"/>
          </a:p>
          <a:p>
            <a:pPr>
              <a:defRPr/>
            </a:pPr>
            <a:r>
              <a:rPr lang="pt-BR" sz="1600" b="1" dirty="0"/>
              <a:t> </a:t>
            </a:r>
          </a:p>
          <a:p>
            <a:pPr>
              <a:defRPr/>
            </a:pPr>
            <a:r>
              <a:rPr lang="pt-BR" sz="1600" b="1" dirty="0"/>
              <a:t> 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Calendário Acadêmico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7" name="Rectangle 5"/>
          <p:cNvSpPr>
            <a:spLocks noChangeArrowheads="1"/>
          </p:cNvSpPr>
          <p:nvPr/>
        </p:nvSpPr>
        <p:spPr bwMode="auto">
          <a:xfrm>
            <a:off x="0" y="502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1" name="Text Box 2052">
            <a:extLst>
              <a:ext uri="{FF2B5EF4-FFF2-40B4-BE49-F238E27FC236}">
                <a16:creationId xmlns:a16="http://schemas.microsoft.com/office/drawing/2014/main" id="{ACD7EA1E-7EE6-424F-9D70-94D08C3C8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55" y="1349645"/>
            <a:ext cx="6934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Primeiro dia de aula: 05/03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Último dia de aula: 06/07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Turma E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Prova 1: 02/05</a:t>
            </a:r>
          </a:p>
          <a:p>
            <a:pPr lvl="2"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Prova 2 e Trabalho: 29/06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Prova substitutiva: 02/07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>
              <a:buFont typeface="Wingdings" pitchFamily="2" charset="2"/>
              <a:buChar char="Ø"/>
              <a:defRPr/>
            </a:pPr>
            <a:r>
              <a:rPr lang="pt-BR" sz="1600" dirty="0">
                <a:solidFill>
                  <a:srgbClr val="C00000"/>
                </a:solidFill>
                <a:latin typeface="Verdana" pitchFamily="34" charset="0"/>
                <a:cs typeface="Times New Roman" pitchFamily="18" charset="0"/>
              </a:rPr>
              <a:t> Só fará a prova substitutiva o aluno que faltar a alguma das Provas 1 ou 2. Esta prova substituirá apenas uma das nota.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4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FD203-000D-4E59-A3A7-5A7E1F53CF6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6. Moodle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" name="Text Box 2052">
            <a:extLst>
              <a:ext uri="{FF2B5EF4-FFF2-40B4-BE49-F238E27FC236}">
                <a16:creationId xmlns:a16="http://schemas.microsoft.com/office/drawing/2014/main" id="{9CB8E7E4-D9DB-4130-9573-9697DCE4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55" y="1349645"/>
            <a:ext cx="6934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Endereço:  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http://aprender.unb.br/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Disciplina: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e Programação de Computadores - Prof. Alexandre Zaghetto</a:t>
            </a:r>
          </a:p>
        </p:txBody>
      </p:sp>
    </p:spTree>
    <p:extLst>
      <p:ext uri="{BB962C8B-B14F-4D97-AF65-F5344CB8AC3E}">
        <p14:creationId xmlns:p14="http://schemas.microsoft.com/office/powerpoint/2010/main" val="42005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2F62C-30AE-4521-B094-676FE066336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GUIMARÃES, A. M. &amp; LAGES, N.  A. C.,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Algoritmos e Estrutura de Dados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LTC, 1994.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MIZRAHI, V. V.,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Treinamento em Linguagem C</a:t>
            </a:r>
            <a:r>
              <a:rPr lang="pt-BR" sz="1300" i="1" dirty="0">
                <a:latin typeface="Verdana" pitchFamily="34" charset="0"/>
                <a:cs typeface="Times New Roman" pitchFamily="18" charset="0"/>
              </a:rPr>
              <a:t>: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C</a:t>
            </a:r>
            <a:r>
              <a:rPr lang="pt-BR" sz="1300" b="1" dirty="0">
                <a:latin typeface="Verdana" pitchFamily="34" charset="0"/>
                <a:cs typeface="Times New Roman" pitchFamily="18" charset="0"/>
              </a:rPr>
              <a:t>urso completo em um volume.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3ª Ed. São Paulo: Pearson, 2008.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SCHILDT, H.,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C Completo e Total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3ª Ed. São Paulo: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Makron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Books, 1996.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MENDONÇA, A. &amp; ZELENOVSKY, R.,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Eletrônica Digital: Curso Prático e Exercícios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MZ Editora, 2004. 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GUIMARÂES, A. M.  &amp; LAGES, N. A. C.,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Introdução à Ciência da Computação.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Rio de Janeiro: LTC, 1985.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MONTEIRO, M. A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., Introdução à Organização de Computadores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4ª Ed. Rio de Janeiro: LTC, 2002.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KERNIGHAN, B. W. &amp; RITCHIE, D. M., C</a:t>
            </a:r>
            <a:r>
              <a:rPr lang="pt-BR" sz="1300" i="1" dirty="0">
                <a:latin typeface="Verdana" pitchFamily="34" charset="0"/>
                <a:cs typeface="Times New Roman" pitchFamily="18" charset="0"/>
              </a:rPr>
              <a:t>,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 A Linguagem de Programação Padrão ANSI.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Campus, 1989.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TENENBAUM, A. M.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et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al.,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Estrutura de Dados Usando C.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São Paulo: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Makron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Books,  1995.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7. Bibliografia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6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02009" y="1700808"/>
            <a:ext cx="5298383" cy="100013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buFontTx/>
              <a:buNone/>
              <a:defRPr/>
            </a:pPr>
            <a:endParaRPr lang="pt-BR" sz="18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pt-BR" sz="1800" dirty="0">
                <a:latin typeface="Verdana" pitchFamily="34" charset="0"/>
              </a:rPr>
              <a:t>“Tal como os artistas, os cientistas criadores precisam, em determinadas ocasiões, ser capazes de viver em um mundo desordenado.”</a:t>
            </a:r>
          </a:p>
          <a:p>
            <a:pPr algn="r">
              <a:buFontTx/>
              <a:buNone/>
              <a:defRPr/>
            </a:pPr>
            <a:endParaRPr lang="pt-BR" sz="18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pt-BR" sz="1800" dirty="0">
                <a:latin typeface="Verdana" pitchFamily="34" charset="0"/>
              </a:rPr>
              <a:t>Thomas S. Kuhn</a:t>
            </a:r>
            <a:endParaRPr lang="en-US" sz="1800" dirty="0">
              <a:latin typeface="Verdana" pitchFamily="34" charset="0"/>
            </a:endParaRPr>
          </a:p>
        </p:txBody>
      </p:sp>
      <p:pic>
        <p:nvPicPr>
          <p:cNvPr id="2050" name="Picture 2" descr="https://upload.wikimedia.org/wikipedia/en/8/87/Thomas_Kuh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0874"/>
            <a:ext cx="22193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D0E1E77-F1BA-4DA4-8402-702C27B98F33}" type="datetime1">
              <a:rPr lang="pt-BR" smtClean="0"/>
              <a:pPr/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45A-2F6D-44A1-94B6-C299985B942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5BB636-922E-42D9-8F29-59DBF7F5D709}"/>
              </a:ext>
            </a:extLst>
          </p:cNvPr>
          <p:cNvSpPr/>
          <p:nvPr/>
        </p:nvSpPr>
        <p:spPr>
          <a:xfrm>
            <a:off x="685800" y="270892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presente conjunto de </a:t>
            </a:r>
            <a:r>
              <a:rPr lang="pt-BR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reutilizado ou republicado sem a permissão do instrutor.</a:t>
            </a:r>
          </a:p>
        </p:txBody>
      </p:sp>
    </p:spTree>
    <p:extLst>
      <p:ext uri="{BB962C8B-B14F-4D97-AF65-F5344CB8AC3E}">
        <p14:creationId xmlns:p14="http://schemas.microsoft.com/office/powerpoint/2010/main" val="38923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>
                <a:latin typeface="Verdana" pitchFamily="34" charset="0"/>
              </a:rPr>
              <a:t>Módulo</a:t>
            </a:r>
            <a:r>
              <a:rPr lang="en-US" sz="2800" b="1" dirty="0">
                <a:latin typeface="Verdana" pitchFamily="34" charset="0"/>
              </a:rPr>
              <a:t> 00</a:t>
            </a:r>
          </a:p>
          <a:p>
            <a:pPr algn="ctr">
              <a:buFontTx/>
              <a:buNone/>
              <a:defRPr/>
            </a:pPr>
            <a:r>
              <a:rPr lang="en-US" sz="2800" b="1" dirty="0" err="1">
                <a:latin typeface="Verdana" pitchFamily="34" charset="0"/>
              </a:rPr>
              <a:t>Apresentação</a:t>
            </a:r>
            <a:r>
              <a:rPr lang="en-US" sz="2800" b="1" dirty="0">
                <a:latin typeface="Verdana" pitchFamily="34" charset="0"/>
              </a:rPr>
              <a:t> da </a:t>
            </a:r>
            <a:r>
              <a:rPr lang="en-US" sz="2800" b="1" dirty="0" err="1">
                <a:latin typeface="Verdana" pitchFamily="34" charset="0"/>
              </a:rPr>
              <a:t>Disciplina</a:t>
            </a:r>
            <a:endParaRPr lang="en-US" sz="2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3345A-2F6D-44A1-94B6-C299985B942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1. Objetivos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id="{E9EB22FD-1B81-4500-8A44-250FF611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46076"/>
            <a:ext cx="6934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Desenvolver um “pensamento computacional”: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Compreender a organização básica de um computador.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Adquirir competência para representar a resolução de problemas por meio de algoritmos.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Adquirir conhecimentos básicos em linguagem de programação C, padrão ANSI: </a:t>
            </a:r>
            <a:r>
              <a:rPr lang="pt-BR" sz="1600" b="1" dirty="0">
                <a:solidFill>
                  <a:srgbClr val="800000"/>
                </a:solidFill>
                <a:latin typeface="Verdana" pitchFamily="34" charset="0"/>
                <a:cs typeface="Times New Roman" pitchFamily="18" charset="0"/>
              </a:rPr>
              <a:t>não será um curso de C.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600" b="1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Adquirir de forma autodidata conhecimentos básicos em Linguagem de programação Python: </a:t>
            </a:r>
            <a:r>
              <a:rPr lang="pt-BR" sz="1600" b="1" dirty="0">
                <a:solidFill>
                  <a:srgbClr val="800000"/>
                </a:solidFill>
                <a:latin typeface="Verdana" pitchFamily="34" charset="0"/>
                <a:cs typeface="Times New Roman" pitchFamily="18" charset="0"/>
              </a:rPr>
              <a:t>não será um curso Python.</a:t>
            </a:r>
          </a:p>
          <a:p>
            <a:pPr lvl="1"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Destinado a alunos que têm pouca ou nenhuma experiência pregressa com programação. </a:t>
            </a:r>
          </a:p>
        </p:txBody>
      </p:sp>
    </p:spTree>
    <p:extLst>
      <p:ext uri="{BB962C8B-B14F-4D97-AF65-F5344CB8AC3E}">
        <p14:creationId xmlns:p14="http://schemas.microsoft.com/office/powerpoint/2010/main" val="21522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1DB80-F087-4125-B800-F227FA97213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Ao final do curso o aluno deverá ter adquirido confiança em sua habilidade de propor e interpretar algoritmos.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Além disso, o aluno deverá ser capaz de escrever e ler códigos escritos em linguagens de programação C e Python.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Vamos cobrir assuntos que não são necessariamente tratados na literatura da forma como serão abordados aqui.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Ou seja, a presença do aluno em sala de aula e nos laboratórios é essencial.</a:t>
            </a: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1. Objetivos</a:t>
            </a:r>
          </a:p>
        </p:txBody>
      </p:sp>
    </p:spTree>
    <p:extLst>
      <p:ext uri="{BB962C8B-B14F-4D97-AF65-F5344CB8AC3E}">
        <p14:creationId xmlns:p14="http://schemas.microsoft.com/office/powerpoint/2010/main" val="350749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B0CF6-7278-412B-AC21-3EEC32C8AA02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 histórico da computação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Organização básica de um computador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Conceito de algoritmo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seqüenciais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com alternativas: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simples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compostas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aninhadas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de múltipla escolha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8509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A174C-4A74-4F21-9DDB-09CE2E99516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com repetição: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teste no início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teste no fim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variável de controle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Vetores e matrizes (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</a:rPr>
              <a:t>Arrays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Seqüência de Caracteres (</a:t>
            </a:r>
            <a:r>
              <a:rPr lang="pt-BR" sz="1600" i="1" dirty="0">
                <a:latin typeface="Verdana" pitchFamily="34" charset="0"/>
                <a:cs typeface="Times New Roman" pitchFamily="18" charset="0"/>
              </a:rPr>
              <a:t>Strings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Registros (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</a:rPr>
              <a:t>Structs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Uniões e Enumerações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Subalgoritmos (Funções)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Ponteiros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118731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ECB17-315F-4E0A-BD6D-950AD9BAF6C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Arquivos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Recursividade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Ordenação e Busca</a:t>
            </a: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193113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D533-C2F4-446C-A53A-D054831E7082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052"/>
              <p:cNvSpPr txBox="1">
                <a:spLocks noChangeArrowheads="1"/>
              </p:cNvSpPr>
              <p:nvPr/>
            </p:nvSpPr>
            <p:spPr bwMode="auto">
              <a:xfrm>
                <a:off x="990600" y="1349375"/>
                <a:ext cx="6934200" cy="4628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buFontTx/>
                  <a:buChar char="•"/>
                  <a:defRPr/>
                </a:pPr>
                <a:r>
                  <a:rPr lang="pt-BR" sz="1600" dirty="0">
                    <a:latin typeface="Verdana" pitchFamily="34" charset="0"/>
                    <a:cs typeface="Times New Roman" pitchFamily="18" charset="0"/>
                  </a:rPr>
                  <a:t>  A menção será baseada em 2 provas, 1 trabalho e 10 laboratórios.</a:t>
                </a:r>
              </a:p>
              <a:p>
                <a:pPr algn="just">
                  <a:buFontTx/>
                  <a:buChar char="•"/>
                  <a:defRPr/>
                </a:pPr>
                <a:endParaRPr lang="pt-BR" sz="16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>
                  <a:buFontTx/>
                  <a:buChar char="•"/>
                  <a:defRPr/>
                </a:pPr>
                <a:r>
                  <a:rPr lang="pt-BR" sz="1600" dirty="0">
                    <a:latin typeface="Verdana" pitchFamily="34" charset="0"/>
                    <a:cs typeface="Times New Roman" pitchFamily="18" charset="0"/>
                  </a:rPr>
                  <a:t>  A média final será dada por:</a:t>
                </a:r>
              </a:p>
              <a:p>
                <a:pPr>
                  <a:buFontTx/>
                  <a:buChar char="•"/>
                  <a:defRPr/>
                </a:pPr>
                <a:endParaRPr lang="pt-BR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Times New Roman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𝐹𝑖𝑛𝑎𝑙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𝑇𝑟𝑎𝑏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 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𝑎𝑏𝑠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𝑟𝑜𝑣𝑎𝑠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dirty="0">
                  <a:effectLst/>
                  <a:latin typeface="Verdana" pitchFamily="34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pt-BR" dirty="0">
                  <a:latin typeface="Verdana" pitchFamily="34" charset="0"/>
                  <a:cs typeface="Times New Roman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𝑟𝑜𝑣𝑎𝑠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Verdana" pitchFamily="34" charset="0"/>
                  <a:cs typeface="Times New Roman" pitchFamily="18" charset="0"/>
                </a:endParaRPr>
              </a:p>
              <a:p>
                <a:pPr>
                  <a:buFontTx/>
                  <a:buChar char="•"/>
                  <a:defRPr/>
                </a:pPr>
                <a:endParaRPr lang="en-US" dirty="0">
                  <a:effectLst/>
                  <a:latin typeface="Verdana" pitchFamily="34" charset="0"/>
                  <a:cs typeface="Times New Roman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𝐿𝑎𝑏𝑠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𝐿𝑎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349375"/>
                <a:ext cx="6934200" cy="4628318"/>
              </a:xfrm>
              <a:prstGeom prst="rect">
                <a:avLst/>
              </a:prstGeom>
              <a:blipFill>
                <a:blip r:embed="rId2"/>
                <a:stretch>
                  <a:fillRect l="-528" t="-395" r="-44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09337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10610</TotalTime>
  <Words>806</Words>
  <Application>Microsoft Office PowerPoint</Application>
  <PresentationFormat>Apresentação na tela (4:3)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Alexandre Zaghetto</dc:creator>
  <cp:keywords>Universidade de Brasília, Departamento de Ciência da Computação</cp:keywords>
  <cp:lastModifiedBy>Alexandre Zaghetto</cp:lastModifiedBy>
  <cp:revision>1487</cp:revision>
  <cp:lastPrinted>2016-03-07T17:18:22Z</cp:lastPrinted>
  <dcterms:created xsi:type="dcterms:W3CDTF">2002-12-12T12:34:29Z</dcterms:created>
  <dcterms:modified xsi:type="dcterms:W3CDTF">2018-02-28T23:44:18Z</dcterms:modified>
  <cp:category>Computação</cp:category>
</cp:coreProperties>
</file>