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502" r:id="rId2"/>
    <p:sldId id="503" r:id="rId3"/>
    <p:sldId id="381" r:id="rId4"/>
    <p:sldId id="373" r:id="rId5"/>
    <p:sldId id="383" r:id="rId6"/>
    <p:sldId id="385" r:id="rId7"/>
    <p:sldId id="394" r:id="rId8"/>
    <p:sldId id="392" r:id="rId9"/>
    <p:sldId id="395" r:id="rId10"/>
    <p:sldId id="397" r:id="rId11"/>
    <p:sldId id="499" r:id="rId12"/>
    <p:sldId id="400" r:id="rId13"/>
    <p:sldId id="427" r:id="rId14"/>
    <p:sldId id="485" r:id="rId15"/>
    <p:sldId id="433" r:id="rId16"/>
    <p:sldId id="434" r:id="rId17"/>
    <p:sldId id="438" r:id="rId18"/>
    <p:sldId id="441" r:id="rId19"/>
    <p:sldId id="443" r:id="rId20"/>
    <p:sldId id="445" r:id="rId21"/>
    <p:sldId id="450" r:id="rId22"/>
    <p:sldId id="452" r:id="rId23"/>
    <p:sldId id="457" r:id="rId24"/>
    <p:sldId id="458" r:id="rId25"/>
    <p:sldId id="461" r:id="rId26"/>
    <p:sldId id="463" r:id="rId27"/>
    <p:sldId id="465" r:id="rId28"/>
    <p:sldId id="469" r:id="rId29"/>
    <p:sldId id="472" r:id="rId30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EAEAEA"/>
    <a:srgbClr val="000000"/>
    <a:srgbClr val="800000"/>
    <a:srgbClr val="D4D4D4"/>
    <a:srgbClr val="DCDCDC"/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27" autoAdjust="0"/>
    <p:restoredTop sz="99333" autoAdjust="0"/>
  </p:normalViewPr>
  <p:slideViewPr>
    <p:cSldViewPr>
      <p:cViewPr varScale="1">
        <p:scale>
          <a:sx n="86" d="100"/>
          <a:sy n="86" d="100"/>
        </p:scale>
        <p:origin x="1037" y="67"/>
      </p:cViewPr>
      <p:guideLst>
        <p:guide orient="horz" pos="2160"/>
        <p:guide pos="2880"/>
      </p:guideLst>
    </p:cSldViewPr>
  </p:slideViewPr>
  <p:outlineViewPr>
    <p:cViewPr>
      <p:scale>
        <a:sx n="100" d="100"/>
        <a:sy n="100" d="100"/>
      </p:scale>
      <p:origin x="11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24"/>
    </p:cViewPr>
  </p:sorterViewPr>
  <p:notesViewPr>
    <p:cSldViewPr>
      <p:cViewPr varScale="1">
        <p:scale>
          <a:sx n="56" d="100"/>
          <a:sy n="56" d="100"/>
        </p:scale>
        <p:origin x="-1854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6644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E1B225F-BE1A-4AA8-B5F2-60D00F5D135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4280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52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2513"/>
            <a:ext cx="520382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6644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BD4C4DB8-5470-4629-B5E4-CCA10DFFA60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6942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782B9A-F927-4278-BEC6-5B2319233B6C}" type="datetime1">
              <a:rPr lang="pt-BR"/>
              <a:pPr>
                <a:defRPr/>
              </a:pPr>
              <a:t>28/02/2018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DB39D-9F67-4E69-A16F-BE708C2CBDC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EBD084-2445-47A8-96E5-43A99FCE8123}" type="datetime1">
              <a:rPr lang="pt-BR"/>
              <a:pPr>
                <a:defRPr/>
              </a:pPr>
              <a:t>28/02/2018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2A8458-5961-4304-883E-D91CFC3D9D7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418D55-7776-4855-A9FD-7446E9513FA4}" type="datetime1">
              <a:rPr lang="pt-BR"/>
              <a:pPr>
                <a:defRPr/>
              </a:pPr>
              <a:t>28/02/2018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09D6B3-2B41-43F8-A8C9-9E1DD4EDA91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22751-0AF0-47CE-8EB5-39E2D38956A4}" type="datetime1">
              <a:rPr lang="pt-BR"/>
              <a:pPr>
                <a:defRPr/>
              </a:pPr>
              <a:t>28/02/2018</a:t>
            </a:fld>
            <a:endParaRPr lang="pt-B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DBDE88-678B-41DD-9E99-FE3BB19C8EA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7D2F30-6606-405E-B9D5-3503A869B4D2}" type="datetime1">
              <a:rPr lang="pt-BR"/>
              <a:pPr>
                <a:defRPr/>
              </a:pPr>
              <a:t>28/02/2018</a:t>
            </a:fld>
            <a:endParaRPr lang="pt-B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1FBF0-1901-474B-BE4C-A20507B43FB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tif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1pPr>
          </a:lstStyle>
          <a:p>
            <a:pPr>
              <a:defRPr/>
            </a:pPr>
            <a:fld id="{E628E29F-C8C1-47C5-8C60-68DF3BE081FC}" type="datetime1">
              <a:rPr lang="pt-BR"/>
              <a:pPr>
                <a:defRPr/>
              </a:pPr>
              <a:t>28/02/2018</a:t>
            </a:fld>
            <a:endParaRPr lang="pt-B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1pPr>
          </a:lstStyle>
          <a:p>
            <a:pPr>
              <a:defRPr/>
            </a:pPr>
            <a:fld id="{0DE5E2E6-6595-4D3D-90F9-7400F198468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685800" y="6172200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ctr">
              <a:defRPr/>
            </a:pPr>
            <a:endParaRPr lang="pt-BR"/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685800" y="685800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ctr">
              <a:defRPr/>
            </a:pPr>
            <a:endParaRPr lang="pt-BR"/>
          </a:p>
        </p:txBody>
      </p:sp>
      <p:sp>
        <p:nvSpPr>
          <p:cNvPr id="1035" name="Text Box 11"/>
          <p:cNvSpPr txBox="1">
            <a:spLocks noChangeArrowheads="1"/>
          </p:cNvSpPr>
          <p:nvPr userDrawn="1"/>
        </p:nvSpPr>
        <p:spPr bwMode="auto">
          <a:xfrm>
            <a:off x="8017804" y="231775"/>
            <a:ext cx="52770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pt-BR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APC</a:t>
            </a:r>
          </a:p>
        </p:txBody>
      </p:sp>
      <p:pic>
        <p:nvPicPr>
          <p:cNvPr id="9" name="Picture 2" descr="Z:\Users\Zaghetto\Documents\UnB\UnB Indentidade Visual\Departamento.TIF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4348" y="239693"/>
            <a:ext cx="3913188" cy="33178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42938" y="1357298"/>
            <a:ext cx="7786687" cy="476886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marL="342900" marR="0" lvl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Algoritmos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e </a:t>
            </a:r>
          </a:p>
          <a:p>
            <a:pPr marL="342900" marR="0" lvl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Programação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de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Computadores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342900" marR="0" lvl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Disciplina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113476</a:t>
            </a:r>
            <a:b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</a:b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342900" marR="0" lvl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342900" marR="0" lvl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342900" marR="0" lvl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Prof.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Alexandre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Zaghetto</a:t>
            </a:r>
          </a:p>
          <a:p>
            <a:pPr algn="r">
              <a:buFontTx/>
              <a:buNone/>
              <a:defRPr/>
            </a:pPr>
            <a:r>
              <a:rPr lang="en-US" sz="1600" dirty="0">
                <a:latin typeface="Verdana" pitchFamily="34" charset="0"/>
              </a:rPr>
              <a:t>http://alexandre.zaghetto.com</a:t>
            </a:r>
          </a:p>
          <a:p>
            <a:pPr algn="r">
              <a:buFontTx/>
              <a:buNone/>
              <a:defRPr/>
            </a:pPr>
            <a:r>
              <a:rPr lang="en-US" sz="1400" dirty="0">
                <a:latin typeface="Verdana" pitchFamily="34" charset="0"/>
              </a:rPr>
              <a:t>zaghetto@unb.com</a:t>
            </a: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342900" marR="0" lvl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Universidade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de Brasília</a:t>
            </a:r>
          </a:p>
          <a:p>
            <a:pPr marL="342900" marR="0" lvl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Instituto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de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Ciências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Exatas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342900" marR="0" lvl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Departamento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de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Ciência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da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Computação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http://www.nickgentry.com/</a:t>
            </a: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pic>
        <p:nvPicPr>
          <p:cNvPr id="1026" name="Picture 2" descr="DejaV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4826" y="2060848"/>
            <a:ext cx="3389425" cy="3528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28/02/2018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5A2CBA-94C5-40FF-84B0-C8AD0A48F3EA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6934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 err="1">
                <a:latin typeface="Verdana" pitchFamily="34" charset="0"/>
                <a:cs typeface="Times New Roman" pitchFamily="18" charset="0"/>
              </a:rPr>
              <a:t>Gottfried</a:t>
            </a:r>
            <a:r>
              <a:rPr lang="pt-BR" sz="1800" b="1" dirty="0">
                <a:latin typeface="Verdana" pitchFamily="34" charset="0"/>
                <a:cs typeface="Times New Roman" pitchFamily="18" charset="0"/>
              </a:rPr>
              <a:t> Wilhelm von Leibniz 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(1646 - 1716):</a:t>
            </a: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1800" b="1" dirty="0">
                <a:latin typeface="Verdana" pitchFamily="34" charset="0"/>
              </a:rPr>
              <a:t>3. Dispositivos Mecânicos (500 a.C. – 1880)</a:t>
            </a:r>
          </a:p>
          <a:p>
            <a:pPr algn="ctr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pic>
        <p:nvPicPr>
          <p:cNvPr id="40966" name="Picture 8" descr="http://www.philso.uni-augsburg.de/web2/Schulpaed/website/images/leibniz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348880"/>
            <a:ext cx="2395538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7" name="Picture 2" descr="http://www.deanstalk.net/photos/uncategorized/2008/04/23/leibniz_machine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3375" y="2848942"/>
            <a:ext cx="4143375" cy="178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28/02/2018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FB8F69-EA50-417B-8D4E-0D42D031E4C2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6934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Revolução Industrial: contribuiu no desenvolvimento de dispositivos automáticos.</a:t>
            </a:r>
          </a:p>
          <a:p>
            <a:pPr algn="just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 err="1">
                <a:latin typeface="Verdana" pitchFamily="34" charset="0"/>
                <a:cs typeface="Times New Roman" pitchFamily="18" charset="0"/>
              </a:rPr>
              <a:t>Basile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 err="1">
                <a:latin typeface="Verdana" pitchFamily="34" charset="0"/>
                <a:cs typeface="Times New Roman" pitchFamily="18" charset="0"/>
              </a:rPr>
              <a:t>Bouchon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, Jean </a:t>
            </a:r>
            <a:r>
              <a:rPr lang="pt-BR" sz="1800" dirty="0" err="1">
                <a:latin typeface="Verdana" pitchFamily="34" charset="0"/>
                <a:cs typeface="Times New Roman" pitchFamily="18" charset="0"/>
              </a:rPr>
              <a:t>Falcon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, Jacques </a:t>
            </a:r>
            <a:r>
              <a:rPr lang="pt-BR" sz="1800" dirty="0" err="1">
                <a:latin typeface="Verdana" pitchFamily="34" charset="0"/>
                <a:cs typeface="Times New Roman" pitchFamily="18" charset="0"/>
              </a:rPr>
              <a:t>Vaucanson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 e Joseph Marie </a:t>
            </a:r>
            <a:r>
              <a:rPr lang="pt-BR" sz="1800" dirty="0" err="1">
                <a:latin typeface="Verdana" pitchFamily="34" charset="0"/>
                <a:cs typeface="Times New Roman" pitchFamily="18" charset="0"/>
              </a:rPr>
              <a:t>Jacquard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 (Século XVIII):</a:t>
            </a: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1800" b="1" dirty="0">
                <a:latin typeface="Verdana" pitchFamily="34" charset="0"/>
              </a:rPr>
              <a:t>3. Dispositivos Mecânicos (500 a.C. – 1880)</a:t>
            </a:r>
          </a:p>
        </p:txBody>
      </p:sp>
      <p:pic>
        <p:nvPicPr>
          <p:cNvPr id="41990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24808" y="3063467"/>
            <a:ext cx="3528392" cy="294816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28/02/2018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973E13-3389-4814-8405-58ED36248BA4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69342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latin typeface="Verdana" pitchFamily="34" charset="0"/>
                <a:cs typeface="Times New Roman" pitchFamily="18" charset="0"/>
              </a:rPr>
              <a:t>Charles P. Babbage 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(1791 - 1871)</a:t>
            </a:r>
            <a:r>
              <a:rPr lang="pt-BR" sz="1800" b="1" dirty="0">
                <a:latin typeface="Verdana" pitchFamily="34" charset="0"/>
                <a:cs typeface="Times New Roman" pitchFamily="18" charset="0"/>
              </a:rPr>
              <a:t>.</a:t>
            </a:r>
          </a:p>
          <a:p>
            <a:pPr algn="just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Projetou dois tipos de máquinas: </a:t>
            </a:r>
          </a:p>
          <a:p>
            <a:pPr algn="just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ü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a máquina de diferenças; e</a:t>
            </a:r>
          </a:p>
          <a:p>
            <a:pPr lvl="1" algn="just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ü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a máquina analítica.</a:t>
            </a:r>
          </a:p>
          <a:p>
            <a:pPr algn="just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1800" b="1" dirty="0">
                <a:latin typeface="Verdana" pitchFamily="34" charset="0"/>
              </a:rPr>
              <a:t>3. Dispositivos Mecânicos (500 a.C. – 1880)</a:t>
            </a:r>
          </a:p>
        </p:txBody>
      </p:sp>
      <p:pic>
        <p:nvPicPr>
          <p:cNvPr id="44038" name="Picture 2" descr="http://malpawalewska.files.wordpress.com/2008/10/charlesbabba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1844824"/>
            <a:ext cx="2128051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28/02/2018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5D7886-3963-4917-9D4D-A71C36921C35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Com a invenção do motor elétrico (</a:t>
            </a:r>
            <a:r>
              <a:rPr lang="pt-BR" sz="1800" b="1" dirty="0">
                <a:latin typeface="Verdana" pitchFamily="34" charset="0"/>
                <a:cs typeface="Times New Roman" pitchFamily="18" charset="0"/>
              </a:rPr>
              <a:t>Michael </a:t>
            </a:r>
            <a:r>
              <a:rPr lang="pt-BR" sz="1800" b="1" dirty="0" err="1">
                <a:latin typeface="Verdana" pitchFamily="34" charset="0"/>
                <a:cs typeface="Times New Roman" pitchFamily="18" charset="0"/>
              </a:rPr>
              <a:t>Faraday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, </a:t>
            </a:r>
            <a:r>
              <a:rPr lang="pt-BR" sz="1800" b="1" dirty="0">
                <a:latin typeface="Verdana" pitchFamily="34" charset="0"/>
                <a:cs typeface="Times New Roman" pitchFamily="18" charset="0"/>
              </a:rPr>
              <a:t>Joseph Henry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, </a:t>
            </a:r>
            <a:r>
              <a:rPr lang="pt-BR" sz="1800" b="1" dirty="0">
                <a:latin typeface="Verdana" pitchFamily="34" charset="0"/>
                <a:cs typeface="Times New Roman" pitchFamily="18" charset="0"/>
              </a:rPr>
              <a:t>Tomas Davenport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, </a:t>
            </a:r>
            <a:r>
              <a:rPr lang="pt-BR" sz="1800" b="1" dirty="0" err="1">
                <a:latin typeface="Verdana" pitchFamily="34" charset="0"/>
                <a:cs typeface="Times New Roman" pitchFamily="18" charset="0"/>
              </a:rPr>
              <a:t>Nikola</a:t>
            </a:r>
            <a:r>
              <a:rPr lang="pt-BR" sz="1800" b="1" dirty="0">
                <a:latin typeface="Verdana" pitchFamily="34" charset="0"/>
                <a:cs typeface="Times New Roman" pitchFamily="18" charset="0"/>
              </a:rPr>
              <a:t> Tesla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), no fim do século XIX, surgiu uma grande quantidade de máquinas de somar acionadas por motores elétricos.</a:t>
            </a: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1800" b="1" dirty="0">
                <a:latin typeface="Verdana" pitchFamily="34" charset="0"/>
              </a:rPr>
              <a:t>4. Dispositivos Eletromecânicos (1880 – 1930)</a:t>
            </a:r>
          </a:p>
          <a:p>
            <a:pPr algn="ctr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grpSp>
        <p:nvGrpSpPr>
          <p:cNvPr id="53254" name="Grupo 9"/>
          <p:cNvGrpSpPr>
            <a:grpSpLocks/>
          </p:cNvGrpSpPr>
          <p:nvPr/>
        </p:nvGrpSpPr>
        <p:grpSpPr bwMode="auto">
          <a:xfrm>
            <a:off x="557981" y="2857500"/>
            <a:ext cx="8118475" cy="2825750"/>
            <a:chOff x="500063" y="2857500"/>
            <a:chExt cx="8118475" cy="2825750"/>
          </a:xfrm>
        </p:grpSpPr>
        <p:pic>
          <p:nvPicPr>
            <p:cNvPr id="53255" name="Picture 4" descr="http://www.famouspeoplebiographyguide.com/images/Michael-Faraday-Biography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063" y="2857500"/>
              <a:ext cx="2000250" cy="282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3256" name="Picture 6" descr="http://upload.wikimedia.org/wikipedia/commons/thumb/3/30/Bolton-henry.jpg/180px-Bolton-henry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43138" y="2857500"/>
              <a:ext cx="2043112" cy="282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3257" name="Picture 8" descr="http://www.memagazine.org/backissues/membersonly/july99/features/blacksmith/66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214813" y="2857500"/>
              <a:ext cx="2055812" cy="282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3258" name="Picture 10" descr="Nikola Tesla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143625" y="2857500"/>
              <a:ext cx="2474913" cy="282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28/02/2018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4C9AEF-8898-4B2A-AD21-5E11EB4D518C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Em 1889 </a:t>
            </a:r>
            <a:r>
              <a:rPr lang="pt-BR" sz="1800" b="1" dirty="0">
                <a:latin typeface="Verdana" pitchFamily="34" charset="0"/>
                <a:cs typeface="Times New Roman" pitchFamily="18" charset="0"/>
              </a:rPr>
              <a:t>Herman </a:t>
            </a:r>
            <a:r>
              <a:rPr lang="pt-BR" sz="1800" b="1" dirty="0" err="1">
                <a:latin typeface="Verdana" pitchFamily="34" charset="0"/>
                <a:cs typeface="Times New Roman" pitchFamily="18" charset="0"/>
              </a:rPr>
              <a:t>Hollerith</a:t>
            </a:r>
            <a:r>
              <a:rPr lang="pt-BR" sz="1800" b="1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(1860 - 1929)</a:t>
            </a:r>
            <a:r>
              <a:rPr lang="pt-BR" sz="1800" b="1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desenvolveu uma máquina perfuradora de cartões e uma máquina elétrica </a:t>
            </a:r>
            <a:r>
              <a:rPr lang="pt-BR" sz="1800" dirty="0" err="1">
                <a:latin typeface="Verdana" pitchFamily="34" charset="0"/>
                <a:cs typeface="Times New Roman" pitchFamily="18" charset="0"/>
              </a:rPr>
              <a:t>tabuladora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 que contava, classificava e ordenava informações armazenadas em cartões perfurados.</a:t>
            </a: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1800" b="1" dirty="0">
                <a:latin typeface="Verdana" pitchFamily="34" charset="0"/>
              </a:rPr>
              <a:t>4. Dispositivos Eletromecânicos (1880 – 1930)</a:t>
            </a:r>
          </a:p>
        </p:txBody>
      </p:sp>
      <p:grpSp>
        <p:nvGrpSpPr>
          <p:cNvPr id="55302" name="Grupo 7"/>
          <p:cNvGrpSpPr>
            <a:grpSpLocks/>
          </p:cNvGrpSpPr>
          <p:nvPr/>
        </p:nvGrpSpPr>
        <p:grpSpPr bwMode="auto">
          <a:xfrm>
            <a:off x="1214438" y="2925763"/>
            <a:ext cx="6715125" cy="3098800"/>
            <a:chOff x="1214438" y="2925763"/>
            <a:chExt cx="6715125" cy="3098800"/>
          </a:xfrm>
        </p:grpSpPr>
        <p:pic>
          <p:nvPicPr>
            <p:cNvPr id="55303" name="Picture 2" descr="Herman Hollerith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14438" y="2925763"/>
              <a:ext cx="2135187" cy="30749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5304" name="Picture 4" descr="http://www.census.gov/history/img/pantograph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14813" y="2928938"/>
              <a:ext cx="3714750" cy="3095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28/02/2018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5B3ADA-AE8C-4C03-B281-1F39FEAA8E17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Relé (Joseph Henry):</a:t>
            </a:r>
            <a:endParaRPr lang="pt-BR" sz="1800" i="1" dirty="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1800" b="1" dirty="0">
                <a:latin typeface="Verdana" pitchFamily="34" charset="0"/>
              </a:rPr>
              <a:t>4. Dispositivos Eletromecânicos (1880 – 1930)</a:t>
            </a:r>
          </a:p>
        </p:txBody>
      </p:sp>
      <p:grpSp>
        <p:nvGrpSpPr>
          <p:cNvPr id="59398" name="Grupo 7"/>
          <p:cNvGrpSpPr>
            <a:grpSpLocks/>
          </p:cNvGrpSpPr>
          <p:nvPr/>
        </p:nvGrpSpPr>
        <p:grpSpPr bwMode="auto">
          <a:xfrm>
            <a:off x="1155700" y="1730375"/>
            <a:ext cx="6916738" cy="4341813"/>
            <a:chOff x="1155700" y="1730375"/>
            <a:chExt cx="6916738" cy="4341813"/>
          </a:xfrm>
        </p:grpSpPr>
        <p:pic>
          <p:nvPicPr>
            <p:cNvPr id="59399" name="Picture 8" descr="http://upload.wikimedia.org/wikipedia/commons/9/93/Rele_2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72125" y="1730375"/>
              <a:ext cx="2500313" cy="4341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9400" name="Picture 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55700" y="2071688"/>
              <a:ext cx="3844925" cy="3357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28/02/2018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F77119-70C5-43FA-B872-8172A2C35AD3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latin typeface="Verdana" pitchFamily="34" charset="0"/>
                <a:cs typeface="Times New Roman" pitchFamily="18" charset="0"/>
              </a:rPr>
              <a:t>Konrad </a:t>
            </a:r>
            <a:r>
              <a:rPr lang="pt-BR" sz="1800" b="1" dirty="0" err="1">
                <a:latin typeface="Verdana" pitchFamily="34" charset="0"/>
                <a:cs typeface="Times New Roman" pitchFamily="18" charset="0"/>
              </a:rPr>
              <a:t>Zuse</a:t>
            </a:r>
            <a:r>
              <a:rPr lang="pt-BR" sz="1800" b="1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(1910 - 1955) e o Z1:</a:t>
            </a: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1800" b="1" dirty="0">
                <a:latin typeface="Verdana" pitchFamily="34" charset="0"/>
              </a:rPr>
              <a:t>4. Dispositivos Eletromecânicos (1880 – 1930)</a:t>
            </a:r>
          </a:p>
        </p:txBody>
      </p:sp>
      <p:pic>
        <p:nvPicPr>
          <p:cNvPr id="60422" name="Picture 2" descr="Konrad Zuse with a replica of the Z1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313" y="2786063"/>
            <a:ext cx="4071937" cy="303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28/02/2018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913D0D-ECAD-4B73-ABAD-8BD113D85F3B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b="1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Howard H. </a:t>
            </a:r>
            <a:r>
              <a:rPr lang="pt-BR" sz="1800" b="1" dirty="0" err="1">
                <a:latin typeface="Verdana" pitchFamily="34" charset="0"/>
                <a:cs typeface="Times New Roman" pitchFamily="18" charset="0"/>
                <a:sym typeface="Wingdings" pitchFamily="2" charset="2"/>
              </a:rPr>
              <a:t>Aiken</a:t>
            </a:r>
            <a:r>
              <a:rPr lang="pt-BR" sz="1800" b="1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(1900 - 1973) e o </a:t>
            </a:r>
            <a:r>
              <a:rPr lang="pt-BR" sz="1800" i="1" dirty="0" err="1">
                <a:latin typeface="Verdana" pitchFamily="34" charset="0"/>
                <a:cs typeface="Times New Roman" pitchFamily="18" charset="0"/>
                <a:sym typeface="Wingdings" pitchFamily="2" charset="2"/>
              </a:rPr>
              <a:t>Automatic</a:t>
            </a:r>
            <a:r>
              <a:rPr lang="pt-BR" sz="1800" i="1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i="1" dirty="0" err="1">
                <a:latin typeface="Verdana" pitchFamily="34" charset="0"/>
                <a:cs typeface="Times New Roman" pitchFamily="18" charset="0"/>
                <a:sym typeface="Wingdings" pitchFamily="2" charset="2"/>
              </a:rPr>
              <a:t>Sequence</a:t>
            </a:r>
            <a:r>
              <a:rPr lang="pt-BR" sz="1800" i="1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i="1" dirty="0" err="1">
                <a:latin typeface="Verdana" pitchFamily="34" charset="0"/>
                <a:cs typeface="Times New Roman" pitchFamily="18" charset="0"/>
                <a:sym typeface="Wingdings" pitchFamily="2" charset="2"/>
              </a:rPr>
              <a:t>Controlled</a:t>
            </a: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i="1" dirty="0" err="1">
                <a:latin typeface="Verdana" pitchFamily="34" charset="0"/>
                <a:cs typeface="Times New Roman" pitchFamily="18" charset="0"/>
                <a:sym typeface="Wingdings" pitchFamily="2" charset="2"/>
              </a:rPr>
              <a:t>Calculator</a:t>
            </a: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 (ASCC) ou Harvard Mark I.</a:t>
            </a:r>
          </a:p>
          <a:p>
            <a:pPr algn="just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1800" b="1" dirty="0">
                <a:latin typeface="Verdana" pitchFamily="34" charset="0"/>
              </a:rPr>
              <a:t>4. Dispositivos Eletromecânicos (1880 – 1930)</a:t>
            </a:r>
          </a:p>
        </p:txBody>
      </p:sp>
      <p:grpSp>
        <p:nvGrpSpPr>
          <p:cNvPr id="61446" name="Grupo 7"/>
          <p:cNvGrpSpPr>
            <a:grpSpLocks/>
          </p:cNvGrpSpPr>
          <p:nvPr/>
        </p:nvGrpSpPr>
        <p:grpSpPr bwMode="auto">
          <a:xfrm>
            <a:off x="968971" y="2516187"/>
            <a:ext cx="7429500" cy="2428875"/>
            <a:chOff x="928688" y="3643313"/>
            <a:chExt cx="7429500" cy="2428875"/>
          </a:xfrm>
        </p:grpSpPr>
        <p:pic>
          <p:nvPicPr>
            <p:cNvPr id="61447" name="Picture 4" descr="http://upload.wikimedia.org/wikipedia/commons/thumb/c/c9/Aiken.jpeg/180px-Aiken.jpe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28688" y="3644900"/>
              <a:ext cx="2009775" cy="2422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48" name="Picture 6" descr="http://media-2.web.britannica.com/eb-media/93/23593-004-D5156F2C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00438" y="3643313"/>
              <a:ext cx="4857750" cy="2428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28/02/2018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4E154F-A97E-4286-AA69-33032B157395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Primeiras</a:t>
            </a:r>
            <a:r>
              <a:rPr lang="pt-BR" sz="1800" dirty="0">
                <a:latin typeface="Verdana" pitchFamily="34" charset="0"/>
              </a:rPr>
              <a:t> Invenções (1930 – 1945)</a:t>
            </a: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lvl="1" algn="just">
              <a:buFont typeface="Wingdings" pitchFamily="2" charset="2"/>
              <a:buChar char="ü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 Os cientistas passaram a utilizar a válvula.</a:t>
            </a:r>
          </a:p>
          <a:p>
            <a:pPr lvl="1" algn="just">
              <a:buFont typeface="Wingdings" pitchFamily="2" charset="2"/>
              <a:buChar char="ü"/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lvl="1" algn="just">
              <a:buFont typeface="Wingdings" pitchFamily="2" charset="2"/>
              <a:buChar char="ü"/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lvl="1" algn="just">
              <a:buFont typeface="Wingdings" pitchFamily="2" charset="2"/>
              <a:buChar char="ü"/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lvl="1" algn="just">
              <a:buFont typeface="Wingdings" pitchFamily="2" charset="2"/>
              <a:buChar char="ü"/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lvl="1" algn="just">
              <a:buFont typeface="Wingdings" pitchFamily="2" charset="2"/>
              <a:buChar char="ü"/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lvl="1" algn="just"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lvl="1" algn="just">
              <a:buFont typeface="Wingdings" pitchFamily="2" charset="2"/>
              <a:buChar char="ü"/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lvl="1" algn="just">
              <a:buFont typeface="Wingdings" pitchFamily="2" charset="2"/>
              <a:buChar char="ü"/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lvl="1" algn="just"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lvl="1" algn="just">
              <a:buFont typeface="Wingdings" pitchFamily="2" charset="2"/>
              <a:buChar char="ü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 É um dispositivo eletrônico que controla a passagem de corrente elétrica.</a:t>
            </a:r>
          </a:p>
          <a:p>
            <a:pPr lvl="1" algn="just">
              <a:buFont typeface="Wingdings" pitchFamily="2" charset="2"/>
              <a:buChar char="ü"/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lvl="1" algn="just">
              <a:buFont typeface="Wingdings" pitchFamily="2" charset="2"/>
              <a:buChar char="ü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 Ver funcionamento no </a:t>
            </a:r>
            <a:r>
              <a:rPr lang="pt-BR" sz="1800" dirty="0" err="1">
                <a:latin typeface="Verdana" pitchFamily="34" charset="0"/>
                <a:cs typeface="Times New Roman" pitchFamily="18" charset="0"/>
                <a:sym typeface="Wingdings" pitchFamily="2" charset="2"/>
              </a:rPr>
              <a:t>Moodle</a:t>
            </a: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, </a:t>
            </a:r>
            <a:r>
              <a:rPr lang="pt-BR" sz="1800" i="1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link</a:t>
            </a: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: “As válvulas eletrônicas”.</a:t>
            </a: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1800" b="1" dirty="0">
                <a:latin typeface="Verdana" pitchFamily="34" charset="0"/>
              </a:rPr>
              <a:t>5. Componentes Eletrônicos </a:t>
            </a:r>
          </a:p>
        </p:txBody>
      </p:sp>
      <p:pic>
        <p:nvPicPr>
          <p:cNvPr id="645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09945" y="2492896"/>
            <a:ext cx="1386022" cy="1925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28/02/2018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9727C-1EE8-4D96-AF0F-128858596D67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Primeiras </a:t>
            </a:r>
            <a:r>
              <a:rPr lang="pt-BR" sz="1800" dirty="0">
                <a:latin typeface="Verdana" pitchFamily="34" charset="0"/>
              </a:rPr>
              <a:t>Invenções (1930 – 1945)</a:t>
            </a: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lvl="1" algn="just">
              <a:buFont typeface="Wingdings" pitchFamily="2" charset="2"/>
              <a:buChar char="ü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 Na mesma época em que </a:t>
            </a:r>
            <a:r>
              <a:rPr lang="pt-BR" sz="1800" dirty="0" err="1">
                <a:latin typeface="Verdana" pitchFamily="34" charset="0"/>
                <a:cs typeface="Times New Roman" pitchFamily="18" charset="0"/>
                <a:sym typeface="Wingdings" pitchFamily="2" charset="2"/>
              </a:rPr>
              <a:t>Zuse</a:t>
            </a: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 e </a:t>
            </a:r>
            <a:r>
              <a:rPr lang="pt-BR" sz="1800" dirty="0" err="1">
                <a:latin typeface="Verdana" pitchFamily="34" charset="0"/>
                <a:cs typeface="Times New Roman" pitchFamily="18" charset="0"/>
                <a:sym typeface="Wingdings" pitchFamily="2" charset="2"/>
              </a:rPr>
              <a:t>Aiken</a:t>
            </a: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 realizavam seus trabalhos com dispositivos eletromecânicos, dois outros cientistas desenvolveram computadores usando válvulas.</a:t>
            </a:r>
          </a:p>
          <a:p>
            <a:pPr lvl="1" algn="just">
              <a:buFont typeface="Wingdings" pitchFamily="2" charset="2"/>
              <a:buChar char="ü"/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lvl="4" algn="just">
              <a:buFont typeface="Wingdings" pitchFamily="2" charset="2"/>
              <a:buChar char="ü"/>
              <a:defRPr/>
            </a:pPr>
            <a:r>
              <a:rPr lang="pt-BR" sz="1800" b="1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 John V. </a:t>
            </a:r>
            <a:r>
              <a:rPr lang="pt-BR" sz="1800" b="1" dirty="0" err="1">
                <a:latin typeface="Verdana" pitchFamily="34" charset="0"/>
                <a:cs typeface="Times New Roman" pitchFamily="18" charset="0"/>
                <a:sym typeface="Wingdings" pitchFamily="2" charset="2"/>
              </a:rPr>
              <a:t>Atanasoff</a:t>
            </a:r>
            <a:r>
              <a:rPr lang="pt-BR" sz="1800" b="1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(1903 – 1995)</a:t>
            </a:r>
          </a:p>
          <a:p>
            <a:pPr lvl="5" algn="just">
              <a:buFont typeface="Wingdings" pitchFamily="2" charset="2"/>
              <a:buChar char="ü"/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lvl="5" algn="just">
              <a:buFont typeface="Wingdings" pitchFamily="2" charset="2"/>
              <a:buChar char="ü"/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lvl="5" algn="just">
              <a:buFont typeface="Wingdings" pitchFamily="2" charset="2"/>
              <a:buChar char="ü"/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lvl="4" algn="just">
              <a:buFont typeface="Wingdings" pitchFamily="2" charset="2"/>
              <a:buChar char="ü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b="1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Alan Turing </a:t>
            </a: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(1912 - 1954),</a:t>
            </a:r>
          </a:p>
          <a:p>
            <a:pPr lvl="5" algn="just">
              <a:buFont typeface="Wingdings" pitchFamily="2" charset="2"/>
              <a:buChar char="ü"/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lvl="5" algn="just">
              <a:buFont typeface="Wingdings" pitchFamily="2" charset="2"/>
              <a:buChar char="ü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1800" b="1" dirty="0">
                <a:latin typeface="Verdana" pitchFamily="34" charset="0"/>
              </a:rPr>
              <a:t>5. Componentes Eletrônicos </a:t>
            </a:r>
          </a:p>
        </p:txBody>
      </p:sp>
      <p:pic>
        <p:nvPicPr>
          <p:cNvPr id="66566" name="Picture 2" descr="atanasof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0933" y="3284984"/>
            <a:ext cx="902835" cy="1124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http://www.tech-news.com/imagesap/tur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25" y="4509120"/>
            <a:ext cx="912143" cy="1258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BD0E1E77-F1BA-4DA4-8402-702C27B98F33}" type="datetime1">
              <a:rPr lang="pt-BR" smtClean="0"/>
              <a:pPr/>
              <a:t>28/02/2018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345A-2F6D-44A1-94B6-C299985B9429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85BB636-922E-42D9-8F29-59DBF7F5D709}"/>
              </a:ext>
            </a:extLst>
          </p:cNvPr>
          <p:cNvSpPr/>
          <p:nvPr/>
        </p:nvSpPr>
        <p:spPr>
          <a:xfrm>
            <a:off x="685800" y="2708920"/>
            <a:ext cx="7772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presente conjunto de </a:t>
            </a:r>
            <a:r>
              <a:rPr lang="pt-BR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slides</a:t>
            </a:r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não pode ser reutilizado ou republicado sem a permissão do instrutor.</a:t>
            </a:r>
          </a:p>
        </p:txBody>
      </p:sp>
    </p:spTree>
    <p:extLst>
      <p:ext uri="{BB962C8B-B14F-4D97-AF65-F5344CB8AC3E}">
        <p14:creationId xmlns:p14="http://schemas.microsoft.com/office/powerpoint/2010/main" val="3892352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28/02/2018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ACE741-9E53-4B38-9AE3-0DF92241C063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Primeira geração: Computadores à Válvula</a:t>
            </a:r>
          </a:p>
          <a:p>
            <a:pPr algn="just">
              <a:buFontTx/>
              <a:buChar char="•"/>
              <a:defRPr/>
            </a:pPr>
            <a:endParaRPr lang="pt-BR" sz="1800" i="1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lvl="1" algn="just">
              <a:buFont typeface="Wingdings" pitchFamily="2" charset="2"/>
              <a:buChar char="ü"/>
              <a:defRPr/>
            </a:pPr>
            <a:r>
              <a:rPr lang="pt-BR" sz="1800" i="1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ENIAC - </a:t>
            </a:r>
            <a:r>
              <a:rPr lang="pt-BR" sz="1600" i="1" dirty="0" err="1">
                <a:latin typeface="Verdana" pitchFamily="34" charset="0"/>
                <a:cs typeface="Times New Roman" pitchFamily="18" charset="0"/>
                <a:sym typeface="Wingdings" pitchFamily="2" charset="2"/>
              </a:rPr>
              <a:t>Electronic</a:t>
            </a:r>
            <a:r>
              <a:rPr lang="pt-BR" sz="1600" i="1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600" i="1" dirty="0" err="1">
                <a:latin typeface="Verdana" pitchFamily="34" charset="0"/>
                <a:cs typeface="Times New Roman" pitchFamily="18" charset="0"/>
                <a:sym typeface="Wingdings" pitchFamily="2" charset="2"/>
              </a:rPr>
              <a:t>Numerical</a:t>
            </a:r>
            <a:r>
              <a:rPr lang="pt-BR" sz="1600" i="1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600" i="1" dirty="0" err="1">
                <a:latin typeface="Verdana" pitchFamily="34" charset="0"/>
                <a:cs typeface="Times New Roman" pitchFamily="18" charset="0"/>
                <a:sym typeface="Wingdings" pitchFamily="2" charset="2"/>
              </a:rPr>
              <a:t>Integrator</a:t>
            </a:r>
            <a:r>
              <a:rPr lang="pt-BR" sz="1600" i="1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600" i="1" dirty="0" err="1">
                <a:latin typeface="Verdana" pitchFamily="34" charset="0"/>
                <a:cs typeface="Times New Roman" pitchFamily="18" charset="0"/>
                <a:sym typeface="Wingdings" pitchFamily="2" charset="2"/>
              </a:rPr>
              <a:t>and</a:t>
            </a:r>
            <a:r>
              <a:rPr lang="pt-BR" sz="1600" i="1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600" i="1" dirty="0" err="1">
                <a:latin typeface="Verdana" pitchFamily="34" charset="0"/>
                <a:cs typeface="Times New Roman" pitchFamily="18" charset="0"/>
                <a:sym typeface="Wingdings" pitchFamily="2" charset="2"/>
              </a:rPr>
              <a:t>Calculator</a:t>
            </a:r>
            <a:r>
              <a:rPr lang="pt-BR" sz="16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:</a:t>
            </a:r>
          </a:p>
          <a:p>
            <a:pPr algn="just">
              <a:defRPr/>
            </a:pPr>
            <a:endParaRPr lang="pt-BR" sz="1800" i="1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lvl="2" algn="just">
              <a:buFont typeface="Wingdings" pitchFamily="2" charset="2"/>
              <a:buChar char="Ø"/>
              <a:defRPr/>
            </a:pPr>
            <a:r>
              <a:rPr lang="pt-BR" sz="1800" i="1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 Projetado por </a:t>
            </a:r>
            <a:r>
              <a:rPr lang="pt-BR" sz="1800" b="1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John William </a:t>
            </a:r>
            <a:r>
              <a:rPr lang="pt-BR" sz="1800" b="1" dirty="0" err="1">
                <a:latin typeface="Verdana" pitchFamily="34" charset="0"/>
                <a:cs typeface="Times New Roman" pitchFamily="18" charset="0"/>
                <a:sym typeface="Wingdings" pitchFamily="2" charset="2"/>
              </a:rPr>
              <a:t>Mauchly</a:t>
            </a:r>
            <a:r>
              <a:rPr lang="pt-BR" sz="1800" b="1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e </a:t>
            </a:r>
            <a:r>
              <a:rPr lang="pt-BR" sz="1800" b="1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John </a:t>
            </a:r>
            <a:r>
              <a:rPr lang="pt-BR" sz="1800" b="1" dirty="0" err="1">
                <a:latin typeface="Verdana" pitchFamily="34" charset="0"/>
                <a:cs typeface="Times New Roman" pitchFamily="18" charset="0"/>
                <a:sym typeface="Wingdings" pitchFamily="2" charset="2"/>
              </a:rPr>
              <a:t>Presper</a:t>
            </a:r>
            <a:r>
              <a:rPr lang="pt-BR" sz="1800" b="1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b="1" dirty="0" err="1">
                <a:latin typeface="Verdana" pitchFamily="34" charset="0"/>
                <a:cs typeface="Times New Roman" pitchFamily="18" charset="0"/>
                <a:sym typeface="Wingdings" pitchFamily="2" charset="2"/>
              </a:rPr>
              <a:t>Eckert</a:t>
            </a: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, de 1943 a 1946. </a:t>
            </a: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1800" b="1" dirty="0">
                <a:latin typeface="Verdana" pitchFamily="34" charset="0"/>
              </a:rPr>
              <a:t>5. Computadores Eletrônicos (1945 - ?)</a:t>
            </a:r>
          </a:p>
        </p:txBody>
      </p:sp>
      <p:pic>
        <p:nvPicPr>
          <p:cNvPr id="68614" name="Picture 9" descr="John W. Mauchly (1907 - 1980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38" y="3357563"/>
            <a:ext cx="1857375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5" name="Picture 11" descr="John Presper Eckert (1919 - 1995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75250" y="3357563"/>
            <a:ext cx="1897063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28/02/2018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7905C9-B9E2-45A4-B7DF-A0518A19D866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Primeira geração: Computadores à Válvula</a:t>
            </a:r>
          </a:p>
          <a:p>
            <a:pPr algn="just">
              <a:buFontTx/>
              <a:buChar char="•"/>
              <a:defRPr/>
            </a:pPr>
            <a:endParaRPr lang="pt-BR" sz="1800" i="1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lvl="1" algn="just">
              <a:buFont typeface="Wingdings" pitchFamily="2" charset="2"/>
              <a:buChar char="ü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7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 Uma vertente do aperfeiçoamento do ENIAC é atribuída ao matemático </a:t>
            </a:r>
            <a:r>
              <a:rPr lang="pt-BR" sz="1700" b="1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John von Neumann</a:t>
            </a:r>
            <a:r>
              <a:rPr lang="pt-BR" sz="17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.</a:t>
            </a:r>
          </a:p>
          <a:p>
            <a:pPr lvl="1" algn="just">
              <a:buFont typeface="Wingdings" pitchFamily="2" charset="2"/>
              <a:buChar char="ü"/>
              <a:defRPr/>
            </a:pPr>
            <a:endParaRPr lang="pt-BR" sz="17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lvl="1" algn="just">
              <a:buFont typeface="Wingdings" pitchFamily="2" charset="2"/>
              <a:buChar char="ü"/>
              <a:defRPr/>
            </a:pPr>
            <a:endParaRPr lang="pt-BR" sz="17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lvl="5" algn="just">
              <a:buFont typeface="Wingdings" pitchFamily="2" charset="2"/>
              <a:buChar char="ü"/>
              <a:defRPr/>
            </a:pPr>
            <a:r>
              <a:rPr lang="pt-BR" sz="17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 Em 1946 von Neumann e vários outros cientistas em Princeton iniciaram a construção de uma nova máquina, um computador eletrônico de programa armazenado, o </a:t>
            </a:r>
            <a:r>
              <a:rPr lang="pt-BR" sz="1700" b="1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IAS.</a:t>
            </a:r>
            <a:endParaRPr lang="pt-BR" sz="17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1800" b="1" dirty="0">
                <a:latin typeface="Verdana" pitchFamily="34" charset="0"/>
              </a:rPr>
              <a:t>5. Computadores Eletrônicos (1945 - ?)</a:t>
            </a:r>
          </a:p>
        </p:txBody>
      </p:sp>
      <p:pic>
        <p:nvPicPr>
          <p:cNvPr id="73734" name="Picture 7" descr="John von Neuman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3062709"/>
            <a:ext cx="1714500" cy="202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28/02/2018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090476-7C38-48C3-A649-2BD5AE3C977C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Primeira geração: Computadores à Válvula</a:t>
            </a:r>
          </a:p>
          <a:p>
            <a:pPr lvl="1" algn="just"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lvl="1" algn="just">
              <a:buFont typeface="Wingdings" pitchFamily="2" charset="2"/>
              <a:buChar char="ü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 No IAS, o conceito de programa armazenado eliminou a necessidade de se alterar as ligações com cabos ou outros dispositivos.</a:t>
            </a:r>
          </a:p>
          <a:p>
            <a:pPr lvl="1" algn="just">
              <a:buFont typeface="Wingdings" pitchFamily="2" charset="2"/>
              <a:buChar char="ü"/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lvl="1" algn="just">
              <a:buFont typeface="Wingdings" pitchFamily="2" charset="2"/>
              <a:buChar char="ü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 A arquitetura proposta permanece até os dias de hoje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.</a:t>
            </a: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1800" b="1" dirty="0">
                <a:latin typeface="Verdana" pitchFamily="34" charset="0"/>
              </a:rPr>
              <a:t>5. Computadores Eletrônicos (1945 - ?)</a:t>
            </a:r>
          </a:p>
        </p:txBody>
      </p:sp>
      <p:pic>
        <p:nvPicPr>
          <p:cNvPr id="74758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9313" y="3882511"/>
            <a:ext cx="2247900" cy="210502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</p:pic>
      <p:pic>
        <p:nvPicPr>
          <p:cNvPr id="74759" name="Picture 103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88" y="3714752"/>
            <a:ext cx="3414712" cy="235743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28/02/2018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76E97F-CD4F-48F7-8ABB-0D655620B4A5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258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Segunda geração: Computadores Transistorizados</a:t>
            </a:r>
            <a:endParaRPr lang="pt-BR" sz="1800" i="1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lvl="1" algn="just">
              <a:buFont typeface="Wingdings" pitchFamily="2" charset="2"/>
              <a:buChar char="ü"/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lvl="1" algn="just">
              <a:buFont typeface="Wingdings" pitchFamily="2" charset="2"/>
              <a:buChar char="ü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 Transistor: realiza as mesmas funções básicas de uma válvula, porém o faz consumindo muito menos energia e calor, o que o tornou rapidamente substituto completo das válvulas.</a:t>
            </a:r>
          </a:p>
          <a:p>
            <a:pPr lvl="1" algn="just">
              <a:buFont typeface="Wingdings" pitchFamily="2" charset="2"/>
              <a:buChar char="ü"/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lvl="1" algn="just">
              <a:buFont typeface="Wingdings" pitchFamily="2" charset="2"/>
              <a:buChar char="ü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 Bell </a:t>
            </a:r>
            <a:r>
              <a:rPr lang="pt-BR" sz="1800" dirty="0" err="1">
                <a:latin typeface="Verdana" pitchFamily="34" charset="0"/>
                <a:cs typeface="Times New Roman" pitchFamily="18" charset="0"/>
                <a:sym typeface="Wingdings" pitchFamily="2" charset="2"/>
              </a:rPr>
              <a:t>Laboratories</a:t>
            </a: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, </a:t>
            </a:r>
            <a:r>
              <a:rPr lang="pt-BR" sz="1800" b="1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John Bardeen</a:t>
            </a: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, </a:t>
            </a:r>
            <a:r>
              <a:rPr lang="pt-BR" sz="1800" b="1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Walter </a:t>
            </a:r>
            <a:r>
              <a:rPr lang="pt-BR" sz="1800" b="1" dirty="0" err="1">
                <a:latin typeface="Verdana" pitchFamily="34" charset="0"/>
                <a:cs typeface="Times New Roman" pitchFamily="18" charset="0"/>
                <a:sym typeface="Wingdings" pitchFamily="2" charset="2"/>
              </a:rPr>
              <a:t>Bratain</a:t>
            </a:r>
            <a:r>
              <a:rPr lang="pt-BR" sz="1800" b="1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e </a:t>
            </a:r>
            <a:r>
              <a:rPr lang="pt-BR" sz="1800" b="1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William </a:t>
            </a:r>
            <a:r>
              <a:rPr lang="pt-BR" sz="1800" b="1" dirty="0" err="1">
                <a:latin typeface="Verdana" pitchFamily="34" charset="0"/>
                <a:cs typeface="Times New Roman" pitchFamily="18" charset="0"/>
                <a:sym typeface="Wingdings" pitchFamily="2" charset="2"/>
              </a:rPr>
              <a:t>Schockley</a:t>
            </a: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.</a:t>
            </a: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1800" b="1" dirty="0">
                <a:latin typeface="Verdana" pitchFamily="34" charset="0"/>
              </a:rPr>
              <a:t>5. Computadores Eletrônicos (1945 - ?)</a:t>
            </a:r>
          </a:p>
        </p:txBody>
      </p:sp>
      <p:pic>
        <p:nvPicPr>
          <p:cNvPr id="788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9188" y="4071938"/>
            <a:ext cx="2071687" cy="189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55" name="Picture 5" descr="47tran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3188" y="4071938"/>
            <a:ext cx="1928812" cy="192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28/02/2018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CF6EE4-B21E-4C20-B900-F8DA8456BB51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Segunda geração: Computadores Transistorizados</a:t>
            </a:r>
            <a:endParaRPr lang="pt-BR" sz="1800" i="1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lvl="1" algn="just">
              <a:buFont typeface="Wingdings" pitchFamily="2" charset="2"/>
              <a:buChar char="ü"/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lvl="1" algn="just">
              <a:buFont typeface="Wingdings" pitchFamily="2" charset="2"/>
              <a:buChar char="ü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 1958: IBM 7090 - Aplicações científicas.</a:t>
            </a: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1800" b="1" dirty="0">
                <a:latin typeface="Verdana" pitchFamily="34" charset="0"/>
              </a:rPr>
              <a:t>5. Computadores Eletrônicos (1945 - ?)</a:t>
            </a:r>
          </a:p>
        </p:txBody>
      </p:sp>
      <p:pic>
        <p:nvPicPr>
          <p:cNvPr id="79878" name="Picture 2" descr="http://ed-thelen.org/comp-hist/BRL61-054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063" y="2589213"/>
            <a:ext cx="3857625" cy="291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28/02/2018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28D4A0-8A7A-4913-865F-DBC896AA2A3C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Terceira geração: Computadores com Circuitos Integrados (LSI - </a:t>
            </a:r>
            <a:r>
              <a:rPr lang="pt-BR" sz="1800" dirty="0" err="1">
                <a:latin typeface="Verdana" pitchFamily="34" charset="0"/>
                <a:cs typeface="Times New Roman" pitchFamily="18" charset="0"/>
                <a:sym typeface="Wingdings" pitchFamily="2" charset="2"/>
              </a:rPr>
              <a:t>Large</a:t>
            </a: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dirty="0" err="1">
                <a:latin typeface="Verdana" pitchFamily="34" charset="0"/>
                <a:cs typeface="Times New Roman" pitchFamily="18" charset="0"/>
                <a:sym typeface="Wingdings" pitchFamily="2" charset="2"/>
              </a:rPr>
              <a:t>Scale</a:t>
            </a: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dirty="0" err="1">
                <a:latin typeface="Verdana" pitchFamily="34" charset="0"/>
                <a:cs typeface="Times New Roman" pitchFamily="18" charset="0"/>
                <a:sym typeface="Wingdings" pitchFamily="2" charset="2"/>
              </a:rPr>
              <a:t>Integration</a:t>
            </a: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).</a:t>
            </a:r>
            <a:endParaRPr lang="pt-BR" sz="1800" i="1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lvl="1" algn="just">
              <a:buFont typeface="Wingdings" pitchFamily="2" charset="2"/>
              <a:buChar char="ü"/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lvl="1" algn="just">
              <a:buFont typeface="Wingdings" pitchFamily="2" charset="2"/>
              <a:buChar char="ü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 Circuito Integrado: O ponto importante no conceito de circuitos integrados é que se pode formar múltiplos transistores em um único elemento de silício.</a:t>
            </a:r>
          </a:p>
          <a:p>
            <a:pPr lvl="1" algn="just">
              <a:buFont typeface="Wingdings" pitchFamily="2" charset="2"/>
              <a:buChar char="ü"/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lvl="1" algn="just">
              <a:buFont typeface="Wingdings" pitchFamily="2" charset="2"/>
              <a:buChar char="ü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b="1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Jack Kilby</a:t>
            </a: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, da Texas </a:t>
            </a:r>
            <a:r>
              <a:rPr lang="pt-BR" sz="1800" dirty="0" err="1">
                <a:latin typeface="Verdana" pitchFamily="34" charset="0"/>
                <a:cs typeface="Times New Roman" pitchFamily="18" charset="0"/>
                <a:sym typeface="Wingdings" pitchFamily="2" charset="2"/>
              </a:rPr>
              <a:t>Instruments</a:t>
            </a: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 Co. e </a:t>
            </a:r>
            <a:r>
              <a:rPr lang="en-US" sz="1800" b="1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Robert </a:t>
            </a:r>
            <a:r>
              <a:rPr lang="en-US" sz="1800" b="1" dirty="0" err="1">
                <a:latin typeface="Verdana" pitchFamily="34" charset="0"/>
                <a:cs typeface="Times New Roman" pitchFamily="18" charset="0"/>
                <a:sym typeface="Wingdings" pitchFamily="2" charset="2"/>
              </a:rPr>
              <a:t>Noyce</a:t>
            </a:r>
            <a:r>
              <a:rPr lang="en-US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, </a:t>
            </a:r>
            <a:r>
              <a:rPr lang="en-US" sz="1800" dirty="0" err="1">
                <a:latin typeface="Verdana" pitchFamily="34" charset="0"/>
                <a:cs typeface="Times New Roman" pitchFamily="18" charset="0"/>
                <a:sym typeface="Wingdings" pitchFamily="2" charset="2"/>
              </a:rPr>
              <a:t>da</a:t>
            </a:r>
            <a:r>
              <a:rPr lang="en-US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 Fairchild Semiconductor Inc.</a:t>
            </a: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1800" b="1" dirty="0">
                <a:latin typeface="Verdana" pitchFamily="34" charset="0"/>
              </a:rPr>
              <a:t>5. Computadores Eletrônicos (1945 - ?)</a:t>
            </a:r>
          </a:p>
        </p:txBody>
      </p:sp>
      <p:pic>
        <p:nvPicPr>
          <p:cNvPr id="80902" name="Picture 7" descr="http://tbn2.google.com/images?q=tbn:EOjaTLufHyFvGM:http://nobelprize.org/nobel_prizes/physics/laureates/2000/kilby_1958_phot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4162202"/>
            <a:ext cx="1314450" cy="164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903" name="Picture 9" descr="http://museodelvideojuego.files.wordpress.com/2007/11/robert_noyce-mayo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9364" y="4162202"/>
            <a:ext cx="142875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1" y="4047901"/>
            <a:ext cx="2500312" cy="175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28/02/2018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8A5E1A-B0C2-4CB6-BE82-61E36C709E51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Terceira geração: Computadores com Circuitos Integrados (LSI - </a:t>
            </a:r>
            <a:r>
              <a:rPr lang="pt-BR" sz="1800" dirty="0" err="1">
                <a:latin typeface="Verdana" pitchFamily="34" charset="0"/>
                <a:cs typeface="Times New Roman" pitchFamily="18" charset="0"/>
                <a:sym typeface="Wingdings" pitchFamily="2" charset="2"/>
              </a:rPr>
              <a:t>Large</a:t>
            </a: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dirty="0" err="1">
                <a:latin typeface="Verdana" pitchFamily="34" charset="0"/>
                <a:cs typeface="Times New Roman" pitchFamily="18" charset="0"/>
                <a:sym typeface="Wingdings" pitchFamily="2" charset="2"/>
              </a:rPr>
              <a:t>Scale</a:t>
            </a: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dirty="0" err="1">
                <a:latin typeface="Verdana" pitchFamily="34" charset="0"/>
                <a:cs typeface="Times New Roman" pitchFamily="18" charset="0"/>
                <a:sym typeface="Wingdings" pitchFamily="2" charset="2"/>
              </a:rPr>
              <a:t>Integration</a:t>
            </a: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).</a:t>
            </a:r>
            <a:endParaRPr lang="pt-BR" sz="1800" i="1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lvl="1" algn="just">
              <a:buFont typeface="Wingdings" pitchFamily="2" charset="2"/>
              <a:buChar char="ü"/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lvl="1" algn="just">
              <a:buFont typeface="Wingdings" pitchFamily="2" charset="2"/>
              <a:buChar char="ü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 Em 1964, a IBM se utilizou das recentes inovações tecnológicas na área da microeletrónica (os circuitos integrados) e lançou a sua mais famosa "família" de computadores, a série/360.</a:t>
            </a: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1800" b="1" dirty="0">
                <a:latin typeface="Verdana" pitchFamily="34" charset="0"/>
              </a:rPr>
              <a:t>5. Computadores Eletrônicos (1945 - ?)</a:t>
            </a:r>
          </a:p>
        </p:txBody>
      </p:sp>
      <p:pic>
        <p:nvPicPr>
          <p:cNvPr id="839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75" y="3573016"/>
            <a:ext cx="333375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28/02/2018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2208DF-3FFB-404C-91E7-599EF8D1C9E2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Quarta geração: Computadores que Utilizam VLSI (</a:t>
            </a:r>
            <a:r>
              <a:rPr lang="pt-BR" sz="1800" dirty="0" err="1">
                <a:latin typeface="Verdana" pitchFamily="34" charset="0"/>
                <a:cs typeface="Times New Roman" pitchFamily="18" charset="0"/>
                <a:sym typeface="Wingdings" pitchFamily="2" charset="2"/>
              </a:rPr>
              <a:t>Very</a:t>
            </a: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dirty="0" err="1">
                <a:latin typeface="Verdana" pitchFamily="34" charset="0"/>
                <a:cs typeface="Times New Roman" pitchFamily="18" charset="0"/>
                <a:sym typeface="Wingdings" pitchFamily="2" charset="2"/>
              </a:rPr>
              <a:t>Large</a:t>
            </a: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dirty="0" err="1">
                <a:latin typeface="Verdana" pitchFamily="34" charset="0"/>
                <a:cs typeface="Times New Roman" pitchFamily="18" charset="0"/>
                <a:sym typeface="Wingdings" pitchFamily="2" charset="2"/>
              </a:rPr>
              <a:t>Scale</a:t>
            </a: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dirty="0" err="1">
                <a:latin typeface="Verdana" pitchFamily="34" charset="0"/>
                <a:cs typeface="Times New Roman" pitchFamily="18" charset="0"/>
                <a:sym typeface="Wingdings" pitchFamily="2" charset="2"/>
              </a:rPr>
              <a:t>Integration</a:t>
            </a: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).</a:t>
            </a:r>
            <a:endParaRPr lang="pt-BR" sz="1800" i="1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lvl="1" algn="just"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lvl="1" algn="just">
              <a:buFont typeface="Wingdings" pitchFamily="2" charset="2"/>
              <a:buChar char="ü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 A 4a geração é marcada pelo aparecimento dos computadores pessoais ou microcomputadores.</a:t>
            </a:r>
          </a:p>
          <a:p>
            <a:pPr lvl="1" algn="just">
              <a:buFont typeface="Wingdings" pitchFamily="2" charset="2"/>
              <a:buChar char="ü"/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lvl="1" algn="just">
              <a:buFont typeface="Wingdings" pitchFamily="2" charset="2"/>
              <a:buChar char="ü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 Intel 4004:</a:t>
            </a:r>
          </a:p>
          <a:p>
            <a:pPr lvl="1" algn="just"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      1971</a:t>
            </a: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1800" b="1" dirty="0">
                <a:latin typeface="Verdana" pitchFamily="34" charset="0"/>
              </a:rPr>
              <a:t>5. Computadores Eletrônicos (1945 - ?)</a:t>
            </a:r>
          </a:p>
        </p:txBody>
      </p:sp>
      <p:pic>
        <p:nvPicPr>
          <p:cNvPr id="86022" name="Picture 19" descr="Announcing a New Era of Integrated Electronic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2913704"/>
            <a:ext cx="4827548" cy="31289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86023" name="Picture 21" descr="The Intel 4004 microprocess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500" y="3786188"/>
            <a:ext cx="11906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28/02/2018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BC5237-278D-4D9E-A5BC-42872DCBCA40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Lei de Moore: prevê que o número de transistores dobra a cada 2 anos </a:t>
            </a:r>
            <a:r>
              <a:rPr lang="pt-BR" sz="14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(http://www.intel.com/technology/mooreslaw/).</a:t>
            </a:r>
          </a:p>
          <a:p>
            <a:pPr algn="just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 Enunciada pela primeira vez em 1965 por Gordon Moore, um dos fundadores da Intel.</a:t>
            </a: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1800" b="1" dirty="0">
                <a:latin typeface="Verdana" pitchFamily="34" charset="0"/>
              </a:rPr>
              <a:t>5. Computadores Eletrônicos (1945 - ?)</a:t>
            </a:r>
          </a:p>
        </p:txBody>
      </p:sp>
      <p:pic>
        <p:nvPicPr>
          <p:cNvPr id="90118" name="Picture 5" descr="C:\Users\Alexandre Zagehtto\AppData\Local\Temp\wz8e20\Transistor_Count_bar_char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3375" y="2941638"/>
            <a:ext cx="3817938" cy="305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119" name="Picture 12" descr="http://news.cnet.com/i/ne/p/photo/gmoore_young_400x54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3363" y="2970213"/>
            <a:ext cx="2211387" cy="303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28/02/2018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716909-DE48-4112-99DB-5977AEE5EA27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Lei de Moore: prevê que o número de transistores dobra a cada 2 anos </a:t>
            </a:r>
            <a:r>
              <a:rPr lang="pt-BR" sz="14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(http://www.intel.com/technology/mooreslaw/).</a:t>
            </a: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1800" b="1" dirty="0">
                <a:latin typeface="Verdana" pitchFamily="34" charset="0"/>
              </a:rPr>
              <a:t>5. Computadores Eletrônicos (1945 - ?)</a:t>
            </a:r>
          </a:p>
        </p:txBody>
      </p:sp>
      <p:pic>
        <p:nvPicPr>
          <p:cNvPr id="92166" name="Picture 2" descr="http://i61.photobucket.com/albums/h61/southafrikanse/800px-Lei_de_moore_2006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0" y="2028825"/>
            <a:ext cx="5795963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42938" y="1600200"/>
            <a:ext cx="7786687" cy="45259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  <a:defRPr/>
            </a:pPr>
            <a:endParaRPr 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2800" b="1" dirty="0"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r>
              <a:rPr lang="en-US" sz="2800" b="1" dirty="0" err="1">
                <a:latin typeface="Verdana" pitchFamily="34" charset="0"/>
              </a:rPr>
              <a:t>Módulo</a:t>
            </a:r>
            <a:r>
              <a:rPr lang="en-US" sz="2800" b="1" dirty="0">
                <a:latin typeface="Verdana" pitchFamily="34" charset="0"/>
              </a:rPr>
              <a:t> 01</a:t>
            </a:r>
          </a:p>
          <a:p>
            <a:pPr algn="ctr">
              <a:buFontTx/>
              <a:buNone/>
              <a:defRPr/>
            </a:pPr>
            <a:r>
              <a:rPr lang="en-US" sz="2800" b="1" dirty="0">
                <a:latin typeface="Verdana" pitchFamily="34" charset="0"/>
              </a:rPr>
              <a:t>O </a:t>
            </a:r>
            <a:r>
              <a:rPr lang="en-US" sz="2800" b="1" dirty="0" err="1">
                <a:latin typeface="Verdana" pitchFamily="34" charset="0"/>
              </a:rPr>
              <a:t>Histórico</a:t>
            </a:r>
            <a:r>
              <a:rPr lang="en-US" sz="2800" b="1" dirty="0">
                <a:latin typeface="Verdana" pitchFamily="34" charset="0"/>
              </a:rPr>
              <a:t> da Computação</a:t>
            </a:r>
            <a:endParaRPr lang="en-US" sz="2000" b="1" dirty="0"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28/02/2018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6FC9EE-7369-4D28-B8E0-21CBFAA80356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69342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O primeiro grande passo do homem rumo à Ciência e à tecnologia talvez tenha sido a concepção da idéia de número.</a:t>
            </a:r>
          </a:p>
          <a:p>
            <a:pPr algn="just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ü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Como surgiu a idéia do número?</a:t>
            </a:r>
          </a:p>
          <a:p>
            <a:pPr lvl="1" algn="just">
              <a:buFont typeface="Wingdings" pitchFamily="2" charset="2"/>
              <a:buChar char="ü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ü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ü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ü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ü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ü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ü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ü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ü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ü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ü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Comparação entre conjuntos.</a:t>
            </a: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1800" b="1" dirty="0">
                <a:latin typeface="Verdana" pitchFamily="34" charset="0"/>
              </a:rPr>
              <a:t>1. Conceito de Número</a:t>
            </a:r>
          </a:p>
        </p:txBody>
      </p:sp>
      <p:pic>
        <p:nvPicPr>
          <p:cNvPr id="410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0" y="2995613"/>
            <a:ext cx="3387725" cy="229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28/02/2018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6A778-ADE6-443A-8FAB-DC967745DD93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6934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É quase certo que o primeiro instrumento de cálculo que o homem utilizou foram seus próprios dedos.</a:t>
            </a: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1800" b="1" dirty="0">
                <a:latin typeface="Verdana" pitchFamily="34" charset="0"/>
              </a:rPr>
              <a:t>2. Primeiros Métodos de Cálculo</a:t>
            </a:r>
          </a:p>
          <a:p>
            <a:pPr algn="ctr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pic>
        <p:nvPicPr>
          <p:cNvPr id="16390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1813" y="2384425"/>
            <a:ext cx="2989262" cy="311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28/02/2018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83E6C8-E1F8-4113-9F88-1A0F839C5C9D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6934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Ábaco: instrumento construído de contas móveis em eixos, representando dígitos de um número.</a:t>
            </a: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1800" b="1" dirty="0">
                <a:latin typeface="Verdana" pitchFamily="34" charset="0"/>
              </a:rPr>
              <a:t>3. Dispositivos Mecânicos (500 a.C. – 1880)</a:t>
            </a:r>
          </a:p>
          <a:p>
            <a:pPr algn="ctr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pic>
        <p:nvPicPr>
          <p:cNvPr id="3072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86868" y="2748231"/>
            <a:ext cx="3141663" cy="21748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28/02/2018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1ABCCF-B46F-4E67-92C6-7996EE2EAE2A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6934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latin typeface="Verdana" pitchFamily="34" charset="0"/>
                <a:cs typeface="Times New Roman" pitchFamily="18" charset="0"/>
              </a:rPr>
              <a:t>William </a:t>
            </a:r>
            <a:r>
              <a:rPr lang="pt-BR" sz="1800" b="1" dirty="0" err="1">
                <a:latin typeface="Verdana" pitchFamily="34" charset="0"/>
                <a:cs typeface="Times New Roman" pitchFamily="18" charset="0"/>
              </a:rPr>
              <a:t>Oughtred</a:t>
            </a:r>
            <a:r>
              <a:rPr lang="pt-BR" sz="1800" b="1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(1575-1660)</a:t>
            </a:r>
            <a:r>
              <a:rPr lang="pt-BR" sz="1800" b="1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e a</a:t>
            </a:r>
            <a:r>
              <a:rPr lang="pt-BR" sz="1800" b="1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Régua de Cálculo:</a:t>
            </a: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1800" b="1" dirty="0">
                <a:latin typeface="Verdana" pitchFamily="34" charset="0"/>
              </a:rPr>
              <a:t>3. Dispositivos Mecânicos (500 a.C. – 1880)</a:t>
            </a:r>
          </a:p>
          <a:p>
            <a:pPr algn="ctr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pic>
        <p:nvPicPr>
          <p:cNvPr id="36870" name="Picture 8" descr="http://sliderulemuseum.com/REF/Oughtred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25" y="2780928"/>
            <a:ext cx="1428750" cy="168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1" name="Picture 10" descr="http://lh5.ggpht.com/_UW3BxPx2C1Q/RppYuw8zMuI/AAAAAAAAAJg/mcrmieJjkoo/wReguaCalcul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3188" y="2947615"/>
            <a:ext cx="5429250" cy="137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28/02/2018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F8B98B-56A1-49AF-AE27-611969471B78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6934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Bastões (ou ossos) de Napier:</a:t>
            </a: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1800" b="1" dirty="0">
                <a:latin typeface="Verdana" pitchFamily="34" charset="0"/>
              </a:rPr>
              <a:t>3. Dispositivos Mecânicos (500 a.C. – 1880)</a:t>
            </a:r>
          </a:p>
        </p:txBody>
      </p:sp>
      <p:pic>
        <p:nvPicPr>
          <p:cNvPr id="37894" name="Picture 4" descr="bon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3775" y="2357438"/>
            <a:ext cx="3125788" cy="255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5" name="Picture 5" descr="napbon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354263"/>
            <a:ext cx="3429000" cy="257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28/02/2018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43687A-EA4F-4EE8-A362-909FEF14EA24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6934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 err="1">
                <a:latin typeface="Verdana" pitchFamily="34" charset="0"/>
                <a:cs typeface="Times New Roman" pitchFamily="18" charset="0"/>
              </a:rPr>
              <a:t>Blaise</a:t>
            </a:r>
            <a:r>
              <a:rPr lang="pt-BR" sz="1800" b="1" dirty="0">
                <a:latin typeface="Verdana" pitchFamily="34" charset="0"/>
                <a:cs typeface="Times New Roman" pitchFamily="18" charset="0"/>
              </a:rPr>
              <a:t> Pascal 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(1623 - 1662) e a </a:t>
            </a:r>
            <a:r>
              <a:rPr lang="pt-BR" sz="1800" dirty="0" err="1">
                <a:latin typeface="Verdana" pitchFamily="34" charset="0"/>
                <a:cs typeface="Times New Roman" pitchFamily="18" charset="0"/>
              </a:rPr>
              <a:t>Pascaline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:</a:t>
            </a: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1800" b="1" dirty="0">
                <a:latin typeface="Verdana" pitchFamily="34" charset="0"/>
              </a:rPr>
              <a:t>3. Dispositivos Mecânicos (500 a.C. – 1880)</a:t>
            </a:r>
          </a:p>
        </p:txBody>
      </p:sp>
      <p:pic>
        <p:nvPicPr>
          <p:cNvPr id="39942" name="Picture 8" descr="http://www.ryu.ca/TIK2O1-Sec2/Blaise%20Pascal/pascal_blaise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25" y="2454374"/>
            <a:ext cx="2857500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3375" y="2944912"/>
            <a:ext cx="4214813" cy="162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18779</TotalTime>
  <Words>1109</Words>
  <Application>Microsoft Office PowerPoint</Application>
  <PresentationFormat>Apresentação na tela (4:3)</PresentationFormat>
  <Paragraphs>212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4" baseType="lpstr">
      <vt:lpstr>Arial</vt:lpstr>
      <vt:lpstr>Times New Roman</vt:lpstr>
      <vt:lpstr>Verdana</vt:lpstr>
      <vt:lpstr>Wingdings</vt:lpstr>
      <vt:lpstr>Estrutura padrão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Universidade de Brasília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e Programação de Computadores</dc:title>
  <dc:subject>Algoritmos e Programação de Computadores</dc:subject>
  <dc:creator>Alexandre Zaghetto</dc:creator>
  <dc:description/>
  <cp:lastModifiedBy>Alexandre Zaghetto</cp:lastModifiedBy>
  <cp:revision>1656</cp:revision>
  <dcterms:created xsi:type="dcterms:W3CDTF">2002-12-12T12:34:29Z</dcterms:created>
  <dcterms:modified xsi:type="dcterms:W3CDTF">2018-02-28T23:53:40Z</dcterms:modified>
  <cp:category>Computação</cp:category>
</cp:coreProperties>
</file>