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27"/>
  </p:notesMasterIdLst>
  <p:sldIdLst>
    <p:sldId id="256" r:id="rId2"/>
    <p:sldId id="261" r:id="rId3"/>
    <p:sldId id="340" r:id="rId4"/>
    <p:sldId id="296" r:id="rId5"/>
    <p:sldId id="327" r:id="rId6"/>
    <p:sldId id="328" r:id="rId7"/>
    <p:sldId id="319" r:id="rId8"/>
    <p:sldId id="330" r:id="rId9"/>
    <p:sldId id="331" r:id="rId10"/>
    <p:sldId id="346" r:id="rId11"/>
    <p:sldId id="318" r:id="rId12"/>
    <p:sldId id="341" r:id="rId13"/>
    <p:sldId id="342" r:id="rId14"/>
    <p:sldId id="343" r:id="rId15"/>
    <p:sldId id="271" r:id="rId16"/>
    <p:sldId id="320" r:id="rId17"/>
    <p:sldId id="332" r:id="rId18"/>
    <p:sldId id="344" r:id="rId19"/>
    <p:sldId id="345" r:id="rId20"/>
    <p:sldId id="334" r:id="rId21"/>
    <p:sldId id="348" r:id="rId22"/>
    <p:sldId id="347" r:id="rId23"/>
    <p:sldId id="315" r:id="rId24"/>
    <p:sldId id="300" r:id="rId25"/>
    <p:sldId id="282" r:id="rId26"/>
  </p:sldIdLst>
  <p:sldSz cx="9144000" cy="5145088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Sitka Heading Semibold" pitchFamily="2" charset="0"/>
      <p:bold r:id="rId32"/>
      <p:boldItalic r:id="rId33"/>
    </p:embeddedFont>
    <p:embeddedFont>
      <p:font typeface="台灣金萱體" panose="02020500000000000000" pitchFamily="18" charset="-120"/>
      <p:regular r:id="rId34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296"/>
            <p14:sldId id="327"/>
            <p14:sldId id="328"/>
            <p14:sldId id="319"/>
            <p14:sldId id="330"/>
            <p14:sldId id="331"/>
            <p14:sldId id="346"/>
            <p14:sldId id="318"/>
            <p14:sldId id="341"/>
            <p14:sldId id="342"/>
            <p14:sldId id="343"/>
          </p14:sldIdLst>
        </p14:section>
        <p14:section name="研究方法" id="{37CC4188-1E23-434C-B6E1-B0C181BCF747}">
          <p14:sldIdLst>
            <p14:sldId id="271"/>
            <p14:sldId id="320"/>
            <p14:sldId id="332"/>
            <p14:sldId id="344"/>
            <p14:sldId id="345"/>
            <p14:sldId id="334"/>
            <p14:sldId id="348"/>
          </p14:sldIdLst>
        </p14:section>
        <p14:section name="結論" id="{03F6012E-C4FD-44F8-A30B-DF371020F14E}">
          <p14:sldIdLst>
            <p14:sldId id="347"/>
            <p14:sldId id="315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03E3E"/>
    <a:srgbClr val="FEF8F8"/>
    <a:srgbClr val="CBD3F5"/>
    <a:srgbClr val="FEFAE8"/>
    <a:srgbClr val="E8EAFC"/>
    <a:srgbClr val="EAF2FA"/>
    <a:srgbClr val="C1CDFF"/>
    <a:srgbClr val="E5EAFF"/>
    <a:srgbClr val="ED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217" autoAdjust="0"/>
  </p:normalViewPr>
  <p:slideViewPr>
    <p:cSldViewPr>
      <p:cViewPr varScale="1">
        <p:scale>
          <a:sx n="139" d="100"/>
          <a:sy n="139" d="100"/>
        </p:scale>
        <p:origin x="1042" y="38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0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7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86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10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5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57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79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4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434536"/>
            <a:ext cx="890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運用意見探勘技術於類別不平衡資料集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6E31E7-04DC-44FE-9958-6DB823526577}"/>
              </a:ext>
            </a:extLst>
          </p:cNvPr>
          <p:cNvSpPr/>
          <p:nvPr/>
        </p:nvSpPr>
        <p:spPr>
          <a:xfrm>
            <a:off x="2780924" y="2239875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私立中原大學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資訊管理學系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924438" y="2756137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研究生：黃柔螢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2F5B3B2-5AEC-445E-8469-D3DFD1006F85}"/>
              </a:ext>
            </a:extLst>
          </p:cNvPr>
          <p:cNvSpPr txBox="1"/>
          <p:nvPr/>
        </p:nvSpPr>
        <p:spPr>
          <a:xfrm>
            <a:off x="3625478" y="3037275"/>
            <a:ext cx="189282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洪智力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02955" y="3601306"/>
            <a:ext cx="1593065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06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60143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ADASYN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42B644C0-2486-4552-B769-7FB488A6D3BA}"/>
              </a:ext>
            </a:extLst>
          </p:cNvPr>
          <p:cNvSpPr/>
          <p:nvPr/>
        </p:nvSpPr>
        <p:spPr>
          <a:xfrm>
            <a:off x="3862326" y="2795039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E37B97A-A921-419D-95B6-C8833D4DA4D7}"/>
              </a:ext>
            </a:extLst>
          </p:cNvPr>
          <p:cNvSpPr/>
          <p:nvPr/>
        </p:nvSpPr>
        <p:spPr>
          <a:xfrm>
            <a:off x="3309188" y="2271590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E7BF0B16-DC6A-48B6-AA5A-76B6D001FE6F}"/>
              </a:ext>
            </a:extLst>
          </p:cNvPr>
          <p:cNvSpPr/>
          <p:nvPr/>
        </p:nvSpPr>
        <p:spPr>
          <a:xfrm>
            <a:off x="2572581" y="2971081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C55B4D5-BA3B-4A40-B957-64D4830D5802}"/>
              </a:ext>
            </a:extLst>
          </p:cNvPr>
          <p:cNvSpPr/>
          <p:nvPr/>
        </p:nvSpPr>
        <p:spPr>
          <a:xfrm>
            <a:off x="2332647" y="2783440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4DE0C846-7C51-419C-A318-8584DC9C7DBF}"/>
              </a:ext>
            </a:extLst>
          </p:cNvPr>
          <p:cNvSpPr/>
          <p:nvPr/>
        </p:nvSpPr>
        <p:spPr>
          <a:xfrm>
            <a:off x="2170171" y="1928864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A5B9CB2-D523-4075-95E4-590697D6EAF2}"/>
              </a:ext>
            </a:extLst>
          </p:cNvPr>
          <p:cNvSpPr/>
          <p:nvPr/>
        </p:nvSpPr>
        <p:spPr>
          <a:xfrm>
            <a:off x="3110998" y="2665778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F657066A-D258-4EC4-A535-F9A876ADD9FA}"/>
              </a:ext>
            </a:extLst>
          </p:cNvPr>
          <p:cNvSpPr/>
          <p:nvPr/>
        </p:nvSpPr>
        <p:spPr>
          <a:xfrm>
            <a:off x="3506852" y="3291501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DBAF975-2688-4055-8BDB-A1D5828EB774}"/>
              </a:ext>
            </a:extLst>
          </p:cNvPr>
          <p:cNvCxnSpPr>
            <a:cxnSpLocks/>
            <a:stCxn id="29" idx="3"/>
            <a:endCxn id="25" idx="3"/>
          </p:cNvCxnSpPr>
          <p:nvPr/>
        </p:nvCxnSpPr>
        <p:spPr>
          <a:xfrm flipV="1">
            <a:off x="1987182" y="2061102"/>
            <a:ext cx="205678" cy="1284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2D93AEE-0023-4FCA-BBE9-51974E2E6A05}"/>
              </a:ext>
            </a:extLst>
          </p:cNvPr>
          <p:cNvCxnSpPr>
            <a:cxnSpLocks/>
            <a:stCxn id="12" idx="0"/>
            <a:endCxn id="25" idx="5"/>
          </p:cNvCxnSpPr>
          <p:nvPr/>
        </p:nvCxnSpPr>
        <p:spPr>
          <a:xfrm flipH="1" flipV="1">
            <a:off x="2302409" y="2061102"/>
            <a:ext cx="276853" cy="2973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F22E122-8C6A-4C8A-B684-F324B7FCE1ED}"/>
              </a:ext>
            </a:extLst>
          </p:cNvPr>
          <p:cNvSpPr txBox="1"/>
          <p:nvPr/>
        </p:nvSpPr>
        <p:spPr>
          <a:xfrm>
            <a:off x="1900129" y="1648202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521EF94-7587-408E-8C45-C63AAEE37764}"/>
              </a:ext>
            </a:extLst>
          </p:cNvPr>
          <p:cNvSpPr/>
          <p:nvPr/>
        </p:nvSpPr>
        <p:spPr>
          <a:xfrm>
            <a:off x="1983898" y="3730530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B5AD28A-BADA-4CA1-80A1-F2A1AA4504E4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2061684" y="2773591"/>
            <a:ext cx="293652" cy="32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F9E460E-A4AD-4640-97D5-DE4E12DF818E}"/>
              </a:ext>
            </a:extLst>
          </p:cNvPr>
          <p:cNvCxnSpPr>
            <a:cxnSpLocks/>
            <a:stCxn id="23" idx="1"/>
            <a:endCxn id="24" idx="6"/>
          </p:cNvCxnSpPr>
          <p:nvPr/>
        </p:nvCxnSpPr>
        <p:spPr>
          <a:xfrm flipH="1" flipV="1">
            <a:off x="2487574" y="2860904"/>
            <a:ext cx="107696" cy="13286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858F7852-B473-481A-84C4-17FAEE32D1D4}"/>
              </a:ext>
            </a:extLst>
          </p:cNvPr>
          <p:cNvCxnSpPr>
            <a:cxnSpLocks/>
            <a:stCxn id="18" idx="3"/>
            <a:endCxn id="33" idx="2"/>
          </p:cNvCxnSpPr>
          <p:nvPr/>
        </p:nvCxnSpPr>
        <p:spPr>
          <a:xfrm flipV="1">
            <a:off x="1611684" y="3807994"/>
            <a:ext cx="372214" cy="774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1D3027D-B899-4687-9BFD-FB4F80B68DDD}"/>
              </a:ext>
            </a:extLst>
          </p:cNvPr>
          <p:cNvCxnSpPr>
            <a:cxnSpLocks/>
            <a:stCxn id="33" idx="7"/>
            <a:endCxn id="15" idx="1"/>
          </p:cNvCxnSpPr>
          <p:nvPr/>
        </p:nvCxnSpPr>
        <p:spPr>
          <a:xfrm flipV="1">
            <a:off x="2116136" y="3569624"/>
            <a:ext cx="154969" cy="1835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866A14E2-9E2E-4710-969D-9118CD272830}"/>
              </a:ext>
            </a:extLst>
          </p:cNvPr>
          <p:cNvCxnSpPr>
            <a:cxnSpLocks/>
            <a:stCxn id="23" idx="6"/>
            <a:endCxn id="31" idx="3"/>
          </p:cNvCxnSpPr>
          <p:nvPr/>
        </p:nvCxnSpPr>
        <p:spPr>
          <a:xfrm flipV="1">
            <a:off x="2727508" y="2798016"/>
            <a:ext cx="406179" cy="2505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F1B9A921-1AC0-4F18-A8CA-D1F84C9507D1}"/>
              </a:ext>
            </a:extLst>
          </p:cNvPr>
          <p:cNvCxnSpPr>
            <a:cxnSpLocks/>
            <a:stCxn id="32" idx="1"/>
            <a:endCxn id="30" idx="2"/>
          </p:cNvCxnSpPr>
          <p:nvPr/>
        </p:nvCxnSpPr>
        <p:spPr>
          <a:xfrm flipH="1" flipV="1">
            <a:off x="3398690" y="3228281"/>
            <a:ext cx="130851" cy="8590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>
            <a:extLst>
              <a:ext uri="{FF2B5EF4-FFF2-40B4-BE49-F238E27FC236}">
                <a16:creationId xmlns:a16="http://schemas.microsoft.com/office/drawing/2014/main" id="{DCA5D0C0-C14D-42E5-A35F-5218629BE3ED}"/>
              </a:ext>
            </a:extLst>
          </p:cNvPr>
          <p:cNvGrpSpPr/>
          <p:nvPr/>
        </p:nvGrpSpPr>
        <p:grpSpPr>
          <a:xfrm>
            <a:off x="1187624" y="1769982"/>
            <a:ext cx="3276364" cy="2303714"/>
            <a:chOff x="1187624" y="1769982"/>
            <a:chExt cx="3276364" cy="2303714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D4FD8A9C-5995-40E1-96CB-5C64311DFDA5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65893"/>
              <a:ext cx="3276364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A3EA9343-52DF-4412-97AF-5DAA42968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0285" y="1769982"/>
              <a:ext cx="0" cy="230371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1EABAF-B8C0-4B61-A0E6-4290A228E08A}"/>
                </a:ext>
              </a:extLst>
            </p:cNvPr>
            <p:cNvSpPr/>
            <p:nvPr/>
          </p:nvSpPr>
          <p:spPr>
            <a:xfrm>
              <a:off x="1456757" y="3807994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949E013-680B-4722-9985-E6EF8AA1FF50}"/>
                </a:ext>
              </a:extLst>
            </p:cNvPr>
            <p:cNvSpPr/>
            <p:nvPr/>
          </p:nvSpPr>
          <p:spPr>
            <a:xfrm>
              <a:off x="1417444" y="239378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82327B-42C0-402B-A79D-386DCEB5BFFD}"/>
                </a:ext>
              </a:extLst>
            </p:cNvPr>
            <p:cNvSpPr/>
            <p:nvPr/>
          </p:nvSpPr>
          <p:spPr>
            <a:xfrm>
              <a:off x="1572742" y="3096551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4C9CDC3-4000-4E82-BB65-14BDE5FD266C}"/>
                </a:ext>
              </a:extLst>
            </p:cNvPr>
            <p:cNvSpPr/>
            <p:nvPr/>
          </p:nvSpPr>
          <p:spPr>
            <a:xfrm>
              <a:off x="3110997" y="3760590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470D34A-8BC2-4766-9B70-100B74B50D78}"/>
                </a:ext>
              </a:extLst>
            </p:cNvPr>
            <p:cNvSpPr/>
            <p:nvPr/>
          </p:nvSpPr>
          <p:spPr>
            <a:xfrm>
              <a:off x="4002442" y="3073354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EE26E79-70C8-4B63-9750-3AF68424631A}"/>
                </a:ext>
              </a:extLst>
            </p:cNvPr>
            <p:cNvSpPr/>
            <p:nvPr/>
          </p:nvSpPr>
          <p:spPr>
            <a:xfrm>
              <a:off x="3968237" y="2445628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1C9D4B7-F70D-41A1-A418-072B0AA24619}"/>
                </a:ext>
              </a:extLst>
            </p:cNvPr>
            <p:cNvSpPr/>
            <p:nvPr/>
          </p:nvSpPr>
          <p:spPr>
            <a:xfrm>
              <a:off x="1832255" y="2112109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99B75DB-9DB8-4E19-9B4A-DA16DC0E85E8}"/>
                </a:ext>
              </a:extLst>
            </p:cNvPr>
            <p:cNvSpPr/>
            <p:nvPr/>
          </p:nvSpPr>
          <p:spPr>
            <a:xfrm>
              <a:off x="3321226" y="3073354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8E3C932-EC0D-4EE0-BDD2-3FD4424C81CB}"/>
                </a:ext>
              </a:extLst>
            </p:cNvPr>
            <p:cNvSpPr/>
            <p:nvPr/>
          </p:nvSpPr>
          <p:spPr>
            <a:xfrm>
              <a:off x="3688737" y="3569623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EF66DED-C6D4-4435-BDFB-59C483C4F384}"/>
                </a:ext>
              </a:extLst>
            </p:cNvPr>
            <p:cNvSpPr/>
            <p:nvPr/>
          </p:nvSpPr>
          <p:spPr>
            <a:xfrm>
              <a:off x="2501798" y="2358426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CD43AF2-AC79-49EF-987A-89CD6A0EBCCB}"/>
                </a:ext>
              </a:extLst>
            </p:cNvPr>
            <p:cNvSpPr/>
            <p:nvPr/>
          </p:nvSpPr>
          <p:spPr>
            <a:xfrm>
              <a:off x="3584316" y="205452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55BC28-88C9-4CBF-8F0B-7BAF065EDFDB}"/>
                </a:ext>
              </a:extLst>
            </p:cNvPr>
            <p:cNvSpPr/>
            <p:nvPr/>
          </p:nvSpPr>
          <p:spPr>
            <a:xfrm>
              <a:off x="1906757" y="2696127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139E13-09FF-4E37-8B76-067D9DAD07E4}"/>
                </a:ext>
              </a:extLst>
            </p:cNvPr>
            <p:cNvSpPr/>
            <p:nvPr/>
          </p:nvSpPr>
          <p:spPr>
            <a:xfrm>
              <a:off x="2271105" y="3492160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829877F2-1B74-4A52-832F-983418F8AC60}"/>
              </a:ext>
            </a:extLst>
          </p:cNvPr>
          <p:cNvCxnSpPr>
            <a:cxnSpLocks/>
            <a:stCxn id="31" idx="7"/>
            <a:endCxn id="22" idx="3"/>
          </p:cNvCxnSpPr>
          <p:nvPr/>
        </p:nvCxnSpPr>
        <p:spPr>
          <a:xfrm flipV="1">
            <a:off x="3243236" y="2403828"/>
            <a:ext cx="88641" cy="28463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A22A3561-3161-42B3-A633-DBF5B4B6B160}"/>
              </a:ext>
            </a:extLst>
          </p:cNvPr>
          <p:cNvCxnSpPr>
            <a:cxnSpLocks/>
            <a:stCxn id="22" idx="7"/>
            <a:endCxn id="13" idx="1"/>
          </p:cNvCxnSpPr>
          <p:nvPr/>
        </p:nvCxnSpPr>
        <p:spPr>
          <a:xfrm flipV="1">
            <a:off x="3441426" y="2131989"/>
            <a:ext cx="142890" cy="1622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369F1007-B8F3-487A-AB15-E924D59EBE9D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flipH="1">
            <a:off x="3939790" y="2600555"/>
            <a:ext cx="105911" cy="19448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6D68C6F3-6229-40AD-9269-22640D1429A2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3994564" y="2927277"/>
            <a:ext cx="85342" cy="14607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CB0CC24A-C8B4-4245-BDEF-676132FF5D56}"/>
              </a:ext>
            </a:extLst>
          </p:cNvPr>
          <p:cNvSpPr txBox="1"/>
          <p:nvPr/>
        </p:nvSpPr>
        <p:spPr>
          <a:xfrm>
            <a:off x="2179151" y="2537933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0.5</a:t>
            </a:r>
            <a:endParaRPr lang="zh-TW" altLang="en-US" sz="10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4440D2F7-C029-4DB7-9C80-EF38A8A54C8F}"/>
              </a:ext>
            </a:extLst>
          </p:cNvPr>
          <p:cNvSpPr txBox="1"/>
          <p:nvPr/>
        </p:nvSpPr>
        <p:spPr>
          <a:xfrm>
            <a:off x="2498324" y="3084505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0</a:t>
            </a:r>
            <a:endParaRPr lang="zh-TW" altLang="en-US" sz="10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7D5E038C-BBE0-474D-8DC1-D2590721913F}"/>
              </a:ext>
            </a:extLst>
          </p:cNvPr>
          <p:cNvSpPr txBox="1"/>
          <p:nvPr/>
        </p:nvSpPr>
        <p:spPr>
          <a:xfrm>
            <a:off x="3058699" y="2744227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0</a:t>
            </a:r>
            <a:endParaRPr lang="zh-TW" altLang="en-US" sz="10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7901E3C5-28B5-402C-B15E-373717A57F0A}"/>
              </a:ext>
            </a:extLst>
          </p:cNvPr>
          <p:cNvSpPr txBox="1"/>
          <p:nvPr/>
        </p:nvSpPr>
        <p:spPr>
          <a:xfrm>
            <a:off x="3405059" y="2229785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0.5</a:t>
            </a:r>
            <a:endParaRPr lang="zh-TW" altLang="en-US" sz="1000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16734D41-1994-4C9F-9692-1FAEEBFADF99}"/>
              </a:ext>
            </a:extLst>
          </p:cNvPr>
          <p:cNvSpPr txBox="1"/>
          <p:nvPr/>
        </p:nvSpPr>
        <p:spPr>
          <a:xfrm>
            <a:off x="3945422" y="2712422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8C5001F0-18AC-4298-A0EB-6BBEDC4538FD}"/>
              </a:ext>
            </a:extLst>
          </p:cNvPr>
          <p:cNvSpPr txBox="1"/>
          <p:nvPr/>
        </p:nvSpPr>
        <p:spPr>
          <a:xfrm>
            <a:off x="3662072" y="3273247"/>
            <a:ext cx="566699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FE32F9D-C6B9-4A69-B354-2526733B01CF}"/>
              </a:ext>
            </a:extLst>
          </p:cNvPr>
          <p:cNvSpPr txBox="1"/>
          <p:nvPr/>
        </p:nvSpPr>
        <p:spPr>
          <a:xfrm>
            <a:off x="1442655" y="3493644"/>
            <a:ext cx="679132" cy="27241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000" dirty="0">
                <a:latin typeface="Sitka Heading Semibold" pitchFamily="2" charset="0"/>
              </a:rPr>
              <a:t>W= </a:t>
            </a:r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787FD6D8-D53E-4852-BCFB-3C4E4E598A21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19DAD2AE-E562-4845-9572-6F82EB07E28D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3869EEF-24B9-4DE4-8262-33127DB67EC1}"/>
              </a:ext>
            </a:extLst>
          </p:cNvPr>
          <p:cNvSpPr txBox="1"/>
          <p:nvPr/>
        </p:nvSpPr>
        <p:spPr>
          <a:xfrm>
            <a:off x="5361846" y="1986243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能夠通過自適應來避免過度擬合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能夠保留少數類別樣本的特徵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A8474C-A5DE-4092-9523-B76C02D7A65C}"/>
              </a:ext>
            </a:extLst>
          </p:cNvPr>
          <p:cNvSpPr txBox="1"/>
          <p:nvPr/>
        </p:nvSpPr>
        <p:spPr>
          <a:xfrm>
            <a:off x="5365170" y="3275306"/>
            <a:ext cx="2696676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效果會受到數據不平衡度的影響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計算成本很高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09BE8AB-2AB1-41C2-8B1F-B3138068C8A9}"/>
              </a:ext>
            </a:extLst>
          </p:cNvPr>
          <p:cNvSpPr txBox="1"/>
          <p:nvPr/>
        </p:nvSpPr>
        <p:spPr>
          <a:xfrm>
            <a:off x="2310244" y="4173074"/>
            <a:ext cx="103140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K = </a:t>
            </a:r>
            <a:r>
              <a:rPr lang="en-US" altLang="zh-TW" sz="1200" dirty="0"/>
              <a:t>2</a:t>
            </a:r>
            <a:endParaRPr lang="zh-TW" altLang="en-US" sz="12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59619D49-DE82-4AFE-82C7-8455926BDEC1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3639090" y="3423739"/>
            <a:ext cx="127111" cy="14588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3FD33805-56B8-4726-ABD8-9D9AC74DCAA1}"/>
              </a:ext>
            </a:extLst>
          </p:cNvPr>
          <p:cNvCxnSpPr>
            <a:cxnSpLocks/>
            <a:stCxn id="33" idx="6"/>
            <a:endCxn id="32" idx="3"/>
          </p:cNvCxnSpPr>
          <p:nvPr/>
        </p:nvCxnSpPr>
        <p:spPr>
          <a:xfrm flipV="1">
            <a:off x="2138825" y="3423739"/>
            <a:ext cx="1390716" cy="3842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>
            <a:extLst>
              <a:ext uri="{FF2B5EF4-FFF2-40B4-BE49-F238E27FC236}">
                <a16:creationId xmlns:a16="http://schemas.microsoft.com/office/drawing/2014/main" id="{62875E59-536D-4C4F-9C0F-E661A3EA90F5}"/>
              </a:ext>
            </a:extLst>
          </p:cNvPr>
          <p:cNvSpPr/>
          <p:nvPr/>
        </p:nvSpPr>
        <p:spPr>
          <a:xfrm>
            <a:off x="2753161" y="3543336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0DA49D0D-DE88-4E36-8FEF-0B88F57DA37F}"/>
              </a:ext>
            </a:extLst>
          </p:cNvPr>
          <p:cNvCxnSpPr>
            <a:cxnSpLocks/>
            <a:stCxn id="32" idx="7"/>
            <a:endCxn id="21" idx="3"/>
          </p:cNvCxnSpPr>
          <p:nvPr/>
        </p:nvCxnSpPr>
        <p:spPr>
          <a:xfrm flipV="1">
            <a:off x="3639090" y="2927277"/>
            <a:ext cx="245925" cy="38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橢圓 121">
            <a:extLst>
              <a:ext uri="{FF2B5EF4-FFF2-40B4-BE49-F238E27FC236}">
                <a16:creationId xmlns:a16="http://schemas.microsoft.com/office/drawing/2014/main" id="{DE7877FD-CE4C-4DEE-88BA-D73528A08583}"/>
              </a:ext>
            </a:extLst>
          </p:cNvPr>
          <p:cNvSpPr/>
          <p:nvPr/>
        </p:nvSpPr>
        <p:spPr>
          <a:xfrm>
            <a:off x="3702645" y="3041432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7A3D502A-3D40-4E59-BBE7-08919BA64D7A}"/>
              </a:ext>
            </a:extLst>
          </p:cNvPr>
          <p:cNvCxnSpPr>
            <a:cxnSpLocks/>
            <a:stCxn id="22" idx="1"/>
            <a:endCxn id="25" idx="6"/>
          </p:cNvCxnSpPr>
          <p:nvPr/>
        </p:nvCxnSpPr>
        <p:spPr>
          <a:xfrm flipH="1" flipV="1">
            <a:off x="2325098" y="2006328"/>
            <a:ext cx="1006779" cy="2879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橢圓 126">
            <a:extLst>
              <a:ext uri="{FF2B5EF4-FFF2-40B4-BE49-F238E27FC236}">
                <a16:creationId xmlns:a16="http://schemas.microsoft.com/office/drawing/2014/main" id="{6B44F35A-6617-405C-8ED8-D67B3234E378}"/>
              </a:ext>
            </a:extLst>
          </p:cNvPr>
          <p:cNvSpPr/>
          <p:nvPr/>
        </p:nvSpPr>
        <p:spPr>
          <a:xfrm>
            <a:off x="2756719" y="2072839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CD6629D1-A534-4ECA-9C4D-FE2558BDEC8A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H="1" flipV="1">
            <a:off x="2247635" y="2083791"/>
            <a:ext cx="162476" cy="6996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橢圓 130">
            <a:extLst>
              <a:ext uri="{FF2B5EF4-FFF2-40B4-BE49-F238E27FC236}">
                <a16:creationId xmlns:a16="http://schemas.microsoft.com/office/drawing/2014/main" id="{06C4C932-A220-467B-86AB-5D736BDBCA31}"/>
              </a:ext>
            </a:extLst>
          </p:cNvPr>
          <p:cNvSpPr/>
          <p:nvPr/>
        </p:nvSpPr>
        <p:spPr>
          <a:xfrm>
            <a:off x="2251996" y="2373967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1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3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96" dur="25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8" dur="250" fill="hold"/>
                                        <p:tgtEl>
                                          <p:spTgt spid="4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5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61" grpId="0"/>
      <p:bldP spid="61" grpId="1"/>
      <p:bldP spid="33" grpId="0" animBg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51" grpId="0"/>
      <p:bldP spid="52" grpId="0"/>
      <p:bldP spid="62" grpId="0"/>
      <p:bldP spid="119" grpId="0" animBg="1"/>
      <p:bldP spid="122" grpId="0" animBg="1"/>
      <p:bldP spid="127" grpId="0" animBg="1"/>
      <p:bldP spid="1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44352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Under-Sampling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1955DE8B-4147-4C3E-A768-DDD204956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20732" r="5700" b="4878"/>
          <a:stretch/>
        </p:blipFill>
        <p:spPr bwMode="auto">
          <a:xfrm>
            <a:off x="2052000" y="1636440"/>
            <a:ext cx="5040000" cy="29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6EE5BB5-F0C7-486F-B735-308B46C8887B}"/>
              </a:ext>
            </a:extLst>
          </p:cNvPr>
          <p:cNvSpPr/>
          <p:nvPr/>
        </p:nvSpPr>
        <p:spPr>
          <a:xfrm>
            <a:off x="5915016" y="2032484"/>
            <a:ext cx="2678564" cy="198022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FD7069-CE16-46C9-91F8-8B8C4302E84A}"/>
              </a:ext>
            </a:extLst>
          </p:cNvPr>
          <p:cNvSpPr txBox="1"/>
          <p:nvPr/>
        </p:nvSpPr>
        <p:spPr>
          <a:xfrm>
            <a:off x="6089602" y="2212504"/>
            <a:ext cx="2329392" cy="145954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隨機欠採樣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Cluster Centroids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Near Miss</a:t>
            </a:r>
          </a:p>
        </p:txBody>
      </p: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9266E-6 L -0.16545 -1.79266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"/>
                            </p:stCondLst>
                            <p:childTnLst>
                              <p:par>
                                <p:cTn id="2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0" grpId="0" animBg="1"/>
      <p:bldP spid="10" grpId="1" animBg="1"/>
      <p:bldP spid="10" grpId="2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隨機欠採樣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042D2E-5790-4A76-BEE5-3426CE9D9B61}"/>
              </a:ext>
            </a:extLst>
          </p:cNvPr>
          <p:cNvSpPr/>
          <p:nvPr/>
        </p:nvSpPr>
        <p:spPr>
          <a:xfrm>
            <a:off x="1535580" y="361568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CD3B54-2965-451E-BC90-41AD47551383}"/>
              </a:ext>
            </a:extLst>
          </p:cNvPr>
          <p:cNvSpPr/>
          <p:nvPr/>
        </p:nvSpPr>
        <p:spPr>
          <a:xfrm>
            <a:off x="3930434" y="300651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68D007-6E7F-4043-BEA5-8B5C605549E5}"/>
              </a:ext>
            </a:extLst>
          </p:cNvPr>
          <p:cNvSpPr/>
          <p:nvPr/>
        </p:nvSpPr>
        <p:spPr>
          <a:xfrm>
            <a:off x="2706147" y="211134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A11D9E-AF31-454A-B155-E0FF8C5781B1}"/>
              </a:ext>
            </a:extLst>
          </p:cNvPr>
          <p:cNvSpPr/>
          <p:nvPr/>
        </p:nvSpPr>
        <p:spPr>
          <a:xfrm>
            <a:off x="1788115" y="269164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B283553-D586-4DE9-8DAB-3A7A266B8C73}"/>
              </a:ext>
            </a:extLst>
          </p:cNvPr>
          <p:cNvSpPr/>
          <p:nvPr/>
        </p:nvSpPr>
        <p:spPr>
          <a:xfrm>
            <a:off x="2600201" y="369314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AD37E2B-6F6B-4100-8248-BD661B8269CF}"/>
              </a:ext>
            </a:extLst>
          </p:cNvPr>
          <p:cNvGrpSpPr/>
          <p:nvPr/>
        </p:nvGrpSpPr>
        <p:grpSpPr>
          <a:xfrm>
            <a:off x="1115616" y="1703142"/>
            <a:ext cx="3276364" cy="2303714"/>
            <a:chOff x="2937827" y="1703142"/>
            <a:chExt cx="3276364" cy="2303714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62256EE-BD28-4D66-90E0-A5B2EEB4D24E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27" y="3999053"/>
              <a:ext cx="3276364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3862DD1E-103F-4F64-AEE8-D22B9CF97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0488" y="1703142"/>
              <a:ext cx="0" cy="230371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9D9269C-279E-4663-A5E0-4CCEBAA1575E}"/>
                </a:ext>
              </a:extLst>
            </p:cNvPr>
            <p:cNvSpPr/>
            <p:nvPr/>
          </p:nvSpPr>
          <p:spPr>
            <a:xfrm>
              <a:off x="3167647" y="232694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3522693-B121-48E6-B5AB-2B65FDE4D9E0}"/>
                </a:ext>
              </a:extLst>
            </p:cNvPr>
            <p:cNvSpPr/>
            <p:nvPr/>
          </p:nvSpPr>
          <p:spPr>
            <a:xfrm>
              <a:off x="3280327" y="3060849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28BEC83-F47E-423A-A5D7-F55D414F54DE}"/>
                </a:ext>
              </a:extLst>
            </p:cNvPr>
            <p:cNvSpPr/>
            <p:nvPr/>
          </p:nvSpPr>
          <p:spPr>
            <a:xfrm>
              <a:off x="5311949" y="2944338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273C8FA0-D723-4767-844C-FA6BE96C5171}"/>
                </a:ext>
              </a:extLst>
            </p:cNvPr>
            <p:cNvSpPr/>
            <p:nvPr/>
          </p:nvSpPr>
          <p:spPr>
            <a:xfrm>
              <a:off x="5031925" y="2182099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B38E947-7F03-462A-8DC1-0C15AA8FE246}"/>
                </a:ext>
              </a:extLst>
            </p:cNvPr>
            <p:cNvSpPr/>
            <p:nvPr/>
          </p:nvSpPr>
          <p:spPr>
            <a:xfrm>
              <a:off x="4353961" y="3187685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9B51B02-9007-4911-BC42-65DF796401CE}"/>
                </a:ext>
              </a:extLst>
            </p:cNvPr>
            <p:cNvSpPr/>
            <p:nvPr/>
          </p:nvSpPr>
          <p:spPr>
            <a:xfrm>
              <a:off x="3982576" y="2721304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641475C7-08C0-4F92-AA54-6479589805FF}"/>
                </a:ext>
              </a:extLst>
            </p:cNvPr>
            <p:cNvSpPr/>
            <p:nvPr/>
          </p:nvSpPr>
          <p:spPr>
            <a:xfrm>
              <a:off x="3877621" y="1848824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5704A63-2182-4DC4-B1A2-84297F420FBA}"/>
                </a:ext>
              </a:extLst>
            </p:cNvPr>
            <p:cNvSpPr/>
            <p:nvPr/>
          </p:nvSpPr>
          <p:spPr>
            <a:xfrm>
              <a:off x="4962267" y="3533739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18065CB-74D7-4E9B-8EAC-9B9E09AA93EA}"/>
                </a:ext>
              </a:extLst>
            </p:cNvPr>
            <p:cNvSpPr/>
            <p:nvPr/>
          </p:nvSpPr>
          <p:spPr>
            <a:xfrm>
              <a:off x="5535066" y="2302952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FEF037E-FED5-4826-A456-930359197D7A}"/>
                </a:ext>
              </a:extLst>
            </p:cNvPr>
            <p:cNvSpPr/>
            <p:nvPr/>
          </p:nvSpPr>
          <p:spPr>
            <a:xfrm>
              <a:off x="3772384" y="2262559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394C270C-2EFB-48C6-932E-A2EE8AA86EFF}"/>
                </a:ext>
              </a:extLst>
            </p:cNvPr>
            <p:cNvSpPr/>
            <p:nvPr/>
          </p:nvSpPr>
          <p:spPr>
            <a:xfrm>
              <a:off x="4635113" y="2643948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6AC9278D-7987-43E0-94FE-2FF0852EB2BC}"/>
                </a:ext>
              </a:extLst>
            </p:cNvPr>
            <p:cNvSpPr/>
            <p:nvPr/>
          </p:nvSpPr>
          <p:spPr>
            <a:xfrm>
              <a:off x="4993162" y="3161441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4BAD81CF-4559-404B-8DC0-A236ED2C7B13}"/>
                </a:ext>
              </a:extLst>
            </p:cNvPr>
            <p:cNvSpPr/>
            <p:nvPr/>
          </p:nvSpPr>
          <p:spPr>
            <a:xfrm>
              <a:off x="3656960" y="3370333"/>
              <a:ext cx="154927" cy="154927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4D18C5E-B4C7-429F-AF2F-12A03469C11B}"/>
                </a:ext>
              </a:extLst>
            </p:cNvPr>
            <p:cNvSpPr/>
            <p:nvPr/>
          </p:nvSpPr>
          <p:spPr>
            <a:xfrm>
              <a:off x="5432760" y="3678242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21DA8D-640E-4F9E-ABD5-CF2801C0E8C0}"/>
                </a:ext>
              </a:extLst>
            </p:cNvPr>
            <p:cNvSpPr/>
            <p:nvPr/>
          </p:nvSpPr>
          <p:spPr>
            <a:xfrm>
              <a:off x="4276498" y="252932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52A7E25-9E08-4EA8-A8B9-46E9EDFBCC6B}"/>
                </a:ext>
              </a:extLst>
            </p:cNvPr>
            <p:cNvSpPr/>
            <p:nvPr/>
          </p:nvSpPr>
          <p:spPr>
            <a:xfrm>
              <a:off x="5334519" y="198768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9AB53A-8DC8-4CDE-A00E-8FFAB0009E55}"/>
                </a:ext>
              </a:extLst>
            </p:cNvPr>
            <p:cNvSpPr/>
            <p:nvPr/>
          </p:nvSpPr>
          <p:spPr>
            <a:xfrm>
              <a:off x="4010587" y="3321447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E36AD20-61D6-44F9-80E8-05BCF80959EA}"/>
                </a:ext>
              </a:extLst>
            </p:cNvPr>
            <p:cNvSpPr/>
            <p:nvPr/>
          </p:nvSpPr>
          <p:spPr>
            <a:xfrm>
              <a:off x="4962267" y="279887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75A8CE99-9835-491E-8E0A-89C37D6DE3B4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907B1E9E-C799-4383-A3EE-EE45B7BC22E9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9C8A87F-FC9F-4E5F-B17D-D6C7356412EB}"/>
              </a:ext>
            </a:extLst>
          </p:cNvPr>
          <p:cNvSpPr txBox="1"/>
          <p:nvPr/>
        </p:nvSpPr>
        <p:spPr>
          <a:xfrm>
            <a:off x="5361846" y="1986241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簡單易實現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不需要額外的計算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A8213BD-2EB3-4B37-AE69-323B850C7463}"/>
              </a:ext>
            </a:extLst>
          </p:cNvPr>
          <p:cNvSpPr txBox="1"/>
          <p:nvPr/>
        </p:nvSpPr>
        <p:spPr>
          <a:xfrm>
            <a:off x="5365170" y="3462591"/>
            <a:ext cx="269667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可能會造成訊息損失</a:t>
            </a:r>
            <a:r>
              <a:rPr lang="zh-TW" altLang="en-US" sz="1200" dirty="0">
                <a:latin typeface="Sitka Heading Semibold"/>
              </a:rPr>
              <a:t>丟失重要特徵</a:t>
            </a:r>
          </a:p>
        </p:txBody>
      </p:sp>
    </p:spTree>
    <p:extLst>
      <p:ext uri="{BB962C8B-B14F-4D97-AF65-F5344CB8AC3E}">
        <p14:creationId xmlns:p14="http://schemas.microsoft.com/office/powerpoint/2010/main" val="283038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3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8" grpId="0" animBg="1"/>
      <p:bldP spid="18" grpId="1" animBg="1"/>
      <p:bldP spid="27" grpId="0" animBg="1"/>
      <p:bldP spid="27" grpId="1" animBg="1"/>
      <p:bldP spid="30" grpId="0" animBg="1"/>
      <p:bldP spid="30" grpId="1" animBg="1"/>
      <p:bldP spid="14" grpId="0" animBg="1"/>
      <p:bldP spid="14" grpId="1" animBg="1"/>
      <p:bldP spid="35" grpId="0" animBg="1"/>
      <p:bldP spid="35" grpId="1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Cluster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Centroids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3168B16-6E24-4911-8D65-422C0CCEEDF2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104A158-4EAB-4FA6-9708-C7F6F8753BF3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3AA993-DB44-42F7-916B-E42A204060EA}"/>
              </a:ext>
            </a:extLst>
          </p:cNvPr>
          <p:cNvSpPr txBox="1"/>
          <p:nvPr/>
        </p:nvSpPr>
        <p:spPr>
          <a:xfrm>
            <a:off x="5361846" y="1986241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保留多數類別的代表性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維持類別分佈的一致性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97C853-7A88-42B4-9D13-866AE36820B4}"/>
              </a:ext>
            </a:extLst>
          </p:cNvPr>
          <p:cNvSpPr txBox="1"/>
          <p:nvPr/>
        </p:nvSpPr>
        <p:spPr>
          <a:xfrm>
            <a:off x="5365170" y="3462591"/>
            <a:ext cx="269667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可能會忽略一些邊界樣本</a:t>
            </a:r>
            <a:endParaRPr lang="zh-TW" altLang="en-US" sz="1200" dirty="0">
              <a:latin typeface="Sitka Heading Semibold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9FA9DFC-C6A5-41F9-8824-06FFFEC3200A}"/>
              </a:ext>
            </a:extLst>
          </p:cNvPr>
          <p:cNvCxnSpPr>
            <a:cxnSpLocks/>
          </p:cNvCxnSpPr>
          <p:nvPr/>
        </p:nvCxnSpPr>
        <p:spPr>
          <a:xfrm>
            <a:off x="1115616" y="3999053"/>
            <a:ext cx="327636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F8E2431-EDE9-4F9E-B2EE-D284741035E8}"/>
              </a:ext>
            </a:extLst>
          </p:cNvPr>
          <p:cNvCxnSpPr>
            <a:cxnSpLocks/>
          </p:cNvCxnSpPr>
          <p:nvPr/>
        </p:nvCxnSpPr>
        <p:spPr>
          <a:xfrm flipV="1">
            <a:off x="1118277" y="1703142"/>
            <a:ext cx="0" cy="230371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79C3EAE-4E08-4733-B04E-26726DCBC5C0}"/>
              </a:ext>
            </a:extLst>
          </p:cNvPr>
          <p:cNvSpPr/>
          <p:nvPr/>
        </p:nvSpPr>
        <p:spPr>
          <a:xfrm>
            <a:off x="1286910" y="222548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82368C-56C8-4142-8298-F19B2F11F9D7}"/>
              </a:ext>
            </a:extLst>
          </p:cNvPr>
          <p:cNvSpPr/>
          <p:nvPr/>
        </p:nvSpPr>
        <p:spPr>
          <a:xfrm>
            <a:off x="1259280" y="314908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4BC8677E-0C30-445E-B730-FF1205A2BF67}"/>
              </a:ext>
            </a:extLst>
          </p:cNvPr>
          <p:cNvSpPr/>
          <p:nvPr/>
        </p:nvSpPr>
        <p:spPr>
          <a:xfrm>
            <a:off x="3610549" y="3070479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61FC4C7-0266-4B77-9010-67F7E334835D}"/>
              </a:ext>
            </a:extLst>
          </p:cNvPr>
          <p:cNvSpPr/>
          <p:nvPr/>
        </p:nvSpPr>
        <p:spPr>
          <a:xfrm>
            <a:off x="3576504" y="2117458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923D69F-5661-4891-97A8-04FC917E41A7}"/>
              </a:ext>
            </a:extLst>
          </p:cNvPr>
          <p:cNvSpPr/>
          <p:nvPr/>
        </p:nvSpPr>
        <p:spPr>
          <a:xfrm>
            <a:off x="2843722" y="3504218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AAA1C55-8128-4539-91DC-4825C9443010}"/>
              </a:ext>
            </a:extLst>
          </p:cNvPr>
          <p:cNvSpPr/>
          <p:nvPr/>
        </p:nvSpPr>
        <p:spPr>
          <a:xfrm>
            <a:off x="2810151" y="2741387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19D06C1-D8B1-43D7-867C-FABD35580113}"/>
              </a:ext>
            </a:extLst>
          </p:cNvPr>
          <p:cNvSpPr/>
          <p:nvPr/>
        </p:nvSpPr>
        <p:spPr>
          <a:xfrm>
            <a:off x="2017089" y="1902961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A2C497-E650-497A-84FD-05985D0E6E17}"/>
              </a:ext>
            </a:extLst>
          </p:cNvPr>
          <p:cNvSpPr/>
          <p:nvPr/>
        </p:nvSpPr>
        <p:spPr>
          <a:xfrm>
            <a:off x="3295667" y="3513006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62F7E9-D0D0-4B9F-A928-4015A1DF2531}"/>
              </a:ext>
            </a:extLst>
          </p:cNvPr>
          <p:cNvSpPr/>
          <p:nvPr/>
        </p:nvSpPr>
        <p:spPr>
          <a:xfrm>
            <a:off x="3956715" y="244208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FC2911-CABC-49E1-A584-C29294A175EE}"/>
              </a:ext>
            </a:extLst>
          </p:cNvPr>
          <p:cNvSpPr/>
          <p:nvPr/>
        </p:nvSpPr>
        <p:spPr>
          <a:xfrm>
            <a:off x="1946777" y="2118171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38266F62-8CF5-4E2C-83FB-3432C05AA885}"/>
              </a:ext>
            </a:extLst>
          </p:cNvPr>
          <p:cNvSpPr/>
          <p:nvPr/>
        </p:nvSpPr>
        <p:spPr>
          <a:xfrm>
            <a:off x="1985534" y="3133290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182727A-4B9E-452A-93D5-D5C8CA287857}"/>
              </a:ext>
            </a:extLst>
          </p:cNvPr>
          <p:cNvSpPr/>
          <p:nvPr/>
        </p:nvSpPr>
        <p:spPr>
          <a:xfrm>
            <a:off x="3137719" y="3790367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7CF4589-B9AF-4FA6-8541-420A9EA7A85A}"/>
              </a:ext>
            </a:extLst>
          </p:cNvPr>
          <p:cNvSpPr/>
          <p:nvPr/>
        </p:nvSpPr>
        <p:spPr>
          <a:xfrm>
            <a:off x="1767804" y="3496605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216F187-7F02-450B-9F75-6C830687DF70}"/>
              </a:ext>
            </a:extLst>
          </p:cNvPr>
          <p:cNvSpPr/>
          <p:nvPr/>
        </p:nvSpPr>
        <p:spPr>
          <a:xfrm>
            <a:off x="3783428" y="3792461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B8E17F4-D382-4940-874A-17E08B80E9C6}"/>
              </a:ext>
            </a:extLst>
          </p:cNvPr>
          <p:cNvSpPr/>
          <p:nvPr/>
        </p:nvSpPr>
        <p:spPr>
          <a:xfrm>
            <a:off x="2094552" y="251954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481F6E8-D488-4D5D-9FCA-06969CD73D48}"/>
              </a:ext>
            </a:extLst>
          </p:cNvPr>
          <p:cNvSpPr/>
          <p:nvPr/>
        </p:nvSpPr>
        <p:spPr>
          <a:xfrm>
            <a:off x="3282218" y="261021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17CC10F-7891-4DE9-9BCF-7644F121F653}"/>
              </a:ext>
            </a:extLst>
          </p:cNvPr>
          <p:cNvSpPr/>
          <p:nvPr/>
        </p:nvSpPr>
        <p:spPr>
          <a:xfrm>
            <a:off x="2188376" y="332144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B3F40DD-9971-49E0-B1CB-63ECC69602FA}"/>
              </a:ext>
            </a:extLst>
          </p:cNvPr>
          <p:cNvSpPr/>
          <p:nvPr/>
        </p:nvSpPr>
        <p:spPr>
          <a:xfrm>
            <a:off x="2993583" y="321806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96BBD1-797A-4C28-99B6-58052D7E8869}"/>
              </a:ext>
            </a:extLst>
          </p:cNvPr>
          <p:cNvSpPr/>
          <p:nvPr/>
        </p:nvSpPr>
        <p:spPr>
          <a:xfrm>
            <a:off x="1573819" y="1972293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6D2575-020E-4082-AA39-46F6BE8F7EEE}"/>
              </a:ext>
            </a:extLst>
          </p:cNvPr>
          <p:cNvSpPr/>
          <p:nvPr/>
        </p:nvSpPr>
        <p:spPr>
          <a:xfrm>
            <a:off x="1709409" y="238363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BEDCF0C-16A4-47A6-870A-058667EAAEE0}"/>
              </a:ext>
            </a:extLst>
          </p:cNvPr>
          <p:cNvSpPr/>
          <p:nvPr/>
        </p:nvSpPr>
        <p:spPr>
          <a:xfrm>
            <a:off x="1483782" y="3581681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083231-E4D1-45D2-B78F-3CADDC0B8AE4}"/>
              </a:ext>
            </a:extLst>
          </p:cNvPr>
          <p:cNvSpPr/>
          <p:nvPr/>
        </p:nvSpPr>
        <p:spPr>
          <a:xfrm>
            <a:off x="2010241" y="380961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7ECABDC-07DC-4229-859B-4A02F42E7A13}"/>
              </a:ext>
            </a:extLst>
          </p:cNvPr>
          <p:cNvSpPr/>
          <p:nvPr/>
        </p:nvSpPr>
        <p:spPr>
          <a:xfrm>
            <a:off x="2622088" y="372024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DA0C57D-011C-4070-A64D-162B5E2930AC}"/>
              </a:ext>
            </a:extLst>
          </p:cNvPr>
          <p:cNvSpPr/>
          <p:nvPr/>
        </p:nvSpPr>
        <p:spPr>
          <a:xfrm>
            <a:off x="2858109" y="1965736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1EB7C54-B544-4F88-AE1D-62E7B4B76AC2}"/>
              </a:ext>
            </a:extLst>
          </p:cNvPr>
          <p:cNvSpPr/>
          <p:nvPr/>
        </p:nvSpPr>
        <p:spPr>
          <a:xfrm>
            <a:off x="2965538" y="2850039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9A1A52-574F-4FCC-9A32-F08154A7D34B}"/>
              </a:ext>
            </a:extLst>
          </p:cNvPr>
          <p:cNvSpPr/>
          <p:nvPr/>
        </p:nvSpPr>
        <p:spPr>
          <a:xfrm>
            <a:off x="3229793" y="3034933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B456F6E-1565-4B1A-B092-B4DBB4B9C142}"/>
              </a:ext>
            </a:extLst>
          </p:cNvPr>
          <p:cNvSpPr/>
          <p:nvPr/>
        </p:nvSpPr>
        <p:spPr>
          <a:xfrm>
            <a:off x="1515361" y="271296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B191453-BC03-44C8-806C-358484B80921}"/>
              </a:ext>
            </a:extLst>
          </p:cNvPr>
          <p:cNvSpPr/>
          <p:nvPr/>
        </p:nvSpPr>
        <p:spPr>
          <a:xfrm>
            <a:off x="2386622" y="2904735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71C5E92-27EC-4678-AD87-F63D5161353F}"/>
              </a:ext>
            </a:extLst>
          </p:cNvPr>
          <p:cNvSpPr/>
          <p:nvPr/>
        </p:nvSpPr>
        <p:spPr>
          <a:xfrm>
            <a:off x="1801055" y="2888539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F32A0A-B121-4746-846E-5ED02F50AA2A}"/>
              </a:ext>
            </a:extLst>
          </p:cNvPr>
          <p:cNvSpPr/>
          <p:nvPr/>
        </p:nvSpPr>
        <p:spPr>
          <a:xfrm>
            <a:off x="3470429" y="323874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94BB9BB-E864-4F35-8687-DB24943763EE}"/>
              </a:ext>
            </a:extLst>
          </p:cNvPr>
          <p:cNvSpPr/>
          <p:nvPr/>
        </p:nvSpPr>
        <p:spPr>
          <a:xfrm>
            <a:off x="3495446" y="280586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E80B597E-BB19-44B2-B9B7-BA976151B212}"/>
              </a:ext>
            </a:extLst>
          </p:cNvPr>
          <p:cNvSpPr/>
          <p:nvPr/>
        </p:nvSpPr>
        <p:spPr>
          <a:xfrm>
            <a:off x="2500003" y="2556161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98CEFC4B-5CF5-4F65-9F92-C24F1815FEB0}"/>
              </a:ext>
            </a:extLst>
          </p:cNvPr>
          <p:cNvSpPr/>
          <p:nvPr/>
        </p:nvSpPr>
        <p:spPr>
          <a:xfrm>
            <a:off x="2495804" y="3222535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DD409350-052D-4814-84A2-04D8A42E2F4A}"/>
              </a:ext>
            </a:extLst>
          </p:cNvPr>
          <p:cNvSpPr/>
          <p:nvPr/>
        </p:nvSpPr>
        <p:spPr>
          <a:xfrm>
            <a:off x="1143915" y="1777034"/>
            <a:ext cx="1335363" cy="1335363"/>
          </a:xfrm>
          <a:prstGeom prst="ellipse">
            <a:avLst/>
          </a:prstGeom>
          <a:solidFill>
            <a:srgbClr val="E03E3E">
              <a:alpha val="10196"/>
            </a:srgbClr>
          </a:solidFill>
          <a:ln>
            <a:solidFill>
              <a:srgbClr val="E03E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A3FC952E-CFFB-47BA-8752-AD694810CFD1}"/>
              </a:ext>
            </a:extLst>
          </p:cNvPr>
          <p:cNvSpPr/>
          <p:nvPr/>
        </p:nvSpPr>
        <p:spPr>
          <a:xfrm>
            <a:off x="2631779" y="2460571"/>
            <a:ext cx="1335363" cy="1335363"/>
          </a:xfrm>
          <a:prstGeom prst="ellipse">
            <a:avLst/>
          </a:prstGeom>
          <a:solidFill>
            <a:srgbClr val="E03E3E">
              <a:alpha val="10196"/>
            </a:srgbClr>
          </a:solidFill>
          <a:ln>
            <a:solidFill>
              <a:srgbClr val="E03E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6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9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6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5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4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6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5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  <p:bldP spid="13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1" grpId="0" animBg="1"/>
      <p:bldP spid="52" grpId="0" animBg="1"/>
      <p:bldP spid="54" grpId="0" animBg="1"/>
      <p:bldP spid="56" grpId="0" animBg="1"/>
      <p:bldP spid="59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Near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Miss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898BB4C-6461-485D-A2A6-33055F37FDA0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7BCA7B6-2709-4B8F-9B09-43BEB61FB75A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A6EB4A-6D7A-43C9-90C7-C28E5D5F4A6A}"/>
              </a:ext>
            </a:extLst>
          </p:cNvPr>
          <p:cNvSpPr txBox="1"/>
          <p:nvPr/>
        </p:nvSpPr>
        <p:spPr>
          <a:xfrm>
            <a:off x="5361846" y="1986241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增加少數類別樣本的區分度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有效保留邊界樣本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347C74-C688-4B68-BF44-41B248EC1F36}"/>
              </a:ext>
            </a:extLst>
          </p:cNvPr>
          <p:cNvSpPr txBox="1"/>
          <p:nvPr/>
        </p:nvSpPr>
        <p:spPr>
          <a:xfrm>
            <a:off x="5365170" y="3275307"/>
            <a:ext cx="2696676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不適合樣本分佈不均勻的資料上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計算成本較高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7DC9CB-DDD9-4A8D-BF8E-B0D9D9860694}"/>
              </a:ext>
            </a:extLst>
          </p:cNvPr>
          <p:cNvCxnSpPr>
            <a:cxnSpLocks/>
          </p:cNvCxnSpPr>
          <p:nvPr/>
        </p:nvCxnSpPr>
        <p:spPr>
          <a:xfrm>
            <a:off x="1115616" y="3999053"/>
            <a:ext cx="327636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F1DB132-06EF-4889-851B-BFDC3002B043}"/>
              </a:ext>
            </a:extLst>
          </p:cNvPr>
          <p:cNvCxnSpPr>
            <a:cxnSpLocks/>
          </p:cNvCxnSpPr>
          <p:nvPr/>
        </p:nvCxnSpPr>
        <p:spPr>
          <a:xfrm flipV="1">
            <a:off x="1118277" y="1703142"/>
            <a:ext cx="0" cy="230371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AE4EA70-4394-41D3-9B28-C796BDA1FCB3}"/>
              </a:ext>
            </a:extLst>
          </p:cNvPr>
          <p:cNvSpPr/>
          <p:nvPr/>
        </p:nvSpPr>
        <p:spPr>
          <a:xfrm>
            <a:off x="1252220" y="235402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F18CA0-7D3E-48F9-BDB2-78127D592868}"/>
              </a:ext>
            </a:extLst>
          </p:cNvPr>
          <p:cNvSpPr/>
          <p:nvPr/>
        </p:nvSpPr>
        <p:spPr>
          <a:xfrm>
            <a:off x="1319150" y="2954166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DD993A0-5A00-42AB-BB8D-F9EA9B0D5777}"/>
              </a:ext>
            </a:extLst>
          </p:cNvPr>
          <p:cNvSpPr/>
          <p:nvPr/>
        </p:nvSpPr>
        <p:spPr>
          <a:xfrm>
            <a:off x="3734463" y="3041598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E009689-A97B-406D-BFD3-265CA6D583CE}"/>
              </a:ext>
            </a:extLst>
          </p:cNvPr>
          <p:cNvSpPr/>
          <p:nvPr/>
        </p:nvSpPr>
        <p:spPr>
          <a:xfrm>
            <a:off x="2146438" y="3158093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9CA848F-B24C-4C88-95E0-A5485E549EDB}"/>
              </a:ext>
            </a:extLst>
          </p:cNvPr>
          <p:cNvSpPr/>
          <p:nvPr/>
        </p:nvSpPr>
        <p:spPr>
          <a:xfrm>
            <a:off x="2843722" y="3504218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4B2E188-6542-4BC4-B123-45A93BEA8707}"/>
              </a:ext>
            </a:extLst>
          </p:cNvPr>
          <p:cNvSpPr/>
          <p:nvPr/>
        </p:nvSpPr>
        <p:spPr>
          <a:xfrm>
            <a:off x="2672551" y="2827271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5F57BD5-A0CB-45DF-B6CF-9C2C85644462}"/>
              </a:ext>
            </a:extLst>
          </p:cNvPr>
          <p:cNvSpPr/>
          <p:nvPr/>
        </p:nvSpPr>
        <p:spPr>
          <a:xfrm>
            <a:off x="2324979" y="2225487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C516EB-45BE-4437-8B5E-7CC9DEA25076}"/>
              </a:ext>
            </a:extLst>
          </p:cNvPr>
          <p:cNvSpPr/>
          <p:nvPr/>
        </p:nvSpPr>
        <p:spPr>
          <a:xfrm>
            <a:off x="3313075" y="3566172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23564F2-B0E0-46AE-B076-FAE5A086C366}"/>
              </a:ext>
            </a:extLst>
          </p:cNvPr>
          <p:cNvSpPr/>
          <p:nvPr/>
        </p:nvSpPr>
        <p:spPr>
          <a:xfrm>
            <a:off x="3569087" y="1937542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20B8AB-552A-4342-A399-CD38786DD8BC}"/>
              </a:ext>
            </a:extLst>
          </p:cNvPr>
          <p:cNvSpPr/>
          <p:nvPr/>
        </p:nvSpPr>
        <p:spPr>
          <a:xfrm>
            <a:off x="2045320" y="2134783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F07E8C6-7305-485B-866B-6D8C1D6B4EA3}"/>
              </a:ext>
            </a:extLst>
          </p:cNvPr>
          <p:cNvSpPr/>
          <p:nvPr/>
        </p:nvSpPr>
        <p:spPr>
          <a:xfrm>
            <a:off x="3130466" y="2715952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4157D33-B34D-4F06-9B21-4B040B451E8F}"/>
              </a:ext>
            </a:extLst>
          </p:cNvPr>
          <p:cNvSpPr/>
          <p:nvPr/>
        </p:nvSpPr>
        <p:spPr>
          <a:xfrm>
            <a:off x="3137719" y="3790367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CF1E81-57FD-45C3-A17E-A0C40A7AC496}"/>
              </a:ext>
            </a:extLst>
          </p:cNvPr>
          <p:cNvSpPr/>
          <p:nvPr/>
        </p:nvSpPr>
        <p:spPr>
          <a:xfrm>
            <a:off x="3979040" y="377597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3333D3A-73C7-4CF9-9A90-CB0246CC711D}"/>
              </a:ext>
            </a:extLst>
          </p:cNvPr>
          <p:cNvSpPr/>
          <p:nvPr/>
        </p:nvSpPr>
        <p:spPr>
          <a:xfrm>
            <a:off x="2094552" y="2519544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216CE6-9715-45E3-A25E-CB63A76D1748}"/>
              </a:ext>
            </a:extLst>
          </p:cNvPr>
          <p:cNvSpPr/>
          <p:nvPr/>
        </p:nvSpPr>
        <p:spPr>
          <a:xfrm>
            <a:off x="2834986" y="2422687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DF42330-1198-41E2-92D6-6B21F2E02FFF}"/>
              </a:ext>
            </a:extLst>
          </p:cNvPr>
          <p:cNvSpPr/>
          <p:nvPr/>
        </p:nvSpPr>
        <p:spPr>
          <a:xfrm>
            <a:off x="2276881" y="351298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A3E049E-A665-44E3-9A71-0122388CE397}"/>
              </a:ext>
            </a:extLst>
          </p:cNvPr>
          <p:cNvSpPr/>
          <p:nvPr/>
        </p:nvSpPr>
        <p:spPr>
          <a:xfrm>
            <a:off x="3069151" y="3236639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2C153B-91B2-4144-9050-7475C8D152B5}"/>
              </a:ext>
            </a:extLst>
          </p:cNvPr>
          <p:cNvSpPr/>
          <p:nvPr/>
        </p:nvSpPr>
        <p:spPr>
          <a:xfrm>
            <a:off x="1337977" y="192409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FA432A-35CD-4E87-B8D1-19E2EE4D39F6}"/>
              </a:ext>
            </a:extLst>
          </p:cNvPr>
          <p:cNvSpPr/>
          <p:nvPr/>
        </p:nvSpPr>
        <p:spPr>
          <a:xfrm>
            <a:off x="1546944" y="247206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450726-0549-454B-8308-0285BA1129B3}"/>
              </a:ext>
            </a:extLst>
          </p:cNvPr>
          <p:cNvSpPr/>
          <p:nvPr/>
        </p:nvSpPr>
        <p:spPr>
          <a:xfrm>
            <a:off x="1349408" y="3684355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D76D74-9A33-4822-94DD-FAC73407D4A3}"/>
              </a:ext>
            </a:extLst>
          </p:cNvPr>
          <p:cNvSpPr/>
          <p:nvPr/>
        </p:nvSpPr>
        <p:spPr>
          <a:xfrm>
            <a:off x="1771989" y="3770565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4FBCE9-2F58-4B2E-87D7-742A3120BAAB}"/>
              </a:ext>
            </a:extLst>
          </p:cNvPr>
          <p:cNvSpPr/>
          <p:nvPr/>
        </p:nvSpPr>
        <p:spPr>
          <a:xfrm>
            <a:off x="2622088" y="372024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64122F8-A994-48CD-9A2E-18B56D15280B}"/>
              </a:ext>
            </a:extLst>
          </p:cNvPr>
          <p:cNvSpPr/>
          <p:nvPr/>
        </p:nvSpPr>
        <p:spPr>
          <a:xfrm>
            <a:off x="2935337" y="1875528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613B2B5-19F1-40A2-B2D1-20F0A2669A7F}"/>
              </a:ext>
            </a:extLst>
          </p:cNvPr>
          <p:cNvSpPr/>
          <p:nvPr/>
        </p:nvSpPr>
        <p:spPr>
          <a:xfrm>
            <a:off x="2882014" y="2993089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057571B-574C-4A70-8944-EA66EC8E2453}"/>
              </a:ext>
            </a:extLst>
          </p:cNvPr>
          <p:cNvSpPr/>
          <p:nvPr/>
        </p:nvSpPr>
        <p:spPr>
          <a:xfrm>
            <a:off x="3513840" y="288667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C012EB1-6F06-4435-97CE-77803A39F35A}"/>
              </a:ext>
            </a:extLst>
          </p:cNvPr>
          <p:cNvSpPr/>
          <p:nvPr/>
        </p:nvSpPr>
        <p:spPr>
          <a:xfrm>
            <a:off x="1455455" y="3326550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B341073-889A-4775-9EE0-C81499297D43}"/>
              </a:ext>
            </a:extLst>
          </p:cNvPr>
          <p:cNvSpPr/>
          <p:nvPr/>
        </p:nvSpPr>
        <p:spPr>
          <a:xfrm>
            <a:off x="2386622" y="2904735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93936E2-4E02-4ACD-8484-1D0A40B2859D}"/>
              </a:ext>
            </a:extLst>
          </p:cNvPr>
          <p:cNvSpPr/>
          <p:nvPr/>
        </p:nvSpPr>
        <p:spPr>
          <a:xfrm>
            <a:off x="1932874" y="2886671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873405E-A304-41E3-A6FE-3B67B968CC78}"/>
              </a:ext>
            </a:extLst>
          </p:cNvPr>
          <p:cNvSpPr/>
          <p:nvPr/>
        </p:nvSpPr>
        <p:spPr>
          <a:xfrm>
            <a:off x="3408999" y="3271843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581B353-A01D-48AA-B1A5-6D3F35DA43D0}"/>
              </a:ext>
            </a:extLst>
          </p:cNvPr>
          <p:cNvSpPr/>
          <p:nvPr/>
        </p:nvSpPr>
        <p:spPr>
          <a:xfrm>
            <a:off x="3747933" y="2339512"/>
            <a:ext cx="154927" cy="154927"/>
          </a:xfrm>
          <a:prstGeom prst="rect">
            <a:avLst/>
          </a:prstGeom>
          <a:solidFill>
            <a:srgbClr val="3865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E00226E-3447-4386-88CD-CD328F88F6F3}"/>
              </a:ext>
            </a:extLst>
          </p:cNvPr>
          <p:cNvSpPr/>
          <p:nvPr/>
        </p:nvSpPr>
        <p:spPr>
          <a:xfrm>
            <a:off x="2564696" y="2494829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1AAEF311-5742-4C62-A791-D7325DF936BC}"/>
              </a:ext>
            </a:extLst>
          </p:cNvPr>
          <p:cNvSpPr/>
          <p:nvPr/>
        </p:nvSpPr>
        <p:spPr>
          <a:xfrm>
            <a:off x="2468388" y="3278749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DC2E9E78-96FF-454D-BE0E-18430C0B0322}"/>
              </a:ext>
            </a:extLst>
          </p:cNvPr>
          <p:cNvSpPr/>
          <p:nvPr/>
        </p:nvSpPr>
        <p:spPr>
          <a:xfrm>
            <a:off x="1806673" y="1989232"/>
            <a:ext cx="2208975" cy="2110423"/>
          </a:xfrm>
          <a:custGeom>
            <a:avLst/>
            <a:gdLst>
              <a:gd name="connsiteX0" fmla="*/ 358141 w 2208975"/>
              <a:gd name="connsiteY0" fmla="*/ 4821 h 2110423"/>
              <a:gd name="connsiteX1" fmla="*/ 314074 w 2208975"/>
              <a:gd name="connsiteY1" fmla="*/ 15838 h 2110423"/>
              <a:gd name="connsiteX2" fmla="*/ 258990 w 2208975"/>
              <a:gd name="connsiteY2" fmla="*/ 32363 h 2110423"/>
              <a:gd name="connsiteX3" fmla="*/ 148821 w 2208975"/>
              <a:gd name="connsiteY3" fmla="*/ 48888 h 2110423"/>
              <a:gd name="connsiteX4" fmla="*/ 104754 w 2208975"/>
              <a:gd name="connsiteY4" fmla="*/ 98464 h 2110423"/>
              <a:gd name="connsiteX5" fmla="*/ 82720 w 2208975"/>
              <a:gd name="connsiteY5" fmla="*/ 258209 h 2110423"/>
              <a:gd name="connsiteX6" fmla="*/ 88228 w 2208975"/>
              <a:gd name="connsiteY6" fmla="*/ 274734 h 2110423"/>
              <a:gd name="connsiteX7" fmla="*/ 104754 w 2208975"/>
              <a:gd name="connsiteY7" fmla="*/ 329819 h 2110423"/>
              <a:gd name="connsiteX8" fmla="*/ 143313 w 2208975"/>
              <a:gd name="connsiteY8" fmla="*/ 406937 h 2110423"/>
              <a:gd name="connsiteX9" fmla="*/ 137804 w 2208975"/>
              <a:gd name="connsiteY9" fmla="*/ 759476 h 2110423"/>
              <a:gd name="connsiteX10" fmla="*/ 115770 w 2208975"/>
              <a:gd name="connsiteY10" fmla="*/ 803544 h 2110423"/>
              <a:gd name="connsiteX11" fmla="*/ 88228 w 2208975"/>
              <a:gd name="connsiteY11" fmla="*/ 864137 h 2110423"/>
              <a:gd name="connsiteX12" fmla="*/ 55178 w 2208975"/>
              <a:gd name="connsiteY12" fmla="*/ 908204 h 2110423"/>
              <a:gd name="connsiteX13" fmla="*/ 11110 w 2208975"/>
              <a:gd name="connsiteY13" fmla="*/ 996339 h 2110423"/>
              <a:gd name="connsiteX14" fmla="*/ 93 w 2208975"/>
              <a:gd name="connsiteY14" fmla="*/ 1095491 h 2110423"/>
              <a:gd name="connsiteX15" fmla="*/ 33144 w 2208975"/>
              <a:gd name="connsiteY15" fmla="*/ 1222185 h 2110423"/>
              <a:gd name="connsiteX16" fmla="*/ 71703 w 2208975"/>
              <a:gd name="connsiteY16" fmla="*/ 1293795 h 2110423"/>
              <a:gd name="connsiteX17" fmla="*/ 236956 w 2208975"/>
              <a:gd name="connsiteY17" fmla="*/ 1387438 h 2110423"/>
              <a:gd name="connsiteX18" fmla="*/ 347125 w 2208975"/>
              <a:gd name="connsiteY18" fmla="*/ 1475573 h 2110423"/>
              <a:gd name="connsiteX19" fmla="*/ 369158 w 2208975"/>
              <a:gd name="connsiteY19" fmla="*/ 1525149 h 2110423"/>
              <a:gd name="connsiteX20" fmla="*/ 446276 w 2208975"/>
              <a:gd name="connsiteY20" fmla="*/ 1723452 h 2110423"/>
              <a:gd name="connsiteX21" fmla="*/ 512378 w 2208975"/>
              <a:gd name="connsiteY21" fmla="*/ 1833621 h 2110423"/>
              <a:gd name="connsiteX22" fmla="*/ 633563 w 2208975"/>
              <a:gd name="connsiteY22" fmla="*/ 1921756 h 2110423"/>
              <a:gd name="connsiteX23" fmla="*/ 859409 w 2208975"/>
              <a:gd name="connsiteY23" fmla="*/ 2015399 h 2110423"/>
              <a:gd name="connsiteX24" fmla="*/ 1366185 w 2208975"/>
              <a:gd name="connsiteY24" fmla="*/ 2109043 h 2110423"/>
              <a:gd name="connsiteX25" fmla="*/ 1531438 w 2208975"/>
              <a:gd name="connsiteY25" fmla="*/ 2098026 h 2110423"/>
              <a:gd name="connsiteX26" fmla="*/ 1608556 w 2208975"/>
              <a:gd name="connsiteY26" fmla="*/ 2004382 h 2110423"/>
              <a:gd name="connsiteX27" fmla="*/ 1680166 w 2208975"/>
              <a:gd name="connsiteY27" fmla="*/ 1899722 h 2110423"/>
              <a:gd name="connsiteX28" fmla="*/ 1795843 w 2208975"/>
              <a:gd name="connsiteY28" fmla="*/ 1784045 h 2110423"/>
              <a:gd name="connsiteX29" fmla="*/ 1867452 w 2208975"/>
              <a:gd name="connsiteY29" fmla="*/ 1629809 h 2110423"/>
              <a:gd name="connsiteX30" fmla="*/ 1878469 w 2208975"/>
              <a:gd name="connsiteY30" fmla="*/ 1470064 h 2110423"/>
              <a:gd name="connsiteX31" fmla="*/ 1972113 w 2208975"/>
              <a:gd name="connsiteY31" fmla="*/ 1332354 h 2110423"/>
              <a:gd name="connsiteX32" fmla="*/ 2115332 w 2208975"/>
              <a:gd name="connsiteY32" fmla="*/ 1299303 h 2110423"/>
              <a:gd name="connsiteX33" fmla="*/ 2148382 w 2208975"/>
              <a:gd name="connsiteY33" fmla="*/ 1282778 h 2110423"/>
              <a:gd name="connsiteX34" fmla="*/ 2208975 w 2208975"/>
              <a:gd name="connsiteY34" fmla="*/ 1106508 h 2110423"/>
              <a:gd name="connsiteX35" fmla="*/ 2175925 w 2208975"/>
              <a:gd name="connsiteY35" fmla="*/ 990831 h 2110423"/>
              <a:gd name="connsiteX36" fmla="*/ 1988638 w 2208975"/>
              <a:gd name="connsiteY36" fmla="*/ 847611 h 2110423"/>
              <a:gd name="connsiteX37" fmla="*/ 1950079 w 2208975"/>
              <a:gd name="connsiteY37" fmla="*/ 820069 h 2110423"/>
              <a:gd name="connsiteX38" fmla="*/ 1845419 w 2208975"/>
              <a:gd name="connsiteY38" fmla="*/ 787019 h 2110423"/>
              <a:gd name="connsiteX39" fmla="*/ 1768300 w 2208975"/>
              <a:gd name="connsiteY39" fmla="*/ 776002 h 2110423"/>
              <a:gd name="connsiteX40" fmla="*/ 1702199 w 2208975"/>
              <a:gd name="connsiteY40" fmla="*/ 753968 h 2110423"/>
              <a:gd name="connsiteX41" fmla="*/ 1625081 w 2208975"/>
              <a:gd name="connsiteY41" fmla="*/ 737443 h 2110423"/>
              <a:gd name="connsiteX42" fmla="*/ 1536946 w 2208975"/>
              <a:gd name="connsiteY42" fmla="*/ 676850 h 2110423"/>
              <a:gd name="connsiteX43" fmla="*/ 1333134 w 2208975"/>
              <a:gd name="connsiteY43" fmla="*/ 511597 h 2110423"/>
              <a:gd name="connsiteX44" fmla="*/ 1289067 w 2208975"/>
              <a:gd name="connsiteY44" fmla="*/ 456513 h 2110423"/>
              <a:gd name="connsiteX45" fmla="*/ 1244999 w 2208975"/>
              <a:gd name="connsiteY45" fmla="*/ 390411 h 2110423"/>
              <a:gd name="connsiteX46" fmla="*/ 1057713 w 2208975"/>
              <a:gd name="connsiteY46" fmla="*/ 313293 h 2110423"/>
              <a:gd name="connsiteX47" fmla="*/ 980594 w 2208975"/>
              <a:gd name="connsiteY47" fmla="*/ 285751 h 2110423"/>
              <a:gd name="connsiteX48" fmla="*/ 787799 w 2208975"/>
              <a:gd name="connsiteY48" fmla="*/ 181091 h 2110423"/>
              <a:gd name="connsiteX49" fmla="*/ 694156 w 2208975"/>
              <a:gd name="connsiteY49" fmla="*/ 148040 h 2110423"/>
              <a:gd name="connsiteX50" fmla="*/ 550937 w 2208975"/>
              <a:gd name="connsiteY50" fmla="*/ 59905 h 2110423"/>
              <a:gd name="connsiteX51" fmla="*/ 495852 w 2208975"/>
              <a:gd name="connsiteY51" fmla="*/ 15838 h 2110423"/>
              <a:gd name="connsiteX52" fmla="*/ 479327 w 2208975"/>
              <a:gd name="connsiteY52" fmla="*/ 10329 h 2110423"/>
              <a:gd name="connsiteX53" fmla="*/ 358141 w 2208975"/>
              <a:gd name="connsiteY53" fmla="*/ 4821 h 21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208975" h="2110423">
                <a:moveTo>
                  <a:pt x="358141" y="4821"/>
                </a:moveTo>
                <a:cubicBezTo>
                  <a:pt x="330599" y="5739"/>
                  <a:pt x="328663" y="11786"/>
                  <a:pt x="314074" y="15838"/>
                </a:cubicBezTo>
                <a:cubicBezTo>
                  <a:pt x="295604" y="20969"/>
                  <a:pt x="277788" y="28604"/>
                  <a:pt x="258990" y="32363"/>
                </a:cubicBezTo>
                <a:cubicBezTo>
                  <a:pt x="222577" y="39645"/>
                  <a:pt x="148821" y="48888"/>
                  <a:pt x="148821" y="48888"/>
                </a:cubicBezTo>
                <a:cubicBezTo>
                  <a:pt x="134132" y="65413"/>
                  <a:pt x="116002" y="79429"/>
                  <a:pt x="104754" y="98464"/>
                </a:cubicBezTo>
                <a:cubicBezTo>
                  <a:pt x="67137" y="162123"/>
                  <a:pt x="75048" y="185322"/>
                  <a:pt x="82720" y="258209"/>
                </a:cubicBezTo>
                <a:cubicBezTo>
                  <a:pt x="83328" y="263983"/>
                  <a:pt x="86520" y="269185"/>
                  <a:pt x="88228" y="274734"/>
                </a:cubicBezTo>
                <a:cubicBezTo>
                  <a:pt x="93866" y="293056"/>
                  <a:pt x="97381" y="312123"/>
                  <a:pt x="104754" y="329819"/>
                </a:cubicBezTo>
                <a:cubicBezTo>
                  <a:pt x="115808" y="356348"/>
                  <a:pt x="143313" y="406937"/>
                  <a:pt x="143313" y="406937"/>
                </a:cubicBezTo>
                <a:cubicBezTo>
                  <a:pt x="165214" y="574847"/>
                  <a:pt x="171800" y="551251"/>
                  <a:pt x="137804" y="759476"/>
                </a:cubicBezTo>
                <a:cubicBezTo>
                  <a:pt x="135158" y="775685"/>
                  <a:pt x="122801" y="788702"/>
                  <a:pt x="115770" y="803544"/>
                </a:cubicBezTo>
                <a:cubicBezTo>
                  <a:pt x="106272" y="823595"/>
                  <a:pt x="99344" y="844936"/>
                  <a:pt x="88228" y="864137"/>
                </a:cubicBezTo>
                <a:cubicBezTo>
                  <a:pt x="79028" y="880027"/>
                  <a:pt x="63389" y="891781"/>
                  <a:pt x="55178" y="908204"/>
                </a:cubicBezTo>
                <a:lnTo>
                  <a:pt x="11110" y="996339"/>
                </a:lnTo>
                <a:cubicBezTo>
                  <a:pt x="7438" y="1029390"/>
                  <a:pt x="-979" y="1062254"/>
                  <a:pt x="93" y="1095491"/>
                </a:cubicBezTo>
                <a:cubicBezTo>
                  <a:pt x="485" y="1107639"/>
                  <a:pt x="25578" y="1204784"/>
                  <a:pt x="33144" y="1222185"/>
                </a:cubicBezTo>
                <a:cubicBezTo>
                  <a:pt x="43954" y="1247047"/>
                  <a:pt x="50645" y="1276721"/>
                  <a:pt x="71703" y="1293795"/>
                </a:cubicBezTo>
                <a:cubicBezTo>
                  <a:pt x="120882" y="1333670"/>
                  <a:pt x="184114" y="1352562"/>
                  <a:pt x="236956" y="1387438"/>
                </a:cubicBezTo>
                <a:cubicBezTo>
                  <a:pt x="276206" y="1413343"/>
                  <a:pt x="310402" y="1446195"/>
                  <a:pt x="347125" y="1475573"/>
                </a:cubicBezTo>
                <a:cubicBezTo>
                  <a:pt x="354469" y="1492098"/>
                  <a:pt x="362808" y="1508217"/>
                  <a:pt x="369158" y="1525149"/>
                </a:cubicBezTo>
                <a:cubicBezTo>
                  <a:pt x="406488" y="1624698"/>
                  <a:pt x="390289" y="1614145"/>
                  <a:pt x="446276" y="1723452"/>
                </a:cubicBezTo>
                <a:cubicBezTo>
                  <a:pt x="465799" y="1761569"/>
                  <a:pt x="482973" y="1802486"/>
                  <a:pt x="512378" y="1833621"/>
                </a:cubicBezTo>
                <a:cubicBezTo>
                  <a:pt x="546674" y="1869934"/>
                  <a:pt x="591094" y="1895465"/>
                  <a:pt x="633563" y="1921756"/>
                </a:cubicBezTo>
                <a:cubicBezTo>
                  <a:pt x="693900" y="1959107"/>
                  <a:pt x="790101" y="1999405"/>
                  <a:pt x="859409" y="2015399"/>
                </a:cubicBezTo>
                <a:cubicBezTo>
                  <a:pt x="1146265" y="2081597"/>
                  <a:pt x="1158270" y="2080690"/>
                  <a:pt x="1366185" y="2109043"/>
                </a:cubicBezTo>
                <a:cubicBezTo>
                  <a:pt x="1421269" y="2105371"/>
                  <a:pt x="1480755" y="2119912"/>
                  <a:pt x="1531438" y="2098026"/>
                </a:cubicBezTo>
                <a:cubicBezTo>
                  <a:pt x="1568562" y="2081995"/>
                  <a:pt x="1584294" y="2036732"/>
                  <a:pt x="1608556" y="2004382"/>
                </a:cubicBezTo>
                <a:cubicBezTo>
                  <a:pt x="1639614" y="1962972"/>
                  <a:pt x="1646065" y="1936349"/>
                  <a:pt x="1680166" y="1899722"/>
                </a:cubicBezTo>
                <a:cubicBezTo>
                  <a:pt x="1717324" y="1859811"/>
                  <a:pt x="1757284" y="1822604"/>
                  <a:pt x="1795843" y="1784045"/>
                </a:cubicBezTo>
                <a:cubicBezTo>
                  <a:pt x="1819713" y="1732633"/>
                  <a:pt x="1853027" y="1684626"/>
                  <a:pt x="1867452" y="1629809"/>
                </a:cubicBezTo>
                <a:cubicBezTo>
                  <a:pt x="1881035" y="1578192"/>
                  <a:pt x="1868921" y="1522578"/>
                  <a:pt x="1878469" y="1470064"/>
                </a:cubicBezTo>
                <a:cubicBezTo>
                  <a:pt x="1887653" y="1419555"/>
                  <a:pt x="1920862" y="1354517"/>
                  <a:pt x="1972113" y="1332354"/>
                </a:cubicBezTo>
                <a:cubicBezTo>
                  <a:pt x="2017083" y="1312908"/>
                  <a:pt x="2067592" y="1310320"/>
                  <a:pt x="2115332" y="1299303"/>
                </a:cubicBezTo>
                <a:cubicBezTo>
                  <a:pt x="2126349" y="1293795"/>
                  <a:pt x="2141669" y="1293105"/>
                  <a:pt x="2148382" y="1282778"/>
                </a:cubicBezTo>
                <a:cubicBezTo>
                  <a:pt x="2177906" y="1237356"/>
                  <a:pt x="2195036" y="1158777"/>
                  <a:pt x="2208975" y="1106508"/>
                </a:cubicBezTo>
                <a:cubicBezTo>
                  <a:pt x="2197958" y="1067949"/>
                  <a:pt x="2201916" y="1021370"/>
                  <a:pt x="2175925" y="990831"/>
                </a:cubicBezTo>
                <a:cubicBezTo>
                  <a:pt x="2124989" y="930981"/>
                  <a:pt x="2051326" y="895010"/>
                  <a:pt x="1988638" y="847611"/>
                </a:cubicBezTo>
                <a:cubicBezTo>
                  <a:pt x="1976039" y="838085"/>
                  <a:pt x="1964868" y="825615"/>
                  <a:pt x="1950079" y="820069"/>
                </a:cubicBezTo>
                <a:cubicBezTo>
                  <a:pt x="1909994" y="805038"/>
                  <a:pt x="1889673" y="795870"/>
                  <a:pt x="1845419" y="787019"/>
                </a:cubicBezTo>
                <a:cubicBezTo>
                  <a:pt x="1819956" y="781926"/>
                  <a:pt x="1794006" y="779674"/>
                  <a:pt x="1768300" y="776002"/>
                </a:cubicBezTo>
                <a:cubicBezTo>
                  <a:pt x="1746266" y="768657"/>
                  <a:pt x="1724626" y="760006"/>
                  <a:pt x="1702199" y="753968"/>
                </a:cubicBezTo>
                <a:cubicBezTo>
                  <a:pt x="1676813" y="747133"/>
                  <a:pt x="1648904" y="748560"/>
                  <a:pt x="1625081" y="737443"/>
                </a:cubicBezTo>
                <a:cubicBezTo>
                  <a:pt x="1592774" y="722366"/>
                  <a:pt x="1565145" y="698664"/>
                  <a:pt x="1536946" y="676850"/>
                </a:cubicBezTo>
                <a:cubicBezTo>
                  <a:pt x="1467767" y="623334"/>
                  <a:pt x="1387772" y="579894"/>
                  <a:pt x="1333134" y="511597"/>
                </a:cubicBezTo>
                <a:cubicBezTo>
                  <a:pt x="1318445" y="493236"/>
                  <a:pt x="1302897" y="475530"/>
                  <a:pt x="1289067" y="456513"/>
                </a:cubicBezTo>
                <a:cubicBezTo>
                  <a:pt x="1273491" y="435096"/>
                  <a:pt x="1265600" y="407050"/>
                  <a:pt x="1244999" y="390411"/>
                </a:cubicBezTo>
                <a:cubicBezTo>
                  <a:pt x="1193984" y="349206"/>
                  <a:pt x="1118090" y="333419"/>
                  <a:pt x="1057713" y="313293"/>
                </a:cubicBezTo>
                <a:cubicBezTo>
                  <a:pt x="1031817" y="304661"/>
                  <a:pt x="1006300" y="294932"/>
                  <a:pt x="980594" y="285751"/>
                </a:cubicBezTo>
                <a:cubicBezTo>
                  <a:pt x="897236" y="220916"/>
                  <a:pt x="930638" y="240884"/>
                  <a:pt x="787799" y="181091"/>
                </a:cubicBezTo>
                <a:cubicBezTo>
                  <a:pt x="757265" y="168309"/>
                  <a:pt x="724107" y="162135"/>
                  <a:pt x="694156" y="148040"/>
                </a:cubicBezTo>
                <a:cubicBezTo>
                  <a:pt x="669861" y="136607"/>
                  <a:pt x="583224" y="83582"/>
                  <a:pt x="550937" y="59905"/>
                </a:cubicBezTo>
                <a:cubicBezTo>
                  <a:pt x="543786" y="54661"/>
                  <a:pt x="508263" y="22930"/>
                  <a:pt x="495852" y="15838"/>
                </a:cubicBezTo>
                <a:cubicBezTo>
                  <a:pt x="490811" y="12957"/>
                  <a:pt x="484937" y="11825"/>
                  <a:pt x="479327" y="10329"/>
                </a:cubicBezTo>
                <a:cubicBezTo>
                  <a:pt x="409010" y="-8423"/>
                  <a:pt x="385683" y="3903"/>
                  <a:pt x="358141" y="4821"/>
                </a:cubicBezTo>
                <a:close/>
              </a:path>
            </a:pathLst>
          </a:cu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2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4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0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65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9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65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  <p:bldP spid="13" grpId="0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8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12333"/>
              </p:ext>
            </p:extLst>
          </p:nvPr>
        </p:nvGraphicFramePr>
        <p:xfrm>
          <a:off x="2226428" y="1996480"/>
          <a:ext cx="4691144" cy="187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82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3258362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IMDB Dataset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資料來源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Kaggle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類別數量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Positive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25,000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Negative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25,000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B="108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BA6E188-01E7-4F99-8E50-74CD3DFED930}"/>
              </a:ext>
            </a:extLst>
          </p:cNvPr>
          <p:cNvSpPr/>
          <p:nvPr/>
        </p:nvSpPr>
        <p:spPr>
          <a:xfrm>
            <a:off x="3582000" y="1795386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833485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6243ADE-79F0-4D2A-BC23-5B7C9F4067AB}"/>
              </a:ext>
            </a:extLst>
          </p:cNvPr>
          <p:cNvSpPr/>
          <p:nvPr/>
        </p:nvSpPr>
        <p:spPr>
          <a:xfrm>
            <a:off x="941453" y="1795386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9E24FD-30FA-4B04-9A00-7C9A0B14A7FF}"/>
              </a:ext>
            </a:extLst>
          </p:cNvPr>
          <p:cNvSpPr txBox="1"/>
          <p:nvPr/>
        </p:nvSpPr>
        <p:spPr>
          <a:xfrm>
            <a:off x="1097543" y="2092152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意見探勘技術之研究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4937DB-DBD6-4D63-BF3A-1C0A95A437CA}"/>
              </a:ext>
            </a:extLst>
          </p:cNvPr>
          <p:cNvSpPr txBox="1"/>
          <p:nvPr/>
        </p:nvSpPr>
        <p:spPr>
          <a:xfrm>
            <a:off x="3738090" y="2092152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資料準備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D1B35B52-ECC4-43E3-AD4A-351D8765DA63}"/>
              </a:ext>
            </a:extLst>
          </p:cNvPr>
          <p:cNvSpPr/>
          <p:nvPr/>
        </p:nvSpPr>
        <p:spPr>
          <a:xfrm>
            <a:off x="6222547" y="1795385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40E655D-7F12-4CC1-BE46-06080C978A81}"/>
              </a:ext>
            </a:extLst>
          </p:cNvPr>
          <p:cNvSpPr txBox="1"/>
          <p:nvPr/>
        </p:nvSpPr>
        <p:spPr>
          <a:xfrm>
            <a:off x="6378637" y="2095234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資料預處理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DB2FF53-8799-4191-8F2B-304C17C30829}"/>
              </a:ext>
            </a:extLst>
          </p:cNvPr>
          <p:cNvSpPr/>
          <p:nvPr/>
        </p:nvSpPr>
        <p:spPr>
          <a:xfrm>
            <a:off x="6217110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6445019-7707-4503-B1FB-B47ED23118C1}"/>
              </a:ext>
            </a:extLst>
          </p:cNvPr>
          <p:cNvSpPr txBox="1"/>
          <p:nvPr/>
        </p:nvSpPr>
        <p:spPr>
          <a:xfrm>
            <a:off x="6373200" y="3448945"/>
            <a:ext cx="1667820" cy="51077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改善資料不平衡</a:t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之方法運用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E1E793C-063A-44A6-A9E4-8E098BDBF975}"/>
              </a:ext>
            </a:extLst>
          </p:cNvPr>
          <p:cNvSpPr/>
          <p:nvPr/>
        </p:nvSpPr>
        <p:spPr>
          <a:xfrm>
            <a:off x="3582000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EC3FCA-82C3-4775-A29A-33EBD2F474F8}"/>
              </a:ext>
            </a:extLst>
          </p:cNvPr>
          <p:cNvSpPr txBox="1"/>
          <p:nvPr/>
        </p:nvSpPr>
        <p:spPr>
          <a:xfrm>
            <a:off x="3738090" y="3418062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訓練模型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F581455-6667-441A-9A14-20D0CF582931}"/>
              </a:ext>
            </a:extLst>
          </p:cNvPr>
          <p:cNvSpPr/>
          <p:nvPr/>
        </p:nvSpPr>
        <p:spPr>
          <a:xfrm>
            <a:off x="941453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70C6E5A-3D72-42FD-B282-F337D0BD97BD}"/>
              </a:ext>
            </a:extLst>
          </p:cNvPr>
          <p:cNvSpPr txBox="1"/>
          <p:nvPr/>
        </p:nvSpPr>
        <p:spPr>
          <a:xfrm>
            <a:off x="1097543" y="3551101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評估模型</a:t>
            </a:r>
          </a:p>
        </p:txBody>
      </p:sp>
      <p:pic>
        <p:nvPicPr>
          <p:cNvPr id="37" name="圖形 36" descr="單線箭號 (直線)">
            <a:extLst>
              <a:ext uri="{FF2B5EF4-FFF2-40B4-BE49-F238E27FC236}">
                <a16:creationId xmlns:a16="http://schemas.microsoft.com/office/drawing/2014/main" id="{8561F659-B540-4EA8-BDDE-83411E7E7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150595" y="2137386"/>
            <a:ext cx="216000" cy="216000"/>
          </a:xfrm>
          <a:prstGeom prst="rect">
            <a:avLst/>
          </a:prstGeom>
        </p:spPr>
      </p:pic>
      <p:pic>
        <p:nvPicPr>
          <p:cNvPr id="40" name="圖形 39" descr="單線箭號 (直線)">
            <a:extLst>
              <a:ext uri="{FF2B5EF4-FFF2-40B4-BE49-F238E27FC236}">
                <a16:creationId xmlns:a16="http://schemas.microsoft.com/office/drawing/2014/main" id="{59725F22-32A8-407A-8EB6-62446444B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781555" y="2137386"/>
            <a:ext cx="216000" cy="216000"/>
          </a:xfrm>
          <a:prstGeom prst="rect">
            <a:avLst/>
          </a:prstGeom>
        </p:spPr>
      </p:pic>
      <p:pic>
        <p:nvPicPr>
          <p:cNvPr id="41" name="圖形 40" descr="單線箭號 (直線)">
            <a:extLst>
              <a:ext uri="{FF2B5EF4-FFF2-40B4-BE49-F238E27FC236}">
                <a16:creationId xmlns:a16="http://schemas.microsoft.com/office/drawing/2014/main" id="{F0F69AD3-6378-4A79-B0E5-FB48CA8C6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7099110" y="2868002"/>
            <a:ext cx="216000" cy="216000"/>
          </a:xfrm>
          <a:prstGeom prst="rect">
            <a:avLst/>
          </a:prstGeom>
        </p:spPr>
      </p:pic>
      <p:pic>
        <p:nvPicPr>
          <p:cNvPr id="42" name="圖形 41" descr="單線箭號 (直線)">
            <a:extLst>
              <a:ext uri="{FF2B5EF4-FFF2-40B4-BE49-F238E27FC236}">
                <a16:creationId xmlns:a16="http://schemas.microsoft.com/office/drawing/2014/main" id="{1CFAD90A-6F70-450E-9F27-3AC51FBE88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555" y="3596334"/>
            <a:ext cx="216000" cy="216000"/>
          </a:xfrm>
          <a:prstGeom prst="rect">
            <a:avLst/>
          </a:prstGeom>
        </p:spPr>
      </p:pic>
      <p:pic>
        <p:nvPicPr>
          <p:cNvPr id="43" name="圖形 42" descr="單線箭號 (直線)">
            <a:extLst>
              <a:ext uri="{FF2B5EF4-FFF2-40B4-BE49-F238E27FC236}">
                <a16:creationId xmlns:a16="http://schemas.microsoft.com/office/drawing/2014/main" id="{034E9B1E-10EB-4133-8CB1-A6FEC63DE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226" y="3596334"/>
            <a:ext cx="216000" cy="216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8ACF63-5FEC-41F3-859D-4FB9BDC44156}"/>
              </a:ext>
            </a:extLst>
          </p:cNvPr>
          <p:cNvSpPr txBox="1"/>
          <p:nvPr/>
        </p:nvSpPr>
        <p:spPr>
          <a:xfrm>
            <a:off x="4092283" y="3724529"/>
            <a:ext cx="959433" cy="28944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1100" dirty="0">
                <a:solidFill>
                  <a:srgbClr val="E03E3E"/>
                </a:solidFill>
                <a:latin typeface="Sitka Heading Semibold" pitchFamily="2" charset="0"/>
              </a:rPr>
              <a:t>SVM</a:t>
            </a:r>
            <a:endParaRPr lang="zh-TW" altLang="en-US" sz="1100" b="1" dirty="0">
              <a:solidFill>
                <a:srgbClr val="E03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9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6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8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3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5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3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5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66" grpId="0"/>
      <p:bldP spid="19" grpId="0" animBg="1"/>
      <p:bldP spid="19" grpId="1" animBg="1"/>
      <p:bldP spid="19" grpId="2" animBg="1"/>
      <p:bldP spid="20" grpId="0"/>
      <p:bldP spid="27" grpId="0"/>
      <p:bldP spid="28" grpId="0" animBg="1"/>
      <p:bldP spid="28" grpId="1" animBg="1"/>
      <p:bldP spid="28" grpId="2" animBg="1"/>
      <p:bldP spid="29" grpId="0"/>
      <p:bldP spid="30" grpId="0" animBg="1"/>
      <p:bldP spid="30" grpId="1" animBg="1"/>
      <p:bldP spid="30" grpId="2" animBg="1"/>
      <p:bldP spid="31" grpId="0"/>
      <p:bldP spid="33" grpId="0" animBg="1"/>
      <p:bldP spid="33" grpId="1" animBg="1"/>
      <p:bldP spid="33" grpId="2" animBg="1"/>
      <p:bldP spid="34" grpId="0"/>
      <p:bldP spid="35" grpId="0" animBg="1"/>
      <p:bldP spid="35" grpId="1" animBg="1"/>
      <p:bldP spid="35" grpId="2" animBg="1"/>
      <p:bldP spid="36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資料準備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5CEEC0-A4FE-4273-A13E-6F22516AF34C}"/>
              </a:ext>
            </a:extLst>
          </p:cNvPr>
          <p:cNvGrpSpPr/>
          <p:nvPr/>
        </p:nvGrpSpPr>
        <p:grpSpPr>
          <a:xfrm>
            <a:off x="555078" y="1756121"/>
            <a:ext cx="2403035" cy="1080000"/>
            <a:chOff x="555078" y="1756121"/>
            <a:chExt cx="2403035" cy="108000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131A4D2-B7EA-4E11-849D-F4B7A0D07F84}"/>
                </a:ext>
              </a:extLst>
            </p:cNvPr>
            <p:cNvGrpSpPr/>
            <p:nvPr/>
          </p:nvGrpSpPr>
          <p:grpSpPr>
            <a:xfrm>
              <a:off x="555078" y="1756121"/>
              <a:ext cx="2403035" cy="1080000"/>
              <a:chOff x="1263834" y="1756121"/>
              <a:chExt cx="2403035" cy="1080000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D7F962B9-E434-4975-B470-F6060AF065DB}"/>
                  </a:ext>
                </a:extLst>
              </p:cNvPr>
              <p:cNvGrpSpPr/>
              <p:nvPr/>
            </p:nvGrpSpPr>
            <p:grpSpPr>
              <a:xfrm>
                <a:off x="1263834" y="1756121"/>
                <a:ext cx="2403035" cy="1080000"/>
                <a:chOff x="1263834" y="1756121"/>
                <a:chExt cx="2403035" cy="1080000"/>
              </a:xfrm>
            </p:grpSpPr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B0A1E0A5-EE36-4A55-8E3F-5926BB022B0D}"/>
                    </a:ext>
                  </a:extLst>
                </p:cNvPr>
                <p:cNvSpPr/>
                <p:nvPr/>
              </p:nvSpPr>
              <p:spPr>
                <a:xfrm>
                  <a:off x="1263834" y="1756121"/>
                  <a:ext cx="2403035" cy="108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2" name="群組 1">
                  <a:extLst>
                    <a:ext uri="{FF2B5EF4-FFF2-40B4-BE49-F238E27FC236}">
                      <a16:creationId xmlns:a16="http://schemas.microsoft.com/office/drawing/2014/main" id="{8E646037-84AB-452F-9058-6EBC36898AE7}"/>
                    </a:ext>
                  </a:extLst>
                </p:cNvPr>
                <p:cNvGrpSpPr/>
                <p:nvPr/>
              </p:nvGrpSpPr>
              <p:grpSpPr>
                <a:xfrm>
                  <a:off x="1401962" y="1989355"/>
                  <a:ext cx="613531" cy="613531"/>
                  <a:chOff x="1617986" y="1773220"/>
                  <a:chExt cx="613531" cy="613531"/>
                </a:xfrm>
              </p:grpSpPr>
              <p:pic>
                <p:nvPicPr>
                  <p:cNvPr id="10" name="圖片 9">
                    <a:extLst>
                      <a:ext uri="{FF2B5EF4-FFF2-40B4-BE49-F238E27FC236}">
                        <a16:creationId xmlns:a16="http://schemas.microsoft.com/office/drawing/2014/main" id="{2C1C9EB6-067A-46A7-8F38-EF5C415A7B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7986" y="1773220"/>
                    <a:ext cx="613531" cy="613531"/>
                  </a:xfrm>
                  <a:prstGeom prst="rect">
                    <a:avLst/>
                  </a:prstGeom>
                </p:spPr>
              </p:pic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A508FA8A-6435-495F-9903-D2E203F12D8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34" y="1849356"/>
                    <a:ext cx="560433" cy="34051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sz="1400" dirty="0">
                        <a:latin typeface="Sitka Heading Semibold"/>
                      </a:rPr>
                      <a:t>A</a:t>
                    </a:r>
                    <a:endParaRPr lang="zh-TW" altLang="en-US" sz="1400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8289ADE-F31D-4B65-81FD-A6F3E21841D1}"/>
                  </a:ext>
                </a:extLst>
              </p:cNvPr>
              <p:cNvSpPr txBox="1"/>
              <p:nvPr/>
            </p:nvSpPr>
            <p:spPr>
              <a:xfrm>
                <a:off x="2028767" y="1955598"/>
                <a:ext cx="1415160" cy="68103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Positive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18,000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Negative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2,000</a:t>
                </a:r>
              </a:p>
            </p:txBody>
          </p: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F10F4FE-51A3-4DA8-AA64-30232E0800A3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9:1</a:t>
              </a:r>
              <a:endParaRPr lang="zh-TW" altLang="en-US" sz="1000" dirty="0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846EA5AC-3926-441F-8BB5-DFC8AF361F8F}"/>
              </a:ext>
            </a:extLst>
          </p:cNvPr>
          <p:cNvGrpSpPr/>
          <p:nvPr/>
        </p:nvGrpSpPr>
        <p:grpSpPr>
          <a:xfrm>
            <a:off x="3370482" y="1756225"/>
            <a:ext cx="2403035" cy="1080000"/>
            <a:chOff x="555078" y="1756121"/>
            <a:chExt cx="2403035" cy="1080000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18BD1E09-5603-46EE-B2F0-E3A6A2B4E220}"/>
                </a:ext>
              </a:extLst>
            </p:cNvPr>
            <p:cNvGrpSpPr/>
            <p:nvPr/>
          </p:nvGrpSpPr>
          <p:grpSpPr>
            <a:xfrm>
              <a:off x="555078" y="1756121"/>
              <a:ext cx="2403035" cy="1080000"/>
              <a:chOff x="1263834" y="1756121"/>
              <a:chExt cx="2403035" cy="1080000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CACBE7F8-72FE-4DBE-AA5F-77B51CA83CFA}"/>
                  </a:ext>
                </a:extLst>
              </p:cNvPr>
              <p:cNvGrpSpPr/>
              <p:nvPr/>
            </p:nvGrpSpPr>
            <p:grpSpPr>
              <a:xfrm>
                <a:off x="1263834" y="1756121"/>
                <a:ext cx="2403035" cy="1080000"/>
                <a:chOff x="1263834" y="1756121"/>
                <a:chExt cx="2403035" cy="1080000"/>
              </a:xfrm>
            </p:grpSpPr>
            <p:sp>
              <p:nvSpPr>
                <p:cNvPr id="56" name="矩形: 圓角 55">
                  <a:extLst>
                    <a:ext uri="{FF2B5EF4-FFF2-40B4-BE49-F238E27FC236}">
                      <a16:creationId xmlns:a16="http://schemas.microsoft.com/office/drawing/2014/main" id="{76624210-10B9-4373-BDBD-34619511EE24}"/>
                    </a:ext>
                  </a:extLst>
                </p:cNvPr>
                <p:cNvSpPr/>
                <p:nvPr/>
              </p:nvSpPr>
              <p:spPr>
                <a:xfrm>
                  <a:off x="1263834" y="1756121"/>
                  <a:ext cx="2403035" cy="108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91C7B9A9-2A7B-4B7B-BBA6-A21A6EBB74E3}"/>
                    </a:ext>
                  </a:extLst>
                </p:cNvPr>
                <p:cNvGrpSpPr/>
                <p:nvPr/>
              </p:nvGrpSpPr>
              <p:grpSpPr>
                <a:xfrm>
                  <a:off x="1401962" y="1989355"/>
                  <a:ext cx="613531" cy="613531"/>
                  <a:chOff x="1617986" y="1773220"/>
                  <a:chExt cx="613531" cy="613531"/>
                </a:xfrm>
              </p:grpSpPr>
              <p:pic>
                <p:nvPicPr>
                  <p:cNvPr id="58" name="圖片 57">
                    <a:extLst>
                      <a:ext uri="{FF2B5EF4-FFF2-40B4-BE49-F238E27FC236}">
                        <a16:creationId xmlns:a16="http://schemas.microsoft.com/office/drawing/2014/main" id="{6C09F53B-0A2D-4939-8C5A-098A7D6638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7986" y="1773220"/>
                    <a:ext cx="613531" cy="613531"/>
                  </a:xfrm>
                  <a:prstGeom prst="rect">
                    <a:avLst/>
                  </a:prstGeom>
                </p:spPr>
              </p:pic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81C8EBBA-7DA2-4453-8391-733DD5E4BE5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34" y="1849356"/>
                    <a:ext cx="560433" cy="34051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sz="1400" dirty="0">
                        <a:latin typeface="Sitka Heading Semibold"/>
                      </a:rPr>
                      <a:t>B</a:t>
                    </a:r>
                    <a:endParaRPr lang="zh-TW" altLang="en-US" sz="1400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D29EF666-9E1B-40ED-A8C9-F85EF6AF9683}"/>
                  </a:ext>
                </a:extLst>
              </p:cNvPr>
              <p:cNvSpPr txBox="1"/>
              <p:nvPr/>
            </p:nvSpPr>
            <p:spPr>
              <a:xfrm>
                <a:off x="2028767" y="1955598"/>
                <a:ext cx="1415160" cy="68103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Positive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16,000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Negative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4,000</a:t>
                </a:r>
              </a:p>
            </p:txBody>
          </p:sp>
        </p:grp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CDB063FF-D22D-4E22-BE2B-EB9EC64D33FA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8:2</a:t>
              </a:r>
              <a:endParaRPr lang="zh-TW" altLang="en-US" sz="1000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3F512FD3-66CC-4DA1-9A9E-CB2AD9A3ED0E}"/>
              </a:ext>
            </a:extLst>
          </p:cNvPr>
          <p:cNvGrpSpPr/>
          <p:nvPr/>
        </p:nvGrpSpPr>
        <p:grpSpPr>
          <a:xfrm>
            <a:off x="6185887" y="1756121"/>
            <a:ext cx="2403035" cy="1080000"/>
            <a:chOff x="555078" y="1756121"/>
            <a:chExt cx="2403035" cy="1080000"/>
          </a:xfrm>
        </p:grpSpPr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AFBCBEE5-E344-4D52-9B21-79126F93A762}"/>
                </a:ext>
              </a:extLst>
            </p:cNvPr>
            <p:cNvGrpSpPr/>
            <p:nvPr/>
          </p:nvGrpSpPr>
          <p:grpSpPr>
            <a:xfrm>
              <a:off x="555078" y="1756121"/>
              <a:ext cx="2403035" cy="1080000"/>
              <a:chOff x="1263834" y="1756121"/>
              <a:chExt cx="2403035" cy="1080000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8973A20C-D86C-4A55-85EE-1ADFEFDC254B}"/>
                  </a:ext>
                </a:extLst>
              </p:cNvPr>
              <p:cNvGrpSpPr/>
              <p:nvPr/>
            </p:nvGrpSpPr>
            <p:grpSpPr>
              <a:xfrm>
                <a:off x="1263834" y="1756121"/>
                <a:ext cx="2403035" cy="1080000"/>
                <a:chOff x="1263834" y="1756121"/>
                <a:chExt cx="2403035" cy="1080000"/>
              </a:xfrm>
            </p:grpSpPr>
            <p:sp>
              <p:nvSpPr>
                <p:cNvPr id="65" name="矩形: 圓角 64">
                  <a:extLst>
                    <a:ext uri="{FF2B5EF4-FFF2-40B4-BE49-F238E27FC236}">
                      <a16:creationId xmlns:a16="http://schemas.microsoft.com/office/drawing/2014/main" id="{405BE5CE-3B6D-492E-A68B-7E6702AC7B60}"/>
                    </a:ext>
                  </a:extLst>
                </p:cNvPr>
                <p:cNvSpPr/>
                <p:nvPr/>
              </p:nvSpPr>
              <p:spPr>
                <a:xfrm>
                  <a:off x="1263834" y="1756121"/>
                  <a:ext cx="2403035" cy="108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67" name="群組 66">
                  <a:extLst>
                    <a:ext uri="{FF2B5EF4-FFF2-40B4-BE49-F238E27FC236}">
                      <a16:creationId xmlns:a16="http://schemas.microsoft.com/office/drawing/2014/main" id="{876863E4-885D-4997-B674-D2085D21574E}"/>
                    </a:ext>
                  </a:extLst>
                </p:cNvPr>
                <p:cNvGrpSpPr/>
                <p:nvPr/>
              </p:nvGrpSpPr>
              <p:grpSpPr>
                <a:xfrm>
                  <a:off x="1401962" y="1989355"/>
                  <a:ext cx="613531" cy="613531"/>
                  <a:chOff x="1617986" y="1773220"/>
                  <a:chExt cx="613531" cy="613531"/>
                </a:xfrm>
              </p:grpSpPr>
              <p:pic>
                <p:nvPicPr>
                  <p:cNvPr id="68" name="圖片 67">
                    <a:extLst>
                      <a:ext uri="{FF2B5EF4-FFF2-40B4-BE49-F238E27FC236}">
                        <a16:creationId xmlns:a16="http://schemas.microsoft.com/office/drawing/2014/main" id="{16E94FDA-D3E7-449E-AE60-EFFFF25F6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7986" y="1773220"/>
                    <a:ext cx="613531" cy="613531"/>
                  </a:xfrm>
                  <a:prstGeom prst="rect">
                    <a:avLst/>
                  </a:prstGeom>
                </p:spPr>
              </p:pic>
              <p:sp>
                <p:nvSpPr>
                  <p:cNvPr id="69" name="文字方塊 68">
                    <a:extLst>
                      <a:ext uri="{FF2B5EF4-FFF2-40B4-BE49-F238E27FC236}">
                        <a16:creationId xmlns:a16="http://schemas.microsoft.com/office/drawing/2014/main" id="{3AFF6FCD-892B-4D15-88CC-2EA786F478C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34" y="1849356"/>
                    <a:ext cx="560433" cy="34051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sz="1400" dirty="0">
                        <a:latin typeface="Sitka Heading Semibold"/>
                      </a:rPr>
                      <a:t>C</a:t>
                    </a:r>
                    <a:endParaRPr lang="zh-TW" altLang="en-US" sz="1400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8182EE9F-964D-4986-9DCB-DBC4CEBAE5C5}"/>
                  </a:ext>
                </a:extLst>
              </p:cNvPr>
              <p:cNvSpPr txBox="1"/>
              <p:nvPr/>
            </p:nvSpPr>
            <p:spPr>
              <a:xfrm>
                <a:off x="2028767" y="1955598"/>
                <a:ext cx="1415160" cy="68103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Positive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14,000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Negative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6,000</a:t>
                </a:r>
              </a:p>
            </p:txBody>
          </p: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5D88056C-C7A4-43BF-96BB-8D576B66725F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7:3</a:t>
              </a:r>
              <a:endParaRPr lang="zh-TW" altLang="en-US" sz="1000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A88CC61D-9969-486D-BEC4-E35B5E210563}"/>
              </a:ext>
            </a:extLst>
          </p:cNvPr>
          <p:cNvGrpSpPr/>
          <p:nvPr/>
        </p:nvGrpSpPr>
        <p:grpSpPr>
          <a:xfrm>
            <a:off x="1943708" y="3220616"/>
            <a:ext cx="2403035" cy="1080000"/>
            <a:chOff x="555078" y="1756121"/>
            <a:chExt cx="2403035" cy="1080000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3C7281AC-F41F-47D1-AF19-DDC59A02399D}"/>
                </a:ext>
              </a:extLst>
            </p:cNvPr>
            <p:cNvGrpSpPr/>
            <p:nvPr/>
          </p:nvGrpSpPr>
          <p:grpSpPr>
            <a:xfrm>
              <a:off x="555078" y="1756121"/>
              <a:ext cx="2403035" cy="1080000"/>
              <a:chOff x="1263834" y="1756121"/>
              <a:chExt cx="2403035" cy="1080000"/>
            </a:xfrm>
          </p:grpSpPr>
          <p:grpSp>
            <p:nvGrpSpPr>
              <p:cNvPr id="73" name="群組 72">
                <a:extLst>
                  <a:ext uri="{FF2B5EF4-FFF2-40B4-BE49-F238E27FC236}">
                    <a16:creationId xmlns:a16="http://schemas.microsoft.com/office/drawing/2014/main" id="{4F74404C-715D-4769-BBA1-E3C1B16163FE}"/>
                  </a:ext>
                </a:extLst>
              </p:cNvPr>
              <p:cNvGrpSpPr/>
              <p:nvPr/>
            </p:nvGrpSpPr>
            <p:grpSpPr>
              <a:xfrm>
                <a:off x="1263834" y="1756121"/>
                <a:ext cx="2403035" cy="1080000"/>
                <a:chOff x="1263834" y="1756121"/>
                <a:chExt cx="2403035" cy="1080000"/>
              </a:xfrm>
            </p:grpSpPr>
            <p:sp>
              <p:nvSpPr>
                <p:cNvPr id="75" name="矩形: 圓角 74">
                  <a:extLst>
                    <a:ext uri="{FF2B5EF4-FFF2-40B4-BE49-F238E27FC236}">
                      <a16:creationId xmlns:a16="http://schemas.microsoft.com/office/drawing/2014/main" id="{0A51CACE-2A77-4BB0-8922-10DC91640189}"/>
                    </a:ext>
                  </a:extLst>
                </p:cNvPr>
                <p:cNvSpPr/>
                <p:nvPr/>
              </p:nvSpPr>
              <p:spPr>
                <a:xfrm>
                  <a:off x="1263834" y="1756121"/>
                  <a:ext cx="2403035" cy="108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76" name="群組 75">
                  <a:extLst>
                    <a:ext uri="{FF2B5EF4-FFF2-40B4-BE49-F238E27FC236}">
                      <a16:creationId xmlns:a16="http://schemas.microsoft.com/office/drawing/2014/main" id="{1FE6833D-63A6-4258-8139-689125699E23}"/>
                    </a:ext>
                  </a:extLst>
                </p:cNvPr>
                <p:cNvGrpSpPr/>
                <p:nvPr/>
              </p:nvGrpSpPr>
              <p:grpSpPr>
                <a:xfrm>
                  <a:off x="1401962" y="1989355"/>
                  <a:ext cx="613531" cy="613531"/>
                  <a:chOff x="1617986" y="1773220"/>
                  <a:chExt cx="613531" cy="613531"/>
                </a:xfrm>
              </p:grpSpPr>
              <p:pic>
                <p:nvPicPr>
                  <p:cNvPr id="77" name="圖片 76">
                    <a:extLst>
                      <a:ext uri="{FF2B5EF4-FFF2-40B4-BE49-F238E27FC236}">
                        <a16:creationId xmlns:a16="http://schemas.microsoft.com/office/drawing/2014/main" id="{ED4C3FA5-8774-43AA-99D0-71F7663502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7986" y="1773220"/>
                    <a:ext cx="613531" cy="613531"/>
                  </a:xfrm>
                  <a:prstGeom prst="rect">
                    <a:avLst/>
                  </a:prstGeom>
                </p:spPr>
              </p:pic>
              <p:sp>
                <p:nvSpPr>
                  <p:cNvPr id="78" name="文字方塊 77">
                    <a:extLst>
                      <a:ext uri="{FF2B5EF4-FFF2-40B4-BE49-F238E27FC236}">
                        <a16:creationId xmlns:a16="http://schemas.microsoft.com/office/drawing/2014/main" id="{C04F3168-5DF0-4D6C-8ACC-8479E7653197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34" y="1849356"/>
                    <a:ext cx="560433" cy="34051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sz="1400" dirty="0">
                        <a:latin typeface="Sitka Heading Semibold"/>
                      </a:rPr>
                      <a:t>D</a:t>
                    </a:r>
                    <a:endParaRPr lang="zh-TW" altLang="en-US" sz="1400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C7F93315-9FA8-454F-94CB-0DAB46DC8FCD}"/>
                  </a:ext>
                </a:extLst>
              </p:cNvPr>
              <p:cNvSpPr txBox="1"/>
              <p:nvPr/>
            </p:nvSpPr>
            <p:spPr>
              <a:xfrm>
                <a:off x="2028767" y="1955598"/>
                <a:ext cx="1415160" cy="68103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Positive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12,000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Negative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8,000</a:t>
                </a:r>
              </a:p>
            </p:txBody>
          </p:sp>
        </p:grp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DAEA576-B9F8-4F11-9836-A16CB5539456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6:4</a:t>
              </a:r>
              <a:endParaRPr lang="zh-TW" altLang="en-US" sz="1000" dirty="0"/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A3C0219C-D9FF-4503-9427-8814CD7F3A0E}"/>
              </a:ext>
            </a:extLst>
          </p:cNvPr>
          <p:cNvGrpSpPr/>
          <p:nvPr/>
        </p:nvGrpSpPr>
        <p:grpSpPr>
          <a:xfrm>
            <a:off x="4797257" y="3220616"/>
            <a:ext cx="2403035" cy="1080000"/>
            <a:chOff x="555078" y="1756121"/>
            <a:chExt cx="2403035" cy="1080000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46A5F93B-3A4E-48BB-93C4-B993CA467383}"/>
                </a:ext>
              </a:extLst>
            </p:cNvPr>
            <p:cNvGrpSpPr/>
            <p:nvPr/>
          </p:nvGrpSpPr>
          <p:grpSpPr>
            <a:xfrm>
              <a:off x="555078" y="1756121"/>
              <a:ext cx="2403035" cy="1080000"/>
              <a:chOff x="1263834" y="1756121"/>
              <a:chExt cx="2403035" cy="1080000"/>
            </a:xfrm>
          </p:grpSpPr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A3EDBF6E-2B77-4CEA-886A-D59304ACFB2A}"/>
                  </a:ext>
                </a:extLst>
              </p:cNvPr>
              <p:cNvGrpSpPr/>
              <p:nvPr/>
            </p:nvGrpSpPr>
            <p:grpSpPr>
              <a:xfrm>
                <a:off x="1263834" y="1756121"/>
                <a:ext cx="2403035" cy="1080000"/>
                <a:chOff x="1263834" y="1756121"/>
                <a:chExt cx="2403035" cy="1080000"/>
              </a:xfrm>
            </p:grpSpPr>
            <p:sp>
              <p:nvSpPr>
                <p:cNvPr id="84" name="矩形: 圓角 83">
                  <a:extLst>
                    <a:ext uri="{FF2B5EF4-FFF2-40B4-BE49-F238E27FC236}">
                      <a16:creationId xmlns:a16="http://schemas.microsoft.com/office/drawing/2014/main" id="{EC97F061-7CB8-4819-835D-15CBE8E254A9}"/>
                    </a:ext>
                  </a:extLst>
                </p:cNvPr>
                <p:cNvSpPr/>
                <p:nvPr/>
              </p:nvSpPr>
              <p:spPr>
                <a:xfrm>
                  <a:off x="1263834" y="1756121"/>
                  <a:ext cx="2403035" cy="1080000"/>
                </a:xfrm>
                <a:prstGeom prst="roundRect">
                  <a:avLst/>
                </a:prstGeom>
                <a:solidFill>
                  <a:srgbClr val="DEEBF7">
                    <a:alpha val="6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endParaRPr>
                </a:p>
              </p:txBody>
            </p:sp>
            <p:grpSp>
              <p:nvGrpSpPr>
                <p:cNvPr id="85" name="群組 84">
                  <a:extLst>
                    <a:ext uri="{FF2B5EF4-FFF2-40B4-BE49-F238E27FC236}">
                      <a16:creationId xmlns:a16="http://schemas.microsoft.com/office/drawing/2014/main" id="{1EDF3375-1D44-4ACE-A4CE-3B42A7BB51F9}"/>
                    </a:ext>
                  </a:extLst>
                </p:cNvPr>
                <p:cNvGrpSpPr/>
                <p:nvPr/>
              </p:nvGrpSpPr>
              <p:grpSpPr>
                <a:xfrm>
                  <a:off x="1401962" y="1989355"/>
                  <a:ext cx="613531" cy="613531"/>
                  <a:chOff x="1617986" y="1773220"/>
                  <a:chExt cx="613531" cy="613531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CB134CB5-449C-46BE-8DB2-2AA7E40E4A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17986" y="1773220"/>
                    <a:ext cx="613531" cy="613531"/>
                  </a:xfrm>
                  <a:prstGeom prst="rect">
                    <a:avLst/>
                  </a:prstGeom>
                </p:spPr>
              </p:pic>
              <p:sp>
                <p:nvSpPr>
                  <p:cNvPr id="87" name="文字方塊 86">
                    <a:extLst>
                      <a:ext uri="{FF2B5EF4-FFF2-40B4-BE49-F238E27FC236}">
                        <a16:creationId xmlns:a16="http://schemas.microsoft.com/office/drawing/2014/main" id="{87B32C36-AA1D-4BEA-BDDB-E542D4612F2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34" y="1849356"/>
                    <a:ext cx="560433" cy="34051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vert="horz" wrap="square" rtlCol="0" anchor="ctr"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defRPr>
                    </a:lvl1pPr>
                  </a:lstStyle>
                  <a:p>
                    <a:r>
                      <a:rPr lang="en-US" altLang="zh-TW" sz="1400" dirty="0">
                        <a:latin typeface="Sitka Heading Semibold"/>
                      </a:rPr>
                      <a:t>E</a:t>
                    </a:r>
                    <a:endParaRPr lang="zh-TW" altLang="en-US" sz="1400" dirty="0">
                      <a:latin typeface="Sitka Heading Semibold"/>
                    </a:endParaRPr>
                  </a:p>
                </p:txBody>
              </p:sp>
            </p:grpSp>
          </p:grp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281D61-AE09-4D1B-9DF3-59133CD9A50F}"/>
                  </a:ext>
                </a:extLst>
              </p:cNvPr>
              <p:cNvSpPr txBox="1"/>
              <p:nvPr/>
            </p:nvSpPr>
            <p:spPr>
              <a:xfrm>
                <a:off x="2028767" y="1955599"/>
                <a:ext cx="1499974" cy="681038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Positive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10,000</a:t>
                </a: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1200" dirty="0">
                    <a:latin typeface="Sitka Heading Semibold" pitchFamily="2" charset="0"/>
                  </a:rPr>
                  <a:t>Negative</a:t>
                </a:r>
                <a:r>
                  <a:rPr lang="zh-TW" altLang="en-US" sz="1200" dirty="0"/>
                  <a:t>：</a:t>
                </a:r>
                <a:r>
                  <a:rPr lang="en-US" altLang="zh-TW" sz="1200" dirty="0"/>
                  <a:t>10,000</a:t>
                </a:r>
              </a:p>
            </p:txBody>
          </p:sp>
        </p:grp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A3FC41D5-F7D4-495A-B0C9-5264B8CB2BCE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5:5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BA6E188-01E7-4F99-8E50-74CD3DFED930}"/>
              </a:ext>
            </a:extLst>
          </p:cNvPr>
          <p:cNvSpPr/>
          <p:nvPr/>
        </p:nvSpPr>
        <p:spPr>
          <a:xfrm>
            <a:off x="3582000" y="1795386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資料預處理</a:t>
            </a:r>
          </a:p>
        </p:txBody>
      </p:sp>
      <p:sp>
        <p:nvSpPr>
          <p:cNvPr id="13" name="矩形 12"/>
          <p:cNvSpPr/>
          <p:nvPr/>
        </p:nvSpPr>
        <p:spPr>
          <a:xfrm>
            <a:off x="8833485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6243ADE-79F0-4D2A-BC23-5B7C9F4067AB}"/>
              </a:ext>
            </a:extLst>
          </p:cNvPr>
          <p:cNvSpPr/>
          <p:nvPr/>
        </p:nvSpPr>
        <p:spPr>
          <a:xfrm>
            <a:off x="941453" y="1795386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9E24FD-30FA-4B04-9A00-7C9A0B14A7FF}"/>
              </a:ext>
            </a:extLst>
          </p:cNvPr>
          <p:cNvSpPr txBox="1"/>
          <p:nvPr/>
        </p:nvSpPr>
        <p:spPr>
          <a:xfrm>
            <a:off x="1097543" y="1887842"/>
            <a:ext cx="1667820" cy="71508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清理</a:t>
            </a:r>
            <a:r>
              <a:rPr lang="en-US" altLang="zh-TW" sz="1200" b="1" dirty="0">
                <a:latin typeface="Sitka Heading Semibold"/>
              </a:rPr>
              <a:t>HTML</a:t>
            </a:r>
            <a:r>
              <a:rPr lang="zh-TW" altLang="en-US" sz="1200" b="1" dirty="0">
                <a:latin typeface="Sitka Heading Semibold"/>
              </a:rPr>
              <a:t>標籤</a:t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＆</a:t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大小寫轉換 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4937DB-DBD6-4D63-BF3A-1C0A95A437CA}"/>
              </a:ext>
            </a:extLst>
          </p:cNvPr>
          <p:cNvSpPr txBox="1"/>
          <p:nvPr/>
        </p:nvSpPr>
        <p:spPr>
          <a:xfrm>
            <a:off x="3738090" y="1887842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文章分段斷詞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D1B35B52-ECC4-43E3-AD4A-351D8765DA63}"/>
              </a:ext>
            </a:extLst>
          </p:cNvPr>
          <p:cNvSpPr/>
          <p:nvPr/>
        </p:nvSpPr>
        <p:spPr>
          <a:xfrm>
            <a:off x="6222547" y="1795385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40E655D-7F12-4CC1-BE46-06080C978A81}"/>
              </a:ext>
            </a:extLst>
          </p:cNvPr>
          <p:cNvSpPr txBox="1"/>
          <p:nvPr/>
        </p:nvSpPr>
        <p:spPr>
          <a:xfrm>
            <a:off x="6378637" y="2095234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去除停用字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DB2FF53-8799-4191-8F2B-304C17C30829}"/>
              </a:ext>
            </a:extLst>
          </p:cNvPr>
          <p:cNvSpPr/>
          <p:nvPr/>
        </p:nvSpPr>
        <p:spPr>
          <a:xfrm>
            <a:off x="6217110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6445019-7707-4503-B1FB-B47ED23118C1}"/>
              </a:ext>
            </a:extLst>
          </p:cNvPr>
          <p:cNvSpPr txBox="1"/>
          <p:nvPr/>
        </p:nvSpPr>
        <p:spPr>
          <a:xfrm>
            <a:off x="6373200" y="3551100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詞轉向量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E1E793C-063A-44A6-A9E4-8E098BDBF975}"/>
              </a:ext>
            </a:extLst>
          </p:cNvPr>
          <p:cNvSpPr/>
          <p:nvPr/>
        </p:nvSpPr>
        <p:spPr>
          <a:xfrm>
            <a:off x="3582000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EC3FCA-82C3-4775-A29A-33EBD2F474F8}"/>
              </a:ext>
            </a:extLst>
          </p:cNvPr>
          <p:cNvSpPr txBox="1"/>
          <p:nvPr/>
        </p:nvSpPr>
        <p:spPr>
          <a:xfrm>
            <a:off x="3738090" y="3552941"/>
            <a:ext cx="1667820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詞幹提取及詞形還原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F581455-6667-441A-9A14-20D0CF582931}"/>
              </a:ext>
            </a:extLst>
          </p:cNvPr>
          <p:cNvSpPr/>
          <p:nvPr/>
        </p:nvSpPr>
        <p:spPr>
          <a:xfrm>
            <a:off x="941453" y="3256620"/>
            <a:ext cx="1980000" cy="9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70C6E5A-3D72-42FD-B282-F337D0BD97BD}"/>
              </a:ext>
            </a:extLst>
          </p:cNvPr>
          <p:cNvSpPr txBox="1"/>
          <p:nvPr/>
        </p:nvSpPr>
        <p:spPr>
          <a:xfrm>
            <a:off x="1097543" y="3346791"/>
            <a:ext cx="1667820" cy="71508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200" b="1" dirty="0">
                <a:latin typeface="Sitka Heading Semibold"/>
              </a:rPr>
              <a:t>去除標點符號</a:t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＆</a:t>
            </a:r>
            <a:br>
              <a:rPr lang="en-US" altLang="zh-TW" sz="1200" b="1" dirty="0">
                <a:latin typeface="Sitka Heading Semibold"/>
              </a:rPr>
            </a:br>
            <a:r>
              <a:rPr lang="zh-TW" altLang="en-US" sz="1200" b="1" dirty="0">
                <a:latin typeface="Sitka Heading Semibold"/>
              </a:rPr>
              <a:t>英文縮寫轉換</a:t>
            </a:r>
          </a:p>
        </p:txBody>
      </p:sp>
      <p:pic>
        <p:nvPicPr>
          <p:cNvPr id="37" name="圖形 36" descr="單線箭號 (直線)">
            <a:extLst>
              <a:ext uri="{FF2B5EF4-FFF2-40B4-BE49-F238E27FC236}">
                <a16:creationId xmlns:a16="http://schemas.microsoft.com/office/drawing/2014/main" id="{8561F659-B540-4EA8-BDDE-83411E7E7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150595" y="2137386"/>
            <a:ext cx="216000" cy="216000"/>
          </a:xfrm>
          <a:prstGeom prst="rect">
            <a:avLst/>
          </a:prstGeom>
        </p:spPr>
      </p:pic>
      <p:pic>
        <p:nvPicPr>
          <p:cNvPr id="40" name="圖形 39" descr="單線箭號 (直線)">
            <a:extLst>
              <a:ext uri="{FF2B5EF4-FFF2-40B4-BE49-F238E27FC236}">
                <a16:creationId xmlns:a16="http://schemas.microsoft.com/office/drawing/2014/main" id="{59725F22-32A8-407A-8EB6-62446444B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781555" y="2137386"/>
            <a:ext cx="216000" cy="216000"/>
          </a:xfrm>
          <a:prstGeom prst="rect">
            <a:avLst/>
          </a:prstGeom>
        </p:spPr>
      </p:pic>
      <p:pic>
        <p:nvPicPr>
          <p:cNvPr id="41" name="圖形 40" descr="單線箭號 (直線)">
            <a:extLst>
              <a:ext uri="{FF2B5EF4-FFF2-40B4-BE49-F238E27FC236}">
                <a16:creationId xmlns:a16="http://schemas.microsoft.com/office/drawing/2014/main" id="{F0F69AD3-6378-4A79-B0E5-FB48CA8C6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7099110" y="2868002"/>
            <a:ext cx="216000" cy="216000"/>
          </a:xfrm>
          <a:prstGeom prst="rect">
            <a:avLst/>
          </a:prstGeom>
        </p:spPr>
      </p:pic>
      <p:pic>
        <p:nvPicPr>
          <p:cNvPr id="42" name="圖形 41" descr="單線箭號 (直線)">
            <a:extLst>
              <a:ext uri="{FF2B5EF4-FFF2-40B4-BE49-F238E27FC236}">
                <a16:creationId xmlns:a16="http://schemas.microsoft.com/office/drawing/2014/main" id="{1CFAD90A-6F70-450E-9F27-3AC51FBE88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555" y="3596334"/>
            <a:ext cx="216000" cy="216000"/>
          </a:xfrm>
          <a:prstGeom prst="rect">
            <a:avLst/>
          </a:prstGeom>
        </p:spPr>
      </p:pic>
      <p:pic>
        <p:nvPicPr>
          <p:cNvPr id="43" name="圖形 42" descr="單線箭號 (直線)">
            <a:extLst>
              <a:ext uri="{FF2B5EF4-FFF2-40B4-BE49-F238E27FC236}">
                <a16:creationId xmlns:a16="http://schemas.microsoft.com/office/drawing/2014/main" id="{034E9B1E-10EB-4133-8CB1-A6FEC63DE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226" y="3596334"/>
            <a:ext cx="216000" cy="216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97388-8FF9-4E47-BECB-B7F69F299D3E}"/>
              </a:ext>
            </a:extLst>
          </p:cNvPr>
          <p:cNvSpPr txBox="1"/>
          <p:nvPr/>
        </p:nvSpPr>
        <p:spPr>
          <a:xfrm>
            <a:off x="3524975" y="2129657"/>
            <a:ext cx="2094050" cy="47672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1100" dirty="0">
                <a:solidFill>
                  <a:srgbClr val="E03E3E"/>
                </a:solidFill>
                <a:latin typeface="Sitka Heading Semibold" pitchFamily="2" charset="0"/>
              </a:rPr>
              <a:t>NLTK</a:t>
            </a:r>
            <a:br>
              <a:rPr lang="en-US" altLang="zh-TW" sz="1100" dirty="0">
                <a:solidFill>
                  <a:srgbClr val="E03E3E"/>
                </a:solidFill>
                <a:latin typeface="Sitka Heading Semibold" pitchFamily="2" charset="0"/>
              </a:rPr>
            </a:br>
            <a:r>
              <a:rPr lang="zh-TW" altLang="en-US" sz="1100" dirty="0">
                <a:solidFill>
                  <a:srgbClr val="E03E3E"/>
                </a:solidFill>
              </a:rPr>
              <a:t>（</a:t>
            </a:r>
            <a:r>
              <a:rPr lang="en-US" altLang="zh-TW" sz="1100" dirty="0">
                <a:solidFill>
                  <a:srgbClr val="E03E3E"/>
                </a:solidFill>
                <a:latin typeface="Sitka Heading Semibold" pitchFamily="2" charset="0"/>
              </a:rPr>
              <a:t>Nature Language Tool Kit</a:t>
            </a:r>
            <a:r>
              <a:rPr lang="zh-TW" altLang="en-US" sz="1100" dirty="0">
                <a:solidFill>
                  <a:srgbClr val="E03E3E"/>
                </a:solidFill>
              </a:rPr>
              <a:t>）</a:t>
            </a:r>
            <a:endParaRPr lang="zh-TW" altLang="en-US" sz="1100" b="1" dirty="0">
              <a:solidFill>
                <a:srgbClr val="E03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2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9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6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8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3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5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2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66" grpId="0"/>
      <p:bldP spid="19" grpId="0" animBg="1"/>
      <p:bldP spid="19" grpId="1" animBg="1"/>
      <p:bldP spid="19" grpId="2" animBg="1"/>
      <p:bldP spid="20" grpId="0"/>
      <p:bldP spid="27" grpId="0"/>
      <p:bldP spid="28" grpId="0" animBg="1"/>
      <p:bldP spid="28" grpId="1" animBg="1"/>
      <p:bldP spid="28" grpId="2" animBg="1"/>
      <p:bldP spid="29" grpId="0"/>
      <p:bldP spid="30" grpId="0" animBg="1"/>
      <p:bldP spid="30" grpId="1" animBg="1"/>
      <p:bldP spid="30" grpId="2" animBg="1"/>
      <p:bldP spid="31" grpId="0"/>
      <p:bldP spid="33" grpId="0" animBg="1"/>
      <p:bldP spid="33" grpId="1" animBg="1"/>
      <p:bldP spid="33" grpId="2" animBg="1"/>
      <p:bldP spid="34" grpId="0"/>
      <p:bldP spid="35" grpId="0" animBg="1"/>
      <p:bldP spid="35" grpId="1" animBg="1"/>
      <p:bldP spid="35" grpId="2" animBg="1"/>
      <p:bldP spid="36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改善類別不平衡之方法運用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CA48E8E-2947-4441-8D4A-3F3E5D9D107B}"/>
              </a:ext>
            </a:extLst>
          </p:cNvPr>
          <p:cNvGrpSpPr/>
          <p:nvPr/>
        </p:nvGrpSpPr>
        <p:grpSpPr>
          <a:xfrm>
            <a:off x="3078201" y="2110211"/>
            <a:ext cx="613531" cy="613531"/>
            <a:chOff x="693206" y="1989355"/>
            <a:chExt cx="613531" cy="61353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C1C9EB6-067A-46A7-8F38-EF5C415A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508FA8A-6435-495F-9903-D2E203F12D8C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A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F10F4FE-51A3-4DA8-AA64-30232E0800A3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9:1</a:t>
              </a:r>
              <a:endParaRPr lang="zh-TW" altLang="en-US" sz="1000" dirty="0"/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157931DD-D2CA-41CD-83BF-6ABEF5D81715}"/>
              </a:ext>
            </a:extLst>
          </p:cNvPr>
          <p:cNvGrpSpPr/>
          <p:nvPr/>
        </p:nvGrpSpPr>
        <p:grpSpPr>
          <a:xfrm>
            <a:off x="3869557" y="2110481"/>
            <a:ext cx="613531" cy="613531"/>
            <a:chOff x="693206" y="1989355"/>
            <a:chExt cx="613531" cy="613531"/>
          </a:xfrm>
        </p:grpSpPr>
        <p:pic>
          <p:nvPicPr>
            <p:cNvPr id="89" name="圖片 88">
              <a:extLst>
                <a:ext uri="{FF2B5EF4-FFF2-40B4-BE49-F238E27FC236}">
                  <a16:creationId xmlns:a16="http://schemas.microsoft.com/office/drawing/2014/main" id="{E9C236DC-B8B8-4D70-B424-ED5CAC80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28BF990-BD5A-4639-9E60-6C72B9B79BE7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B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9106A595-EA7B-400B-A045-0A27C6848A68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8:2</a:t>
              </a:r>
              <a:endParaRPr lang="zh-TW" altLang="en-US" sz="1000" dirty="0"/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E2A6ADEA-8EF7-4E40-A824-F0EBF8410DFC}"/>
              </a:ext>
            </a:extLst>
          </p:cNvPr>
          <p:cNvGrpSpPr/>
          <p:nvPr/>
        </p:nvGrpSpPr>
        <p:grpSpPr>
          <a:xfrm>
            <a:off x="4660913" y="2110211"/>
            <a:ext cx="613531" cy="613531"/>
            <a:chOff x="693206" y="1989355"/>
            <a:chExt cx="613531" cy="613531"/>
          </a:xfrm>
        </p:grpSpPr>
        <p:pic>
          <p:nvPicPr>
            <p:cNvPr id="93" name="圖片 92">
              <a:extLst>
                <a:ext uri="{FF2B5EF4-FFF2-40B4-BE49-F238E27FC236}">
                  <a16:creationId xmlns:a16="http://schemas.microsoft.com/office/drawing/2014/main" id="{80CCFC60-28D0-4430-AE77-56E452CD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97FAB415-1B50-4C27-95F0-F1B9EB6FC13F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C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266BE92-CE38-4472-B055-7EABB6D05480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7:3</a:t>
              </a:r>
              <a:endParaRPr lang="zh-TW" altLang="en-US" sz="1000" dirty="0"/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75E6A4CD-89B4-4664-A230-D712AD511878}"/>
              </a:ext>
            </a:extLst>
          </p:cNvPr>
          <p:cNvGrpSpPr/>
          <p:nvPr/>
        </p:nvGrpSpPr>
        <p:grpSpPr>
          <a:xfrm>
            <a:off x="5452269" y="2110211"/>
            <a:ext cx="613531" cy="613531"/>
            <a:chOff x="693206" y="1989355"/>
            <a:chExt cx="613531" cy="613531"/>
          </a:xfrm>
        </p:grpSpPr>
        <p:pic>
          <p:nvPicPr>
            <p:cNvPr id="97" name="圖片 96">
              <a:extLst>
                <a:ext uri="{FF2B5EF4-FFF2-40B4-BE49-F238E27FC236}">
                  <a16:creationId xmlns:a16="http://schemas.microsoft.com/office/drawing/2014/main" id="{418CED33-E73B-4FF6-AFA7-DA2C54F9A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6" y="1989355"/>
              <a:ext cx="613531" cy="613531"/>
            </a:xfrm>
            <a:prstGeom prst="rect">
              <a:avLst/>
            </a:prstGeom>
          </p:spPr>
        </p:pic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0AB1B4B0-59E0-4CD8-A81F-5B5626743482}"/>
                </a:ext>
              </a:extLst>
            </p:cNvPr>
            <p:cNvSpPr txBox="1"/>
            <p:nvPr/>
          </p:nvSpPr>
          <p:spPr>
            <a:xfrm>
              <a:off x="719754" y="2065491"/>
              <a:ext cx="56043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D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8759A6B6-8134-4B92-97F0-B51B46213048}"/>
                </a:ext>
              </a:extLst>
            </p:cNvPr>
            <p:cNvSpPr txBox="1"/>
            <p:nvPr/>
          </p:nvSpPr>
          <p:spPr>
            <a:xfrm>
              <a:off x="719753" y="2296225"/>
              <a:ext cx="560433" cy="272415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000" dirty="0"/>
                <a:t>6:4</a:t>
              </a:r>
              <a:endParaRPr lang="zh-TW" altLang="en-US" sz="1000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DBC5AFA-0C42-44B3-B385-10823F0C8A39}"/>
              </a:ext>
            </a:extLst>
          </p:cNvPr>
          <p:cNvGrpSpPr/>
          <p:nvPr/>
        </p:nvGrpSpPr>
        <p:grpSpPr>
          <a:xfrm>
            <a:off x="692667" y="3616360"/>
            <a:ext cx="7758664" cy="540360"/>
            <a:chOff x="991542" y="3422862"/>
            <a:chExt cx="7758664" cy="540360"/>
          </a:xfrm>
        </p:grpSpPr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5CB5B99C-AFAD-44FE-AE6A-C995F28F157D}"/>
                </a:ext>
              </a:extLst>
            </p:cNvPr>
            <p:cNvSpPr/>
            <p:nvPr/>
          </p:nvSpPr>
          <p:spPr>
            <a:xfrm>
              <a:off x="991542" y="3423222"/>
              <a:ext cx="1080000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SMOTE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4237A657-CF89-4D28-9373-029D97484C0A}"/>
                </a:ext>
              </a:extLst>
            </p:cNvPr>
            <p:cNvSpPr/>
            <p:nvPr/>
          </p:nvSpPr>
          <p:spPr>
            <a:xfrm>
              <a:off x="2195736" y="3423222"/>
              <a:ext cx="1080000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Borderline SMOTE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4A4880FF-2502-4A93-940E-75E11E01841A}"/>
                </a:ext>
              </a:extLst>
            </p:cNvPr>
            <p:cNvSpPr/>
            <p:nvPr/>
          </p:nvSpPr>
          <p:spPr>
            <a:xfrm>
              <a:off x="3400226" y="3422862"/>
              <a:ext cx="1080000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ADASYN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41898670-C611-4299-A729-06D94489BF3C}"/>
                </a:ext>
              </a:extLst>
            </p:cNvPr>
            <p:cNvSpPr/>
            <p:nvPr/>
          </p:nvSpPr>
          <p:spPr>
            <a:xfrm>
              <a:off x="4600272" y="3422862"/>
              <a:ext cx="1303876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Random </a:t>
              </a:r>
              <a:b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</a:b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Under-Sampler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BBB359AC-1BBD-4D90-BF60-7912F96E8A0F}"/>
                </a:ext>
              </a:extLst>
            </p:cNvPr>
            <p:cNvSpPr/>
            <p:nvPr/>
          </p:nvSpPr>
          <p:spPr>
            <a:xfrm>
              <a:off x="6023301" y="3422862"/>
              <a:ext cx="1303876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Cluster Centroids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9C1B18D1-4FC7-44BF-BB8C-62B08C6A0B27}"/>
                </a:ext>
              </a:extLst>
            </p:cNvPr>
            <p:cNvSpPr/>
            <p:nvPr/>
          </p:nvSpPr>
          <p:spPr>
            <a:xfrm>
              <a:off x="7446330" y="3422862"/>
              <a:ext cx="1303876" cy="540000"/>
            </a:xfrm>
            <a:prstGeom prst="roundRect">
              <a:avLst/>
            </a:prstGeom>
            <a:solidFill>
              <a:srgbClr val="DEEBF7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Near Miss</a:t>
              </a:r>
              <a:endPara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BC7CF72-2F87-4252-BFBF-A973117A5A44}"/>
              </a:ext>
            </a:extLst>
          </p:cNvPr>
          <p:cNvCxnSpPr>
            <a:cxnSpLocks/>
            <a:stCxn id="10" idx="2"/>
            <a:endCxn id="100" idx="0"/>
          </p:cNvCxnSpPr>
          <p:nvPr/>
        </p:nvCxnSpPr>
        <p:spPr>
          <a:xfrm flipH="1">
            <a:off x="1232667" y="2723742"/>
            <a:ext cx="2152300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4F96C6FA-244B-4C7D-9B5B-E52CE9771A70}"/>
              </a:ext>
            </a:extLst>
          </p:cNvPr>
          <p:cNvCxnSpPr>
            <a:cxnSpLocks/>
            <a:stCxn id="10" idx="2"/>
            <a:endCxn id="103" idx="0"/>
          </p:cNvCxnSpPr>
          <p:nvPr/>
        </p:nvCxnSpPr>
        <p:spPr>
          <a:xfrm flipH="1">
            <a:off x="2436861" y="2723742"/>
            <a:ext cx="948106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C6D6BE35-B1F9-4C4B-BC56-EA353D0341EC}"/>
              </a:ext>
            </a:extLst>
          </p:cNvPr>
          <p:cNvCxnSpPr>
            <a:cxnSpLocks/>
            <a:stCxn id="10" idx="2"/>
            <a:endCxn id="104" idx="0"/>
          </p:cNvCxnSpPr>
          <p:nvPr/>
        </p:nvCxnSpPr>
        <p:spPr>
          <a:xfrm>
            <a:off x="3384967" y="2723742"/>
            <a:ext cx="2563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83224FD3-D1F3-4699-A9E0-1F705BC35070}"/>
              </a:ext>
            </a:extLst>
          </p:cNvPr>
          <p:cNvCxnSpPr>
            <a:cxnSpLocks/>
            <a:stCxn id="10" idx="2"/>
            <a:endCxn id="105" idx="0"/>
          </p:cNvCxnSpPr>
          <p:nvPr/>
        </p:nvCxnSpPr>
        <p:spPr>
          <a:xfrm>
            <a:off x="3384967" y="2723742"/>
            <a:ext cx="156836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4CC77744-3AF6-416B-9FB3-A55DE0DAC598}"/>
              </a:ext>
            </a:extLst>
          </p:cNvPr>
          <p:cNvCxnSpPr>
            <a:cxnSpLocks/>
            <a:stCxn id="10" idx="2"/>
            <a:endCxn id="106" idx="0"/>
          </p:cNvCxnSpPr>
          <p:nvPr/>
        </p:nvCxnSpPr>
        <p:spPr>
          <a:xfrm>
            <a:off x="3384967" y="2723742"/>
            <a:ext cx="2991397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2353EA9-9233-4116-85AF-A5FAA9EAEEAA}"/>
              </a:ext>
            </a:extLst>
          </p:cNvPr>
          <p:cNvCxnSpPr>
            <a:cxnSpLocks/>
            <a:stCxn id="10" idx="2"/>
            <a:endCxn id="107" idx="0"/>
          </p:cNvCxnSpPr>
          <p:nvPr/>
        </p:nvCxnSpPr>
        <p:spPr>
          <a:xfrm>
            <a:off x="3384967" y="2723742"/>
            <a:ext cx="4414426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14027992-2CCF-4CBF-A78E-C3DCFF10BB13}"/>
              </a:ext>
            </a:extLst>
          </p:cNvPr>
          <p:cNvSpPr txBox="1"/>
          <p:nvPr/>
        </p:nvSpPr>
        <p:spPr>
          <a:xfrm>
            <a:off x="3738090" y="1455782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實驗一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B2C56B9E-6EB5-4B42-B833-3C38B0ABCC88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 flipH="1">
            <a:off x="1232667" y="2724012"/>
            <a:ext cx="2943656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14F37134-A8BB-44CB-B75E-A0CC21151CF6}"/>
              </a:ext>
            </a:extLst>
          </p:cNvPr>
          <p:cNvCxnSpPr>
            <a:cxnSpLocks/>
            <a:stCxn id="89" idx="2"/>
            <a:endCxn id="103" idx="0"/>
          </p:cNvCxnSpPr>
          <p:nvPr/>
        </p:nvCxnSpPr>
        <p:spPr>
          <a:xfrm flipH="1">
            <a:off x="2436861" y="2724012"/>
            <a:ext cx="1739462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AEB6CB8-B174-415D-ABC6-C950C05D8649}"/>
              </a:ext>
            </a:extLst>
          </p:cNvPr>
          <p:cNvCxnSpPr>
            <a:cxnSpLocks/>
            <a:stCxn id="89" idx="2"/>
            <a:endCxn id="104" idx="0"/>
          </p:cNvCxnSpPr>
          <p:nvPr/>
        </p:nvCxnSpPr>
        <p:spPr>
          <a:xfrm flipH="1">
            <a:off x="3641351" y="2724012"/>
            <a:ext cx="53497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C8AE9A6A-A213-4F9C-94EA-C29E2355DD36}"/>
              </a:ext>
            </a:extLst>
          </p:cNvPr>
          <p:cNvCxnSpPr>
            <a:cxnSpLocks/>
            <a:stCxn id="89" idx="2"/>
            <a:endCxn id="105" idx="0"/>
          </p:cNvCxnSpPr>
          <p:nvPr/>
        </p:nvCxnSpPr>
        <p:spPr>
          <a:xfrm>
            <a:off x="4176323" y="2724012"/>
            <a:ext cx="77701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64545FE3-D5BC-449F-BCFB-7155E7B80BAD}"/>
              </a:ext>
            </a:extLst>
          </p:cNvPr>
          <p:cNvCxnSpPr>
            <a:cxnSpLocks/>
            <a:stCxn id="89" idx="2"/>
            <a:endCxn id="106" idx="0"/>
          </p:cNvCxnSpPr>
          <p:nvPr/>
        </p:nvCxnSpPr>
        <p:spPr>
          <a:xfrm>
            <a:off x="4176323" y="2724012"/>
            <a:ext cx="2200041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2BA482D-2483-4321-874D-6898B0E7F2FC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4176323" y="2724012"/>
            <a:ext cx="3623070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64C4966C-9D2E-4063-8F3A-0B15BBE3FCDE}"/>
              </a:ext>
            </a:extLst>
          </p:cNvPr>
          <p:cNvCxnSpPr>
            <a:cxnSpLocks/>
            <a:stCxn id="93" idx="2"/>
            <a:endCxn id="100" idx="0"/>
          </p:cNvCxnSpPr>
          <p:nvPr/>
        </p:nvCxnSpPr>
        <p:spPr>
          <a:xfrm flipH="1">
            <a:off x="1232667" y="2723742"/>
            <a:ext cx="3735012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89A034DC-2F7B-47E3-AEE3-8134E4AA28E8}"/>
              </a:ext>
            </a:extLst>
          </p:cNvPr>
          <p:cNvCxnSpPr>
            <a:cxnSpLocks/>
            <a:stCxn id="93" idx="2"/>
            <a:endCxn id="103" idx="0"/>
          </p:cNvCxnSpPr>
          <p:nvPr/>
        </p:nvCxnSpPr>
        <p:spPr>
          <a:xfrm flipH="1">
            <a:off x="2436861" y="2723742"/>
            <a:ext cx="253081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4E62004A-2E29-40C9-A72E-FFEC55E66350}"/>
              </a:ext>
            </a:extLst>
          </p:cNvPr>
          <p:cNvCxnSpPr>
            <a:cxnSpLocks/>
            <a:stCxn id="93" idx="2"/>
            <a:endCxn id="104" idx="0"/>
          </p:cNvCxnSpPr>
          <p:nvPr/>
        </p:nvCxnSpPr>
        <p:spPr>
          <a:xfrm flipH="1">
            <a:off x="3641351" y="2723742"/>
            <a:ext cx="132632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33EFBA96-4F36-4BC9-BA5D-60AC44EEF4DE}"/>
              </a:ext>
            </a:extLst>
          </p:cNvPr>
          <p:cNvCxnSpPr>
            <a:cxnSpLocks/>
            <a:stCxn id="93" idx="2"/>
            <a:endCxn id="105" idx="0"/>
          </p:cNvCxnSpPr>
          <p:nvPr/>
        </p:nvCxnSpPr>
        <p:spPr>
          <a:xfrm flipH="1">
            <a:off x="4953335" y="2723742"/>
            <a:ext cx="1434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964565B7-8B8D-4782-AD4B-0CC1C69C38F0}"/>
              </a:ext>
            </a:extLst>
          </p:cNvPr>
          <p:cNvCxnSpPr>
            <a:cxnSpLocks/>
            <a:stCxn id="93" idx="2"/>
            <a:endCxn id="106" idx="0"/>
          </p:cNvCxnSpPr>
          <p:nvPr/>
        </p:nvCxnSpPr>
        <p:spPr>
          <a:xfrm>
            <a:off x="4967679" y="2723742"/>
            <a:ext cx="1408685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29F45A5E-936C-40DA-B5F1-CDBF3AB3C3A5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4967679" y="2723742"/>
            <a:ext cx="283171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E84C2201-56CA-4637-80B5-39D3572AA45C}"/>
              </a:ext>
            </a:extLst>
          </p:cNvPr>
          <p:cNvCxnSpPr>
            <a:cxnSpLocks/>
            <a:stCxn id="97" idx="2"/>
            <a:endCxn id="100" idx="0"/>
          </p:cNvCxnSpPr>
          <p:nvPr/>
        </p:nvCxnSpPr>
        <p:spPr>
          <a:xfrm flipH="1">
            <a:off x="1232667" y="2723742"/>
            <a:ext cx="452636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609B4F10-04C3-4CDF-B2C1-FFC5E92DBB03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flipH="1">
            <a:off x="2436861" y="2723742"/>
            <a:ext cx="3322174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DA272C6-2E82-4274-8768-65880F867069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 flipH="1">
            <a:off x="3641351" y="2723742"/>
            <a:ext cx="21176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6EBA429-46BE-4C50-8BAD-055D951AA8D0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 flipH="1">
            <a:off x="4953335" y="2723742"/>
            <a:ext cx="805700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1551175B-BDE0-4866-91F6-F9F64F3B20D8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>
            <a:off x="5759035" y="2723742"/>
            <a:ext cx="617329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30FDA000-0279-40CC-9F95-DACA3D0C5A83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>
          <a:xfrm>
            <a:off x="5759035" y="2723742"/>
            <a:ext cx="204035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4671B480-5305-406E-B790-FF2A2017DDC1}"/>
              </a:ext>
            </a:extLst>
          </p:cNvPr>
          <p:cNvSpPr txBox="1"/>
          <p:nvPr/>
        </p:nvSpPr>
        <p:spPr>
          <a:xfrm>
            <a:off x="3738090" y="1455781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實驗二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E4EEC111-DFAE-427A-BB9C-E3E18F10B6F1}"/>
              </a:ext>
            </a:extLst>
          </p:cNvPr>
          <p:cNvSpPr txBox="1"/>
          <p:nvPr/>
        </p:nvSpPr>
        <p:spPr>
          <a:xfrm>
            <a:off x="3738090" y="1455780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實驗三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DCB3C25B-07B0-4A19-AD91-E114F3CB3B2C}"/>
              </a:ext>
            </a:extLst>
          </p:cNvPr>
          <p:cNvSpPr txBox="1"/>
          <p:nvPr/>
        </p:nvSpPr>
        <p:spPr>
          <a:xfrm>
            <a:off x="3738090" y="1455420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實驗四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8B02C4D6-619D-4F02-B371-E19FB8B60093}"/>
              </a:ext>
            </a:extLst>
          </p:cNvPr>
          <p:cNvCxnSpPr>
            <a:cxnSpLocks/>
            <a:stCxn id="10" idx="2"/>
            <a:endCxn id="100" idx="0"/>
          </p:cNvCxnSpPr>
          <p:nvPr/>
        </p:nvCxnSpPr>
        <p:spPr>
          <a:xfrm flipH="1">
            <a:off x="1232667" y="2723742"/>
            <a:ext cx="2152300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08FBAFF6-06D6-489D-80DD-E7995A676C3D}"/>
              </a:ext>
            </a:extLst>
          </p:cNvPr>
          <p:cNvCxnSpPr>
            <a:cxnSpLocks/>
            <a:stCxn id="89" idx="2"/>
            <a:endCxn id="100" idx="0"/>
          </p:cNvCxnSpPr>
          <p:nvPr/>
        </p:nvCxnSpPr>
        <p:spPr>
          <a:xfrm flipH="1">
            <a:off x="1232667" y="2724012"/>
            <a:ext cx="2943656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303DAF36-61D9-4FA2-801D-4D947B4BAD6E}"/>
              </a:ext>
            </a:extLst>
          </p:cNvPr>
          <p:cNvCxnSpPr>
            <a:cxnSpLocks/>
            <a:stCxn id="93" idx="2"/>
            <a:endCxn id="100" idx="0"/>
          </p:cNvCxnSpPr>
          <p:nvPr/>
        </p:nvCxnSpPr>
        <p:spPr>
          <a:xfrm flipH="1">
            <a:off x="1232667" y="2723742"/>
            <a:ext cx="3735012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51CC08F8-14B2-4E5E-B977-2480E49E4231}"/>
              </a:ext>
            </a:extLst>
          </p:cNvPr>
          <p:cNvCxnSpPr>
            <a:cxnSpLocks/>
            <a:stCxn id="97" idx="2"/>
            <a:endCxn id="100" idx="0"/>
          </p:cNvCxnSpPr>
          <p:nvPr/>
        </p:nvCxnSpPr>
        <p:spPr>
          <a:xfrm flipH="1">
            <a:off x="1232667" y="2723742"/>
            <a:ext cx="452636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66359713-A5D1-4D60-AE34-555DFFBEF5E2}"/>
              </a:ext>
            </a:extLst>
          </p:cNvPr>
          <p:cNvCxnSpPr>
            <a:cxnSpLocks/>
            <a:stCxn id="10" idx="2"/>
            <a:endCxn id="103" idx="0"/>
          </p:cNvCxnSpPr>
          <p:nvPr/>
        </p:nvCxnSpPr>
        <p:spPr>
          <a:xfrm flipH="1">
            <a:off x="2436861" y="2723742"/>
            <a:ext cx="948106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97C2A245-A101-45EA-B6A8-5AECF7FF4DD2}"/>
              </a:ext>
            </a:extLst>
          </p:cNvPr>
          <p:cNvCxnSpPr>
            <a:cxnSpLocks/>
            <a:stCxn id="89" idx="2"/>
            <a:endCxn id="103" idx="0"/>
          </p:cNvCxnSpPr>
          <p:nvPr/>
        </p:nvCxnSpPr>
        <p:spPr>
          <a:xfrm flipH="1">
            <a:off x="2436861" y="2724012"/>
            <a:ext cx="1739462" cy="89270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5A046A3A-3BB6-4EA4-A28E-BB50760B35D2}"/>
              </a:ext>
            </a:extLst>
          </p:cNvPr>
          <p:cNvCxnSpPr>
            <a:cxnSpLocks/>
            <a:stCxn id="93" idx="2"/>
            <a:endCxn id="103" idx="0"/>
          </p:cNvCxnSpPr>
          <p:nvPr/>
        </p:nvCxnSpPr>
        <p:spPr>
          <a:xfrm flipH="1">
            <a:off x="2436861" y="2723742"/>
            <a:ext cx="2530818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408B7FFA-95F7-40A0-AAB2-17CA8E31D1C2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flipH="1">
            <a:off x="2436861" y="2723742"/>
            <a:ext cx="3322174" cy="89297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D93A255A-4C0C-46BE-B15A-5559EE42270C}"/>
              </a:ext>
            </a:extLst>
          </p:cNvPr>
          <p:cNvCxnSpPr>
            <a:cxnSpLocks/>
            <a:stCxn id="10" idx="2"/>
            <a:endCxn id="104" idx="0"/>
          </p:cNvCxnSpPr>
          <p:nvPr/>
        </p:nvCxnSpPr>
        <p:spPr>
          <a:xfrm>
            <a:off x="3384967" y="2723742"/>
            <a:ext cx="2563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459FD7CE-7FAE-4F58-8296-65F5CBD5D437}"/>
              </a:ext>
            </a:extLst>
          </p:cNvPr>
          <p:cNvCxnSpPr>
            <a:cxnSpLocks/>
            <a:stCxn id="89" idx="2"/>
            <a:endCxn id="104" idx="0"/>
          </p:cNvCxnSpPr>
          <p:nvPr/>
        </p:nvCxnSpPr>
        <p:spPr>
          <a:xfrm flipH="1">
            <a:off x="3641351" y="2724012"/>
            <a:ext cx="53497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9FF4E4A8-244B-4D3A-AABC-AAF65A2A06E3}"/>
              </a:ext>
            </a:extLst>
          </p:cNvPr>
          <p:cNvCxnSpPr>
            <a:cxnSpLocks/>
            <a:stCxn id="93" idx="2"/>
            <a:endCxn id="104" idx="0"/>
          </p:cNvCxnSpPr>
          <p:nvPr/>
        </p:nvCxnSpPr>
        <p:spPr>
          <a:xfrm flipH="1">
            <a:off x="3641351" y="2723742"/>
            <a:ext cx="132632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82389641-15EA-42B8-8861-A76593F92D17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 flipH="1">
            <a:off x="3641351" y="2723742"/>
            <a:ext cx="211768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28D4F893-5836-4C0D-A4D7-9A0C4A6F30F2}"/>
              </a:ext>
            </a:extLst>
          </p:cNvPr>
          <p:cNvCxnSpPr>
            <a:cxnSpLocks/>
            <a:stCxn id="10" idx="2"/>
            <a:endCxn id="105" idx="0"/>
          </p:cNvCxnSpPr>
          <p:nvPr/>
        </p:nvCxnSpPr>
        <p:spPr>
          <a:xfrm>
            <a:off x="3384967" y="2723742"/>
            <a:ext cx="156836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6CB93EB9-0C9C-4F75-862F-F4144B6C31AF}"/>
              </a:ext>
            </a:extLst>
          </p:cNvPr>
          <p:cNvCxnSpPr>
            <a:cxnSpLocks/>
            <a:stCxn id="89" idx="2"/>
            <a:endCxn id="105" idx="0"/>
          </p:cNvCxnSpPr>
          <p:nvPr/>
        </p:nvCxnSpPr>
        <p:spPr>
          <a:xfrm>
            <a:off x="4176323" y="2724012"/>
            <a:ext cx="777012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B47A1615-93E2-42CF-8D9D-B960CD78818B}"/>
              </a:ext>
            </a:extLst>
          </p:cNvPr>
          <p:cNvCxnSpPr>
            <a:cxnSpLocks/>
            <a:stCxn id="93" idx="2"/>
            <a:endCxn id="105" idx="0"/>
          </p:cNvCxnSpPr>
          <p:nvPr/>
        </p:nvCxnSpPr>
        <p:spPr>
          <a:xfrm flipH="1">
            <a:off x="4953335" y="2723742"/>
            <a:ext cx="1434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7F3CF217-5B79-424F-8059-E458AA4B89A1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 flipH="1">
            <a:off x="4953335" y="2723742"/>
            <a:ext cx="805700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61747AE4-C476-4836-84B9-D5780DD279F1}"/>
              </a:ext>
            </a:extLst>
          </p:cNvPr>
          <p:cNvCxnSpPr>
            <a:cxnSpLocks/>
            <a:stCxn id="10" idx="2"/>
            <a:endCxn id="106" idx="0"/>
          </p:cNvCxnSpPr>
          <p:nvPr/>
        </p:nvCxnSpPr>
        <p:spPr>
          <a:xfrm>
            <a:off x="3384967" y="2723742"/>
            <a:ext cx="2991397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E8AE7E44-658B-481E-AAA5-B7718FA0FDB1}"/>
              </a:ext>
            </a:extLst>
          </p:cNvPr>
          <p:cNvCxnSpPr>
            <a:cxnSpLocks/>
            <a:stCxn id="89" idx="2"/>
            <a:endCxn id="106" idx="0"/>
          </p:cNvCxnSpPr>
          <p:nvPr/>
        </p:nvCxnSpPr>
        <p:spPr>
          <a:xfrm>
            <a:off x="4176323" y="2724012"/>
            <a:ext cx="2200041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A2931303-FCEC-4C52-8B2F-B889BA8FA7D4}"/>
              </a:ext>
            </a:extLst>
          </p:cNvPr>
          <p:cNvCxnSpPr>
            <a:cxnSpLocks/>
            <a:stCxn id="93" idx="2"/>
            <a:endCxn id="106" idx="0"/>
          </p:cNvCxnSpPr>
          <p:nvPr/>
        </p:nvCxnSpPr>
        <p:spPr>
          <a:xfrm>
            <a:off x="4967679" y="2723742"/>
            <a:ext cx="1408685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5B083961-2464-4742-A33C-67057A8F8608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>
            <a:off x="5759035" y="2723742"/>
            <a:ext cx="617329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8AE5E71E-38B0-4F69-AADE-4BABE3E9C496}"/>
              </a:ext>
            </a:extLst>
          </p:cNvPr>
          <p:cNvCxnSpPr>
            <a:cxnSpLocks/>
            <a:stCxn id="10" idx="2"/>
            <a:endCxn id="107" idx="0"/>
          </p:cNvCxnSpPr>
          <p:nvPr/>
        </p:nvCxnSpPr>
        <p:spPr>
          <a:xfrm>
            <a:off x="3384967" y="2723742"/>
            <a:ext cx="4414426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6F68C496-2860-4286-AF72-E847CEC1F5B1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4176323" y="2724012"/>
            <a:ext cx="3623070" cy="89234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>
            <a:extLst>
              <a:ext uri="{FF2B5EF4-FFF2-40B4-BE49-F238E27FC236}">
                <a16:creationId xmlns:a16="http://schemas.microsoft.com/office/drawing/2014/main" id="{DA8257B5-225F-497D-B55A-FCDE4850A0D5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4967679" y="2723742"/>
            <a:ext cx="2831714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>
            <a:extLst>
              <a:ext uri="{FF2B5EF4-FFF2-40B4-BE49-F238E27FC236}">
                <a16:creationId xmlns:a16="http://schemas.microsoft.com/office/drawing/2014/main" id="{4A977017-891E-4988-9594-17B35C752D9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>
          <a:xfrm>
            <a:off x="5759035" y="2723742"/>
            <a:ext cx="2040358" cy="892618"/>
          </a:xfrm>
          <a:prstGeom prst="line">
            <a:avLst/>
          </a:prstGeom>
          <a:ln w="12700" cap="rnd">
            <a:solidFill>
              <a:schemeClr val="bg2">
                <a:lumMod val="50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字方塊 242">
            <a:extLst>
              <a:ext uri="{FF2B5EF4-FFF2-40B4-BE49-F238E27FC236}">
                <a16:creationId xmlns:a16="http://schemas.microsoft.com/office/drawing/2014/main" id="{34B316C1-BFA1-4B75-8ACF-1A6681E811F0}"/>
              </a:ext>
            </a:extLst>
          </p:cNvPr>
          <p:cNvSpPr txBox="1"/>
          <p:nvPr/>
        </p:nvSpPr>
        <p:spPr>
          <a:xfrm>
            <a:off x="3738090" y="1455060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實驗五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FA2AD8CA-7BD1-4A9F-BE62-5BEF4C2CB169}"/>
              </a:ext>
            </a:extLst>
          </p:cNvPr>
          <p:cNvSpPr txBox="1"/>
          <p:nvPr/>
        </p:nvSpPr>
        <p:spPr>
          <a:xfrm>
            <a:off x="3738090" y="1455059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實驗六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5" name="文字方塊 244">
            <a:extLst>
              <a:ext uri="{FF2B5EF4-FFF2-40B4-BE49-F238E27FC236}">
                <a16:creationId xmlns:a16="http://schemas.microsoft.com/office/drawing/2014/main" id="{6E903312-B912-47CA-9C0B-7904AD972F84}"/>
              </a:ext>
            </a:extLst>
          </p:cNvPr>
          <p:cNvSpPr txBox="1"/>
          <p:nvPr/>
        </p:nvSpPr>
        <p:spPr>
          <a:xfrm>
            <a:off x="3738090" y="1455058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實驗七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B306AC3A-F38D-4BA2-83A7-271332AB984F}"/>
              </a:ext>
            </a:extLst>
          </p:cNvPr>
          <p:cNvSpPr txBox="1"/>
          <p:nvPr/>
        </p:nvSpPr>
        <p:spPr>
          <a:xfrm>
            <a:off x="3738090" y="1452874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實驗八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CC9A2CDE-C830-4623-A6A0-109F7A815FFD}"/>
              </a:ext>
            </a:extLst>
          </p:cNvPr>
          <p:cNvSpPr txBox="1"/>
          <p:nvPr/>
        </p:nvSpPr>
        <p:spPr>
          <a:xfrm>
            <a:off x="3738090" y="1452873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實驗九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187C0A38-15D6-473B-9766-6F6937CA64AA}"/>
              </a:ext>
            </a:extLst>
          </p:cNvPr>
          <p:cNvSpPr txBox="1"/>
          <p:nvPr/>
        </p:nvSpPr>
        <p:spPr>
          <a:xfrm>
            <a:off x="3738090" y="1452872"/>
            <a:ext cx="1667820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rgbClr val="E03E3E"/>
                </a:solidFill>
                <a:latin typeface="Sitka Heading Semibold"/>
              </a:rPr>
              <a:t>實驗十</a:t>
            </a:r>
            <a:endParaRPr lang="en-US" altLang="zh-TW" b="1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049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13" grpId="0"/>
      <p:bldP spid="113" grpId="1"/>
      <p:bldP spid="161" grpId="0"/>
      <p:bldP spid="161" grpId="1"/>
      <p:bldP spid="162" grpId="0"/>
      <p:bldP spid="162" grpId="1"/>
      <p:bldP spid="163" grpId="0"/>
      <p:bldP spid="163" grpId="1"/>
      <p:bldP spid="243" grpId="0"/>
      <p:bldP spid="243" grpId="1"/>
      <p:bldP spid="244" grpId="0"/>
      <p:bldP spid="244" grpId="1"/>
      <p:bldP spid="245" grpId="0"/>
      <p:bldP spid="245" grpId="1"/>
      <p:bldP spid="246" grpId="0"/>
      <p:bldP spid="246" grpId="1"/>
      <p:bldP spid="247" grpId="0"/>
      <p:bldP spid="247" grpId="1"/>
      <p:bldP spid="2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1~4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FA7EDD-87A9-4C41-84FA-71C26E308EEA}"/>
              </a:ext>
            </a:extLst>
          </p:cNvPr>
          <p:cNvSpPr txBox="1"/>
          <p:nvPr/>
        </p:nvSpPr>
        <p:spPr>
          <a:xfrm>
            <a:off x="1152000" y="1600756"/>
            <a:ext cx="6840000" cy="288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C3341-3199-459D-8DEF-A5B92D1ACD72}"/>
              </a:ext>
            </a:extLst>
          </p:cNvPr>
          <p:cNvSpPr/>
          <p:nvPr/>
        </p:nvSpPr>
        <p:spPr>
          <a:xfrm>
            <a:off x="1601670" y="1905911"/>
            <a:ext cx="5940660" cy="22511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六種採樣技術對四種資料集皆有改善。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對四種資料集而言，改善效果最好的方法是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，而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在資料集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跟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時，與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一樣高分。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，改善效果最差的方法是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RandomUnderSampler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，對資料集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則是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NearMiss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六種採樣技術對資料集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時，分數都非常接近，比較無法判斷採樣技術的效果優劣。</a:t>
            </a:r>
          </a:p>
        </p:txBody>
      </p:sp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5~10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FA7EDD-87A9-4C41-84FA-71C26E308EEA}"/>
              </a:ext>
            </a:extLst>
          </p:cNvPr>
          <p:cNvSpPr txBox="1"/>
          <p:nvPr/>
        </p:nvSpPr>
        <p:spPr>
          <a:xfrm>
            <a:off x="1152000" y="1478987"/>
            <a:ext cx="6840000" cy="32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C3341-3199-459D-8DEF-A5B92D1ACD72}"/>
              </a:ext>
            </a:extLst>
          </p:cNvPr>
          <p:cNvSpPr/>
          <p:nvPr/>
        </p:nvSpPr>
        <p:spPr>
          <a:xfrm>
            <a:off x="1601669" y="1744879"/>
            <a:ext cx="5955901" cy="27358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三種過採樣技術，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ADASYN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對類別不平衡比例越高的資料集，改善效果越好。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欠採樣技術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RandomUnderSampler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對類別不平衡比例越高的資料集，改善的效果就越差，雖然有改善不平衡狀況但學習成效還是沒有高於平衡資料集。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欠採樣技術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ClusterCentroids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對比例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1:9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以及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2:8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的資料集，改善效果較好，但對於比例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3:7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以及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4:6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的資料集，改善效果不如平衡資料集。</a:t>
            </a:r>
          </a:p>
          <a:p>
            <a:pPr marL="269875" indent="-26987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欠採樣技術 </a:t>
            </a:r>
            <a:r>
              <a:rPr lang="en-US" altLang="zh-TW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NearMiss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對四種資料集，雖然有改善不平衡狀況但學習成效還是沒有高於平衡資料集，且對不同比例資料集改善的效果無太大差異。</a:t>
            </a:r>
          </a:p>
        </p:txBody>
      </p:sp>
    </p:spTree>
    <p:extLst>
      <p:ext uri="{BB962C8B-B14F-4D97-AF65-F5344CB8AC3E}">
        <p14:creationId xmlns:p14="http://schemas.microsoft.com/office/powerpoint/2010/main" val="40103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15A184-A495-41AD-AB9B-8B29AE5F3C11}"/>
              </a:ext>
            </a:extLst>
          </p:cNvPr>
          <p:cNvSpPr/>
          <p:nvPr/>
        </p:nvSpPr>
        <p:spPr>
          <a:xfrm>
            <a:off x="1155447" y="1405225"/>
            <a:ext cx="6833105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ctr" hangingPunct="0">
              <a:lnSpc>
                <a:spcPts val="2500"/>
              </a:lnSpc>
              <a:spcAft>
                <a:spcPts val="1200"/>
              </a:spcAft>
              <a:defRPr/>
            </a:pPr>
            <a:r>
              <a:rPr lang="en-US" altLang="zh-TW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Q1</a:t>
            </a:r>
            <a:r>
              <a:rPr lang="zh-TW" altLang="en-US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：使用過採樣、欠採樣技術於類別不平衡之非結構式資料是否有改善？</a:t>
            </a:r>
          </a:p>
        </p:txBody>
      </p:sp>
      <p:sp>
        <p:nvSpPr>
          <p:cNvPr id="10" name="矩形 9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4425E1-85ED-4007-B957-DFF9D1B59C7E}"/>
              </a:ext>
            </a:extLst>
          </p:cNvPr>
          <p:cNvSpPr txBox="1"/>
          <p:nvPr/>
        </p:nvSpPr>
        <p:spPr>
          <a:xfrm>
            <a:off x="1061999" y="2356680"/>
            <a:ext cx="7020000" cy="14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9B37D4-E35E-4BDC-9FEA-8998C6C1BEF5}"/>
              </a:ext>
            </a:extLst>
          </p:cNvPr>
          <p:cNvSpPr/>
          <p:nvPr/>
        </p:nvSpPr>
        <p:spPr>
          <a:xfrm>
            <a:off x="1362868" y="2572704"/>
            <a:ext cx="6418262" cy="8874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無論是使用過採樣技術還是使用欠採樣技術皆有改善不平衡問題 ，其中根據實驗結果使用過採樣技術的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效果最佳，其次是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1" grpId="1" animBg="1"/>
      <p:bldP spid="11" grpId="2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15A184-A495-41AD-AB9B-8B29AE5F3C11}"/>
              </a:ext>
            </a:extLst>
          </p:cNvPr>
          <p:cNvSpPr/>
          <p:nvPr/>
        </p:nvSpPr>
        <p:spPr>
          <a:xfrm>
            <a:off x="1111116" y="1405225"/>
            <a:ext cx="6921769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ctr" hangingPunct="0">
              <a:lnSpc>
                <a:spcPts val="2500"/>
              </a:lnSpc>
              <a:spcAft>
                <a:spcPts val="1200"/>
              </a:spcAft>
              <a:defRPr/>
            </a:pPr>
            <a:r>
              <a:rPr lang="en-US" altLang="zh-TW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Q2</a:t>
            </a:r>
            <a:r>
              <a:rPr lang="zh-TW" altLang="en-US" sz="16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：不平衡資料集將兩個類別使用不同比例進行訓練是否有不同的成效？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66F988-405C-4162-BAE2-0331B673056B}"/>
              </a:ext>
            </a:extLst>
          </p:cNvPr>
          <p:cNvSpPr txBox="1"/>
          <p:nvPr/>
        </p:nvSpPr>
        <p:spPr>
          <a:xfrm>
            <a:off x="1062000" y="2176500"/>
            <a:ext cx="7020000" cy="180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868374-8615-4F9E-AE44-918B28B1EBD4}"/>
              </a:ext>
            </a:extLst>
          </p:cNvPr>
          <p:cNvSpPr/>
          <p:nvPr/>
        </p:nvSpPr>
        <p:spPr>
          <a:xfrm>
            <a:off x="1286086" y="2392424"/>
            <a:ext cx="6571828" cy="13183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對不同比例之類別不平衡資料集，過採樣技術對於類別不平衡比例越高的資料集，改善效果越好，反之欠採樣技術雖然能夠改善不平衡的狀況，但始終結果還是低於原始平衡的資料集。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0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0" grpId="1" animBg="1"/>
      <p:bldP spid="10" grpId="2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可以使用不同的方法來進行資料預處理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094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131" y="3004592"/>
            <a:ext cx="5613079" cy="8213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90525" indent="-390525" algn="just" hangingPunct="0">
              <a:lnSpc>
                <a:spcPts val="2500"/>
              </a:lnSpc>
              <a:spcAft>
                <a:spcPts val="1200"/>
              </a:spcAft>
              <a:defRPr/>
            </a:pPr>
            <a:r>
              <a:rPr lang="en-US" altLang="zh-TW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Q1</a:t>
            </a:r>
            <a:r>
              <a:rPr lang="zh-TW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：使用過採樣、欠採樣技術於類別不平衡之非結構式資料是否有改善？</a:t>
            </a:r>
            <a:endParaRPr lang="en-US" altLang="zh-TW" sz="1400" kern="1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390525" indent="-390525" algn="just" hangingPunct="0">
              <a:lnSpc>
                <a:spcPts val="2500"/>
              </a:lnSpc>
              <a:spcAft>
                <a:spcPts val="1200"/>
              </a:spcAft>
              <a:defRPr/>
            </a:pPr>
            <a:r>
              <a:rPr lang="en-US" altLang="zh-TW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Q2</a:t>
            </a:r>
            <a:r>
              <a:rPr lang="zh-TW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：不平衡資料集將兩個類別使用不同比例進行訓練是否有不同的成效？</a:t>
            </a:r>
            <a:endParaRPr lang="zh-TW" altLang="en-US" sz="1600" kern="1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本研究使用採樣技術對不平衡的非結構式資料探討改善成效，運用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意見探勘技術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於電影評論資料集，做出不同比例的不平衡資料集，使用</a:t>
            </a:r>
            <a:r>
              <a:rPr lang="en-US" altLang="zh-TW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TF-IDF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向量模型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與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過採樣技術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以及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欠採樣技術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來改善資料不平衡情形。</a:t>
            </a:r>
          </a:p>
        </p:txBody>
      </p:sp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27337E-6 L 0 -0.1258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意見探勘（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Opinion Mining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5902DB7-959F-4C59-9D44-1A6F477B7508}"/>
              </a:ext>
            </a:extLst>
          </p:cNvPr>
          <p:cNvSpPr/>
          <p:nvPr/>
        </p:nvSpPr>
        <p:spPr>
          <a:xfrm>
            <a:off x="818081" y="1636439"/>
            <a:ext cx="3187357" cy="31873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A16D5C9-057C-4B12-B735-4316A4E757B8}"/>
              </a:ext>
            </a:extLst>
          </p:cNvPr>
          <p:cNvSpPr txBox="1"/>
          <p:nvPr/>
        </p:nvSpPr>
        <p:spPr>
          <a:xfrm>
            <a:off x="914777" y="2194709"/>
            <a:ext cx="2993964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bg1"/>
                </a:solidFill>
                <a:latin typeface="Sitka Heading Semibold"/>
              </a:rPr>
              <a:t>文字探勘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A04A92A9-8FE0-4C5E-8FA8-D83137370E5E}"/>
              </a:ext>
            </a:extLst>
          </p:cNvPr>
          <p:cNvSpPr/>
          <p:nvPr/>
        </p:nvSpPr>
        <p:spPr>
          <a:xfrm>
            <a:off x="1443959" y="2752564"/>
            <a:ext cx="1935600" cy="1935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6308A1-1BD2-4957-9449-D933BEF3FCEE}"/>
              </a:ext>
            </a:extLst>
          </p:cNvPr>
          <p:cNvSpPr txBox="1"/>
          <p:nvPr/>
        </p:nvSpPr>
        <p:spPr>
          <a:xfrm>
            <a:off x="1501249" y="3226610"/>
            <a:ext cx="1821019" cy="37457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bg1"/>
                </a:solidFill>
                <a:latin typeface="Sitka Heading Semibold"/>
              </a:rPr>
              <a:t>意見探勘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39BB75F-97FB-486D-9C5C-9BBDFDD8BE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0721" y="2480307"/>
            <a:ext cx="657573" cy="657573"/>
          </a:xfrm>
          <a:prstGeom prst="rect">
            <a:avLst/>
          </a:prstGeom>
        </p:spPr>
      </p:pic>
      <p:pic>
        <p:nvPicPr>
          <p:cNvPr id="31" name="圖形 30" descr="單線箭號 (直線)">
            <a:extLst>
              <a:ext uri="{FF2B5EF4-FFF2-40B4-BE49-F238E27FC236}">
                <a16:creationId xmlns:a16="http://schemas.microsoft.com/office/drawing/2014/main" id="{DFA0A806-DD4D-45CC-AA05-8FC948C229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340793" y="2758559"/>
            <a:ext cx="216000" cy="216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AAE033C-2585-4500-B47C-B2338F957C6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09292" y="2480306"/>
            <a:ext cx="657573" cy="657573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D25C1CA4-FBC9-4153-B93C-72BBA815C668}"/>
              </a:ext>
            </a:extLst>
          </p:cNvPr>
          <p:cNvSpPr txBox="1"/>
          <p:nvPr/>
        </p:nvSpPr>
        <p:spPr>
          <a:xfrm>
            <a:off x="4587631" y="3226611"/>
            <a:ext cx="155563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/>
              </a:rPr>
              <a:t>非結構化文字資料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796CA89-5D2F-4BE4-93D3-4A07FB4CC68B}"/>
              </a:ext>
            </a:extLst>
          </p:cNvPr>
          <p:cNvSpPr txBox="1"/>
          <p:nvPr/>
        </p:nvSpPr>
        <p:spPr>
          <a:xfrm>
            <a:off x="7034022" y="3226611"/>
            <a:ext cx="1008112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/>
              </a:rPr>
              <a:t>知識</a:t>
            </a:r>
          </a:p>
        </p:txBody>
      </p:sp>
      <p:pic>
        <p:nvPicPr>
          <p:cNvPr id="1028" name="Picture 4" descr="https://cdn-icons-png.flaticon.com/512/2282/2282324.png">
            <a:extLst>
              <a:ext uri="{FF2B5EF4-FFF2-40B4-BE49-F238E27FC236}">
                <a16:creationId xmlns:a16="http://schemas.microsoft.com/office/drawing/2014/main" id="{CA585261-934D-4382-9242-2136B12B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  <a14:imgEffect>
                      <a14:brightnessContrast bright="30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301" y="2484310"/>
            <a:ext cx="649564" cy="6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EA23C28E-B6ED-4007-B0B7-A251A9E159EA}"/>
              </a:ext>
            </a:extLst>
          </p:cNvPr>
          <p:cNvSpPr txBox="1"/>
          <p:nvPr/>
        </p:nvSpPr>
        <p:spPr>
          <a:xfrm>
            <a:off x="7034022" y="3226610"/>
            <a:ext cx="1008112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/>
              </a:rPr>
              <a:t>情緒分析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38ED449-2AE7-4E26-AA49-CFBD60CC50A7}"/>
              </a:ext>
            </a:extLst>
          </p:cNvPr>
          <p:cNvGrpSpPr/>
          <p:nvPr/>
        </p:nvGrpSpPr>
        <p:grpSpPr>
          <a:xfrm>
            <a:off x="1501249" y="3662802"/>
            <a:ext cx="1821019" cy="652193"/>
            <a:chOff x="1501249" y="3662802"/>
            <a:chExt cx="1821019" cy="652193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BCF006D-0F31-456C-8756-8A0D86FCFC44}"/>
                </a:ext>
              </a:extLst>
            </p:cNvPr>
            <p:cNvSpPr txBox="1"/>
            <p:nvPr/>
          </p:nvSpPr>
          <p:spPr>
            <a:xfrm>
              <a:off x="1501249" y="3940424"/>
              <a:ext cx="1821019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b="1" dirty="0">
                  <a:solidFill>
                    <a:schemeClr val="bg1"/>
                  </a:solidFill>
                  <a:latin typeface="Sitka Heading Semibold"/>
                </a:rPr>
                <a:t>情緒分析</a:t>
              </a:r>
            </a:p>
          </p:txBody>
        </p:sp>
        <p:pic>
          <p:nvPicPr>
            <p:cNvPr id="24" name="圖形 23" descr="單線箭號 (直線)">
              <a:extLst>
                <a:ext uri="{FF2B5EF4-FFF2-40B4-BE49-F238E27FC236}">
                  <a16:creationId xmlns:a16="http://schemas.microsoft.com/office/drawing/2014/main" id="{67226751-DE1E-4584-A42A-82169855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 flipH="1">
              <a:off x="2303758" y="3662802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" grpId="0" animBg="1"/>
      <p:bldP spid="6" grpId="1" animBg="1"/>
      <p:bldP spid="6" grpId="2" animBg="1"/>
      <p:bldP spid="16" grpId="0"/>
      <p:bldP spid="20" grpId="0" animBg="1"/>
      <p:bldP spid="20" grpId="1" animBg="1"/>
      <p:bldP spid="20" grpId="2" animBg="1"/>
      <p:bldP spid="21" grpId="0"/>
      <p:bldP spid="33" grpId="0"/>
      <p:bldP spid="34" grpId="0"/>
      <p:bldP spid="34" grpId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97316EB8-8701-4D56-9CE7-B4EF0079CF64}"/>
              </a:ext>
            </a:extLst>
          </p:cNvPr>
          <p:cNvSpPr/>
          <p:nvPr/>
        </p:nvSpPr>
        <p:spPr>
          <a:xfrm>
            <a:off x="1173356" y="1564432"/>
            <a:ext cx="3060340" cy="252028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43BE60EE-70D7-4965-A841-532FA33F7C1E}"/>
              </a:ext>
            </a:extLst>
          </p:cNvPr>
          <p:cNvSpPr/>
          <p:nvPr/>
        </p:nvSpPr>
        <p:spPr>
          <a:xfrm>
            <a:off x="4928919" y="1564432"/>
            <a:ext cx="3060340" cy="252028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120">
            <a:extLst>
              <a:ext uri="{FF2B5EF4-FFF2-40B4-BE49-F238E27FC236}">
                <a16:creationId xmlns:a16="http://schemas.microsoft.com/office/drawing/2014/main" id="{D77B1F9E-83F8-42FB-895E-53AE35F8E882}"/>
              </a:ext>
            </a:extLst>
          </p:cNvPr>
          <p:cNvSpPr txBox="1"/>
          <p:nvPr/>
        </p:nvSpPr>
        <p:spPr bwMode="auto">
          <a:xfrm>
            <a:off x="4757685" y="1747979"/>
            <a:ext cx="341681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逆向文件頻率</a:t>
            </a:r>
            <a:b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nverse</a:t>
            </a:r>
            <a:r>
              <a:rPr lang="en-US" altLang="zh-TW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D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ocument</a:t>
            </a:r>
            <a:r>
              <a:rPr lang="en-US" altLang="zh-TW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F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requency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TF-IDF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F64CB8-51F6-4E67-B4FB-92A7A8E695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9480" y="2680556"/>
            <a:ext cx="828092" cy="828092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3E4F4B33-156D-4579-95F1-FC7FDEF8B270}"/>
              </a:ext>
            </a:extLst>
          </p:cNvPr>
          <p:cNvGrpSpPr/>
          <p:nvPr/>
        </p:nvGrpSpPr>
        <p:grpSpPr>
          <a:xfrm>
            <a:off x="5559774" y="2482534"/>
            <a:ext cx="1798629" cy="1278142"/>
            <a:chOff x="5040052" y="2428528"/>
            <a:chExt cx="1393304" cy="99011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879829D8-26D0-4E52-BCCB-7257D9DEC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40052" y="2428528"/>
              <a:ext cx="468052" cy="468052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135753A-0B3E-45C1-88B6-81DA5468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97252" y="2430266"/>
              <a:ext cx="468052" cy="468052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7C528A9D-A73A-4BB2-A497-CB09CF0A0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65304" y="2428528"/>
              <a:ext cx="468052" cy="468052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6AD75353-1481-4072-B9F3-DF7EFE341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40723" y="2950586"/>
              <a:ext cx="468052" cy="468052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23FB901-A4EF-4BC3-ADD2-52C37994F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08104" y="2950586"/>
              <a:ext cx="468052" cy="468052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38E3C96B-57B2-451A-96F4-A206354F3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65304" y="2950586"/>
              <a:ext cx="468052" cy="468052"/>
            </a:xfrm>
            <a:prstGeom prst="rect">
              <a:avLst/>
            </a:prstGeom>
          </p:spPr>
        </p:pic>
      </p:grpSp>
      <p:sp>
        <p:nvSpPr>
          <p:cNvPr id="23" name="TextBox 120">
            <a:extLst>
              <a:ext uri="{FF2B5EF4-FFF2-40B4-BE49-F238E27FC236}">
                <a16:creationId xmlns:a16="http://schemas.microsoft.com/office/drawing/2014/main" id="{9FD16814-6CA2-4DE2-B960-73F99439C83E}"/>
              </a:ext>
            </a:extLst>
          </p:cNvPr>
          <p:cNvSpPr txBox="1"/>
          <p:nvPr/>
        </p:nvSpPr>
        <p:spPr bwMode="auto">
          <a:xfrm>
            <a:off x="1597822" y="1747979"/>
            <a:ext cx="221252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詞頻</a:t>
            </a:r>
            <a:b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requency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FC1707-27C4-4004-AC47-E9738E26720F}"/>
              </a:ext>
            </a:extLst>
          </p:cNvPr>
          <p:cNvSpPr txBox="1"/>
          <p:nvPr/>
        </p:nvSpPr>
        <p:spPr>
          <a:xfrm>
            <a:off x="1043608" y="4191110"/>
            <a:ext cx="33198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/>
              <a:t>詞頻是某一個詞彙在一篇文章中出現的頻率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597D86-8F8D-47FA-B026-A4800E3F8A76}"/>
              </a:ext>
            </a:extLst>
          </p:cNvPr>
          <p:cNvSpPr txBox="1"/>
          <p:nvPr/>
        </p:nvSpPr>
        <p:spPr>
          <a:xfrm>
            <a:off x="4563584" y="4191744"/>
            <a:ext cx="379100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/>
              <a:t>逆向文件頻率則是某一個詞彙出現在多篇文章的頻率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60AC8E-C8FF-4D1F-A802-209BC0AAB548}"/>
              </a:ext>
            </a:extLst>
          </p:cNvPr>
          <p:cNvSpPr txBox="1"/>
          <p:nvPr/>
        </p:nvSpPr>
        <p:spPr>
          <a:xfrm>
            <a:off x="1817220" y="4433715"/>
            <a:ext cx="17641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越高越重要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7C5EB48-9F88-4B3B-8C5D-712501D30AD9}"/>
              </a:ext>
            </a:extLst>
          </p:cNvPr>
          <p:cNvSpPr txBox="1"/>
          <p:nvPr/>
        </p:nvSpPr>
        <p:spPr>
          <a:xfrm>
            <a:off x="5583994" y="4433714"/>
            <a:ext cx="17641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越高越不重要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3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30" grpId="0" animBg="1"/>
      <p:bldP spid="30" grpId="1" animBg="1"/>
      <p:bldP spid="30" grpId="2" animBg="1"/>
      <p:bldP spid="31" grpId="0"/>
      <p:bldP spid="23" grpId="0"/>
      <p:bldP spid="27" grpId="0"/>
      <p:bldP spid="32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過採樣（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Over-Sampling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0" name="Picture 2" descr="Imbalanced Classification: solving the problem | SFU Professional Computer  Science">
            <a:extLst>
              <a:ext uri="{FF2B5EF4-FFF2-40B4-BE49-F238E27FC236}">
                <a16:creationId xmlns:a16="http://schemas.microsoft.com/office/drawing/2014/main" id="{2D05B1EF-3BF9-4EC4-86C0-2D9EA66B1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t="15801" r="4799" b="3413"/>
          <a:stretch/>
        </p:blipFill>
        <p:spPr bwMode="auto">
          <a:xfrm>
            <a:off x="2052000" y="1600436"/>
            <a:ext cx="5040000" cy="295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D3FC3935-671D-4718-90DA-E9E047B86FFF}"/>
              </a:ext>
            </a:extLst>
          </p:cNvPr>
          <p:cNvSpPr/>
          <p:nvPr/>
        </p:nvSpPr>
        <p:spPr>
          <a:xfrm>
            <a:off x="5915016" y="2032484"/>
            <a:ext cx="2678564" cy="198022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DE26A09-BA8F-457D-89CB-985DE28AF65F}"/>
              </a:ext>
            </a:extLst>
          </p:cNvPr>
          <p:cNvSpPr txBox="1"/>
          <p:nvPr/>
        </p:nvSpPr>
        <p:spPr>
          <a:xfrm>
            <a:off x="6089602" y="2017726"/>
            <a:ext cx="2329392" cy="1936275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隨機過採樣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SMOTE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Borderline SMOTE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ADASYN</a:t>
            </a:r>
          </a:p>
        </p:txBody>
      </p: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13823E-6 L -0.16545 -2.13823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"/>
                            </p:stCondLst>
                            <p:childTnLst>
                              <p:par>
                                <p:cTn id="2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6" grpId="0" animBg="1"/>
      <p:bldP spid="56" grpId="1" animBg="1"/>
      <p:bldP spid="56" grpId="2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1D87E1B-7D01-4726-AD85-A1A5FA7AB0CA}"/>
              </a:ext>
            </a:extLst>
          </p:cNvPr>
          <p:cNvGrpSpPr/>
          <p:nvPr/>
        </p:nvGrpSpPr>
        <p:grpSpPr>
          <a:xfrm>
            <a:off x="1187624" y="1767343"/>
            <a:ext cx="3276364" cy="2303714"/>
            <a:chOff x="2933818" y="1888468"/>
            <a:chExt cx="3276364" cy="230371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CF885E2-3043-4EDB-B038-12A0395BF47C}"/>
                </a:ext>
              </a:extLst>
            </p:cNvPr>
            <p:cNvGrpSpPr/>
            <p:nvPr/>
          </p:nvGrpSpPr>
          <p:grpSpPr>
            <a:xfrm>
              <a:off x="2933818" y="1888468"/>
              <a:ext cx="3276364" cy="2303714"/>
              <a:chOff x="2933818" y="1888468"/>
              <a:chExt cx="3276364" cy="2303714"/>
            </a:xfrm>
          </p:grpSpPr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457DAF8-7B1F-4912-9542-B7C3F4F7F8B6}"/>
                  </a:ext>
                </a:extLst>
              </p:cNvPr>
              <p:cNvSpPr/>
              <p:nvPr/>
            </p:nvSpPr>
            <p:spPr>
              <a:xfrm>
                <a:off x="5307940" y="3129664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4BEE044A-9BBF-423E-852F-AFCFC329F013}"/>
                  </a:ext>
                </a:extLst>
              </p:cNvPr>
              <p:cNvSpPr/>
              <p:nvPr/>
            </p:nvSpPr>
            <p:spPr>
              <a:xfrm>
                <a:off x="5043074" y="2664349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341EBDE4-71BF-49B7-86BB-77942AEF7DB8}"/>
                  </a:ext>
                </a:extLst>
              </p:cNvPr>
              <p:cNvSpPr/>
              <p:nvPr/>
            </p:nvSpPr>
            <p:spPr>
              <a:xfrm>
                <a:off x="4446886" y="3210191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BEBF3E58-13CB-43C1-977F-66A01D2E0916}"/>
                  </a:ext>
                </a:extLst>
              </p:cNvPr>
              <p:cNvSpPr/>
              <p:nvPr/>
            </p:nvSpPr>
            <p:spPr>
              <a:xfrm>
                <a:off x="3834850" y="2768621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F3A76AA3-BF56-4235-8128-FA595E3BA4A0}"/>
                  </a:ext>
                </a:extLst>
              </p:cNvPr>
              <p:cNvSpPr/>
              <p:nvPr/>
            </p:nvSpPr>
            <p:spPr>
              <a:xfrm>
                <a:off x="4709254" y="2887384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F4B7FA51-61D8-4AE7-BB58-00AEFC1B1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818" y="4184379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924D29BD-6EA8-4411-B68F-BF733B30BA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6479" y="1888468"/>
                <a:ext cx="0" cy="2303714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56A6D3E-5C72-4AF8-AABE-23BCED1A1BDA}"/>
                  </a:ext>
                </a:extLst>
              </p:cNvPr>
              <p:cNvSpPr/>
              <p:nvPr/>
            </p:nvSpPr>
            <p:spPr>
              <a:xfrm>
                <a:off x="3353782" y="3801010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B62A464-8F2A-4CE1-B2A0-6CF9D47B8A05}"/>
                  </a:ext>
                </a:extLst>
              </p:cNvPr>
              <p:cNvSpPr/>
              <p:nvPr/>
            </p:nvSpPr>
            <p:spPr>
              <a:xfrm>
                <a:off x="3163638" y="2512271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AA3F867-3F7D-4D7C-93FB-17D0E23B0A51}"/>
                  </a:ext>
                </a:extLst>
              </p:cNvPr>
              <p:cNvSpPr/>
              <p:nvPr/>
            </p:nvSpPr>
            <p:spPr>
              <a:xfrm>
                <a:off x="3432455" y="3216812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342939F4-B5F4-4B60-92FF-FD356D33E73A}"/>
                  </a:ext>
                </a:extLst>
              </p:cNvPr>
              <p:cNvSpPr/>
              <p:nvPr/>
            </p:nvSpPr>
            <p:spPr>
              <a:xfrm>
                <a:off x="3873612" y="2034150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8E008B7-575D-4A4F-83EB-5FFE4B262F27}"/>
                  </a:ext>
                </a:extLst>
              </p:cNvPr>
              <p:cNvSpPr/>
              <p:nvPr/>
            </p:nvSpPr>
            <p:spPr>
              <a:xfrm>
                <a:off x="4958258" y="3719065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22C005-7855-4647-A3A5-EC8935D364AC}"/>
                  </a:ext>
                </a:extLst>
              </p:cNvPr>
              <p:cNvSpPr/>
              <p:nvPr/>
            </p:nvSpPr>
            <p:spPr>
              <a:xfrm>
                <a:off x="5748636" y="3191840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A761EF6-A2A7-4015-85D6-A01E9B958307}"/>
                  </a:ext>
                </a:extLst>
              </p:cNvPr>
              <p:cNvSpPr/>
              <p:nvPr/>
            </p:nvSpPr>
            <p:spPr>
              <a:xfrm>
                <a:off x="5531057" y="2488278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E7B9C52-8DFA-45EF-B2ED-098DAC97A07E}"/>
                  </a:ext>
                </a:extLst>
              </p:cNvPr>
              <p:cNvSpPr/>
              <p:nvPr/>
            </p:nvSpPr>
            <p:spPr>
              <a:xfrm>
                <a:off x="3768375" y="2447885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911146A-19CE-42B7-A8FC-3B91CF8B3848}"/>
                  </a:ext>
                </a:extLst>
              </p:cNvPr>
              <p:cNvSpPr/>
              <p:nvPr/>
            </p:nvSpPr>
            <p:spPr>
              <a:xfrm>
                <a:off x="4524349" y="2296673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CB775AC8-A4BA-4540-BACB-1B82331B1DBE}"/>
                  </a:ext>
                </a:extLst>
              </p:cNvPr>
              <p:cNvSpPr/>
              <p:nvPr/>
            </p:nvSpPr>
            <p:spPr>
              <a:xfrm>
                <a:off x="4989153" y="3346767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C8D7DAE9-19A4-4DE5-93B6-4F0613A397F8}"/>
                  </a:ext>
                </a:extLst>
              </p:cNvPr>
              <p:cNvSpPr/>
              <p:nvPr/>
            </p:nvSpPr>
            <p:spPr>
              <a:xfrm>
                <a:off x="3923302" y="3300212"/>
                <a:ext cx="154927" cy="154927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159823D-496E-4E9E-AFE4-F6317803EC16}"/>
                  </a:ext>
                </a:extLst>
              </p:cNvPr>
              <p:cNvSpPr/>
              <p:nvPr/>
            </p:nvSpPr>
            <p:spPr>
              <a:xfrm>
                <a:off x="5323331" y="3782676"/>
                <a:ext cx="154927" cy="154927"/>
              </a:xfrm>
              <a:prstGeom prst="rect">
                <a:avLst/>
              </a:prstGeom>
              <a:solidFill>
                <a:schemeClr val="accent1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BAE4AB-5410-4771-8F67-49A792D93C4C}"/>
                </a:ext>
              </a:extLst>
            </p:cNvPr>
            <p:cNvSpPr/>
            <p:nvPr/>
          </p:nvSpPr>
          <p:spPr>
            <a:xfrm>
              <a:off x="4272489" y="2714651"/>
              <a:ext cx="154927" cy="154927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62CA6F2-AA33-426F-B869-DE14DE600387}"/>
                </a:ext>
              </a:extLst>
            </p:cNvPr>
            <p:cNvSpPr/>
            <p:nvPr/>
          </p:nvSpPr>
          <p:spPr>
            <a:xfrm>
              <a:off x="5330510" y="2173011"/>
              <a:ext cx="154927" cy="154927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CF7BE5D-F255-44FC-B887-F35BA7D8A594}"/>
                </a:ext>
              </a:extLst>
            </p:cNvPr>
            <p:cNvSpPr/>
            <p:nvPr/>
          </p:nvSpPr>
          <p:spPr>
            <a:xfrm>
              <a:off x="3552138" y="2774729"/>
              <a:ext cx="154927" cy="154927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5B9728-C583-4059-9A61-04220C82E28B}"/>
                </a:ext>
              </a:extLst>
            </p:cNvPr>
            <p:cNvSpPr/>
            <p:nvPr/>
          </p:nvSpPr>
          <p:spPr>
            <a:xfrm>
              <a:off x="4006578" y="3506773"/>
              <a:ext cx="154927" cy="154927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隨機過採樣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4A1D5D58-674B-433E-ABC8-CC406CE2FC05}"/>
              </a:ext>
            </a:extLst>
          </p:cNvPr>
          <p:cNvGrpSpPr/>
          <p:nvPr/>
        </p:nvGrpSpPr>
        <p:grpSpPr>
          <a:xfrm>
            <a:off x="2087478" y="2547125"/>
            <a:ext cx="1628017" cy="699914"/>
            <a:chOff x="3812889" y="2647179"/>
            <a:chExt cx="1628017" cy="699914"/>
          </a:xfrm>
          <a:solidFill>
            <a:srgbClr val="E03E3E"/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655929D-BEA4-48DB-9DFF-DE8013106AFE}"/>
                </a:ext>
              </a:extLst>
            </p:cNvPr>
            <p:cNvSpPr/>
            <p:nvPr/>
          </p:nvSpPr>
          <p:spPr>
            <a:xfrm>
              <a:off x="5285979" y="3106130"/>
              <a:ext cx="154927" cy="154927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602E6FE-2B81-435C-B0FC-774B56AB17B1}"/>
                </a:ext>
              </a:extLst>
            </p:cNvPr>
            <p:cNvSpPr/>
            <p:nvPr/>
          </p:nvSpPr>
          <p:spPr>
            <a:xfrm>
              <a:off x="5022290" y="2647179"/>
              <a:ext cx="154927" cy="154927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E1C3A71-1A19-44CF-9C9E-E75C65E30F01}"/>
                </a:ext>
              </a:extLst>
            </p:cNvPr>
            <p:cNvSpPr/>
            <p:nvPr/>
          </p:nvSpPr>
          <p:spPr>
            <a:xfrm>
              <a:off x="4424925" y="3192166"/>
              <a:ext cx="154927" cy="154927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83477FB-6B1E-440E-BE51-22A05A58E27F}"/>
                </a:ext>
              </a:extLst>
            </p:cNvPr>
            <p:cNvSpPr/>
            <p:nvPr/>
          </p:nvSpPr>
          <p:spPr>
            <a:xfrm>
              <a:off x="3812889" y="2750595"/>
              <a:ext cx="154927" cy="154927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0F6C21-7E7D-4444-899D-FD00F8A7A02B}"/>
                </a:ext>
              </a:extLst>
            </p:cNvPr>
            <p:cNvSpPr/>
            <p:nvPr/>
          </p:nvSpPr>
          <p:spPr>
            <a:xfrm>
              <a:off x="4687293" y="2863850"/>
              <a:ext cx="154927" cy="154927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8C746B04-FC4C-47C2-B661-0BA4558AAF67}"/>
              </a:ext>
            </a:extLst>
          </p:cNvPr>
          <p:cNvSpPr/>
          <p:nvPr/>
        </p:nvSpPr>
        <p:spPr>
          <a:xfrm>
            <a:off x="5271846" y="1788565"/>
            <a:ext cx="2880000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A5CD6FB-4AB8-4B80-BADF-528DC37D1900}"/>
              </a:ext>
            </a:extLst>
          </p:cNvPr>
          <p:cNvSpPr txBox="1"/>
          <p:nvPr/>
        </p:nvSpPr>
        <p:spPr>
          <a:xfrm>
            <a:off x="5365170" y="1986241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簡單易實現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不需要額外的計算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97EEFB2B-B5A5-4E2F-96C4-4FB7A006259B}"/>
              </a:ext>
            </a:extLst>
          </p:cNvPr>
          <p:cNvSpPr/>
          <p:nvPr/>
        </p:nvSpPr>
        <p:spPr>
          <a:xfrm>
            <a:off x="5271846" y="3070715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DEDB828-89BB-4E9B-8807-E5EAEFA73BEE}"/>
              </a:ext>
            </a:extLst>
          </p:cNvPr>
          <p:cNvSpPr txBox="1"/>
          <p:nvPr/>
        </p:nvSpPr>
        <p:spPr>
          <a:xfrm>
            <a:off x="5365170" y="3275306"/>
            <a:ext cx="2696676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可能會導致過擬合問題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沒有考慮樣本之間的關聯性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8DC47E6-821F-45A2-BE84-D7E8B41DBEAF}"/>
              </a:ext>
            </a:extLst>
          </p:cNvPr>
          <p:cNvGrpSpPr/>
          <p:nvPr/>
        </p:nvGrpSpPr>
        <p:grpSpPr>
          <a:xfrm>
            <a:off x="2108340" y="4202025"/>
            <a:ext cx="1437254" cy="310829"/>
            <a:chOff x="2087478" y="4275546"/>
            <a:chExt cx="1437254" cy="310829"/>
          </a:xfrm>
        </p:grpSpPr>
        <p:sp>
          <p:nvSpPr>
            <p:cNvPr id="47" name="矩形 33">
              <a:extLst>
                <a:ext uri="{FF2B5EF4-FFF2-40B4-BE49-F238E27FC236}">
                  <a16:creationId xmlns:a16="http://schemas.microsoft.com/office/drawing/2014/main" id="{E2C3782E-EFD2-42D8-8178-2E30FA594771}"/>
                </a:ext>
              </a:extLst>
            </p:cNvPr>
            <p:cNvSpPr/>
            <p:nvPr/>
          </p:nvSpPr>
          <p:spPr>
            <a:xfrm>
              <a:off x="2087478" y="4355679"/>
              <a:ext cx="154927" cy="154927"/>
            </a:xfrm>
            <a:prstGeom prst="ellipse">
              <a:avLst/>
            </a:prstGeom>
            <a:solidFill>
              <a:srgbClr val="E03E3E"/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1611D2B2-59DD-4FC3-958B-2EE843DBCB0C}"/>
                </a:ext>
              </a:extLst>
            </p:cNvPr>
            <p:cNvSpPr/>
            <p:nvPr/>
          </p:nvSpPr>
          <p:spPr>
            <a:xfrm>
              <a:off x="2625633" y="4355679"/>
              <a:ext cx="154927" cy="154927"/>
            </a:xfrm>
            <a:prstGeom prst="ellipse">
              <a:avLst/>
            </a:pr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D0AA7BEE-0925-49C3-8714-D54A951F1CB2}"/>
                </a:ext>
              </a:extLst>
            </p:cNvPr>
            <p:cNvSpPr txBox="1"/>
            <p:nvPr/>
          </p:nvSpPr>
          <p:spPr>
            <a:xfrm>
              <a:off x="2231162" y="4279908"/>
              <a:ext cx="40571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=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0F8F15E-BE13-4D81-A292-80F54ECCCEB4}"/>
                </a:ext>
              </a:extLst>
            </p:cNvPr>
            <p:cNvSpPr txBox="1"/>
            <p:nvPr/>
          </p:nvSpPr>
          <p:spPr>
            <a:xfrm>
              <a:off x="2787506" y="4275546"/>
              <a:ext cx="7372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spc="700" dirty="0">
                  <a:latin typeface="Sitka Heading Semibold"/>
                </a:rPr>
                <a:t>*</a:t>
              </a:r>
              <a:r>
                <a:rPr lang="zh-TW" altLang="en-US" sz="1200" spc="700" dirty="0"/>
                <a:t>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40" grpId="0" animBg="1"/>
      <p:bldP spid="40" grpId="1" animBg="1"/>
      <p:bldP spid="40" grpId="2" animBg="1"/>
      <p:bldP spid="48" grpId="0"/>
      <p:bldP spid="45" grpId="0" animBg="1"/>
      <p:bldP spid="45" grpId="1" animBg="1"/>
      <p:bldP spid="45" grpId="2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SMOTE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4F16200-E695-4458-B973-62C8AC43CAD9}"/>
              </a:ext>
            </a:extLst>
          </p:cNvPr>
          <p:cNvGrpSpPr/>
          <p:nvPr/>
        </p:nvGrpSpPr>
        <p:grpSpPr>
          <a:xfrm>
            <a:off x="1187624" y="1769982"/>
            <a:ext cx="3276364" cy="2303714"/>
            <a:chOff x="2933818" y="1888468"/>
            <a:chExt cx="3276364" cy="2303714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BF88194-CAC7-48C4-AD8F-18FB1D493969}"/>
                </a:ext>
              </a:extLst>
            </p:cNvPr>
            <p:cNvGrpSpPr/>
            <p:nvPr/>
          </p:nvGrpSpPr>
          <p:grpSpPr>
            <a:xfrm>
              <a:off x="2933818" y="1888468"/>
              <a:ext cx="3276364" cy="2303714"/>
              <a:chOff x="2933818" y="1888468"/>
              <a:chExt cx="3276364" cy="2303714"/>
            </a:xfrm>
          </p:grpSpPr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D4FD8A9C-5995-40E1-96CB-5C64311DF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818" y="4184379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A3EA9343-52DF-4412-97AF-5DAA429683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6479" y="1888468"/>
                <a:ext cx="0" cy="2303714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11EABAF-B8C0-4B61-A0E6-4290A228E08A}"/>
                  </a:ext>
                </a:extLst>
              </p:cNvPr>
              <p:cNvSpPr/>
              <p:nvPr/>
            </p:nvSpPr>
            <p:spPr>
              <a:xfrm>
                <a:off x="3202951" y="3926480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49E013-680B-4722-9985-E6EF8AA1FF50}"/>
                  </a:ext>
                </a:extLst>
              </p:cNvPr>
              <p:cNvSpPr/>
              <p:nvPr/>
            </p:nvSpPr>
            <p:spPr>
              <a:xfrm>
                <a:off x="3163638" y="2512271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682327B-42C0-402B-A79D-386DCEB5BFFD}"/>
                  </a:ext>
                </a:extLst>
              </p:cNvPr>
              <p:cNvSpPr/>
              <p:nvPr/>
            </p:nvSpPr>
            <p:spPr>
              <a:xfrm>
                <a:off x="3432455" y="3216812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42B644C0-2486-4552-B769-7FB488A6D3BA}"/>
                  </a:ext>
                </a:extLst>
              </p:cNvPr>
              <p:cNvSpPr/>
              <p:nvPr/>
            </p:nvSpPr>
            <p:spPr>
              <a:xfrm>
                <a:off x="5608520" y="2913525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E37B97A-A921-419D-95B6-C8833D4DA4D7}"/>
                  </a:ext>
                </a:extLst>
              </p:cNvPr>
              <p:cNvSpPr/>
              <p:nvPr/>
            </p:nvSpPr>
            <p:spPr>
              <a:xfrm>
                <a:off x="5063932" y="2327938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E7BF0B16-DC6A-48B6-AA5A-76B6D001FE6F}"/>
                  </a:ext>
                </a:extLst>
              </p:cNvPr>
              <p:cNvSpPr/>
              <p:nvPr/>
            </p:nvSpPr>
            <p:spPr>
              <a:xfrm>
                <a:off x="4446886" y="3210191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7C55B4D5-BA3B-4A40-B957-64D4830D5802}"/>
                  </a:ext>
                </a:extLst>
              </p:cNvPr>
              <p:cNvSpPr/>
              <p:nvPr/>
            </p:nvSpPr>
            <p:spPr>
              <a:xfrm>
                <a:off x="4063258" y="2834042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4DE0C846-7C51-419C-A318-8584DC9C7DBF}"/>
                  </a:ext>
                </a:extLst>
              </p:cNvPr>
              <p:cNvSpPr/>
              <p:nvPr/>
            </p:nvSpPr>
            <p:spPr>
              <a:xfrm>
                <a:off x="3916365" y="2047350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4C9CDC3-4000-4E82-BB65-14BDE5FD266C}"/>
                  </a:ext>
                </a:extLst>
              </p:cNvPr>
              <p:cNvSpPr/>
              <p:nvPr/>
            </p:nvSpPr>
            <p:spPr>
              <a:xfrm>
                <a:off x="4958258" y="3719065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470D34A-8BC2-4766-9B70-100B74B50D78}"/>
                  </a:ext>
                </a:extLst>
              </p:cNvPr>
              <p:cNvSpPr/>
              <p:nvPr/>
            </p:nvSpPr>
            <p:spPr>
              <a:xfrm>
                <a:off x="5748636" y="3191840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EE26E79-70C8-4B63-9750-3AF68424631A}"/>
                  </a:ext>
                </a:extLst>
              </p:cNvPr>
              <p:cNvSpPr/>
              <p:nvPr/>
            </p:nvSpPr>
            <p:spPr>
              <a:xfrm>
                <a:off x="5531057" y="2488278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1C9D4B7-F70D-41A1-A418-072B0AA24619}"/>
                  </a:ext>
                </a:extLst>
              </p:cNvPr>
              <p:cNvSpPr/>
              <p:nvPr/>
            </p:nvSpPr>
            <p:spPr>
              <a:xfrm>
                <a:off x="3578449" y="2230595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99B75DB-9DB8-4E19-9B4A-DA16DC0E85E8}"/>
                  </a:ext>
                </a:extLst>
              </p:cNvPr>
              <p:cNvSpPr/>
              <p:nvPr/>
            </p:nvSpPr>
            <p:spPr>
              <a:xfrm>
                <a:off x="5155392" y="3060110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3A5B9CB2-D523-4075-95E4-590697D6EAF2}"/>
                  </a:ext>
                </a:extLst>
              </p:cNvPr>
              <p:cNvSpPr/>
              <p:nvPr/>
            </p:nvSpPr>
            <p:spPr>
              <a:xfrm>
                <a:off x="4857192" y="2784264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F657066A-D258-4EC4-A535-F9A876ADD9FA}"/>
                  </a:ext>
                </a:extLst>
              </p:cNvPr>
              <p:cNvSpPr/>
              <p:nvPr/>
            </p:nvSpPr>
            <p:spPr>
              <a:xfrm>
                <a:off x="5253046" y="3409987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A521EF94-7587-408E-8C45-C63AAEE37764}"/>
                  </a:ext>
                </a:extLst>
              </p:cNvPr>
              <p:cNvSpPr/>
              <p:nvPr/>
            </p:nvSpPr>
            <p:spPr>
              <a:xfrm>
                <a:off x="3971436" y="3878871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3C932-EC0D-4EE0-BDD2-3FD4424C81CB}"/>
                  </a:ext>
                </a:extLst>
              </p:cNvPr>
              <p:cNvSpPr/>
              <p:nvPr/>
            </p:nvSpPr>
            <p:spPr>
              <a:xfrm>
                <a:off x="5323331" y="3782676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EF66DED-C6D4-4435-BDFB-59C483C4F384}"/>
                </a:ext>
              </a:extLst>
            </p:cNvPr>
            <p:cNvSpPr/>
            <p:nvPr/>
          </p:nvSpPr>
          <p:spPr>
            <a:xfrm>
              <a:off x="4334442" y="2670565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CD43AF2-AC79-49EF-987A-89CD6A0EBCCB}"/>
                </a:ext>
              </a:extLst>
            </p:cNvPr>
            <p:cNvSpPr/>
            <p:nvPr/>
          </p:nvSpPr>
          <p:spPr>
            <a:xfrm>
              <a:off x="5330510" y="2173011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55BC28-88C9-4CBF-8F0B-7BAF065EDFDB}"/>
                </a:ext>
              </a:extLst>
            </p:cNvPr>
            <p:cNvSpPr/>
            <p:nvPr/>
          </p:nvSpPr>
          <p:spPr>
            <a:xfrm>
              <a:off x="3652951" y="2814613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139E13-09FF-4E37-8B76-067D9DAD07E4}"/>
                </a:ext>
              </a:extLst>
            </p:cNvPr>
            <p:cNvSpPr/>
            <p:nvPr/>
          </p:nvSpPr>
          <p:spPr>
            <a:xfrm>
              <a:off x="3768375" y="3660122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8DF3781-4E54-4915-BD9E-D4D424E295A3}"/>
              </a:ext>
            </a:extLst>
          </p:cNvPr>
          <p:cNvCxnSpPr/>
          <p:nvPr/>
        </p:nvCxnSpPr>
        <p:spPr>
          <a:xfrm>
            <a:off x="2855619" y="3169169"/>
            <a:ext cx="651233" cy="1997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C53523EF-E791-4F3C-9EF2-7FD6BE7B4061}"/>
              </a:ext>
            </a:extLst>
          </p:cNvPr>
          <p:cNvSpPr/>
          <p:nvPr/>
        </p:nvSpPr>
        <p:spPr>
          <a:xfrm>
            <a:off x="3108037" y="3191603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EE6575D-6D89-4938-A987-9BDE9D77B811}"/>
              </a:ext>
            </a:extLst>
          </p:cNvPr>
          <p:cNvCxnSpPr>
            <a:cxnSpLocks/>
            <a:stCxn id="33" idx="7"/>
            <a:endCxn id="23" idx="3"/>
          </p:cNvCxnSpPr>
          <p:nvPr/>
        </p:nvCxnSpPr>
        <p:spPr>
          <a:xfrm flipV="1">
            <a:off x="2357480" y="3223943"/>
            <a:ext cx="365901" cy="5591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FFC7576B-E866-4477-9A81-9C92A812ED0E}"/>
              </a:ext>
            </a:extLst>
          </p:cNvPr>
          <p:cNvSpPr/>
          <p:nvPr/>
        </p:nvSpPr>
        <p:spPr>
          <a:xfrm>
            <a:off x="2482400" y="3414697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B200FAB-56B1-4913-88F8-BA700861A0A9}"/>
              </a:ext>
            </a:extLst>
          </p:cNvPr>
          <p:cNvCxnSpPr>
            <a:cxnSpLocks/>
            <a:stCxn id="21" idx="1"/>
            <a:endCxn id="22" idx="5"/>
          </p:cNvCxnSpPr>
          <p:nvPr/>
        </p:nvCxnSpPr>
        <p:spPr>
          <a:xfrm flipH="1" flipV="1">
            <a:off x="3449976" y="2341690"/>
            <a:ext cx="435039" cy="4760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C2A0F99E-7917-406B-B342-7B5B83F991ED}"/>
              </a:ext>
            </a:extLst>
          </p:cNvPr>
          <p:cNvSpPr/>
          <p:nvPr/>
        </p:nvSpPr>
        <p:spPr>
          <a:xfrm>
            <a:off x="3552472" y="2476108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C199305-CB0E-4D1E-ACCC-6943A6144A31}"/>
              </a:ext>
            </a:extLst>
          </p:cNvPr>
          <p:cNvCxnSpPr>
            <a:cxnSpLocks/>
            <a:stCxn id="23" idx="7"/>
            <a:endCxn id="31" idx="3"/>
          </p:cNvCxnSpPr>
          <p:nvPr/>
        </p:nvCxnSpPr>
        <p:spPr>
          <a:xfrm flipV="1">
            <a:off x="2832930" y="2798016"/>
            <a:ext cx="300757" cy="3163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73ED85FF-FD32-4C6B-BE15-AF3B25E83C2C}"/>
              </a:ext>
            </a:extLst>
          </p:cNvPr>
          <p:cNvSpPr/>
          <p:nvPr/>
        </p:nvSpPr>
        <p:spPr>
          <a:xfrm>
            <a:off x="2905844" y="2868670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9BD3867-5F85-4D49-ABA9-B9BC4B2E9379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H="1" flipV="1">
            <a:off x="2247635" y="2083791"/>
            <a:ext cx="146893" cy="6317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4CDF9CD2-2B37-421B-973A-6D22E514EDD3}"/>
              </a:ext>
            </a:extLst>
          </p:cNvPr>
          <p:cNvSpPr/>
          <p:nvPr/>
        </p:nvSpPr>
        <p:spPr>
          <a:xfrm>
            <a:off x="2252988" y="2322210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FDBA945-754C-4166-B568-15683DE8C474}"/>
              </a:ext>
            </a:extLst>
          </p:cNvPr>
          <p:cNvCxnSpPr>
            <a:cxnSpLocks/>
            <a:stCxn id="33" idx="0"/>
            <a:endCxn id="24" idx="4"/>
          </p:cNvCxnSpPr>
          <p:nvPr/>
        </p:nvCxnSpPr>
        <p:spPr>
          <a:xfrm flipV="1">
            <a:off x="2302706" y="2870483"/>
            <a:ext cx="91822" cy="8899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>
            <a:extLst>
              <a:ext uri="{FF2B5EF4-FFF2-40B4-BE49-F238E27FC236}">
                <a16:creationId xmlns:a16="http://schemas.microsoft.com/office/drawing/2014/main" id="{2D214E02-DE47-4E06-9DEE-5D4D1E33268A}"/>
              </a:ext>
            </a:extLst>
          </p:cNvPr>
          <p:cNvSpPr/>
          <p:nvPr/>
        </p:nvSpPr>
        <p:spPr>
          <a:xfrm>
            <a:off x="2280016" y="3168101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1AC3544C-FF85-4038-A318-F0F94324D301}"/>
              </a:ext>
            </a:extLst>
          </p:cNvPr>
          <p:cNvCxnSpPr>
            <a:cxnSpLocks/>
            <a:stCxn id="31" idx="0"/>
            <a:endCxn id="22" idx="3"/>
          </p:cNvCxnSpPr>
          <p:nvPr/>
        </p:nvCxnSpPr>
        <p:spPr>
          <a:xfrm flipV="1">
            <a:off x="3188462" y="2341690"/>
            <a:ext cx="151965" cy="324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>
            <a:extLst>
              <a:ext uri="{FF2B5EF4-FFF2-40B4-BE49-F238E27FC236}">
                <a16:creationId xmlns:a16="http://schemas.microsoft.com/office/drawing/2014/main" id="{8D1E6959-E301-4B8B-A2A7-D275B365DDE0}"/>
              </a:ext>
            </a:extLst>
          </p:cNvPr>
          <p:cNvSpPr/>
          <p:nvPr/>
        </p:nvSpPr>
        <p:spPr>
          <a:xfrm>
            <a:off x="3185500" y="2426270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787FD6D8-D53E-4852-BCFB-3C4E4E598A21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19DAD2AE-E562-4845-9572-6F82EB07E28D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3869EEF-24B9-4DE4-8262-33127DB67EC1}"/>
              </a:ext>
            </a:extLst>
          </p:cNvPr>
          <p:cNvSpPr txBox="1"/>
          <p:nvPr/>
        </p:nvSpPr>
        <p:spPr>
          <a:xfrm>
            <a:off x="5361846" y="1986242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增加了樣本多樣性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有助於避免過擬合的問題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A8474C-A5DE-4092-9523-B76C02D7A65C}"/>
              </a:ext>
            </a:extLst>
          </p:cNvPr>
          <p:cNvSpPr txBox="1"/>
          <p:nvPr/>
        </p:nvSpPr>
        <p:spPr>
          <a:xfrm>
            <a:off x="5365170" y="3275306"/>
            <a:ext cx="2696676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使少數類別的分佈過於密集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可能會引入一些噪聲樣本</a:t>
            </a:r>
          </a:p>
        </p:txBody>
      </p: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5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4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0" dur="25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4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35" grpId="0" animBg="1"/>
      <p:bldP spid="39" grpId="0" animBg="1"/>
      <p:bldP spid="43" grpId="0" animBg="1"/>
      <p:bldP spid="41" grpId="0" animBg="1"/>
      <p:bldP spid="63" grpId="0" animBg="1"/>
      <p:bldP spid="67" grpId="0" animBg="1"/>
      <p:bldP spid="71" grpId="0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Borderline SMOTE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13412E1-1546-489A-BA4D-C0F47A4441BD}"/>
              </a:ext>
            </a:extLst>
          </p:cNvPr>
          <p:cNvSpPr/>
          <p:nvPr/>
        </p:nvSpPr>
        <p:spPr>
          <a:xfrm>
            <a:off x="3648602" y="2578033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8030A1D-4317-452C-BAF0-9909A18B5DB8}"/>
              </a:ext>
            </a:extLst>
          </p:cNvPr>
          <p:cNvSpPr/>
          <p:nvPr/>
        </p:nvSpPr>
        <p:spPr>
          <a:xfrm>
            <a:off x="2007074" y="2273639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D483258-5AB2-42B0-A6F2-1064D84C973D}"/>
              </a:ext>
            </a:extLst>
          </p:cNvPr>
          <p:cNvSpPr/>
          <p:nvPr/>
        </p:nvSpPr>
        <p:spPr>
          <a:xfrm>
            <a:off x="2053611" y="3445063"/>
            <a:ext cx="154927" cy="154927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D2B86D65-E87A-44C5-B170-8E1A86DEDACB}"/>
              </a:ext>
            </a:extLst>
          </p:cNvPr>
          <p:cNvSpPr/>
          <p:nvPr/>
        </p:nvSpPr>
        <p:spPr>
          <a:xfrm>
            <a:off x="1413300" y="1683420"/>
            <a:ext cx="1335363" cy="1335363"/>
          </a:xfrm>
          <a:prstGeom prst="ellipse">
            <a:avLst/>
          </a:prstGeom>
          <a:noFill/>
          <a:ln>
            <a:solidFill>
              <a:srgbClr val="E03E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圖說文字: 折線不加上框線 2">
            <a:extLst>
              <a:ext uri="{FF2B5EF4-FFF2-40B4-BE49-F238E27FC236}">
                <a16:creationId xmlns:a16="http://schemas.microsoft.com/office/drawing/2014/main" id="{016F45FB-5F12-49B6-9C5F-C22954E44D11}"/>
              </a:ext>
            </a:extLst>
          </p:cNvPr>
          <p:cNvSpPr/>
          <p:nvPr/>
        </p:nvSpPr>
        <p:spPr>
          <a:xfrm flipH="1">
            <a:off x="136169" y="1315325"/>
            <a:ext cx="985143" cy="359832"/>
          </a:xfrm>
          <a:prstGeom prst="callout2">
            <a:avLst>
              <a:gd name="adj1" fmla="val 53048"/>
              <a:gd name="adj2" fmla="val -3777"/>
              <a:gd name="adj3" fmla="val 53048"/>
              <a:gd name="adj4" fmla="val -18375"/>
              <a:gd name="adj5" fmla="val 145154"/>
              <a:gd name="adj6" fmla="val -54101"/>
            </a:avLst>
          </a:prstGeom>
          <a:noFill/>
          <a:ln>
            <a:solidFill>
              <a:srgbClr val="E0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400" dirty="0">
                <a:solidFill>
                  <a:srgbClr val="E03E3E"/>
                </a:solidFill>
                <a:latin typeface="Sitka Heading Semibold" pitchFamily="2" charset="0"/>
              </a:rPr>
              <a:t>Noise</a:t>
            </a:r>
            <a:endParaRPr lang="zh-TW" altLang="en-US" sz="14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9501CE4-2AD2-4FF4-8006-043E55527C4F}"/>
              </a:ext>
            </a:extLst>
          </p:cNvPr>
          <p:cNvSpPr/>
          <p:nvPr/>
        </p:nvSpPr>
        <p:spPr>
          <a:xfrm>
            <a:off x="1463392" y="2845622"/>
            <a:ext cx="1335363" cy="1335363"/>
          </a:xfrm>
          <a:prstGeom prst="ellipse">
            <a:avLst/>
          </a:prstGeom>
          <a:noFill/>
          <a:ln>
            <a:solidFill>
              <a:srgbClr val="E03E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圖說文字: 折線不加上框線 38">
            <a:extLst>
              <a:ext uri="{FF2B5EF4-FFF2-40B4-BE49-F238E27FC236}">
                <a16:creationId xmlns:a16="http://schemas.microsoft.com/office/drawing/2014/main" id="{D40110A0-1BBD-4062-9407-482A0C97CC74}"/>
              </a:ext>
            </a:extLst>
          </p:cNvPr>
          <p:cNvSpPr/>
          <p:nvPr/>
        </p:nvSpPr>
        <p:spPr>
          <a:xfrm flipH="1">
            <a:off x="208177" y="4120716"/>
            <a:ext cx="985143" cy="359832"/>
          </a:xfrm>
          <a:prstGeom prst="callout2">
            <a:avLst>
              <a:gd name="adj1" fmla="val 53048"/>
              <a:gd name="adj2" fmla="val -3777"/>
              <a:gd name="adj3" fmla="val 53048"/>
              <a:gd name="adj4" fmla="val -18375"/>
              <a:gd name="adj5" fmla="val -27811"/>
              <a:gd name="adj6" fmla="val -51792"/>
            </a:avLst>
          </a:prstGeom>
          <a:noFill/>
          <a:ln>
            <a:solidFill>
              <a:srgbClr val="E0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400" dirty="0">
                <a:solidFill>
                  <a:srgbClr val="E03E3E"/>
                </a:solidFill>
                <a:latin typeface="Sitka Heading Semibold" pitchFamily="2" charset="0"/>
              </a:rPr>
              <a:t>Safe</a:t>
            </a:r>
            <a:endParaRPr lang="zh-TW" altLang="en-US" sz="14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241F76-F51D-436C-97BD-9F928069458C}"/>
              </a:ext>
            </a:extLst>
          </p:cNvPr>
          <p:cNvGrpSpPr/>
          <p:nvPr/>
        </p:nvGrpSpPr>
        <p:grpSpPr>
          <a:xfrm>
            <a:off x="1310308" y="1703142"/>
            <a:ext cx="3276364" cy="2303714"/>
            <a:chOff x="2937827" y="1703142"/>
            <a:chExt cx="3276364" cy="230371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F04F03E6-8788-45C5-8861-98AB429AC3F6}"/>
                </a:ext>
              </a:extLst>
            </p:cNvPr>
            <p:cNvGrpSpPr/>
            <p:nvPr/>
          </p:nvGrpSpPr>
          <p:grpSpPr>
            <a:xfrm>
              <a:off x="2937827" y="1703142"/>
              <a:ext cx="3276364" cy="2303714"/>
              <a:chOff x="2937827" y="1703142"/>
              <a:chExt cx="3276364" cy="2303714"/>
            </a:xfrm>
          </p:grpSpPr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9026639E-25A5-4BDD-8FDF-83F181E2D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7827" y="3999053"/>
                <a:ext cx="327636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B4400C42-FCD3-4CE8-975D-AB4A039B26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0488" y="1703142"/>
                <a:ext cx="0" cy="2303714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BE24E67-9232-4C48-BA51-8CF35AAB9BCA}"/>
                  </a:ext>
                </a:extLst>
              </p:cNvPr>
              <p:cNvSpPr/>
              <p:nvPr/>
            </p:nvSpPr>
            <p:spPr>
              <a:xfrm>
                <a:off x="4074317" y="3667534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CDF202D-7BF8-4081-A444-6C628E61AF0A}"/>
                  </a:ext>
                </a:extLst>
              </p:cNvPr>
              <p:cNvSpPr/>
              <p:nvPr/>
            </p:nvSpPr>
            <p:spPr>
              <a:xfrm>
                <a:off x="3156152" y="2527310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4F1E066-BE73-4D1C-BAD9-C1A2CE053FEE}"/>
                  </a:ext>
                </a:extLst>
              </p:cNvPr>
              <p:cNvSpPr/>
              <p:nvPr/>
            </p:nvSpPr>
            <p:spPr>
              <a:xfrm>
                <a:off x="3609605" y="2647998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9372F93B-5961-416B-A7B5-9ED653BEB398}"/>
                  </a:ext>
                </a:extLst>
              </p:cNvPr>
              <p:cNvSpPr/>
              <p:nvPr/>
            </p:nvSpPr>
            <p:spPr>
              <a:xfrm>
                <a:off x="5832140" y="2601548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B96D6BF7-2296-4C56-8A9C-5BE8439CCDA4}"/>
                  </a:ext>
                </a:extLst>
              </p:cNvPr>
              <p:cNvSpPr/>
              <p:nvPr/>
            </p:nvSpPr>
            <p:spPr>
              <a:xfrm>
                <a:off x="3443833" y="3704842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A865865B-912F-4D6C-9F2A-332CA935B28E}"/>
                  </a:ext>
                </a:extLst>
              </p:cNvPr>
              <p:cNvSpPr/>
              <p:nvPr/>
            </p:nvSpPr>
            <p:spPr>
              <a:xfrm>
                <a:off x="3288906" y="3287394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795635F-F0EB-4E7B-9626-37AA66EED380}"/>
                  </a:ext>
                </a:extLst>
              </p:cNvPr>
              <p:cNvSpPr/>
              <p:nvPr/>
            </p:nvSpPr>
            <p:spPr>
              <a:xfrm>
                <a:off x="5567911" y="2879292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4E6AECA-27EA-4252-8A3D-8608C8B92B63}"/>
                  </a:ext>
                </a:extLst>
              </p:cNvPr>
              <p:cNvSpPr/>
              <p:nvPr/>
            </p:nvSpPr>
            <p:spPr>
              <a:xfrm>
                <a:off x="4819463" y="3533094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Sitka Heading Semibold" pitchFamily="2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AEB9593-CB61-47A4-A7F0-4D4C8D413EB0}"/>
                  </a:ext>
                </a:extLst>
              </p:cNvPr>
              <p:cNvSpPr/>
              <p:nvPr/>
            </p:nvSpPr>
            <p:spPr>
              <a:xfrm>
                <a:off x="5585469" y="2203725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39B6F57-C427-4E0D-90B6-11C71CA077B0}"/>
                  </a:ext>
                </a:extLst>
              </p:cNvPr>
              <p:cNvSpPr/>
              <p:nvPr/>
            </p:nvSpPr>
            <p:spPr>
              <a:xfrm>
                <a:off x="4037149" y="2091954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455EB1-66F5-48D7-B39B-3A46FF3286D0}"/>
                  </a:ext>
                </a:extLst>
              </p:cNvPr>
              <p:cNvSpPr/>
              <p:nvPr/>
            </p:nvSpPr>
            <p:spPr>
              <a:xfrm>
                <a:off x="4822668" y="2679012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1EF7BF84-74A5-4C65-AE61-C14B2728632A}"/>
                  </a:ext>
                </a:extLst>
              </p:cNvPr>
              <p:cNvSpPr/>
              <p:nvPr/>
            </p:nvSpPr>
            <p:spPr>
              <a:xfrm>
                <a:off x="4850041" y="2232054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A905DA5-633E-42D5-825C-D62EBF792791}"/>
                  </a:ext>
                </a:extLst>
              </p:cNvPr>
              <p:cNvSpPr/>
              <p:nvPr/>
            </p:nvSpPr>
            <p:spPr>
              <a:xfrm>
                <a:off x="5055036" y="3073705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1257E65-8049-4665-9908-D734B2B39A0D}"/>
                  </a:ext>
                </a:extLst>
              </p:cNvPr>
              <p:cNvSpPr/>
              <p:nvPr/>
            </p:nvSpPr>
            <p:spPr>
              <a:xfrm>
                <a:off x="3720994" y="3100681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D5E9A58-2F50-4546-82C0-A48E564C32B7}"/>
                  </a:ext>
                </a:extLst>
              </p:cNvPr>
              <p:cNvSpPr/>
              <p:nvPr/>
            </p:nvSpPr>
            <p:spPr>
              <a:xfrm>
                <a:off x="5197982" y="2044085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9E65D2E-EE0B-4671-BB88-3528E57430EB}"/>
                  </a:ext>
                </a:extLst>
              </p:cNvPr>
              <p:cNvSpPr/>
              <p:nvPr/>
            </p:nvSpPr>
            <p:spPr>
              <a:xfrm>
                <a:off x="4133914" y="2483073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78EA313-F63A-4D70-ABF3-B3A9DB615266}"/>
                  </a:ext>
                </a:extLst>
              </p:cNvPr>
              <p:cNvSpPr/>
              <p:nvPr/>
            </p:nvSpPr>
            <p:spPr>
              <a:xfrm>
                <a:off x="3476243" y="1865182"/>
                <a:ext cx="154927" cy="154927"/>
              </a:xfrm>
              <a:prstGeom prst="rect">
                <a:avLst/>
              </a:prstGeom>
              <a:solidFill>
                <a:srgbClr val="3865B6">
                  <a:alpha val="5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F6492B48-39E2-464F-B209-88ABDDAAAD6D}"/>
                  </a:ext>
                </a:extLst>
              </p:cNvPr>
              <p:cNvSpPr/>
              <p:nvPr/>
            </p:nvSpPr>
            <p:spPr>
              <a:xfrm>
                <a:off x="4069411" y="3232454"/>
                <a:ext cx="154927" cy="154927"/>
              </a:xfrm>
              <a:prstGeom prst="ellipse">
                <a:avLst/>
              </a:prstGeom>
              <a:solidFill>
                <a:srgbClr val="54823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4334EB3-93CC-4AAD-B978-0014BFC88C37}"/>
                </a:ext>
              </a:extLst>
            </p:cNvPr>
            <p:cNvSpPr/>
            <p:nvPr/>
          </p:nvSpPr>
          <p:spPr>
            <a:xfrm>
              <a:off x="5490447" y="3697021"/>
              <a:ext cx="154927" cy="154927"/>
            </a:xfrm>
            <a:prstGeom prst="rect">
              <a:avLst/>
            </a:prstGeom>
            <a:solidFill>
              <a:srgbClr val="3865B6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42" name="橢圓 41">
            <a:extLst>
              <a:ext uri="{FF2B5EF4-FFF2-40B4-BE49-F238E27FC236}">
                <a16:creationId xmlns:a16="http://schemas.microsoft.com/office/drawing/2014/main" id="{04929C4D-9FF3-46A1-AA0D-12BF16EBEFBE}"/>
              </a:ext>
            </a:extLst>
          </p:cNvPr>
          <p:cNvSpPr/>
          <p:nvPr/>
        </p:nvSpPr>
        <p:spPr>
          <a:xfrm>
            <a:off x="3058383" y="1983415"/>
            <a:ext cx="1335363" cy="1335363"/>
          </a:xfrm>
          <a:prstGeom prst="ellipse">
            <a:avLst/>
          </a:prstGeom>
          <a:noFill/>
          <a:ln>
            <a:solidFill>
              <a:srgbClr val="E03E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圖說文字: 折線不加上框線 40">
            <a:extLst>
              <a:ext uri="{FF2B5EF4-FFF2-40B4-BE49-F238E27FC236}">
                <a16:creationId xmlns:a16="http://schemas.microsoft.com/office/drawing/2014/main" id="{15C76037-840E-4BF6-96CD-F794F9CD6917}"/>
              </a:ext>
            </a:extLst>
          </p:cNvPr>
          <p:cNvSpPr/>
          <p:nvPr/>
        </p:nvSpPr>
        <p:spPr>
          <a:xfrm>
            <a:off x="4190082" y="1485085"/>
            <a:ext cx="985143" cy="359832"/>
          </a:xfrm>
          <a:prstGeom prst="callout2">
            <a:avLst>
              <a:gd name="adj1" fmla="val 53048"/>
              <a:gd name="adj2" fmla="val -3777"/>
              <a:gd name="adj3" fmla="val 53048"/>
              <a:gd name="adj4" fmla="val -18375"/>
              <a:gd name="adj5" fmla="val 139052"/>
              <a:gd name="adj6" fmla="val -40050"/>
            </a:avLst>
          </a:prstGeom>
          <a:noFill/>
          <a:ln>
            <a:solidFill>
              <a:srgbClr val="E0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rgbClr val="E03E3E"/>
                </a:solidFill>
                <a:latin typeface="Sitka Heading Semibold" pitchFamily="2" charset="0"/>
              </a:rPr>
              <a:t>Danger</a:t>
            </a:r>
            <a:endParaRPr lang="zh-TW" altLang="en-US" sz="14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16DD952-6526-4688-A518-1F544CC18384}"/>
              </a:ext>
            </a:extLst>
          </p:cNvPr>
          <p:cNvCxnSpPr>
            <a:cxnSpLocks/>
            <a:stCxn id="22" idx="1"/>
            <a:endCxn id="31" idx="5"/>
          </p:cNvCxnSpPr>
          <p:nvPr/>
        </p:nvCxnSpPr>
        <p:spPr>
          <a:xfrm flipH="1" flipV="1">
            <a:off x="3354760" y="2364292"/>
            <a:ext cx="316531" cy="2364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E5165B7-0665-46B1-B9B5-FAED8775C0FD}"/>
              </a:ext>
            </a:extLst>
          </p:cNvPr>
          <p:cNvCxnSpPr>
            <a:cxnSpLocks/>
            <a:stCxn id="21" idx="2"/>
            <a:endCxn id="22" idx="6"/>
          </p:cNvCxnSpPr>
          <p:nvPr/>
        </p:nvCxnSpPr>
        <p:spPr>
          <a:xfrm flipH="1" flipV="1">
            <a:off x="3803529" y="2655497"/>
            <a:ext cx="401092" cy="235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3ECABF28-5319-4839-8670-173CE547433C}"/>
              </a:ext>
            </a:extLst>
          </p:cNvPr>
          <p:cNvSpPr/>
          <p:nvPr/>
        </p:nvSpPr>
        <p:spPr>
          <a:xfrm>
            <a:off x="3435561" y="2411820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1FB5E339-F6B5-4293-9A04-2F20E31CE83A}"/>
              </a:ext>
            </a:extLst>
          </p:cNvPr>
          <p:cNvSpPr/>
          <p:nvPr/>
        </p:nvSpPr>
        <p:spPr>
          <a:xfrm>
            <a:off x="3938941" y="2592877"/>
            <a:ext cx="154927" cy="154927"/>
          </a:xfrm>
          <a:prstGeom prst="ellipse">
            <a:avLst/>
          </a:prstGeom>
          <a:solidFill>
            <a:srgbClr val="E0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FD75A1D4-B870-46CF-8F26-DE79B216DFB6}"/>
              </a:ext>
            </a:extLst>
          </p:cNvPr>
          <p:cNvSpPr/>
          <p:nvPr/>
        </p:nvSpPr>
        <p:spPr>
          <a:xfrm>
            <a:off x="5266480" y="1788565"/>
            <a:ext cx="2878795" cy="10763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156129A-0BA5-4811-94DA-38B21E1F0C1D}"/>
              </a:ext>
            </a:extLst>
          </p:cNvPr>
          <p:cNvSpPr/>
          <p:nvPr/>
        </p:nvSpPr>
        <p:spPr>
          <a:xfrm>
            <a:off x="5269286" y="3074822"/>
            <a:ext cx="2880000" cy="10763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ED7C70D-CF8F-42E7-AE2D-7C9DE7DEF154}"/>
              </a:ext>
            </a:extLst>
          </p:cNvPr>
          <p:cNvSpPr txBox="1"/>
          <p:nvPr/>
        </p:nvSpPr>
        <p:spPr>
          <a:xfrm>
            <a:off x="5361846" y="1986241"/>
            <a:ext cx="2700000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增強了邊界區域的表示能力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改善了模型對邊界樣本的分類效果</a:t>
            </a:r>
            <a:endParaRPr lang="zh-TW" altLang="en-US" sz="1200" dirty="0">
              <a:latin typeface="Sitka Heading Semibold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73EFF6B-F59B-41E6-9CD4-9643904765B7}"/>
              </a:ext>
            </a:extLst>
          </p:cNvPr>
          <p:cNvSpPr txBox="1"/>
          <p:nvPr/>
        </p:nvSpPr>
        <p:spPr>
          <a:xfrm>
            <a:off x="5365170" y="3275307"/>
            <a:ext cx="2696676" cy="68103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/>
              <a:t>增加了計算成本</a:t>
            </a:r>
            <a:endParaRPr lang="en-US" altLang="zh-TW" sz="1200" dirty="0"/>
          </a:p>
          <a:p>
            <a:pPr marL="269875" indent="-269875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dirty="0">
                <a:latin typeface="Sitka Heading Semibold"/>
              </a:rPr>
              <a:t>會受到邊界區域的噪聲樣本影響</a:t>
            </a:r>
          </a:p>
        </p:txBody>
      </p: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5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03E3E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0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2" dur="250" fill="hold"/>
                                        <p:tgtEl>
                                          <p:spTgt spid="5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5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22" grpId="0" animBg="1"/>
      <p:bldP spid="25" grpId="0" animBg="1"/>
      <p:bldP spid="33" grpId="0" animBg="1"/>
      <p:bldP spid="37" grpId="0" animBg="1"/>
      <p:bldP spid="37" grpId="1" animBg="1"/>
      <p:bldP spid="3" grpId="0" animBg="1"/>
      <p:bldP spid="3" grpId="1" animBg="1"/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1" grpId="0" animBg="1"/>
      <p:bldP spid="41" grpId="1" animBg="1"/>
      <p:bldP spid="46" grpId="0" animBg="1"/>
      <p:bldP spid="47" grpId="0" animBg="1"/>
      <p:bldP spid="51" grpId="0" animBg="1"/>
      <p:bldP spid="51" grpId="1" animBg="1"/>
      <p:bldP spid="51" grpId="2" animBg="1"/>
      <p:bldP spid="53" grpId="0" animBg="1"/>
      <p:bldP spid="53" grpId="1" animBg="1"/>
      <p:bldP spid="53" grpId="2" animBg="1"/>
      <p:bldP spid="56" grpId="0"/>
      <p:bldP spid="5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34205</TotalTime>
  <Words>1137</Words>
  <Application>Microsoft Office PowerPoint</Application>
  <PresentationFormat>自訂</PresentationFormat>
  <Paragraphs>248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台灣金萱體</vt:lpstr>
      <vt:lpstr>Arial</vt:lpstr>
      <vt:lpstr>Calibri</vt:lpstr>
      <vt:lpstr>Wingdings</vt:lpstr>
      <vt:lpstr>Sitka Heading Semibold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792</cp:revision>
  <dcterms:created xsi:type="dcterms:W3CDTF">2017-06-09T15:26:17Z</dcterms:created>
  <dcterms:modified xsi:type="dcterms:W3CDTF">2023-05-01T18:00:59Z</dcterms:modified>
</cp:coreProperties>
</file>