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4" r:id="rId1"/>
  </p:sldMasterIdLst>
  <p:notesMasterIdLst>
    <p:notesMasterId r:id="rId27"/>
  </p:notesMasterIdLst>
  <p:sldIdLst>
    <p:sldId id="256" r:id="rId2"/>
    <p:sldId id="261" r:id="rId3"/>
    <p:sldId id="340" r:id="rId4"/>
    <p:sldId id="296" r:id="rId5"/>
    <p:sldId id="327" r:id="rId6"/>
    <p:sldId id="328" r:id="rId7"/>
    <p:sldId id="319" r:id="rId8"/>
    <p:sldId id="330" r:id="rId9"/>
    <p:sldId id="331" r:id="rId10"/>
    <p:sldId id="346" r:id="rId11"/>
    <p:sldId id="318" r:id="rId12"/>
    <p:sldId id="341" r:id="rId13"/>
    <p:sldId id="342" r:id="rId14"/>
    <p:sldId id="343" r:id="rId15"/>
    <p:sldId id="271" r:id="rId16"/>
    <p:sldId id="320" r:id="rId17"/>
    <p:sldId id="332" r:id="rId18"/>
    <p:sldId id="344" r:id="rId19"/>
    <p:sldId id="345" r:id="rId20"/>
    <p:sldId id="334" r:id="rId21"/>
    <p:sldId id="348" r:id="rId22"/>
    <p:sldId id="347" r:id="rId23"/>
    <p:sldId id="315" r:id="rId24"/>
    <p:sldId id="300" r:id="rId25"/>
    <p:sldId id="282" r:id="rId26"/>
  </p:sldIdLst>
  <p:sldSz cx="9144000" cy="5145088"/>
  <p:notesSz cx="6858000" cy="9144000"/>
  <p:embeddedFontLst>
    <p:embeddedFont>
      <p:font typeface="Calibri" panose="020F0502020204030204" pitchFamily="34" charset="0"/>
      <p:regular r:id="rId28"/>
      <p:bold r:id="rId29"/>
      <p:italic r:id="rId30"/>
      <p:boldItalic r:id="rId31"/>
    </p:embeddedFont>
    <p:embeddedFont>
      <p:font typeface="Sitka Heading Semibold" pitchFamily="2" charset="0"/>
      <p:bold r:id="rId32"/>
      <p:boldItalic r:id="rId33"/>
    </p:embeddedFont>
    <p:embeddedFont>
      <p:font typeface="台灣金萱體" panose="02020500000000000000" pitchFamily="18" charset="-120"/>
      <p:regular r:id="rId34"/>
    </p:embeddedFont>
  </p:embeddedFontLst>
  <p:kinsoku lang="zh-TW" invalStChars="" invalEndChars=""/>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開頭" id="{6FC05FCD-B7FD-4A89-B846-24418ABE0961}">
          <p14:sldIdLst>
            <p14:sldId id="256"/>
          </p14:sldIdLst>
        </p14:section>
        <p14:section name="目錄" id="{317438F3-236E-49AB-B153-7826C7B4D751}">
          <p14:sldIdLst>
            <p14:sldId id="261"/>
          </p14:sldIdLst>
        </p14:section>
        <p14:section name="摘要" id="{9CC72B25-1A53-4164-8B20-DF951713DD1A}">
          <p14:sldIdLst>
            <p14:sldId id="340"/>
          </p14:sldIdLst>
        </p14:section>
        <p14:section name="文獻探討" id="{AFD34280-BC63-4D29-B66E-5A216B0AB766}">
          <p14:sldIdLst>
            <p14:sldId id="296"/>
            <p14:sldId id="327"/>
            <p14:sldId id="328"/>
            <p14:sldId id="319"/>
            <p14:sldId id="330"/>
            <p14:sldId id="331"/>
            <p14:sldId id="346"/>
            <p14:sldId id="318"/>
            <p14:sldId id="341"/>
            <p14:sldId id="342"/>
            <p14:sldId id="343"/>
          </p14:sldIdLst>
        </p14:section>
        <p14:section name="研究方法" id="{37CC4188-1E23-434C-B6E1-B0C181BCF747}">
          <p14:sldIdLst>
            <p14:sldId id="271"/>
            <p14:sldId id="320"/>
            <p14:sldId id="332"/>
            <p14:sldId id="344"/>
            <p14:sldId id="345"/>
            <p14:sldId id="334"/>
            <p14:sldId id="348"/>
          </p14:sldIdLst>
        </p14:section>
        <p14:section name="結論" id="{03F6012E-C4FD-44F8-A30B-DF371020F14E}">
          <p14:sldIdLst>
            <p14:sldId id="347"/>
            <p14:sldId id="315"/>
            <p14:sldId id="300"/>
          </p14:sldIdLst>
        </p14:section>
        <p14:section name="結尾" id="{4C644145-B8AD-4BCA-A57D-A344C6447098}">
          <p14:sldIdLst>
            <p14:sldId id="282"/>
          </p14:sldIdLst>
        </p14:section>
      </p14:sectionLst>
    </p:ex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承緯" initials="林承緯" lastIdx="2" clrIdx="0">
    <p:extLst>
      <p:ext uri="{19B8F6BF-5375-455C-9EA6-DF929625EA0E}">
        <p15:presenceInfo xmlns:p15="http://schemas.microsoft.com/office/powerpoint/2012/main" userId="林承緯"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E03E3E"/>
    <a:srgbClr val="FEF8F8"/>
    <a:srgbClr val="CBD3F5"/>
    <a:srgbClr val="FEFAE8"/>
    <a:srgbClr val="E8EAFC"/>
    <a:srgbClr val="EAF2FA"/>
    <a:srgbClr val="C1CDFF"/>
    <a:srgbClr val="E5EAFF"/>
    <a:srgbClr val="ED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7217" autoAdjust="0"/>
  </p:normalViewPr>
  <p:slideViewPr>
    <p:cSldViewPr>
      <p:cViewPr varScale="1">
        <p:scale>
          <a:sx n="139" d="100"/>
          <a:sy n="139" d="100"/>
        </p:scale>
        <p:origin x="1042" y="197"/>
      </p:cViewPr>
      <p:guideLst>
        <p:guide orient="horz" pos="1621"/>
        <p:guide pos="2880"/>
      </p:guideLst>
    </p:cSldViewPr>
  </p:slideViewPr>
  <p:notesTextViewPr>
    <p:cViewPr>
      <p:scale>
        <a:sx n="125" d="100"/>
        <a:sy n="125"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pPr/>
              <a:t>2023/5/17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pPr/>
              <a:t>‹#›</a:t>
            </a:fld>
            <a:endParaRPr lang="zh-CN" altLang="en-US"/>
          </a:p>
        </p:txBody>
      </p:sp>
    </p:spTree>
    <p:extLst>
      <p:ext uri="{BB962C8B-B14F-4D97-AF65-F5344CB8AC3E}">
        <p14:creationId xmlns:p14="http://schemas.microsoft.com/office/powerpoint/2010/main" val="183169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9EC03C-DBF8-4FA1-93D4-309E83364A69}" type="slidenum">
              <a:rPr lang="zh-CN" altLang="en-US" smtClean="0"/>
              <a:t>1</a:t>
            </a:fld>
            <a:endParaRPr lang="zh-CN" altLang="en-US"/>
          </a:p>
        </p:txBody>
      </p:sp>
    </p:spTree>
    <p:extLst>
      <p:ext uri="{BB962C8B-B14F-4D97-AF65-F5344CB8AC3E}">
        <p14:creationId xmlns:p14="http://schemas.microsoft.com/office/powerpoint/2010/main" val="2816913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10</a:t>
            </a:fld>
            <a:endParaRPr lang="zh-CN" altLang="en-US"/>
          </a:p>
        </p:txBody>
      </p:sp>
    </p:spTree>
    <p:extLst>
      <p:ext uri="{BB962C8B-B14F-4D97-AF65-F5344CB8AC3E}">
        <p14:creationId xmlns:p14="http://schemas.microsoft.com/office/powerpoint/2010/main" val="4155105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11</a:t>
            </a:fld>
            <a:endParaRPr lang="zh-CN" altLang="en-US"/>
          </a:p>
        </p:txBody>
      </p:sp>
    </p:spTree>
    <p:extLst>
      <p:ext uri="{BB962C8B-B14F-4D97-AF65-F5344CB8AC3E}">
        <p14:creationId xmlns:p14="http://schemas.microsoft.com/office/powerpoint/2010/main" val="2569464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12</a:t>
            </a:fld>
            <a:endParaRPr lang="zh-CN" altLang="en-US"/>
          </a:p>
        </p:txBody>
      </p:sp>
    </p:spTree>
    <p:extLst>
      <p:ext uri="{BB962C8B-B14F-4D97-AF65-F5344CB8AC3E}">
        <p14:creationId xmlns:p14="http://schemas.microsoft.com/office/powerpoint/2010/main" val="874175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13</a:t>
            </a:fld>
            <a:endParaRPr lang="zh-CN" altLang="en-US"/>
          </a:p>
        </p:txBody>
      </p:sp>
    </p:spTree>
    <p:extLst>
      <p:ext uri="{BB962C8B-B14F-4D97-AF65-F5344CB8AC3E}">
        <p14:creationId xmlns:p14="http://schemas.microsoft.com/office/powerpoint/2010/main" val="4100623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14</a:t>
            </a:fld>
            <a:endParaRPr lang="zh-CN" altLang="en-US"/>
          </a:p>
        </p:txBody>
      </p:sp>
    </p:spTree>
    <p:extLst>
      <p:ext uri="{BB962C8B-B14F-4D97-AF65-F5344CB8AC3E}">
        <p14:creationId xmlns:p14="http://schemas.microsoft.com/office/powerpoint/2010/main" val="1853386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10235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4161079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81830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311410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92405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0C18C319-592B-4604-8379-677AD2D98A71}" type="slidenum">
              <a:rPr lang="zh-CN" altLang="en-US" smtClean="0"/>
              <a:pPr/>
              <a:t>20</a:t>
            </a:fld>
            <a:endParaRPr lang="zh-CN" altLang="en-US"/>
          </a:p>
        </p:txBody>
      </p:sp>
    </p:spTree>
    <p:extLst>
      <p:ext uri="{BB962C8B-B14F-4D97-AF65-F5344CB8AC3E}">
        <p14:creationId xmlns:p14="http://schemas.microsoft.com/office/powerpoint/2010/main" val="2076005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0C18C319-592B-4604-8379-677AD2D98A71}" type="slidenum">
              <a:rPr lang="zh-CN" altLang="en-US" smtClean="0"/>
              <a:pPr/>
              <a:t>21</a:t>
            </a:fld>
            <a:endParaRPr lang="zh-CN" altLang="en-US"/>
          </a:p>
        </p:txBody>
      </p:sp>
    </p:spTree>
    <p:extLst>
      <p:ext uri="{BB962C8B-B14F-4D97-AF65-F5344CB8AC3E}">
        <p14:creationId xmlns:p14="http://schemas.microsoft.com/office/powerpoint/2010/main" val="1682657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22</a:t>
            </a:fld>
            <a:endParaRPr lang="zh-CN" altLang="en-US">
              <a:solidFill>
                <a:prstClr val="black"/>
              </a:solidFill>
            </a:endParaRPr>
          </a:p>
        </p:txBody>
      </p:sp>
    </p:spTree>
    <p:extLst>
      <p:ext uri="{BB962C8B-B14F-4D97-AF65-F5344CB8AC3E}">
        <p14:creationId xmlns:p14="http://schemas.microsoft.com/office/powerpoint/2010/main" val="140359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23</a:t>
            </a:fld>
            <a:endParaRPr lang="zh-CN" altLang="en-US">
              <a:solidFill>
                <a:prstClr val="black"/>
              </a:solidFill>
            </a:endParaRPr>
          </a:p>
        </p:txBody>
      </p:sp>
    </p:spTree>
    <p:extLst>
      <p:ext uri="{BB962C8B-B14F-4D97-AF65-F5344CB8AC3E}">
        <p14:creationId xmlns:p14="http://schemas.microsoft.com/office/powerpoint/2010/main" val="2221879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hangingPunct="0">
              <a:buFont typeface="+mj-lt"/>
              <a:buNone/>
            </a:pPr>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1518753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9EC03C-DBF8-4FA1-93D4-309E83364A69}" type="slidenum">
              <a:rPr lang="zh-CN" altLang="en-US" smtClean="0"/>
              <a:t>25</a:t>
            </a:fld>
            <a:endParaRPr lang="zh-CN" altLang="en-US"/>
          </a:p>
        </p:txBody>
      </p:sp>
    </p:spTree>
    <p:extLst>
      <p:ext uri="{BB962C8B-B14F-4D97-AF65-F5344CB8AC3E}">
        <p14:creationId xmlns:p14="http://schemas.microsoft.com/office/powerpoint/2010/main" val="212417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lang="zh-TW" altLang="en-US" sz="1200" kern="1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4" name="灯片编号占位符 3"/>
          <p:cNvSpPr>
            <a:spLocks noGrp="1"/>
          </p:cNvSpPr>
          <p:nvPr>
            <p:ph type="sldNum" sz="quarter" idx="10"/>
          </p:nvPr>
        </p:nvSpPr>
        <p:spPr/>
        <p:txBody>
          <a:bodyPr/>
          <a:lstStyle/>
          <a:p>
            <a:fld id="{A12020DF-609D-469D-AA65-D123F325B72B}" type="slidenum">
              <a:rPr lang="zh-CN" altLang="en-US" smtClean="0"/>
              <a:pPr/>
              <a:t>3</a:t>
            </a:fld>
            <a:endParaRPr lang="zh-CN" altLang="en-US"/>
          </a:p>
        </p:txBody>
      </p:sp>
    </p:spTree>
    <p:extLst>
      <p:ext uri="{BB962C8B-B14F-4D97-AF65-F5344CB8AC3E}">
        <p14:creationId xmlns:p14="http://schemas.microsoft.com/office/powerpoint/2010/main" val="352987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4</a:t>
            </a:fld>
            <a:endParaRPr lang="zh-CN" altLang="en-US"/>
          </a:p>
        </p:txBody>
      </p:sp>
    </p:spTree>
    <p:extLst>
      <p:ext uri="{BB962C8B-B14F-4D97-AF65-F5344CB8AC3E}">
        <p14:creationId xmlns:p14="http://schemas.microsoft.com/office/powerpoint/2010/main" val="2881729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5</a:t>
            </a:fld>
            <a:endParaRPr lang="zh-CN" altLang="en-US"/>
          </a:p>
        </p:txBody>
      </p:sp>
    </p:spTree>
    <p:extLst>
      <p:ext uri="{BB962C8B-B14F-4D97-AF65-F5344CB8AC3E}">
        <p14:creationId xmlns:p14="http://schemas.microsoft.com/office/powerpoint/2010/main" val="412404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6</a:t>
            </a:fld>
            <a:endParaRPr lang="zh-CN" altLang="en-US"/>
          </a:p>
        </p:txBody>
      </p:sp>
    </p:spTree>
    <p:extLst>
      <p:ext uri="{BB962C8B-B14F-4D97-AF65-F5344CB8AC3E}">
        <p14:creationId xmlns:p14="http://schemas.microsoft.com/office/powerpoint/2010/main" val="2493129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7</a:t>
            </a:fld>
            <a:endParaRPr lang="zh-CN" altLang="en-US"/>
          </a:p>
        </p:txBody>
      </p:sp>
    </p:spTree>
    <p:extLst>
      <p:ext uri="{BB962C8B-B14F-4D97-AF65-F5344CB8AC3E}">
        <p14:creationId xmlns:p14="http://schemas.microsoft.com/office/powerpoint/2010/main" val="2226641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8</a:t>
            </a:fld>
            <a:endParaRPr lang="zh-CN" altLang="en-US"/>
          </a:p>
        </p:txBody>
      </p:sp>
    </p:spTree>
    <p:extLst>
      <p:ext uri="{BB962C8B-B14F-4D97-AF65-F5344CB8AC3E}">
        <p14:creationId xmlns:p14="http://schemas.microsoft.com/office/powerpoint/2010/main" val="26156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9</a:t>
            </a:fld>
            <a:endParaRPr lang="zh-CN" altLang="en-US"/>
          </a:p>
        </p:txBody>
      </p:sp>
    </p:spTree>
    <p:extLst>
      <p:ext uri="{BB962C8B-B14F-4D97-AF65-F5344CB8AC3E}">
        <p14:creationId xmlns:p14="http://schemas.microsoft.com/office/powerpoint/2010/main" val="244165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1056A-F3E7-495F-BA08-9E7B71426D72}"/>
              </a:ext>
            </a:extLst>
          </p:cNvPr>
          <p:cNvSpPr>
            <a:spLocks noGrp="1"/>
          </p:cNvSpPr>
          <p:nvPr>
            <p:ph type="ctrTitle"/>
          </p:nvPr>
        </p:nvSpPr>
        <p:spPr>
          <a:xfrm>
            <a:off x="1143000" y="842032"/>
            <a:ext cx="6858000" cy="1791253"/>
          </a:xfrm>
        </p:spPr>
        <p:txBody>
          <a:bodyPr anchor="b"/>
          <a:lstStyle>
            <a:lvl1pPr algn="ctr">
              <a:defRPr sz="4500" baseline="0">
                <a:latin typeface="Sitka Heading Semibold" pitchFamily="2" charset="0"/>
                <a:ea typeface="台灣金萱體" panose="02020500000000000000" pitchFamily="18" charset="-120"/>
              </a:defRPr>
            </a:lvl1pPr>
          </a:lstStyle>
          <a:p>
            <a:r>
              <a:rPr lang="zh-TW" altLang="en-US"/>
              <a:t>按一下以編輯母片標題樣式</a:t>
            </a:r>
          </a:p>
        </p:txBody>
      </p:sp>
      <p:sp>
        <p:nvSpPr>
          <p:cNvPr id="3" name="副標題 2">
            <a:extLst>
              <a:ext uri="{FF2B5EF4-FFF2-40B4-BE49-F238E27FC236}">
                <a16:creationId xmlns:a16="http://schemas.microsoft.com/office/drawing/2014/main" id="{18A3DDD4-4EA3-4F0A-BBB0-928D4B05AF00}"/>
              </a:ext>
            </a:extLst>
          </p:cNvPr>
          <p:cNvSpPr>
            <a:spLocks noGrp="1"/>
          </p:cNvSpPr>
          <p:nvPr>
            <p:ph type="subTitle" idx="1"/>
          </p:nvPr>
        </p:nvSpPr>
        <p:spPr>
          <a:xfrm>
            <a:off x="1143000" y="2702363"/>
            <a:ext cx="6858000" cy="1242205"/>
          </a:xfrm>
        </p:spPr>
        <p:txBody>
          <a:bodyPr/>
          <a:lstStyle>
            <a:lvl1pPr marL="0" indent="0" algn="ctr">
              <a:buNone/>
              <a:defRPr sz="1800" baseline="0">
                <a:latin typeface="Sitka Heading Semibold" pitchFamily="2" charset="0"/>
                <a:ea typeface="台灣金萱體" panose="02020500000000000000" pitchFamily="18" charset="-12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C4FE3E5-C310-4EFF-8D18-369BF15528D2}"/>
              </a:ext>
            </a:extLst>
          </p:cNvPr>
          <p:cNvSpPr>
            <a:spLocks noGrp="1"/>
          </p:cNvSpPr>
          <p:nvPr>
            <p:ph type="dt" sz="half" idx="10"/>
          </p:nvPr>
        </p:nvSpPr>
        <p:spPr/>
        <p:txBody>
          <a:bodyPr/>
          <a:lstStyle>
            <a:lvl1pPr>
              <a:defRPr baseline="0">
                <a:latin typeface="Sitka Heading Semibold" pitchFamily="2" charset="0"/>
                <a:ea typeface="台灣金萱體" panose="02020500000000000000" pitchFamily="18" charset="-120"/>
              </a:defRPr>
            </a:lvl1pPr>
          </a:lstStyle>
          <a:p>
            <a:fld id="{C1F886BA-5FC7-4C45-9AF2-D10BC1540A8E}" type="datetimeFigureOut">
              <a:rPr lang="zh-CN" altLang="en-US" smtClean="0"/>
              <a:pPr/>
              <a:t>2023/5/17</a:t>
            </a:fld>
            <a:endParaRPr lang="zh-CN" altLang="en-US"/>
          </a:p>
        </p:txBody>
      </p:sp>
      <p:sp>
        <p:nvSpPr>
          <p:cNvPr id="5" name="頁尾版面配置區 4">
            <a:extLst>
              <a:ext uri="{FF2B5EF4-FFF2-40B4-BE49-F238E27FC236}">
                <a16:creationId xmlns:a16="http://schemas.microsoft.com/office/drawing/2014/main" id="{52026C86-9DE9-4B32-92E2-FA886C14C2B6}"/>
              </a:ext>
            </a:extLst>
          </p:cNvPr>
          <p:cNvSpPr>
            <a:spLocks noGrp="1"/>
          </p:cNvSpPr>
          <p:nvPr>
            <p:ph type="ftr" sz="quarter" idx="11"/>
          </p:nvPr>
        </p:nvSpPr>
        <p:spPr/>
        <p:txBody>
          <a:bodyPr/>
          <a:lstStyle>
            <a:lvl1pPr>
              <a:defRPr baseline="0">
                <a:latin typeface="Sitka Heading Semibold" pitchFamily="2" charset="0"/>
                <a:ea typeface="台灣金萱體" panose="02020500000000000000" pitchFamily="18" charset="-120"/>
              </a:defRPr>
            </a:lvl1pPr>
          </a:lstStyle>
          <a:p>
            <a:endParaRPr lang="zh-CN" altLang="en-US"/>
          </a:p>
        </p:txBody>
      </p:sp>
      <p:sp>
        <p:nvSpPr>
          <p:cNvPr id="6" name="投影片編號版面配置區 5">
            <a:extLst>
              <a:ext uri="{FF2B5EF4-FFF2-40B4-BE49-F238E27FC236}">
                <a16:creationId xmlns:a16="http://schemas.microsoft.com/office/drawing/2014/main" id="{AB924370-432A-472D-94F2-91EEBA0EC201}"/>
              </a:ext>
            </a:extLst>
          </p:cNvPr>
          <p:cNvSpPr>
            <a:spLocks noGrp="1"/>
          </p:cNvSpPr>
          <p:nvPr>
            <p:ph type="sldNum" sz="quarter" idx="12"/>
          </p:nvPr>
        </p:nvSpPr>
        <p:spPr/>
        <p:txBody>
          <a:bodyPr/>
          <a:lstStyle>
            <a:lvl1pPr>
              <a:defRPr baseline="0">
                <a:latin typeface="Sitka Heading Semibold" pitchFamily="2" charset="0"/>
                <a:ea typeface="台灣金萱體" panose="02020500000000000000" pitchFamily="18" charset="-120"/>
              </a:defRPr>
            </a:lvl1p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3820743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9CF35E-3FF8-4430-A23E-B80CF54EEB3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B81F882-6D7B-4837-9CEA-2283D6E75AE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35359BE-997B-4AE8-92A9-A11F8DEBBD71}"/>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5" name="頁尾版面配置區 4">
            <a:extLst>
              <a:ext uri="{FF2B5EF4-FFF2-40B4-BE49-F238E27FC236}">
                <a16:creationId xmlns:a16="http://schemas.microsoft.com/office/drawing/2014/main" id="{A9287516-5E09-466E-A127-BCB0E09E52E1}"/>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56EE99BD-9FAC-4573-AC0C-7BF1029B49A6}"/>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153641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8671C0D-1521-43F0-ABF3-67A41E10EF83}"/>
              </a:ext>
            </a:extLst>
          </p:cNvPr>
          <p:cNvSpPr>
            <a:spLocks noGrp="1"/>
          </p:cNvSpPr>
          <p:nvPr>
            <p:ph type="title" orient="vert"/>
          </p:nvPr>
        </p:nvSpPr>
        <p:spPr>
          <a:xfrm>
            <a:off x="6543675" y="273928"/>
            <a:ext cx="1971675" cy="4360224"/>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4843C56-B623-4B17-BFAC-70E69A9451A4}"/>
              </a:ext>
            </a:extLst>
          </p:cNvPr>
          <p:cNvSpPr>
            <a:spLocks noGrp="1"/>
          </p:cNvSpPr>
          <p:nvPr>
            <p:ph type="body" orient="vert" idx="1"/>
          </p:nvPr>
        </p:nvSpPr>
        <p:spPr>
          <a:xfrm>
            <a:off x="628650" y="273928"/>
            <a:ext cx="5800725" cy="436022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7C63F61-FCAB-4DF3-9586-846DC87C3C04}"/>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5" name="頁尾版面配置區 4">
            <a:extLst>
              <a:ext uri="{FF2B5EF4-FFF2-40B4-BE49-F238E27FC236}">
                <a16:creationId xmlns:a16="http://schemas.microsoft.com/office/drawing/2014/main" id="{F62F7CF8-942C-428A-9248-2DA135E511E2}"/>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9005E364-449B-4200-9A78-FDAD1114DA09}"/>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3606127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026A50-9603-4F04-986E-26F0F349CA0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D5DCE31-36B8-4EB0-9386-11865D49971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7978A08-6337-4783-AF8F-54FADCA945AD}"/>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5" name="頁尾版面配置區 4">
            <a:extLst>
              <a:ext uri="{FF2B5EF4-FFF2-40B4-BE49-F238E27FC236}">
                <a16:creationId xmlns:a16="http://schemas.microsoft.com/office/drawing/2014/main" id="{8F16F848-39B2-484D-88C8-006305610D45}"/>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71E8DEAF-E7A0-4E87-861D-E9F10E432580}"/>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288529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C06D0F-EC61-4B18-AFB2-3A7F15C22F9D}"/>
              </a:ext>
            </a:extLst>
          </p:cNvPr>
          <p:cNvSpPr>
            <a:spLocks noGrp="1"/>
          </p:cNvSpPr>
          <p:nvPr>
            <p:ph type="title"/>
          </p:nvPr>
        </p:nvSpPr>
        <p:spPr>
          <a:xfrm>
            <a:off x="623888" y="1282700"/>
            <a:ext cx="7886700" cy="2140213"/>
          </a:xfrm>
        </p:spPr>
        <p:txBody>
          <a:bodyPr anchor="b"/>
          <a:lstStyle>
            <a:lvl1pPr>
              <a:defRPr sz="45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0B5AA04-75E1-411C-BC15-D701370F16B1}"/>
              </a:ext>
            </a:extLst>
          </p:cNvPr>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E15F905-B621-4C13-AA2F-18D9768F3491}"/>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5" name="頁尾版面配置區 4">
            <a:extLst>
              <a:ext uri="{FF2B5EF4-FFF2-40B4-BE49-F238E27FC236}">
                <a16:creationId xmlns:a16="http://schemas.microsoft.com/office/drawing/2014/main" id="{CD80DE0B-E8C0-4CD9-9BEB-EAF4FF5C3D42}"/>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BCE2B586-595C-4B10-AAF4-4EB559B193A5}"/>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401065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1D4703-4B5E-4451-B82F-C4DBF1DC7F5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C96B96E-5EEB-4EA3-9BC2-CAA682C4585F}"/>
              </a:ext>
            </a:extLst>
          </p:cNvPr>
          <p:cNvSpPr>
            <a:spLocks noGrp="1"/>
          </p:cNvSpPr>
          <p:nvPr>
            <p:ph sz="half" idx="1"/>
          </p:nvPr>
        </p:nvSpPr>
        <p:spPr>
          <a:xfrm>
            <a:off x="628650" y="1369642"/>
            <a:ext cx="3886200" cy="326451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DBC880B-D252-404A-99E8-8CF172026449}"/>
              </a:ext>
            </a:extLst>
          </p:cNvPr>
          <p:cNvSpPr>
            <a:spLocks noGrp="1"/>
          </p:cNvSpPr>
          <p:nvPr>
            <p:ph sz="half" idx="2"/>
          </p:nvPr>
        </p:nvSpPr>
        <p:spPr>
          <a:xfrm>
            <a:off x="4629150" y="1369642"/>
            <a:ext cx="3886200" cy="326451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0EB7F00-97A9-4083-826B-5843DDECF283}"/>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6" name="頁尾版面配置區 5">
            <a:extLst>
              <a:ext uri="{FF2B5EF4-FFF2-40B4-BE49-F238E27FC236}">
                <a16:creationId xmlns:a16="http://schemas.microsoft.com/office/drawing/2014/main" id="{316BA9F9-9D2C-4112-A679-3BC06C6C1B07}"/>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0AEC48AF-07CF-47B6-873D-069C4E949169}"/>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185559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0634D9-E3C2-48BF-B3D8-0DC0687B7848}"/>
              </a:ext>
            </a:extLst>
          </p:cNvPr>
          <p:cNvSpPr>
            <a:spLocks noGrp="1"/>
          </p:cNvSpPr>
          <p:nvPr>
            <p:ph type="title"/>
          </p:nvPr>
        </p:nvSpPr>
        <p:spPr>
          <a:xfrm>
            <a:off x="629841" y="273929"/>
            <a:ext cx="7886700" cy="994479"/>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9DE1232-A2AF-47B6-97CE-4A48E0DA91AC}"/>
              </a:ext>
            </a:extLst>
          </p:cNvPr>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0225688-7550-448B-AA9F-9BE10E4EDDC7}"/>
              </a:ext>
            </a:extLst>
          </p:cNvPr>
          <p:cNvSpPr>
            <a:spLocks noGrp="1"/>
          </p:cNvSpPr>
          <p:nvPr>
            <p:ph sz="half" idx="2"/>
          </p:nvPr>
        </p:nvSpPr>
        <p:spPr>
          <a:xfrm>
            <a:off x="629842" y="1879386"/>
            <a:ext cx="3868340" cy="27642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D9D9BD9-DC44-461A-9DCF-A2BA3A0A3DD5}"/>
              </a:ext>
            </a:extLst>
          </p:cNvPr>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DE056C8-A851-49B8-87F1-8AA5E1E3CFF8}"/>
              </a:ext>
            </a:extLst>
          </p:cNvPr>
          <p:cNvSpPr>
            <a:spLocks noGrp="1"/>
          </p:cNvSpPr>
          <p:nvPr>
            <p:ph sz="quarter" idx="4"/>
          </p:nvPr>
        </p:nvSpPr>
        <p:spPr>
          <a:xfrm>
            <a:off x="4629150" y="1879386"/>
            <a:ext cx="3887391" cy="27642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8CD6526-CB7C-4772-A7E1-12446B137ACE}"/>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8" name="頁尾版面配置區 7">
            <a:extLst>
              <a:ext uri="{FF2B5EF4-FFF2-40B4-BE49-F238E27FC236}">
                <a16:creationId xmlns:a16="http://schemas.microsoft.com/office/drawing/2014/main" id="{FBBFC1B1-CD57-4BFD-8D16-25AEF22CC4AA}"/>
              </a:ext>
            </a:extLst>
          </p:cNvPr>
          <p:cNvSpPr>
            <a:spLocks noGrp="1"/>
          </p:cNvSpPr>
          <p:nvPr>
            <p:ph type="ftr" sz="quarter" idx="11"/>
          </p:nvPr>
        </p:nvSpPr>
        <p:spPr/>
        <p:txBody>
          <a:bodyPr/>
          <a:lstStyle/>
          <a:p>
            <a:endParaRPr lang="zh-CN" altLang="en-US"/>
          </a:p>
        </p:txBody>
      </p:sp>
      <p:sp>
        <p:nvSpPr>
          <p:cNvPr id="9" name="投影片編號版面配置區 8">
            <a:extLst>
              <a:ext uri="{FF2B5EF4-FFF2-40B4-BE49-F238E27FC236}">
                <a16:creationId xmlns:a16="http://schemas.microsoft.com/office/drawing/2014/main" id="{08C7EE79-9DA8-4105-860F-7CB189AAC6B6}"/>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245613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DD85F5-2B1E-4AEC-9462-9D2C3F469FD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6A6F4B5-918E-49DF-AE09-63E876125AB9}"/>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4" name="頁尾版面配置區 3">
            <a:extLst>
              <a:ext uri="{FF2B5EF4-FFF2-40B4-BE49-F238E27FC236}">
                <a16:creationId xmlns:a16="http://schemas.microsoft.com/office/drawing/2014/main" id="{2AA507D6-E6DF-4D20-925F-9EC7BD42F9A8}"/>
              </a:ext>
            </a:extLst>
          </p:cNvPr>
          <p:cNvSpPr>
            <a:spLocks noGrp="1"/>
          </p:cNvSpPr>
          <p:nvPr>
            <p:ph type="ftr" sz="quarter" idx="11"/>
          </p:nvPr>
        </p:nvSpPr>
        <p:spPr/>
        <p:txBody>
          <a:bodyPr/>
          <a:lstStyle/>
          <a:p>
            <a:endParaRPr lang="zh-CN" altLang="en-US"/>
          </a:p>
        </p:txBody>
      </p:sp>
      <p:sp>
        <p:nvSpPr>
          <p:cNvPr id="5" name="投影片編號版面配置區 4">
            <a:extLst>
              <a:ext uri="{FF2B5EF4-FFF2-40B4-BE49-F238E27FC236}">
                <a16:creationId xmlns:a16="http://schemas.microsoft.com/office/drawing/2014/main" id="{C7F69D0C-B242-4175-8D67-3A47EEEBF008}"/>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335125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09D13FE-E159-4F62-9E6C-83078D84C74E}"/>
              </a:ext>
            </a:extLst>
          </p:cNvPr>
          <p:cNvSpPr>
            <a:spLocks noGrp="1"/>
          </p:cNvSpPr>
          <p:nvPr>
            <p:ph type="dt" sz="half" idx="10"/>
          </p:nvPr>
        </p:nvSpPr>
        <p:spPr/>
        <p:txBody>
          <a:bodyPr/>
          <a:lstStyle/>
          <a:p>
            <a:fld id="{CC67E8B0-37D8-4A94-82F6-917A9E355C37}" type="datetimeFigureOut">
              <a:rPr lang="zh-TW" altLang="en-US" smtClean="0"/>
              <a:t>2023/5/17</a:t>
            </a:fld>
            <a:endParaRPr lang="zh-TW" altLang="en-US"/>
          </a:p>
        </p:txBody>
      </p:sp>
      <p:sp>
        <p:nvSpPr>
          <p:cNvPr id="3" name="頁尾版面配置區 2">
            <a:extLst>
              <a:ext uri="{FF2B5EF4-FFF2-40B4-BE49-F238E27FC236}">
                <a16:creationId xmlns:a16="http://schemas.microsoft.com/office/drawing/2014/main" id="{C60D2DA6-BF5A-437B-AF37-B4121E94992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F98B7BF-988F-44B1-B8E3-E1A5E31C67FD}"/>
              </a:ext>
            </a:extLst>
          </p:cNvPr>
          <p:cNvSpPr>
            <a:spLocks noGrp="1"/>
          </p:cNvSpPr>
          <p:nvPr>
            <p:ph type="sldNum" sz="quarter" idx="12"/>
          </p:nvPr>
        </p:nvSpPr>
        <p:spPr/>
        <p:txBody>
          <a:bodyPr/>
          <a:lstStyle/>
          <a:p>
            <a:fld id="{1FE3E8B2-12FB-46EC-9011-C7F7CCA9E928}" type="slidenum">
              <a:rPr lang="zh-TW" altLang="en-US" smtClean="0"/>
              <a:t>‹#›</a:t>
            </a:fld>
            <a:endParaRPr lang="zh-TW" altLang="en-US"/>
          </a:p>
        </p:txBody>
      </p:sp>
    </p:spTree>
    <p:extLst>
      <p:ext uri="{BB962C8B-B14F-4D97-AF65-F5344CB8AC3E}">
        <p14:creationId xmlns:p14="http://schemas.microsoft.com/office/powerpoint/2010/main" val="3953517843"/>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48B8D3-BDFC-43BF-B41D-3B410B75594B}"/>
              </a:ext>
            </a:extLst>
          </p:cNvPr>
          <p:cNvSpPr>
            <a:spLocks noGrp="1"/>
          </p:cNvSpPr>
          <p:nvPr>
            <p:ph type="title"/>
          </p:nvPr>
        </p:nvSpPr>
        <p:spPr>
          <a:xfrm>
            <a:off x="629841" y="343006"/>
            <a:ext cx="2949178" cy="1200521"/>
          </a:xfrm>
        </p:spPr>
        <p:txBody>
          <a:bodyPr anchor="b"/>
          <a:lstStyle>
            <a:lvl1pPr>
              <a:defRPr sz="24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D0577B1-522F-4B1F-8D78-796F7C6163A1}"/>
              </a:ext>
            </a:extLst>
          </p:cNvPr>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B0642F5-E67D-4D82-8F13-FEDB49C0D63C}"/>
              </a:ext>
            </a:extLst>
          </p:cNvPr>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A5B1C40-8753-48B6-807F-E7C1985E0A68}"/>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6" name="頁尾版面配置區 5">
            <a:extLst>
              <a:ext uri="{FF2B5EF4-FFF2-40B4-BE49-F238E27FC236}">
                <a16:creationId xmlns:a16="http://schemas.microsoft.com/office/drawing/2014/main" id="{BCDCC936-F9DF-4E10-81AE-0F7051E11CFF}"/>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3A4CB987-A805-47CA-9127-796BF4D399B6}"/>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358321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B087BB-79F8-41F0-BAFC-970D06ED9F92}"/>
              </a:ext>
            </a:extLst>
          </p:cNvPr>
          <p:cNvSpPr>
            <a:spLocks noGrp="1"/>
          </p:cNvSpPr>
          <p:nvPr>
            <p:ph type="title"/>
          </p:nvPr>
        </p:nvSpPr>
        <p:spPr>
          <a:xfrm>
            <a:off x="629841" y="343006"/>
            <a:ext cx="2949178" cy="1200521"/>
          </a:xfrm>
        </p:spPr>
        <p:txBody>
          <a:bodyPr anchor="b"/>
          <a:lstStyle>
            <a:lvl1pPr>
              <a:defRPr sz="24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1BA208C-FAE0-4534-B3BA-020B18DEC046}"/>
              </a:ext>
            </a:extLst>
          </p:cNvPr>
          <p:cNvSpPr>
            <a:spLocks noGrp="1"/>
          </p:cNvSpPr>
          <p:nvPr>
            <p:ph type="pic" idx="1"/>
          </p:nvPr>
        </p:nvSpPr>
        <p:spPr>
          <a:xfrm>
            <a:off x="3887391" y="740798"/>
            <a:ext cx="4629150" cy="365634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a:extLst>
              <a:ext uri="{FF2B5EF4-FFF2-40B4-BE49-F238E27FC236}">
                <a16:creationId xmlns:a16="http://schemas.microsoft.com/office/drawing/2014/main" id="{2076F354-DC69-43FF-9E6B-260986F4C8E3}"/>
              </a:ext>
            </a:extLst>
          </p:cNvPr>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F64F79F-ECD6-4645-8071-00F0D4913744}"/>
              </a:ext>
            </a:extLst>
          </p:cNvPr>
          <p:cNvSpPr>
            <a:spLocks noGrp="1"/>
          </p:cNvSpPr>
          <p:nvPr>
            <p:ph type="dt" sz="half" idx="10"/>
          </p:nvPr>
        </p:nvSpPr>
        <p:spPr/>
        <p:txBody>
          <a:bodyPr/>
          <a:lstStyle/>
          <a:p>
            <a:fld id="{C1F886BA-5FC7-4C45-9AF2-D10BC1540A8E}" type="datetimeFigureOut">
              <a:rPr lang="zh-CN" altLang="en-US" smtClean="0"/>
              <a:pPr/>
              <a:t>2023/5/17</a:t>
            </a:fld>
            <a:endParaRPr lang="zh-CN" altLang="en-US"/>
          </a:p>
        </p:txBody>
      </p:sp>
      <p:sp>
        <p:nvSpPr>
          <p:cNvPr id="6" name="頁尾版面配置區 5">
            <a:extLst>
              <a:ext uri="{FF2B5EF4-FFF2-40B4-BE49-F238E27FC236}">
                <a16:creationId xmlns:a16="http://schemas.microsoft.com/office/drawing/2014/main" id="{21185309-89BB-4382-9122-F2D60D2F5383}"/>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36CEE73A-3EA8-4F03-B704-8A9A09E78FAA}"/>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167865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C34022C-A79F-43AB-A14B-CF4B7BF32E17}"/>
              </a:ext>
            </a:extLst>
          </p:cNvPr>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1F8B359-09B3-46D7-8C42-C0179110B1E2}"/>
              </a:ext>
            </a:extLst>
          </p:cNvPr>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8D6E69-9A5D-4060-BF7E-4C9AC93E78A3}"/>
              </a:ext>
            </a:extLst>
          </p:cNvPr>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baseline="0">
                <a:solidFill>
                  <a:schemeClr val="tx1">
                    <a:tint val="75000"/>
                  </a:schemeClr>
                </a:solidFill>
                <a:latin typeface="Sitka Heading Semibold" pitchFamily="2" charset="0"/>
                <a:ea typeface="台灣金萱體" panose="02020500000000000000" pitchFamily="18" charset="-120"/>
              </a:defRPr>
            </a:lvl1pPr>
          </a:lstStyle>
          <a:p>
            <a:fld id="{C1F886BA-5FC7-4C45-9AF2-D10BC1540A8E}" type="datetimeFigureOut">
              <a:rPr lang="zh-CN" altLang="en-US" smtClean="0"/>
              <a:pPr/>
              <a:t>2023/5/17</a:t>
            </a:fld>
            <a:endParaRPr lang="zh-CN" altLang="en-US"/>
          </a:p>
        </p:txBody>
      </p:sp>
      <p:sp>
        <p:nvSpPr>
          <p:cNvPr id="5" name="頁尾版面配置區 4">
            <a:extLst>
              <a:ext uri="{FF2B5EF4-FFF2-40B4-BE49-F238E27FC236}">
                <a16:creationId xmlns:a16="http://schemas.microsoft.com/office/drawing/2014/main" id="{0DF23E87-EFD7-4484-A48E-EAD8643BDA32}"/>
              </a:ext>
            </a:extLst>
          </p:cNvPr>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baseline="0">
                <a:solidFill>
                  <a:schemeClr val="tx1">
                    <a:tint val="75000"/>
                  </a:schemeClr>
                </a:solidFill>
                <a:latin typeface="Sitka Heading Semibold" pitchFamily="2" charset="0"/>
                <a:ea typeface="台灣金萱體" panose="02020500000000000000" pitchFamily="18" charset="-120"/>
              </a:defRPr>
            </a:lvl1pPr>
          </a:lstStyle>
          <a:p>
            <a:endParaRPr lang="zh-CN" altLang="en-US"/>
          </a:p>
        </p:txBody>
      </p:sp>
      <p:sp>
        <p:nvSpPr>
          <p:cNvPr id="6" name="投影片編號版面配置區 5">
            <a:extLst>
              <a:ext uri="{FF2B5EF4-FFF2-40B4-BE49-F238E27FC236}">
                <a16:creationId xmlns:a16="http://schemas.microsoft.com/office/drawing/2014/main" id="{086F489D-CEB3-4DBD-A51B-4DDBB1A9AF87}"/>
              </a:ext>
            </a:extLst>
          </p:cNvPr>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baseline="0">
                <a:solidFill>
                  <a:schemeClr val="tx1">
                    <a:tint val="75000"/>
                  </a:schemeClr>
                </a:solidFill>
                <a:latin typeface="Sitka Heading Semibold" pitchFamily="2" charset="0"/>
                <a:ea typeface="台灣金萱體" panose="02020500000000000000" pitchFamily="18" charset="-120"/>
              </a:defRPr>
            </a:lvl1p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5698366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63" r:id="rId12"/>
  </p:sldLayoutIdLst>
  <p:transition spd="med">
    <p:random/>
  </p:transition>
  <p:txStyles>
    <p:titleStyle>
      <a:lvl1pPr algn="l" defTabSz="685800" rtl="0" eaLnBrk="1" latinLnBrk="0" hangingPunct="1">
        <a:lnSpc>
          <a:spcPct val="90000"/>
        </a:lnSpc>
        <a:spcBef>
          <a:spcPct val="0"/>
        </a:spcBef>
        <a:buNone/>
        <a:defRPr sz="3300" kern="1200" baseline="0">
          <a:solidFill>
            <a:schemeClr val="tx1"/>
          </a:solidFill>
          <a:latin typeface="Sitka Heading Semibold" pitchFamily="2" charset="0"/>
          <a:ea typeface="台灣金萱體" panose="02020500000000000000" pitchFamily="18" charset="-12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baseline="0">
          <a:solidFill>
            <a:schemeClr val="tx1"/>
          </a:solidFill>
          <a:latin typeface="Sitka Heading Semibold" pitchFamily="2" charset="0"/>
          <a:ea typeface="台灣金萱體" panose="02020500000000000000" pitchFamily="18" charset="-12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Sitka Heading Semibold" pitchFamily="2" charset="0"/>
          <a:ea typeface="台灣金萱體" panose="02020500000000000000" pitchFamily="18" charset="-12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Sitka Heading Semibold" pitchFamily="2" charset="0"/>
          <a:ea typeface="台灣金萱體" panose="02020500000000000000" pitchFamily="18" charset="-12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Sitka Heading Semibold" pitchFamily="2" charset="0"/>
          <a:ea typeface="台灣金萱體" panose="02020500000000000000" pitchFamily="18" charset="-12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Sitka Heading Semibold" pitchFamily="2" charset="0"/>
          <a:ea typeface="台灣金萱體" panose="02020500000000000000" pitchFamily="18" charset="-12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gif"/></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8.svg"/><Relationship Id="rId4" Type="http://schemas.openxmlformats.org/officeDocument/2006/relationships/image" Target="../media/image3.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117937" y="1434536"/>
            <a:ext cx="8907908" cy="461665"/>
          </a:xfrm>
          <a:prstGeom prst="rect">
            <a:avLst/>
          </a:prstGeom>
          <a:noFill/>
        </p:spPr>
        <p:txBody>
          <a:bodyPr wrap="square" rtlCol="0">
            <a:spAutoFit/>
          </a:bodyPr>
          <a:lstStyle/>
          <a:p>
            <a:pPr algn="ctr">
              <a:spcBef>
                <a:spcPts val="600"/>
              </a:spcBef>
            </a:pPr>
            <a:r>
              <a:rPr lang="zh-TW" altLang="en-US" sz="2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sym typeface="+mn-lt"/>
              </a:rPr>
              <a:t>以欠採樣及過採樣降低機器學習中的偏誤</a:t>
            </a:r>
          </a:p>
        </p:txBody>
      </p:sp>
      <p:cxnSp>
        <p:nvCxnSpPr>
          <p:cNvPr id="19" name="直接连接符 60">
            <a:extLst>
              <a:ext uri="{FF2B5EF4-FFF2-40B4-BE49-F238E27FC236}">
                <a16:creationId xmlns:a16="http://schemas.microsoft.com/office/drawing/2014/main" id="{F325BBD3-43B9-433F-95CC-5D4A95575FFF}"/>
              </a:ext>
            </a:extLst>
          </p:cNvPr>
          <p:cNvCxnSpPr>
            <a:cxnSpLocks/>
          </p:cNvCxnSpPr>
          <p:nvPr/>
        </p:nvCxnSpPr>
        <p:spPr>
          <a:xfrm>
            <a:off x="1717786" y="3562445"/>
            <a:ext cx="5708210" cy="0"/>
          </a:xfrm>
          <a:prstGeom prst="line">
            <a:avLst/>
          </a:prstGeom>
          <a:noFill/>
          <a:ln w="19050" cap="rnd" cmpd="sng" algn="ctr">
            <a:solidFill>
              <a:schemeClr val="tx1">
                <a:lumMod val="75000"/>
                <a:lumOff val="25000"/>
              </a:schemeClr>
            </a:solidFill>
            <a:prstDash val="solid"/>
            <a:miter lim="800000"/>
          </a:ln>
          <a:effectLst/>
        </p:spPr>
      </p:cxnSp>
      <p:sp>
        <p:nvSpPr>
          <p:cNvPr id="20" name="TextBox 11">
            <a:extLst>
              <a:ext uri="{FF2B5EF4-FFF2-40B4-BE49-F238E27FC236}">
                <a16:creationId xmlns:a16="http://schemas.microsoft.com/office/drawing/2014/main" id="{391EEBDB-53D3-4DD5-94B4-CAF56A78DC95}"/>
              </a:ext>
            </a:extLst>
          </p:cNvPr>
          <p:cNvSpPr txBox="1"/>
          <p:nvPr/>
        </p:nvSpPr>
        <p:spPr>
          <a:xfrm>
            <a:off x="6031713" y="3600648"/>
            <a:ext cx="1294906" cy="267382"/>
          </a:xfrm>
          <a:prstGeom prst="rect">
            <a:avLst/>
          </a:prstGeom>
          <a:noFill/>
        </p:spPr>
        <p:txBody>
          <a:bodyPr wrap="none" lIns="51435" tIns="25718" rIns="51435" bIns="25718" rtlCol="0">
            <a:spAutoFit/>
          </a:bodyPr>
          <a:lstStyle/>
          <a:p>
            <a:pPr algn="ctr" defTabSz="514350"/>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報告者：林承緯</a:t>
            </a:r>
            <a:endParaRPr lang="zh-CN"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1" name="矩形 20">
            <a:extLst>
              <a:ext uri="{FF2B5EF4-FFF2-40B4-BE49-F238E27FC236}">
                <a16:creationId xmlns:a16="http://schemas.microsoft.com/office/drawing/2014/main" id="{456E31E7-04DC-44FE-9958-6DB823526577}"/>
              </a:ext>
            </a:extLst>
          </p:cNvPr>
          <p:cNvSpPr/>
          <p:nvPr/>
        </p:nvSpPr>
        <p:spPr>
          <a:xfrm>
            <a:off x="2780924" y="2239875"/>
            <a:ext cx="3582153" cy="298151"/>
          </a:xfrm>
          <a:prstGeom prst="rect">
            <a:avLst/>
          </a:prstGeom>
        </p:spPr>
        <p:txBody>
          <a:bodyPr wrap="square" lIns="51428" tIns="25714" rIns="51428" bIns="25714">
            <a:spAutoFit/>
          </a:bodyPr>
          <a:lstStyle/>
          <a:p>
            <a:pPr algn="ctr" defTabSz="514350"/>
            <a:r>
              <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國立陽明交通大學</a:t>
            </a:r>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r>
              <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資訊管理學系</a:t>
            </a:r>
            <a:endParaRPr lang="zh-CN"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2" name="TextBox 11">
            <a:extLst>
              <a:ext uri="{FF2B5EF4-FFF2-40B4-BE49-F238E27FC236}">
                <a16:creationId xmlns:a16="http://schemas.microsoft.com/office/drawing/2014/main" id="{5EF0E7C8-CE5F-40DF-974F-5A2B0BFA9073}"/>
              </a:ext>
            </a:extLst>
          </p:cNvPr>
          <p:cNvSpPr txBox="1"/>
          <p:nvPr/>
        </p:nvSpPr>
        <p:spPr>
          <a:xfrm>
            <a:off x="3924438" y="2756137"/>
            <a:ext cx="1294906" cy="267382"/>
          </a:xfrm>
          <a:prstGeom prst="rect">
            <a:avLst/>
          </a:prstGeom>
          <a:noFill/>
        </p:spPr>
        <p:txBody>
          <a:bodyPr wrap="none" lIns="51435" tIns="25718" rIns="51435" bIns="25718" rtlCol="0">
            <a:spAutoFit/>
          </a:bodyPr>
          <a:lstStyle/>
          <a:p>
            <a:pPr algn="ctr" defTabSz="514350"/>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研究生：康佑誠</a:t>
            </a:r>
          </a:p>
        </p:txBody>
      </p:sp>
      <p:sp>
        <p:nvSpPr>
          <p:cNvPr id="23" name="TextBox 11">
            <a:extLst>
              <a:ext uri="{FF2B5EF4-FFF2-40B4-BE49-F238E27FC236}">
                <a16:creationId xmlns:a16="http://schemas.microsoft.com/office/drawing/2014/main" id="{12F5B3B2-5AEC-445E-8469-D3DFD1006F85}"/>
              </a:ext>
            </a:extLst>
          </p:cNvPr>
          <p:cNvSpPr txBox="1"/>
          <p:nvPr/>
        </p:nvSpPr>
        <p:spPr>
          <a:xfrm>
            <a:off x="3623875" y="3037275"/>
            <a:ext cx="1896032" cy="267382"/>
          </a:xfrm>
          <a:prstGeom prst="rect">
            <a:avLst/>
          </a:prstGeom>
          <a:noFill/>
        </p:spPr>
        <p:txBody>
          <a:bodyPr wrap="none" lIns="51435" tIns="25718" rIns="51435" bIns="25718" rtlCol="0">
            <a:spAutoFit/>
          </a:bodyPr>
          <a:lstStyle/>
          <a:p>
            <a:pPr algn="ctr" defTabSz="514350"/>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指導教授</a:t>
            </a:r>
            <a:r>
              <a:rPr lang="zh-CN"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陳柏安 博士</a:t>
            </a:r>
            <a:endParaRPr lang="zh-CN"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4" name="TextBox 11">
            <a:extLst>
              <a:ext uri="{FF2B5EF4-FFF2-40B4-BE49-F238E27FC236}">
                <a16:creationId xmlns:a16="http://schemas.microsoft.com/office/drawing/2014/main" id="{3A5432AF-1A9B-4BB7-BD44-D34B78114211}"/>
              </a:ext>
            </a:extLst>
          </p:cNvPr>
          <p:cNvSpPr txBox="1"/>
          <p:nvPr/>
        </p:nvSpPr>
        <p:spPr>
          <a:xfrm>
            <a:off x="1802955" y="3601306"/>
            <a:ext cx="1593065" cy="267382"/>
          </a:xfrm>
          <a:prstGeom prst="rect">
            <a:avLst/>
          </a:prstGeom>
          <a:noFill/>
        </p:spPr>
        <p:txBody>
          <a:bodyPr wrap="none" lIns="51435" tIns="25718" rIns="51435" bIns="25718" rtlCol="0">
            <a:spAutoFit/>
          </a:bodyPr>
          <a:lstStyle/>
          <a:p>
            <a:pPr algn="ctr" defTabSz="514350" hangingPunct="0"/>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中華民國</a:t>
            </a:r>
            <a:r>
              <a:rPr lang="en-US" altLang="zh-TW"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111</a:t>
            </a:r>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年</a:t>
            </a:r>
            <a:r>
              <a:rPr lang="en-US" altLang="zh-TW"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08</a:t>
            </a:r>
            <a:r>
              <a:rPr lang="zh-TW"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月</a:t>
            </a:r>
            <a:endParaRPr lang="zh-CN" altLang="en-US" sz="14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5" name="Freeform 5">
            <a:extLst>
              <a:ext uri="{FF2B5EF4-FFF2-40B4-BE49-F238E27FC236}">
                <a16:creationId xmlns:a16="http://schemas.microsoft.com/office/drawing/2014/main" id="{A01EFA1E-CF2D-40B5-96BE-699ADEDFB6AE}"/>
              </a:ext>
            </a:extLst>
          </p:cNvPr>
          <p:cNvSpPr>
            <a:spLocks/>
          </p:cNvSpPr>
          <p:nvPr/>
        </p:nvSpPr>
        <p:spPr bwMode="auto">
          <a:xfrm rot="1400701">
            <a:off x="8081768" y="-469601"/>
            <a:ext cx="1229567" cy="139650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2" name="群組 1">
            <a:extLst>
              <a:ext uri="{FF2B5EF4-FFF2-40B4-BE49-F238E27FC236}">
                <a16:creationId xmlns:a16="http://schemas.microsoft.com/office/drawing/2014/main" id="{9A179041-7C7F-40C3-B53E-D40BE1F5CD8D}"/>
              </a:ext>
            </a:extLst>
          </p:cNvPr>
          <p:cNvGrpSpPr/>
          <p:nvPr/>
        </p:nvGrpSpPr>
        <p:grpSpPr>
          <a:xfrm>
            <a:off x="-271920" y="3566241"/>
            <a:ext cx="1310405" cy="1845308"/>
            <a:chOff x="-271920" y="3321291"/>
            <a:chExt cx="1484351" cy="2090258"/>
          </a:xfrm>
        </p:grpSpPr>
        <p:sp>
          <p:nvSpPr>
            <p:cNvPr id="28" name="Freeform 5">
              <a:extLst>
                <a:ext uri="{FF2B5EF4-FFF2-40B4-BE49-F238E27FC236}">
                  <a16:creationId xmlns:a16="http://schemas.microsoft.com/office/drawing/2014/main" id="{88E03143-0639-4569-A425-90CC1E807DFC}"/>
                </a:ext>
              </a:extLst>
            </p:cNvPr>
            <p:cNvSpPr>
              <a:spLocks/>
            </p:cNvSpPr>
            <p:nvPr/>
          </p:nvSpPr>
          <p:spPr bwMode="auto">
            <a:xfrm rot="20697498">
              <a:off x="-271920" y="4010777"/>
              <a:ext cx="1233323" cy="140077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4" name="Freeform 5">
              <a:extLst>
                <a:ext uri="{FF2B5EF4-FFF2-40B4-BE49-F238E27FC236}">
                  <a16:creationId xmlns:a16="http://schemas.microsoft.com/office/drawing/2014/main" id="{C9EB7730-7BF1-4D8E-BEC5-535E5F9400C4}"/>
                </a:ext>
              </a:extLst>
            </p:cNvPr>
            <p:cNvSpPr>
              <a:spLocks/>
            </p:cNvSpPr>
            <p:nvPr/>
          </p:nvSpPr>
          <p:spPr bwMode="auto">
            <a:xfrm rot="1746940">
              <a:off x="420344" y="3535913"/>
              <a:ext cx="792087" cy="89962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5" name="Freeform 5">
              <a:extLst>
                <a:ext uri="{FF2B5EF4-FFF2-40B4-BE49-F238E27FC236}">
                  <a16:creationId xmlns:a16="http://schemas.microsoft.com/office/drawing/2014/main" id="{E1CBB883-6E8C-43DC-B539-E688ABEC4D12}"/>
                </a:ext>
              </a:extLst>
            </p:cNvPr>
            <p:cNvSpPr>
              <a:spLocks/>
            </p:cNvSpPr>
            <p:nvPr/>
          </p:nvSpPr>
          <p:spPr bwMode="auto">
            <a:xfrm rot="3462091">
              <a:off x="338476" y="3291862"/>
              <a:ext cx="433514" cy="49237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16" name="Freeform 5">
            <a:extLst>
              <a:ext uri="{FF2B5EF4-FFF2-40B4-BE49-F238E27FC236}">
                <a16:creationId xmlns:a16="http://schemas.microsoft.com/office/drawing/2014/main" id="{F8A96149-87BB-438D-902F-F707F854C769}"/>
              </a:ext>
            </a:extLst>
          </p:cNvPr>
          <p:cNvSpPr>
            <a:spLocks/>
          </p:cNvSpPr>
          <p:nvPr/>
        </p:nvSpPr>
        <p:spPr bwMode="auto">
          <a:xfrm rot="748008">
            <a:off x="8205302" y="651120"/>
            <a:ext cx="621886" cy="70631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台灣金萱體" panose="02020500000000000000" pitchFamily="18" charset="-120"/>
              <a:ea typeface="台灣金萱體" panose="02020500000000000000" pitchFamily="18" charset="-120"/>
              <a:cs typeface="台灣金萱體" panose="02020500000000000000" pitchFamily="18" charset="-120"/>
            </a:endParaRPr>
          </a:p>
        </p:txBody>
      </p:sp>
      <p:pic>
        <p:nvPicPr>
          <p:cNvPr id="17" name="Picture 10" descr="animation drawing gif | WiffleGif">
            <a:extLst>
              <a:ext uri="{FF2B5EF4-FFF2-40B4-BE49-F238E27FC236}">
                <a16:creationId xmlns:a16="http://schemas.microsoft.com/office/drawing/2014/main" id="{30C571FF-196A-4A9E-8909-6E7D011F5B67}"/>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4268" y="3292624"/>
            <a:ext cx="502513" cy="2862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60143"/>
            <a:ext cx="5364596" cy="369332"/>
          </a:xfrm>
          <a:prstGeom prst="rect">
            <a:avLst/>
          </a:prstGeom>
          <a:noFill/>
        </p:spPr>
        <p:txBody>
          <a:bodyPr wrap="square" anchor="ctr">
            <a:spAutoFit/>
          </a:bodyPr>
          <a:lstStyle/>
          <a:p>
            <a:pPr lvl="0" algn="ct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ADASYN</a:t>
            </a:r>
            <a:endPar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838779" y="4806534"/>
            <a:ext cx="300082"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8</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1" name="橢圓 20">
            <a:extLst>
              <a:ext uri="{FF2B5EF4-FFF2-40B4-BE49-F238E27FC236}">
                <a16:creationId xmlns:a16="http://schemas.microsoft.com/office/drawing/2014/main" id="{42B644C0-2486-4552-B769-7FB488A6D3BA}"/>
              </a:ext>
            </a:extLst>
          </p:cNvPr>
          <p:cNvSpPr/>
          <p:nvPr/>
        </p:nvSpPr>
        <p:spPr>
          <a:xfrm>
            <a:off x="3862326" y="2795039"/>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橢圓 21">
            <a:extLst>
              <a:ext uri="{FF2B5EF4-FFF2-40B4-BE49-F238E27FC236}">
                <a16:creationId xmlns:a16="http://schemas.microsoft.com/office/drawing/2014/main" id="{5E37B97A-A921-419D-95B6-C8833D4DA4D7}"/>
              </a:ext>
            </a:extLst>
          </p:cNvPr>
          <p:cNvSpPr/>
          <p:nvPr/>
        </p:nvSpPr>
        <p:spPr>
          <a:xfrm>
            <a:off x="3309188" y="2271590"/>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E7BF0B16-DC6A-48B6-AA5A-76B6D001FE6F}"/>
              </a:ext>
            </a:extLst>
          </p:cNvPr>
          <p:cNvSpPr/>
          <p:nvPr/>
        </p:nvSpPr>
        <p:spPr>
          <a:xfrm>
            <a:off x="2572581" y="297108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7C55B4D5-BA3B-4A40-B957-64D4830D5802}"/>
              </a:ext>
            </a:extLst>
          </p:cNvPr>
          <p:cNvSpPr/>
          <p:nvPr/>
        </p:nvSpPr>
        <p:spPr>
          <a:xfrm>
            <a:off x="2332647" y="2783440"/>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4DE0C846-7C51-419C-A318-8584DC9C7DBF}"/>
              </a:ext>
            </a:extLst>
          </p:cNvPr>
          <p:cNvSpPr/>
          <p:nvPr/>
        </p:nvSpPr>
        <p:spPr>
          <a:xfrm>
            <a:off x="2170171" y="192886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3A5B9CB2-D523-4075-95E4-590697D6EAF2}"/>
              </a:ext>
            </a:extLst>
          </p:cNvPr>
          <p:cNvSpPr/>
          <p:nvPr/>
        </p:nvSpPr>
        <p:spPr>
          <a:xfrm>
            <a:off x="3110998" y="266577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F657066A-D258-4EC4-A535-F9A876ADD9FA}"/>
              </a:ext>
            </a:extLst>
          </p:cNvPr>
          <p:cNvSpPr/>
          <p:nvPr/>
        </p:nvSpPr>
        <p:spPr>
          <a:xfrm>
            <a:off x="3506852" y="329150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6" name="直線接點 55">
            <a:extLst>
              <a:ext uri="{FF2B5EF4-FFF2-40B4-BE49-F238E27FC236}">
                <a16:creationId xmlns:a16="http://schemas.microsoft.com/office/drawing/2014/main" id="{1DBAF975-2688-4055-8BDB-A1D5828EB774}"/>
              </a:ext>
            </a:extLst>
          </p:cNvPr>
          <p:cNvCxnSpPr>
            <a:cxnSpLocks/>
            <a:stCxn id="29" idx="3"/>
            <a:endCxn id="25" idx="3"/>
          </p:cNvCxnSpPr>
          <p:nvPr/>
        </p:nvCxnSpPr>
        <p:spPr>
          <a:xfrm flipV="1">
            <a:off x="1987182" y="2061102"/>
            <a:ext cx="205678" cy="128471"/>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22D93AEE-0023-4FCA-BBE9-51974E2E6A05}"/>
              </a:ext>
            </a:extLst>
          </p:cNvPr>
          <p:cNvCxnSpPr>
            <a:cxnSpLocks/>
            <a:stCxn id="12" idx="0"/>
            <a:endCxn id="25" idx="5"/>
          </p:cNvCxnSpPr>
          <p:nvPr/>
        </p:nvCxnSpPr>
        <p:spPr>
          <a:xfrm flipH="1" flipV="1">
            <a:off x="2302409" y="2061102"/>
            <a:ext cx="276853" cy="29732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61" name="文字方塊 60">
            <a:extLst>
              <a:ext uri="{FF2B5EF4-FFF2-40B4-BE49-F238E27FC236}">
                <a16:creationId xmlns:a16="http://schemas.microsoft.com/office/drawing/2014/main" id="{FF22E122-8C6A-4C8A-B684-F324B7FCE1ED}"/>
              </a:ext>
            </a:extLst>
          </p:cNvPr>
          <p:cNvSpPr txBox="1"/>
          <p:nvPr/>
        </p:nvSpPr>
        <p:spPr>
          <a:xfrm>
            <a:off x="1900129" y="1648202"/>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1</a:t>
            </a:r>
            <a:endParaRPr lang="zh-TW" altLang="en-US" sz="1000" dirty="0"/>
          </a:p>
        </p:txBody>
      </p:sp>
      <p:sp>
        <p:nvSpPr>
          <p:cNvPr id="33" name="橢圓 32">
            <a:extLst>
              <a:ext uri="{FF2B5EF4-FFF2-40B4-BE49-F238E27FC236}">
                <a16:creationId xmlns:a16="http://schemas.microsoft.com/office/drawing/2014/main" id="{A521EF94-7587-408E-8C45-C63AAEE37764}"/>
              </a:ext>
            </a:extLst>
          </p:cNvPr>
          <p:cNvSpPr/>
          <p:nvPr/>
        </p:nvSpPr>
        <p:spPr>
          <a:xfrm>
            <a:off x="1983898" y="3730530"/>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5" name="直線接點 64">
            <a:extLst>
              <a:ext uri="{FF2B5EF4-FFF2-40B4-BE49-F238E27FC236}">
                <a16:creationId xmlns:a16="http://schemas.microsoft.com/office/drawing/2014/main" id="{9B5AD28A-BADA-4CA1-80A1-F2A1AA4504E4}"/>
              </a:ext>
            </a:extLst>
          </p:cNvPr>
          <p:cNvCxnSpPr>
            <a:cxnSpLocks/>
            <a:stCxn id="14" idx="3"/>
            <a:endCxn id="24" idx="1"/>
          </p:cNvCxnSpPr>
          <p:nvPr/>
        </p:nvCxnSpPr>
        <p:spPr>
          <a:xfrm>
            <a:off x="2061684" y="2773591"/>
            <a:ext cx="293652" cy="32538"/>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CF9E460E-A4AD-4640-97D5-DE4E12DF818E}"/>
              </a:ext>
            </a:extLst>
          </p:cNvPr>
          <p:cNvCxnSpPr>
            <a:cxnSpLocks/>
            <a:stCxn id="23" idx="1"/>
            <a:endCxn id="24" idx="6"/>
          </p:cNvCxnSpPr>
          <p:nvPr/>
        </p:nvCxnSpPr>
        <p:spPr>
          <a:xfrm flipH="1" flipV="1">
            <a:off x="2487574" y="2860904"/>
            <a:ext cx="107696" cy="132866"/>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58F7852-B473-481A-84C4-17FAEE32D1D4}"/>
              </a:ext>
            </a:extLst>
          </p:cNvPr>
          <p:cNvCxnSpPr>
            <a:cxnSpLocks/>
            <a:stCxn id="18" idx="3"/>
            <a:endCxn id="33" idx="2"/>
          </p:cNvCxnSpPr>
          <p:nvPr/>
        </p:nvCxnSpPr>
        <p:spPr>
          <a:xfrm flipV="1">
            <a:off x="1611684" y="3807994"/>
            <a:ext cx="372214" cy="7746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線接點 72">
            <a:extLst>
              <a:ext uri="{FF2B5EF4-FFF2-40B4-BE49-F238E27FC236}">
                <a16:creationId xmlns:a16="http://schemas.microsoft.com/office/drawing/2014/main" id="{C1D3027D-B899-4687-9BFD-FB4F80B68DDD}"/>
              </a:ext>
            </a:extLst>
          </p:cNvPr>
          <p:cNvCxnSpPr>
            <a:cxnSpLocks/>
            <a:stCxn id="33" idx="7"/>
            <a:endCxn id="15" idx="1"/>
          </p:cNvCxnSpPr>
          <p:nvPr/>
        </p:nvCxnSpPr>
        <p:spPr>
          <a:xfrm flipV="1">
            <a:off x="2116136" y="3569624"/>
            <a:ext cx="154969" cy="18359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接點 75">
            <a:extLst>
              <a:ext uri="{FF2B5EF4-FFF2-40B4-BE49-F238E27FC236}">
                <a16:creationId xmlns:a16="http://schemas.microsoft.com/office/drawing/2014/main" id="{866A14E2-9E2E-4710-969D-9118CD272830}"/>
              </a:ext>
            </a:extLst>
          </p:cNvPr>
          <p:cNvCxnSpPr>
            <a:cxnSpLocks/>
            <a:stCxn id="23" idx="6"/>
            <a:endCxn id="31" idx="3"/>
          </p:cNvCxnSpPr>
          <p:nvPr/>
        </p:nvCxnSpPr>
        <p:spPr>
          <a:xfrm flipV="1">
            <a:off x="2727508" y="2798016"/>
            <a:ext cx="406179" cy="250529"/>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直線接點 78">
            <a:extLst>
              <a:ext uri="{FF2B5EF4-FFF2-40B4-BE49-F238E27FC236}">
                <a16:creationId xmlns:a16="http://schemas.microsoft.com/office/drawing/2014/main" id="{F1B9A921-1AC0-4F18-A8CA-D1F84C9507D1}"/>
              </a:ext>
            </a:extLst>
          </p:cNvPr>
          <p:cNvCxnSpPr>
            <a:cxnSpLocks/>
            <a:stCxn id="32" idx="1"/>
            <a:endCxn id="30" idx="2"/>
          </p:cNvCxnSpPr>
          <p:nvPr/>
        </p:nvCxnSpPr>
        <p:spPr>
          <a:xfrm flipH="1" flipV="1">
            <a:off x="3398690" y="3228281"/>
            <a:ext cx="130851" cy="85909"/>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 name="群組 1">
            <a:extLst>
              <a:ext uri="{FF2B5EF4-FFF2-40B4-BE49-F238E27FC236}">
                <a16:creationId xmlns:a16="http://schemas.microsoft.com/office/drawing/2014/main" id="{DCA5D0C0-C14D-42E5-A35F-5218629BE3ED}"/>
              </a:ext>
            </a:extLst>
          </p:cNvPr>
          <p:cNvGrpSpPr/>
          <p:nvPr/>
        </p:nvGrpSpPr>
        <p:grpSpPr>
          <a:xfrm>
            <a:off x="1187624" y="1769982"/>
            <a:ext cx="3276364" cy="2303714"/>
            <a:chOff x="1187624" y="1769982"/>
            <a:chExt cx="3276364" cy="2303714"/>
          </a:xfrm>
        </p:grpSpPr>
        <p:cxnSp>
          <p:nvCxnSpPr>
            <p:cNvPr id="16" name="直線單箭頭接點 15">
              <a:extLst>
                <a:ext uri="{FF2B5EF4-FFF2-40B4-BE49-F238E27FC236}">
                  <a16:creationId xmlns:a16="http://schemas.microsoft.com/office/drawing/2014/main" id="{D4FD8A9C-5995-40E1-96CB-5C64311DFDA5}"/>
                </a:ext>
              </a:extLst>
            </p:cNvPr>
            <p:cNvCxnSpPr>
              <a:cxnSpLocks/>
            </p:cNvCxnSpPr>
            <p:nvPr/>
          </p:nvCxnSpPr>
          <p:spPr>
            <a:xfrm>
              <a:off x="1187624" y="4065893"/>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A3EA9343-52DF-4412-97AF-5DAA42968394}"/>
                </a:ext>
              </a:extLst>
            </p:cNvPr>
            <p:cNvCxnSpPr>
              <a:cxnSpLocks/>
            </p:cNvCxnSpPr>
            <p:nvPr/>
          </p:nvCxnSpPr>
          <p:spPr>
            <a:xfrm flipV="1">
              <a:off x="1190285" y="1769982"/>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611EABAF-B8C0-4B61-A0E6-4290A228E08A}"/>
                </a:ext>
              </a:extLst>
            </p:cNvPr>
            <p:cNvSpPr/>
            <p:nvPr/>
          </p:nvSpPr>
          <p:spPr>
            <a:xfrm>
              <a:off x="1456757" y="380799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9" name="矩形 18">
              <a:extLst>
                <a:ext uri="{FF2B5EF4-FFF2-40B4-BE49-F238E27FC236}">
                  <a16:creationId xmlns:a16="http://schemas.microsoft.com/office/drawing/2014/main" id="{3949E013-680B-4722-9985-E6EF8AA1FF50}"/>
                </a:ext>
              </a:extLst>
            </p:cNvPr>
            <p:cNvSpPr/>
            <p:nvPr/>
          </p:nvSpPr>
          <p:spPr>
            <a:xfrm>
              <a:off x="1417444" y="239378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0" name="矩形 19">
              <a:extLst>
                <a:ext uri="{FF2B5EF4-FFF2-40B4-BE49-F238E27FC236}">
                  <a16:creationId xmlns:a16="http://schemas.microsoft.com/office/drawing/2014/main" id="{7682327B-42C0-402B-A79D-386DCEB5BFFD}"/>
                </a:ext>
              </a:extLst>
            </p:cNvPr>
            <p:cNvSpPr/>
            <p:nvPr/>
          </p:nvSpPr>
          <p:spPr>
            <a:xfrm>
              <a:off x="1572742" y="309655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6" name="矩形 25">
              <a:extLst>
                <a:ext uri="{FF2B5EF4-FFF2-40B4-BE49-F238E27FC236}">
                  <a16:creationId xmlns:a16="http://schemas.microsoft.com/office/drawing/2014/main" id="{44C9CDC3-4000-4E82-BB65-14BDE5FD266C}"/>
                </a:ext>
              </a:extLst>
            </p:cNvPr>
            <p:cNvSpPr/>
            <p:nvPr/>
          </p:nvSpPr>
          <p:spPr>
            <a:xfrm>
              <a:off x="3110997" y="376059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7" name="矩形 26">
              <a:extLst>
                <a:ext uri="{FF2B5EF4-FFF2-40B4-BE49-F238E27FC236}">
                  <a16:creationId xmlns:a16="http://schemas.microsoft.com/office/drawing/2014/main" id="{6470D34A-8BC2-4766-9B70-100B74B50D78}"/>
                </a:ext>
              </a:extLst>
            </p:cNvPr>
            <p:cNvSpPr/>
            <p:nvPr/>
          </p:nvSpPr>
          <p:spPr>
            <a:xfrm>
              <a:off x="4002442" y="307335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8" name="矩形 27">
              <a:extLst>
                <a:ext uri="{FF2B5EF4-FFF2-40B4-BE49-F238E27FC236}">
                  <a16:creationId xmlns:a16="http://schemas.microsoft.com/office/drawing/2014/main" id="{5EE26E79-70C8-4B63-9750-3AF68424631A}"/>
                </a:ext>
              </a:extLst>
            </p:cNvPr>
            <p:cNvSpPr/>
            <p:nvPr/>
          </p:nvSpPr>
          <p:spPr>
            <a:xfrm>
              <a:off x="3968237" y="244562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9" name="矩形 28">
              <a:extLst>
                <a:ext uri="{FF2B5EF4-FFF2-40B4-BE49-F238E27FC236}">
                  <a16:creationId xmlns:a16="http://schemas.microsoft.com/office/drawing/2014/main" id="{11C9D4B7-F70D-41A1-A418-072B0AA24619}"/>
                </a:ext>
              </a:extLst>
            </p:cNvPr>
            <p:cNvSpPr/>
            <p:nvPr/>
          </p:nvSpPr>
          <p:spPr>
            <a:xfrm>
              <a:off x="1832255" y="211210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矩形 29">
              <a:extLst>
                <a:ext uri="{FF2B5EF4-FFF2-40B4-BE49-F238E27FC236}">
                  <a16:creationId xmlns:a16="http://schemas.microsoft.com/office/drawing/2014/main" id="{A99B75DB-9DB8-4E19-9B4A-DA16DC0E85E8}"/>
                </a:ext>
              </a:extLst>
            </p:cNvPr>
            <p:cNvSpPr/>
            <p:nvPr/>
          </p:nvSpPr>
          <p:spPr>
            <a:xfrm>
              <a:off x="3321226" y="307335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4" name="矩形 33">
              <a:extLst>
                <a:ext uri="{FF2B5EF4-FFF2-40B4-BE49-F238E27FC236}">
                  <a16:creationId xmlns:a16="http://schemas.microsoft.com/office/drawing/2014/main" id="{08E3C932-EC0D-4EE0-BDD2-3FD4424C81CB}"/>
                </a:ext>
              </a:extLst>
            </p:cNvPr>
            <p:cNvSpPr/>
            <p:nvPr/>
          </p:nvSpPr>
          <p:spPr>
            <a:xfrm>
              <a:off x="3688737" y="356962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2" name="矩形 11">
              <a:extLst>
                <a:ext uri="{FF2B5EF4-FFF2-40B4-BE49-F238E27FC236}">
                  <a16:creationId xmlns:a16="http://schemas.microsoft.com/office/drawing/2014/main" id="{FEF66DED-C6D4-4435-BDFB-59C483C4F384}"/>
                </a:ext>
              </a:extLst>
            </p:cNvPr>
            <p:cNvSpPr/>
            <p:nvPr/>
          </p:nvSpPr>
          <p:spPr>
            <a:xfrm>
              <a:off x="2501798" y="2358426"/>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3" name="矩形 12">
              <a:extLst>
                <a:ext uri="{FF2B5EF4-FFF2-40B4-BE49-F238E27FC236}">
                  <a16:creationId xmlns:a16="http://schemas.microsoft.com/office/drawing/2014/main" id="{2CD43AF2-AC79-49EF-987A-89CD6A0EBCCB}"/>
                </a:ext>
              </a:extLst>
            </p:cNvPr>
            <p:cNvSpPr/>
            <p:nvPr/>
          </p:nvSpPr>
          <p:spPr>
            <a:xfrm>
              <a:off x="3584316" y="205452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4" name="矩形 13">
              <a:extLst>
                <a:ext uri="{FF2B5EF4-FFF2-40B4-BE49-F238E27FC236}">
                  <a16:creationId xmlns:a16="http://schemas.microsoft.com/office/drawing/2014/main" id="{FB55BC28-88C9-4CBF-8F0B-7BAF065EDFDB}"/>
                </a:ext>
              </a:extLst>
            </p:cNvPr>
            <p:cNvSpPr/>
            <p:nvPr/>
          </p:nvSpPr>
          <p:spPr>
            <a:xfrm>
              <a:off x="1906757" y="269612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5" name="矩形 14">
              <a:extLst>
                <a:ext uri="{FF2B5EF4-FFF2-40B4-BE49-F238E27FC236}">
                  <a16:creationId xmlns:a16="http://schemas.microsoft.com/office/drawing/2014/main" id="{B8139E13-09FF-4E37-8B76-067D9DAD07E4}"/>
                </a:ext>
              </a:extLst>
            </p:cNvPr>
            <p:cNvSpPr/>
            <p:nvPr/>
          </p:nvSpPr>
          <p:spPr>
            <a:xfrm>
              <a:off x="2271105" y="349216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cxnSp>
        <p:nvCxnSpPr>
          <p:cNvPr id="92" name="直線接點 91">
            <a:extLst>
              <a:ext uri="{FF2B5EF4-FFF2-40B4-BE49-F238E27FC236}">
                <a16:creationId xmlns:a16="http://schemas.microsoft.com/office/drawing/2014/main" id="{829877F2-1B74-4A52-832F-983418F8AC60}"/>
              </a:ext>
            </a:extLst>
          </p:cNvPr>
          <p:cNvCxnSpPr>
            <a:cxnSpLocks/>
            <a:stCxn id="31" idx="7"/>
            <a:endCxn id="22" idx="3"/>
          </p:cNvCxnSpPr>
          <p:nvPr/>
        </p:nvCxnSpPr>
        <p:spPr>
          <a:xfrm flipV="1">
            <a:off x="3243236" y="2403828"/>
            <a:ext cx="88641" cy="284639"/>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直線接點 97">
            <a:extLst>
              <a:ext uri="{FF2B5EF4-FFF2-40B4-BE49-F238E27FC236}">
                <a16:creationId xmlns:a16="http://schemas.microsoft.com/office/drawing/2014/main" id="{A22A3561-3161-42B3-A633-DBF5B4B6B160}"/>
              </a:ext>
            </a:extLst>
          </p:cNvPr>
          <p:cNvCxnSpPr>
            <a:cxnSpLocks/>
            <a:stCxn id="22" idx="7"/>
            <a:endCxn id="13" idx="1"/>
          </p:cNvCxnSpPr>
          <p:nvPr/>
        </p:nvCxnSpPr>
        <p:spPr>
          <a:xfrm flipV="1">
            <a:off x="3441426" y="2131989"/>
            <a:ext cx="142890" cy="16229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直線接點 100">
            <a:extLst>
              <a:ext uri="{FF2B5EF4-FFF2-40B4-BE49-F238E27FC236}">
                <a16:creationId xmlns:a16="http://schemas.microsoft.com/office/drawing/2014/main" id="{369F1007-B8F3-487A-AB15-E924D59EBE9D}"/>
              </a:ext>
            </a:extLst>
          </p:cNvPr>
          <p:cNvCxnSpPr>
            <a:cxnSpLocks/>
            <a:stCxn id="28" idx="2"/>
            <a:endCxn id="21" idx="0"/>
          </p:cNvCxnSpPr>
          <p:nvPr/>
        </p:nvCxnSpPr>
        <p:spPr>
          <a:xfrm flipH="1">
            <a:off x="3939790" y="2600555"/>
            <a:ext cx="105911" cy="19448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直線接點 104">
            <a:extLst>
              <a:ext uri="{FF2B5EF4-FFF2-40B4-BE49-F238E27FC236}">
                <a16:creationId xmlns:a16="http://schemas.microsoft.com/office/drawing/2014/main" id="{6D68C6F3-6229-40AD-9269-22640D1429A2}"/>
              </a:ext>
            </a:extLst>
          </p:cNvPr>
          <p:cNvCxnSpPr>
            <a:cxnSpLocks/>
            <a:stCxn id="27" idx="0"/>
            <a:endCxn id="21" idx="5"/>
          </p:cNvCxnSpPr>
          <p:nvPr/>
        </p:nvCxnSpPr>
        <p:spPr>
          <a:xfrm flipH="1" flipV="1">
            <a:off x="3994564" y="2927277"/>
            <a:ext cx="85342" cy="146077"/>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CB0CC24A-C8B4-4245-BDEF-676132FF5D56}"/>
              </a:ext>
            </a:extLst>
          </p:cNvPr>
          <p:cNvSpPr txBox="1"/>
          <p:nvPr/>
        </p:nvSpPr>
        <p:spPr>
          <a:xfrm>
            <a:off x="2179151" y="2537933"/>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0.5</a:t>
            </a:r>
            <a:endParaRPr lang="zh-TW" altLang="en-US" sz="1000" dirty="0"/>
          </a:p>
        </p:txBody>
      </p:sp>
      <p:sp>
        <p:nvSpPr>
          <p:cNvPr id="110" name="文字方塊 109">
            <a:extLst>
              <a:ext uri="{FF2B5EF4-FFF2-40B4-BE49-F238E27FC236}">
                <a16:creationId xmlns:a16="http://schemas.microsoft.com/office/drawing/2014/main" id="{4440D2F7-C029-4DB7-9C80-EF38A8A54C8F}"/>
              </a:ext>
            </a:extLst>
          </p:cNvPr>
          <p:cNvSpPr txBox="1"/>
          <p:nvPr/>
        </p:nvSpPr>
        <p:spPr>
          <a:xfrm>
            <a:off x="2498324" y="3084505"/>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0</a:t>
            </a:r>
            <a:endParaRPr lang="zh-TW" altLang="en-US" sz="1000" dirty="0"/>
          </a:p>
        </p:txBody>
      </p:sp>
      <p:sp>
        <p:nvSpPr>
          <p:cNvPr id="111" name="文字方塊 110">
            <a:extLst>
              <a:ext uri="{FF2B5EF4-FFF2-40B4-BE49-F238E27FC236}">
                <a16:creationId xmlns:a16="http://schemas.microsoft.com/office/drawing/2014/main" id="{7D5E038C-BBE0-474D-8DC1-D2590721913F}"/>
              </a:ext>
            </a:extLst>
          </p:cNvPr>
          <p:cNvSpPr txBox="1"/>
          <p:nvPr/>
        </p:nvSpPr>
        <p:spPr>
          <a:xfrm>
            <a:off x="3058699" y="2744227"/>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0</a:t>
            </a:r>
            <a:endParaRPr lang="zh-TW" altLang="en-US" sz="1000" dirty="0"/>
          </a:p>
        </p:txBody>
      </p:sp>
      <p:sp>
        <p:nvSpPr>
          <p:cNvPr id="112" name="文字方塊 111">
            <a:extLst>
              <a:ext uri="{FF2B5EF4-FFF2-40B4-BE49-F238E27FC236}">
                <a16:creationId xmlns:a16="http://schemas.microsoft.com/office/drawing/2014/main" id="{7901E3C5-28B5-402C-B15E-373717A57F0A}"/>
              </a:ext>
            </a:extLst>
          </p:cNvPr>
          <p:cNvSpPr txBox="1"/>
          <p:nvPr/>
        </p:nvSpPr>
        <p:spPr>
          <a:xfrm>
            <a:off x="3405059" y="2229785"/>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0.5</a:t>
            </a:r>
            <a:endParaRPr lang="zh-TW" altLang="en-US" sz="1000" dirty="0"/>
          </a:p>
        </p:txBody>
      </p:sp>
      <p:sp>
        <p:nvSpPr>
          <p:cNvPr id="113" name="文字方塊 112">
            <a:extLst>
              <a:ext uri="{FF2B5EF4-FFF2-40B4-BE49-F238E27FC236}">
                <a16:creationId xmlns:a16="http://schemas.microsoft.com/office/drawing/2014/main" id="{16734D41-1994-4C9F-9692-1FAEEBFADF99}"/>
              </a:ext>
            </a:extLst>
          </p:cNvPr>
          <p:cNvSpPr txBox="1"/>
          <p:nvPr/>
        </p:nvSpPr>
        <p:spPr>
          <a:xfrm>
            <a:off x="3945422" y="2712422"/>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1</a:t>
            </a:r>
            <a:endParaRPr lang="zh-TW" altLang="en-US" sz="1000" dirty="0"/>
          </a:p>
        </p:txBody>
      </p:sp>
      <p:sp>
        <p:nvSpPr>
          <p:cNvPr id="114" name="文字方塊 113">
            <a:extLst>
              <a:ext uri="{FF2B5EF4-FFF2-40B4-BE49-F238E27FC236}">
                <a16:creationId xmlns:a16="http://schemas.microsoft.com/office/drawing/2014/main" id="{8C5001F0-18AC-4298-A0EB-6BBEDC4538FD}"/>
              </a:ext>
            </a:extLst>
          </p:cNvPr>
          <p:cNvSpPr txBox="1"/>
          <p:nvPr/>
        </p:nvSpPr>
        <p:spPr>
          <a:xfrm>
            <a:off x="3662072" y="3273247"/>
            <a:ext cx="566699"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1</a:t>
            </a:r>
            <a:endParaRPr lang="zh-TW" altLang="en-US" sz="1000" dirty="0"/>
          </a:p>
        </p:txBody>
      </p:sp>
      <p:sp>
        <p:nvSpPr>
          <p:cNvPr id="115" name="文字方塊 114">
            <a:extLst>
              <a:ext uri="{FF2B5EF4-FFF2-40B4-BE49-F238E27FC236}">
                <a16:creationId xmlns:a16="http://schemas.microsoft.com/office/drawing/2014/main" id="{0FE32F9D-C6B9-4A69-B354-2526733B01CF}"/>
              </a:ext>
            </a:extLst>
          </p:cNvPr>
          <p:cNvSpPr txBox="1"/>
          <p:nvPr/>
        </p:nvSpPr>
        <p:spPr>
          <a:xfrm>
            <a:off x="1442655" y="3493644"/>
            <a:ext cx="679132"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latin typeface="Sitka Heading Semibold" pitchFamily="2" charset="0"/>
              </a:rPr>
              <a:t>W= </a:t>
            </a:r>
            <a:r>
              <a:rPr lang="en-US" altLang="zh-TW" sz="1000" dirty="0"/>
              <a:t>1</a:t>
            </a:r>
            <a:endParaRPr lang="zh-TW" altLang="en-US" sz="1000" dirty="0"/>
          </a:p>
        </p:txBody>
      </p:sp>
      <p:sp>
        <p:nvSpPr>
          <p:cNvPr id="47" name="矩形: 圓角 46">
            <a:extLst>
              <a:ext uri="{FF2B5EF4-FFF2-40B4-BE49-F238E27FC236}">
                <a16:creationId xmlns:a16="http://schemas.microsoft.com/office/drawing/2014/main" id="{787FD6D8-D53E-4852-BCFB-3C4E4E598A21}"/>
              </a:ext>
            </a:extLst>
          </p:cNvPr>
          <p:cNvSpPr/>
          <p:nvPr/>
        </p:nvSpPr>
        <p:spPr>
          <a:xfrm>
            <a:off x="5266480" y="1788565"/>
            <a:ext cx="2878795"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矩形: 圓角 48">
            <a:extLst>
              <a:ext uri="{FF2B5EF4-FFF2-40B4-BE49-F238E27FC236}">
                <a16:creationId xmlns:a16="http://schemas.microsoft.com/office/drawing/2014/main" id="{19DAD2AE-E562-4845-9572-6F82EB07E28D}"/>
              </a:ext>
            </a:extLst>
          </p:cNvPr>
          <p:cNvSpPr/>
          <p:nvPr/>
        </p:nvSpPr>
        <p:spPr>
          <a:xfrm>
            <a:off x="5269286" y="3074822"/>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1" name="文字方塊 50">
            <a:extLst>
              <a:ext uri="{FF2B5EF4-FFF2-40B4-BE49-F238E27FC236}">
                <a16:creationId xmlns:a16="http://schemas.microsoft.com/office/drawing/2014/main" id="{C3869EEF-24B9-4DE4-8262-33127DB67EC1}"/>
              </a:ext>
            </a:extLst>
          </p:cNvPr>
          <p:cNvSpPr txBox="1"/>
          <p:nvPr/>
        </p:nvSpPr>
        <p:spPr>
          <a:xfrm>
            <a:off x="5361846" y="1986243"/>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能夠通過自適應來避免過度擬合</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t>能夠保留少數類別樣本的特徵</a:t>
            </a:r>
            <a:endParaRPr lang="zh-TW" altLang="en-US" sz="1200" dirty="0">
              <a:latin typeface="Sitka Heading Semibold"/>
            </a:endParaRPr>
          </a:p>
        </p:txBody>
      </p:sp>
      <p:sp>
        <p:nvSpPr>
          <p:cNvPr id="52" name="文字方塊 51">
            <a:extLst>
              <a:ext uri="{FF2B5EF4-FFF2-40B4-BE49-F238E27FC236}">
                <a16:creationId xmlns:a16="http://schemas.microsoft.com/office/drawing/2014/main" id="{02A8474C-A5DE-4092-9523-B76C02D7A65C}"/>
              </a:ext>
            </a:extLst>
          </p:cNvPr>
          <p:cNvSpPr txBox="1"/>
          <p:nvPr/>
        </p:nvSpPr>
        <p:spPr>
          <a:xfrm>
            <a:off x="5365170" y="3275306"/>
            <a:ext cx="2696676"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效果會受到數據不平衡度的影響</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計算成本很高</a:t>
            </a:r>
          </a:p>
        </p:txBody>
      </p:sp>
      <p:sp>
        <p:nvSpPr>
          <p:cNvPr id="62" name="文字方塊 61">
            <a:extLst>
              <a:ext uri="{FF2B5EF4-FFF2-40B4-BE49-F238E27FC236}">
                <a16:creationId xmlns:a16="http://schemas.microsoft.com/office/drawing/2014/main" id="{509BE8AB-2AB1-41C2-8B1F-B3138068C8A9}"/>
              </a:ext>
            </a:extLst>
          </p:cNvPr>
          <p:cNvSpPr txBox="1"/>
          <p:nvPr/>
        </p:nvSpPr>
        <p:spPr>
          <a:xfrm>
            <a:off x="2310244" y="4173074"/>
            <a:ext cx="1031401"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200" dirty="0">
                <a:latin typeface="Sitka Heading Semibold" pitchFamily="2" charset="0"/>
              </a:rPr>
              <a:t>K = </a:t>
            </a:r>
            <a:r>
              <a:rPr lang="en-US" altLang="zh-TW" sz="1200" dirty="0"/>
              <a:t>2</a:t>
            </a:r>
            <a:endParaRPr lang="zh-TW" altLang="en-US" sz="1200" dirty="0"/>
          </a:p>
        </p:txBody>
      </p:sp>
      <p:cxnSp>
        <p:nvCxnSpPr>
          <p:cNvPr id="82" name="直線接點 81">
            <a:extLst>
              <a:ext uri="{FF2B5EF4-FFF2-40B4-BE49-F238E27FC236}">
                <a16:creationId xmlns:a16="http://schemas.microsoft.com/office/drawing/2014/main" id="{59619D49-DE82-4AFE-82C7-8455926BDEC1}"/>
              </a:ext>
            </a:extLst>
          </p:cNvPr>
          <p:cNvCxnSpPr>
            <a:cxnSpLocks/>
            <a:stCxn id="34" idx="0"/>
            <a:endCxn id="32" idx="5"/>
          </p:cNvCxnSpPr>
          <p:nvPr/>
        </p:nvCxnSpPr>
        <p:spPr>
          <a:xfrm flipH="1" flipV="1">
            <a:off x="3639090" y="3423739"/>
            <a:ext cx="127111" cy="14588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直線接點 115">
            <a:extLst>
              <a:ext uri="{FF2B5EF4-FFF2-40B4-BE49-F238E27FC236}">
                <a16:creationId xmlns:a16="http://schemas.microsoft.com/office/drawing/2014/main" id="{3FD33805-56B8-4726-ABD8-9D9AC74DCAA1}"/>
              </a:ext>
            </a:extLst>
          </p:cNvPr>
          <p:cNvCxnSpPr>
            <a:cxnSpLocks/>
            <a:stCxn id="33" idx="6"/>
            <a:endCxn id="32" idx="3"/>
          </p:cNvCxnSpPr>
          <p:nvPr/>
        </p:nvCxnSpPr>
        <p:spPr>
          <a:xfrm flipV="1">
            <a:off x="2138825" y="3423739"/>
            <a:ext cx="1390716" cy="38425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19" name="橢圓 118">
            <a:extLst>
              <a:ext uri="{FF2B5EF4-FFF2-40B4-BE49-F238E27FC236}">
                <a16:creationId xmlns:a16="http://schemas.microsoft.com/office/drawing/2014/main" id="{62875E59-536D-4C4F-9C0F-E661A3EA90F5}"/>
              </a:ext>
            </a:extLst>
          </p:cNvPr>
          <p:cNvSpPr/>
          <p:nvPr/>
        </p:nvSpPr>
        <p:spPr>
          <a:xfrm>
            <a:off x="2753161" y="3543336"/>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0" name="直線接點 119">
            <a:extLst>
              <a:ext uri="{FF2B5EF4-FFF2-40B4-BE49-F238E27FC236}">
                <a16:creationId xmlns:a16="http://schemas.microsoft.com/office/drawing/2014/main" id="{0DA49D0D-DE88-4E36-8FEF-0B88F57DA37F}"/>
              </a:ext>
            </a:extLst>
          </p:cNvPr>
          <p:cNvCxnSpPr>
            <a:cxnSpLocks/>
            <a:stCxn id="32" idx="7"/>
            <a:endCxn id="21" idx="3"/>
          </p:cNvCxnSpPr>
          <p:nvPr/>
        </p:nvCxnSpPr>
        <p:spPr>
          <a:xfrm flipV="1">
            <a:off x="3639090" y="2927277"/>
            <a:ext cx="245925" cy="386913"/>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22" name="橢圓 121">
            <a:extLst>
              <a:ext uri="{FF2B5EF4-FFF2-40B4-BE49-F238E27FC236}">
                <a16:creationId xmlns:a16="http://schemas.microsoft.com/office/drawing/2014/main" id="{DE7877FD-CE4C-4DEE-88BA-D73528A08583}"/>
              </a:ext>
            </a:extLst>
          </p:cNvPr>
          <p:cNvSpPr/>
          <p:nvPr/>
        </p:nvSpPr>
        <p:spPr>
          <a:xfrm>
            <a:off x="3702645" y="3041432"/>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6" name="直線接點 125">
            <a:extLst>
              <a:ext uri="{FF2B5EF4-FFF2-40B4-BE49-F238E27FC236}">
                <a16:creationId xmlns:a16="http://schemas.microsoft.com/office/drawing/2014/main" id="{7A3D502A-3D40-4E59-BBE7-08919BA64D7A}"/>
              </a:ext>
            </a:extLst>
          </p:cNvPr>
          <p:cNvCxnSpPr>
            <a:cxnSpLocks/>
            <a:stCxn id="22" idx="1"/>
            <a:endCxn id="25" idx="6"/>
          </p:cNvCxnSpPr>
          <p:nvPr/>
        </p:nvCxnSpPr>
        <p:spPr>
          <a:xfrm flipH="1" flipV="1">
            <a:off x="2325098" y="2006328"/>
            <a:ext cx="1006779" cy="287951"/>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27" name="橢圓 126">
            <a:extLst>
              <a:ext uri="{FF2B5EF4-FFF2-40B4-BE49-F238E27FC236}">
                <a16:creationId xmlns:a16="http://schemas.microsoft.com/office/drawing/2014/main" id="{6B44F35A-6617-405C-8ED8-D67B3234E378}"/>
              </a:ext>
            </a:extLst>
          </p:cNvPr>
          <p:cNvSpPr/>
          <p:nvPr/>
        </p:nvSpPr>
        <p:spPr>
          <a:xfrm>
            <a:off x="2756719" y="2072839"/>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0" name="直線接點 129">
            <a:extLst>
              <a:ext uri="{FF2B5EF4-FFF2-40B4-BE49-F238E27FC236}">
                <a16:creationId xmlns:a16="http://schemas.microsoft.com/office/drawing/2014/main" id="{CD6629D1-A534-4ECA-9C4D-FE2558BDEC8A}"/>
              </a:ext>
            </a:extLst>
          </p:cNvPr>
          <p:cNvCxnSpPr>
            <a:cxnSpLocks/>
            <a:stCxn id="24" idx="0"/>
            <a:endCxn id="25" idx="4"/>
          </p:cNvCxnSpPr>
          <p:nvPr/>
        </p:nvCxnSpPr>
        <p:spPr>
          <a:xfrm flipH="1" flipV="1">
            <a:off x="2247635" y="2083791"/>
            <a:ext cx="162476" cy="699649"/>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1" name="橢圓 130">
            <a:extLst>
              <a:ext uri="{FF2B5EF4-FFF2-40B4-BE49-F238E27FC236}">
                <a16:creationId xmlns:a16="http://schemas.microsoft.com/office/drawing/2014/main" id="{06C4C932-A220-467B-86AB-5D736BDBCA31}"/>
              </a:ext>
            </a:extLst>
          </p:cNvPr>
          <p:cNvSpPr/>
          <p:nvPr/>
        </p:nvSpPr>
        <p:spPr>
          <a:xfrm>
            <a:off x="2251996" y="2373967"/>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25442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25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25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25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25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25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5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25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par>
                                <p:cTn id="44" presetID="10" presetClass="entr" presetSubtype="0" fill="hold"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500"/>
                                        <p:tgtEl>
                                          <p:spTgt spid="65"/>
                                        </p:tgtEl>
                                      </p:cBhvr>
                                    </p:animEffect>
                                  </p:childTnLst>
                                </p:cTn>
                              </p:par>
                              <p:par>
                                <p:cTn id="50" presetID="10" presetClass="entr" presetSubtype="0" fill="hold"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par>
                                <p:cTn id="53" presetID="10"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nodeType="with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500"/>
                                        <p:tgtEl>
                                          <p:spTgt spid="76"/>
                                        </p:tgtEl>
                                      </p:cBhvr>
                                    </p:animEffect>
                                  </p:childTnLst>
                                </p:cTn>
                              </p:par>
                              <p:par>
                                <p:cTn id="62" presetID="10" presetClass="entr" presetSubtype="0" fill="hold"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nodeType="with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500"/>
                                        <p:tgtEl>
                                          <p:spTgt spid="82"/>
                                        </p:tgtEl>
                                      </p:cBhvr>
                                    </p:animEffect>
                                  </p:childTnLst>
                                </p:cTn>
                              </p:par>
                              <p:par>
                                <p:cTn id="68" presetID="10" presetClass="entr" presetSubtype="0" fill="hold" nodeType="with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fade">
                                      <p:cBhvr>
                                        <p:cTn id="70" dur="500"/>
                                        <p:tgtEl>
                                          <p:spTgt spid="92"/>
                                        </p:tgtEl>
                                      </p:cBhvr>
                                    </p:animEffect>
                                  </p:childTnLst>
                                </p:cTn>
                              </p:par>
                              <p:par>
                                <p:cTn id="71" presetID="10" presetClass="entr" presetSubtype="0" fill="hold"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fade">
                                      <p:cBhvr>
                                        <p:cTn id="73" dur="500"/>
                                        <p:tgtEl>
                                          <p:spTgt spid="98"/>
                                        </p:tgtEl>
                                      </p:cBhvr>
                                    </p:animEffect>
                                  </p:childTnLst>
                                </p:cTn>
                              </p:par>
                              <p:par>
                                <p:cTn id="74" presetID="10" presetClass="entr" presetSubtype="0" fill="hold" nodeType="withEffect">
                                  <p:stCondLst>
                                    <p:cond delay="0"/>
                                  </p:stCondLst>
                                  <p:childTnLst>
                                    <p:set>
                                      <p:cBhvr>
                                        <p:cTn id="75" dur="1" fill="hold">
                                          <p:stCondLst>
                                            <p:cond delay="0"/>
                                          </p:stCondLst>
                                        </p:cTn>
                                        <p:tgtEl>
                                          <p:spTgt spid="101"/>
                                        </p:tgtEl>
                                        <p:attrNameLst>
                                          <p:attrName>style.visibility</p:attrName>
                                        </p:attrNameLst>
                                      </p:cBhvr>
                                      <p:to>
                                        <p:strVal val="visible"/>
                                      </p:to>
                                    </p:set>
                                    <p:animEffect transition="in" filter="fade">
                                      <p:cBhvr>
                                        <p:cTn id="76" dur="500"/>
                                        <p:tgtEl>
                                          <p:spTgt spid="101"/>
                                        </p:tgtEl>
                                      </p:cBhvr>
                                    </p:animEffect>
                                  </p:childTnLst>
                                </p:cTn>
                              </p:par>
                              <p:par>
                                <p:cTn id="77" presetID="10" presetClass="entr" presetSubtype="0" fill="hold" nodeType="withEffect">
                                  <p:stCondLst>
                                    <p:cond delay="0"/>
                                  </p:stCondLst>
                                  <p:childTnLst>
                                    <p:set>
                                      <p:cBhvr>
                                        <p:cTn id="78" dur="1" fill="hold">
                                          <p:stCondLst>
                                            <p:cond delay="0"/>
                                          </p:stCondLst>
                                        </p:cTn>
                                        <p:tgtEl>
                                          <p:spTgt spid="105"/>
                                        </p:tgtEl>
                                        <p:attrNameLst>
                                          <p:attrName>style.visibility</p:attrName>
                                        </p:attrNameLst>
                                      </p:cBhvr>
                                      <p:to>
                                        <p:strVal val="visible"/>
                                      </p:to>
                                    </p:set>
                                    <p:animEffect transition="in" filter="fade">
                                      <p:cBhvr>
                                        <p:cTn id="79" dur="500"/>
                                        <p:tgtEl>
                                          <p:spTgt spid="10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15"/>
                                        </p:tgtEl>
                                        <p:attrNameLst>
                                          <p:attrName>style.visibility</p:attrName>
                                        </p:attrNameLst>
                                      </p:cBhvr>
                                      <p:to>
                                        <p:strVal val="visible"/>
                                      </p:to>
                                    </p:set>
                                    <p:animEffect transition="in" filter="fade">
                                      <p:cBhvr>
                                        <p:cTn id="82" dur="500"/>
                                        <p:tgtEl>
                                          <p:spTgt spid="11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500"/>
                                        <p:tgtEl>
                                          <p:spTgt spid="6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09"/>
                                        </p:tgtEl>
                                        <p:attrNameLst>
                                          <p:attrName>style.visibility</p:attrName>
                                        </p:attrNameLst>
                                      </p:cBhvr>
                                      <p:to>
                                        <p:strVal val="visible"/>
                                      </p:to>
                                    </p:set>
                                    <p:animEffect transition="in" filter="fade">
                                      <p:cBhvr>
                                        <p:cTn id="88" dur="500"/>
                                        <p:tgtEl>
                                          <p:spTgt spid="10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0"/>
                                        </p:tgtEl>
                                        <p:attrNameLst>
                                          <p:attrName>style.visibility</p:attrName>
                                        </p:attrNameLst>
                                      </p:cBhvr>
                                      <p:to>
                                        <p:strVal val="visible"/>
                                      </p:to>
                                    </p:set>
                                    <p:animEffect transition="in" filter="fade">
                                      <p:cBhvr>
                                        <p:cTn id="91" dur="500"/>
                                        <p:tgtEl>
                                          <p:spTgt spid="11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11"/>
                                        </p:tgtEl>
                                        <p:attrNameLst>
                                          <p:attrName>style.visibility</p:attrName>
                                        </p:attrNameLst>
                                      </p:cBhvr>
                                      <p:to>
                                        <p:strVal val="visible"/>
                                      </p:to>
                                    </p:set>
                                    <p:animEffect transition="in" filter="fade">
                                      <p:cBhvr>
                                        <p:cTn id="94" dur="500"/>
                                        <p:tgtEl>
                                          <p:spTgt spid="11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animEffect transition="in" filter="fade">
                                      <p:cBhvr>
                                        <p:cTn id="97" dur="500"/>
                                        <p:tgtEl>
                                          <p:spTgt spid="11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13"/>
                                        </p:tgtEl>
                                        <p:attrNameLst>
                                          <p:attrName>style.visibility</p:attrName>
                                        </p:attrNameLst>
                                      </p:cBhvr>
                                      <p:to>
                                        <p:strVal val="visible"/>
                                      </p:to>
                                    </p:set>
                                    <p:animEffect transition="in" filter="fade">
                                      <p:cBhvr>
                                        <p:cTn id="100" dur="500"/>
                                        <p:tgtEl>
                                          <p:spTgt spid="11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14"/>
                                        </p:tgtEl>
                                        <p:attrNameLst>
                                          <p:attrName>style.visibility</p:attrName>
                                        </p:attrNameLst>
                                      </p:cBhvr>
                                      <p:to>
                                        <p:strVal val="visible"/>
                                      </p:to>
                                    </p:set>
                                    <p:animEffect transition="in" filter="fade">
                                      <p:cBhvr>
                                        <p:cTn id="103" dur="500"/>
                                        <p:tgtEl>
                                          <p:spTgt spid="11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56"/>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60"/>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65"/>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66"/>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70"/>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73"/>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76"/>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79"/>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0"/>
                                          </p:stCondLst>
                                        </p:cTn>
                                        <p:tgtEl>
                                          <p:spTgt spid="82"/>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92"/>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98"/>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101"/>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105"/>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15"/>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61"/>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109"/>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110"/>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111"/>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112"/>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113"/>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114"/>
                                        </p:tgtEl>
                                        <p:attrNameLst>
                                          <p:attrName>style.visibility</p:attrName>
                                        </p:attrNameLst>
                                      </p:cBhvr>
                                      <p:to>
                                        <p:strVal val="hidden"/>
                                      </p:to>
                                    </p:set>
                                  </p:childTnLst>
                                </p:cTn>
                              </p:par>
                              <p:par>
                                <p:cTn id="148" presetID="16" presetClass="entr" presetSubtype="21" fill="hold" nodeType="withEffect">
                                  <p:stCondLst>
                                    <p:cond delay="0"/>
                                  </p:stCondLst>
                                  <p:childTnLst>
                                    <p:set>
                                      <p:cBhvr>
                                        <p:cTn id="149" dur="1" fill="hold">
                                          <p:stCondLst>
                                            <p:cond delay="0"/>
                                          </p:stCondLst>
                                        </p:cTn>
                                        <p:tgtEl>
                                          <p:spTgt spid="116"/>
                                        </p:tgtEl>
                                        <p:attrNameLst>
                                          <p:attrName>style.visibility</p:attrName>
                                        </p:attrNameLst>
                                      </p:cBhvr>
                                      <p:to>
                                        <p:strVal val="visible"/>
                                      </p:to>
                                    </p:set>
                                    <p:animEffect transition="in" filter="barn(inVertical)">
                                      <p:cBhvr>
                                        <p:cTn id="150" dur="500"/>
                                        <p:tgtEl>
                                          <p:spTgt spid="116"/>
                                        </p:tgtEl>
                                      </p:cBhvr>
                                    </p:animEffect>
                                  </p:childTnLst>
                                </p:cTn>
                              </p:par>
                              <p:par>
                                <p:cTn id="151" presetID="16" presetClass="entr" presetSubtype="21" fill="hold" nodeType="withEffect">
                                  <p:stCondLst>
                                    <p:cond delay="0"/>
                                  </p:stCondLst>
                                  <p:childTnLst>
                                    <p:set>
                                      <p:cBhvr>
                                        <p:cTn id="152" dur="1" fill="hold">
                                          <p:stCondLst>
                                            <p:cond delay="0"/>
                                          </p:stCondLst>
                                        </p:cTn>
                                        <p:tgtEl>
                                          <p:spTgt spid="120"/>
                                        </p:tgtEl>
                                        <p:attrNameLst>
                                          <p:attrName>style.visibility</p:attrName>
                                        </p:attrNameLst>
                                      </p:cBhvr>
                                      <p:to>
                                        <p:strVal val="visible"/>
                                      </p:to>
                                    </p:set>
                                    <p:animEffect transition="in" filter="barn(inVertical)">
                                      <p:cBhvr>
                                        <p:cTn id="153" dur="500"/>
                                        <p:tgtEl>
                                          <p:spTgt spid="120"/>
                                        </p:tgtEl>
                                      </p:cBhvr>
                                    </p:animEffect>
                                  </p:childTnLst>
                                </p:cTn>
                              </p:par>
                              <p:par>
                                <p:cTn id="154" presetID="16" presetClass="entr" presetSubtype="21" fill="hold" nodeType="withEffect">
                                  <p:stCondLst>
                                    <p:cond delay="0"/>
                                  </p:stCondLst>
                                  <p:childTnLst>
                                    <p:set>
                                      <p:cBhvr>
                                        <p:cTn id="155" dur="1" fill="hold">
                                          <p:stCondLst>
                                            <p:cond delay="0"/>
                                          </p:stCondLst>
                                        </p:cTn>
                                        <p:tgtEl>
                                          <p:spTgt spid="126"/>
                                        </p:tgtEl>
                                        <p:attrNameLst>
                                          <p:attrName>style.visibility</p:attrName>
                                        </p:attrNameLst>
                                      </p:cBhvr>
                                      <p:to>
                                        <p:strVal val="visible"/>
                                      </p:to>
                                    </p:set>
                                    <p:animEffect transition="in" filter="barn(inVertical)">
                                      <p:cBhvr>
                                        <p:cTn id="156" dur="500"/>
                                        <p:tgtEl>
                                          <p:spTgt spid="126"/>
                                        </p:tgtEl>
                                      </p:cBhvr>
                                    </p:animEffect>
                                  </p:childTnLst>
                                </p:cTn>
                              </p:par>
                              <p:par>
                                <p:cTn id="157" presetID="16" presetClass="entr" presetSubtype="21" fill="hold" nodeType="withEffect">
                                  <p:stCondLst>
                                    <p:cond delay="0"/>
                                  </p:stCondLst>
                                  <p:childTnLst>
                                    <p:set>
                                      <p:cBhvr>
                                        <p:cTn id="158" dur="1" fill="hold">
                                          <p:stCondLst>
                                            <p:cond delay="0"/>
                                          </p:stCondLst>
                                        </p:cTn>
                                        <p:tgtEl>
                                          <p:spTgt spid="130"/>
                                        </p:tgtEl>
                                        <p:attrNameLst>
                                          <p:attrName>style.visibility</p:attrName>
                                        </p:attrNameLst>
                                      </p:cBhvr>
                                      <p:to>
                                        <p:strVal val="visible"/>
                                      </p:to>
                                    </p:set>
                                    <p:animEffect transition="in" filter="barn(inVertical)">
                                      <p:cBhvr>
                                        <p:cTn id="159" dur="500"/>
                                        <p:tgtEl>
                                          <p:spTgt spid="130"/>
                                        </p:tgtEl>
                                      </p:cBhvr>
                                    </p:animEffect>
                                  </p:childTnLst>
                                </p:cTn>
                              </p:par>
                            </p:childTnLst>
                          </p:cTn>
                        </p:par>
                        <p:par>
                          <p:cTn id="160" fill="hold">
                            <p:stCondLst>
                              <p:cond delay="500"/>
                            </p:stCondLst>
                            <p:childTnLst>
                              <p:par>
                                <p:cTn id="161" presetID="10" presetClass="entr" presetSubtype="0" fill="hold" grpId="0" nodeType="afterEffect">
                                  <p:stCondLst>
                                    <p:cond delay="0"/>
                                  </p:stCondLst>
                                  <p:childTnLst>
                                    <p:set>
                                      <p:cBhvr>
                                        <p:cTn id="162" dur="1" fill="hold">
                                          <p:stCondLst>
                                            <p:cond delay="0"/>
                                          </p:stCondLst>
                                        </p:cTn>
                                        <p:tgtEl>
                                          <p:spTgt spid="131"/>
                                        </p:tgtEl>
                                        <p:attrNameLst>
                                          <p:attrName>style.visibility</p:attrName>
                                        </p:attrNameLst>
                                      </p:cBhvr>
                                      <p:to>
                                        <p:strVal val="visible"/>
                                      </p:to>
                                    </p:set>
                                    <p:animEffect transition="in" filter="fade">
                                      <p:cBhvr>
                                        <p:cTn id="163" dur="250"/>
                                        <p:tgtEl>
                                          <p:spTgt spid="131"/>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7"/>
                                        </p:tgtEl>
                                        <p:attrNameLst>
                                          <p:attrName>style.visibility</p:attrName>
                                        </p:attrNameLst>
                                      </p:cBhvr>
                                      <p:to>
                                        <p:strVal val="visible"/>
                                      </p:to>
                                    </p:set>
                                    <p:animEffect transition="in" filter="fade">
                                      <p:cBhvr>
                                        <p:cTn id="166" dur="250"/>
                                        <p:tgtEl>
                                          <p:spTgt spid="12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2"/>
                                        </p:tgtEl>
                                        <p:attrNameLst>
                                          <p:attrName>style.visibility</p:attrName>
                                        </p:attrNameLst>
                                      </p:cBhvr>
                                      <p:to>
                                        <p:strVal val="visible"/>
                                      </p:to>
                                    </p:set>
                                    <p:animEffect transition="in" filter="fade">
                                      <p:cBhvr>
                                        <p:cTn id="169" dur="250"/>
                                        <p:tgtEl>
                                          <p:spTgt spid="122"/>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19"/>
                                        </p:tgtEl>
                                        <p:attrNameLst>
                                          <p:attrName>style.visibility</p:attrName>
                                        </p:attrNameLst>
                                      </p:cBhvr>
                                      <p:to>
                                        <p:strVal val="visible"/>
                                      </p:to>
                                    </p:set>
                                    <p:animEffect transition="in" filter="fade">
                                      <p:cBhvr>
                                        <p:cTn id="172" dur="250"/>
                                        <p:tgtEl>
                                          <p:spTgt spid="119"/>
                                        </p:tgtEl>
                                      </p:cBhvr>
                                    </p:animEffect>
                                  </p:childTnLst>
                                </p:cTn>
                              </p:par>
                            </p:childTnLst>
                          </p:cTn>
                        </p:par>
                      </p:childTnLst>
                    </p:cTn>
                  </p:par>
                  <p:par>
                    <p:cTn id="173" fill="hold">
                      <p:stCondLst>
                        <p:cond delay="indefinite"/>
                      </p:stCondLst>
                      <p:childTnLst>
                        <p:par>
                          <p:cTn id="174" fill="hold">
                            <p:stCondLst>
                              <p:cond delay="0"/>
                            </p:stCondLst>
                            <p:childTnLst>
                              <p:par>
                                <p:cTn id="175" presetID="53" presetClass="entr" presetSubtype="16"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 calcmode="lin" valueType="num">
                                      <p:cBhvr>
                                        <p:cTn id="177" dur="250" fill="hold"/>
                                        <p:tgtEl>
                                          <p:spTgt spid="47"/>
                                        </p:tgtEl>
                                        <p:attrNameLst>
                                          <p:attrName>ppt_w</p:attrName>
                                        </p:attrNameLst>
                                      </p:cBhvr>
                                      <p:tavLst>
                                        <p:tav tm="0">
                                          <p:val>
                                            <p:fltVal val="0"/>
                                          </p:val>
                                        </p:tav>
                                        <p:tav tm="100000">
                                          <p:val>
                                            <p:strVal val="#ppt_w"/>
                                          </p:val>
                                        </p:tav>
                                      </p:tavLst>
                                    </p:anim>
                                    <p:anim calcmode="lin" valueType="num">
                                      <p:cBhvr>
                                        <p:cTn id="178" dur="250" fill="hold"/>
                                        <p:tgtEl>
                                          <p:spTgt spid="47"/>
                                        </p:tgtEl>
                                        <p:attrNameLst>
                                          <p:attrName>ppt_h</p:attrName>
                                        </p:attrNameLst>
                                      </p:cBhvr>
                                      <p:tavLst>
                                        <p:tav tm="0">
                                          <p:val>
                                            <p:fltVal val="0"/>
                                          </p:val>
                                        </p:tav>
                                        <p:tav tm="100000">
                                          <p:val>
                                            <p:strVal val="#ppt_h"/>
                                          </p:val>
                                        </p:tav>
                                      </p:tavLst>
                                    </p:anim>
                                    <p:animEffect transition="in" filter="fade">
                                      <p:cBhvr>
                                        <p:cTn id="179" dur="250"/>
                                        <p:tgtEl>
                                          <p:spTgt spid="47"/>
                                        </p:tgtEl>
                                      </p:cBhvr>
                                    </p:animEffect>
                                  </p:childTnLst>
                                </p:cTn>
                              </p:par>
                              <p:par>
                                <p:cTn id="180" presetID="6" presetClass="emph" presetSubtype="0" fill="hold" grpId="1" nodeType="withEffect">
                                  <p:stCondLst>
                                    <p:cond delay="200"/>
                                  </p:stCondLst>
                                  <p:childTnLst>
                                    <p:animScale>
                                      <p:cBhvr>
                                        <p:cTn id="181" dur="250" fill="hold"/>
                                        <p:tgtEl>
                                          <p:spTgt spid="47"/>
                                        </p:tgtEl>
                                      </p:cBhvr>
                                      <p:by x="120000" y="120000"/>
                                    </p:animScale>
                                  </p:childTnLst>
                                </p:cTn>
                              </p:par>
                              <p:par>
                                <p:cTn id="182" presetID="6" presetClass="emph" presetSubtype="0" fill="hold" grpId="2" nodeType="withEffect">
                                  <p:stCondLst>
                                    <p:cond delay="400"/>
                                  </p:stCondLst>
                                  <p:childTnLst>
                                    <p:animScale>
                                      <p:cBhvr>
                                        <p:cTn id="183" dur="250" fill="hold"/>
                                        <p:tgtEl>
                                          <p:spTgt spid="47"/>
                                        </p:tgtEl>
                                      </p:cBhvr>
                                      <p:by x="83000" y="83000"/>
                                    </p:animScale>
                                  </p:childTnLst>
                                </p:cTn>
                              </p:par>
                            </p:childTnLst>
                          </p:cTn>
                        </p:par>
                        <p:par>
                          <p:cTn id="184" fill="hold">
                            <p:stCondLst>
                              <p:cond delay="650"/>
                            </p:stCondLst>
                            <p:childTnLst>
                              <p:par>
                                <p:cTn id="185" presetID="10" presetClass="entr" presetSubtype="0" fill="hold" grpId="0" nodeType="afterEffect">
                                  <p:stCondLst>
                                    <p:cond delay="0"/>
                                  </p:stCondLst>
                                  <p:childTnLst>
                                    <p:set>
                                      <p:cBhvr>
                                        <p:cTn id="186" dur="1" fill="hold">
                                          <p:stCondLst>
                                            <p:cond delay="0"/>
                                          </p:stCondLst>
                                        </p:cTn>
                                        <p:tgtEl>
                                          <p:spTgt spid="51"/>
                                        </p:tgtEl>
                                        <p:attrNameLst>
                                          <p:attrName>style.visibility</p:attrName>
                                        </p:attrNameLst>
                                      </p:cBhvr>
                                      <p:to>
                                        <p:strVal val="visible"/>
                                      </p:to>
                                    </p:set>
                                    <p:animEffect transition="in" filter="fade">
                                      <p:cBhvr>
                                        <p:cTn id="187" dur="250"/>
                                        <p:tgtEl>
                                          <p:spTgt spid="51"/>
                                        </p:tgtEl>
                                      </p:cBhvr>
                                    </p:animEffect>
                                  </p:childTnLst>
                                </p:cTn>
                              </p:par>
                            </p:childTnLst>
                          </p:cTn>
                        </p:par>
                      </p:childTnLst>
                    </p:cTn>
                  </p:par>
                  <p:par>
                    <p:cTn id="188" fill="hold">
                      <p:stCondLst>
                        <p:cond delay="indefinite"/>
                      </p:stCondLst>
                      <p:childTnLst>
                        <p:par>
                          <p:cTn id="189" fill="hold">
                            <p:stCondLst>
                              <p:cond delay="0"/>
                            </p:stCondLst>
                            <p:childTnLst>
                              <p:par>
                                <p:cTn id="190" presetID="53" presetClass="entr" presetSubtype="16" fill="hold" grpId="0" nodeType="clickEffect">
                                  <p:stCondLst>
                                    <p:cond delay="0"/>
                                  </p:stCondLst>
                                  <p:childTnLst>
                                    <p:set>
                                      <p:cBhvr>
                                        <p:cTn id="191" dur="1" fill="hold">
                                          <p:stCondLst>
                                            <p:cond delay="0"/>
                                          </p:stCondLst>
                                        </p:cTn>
                                        <p:tgtEl>
                                          <p:spTgt spid="49"/>
                                        </p:tgtEl>
                                        <p:attrNameLst>
                                          <p:attrName>style.visibility</p:attrName>
                                        </p:attrNameLst>
                                      </p:cBhvr>
                                      <p:to>
                                        <p:strVal val="visible"/>
                                      </p:to>
                                    </p:set>
                                    <p:anim calcmode="lin" valueType="num">
                                      <p:cBhvr>
                                        <p:cTn id="192" dur="250" fill="hold"/>
                                        <p:tgtEl>
                                          <p:spTgt spid="49"/>
                                        </p:tgtEl>
                                        <p:attrNameLst>
                                          <p:attrName>ppt_w</p:attrName>
                                        </p:attrNameLst>
                                      </p:cBhvr>
                                      <p:tavLst>
                                        <p:tav tm="0">
                                          <p:val>
                                            <p:fltVal val="0"/>
                                          </p:val>
                                        </p:tav>
                                        <p:tav tm="100000">
                                          <p:val>
                                            <p:strVal val="#ppt_w"/>
                                          </p:val>
                                        </p:tav>
                                      </p:tavLst>
                                    </p:anim>
                                    <p:anim calcmode="lin" valueType="num">
                                      <p:cBhvr>
                                        <p:cTn id="193" dur="250" fill="hold"/>
                                        <p:tgtEl>
                                          <p:spTgt spid="49"/>
                                        </p:tgtEl>
                                        <p:attrNameLst>
                                          <p:attrName>ppt_h</p:attrName>
                                        </p:attrNameLst>
                                      </p:cBhvr>
                                      <p:tavLst>
                                        <p:tav tm="0">
                                          <p:val>
                                            <p:fltVal val="0"/>
                                          </p:val>
                                        </p:tav>
                                        <p:tav tm="100000">
                                          <p:val>
                                            <p:strVal val="#ppt_h"/>
                                          </p:val>
                                        </p:tav>
                                      </p:tavLst>
                                    </p:anim>
                                    <p:animEffect transition="in" filter="fade">
                                      <p:cBhvr>
                                        <p:cTn id="194" dur="250"/>
                                        <p:tgtEl>
                                          <p:spTgt spid="49"/>
                                        </p:tgtEl>
                                      </p:cBhvr>
                                    </p:animEffect>
                                  </p:childTnLst>
                                </p:cTn>
                              </p:par>
                              <p:par>
                                <p:cTn id="195" presetID="6" presetClass="emph" presetSubtype="0" fill="hold" grpId="1" nodeType="withEffect">
                                  <p:stCondLst>
                                    <p:cond delay="200"/>
                                  </p:stCondLst>
                                  <p:childTnLst>
                                    <p:animScale>
                                      <p:cBhvr>
                                        <p:cTn id="196" dur="250" fill="hold"/>
                                        <p:tgtEl>
                                          <p:spTgt spid="49"/>
                                        </p:tgtEl>
                                      </p:cBhvr>
                                      <p:by x="120000" y="120000"/>
                                    </p:animScale>
                                  </p:childTnLst>
                                </p:cTn>
                              </p:par>
                              <p:par>
                                <p:cTn id="197" presetID="6" presetClass="emph" presetSubtype="0" fill="hold" grpId="2" nodeType="withEffect">
                                  <p:stCondLst>
                                    <p:cond delay="400"/>
                                  </p:stCondLst>
                                  <p:childTnLst>
                                    <p:animScale>
                                      <p:cBhvr>
                                        <p:cTn id="198" dur="250" fill="hold"/>
                                        <p:tgtEl>
                                          <p:spTgt spid="49"/>
                                        </p:tgtEl>
                                      </p:cBhvr>
                                      <p:by x="83000" y="83000"/>
                                    </p:animScale>
                                  </p:childTnLst>
                                </p:cTn>
                              </p:par>
                            </p:childTnLst>
                          </p:cTn>
                        </p:par>
                        <p:par>
                          <p:cTn id="199" fill="hold">
                            <p:stCondLst>
                              <p:cond delay="650"/>
                            </p:stCondLst>
                            <p:childTnLst>
                              <p:par>
                                <p:cTn id="200" presetID="10" presetClass="entr" presetSubtype="0" fill="hold" grpId="0" nodeType="afterEffect">
                                  <p:stCondLst>
                                    <p:cond delay="0"/>
                                  </p:stCondLst>
                                  <p:childTnLst>
                                    <p:set>
                                      <p:cBhvr>
                                        <p:cTn id="201" dur="1" fill="hold">
                                          <p:stCondLst>
                                            <p:cond delay="0"/>
                                          </p:stCondLst>
                                        </p:cTn>
                                        <p:tgtEl>
                                          <p:spTgt spid="52"/>
                                        </p:tgtEl>
                                        <p:attrNameLst>
                                          <p:attrName>style.visibility</p:attrName>
                                        </p:attrNameLst>
                                      </p:cBhvr>
                                      <p:to>
                                        <p:strVal val="visible"/>
                                      </p:to>
                                    </p:set>
                                    <p:animEffect transition="in" filter="fade">
                                      <p:cBhvr>
                                        <p:cTn id="202" dur="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21" grpId="0" animBg="1"/>
      <p:bldP spid="22" grpId="0" animBg="1"/>
      <p:bldP spid="23" grpId="0" animBg="1"/>
      <p:bldP spid="24" grpId="0" animBg="1"/>
      <p:bldP spid="25" grpId="0" animBg="1"/>
      <p:bldP spid="31" grpId="0" animBg="1"/>
      <p:bldP spid="32" grpId="0" animBg="1"/>
      <p:bldP spid="61" grpId="0"/>
      <p:bldP spid="61" grpId="1"/>
      <p:bldP spid="33" grpId="0" animBg="1"/>
      <p:bldP spid="109" grpId="0"/>
      <p:bldP spid="109" grpId="1"/>
      <p:bldP spid="110" grpId="0"/>
      <p:bldP spid="110" grpId="1"/>
      <p:bldP spid="111" grpId="0"/>
      <p:bldP spid="111" grpId="1"/>
      <p:bldP spid="112" grpId="0"/>
      <p:bldP spid="112" grpId="1"/>
      <p:bldP spid="113" grpId="0"/>
      <p:bldP spid="113" grpId="1"/>
      <p:bldP spid="114" grpId="0"/>
      <p:bldP spid="114" grpId="1"/>
      <p:bldP spid="115" grpId="0"/>
      <p:bldP spid="115" grpId="1"/>
      <p:bldP spid="47" grpId="0" animBg="1"/>
      <p:bldP spid="47" grpId="1" animBg="1"/>
      <p:bldP spid="47" grpId="2" animBg="1"/>
      <p:bldP spid="49" grpId="0" animBg="1"/>
      <p:bldP spid="49" grpId="1" animBg="1"/>
      <p:bldP spid="49" grpId="2" animBg="1"/>
      <p:bldP spid="51" grpId="0"/>
      <p:bldP spid="52" grpId="0"/>
      <p:bldP spid="62" grpId="0"/>
      <p:bldP spid="119" grpId="0" animBg="1"/>
      <p:bldP spid="122" grpId="0" animBg="1"/>
      <p:bldP spid="127" grpId="0" animBg="1"/>
      <p:bldP spid="1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44352"/>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欠採樣（</a:t>
            </a: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Under-Sampling</a:t>
            </a: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838779" y="4806534"/>
            <a:ext cx="298480"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9</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pic>
        <p:nvPicPr>
          <p:cNvPr id="36" name="Picture 2">
            <a:extLst>
              <a:ext uri="{FF2B5EF4-FFF2-40B4-BE49-F238E27FC236}">
                <a16:creationId xmlns:a16="http://schemas.microsoft.com/office/drawing/2014/main" id="{1955DE8B-4147-4C3E-A768-DDD204956B9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849" t="20732" r="5700" b="4878"/>
          <a:stretch/>
        </p:blipFill>
        <p:spPr bwMode="auto">
          <a:xfrm>
            <a:off x="2052000" y="1636440"/>
            <a:ext cx="5040000" cy="2927998"/>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圓角 9">
            <a:extLst>
              <a:ext uri="{FF2B5EF4-FFF2-40B4-BE49-F238E27FC236}">
                <a16:creationId xmlns:a16="http://schemas.microsoft.com/office/drawing/2014/main" id="{96EE5BB5-F0C7-486F-B735-308B46C8887B}"/>
              </a:ext>
            </a:extLst>
          </p:cNvPr>
          <p:cNvSpPr/>
          <p:nvPr/>
        </p:nvSpPr>
        <p:spPr>
          <a:xfrm>
            <a:off x="5915016" y="2032484"/>
            <a:ext cx="2678564" cy="198022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D9FD7069-CE16-46C9-91F8-8B8C4302E84A}"/>
              </a:ext>
            </a:extLst>
          </p:cNvPr>
          <p:cNvSpPr txBox="1"/>
          <p:nvPr/>
        </p:nvSpPr>
        <p:spPr>
          <a:xfrm>
            <a:off x="6089602" y="2212504"/>
            <a:ext cx="2329392" cy="145954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342900" indent="-342900" algn="l">
              <a:lnSpc>
                <a:spcPct val="200000"/>
              </a:lnSpc>
              <a:buFont typeface="Wingdings" panose="05000000000000000000" pitchFamily="2" charset="2"/>
              <a:buChar char="u"/>
            </a:pPr>
            <a:r>
              <a:rPr lang="zh-TW" altLang="en-US" sz="1400" b="1" dirty="0">
                <a:solidFill>
                  <a:schemeClr val="tx1">
                    <a:lumMod val="75000"/>
                    <a:lumOff val="25000"/>
                  </a:schemeClr>
                </a:solidFill>
              </a:rPr>
              <a:t>隨機欠採樣</a:t>
            </a:r>
            <a:endParaRPr lang="en-US" altLang="zh-TW" sz="1400" b="1" dirty="0">
              <a:solidFill>
                <a:schemeClr val="tx1">
                  <a:lumMod val="75000"/>
                  <a:lumOff val="25000"/>
                </a:schemeClr>
              </a:solidFill>
            </a:endParaRPr>
          </a:p>
          <a:p>
            <a:pPr marL="342900" indent="-342900" algn="l">
              <a:lnSpc>
                <a:spcPct val="200000"/>
              </a:lnSpc>
              <a:buFont typeface="Wingdings" panose="05000000000000000000" pitchFamily="2" charset="2"/>
              <a:buChar char="u"/>
            </a:pPr>
            <a:r>
              <a:rPr lang="en-US" altLang="zh-TW" sz="1400" b="1" dirty="0">
                <a:solidFill>
                  <a:schemeClr val="tx1">
                    <a:lumMod val="75000"/>
                    <a:lumOff val="25000"/>
                  </a:schemeClr>
                </a:solidFill>
                <a:latin typeface="Sitka Heading Semibold"/>
              </a:rPr>
              <a:t>Cluster Centroids</a:t>
            </a:r>
          </a:p>
          <a:p>
            <a:pPr marL="342900" indent="-342900" algn="l">
              <a:lnSpc>
                <a:spcPct val="200000"/>
              </a:lnSpc>
              <a:buFont typeface="Wingdings" panose="05000000000000000000" pitchFamily="2" charset="2"/>
              <a:buChar char="u"/>
            </a:pPr>
            <a:r>
              <a:rPr lang="en-US" altLang="zh-TW" sz="1400" b="1" dirty="0">
                <a:solidFill>
                  <a:schemeClr val="tx1">
                    <a:lumMod val="75000"/>
                    <a:lumOff val="25000"/>
                  </a:schemeClr>
                </a:solidFill>
                <a:latin typeface="Sitka Heading Semibold"/>
              </a:rPr>
              <a:t>Near Miss</a:t>
            </a:r>
          </a:p>
        </p:txBody>
      </p:sp>
    </p:spTree>
    <p:extLst>
      <p:ext uri="{BB962C8B-B14F-4D97-AF65-F5344CB8AC3E}">
        <p14:creationId xmlns:p14="http://schemas.microsoft.com/office/powerpoint/2010/main" val="1571780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25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0 -1.79266E-6 L -0.16545 -1.79266E-6 " pathEditMode="relative" rAng="0" ptsTypes="AA">
                                      <p:cBhvr>
                                        <p:cTn id="15" dur="500" fill="hold"/>
                                        <p:tgtEl>
                                          <p:spTgt spid="36"/>
                                        </p:tgtEl>
                                        <p:attrNameLst>
                                          <p:attrName>ppt_x</p:attrName>
                                          <p:attrName>ppt_y</p:attrName>
                                        </p:attrNameLst>
                                      </p:cBhvr>
                                      <p:rCtr x="-8281" y="0"/>
                                    </p:animMotion>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250" fill="hold"/>
                                        <p:tgtEl>
                                          <p:spTgt spid="10"/>
                                        </p:tgtEl>
                                        <p:attrNameLst>
                                          <p:attrName>ppt_w</p:attrName>
                                        </p:attrNameLst>
                                      </p:cBhvr>
                                      <p:tavLst>
                                        <p:tav tm="0">
                                          <p:val>
                                            <p:fltVal val="0"/>
                                          </p:val>
                                        </p:tav>
                                        <p:tav tm="100000">
                                          <p:val>
                                            <p:strVal val="#ppt_w"/>
                                          </p:val>
                                        </p:tav>
                                      </p:tavLst>
                                    </p:anim>
                                    <p:anim calcmode="lin" valueType="num">
                                      <p:cBhvr>
                                        <p:cTn id="20" dur="250" fill="hold"/>
                                        <p:tgtEl>
                                          <p:spTgt spid="10"/>
                                        </p:tgtEl>
                                        <p:attrNameLst>
                                          <p:attrName>ppt_h</p:attrName>
                                        </p:attrNameLst>
                                      </p:cBhvr>
                                      <p:tavLst>
                                        <p:tav tm="0">
                                          <p:val>
                                            <p:fltVal val="0"/>
                                          </p:val>
                                        </p:tav>
                                        <p:tav tm="100000">
                                          <p:val>
                                            <p:strVal val="#ppt_h"/>
                                          </p:val>
                                        </p:tav>
                                      </p:tavLst>
                                    </p:anim>
                                    <p:animEffect transition="in" filter="fade">
                                      <p:cBhvr>
                                        <p:cTn id="21" dur="250"/>
                                        <p:tgtEl>
                                          <p:spTgt spid="10"/>
                                        </p:tgtEl>
                                      </p:cBhvr>
                                    </p:animEffect>
                                  </p:childTnLst>
                                </p:cTn>
                              </p:par>
                              <p:par>
                                <p:cTn id="22" presetID="6" presetClass="emph" presetSubtype="0" fill="hold" grpId="1" nodeType="withEffect">
                                  <p:stCondLst>
                                    <p:cond delay="200"/>
                                  </p:stCondLst>
                                  <p:childTnLst>
                                    <p:animScale>
                                      <p:cBhvr>
                                        <p:cTn id="23" dur="250" fill="hold"/>
                                        <p:tgtEl>
                                          <p:spTgt spid="10"/>
                                        </p:tgtEl>
                                      </p:cBhvr>
                                      <p:by x="120000" y="120000"/>
                                    </p:animScale>
                                  </p:childTnLst>
                                </p:cTn>
                              </p:par>
                              <p:par>
                                <p:cTn id="24" presetID="6" presetClass="emph" presetSubtype="0" fill="hold" grpId="2" nodeType="withEffect">
                                  <p:stCondLst>
                                    <p:cond delay="400"/>
                                  </p:stCondLst>
                                  <p:childTnLst>
                                    <p:animScale>
                                      <p:cBhvr>
                                        <p:cTn id="25" dur="250" fill="hold"/>
                                        <p:tgtEl>
                                          <p:spTgt spid="10"/>
                                        </p:tgtEl>
                                      </p:cBhvr>
                                      <p:by x="83000" y="83000"/>
                                    </p:animScale>
                                  </p:childTnLst>
                                </p:cTn>
                              </p:par>
                            </p:childTnLst>
                          </p:cTn>
                        </p:par>
                        <p:par>
                          <p:cTn id="26" fill="hold">
                            <p:stCondLst>
                              <p:cond delay="1150"/>
                            </p:stCondLst>
                            <p:childTnLst>
                              <p:par>
                                <p:cTn id="27" presetID="50" presetClass="entr" presetSubtype="0" decel="100000" fill="hold" grpId="0" nodeType="afterEffect">
                                  <p:stCondLst>
                                    <p:cond delay="0"/>
                                  </p:stCondLst>
                                  <p:iterate type="lt">
                                    <p:tmPct val="10000"/>
                                  </p:iterate>
                                  <p:childTnLst>
                                    <p:set>
                                      <p:cBhvr>
                                        <p:cTn id="28" dur="1" fill="hold">
                                          <p:stCondLst>
                                            <p:cond delay="0"/>
                                          </p:stCondLst>
                                        </p:cTn>
                                        <p:tgtEl>
                                          <p:spTgt spid="11"/>
                                        </p:tgtEl>
                                        <p:attrNameLst>
                                          <p:attrName>style.visibility</p:attrName>
                                        </p:attrNameLst>
                                      </p:cBhvr>
                                      <p:to>
                                        <p:strVal val="visible"/>
                                      </p:to>
                                    </p:set>
                                    <p:anim calcmode="lin" valueType="num">
                                      <p:cBhvr>
                                        <p:cTn id="29" dur="100" fill="hold"/>
                                        <p:tgtEl>
                                          <p:spTgt spid="11"/>
                                        </p:tgtEl>
                                        <p:attrNameLst>
                                          <p:attrName>ppt_w</p:attrName>
                                        </p:attrNameLst>
                                      </p:cBhvr>
                                      <p:tavLst>
                                        <p:tav tm="0">
                                          <p:val>
                                            <p:strVal val="#ppt_w+.3"/>
                                          </p:val>
                                        </p:tav>
                                        <p:tav tm="100000">
                                          <p:val>
                                            <p:strVal val="#ppt_w"/>
                                          </p:val>
                                        </p:tav>
                                      </p:tavLst>
                                    </p:anim>
                                    <p:anim calcmode="lin" valueType="num">
                                      <p:cBhvr>
                                        <p:cTn id="30" dur="100" fill="hold"/>
                                        <p:tgtEl>
                                          <p:spTgt spid="11"/>
                                        </p:tgtEl>
                                        <p:attrNameLst>
                                          <p:attrName>ppt_h</p:attrName>
                                        </p:attrNameLst>
                                      </p:cBhvr>
                                      <p:tavLst>
                                        <p:tav tm="0">
                                          <p:val>
                                            <p:strVal val="#ppt_h"/>
                                          </p:val>
                                        </p:tav>
                                        <p:tav tm="100000">
                                          <p:val>
                                            <p:strVal val="#ppt_h"/>
                                          </p:val>
                                        </p:tav>
                                      </p:tavLst>
                                    </p:anim>
                                    <p:animEffect transition="in" filter="fade">
                                      <p:cBhvr>
                                        <p:cTn id="31" dur="1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0" grpId="0" animBg="1"/>
      <p:bldP spid="10" grpId="1" animBg="1"/>
      <p:bldP spid="10" grpId="2"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隨機欠採樣</a:t>
            </a: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748464" y="4806534"/>
            <a:ext cx="401072"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10</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8" name="矩形 17">
            <a:extLst>
              <a:ext uri="{FF2B5EF4-FFF2-40B4-BE49-F238E27FC236}">
                <a16:creationId xmlns:a16="http://schemas.microsoft.com/office/drawing/2014/main" id="{EC042D2E-5790-4A76-BEE5-3426CE9D9B61}"/>
              </a:ext>
            </a:extLst>
          </p:cNvPr>
          <p:cNvSpPr/>
          <p:nvPr/>
        </p:nvSpPr>
        <p:spPr>
          <a:xfrm>
            <a:off x="1535580" y="361568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7" name="矩形 26">
            <a:extLst>
              <a:ext uri="{FF2B5EF4-FFF2-40B4-BE49-F238E27FC236}">
                <a16:creationId xmlns:a16="http://schemas.microsoft.com/office/drawing/2014/main" id="{5ECD3B54-2965-451E-BC90-41AD47551383}"/>
              </a:ext>
            </a:extLst>
          </p:cNvPr>
          <p:cNvSpPr/>
          <p:nvPr/>
        </p:nvSpPr>
        <p:spPr>
          <a:xfrm>
            <a:off x="3930434" y="300651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矩形 29">
            <a:extLst>
              <a:ext uri="{FF2B5EF4-FFF2-40B4-BE49-F238E27FC236}">
                <a16:creationId xmlns:a16="http://schemas.microsoft.com/office/drawing/2014/main" id="{2B68D007-6E7F-4043-BEA5-8B5C605549E5}"/>
              </a:ext>
            </a:extLst>
          </p:cNvPr>
          <p:cNvSpPr/>
          <p:nvPr/>
        </p:nvSpPr>
        <p:spPr>
          <a:xfrm>
            <a:off x="2706147" y="211134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4" name="矩形 13">
            <a:extLst>
              <a:ext uri="{FF2B5EF4-FFF2-40B4-BE49-F238E27FC236}">
                <a16:creationId xmlns:a16="http://schemas.microsoft.com/office/drawing/2014/main" id="{5EA11D9E-AF31-454A-B155-E0FF8C5781B1}"/>
              </a:ext>
            </a:extLst>
          </p:cNvPr>
          <p:cNvSpPr/>
          <p:nvPr/>
        </p:nvSpPr>
        <p:spPr>
          <a:xfrm>
            <a:off x="1788115" y="269164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5" name="矩形 34">
            <a:extLst>
              <a:ext uri="{FF2B5EF4-FFF2-40B4-BE49-F238E27FC236}">
                <a16:creationId xmlns:a16="http://schemas.microsoft.com/office/drawing/2014/main" id="{1B283553-D586-4DE9-8DAB-3A7A266B8C73}"/>
              </a:ext>
            </a:extLst>
          </p:cNvPr>
          <p:cNvSpPr/>
          <p:nvPr/>
        </p:nvSpPr>
        <p:spPr>
          <a:xfrm>
            <a:off x="2600201" y="369314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nvGrpSpPr>
          <p:cNvPr id="2" name="群組 1">
            <a:extLst>
              <a:ext uri="{FF2B5EF4-FFF2-40B4-BE49-F238E27FC236}">
                <a16:creationId xmlns:a16="http://schemas.microsoft.com/office/drawing/2014/main" id="{AAD37E2B-6F6B-4100-8248-BD661B8269CF}"/>
              </a:ext>
            </a:extLst>
          </p:cNvPr>
          <p:cNvGrpSpPr/>
          <p:nvPr/>
        </p:nvGrpSpPr>
        <p:grpSpPr>
          <a:xfrm>
            <a:off x="1115616" y="1703142"/>
            <a:ext cx="3276364" cy="2303714"/>
            <a:chOff x="2937827" y="1703142"/>
            <a:chExt cx="3276364" cy="2303714"/>
          </a:xfrm>
        </p:grpSpPr>
        <p:cxnSp>
          <p:nvCxnSpPr>
            <p:cNvPr id="16" name="直線單箭頭接點 15">
              <a:extLst>
                <a:ext uri="{FF2B5EF4-FFF2-40B4-BE49-F238E27FC236}">
                  <a16:creationId xmlns:a16="http://schemas.microsoft.com/office/drawing/2014/main" id="{062256EE-BD28-4D66-90E0-A5B2EEB4D24E}"/>
                </a:ext>
              </a:extLst>
            </p:cNvPr>
            <p:cNvCxnSpPr>
              <a:cxnSpLocks/>
            </p:cNvCxnSpPr>
            <p:nvPr/>
          </p:nvCxnSpPr>
          <p:spPr>
            <a:xfrm>
              <a:off x="2937827" y="3999053"/>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3862DD1E-103F-4F64-AEE8-D22B9CF97966}"/>
                </a:ext>
              </a:extLst>
            </p:cNvPr>
            <p:cNvCxnSpPr>
              <a:cxnSpLocks/>
            </p:cNvCxnSpPr>
            <p:nvPr/>
          </p:nvCxnSpPr>
          <p:spPr>
            <a:xfrm flipV="1">
              <a:off x="2940488" y="1703142"/>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9" name="矩形 18">
              <a:extLst>
                <a:ext uri="{FF2B5EF4-FFF2-40B4-BE49-F238E27FC236}">
                  <a16:creationId xmlns:a16="http://schemas.microsoft.com/office/drawing/2014/main" id="{29D9269C-279E-4663-A5E0-4CCEBAA1575E}"/>
                </a:ext>
              </a:extLst>
            </p:cNvPr>
            <p:cNvSpPr/>
            <p:nvPr/>
          </p:nvSpPr>
          <p:spPr>
            <a:xfrm>
              <a:off x="3167647" y="232694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0" name="矩形 19">
              <a:extLst>
                <a:ext uri="{FF2B5EF4-FFF2-40B4-BE49-F238E27FC236}">
                  <a16:creationId xmlns:a16="http://schemas.microsoft.com/office/drawing/2014/main" id="{43522693-B121-48E6-B5AB-2B65FDE4D9E0}"/>
                </a:ext>
              </a:extLst>
            </p:cNvPr>
            <p:cNvSpPr/>
            <p:nvPr/>
          </p:nvSpPr>
          <p:spPr>
            <a:xfrm>
              <a:off x="3280327" y="306084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1" name="橢圓 20">
              <a:extLst>
                <a:ext uri="{FF2B5EF4-FFF2-40B4-BE49-F238E27FC236}">
                  <a16:creationId xmlns:a16="http://schemas.microsoft.com/office/drawing/2014/main" id="{328BEC83-F47E-423A-A5D7-F55D414F54DE}"/>
                </a:ext>
              </a:extLst>
            </p:cNvPr>
            <p:cNvSpPr/>
            <p:nvPr/>
          </p:nvSpPr>
          <p:spPr>
            <a:xfrm>
              <a:off x="5311949" y="294433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橢圓 21">
              <a:extLst>
                <a:ext uri="{FF2B5EF4-FFF2-40B4-BE49-F238E27FC236}">
                  <a16:creationId xmlns:a16="http://schemas.microsoft.com/office/drawing/2014/main" id="{273C8FA0-D723-4767-844C-FA6BE96C5171}"/>
                </a:ext>
              </a:extLst>
            </p:cNvPr>
            <p:cNvSpPr/>
            <p:nvPr/>
          </p:nvSpPr>
          <p:spPr>
            <a:xfrm>
              <a:off x="5031925" y="2182099"/>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5B38E947-7F03-462A-8DC1-0C15AA8FE246}"/>
                </a:ext>
              </a:extLst>
            </p:cNvPr>
            <p:cNvSpPr/>
            <p:nvPr/>
          </p:nvSpPr>
          <p:spPr>
            <a:xfrm>
              <a:off x="4353961" y="3187685"/>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89B51B02-9007-4911-BC42-65DF796401CE}"/>
                </a:ext>
              </a:extLst>
            </p:cNvPr>
            <p:cNvSpPr/>
            <p:nvPr/>
          </p:nvSpPr>
          <p:spPr>
            <a:xfrm>
              <a:off x="3982576" y="272130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641475C7-08C0-4F92-AA54-6479589805FF}"/>
                </a:ext>
              </a:extLst>
            </p:cNvPr>
            <p:cNvSpPr/>
            <p:nvPr/>
          </p:nvSpPr>
          <p:spPr>
            <a:xfrm>
              <a:off x="3877621" y="184882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55704A63-2182-4DC4-B1A2-84297F420FBA}"/>
                </a:ext>
              </a:extLst>
            </p:cNvPr>
            <p:cNvSpPr/>
            <p:nvPr/>
          </p:nvSpPr>
          <p:spPr>
            <a:xfrm>
              <a:off x="4962267" y="353373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8" name="矩形 27">
              <a:extLst>
                <a:ext uri="{FF2B5EF4-FFF2-40B4-BE49-F238E27FC236}">
                  <a16:creationId xmlns:a16="http://schemas.microsoft.com/office/drawing/2014/main" id="{518065CB-74D7-4E9B-8EAC-9B9E09AA93EA}"/>
                </a:ext>
              </a:extLst>
            </p:cNvPr>
            <p:cNvSpPr/>
            <p:nvPr/>
          </p:nvSpPr>
          <p:spPr>
            <a:xfrm>
              <a:off x="5535066" y="230295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9" name="矩形 28">
              <a:extLst>
                <a:ext uri="{FF2B5EF4-FFF2-40B4-BE49-F238E27FC236}">
                  <a16:creationId xmlns:a16="http://schemas.microsoft.com/office/drawing/2014/main" id="{DFEF037E-FED5-4826-A456-930359197D7A}"/>
                </a:ext>
              </a:extLst>
            </p:cNvPr>
            <p:cNvSpPr/>
            <p:nvPr/>
          </p:nvSpPr>
          <p:spPr>
            <a:xfrm>
              <a:off x="3772384" y="226255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1" name="橢圓 30">
              <a:extLst>
                <a:ext uri="{FF2B5EF4-FFF2-40B4-BE49-F238E27FC236}">
                  <a16:creationId xmlns:a16="http://schemas.microsoft.com/office/drawing/2014/main" id="{394C270C-2EFB-48C6-932E-A2EE8AA86EFF}"/>
                </a:ext>
              </a:extLst>
            </p:cNvPr>
            <p:cNvSpPr/>
            <p:nvPr/>
          </p:nvSpPr>
          <p:spPr>
            <a:xfrm>
              <a:off x="4635113" y="264394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6AC9278D-7987-43E0-94FE-2FF0852EB2BC}"/>
                </a:ext>
              </a:extLst>
            </p:cNvPr>
            <p:cNvSpPr/>
            <p:nvPr/>
          </p:nvSpPr>
          <p:spPr>
            <a:xfrm>
              <a:off x="4993162" y="316144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4BAD81CF-4559-404B-8DC0-A236ED2C7B13}"/>
                </a:ext>
              </a:extLst>
            </p:cNvPr>
            <p:cNvSpPr/>
            <p:nvPr/>
          </p:nvSpPr>
          <p:spPr>
            <a:xfrm>
              <a:off x="3656960" y="3370333"/>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C4D18C5E-B4C7-429F-AF2F-12A03469C11B}"/>
                </a:ext>
              </a:extLst>
            </p:cNvPr>
            <p:cNvSpPr/>
            <p:nvPr/>
          </p:nvSpPr>
          <p:spPr>
            <a:xfrm>
              <a:off x="5432760" y="367824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2" name="矩形 11">
              <a:extLst>
                <a:ext uri="{FF2B5EF4-FFF2-40B4-BE49-F238E27FC236}">
                  <a16:creationId xmlns:a16="http://schemas.microsoft.com/office/drawing/2014/main" id="{2421DA8D-640E-4F9E-ABD5-CF2801C0E8C0}"/>
                </a:ext>
              </a:extLst>
            </p:cNvPr>
            <p:cNvSpPr/>
            <p:nvPr/>
          </p:nvSpPr>
          <p:spPr>
            <a:xfrm>
              <a:off x="4276498" y="252932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3" name="矩形 12">
              <a:extLst>
                <a:ext uri="{FF2B5EF4-FFF2-40B4-BE49-F238E27FC236}">
                  <a16:creationId xmlns:a16="http://schemas.microsoft.com/office/drawing/2014/main" id="{752A7E25-9E08-4EA8-A8B9-46E9EDFBCC6B}"/>
                </a:ext>
              </a:extLst>
            </p:cNvPr>
            <p:cNvSpPr/>
            <p:nvPr/>
          </p:nvSpPr>
          <p:spPr>
            <a:xfrm>
              <a:off x="5334519" y="198768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5" name="矩形 14">
              <a:extLst>
                <a:ext uri="{FF2B5EF4-FFF2-40B4-BE49-F238E27FC236}">
                  <a16:creationId xmlns:a16="http://schemas.microsoft.com/office/drawing/2014/main" id="{849AB53A-8DC8-4CDE-A00E-8FFAB0009E55}"/>
                </a:ext>
              </a:extLst>
            </p:cNvPr>
            <p:cNvSpPr/>
            <p:nvPr/>
          </p:nvSpPr>
          <p:spPr>
            <a:xfrm>
              <a:off x="4010587" y="332144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6" name="矩形 35">
              <a:extLst>
                <a:ext uri="{FF2B5EF4-FFF2-40B4-BE49-F238E27FC236}">
                  <a16:creationId xmlns:a16="http://schemas.microsoft.com/office/drawing/2014/main" id="{8E36AD20-61D6-44F9-80E8-05BCF80959EA}"/>
                </a:ext>
              </a:extLst>
            </p:cNvPr>
            <p:cNvSpPr/>
            <p:nvPr/>
          </p:nvSpPr>
          <p:spPr>
            <a:xfrm>
              <a:off x="4962267" y="279887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sp>
        <p:nvSpPr>
          <p:cNvPr id="37" name="矩形: 圓角 36">
            <a:extLst>
              <a:ext uri="{FF2B5EF4-FFF2-40B4-BE49-F238E27FC236}">
                <a16:creationId xmlns:a16="http://schemas.microsoft.com/office/drawing/2014/main" id="{75A8CE99-9835-491E-8E0A-89C37D6DE3B4}"/>
              </a:ext>
            </a:extLst>
          </p:cNvPr>
          <p:cNvSpPr/>
          <p:nvPr/>
        </p:nvSpPr>
        <p:spPr>
          <a:xfrm>
            <a:off x="5266480" y="1788565"/>
            <a:ext cx="2878795"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矩形: 圓角 37">
            <a:extLst>
              <a:ext uri="{FF2B5EF4-FFF2-40B4-BE49-F238E27FC236}">
                <a16:creationId xmlns:a16="http://schemas.microsoft.com/office/drawing/2014/main" id="{907B1E9E-C799-4383-A3EE-EE45B7BC22E9}"/>
              </a:ext>
            </a:extLst>
          </p:cNvPr>
          <p:cNvSpPr/>
          <p:nvPr/>
        </p:nvSpPr>
        <p:spPr>
          <a:xfrm>
            <a:off x="5269286" y="3074822"/>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 name="文字方塊 38">
            <a:extLst>
              <a:ext uri="{FF2B5EF4-FFF2-40B4-BE49-F238E27FC236}">
                <a16:creationId xmlns:a16="http://schemas.microsoft.com/office/drawing/2014/main" id="{19C8A87F-FC9F-4E5F-B17D-D6C7356412EB}"/>
              </a:ext>
            </a:extLst>
          </p:cNvPr>
          <p:cNvSpPr txBox="1"/>
          <p:nvPr/>
        </p:nvSpPr>
        <p:spPr>
          <a:xfrm>
            <a:off x="5361846" y="1986241"/>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簡單易實現</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t>不需要額外的計算</a:t>
            </a:r>
            <a:endParaRPr lang="zh-TW" altLang="en-US" sz="1200" dirty="0">
              <a:latin typeface="Sitka Heading Semibold"/>
            </a:endParaRPr>
          </a:p>
        </p:txBody>
      </p:sp>
      <p:sp>
        <p:nvSpPr>
          <p:cNvPr id="40" name="文字方塊 39">
            <a:extLst>
              <a:ext uri="{FF2B5EF4-FFF2-40B4-BE49-F238E27FC236}">
                <a16:creationId xmlns:a16="http://schemas.microsoft.com/office/drawing/2014/main" id="{4A8213BD-2EB3-4B37-AE69-323B850C7463}"/>
              </a:ext>
            </a:extLst>
          </p:cNvPr>
          <p:cNvSpPr txBox="1"/>
          <p:nvPr/>
        </p:nvSpPr>
        <p:spPr>
          <a:xfrm>
            <a:off x="5365170" y="3462591"/>
            <a:ext cx="2696676"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可能會造成訊息損失</a:t>
            </a:r>
            <a:r>
              <a:rPr lang="zh-TW" altLang="en-US" sz="1200" dirty="0">
                <a:latin typeface="Sitka Heading Semibold"/>
              </a:rPr>
              <a:t>丟失重要特徵</a:t>
            </a:r>
          </a:p>
        </p:txBody>
      </p:sp>
    </p:spTree>
    <p:extLst>
      <p:ext uri="{BB962C8B-B14F-4D97-AF65-F5344CB8AC3E}">
        <p14:creationId xmlns:p14="http://schemas.microsoft.com/office/powerpoint/2010/main" val="2830380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5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250"/>
                                        <p:tgtEl>
                                          <p:spTgt spid="2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50"/>
                                        <p:tgtEl>
                                          <p:spTgt spid="3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250"/>
                                        <p:tgtEl>
                                          <p:spTgt spid="35"/>
                                        </p:tgtEl>
                                      </p:cBhvr>
                                    </p:animEffect>
                                  </p:childTnLst>
                                </p:cTn>
                              </p:par>
                              <p:par>
                                <p:cTn id="24" presetID="10"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5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7"/>
                                        </p:tgtEl>
                                      </p:cBhvr>
                                    </p:animEffect>
                                    <p:set>
                                      <p:cBhvr>
                                        <p:cTn id="34" dur="1" fill="hold">
                                          <p:stCondLst>
                                            <p:cond delay="499"/>
                                          </p:stCondLst>
                                        </p:cTn>
                                        <p:tgtEl>
                                          <p:spTgt spid="27"/>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0"/>
                                        </p:tgtEl>
                                      </p:cBhvr>
                                    </p:animEffect>
                                    <p:set>
                                      <p:cBhvr>
                                        <p:cTn id="37" dur="1" fill="hold">
                                          <p:stCondLst>
                                            <p:cond delay="499"/>
                                          </p:stCondLst>
                                        </p:cTn>
                                        <p:tgtEl>
                                          <p:spTgt spid="3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35"/>
                                        </p:tgtEl>
                                      </p:cBhvr>
                                    </p:animEffect>
                                    <p:set>
                                      <p:cBhvr>
                                        <p:cTn id="43" dur="1" fill="hold">
                                          <p:stCondLst>
                                            <p:cond delay="499"/>
                                          </p:stCondLst>
                                        </p:cTn>
                                        <p:tgtEl>
                                          <p:spTgt spid="35"/>
                                        </p:tgtEl>
                                        <p:attrNameLst>
                                          <p:attrName>style.visibility</p:attrName>
                                        </p:attrNameLst>
                                      </p:cBhvr>
                                      <p:to>
                                        <p:strVal val="hidden"/>
                                      </p:to>
                                    </p:set>
                                  </p:childTnLst>
                                </p:cTn>
                              </p:par>
                            </p:childTnLst>
                          </p:cTn>
                        </p:par>
                        <p:par>
                          <p:cTn id="44" fill="hold">
                            <p:stCondLst>
                              <p:cond delay="500"/>
                            </p:stCondLst>
                            <p:childTnLst>
                              <p:par>
                                <p:cTn id="45" presetID="53" presetClass="entr" presetSubtype="16"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250" fill="hold"/>
                                        <p:tgtEl>
                                          <p:spTgt spid="37"/>
                                        </p:tgtEl>
                                        <p:attrNameLst>
                                          <p:attrName>ppt_w</p:attrName>
                                        </p:attrNameLst>
                                      </p:cBhvr>
                                      <p:tavLst>
                                        <p:tav tm="0">
                                          <p:val>
                                            <p:fltVal val="0"/>
                                          </p:val>
                                        </p:tav>
                                        <p:tav tm="100000">
                                          <p:val>
                                            <p:strVal val="#ppt_w"/>
                                          </p:val>
                                        </p:tav>
                                      </p:tavLst>
                                    </p:anim>
                                    <p:anim calcmode="lin" valueType="num">
                                      <p:cBhvr>
                                        <p:cTn id="48" dur="250" fill="hold"/>
                                        <p:tgtEl>
                                          <p:spTgt spid="37"/>
                                        </p:tgtEl>
                                        <p:attrNameLst>
                                          <p:attrName>ppt_h</p:attrName>
                                        </p:attrNameLst>
                                      </p:cBhvr>
                                      <p:tavLst>
                                        <p:tav tm="0">
                                          <p:val>
                                            <p:fltVal val="0"/>
                                          </p:val>
                                        </p:tav>
                                        <p:tav tm="100000">
                                          <p:val>
                                            <p:strVal val="#ppt_h"/>
                                          </p:val>
                                        </p:tav>
                                      </p:tavLst>
                                    </p:anim>
                                    <p:animEffect transition="in" filter="fade">
                                      <p:cBhvr>
                                        <p:cTn id="49" dur="250"/>
                                        <p:tgtEl>
                                          <p:spTgt spid="37"/>
                                        </p:tgtEl>
                                      </p:cBhvr>
                                    </p:animEffect>
                                  </p:childTnLst>
                                </p:cTn>
                              </p:par>
                              <p:par>
                                <p:cTn id="50" presetID="6" presetClass="emph" presetSubtype="0" fill="hold" grpId="1" nodeType="withEffect">
                                  <p:stCondLst>
                                    <p:cond delay="200"/>
                                  </p:stCondLst>
                                  <p:childTnLst>
                                    <p:animScale>
                                      <p:cBhvr>
                                        <p:cTn id="51" dur="250" fill="hold"/>
                                        <p:tgtEl>
                                          <p:spTgt spid="37"/>
                                        </p:tgtEl>
                                      </p:cBhvr>
                                      <p:by x="120000" y="120000"/>
                                    </p:animScale>
                                  </p:childTnLst>
                                </p:cTn>
                              </p:par>
                              <p:par>
                                <p:cTn id="52" presetID="6" presetClass="emph" presetSubtype="0" fill="hold" grpId="2" nodeType="withEffect">
                                  <p:stCondLst>
                                    <p:cond delay="400"/>
                                  </p:stCondLst>
                                  <p:childTnLst>
                                    <p:animScale>
                                      <p:cBhvr>
                                        <p:cTn id="53" dur="250" fill="hold"/>
                                        <p:tgtEl>
                                          <p:spTgt spid="37"/>
                                        </p:tgtEl>
                                      </p:cBhvr>
                                      <p:by x="83000" y="83000"/>
                                    </p:animScale>
                                  </p:childTnLst>
                                </p:cTn>
                              </p:par>
                            </p:childTnLst>
                          </p:cTn>
                        </p:par>
                        <p:par>
                          <p:cTn id="54" fill="hold">
                            <p:stCondLst>
                              <p:cond delay="1150"/>
                            </p:stCondLst>
                            <p:childTnLst>
                              <p:par>
                                <p:cTn id="55" presetID="53" presetClass="entr" presetSubtype="16"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p:cTn id="57" dur="250" fill="hold"/>
                                        <p:tgtEl>
                                          <p:spTgt spid="38"/>
                                        </p:tgtEl>
                                        <p:attrNameLst>
                                          <p:attrName>ppt_w</p:attrName>
                                        </p:attrNameLst>
                                      </p:cBhvr>
                                      <p:tavLst>
                                        <p:tav tm="0">
                                          <p:val>
                                            <p:fltVal val="0"/>
                                          </p:val>
                                        </p:tav>
                                        <p:tav tm="100000">
                                          <p:val>
                                            <p:strVal val="#ppt_w"/>
                                          </p:val>
                                        </p:tav>
                                      </p:tavLst>
                                    </p:anim>
                                    <p:anim calcmode="lin" valueType="num">
                                      <p:cBhvr>
                                        <p:cTn id="58" dur="250" fill="hold"/>
                                        <p:tgtEl>
                                          <p:spTgt spid="38"/>
                                        </p:tgtEl>
                                        <p:attrNameLst>
                                          <p:attrName>ppt_h</p:attrName>
                                        </p:attrNameLst>
                                      </p:cBhvr>
                                      <p:tavLst>
                                        <p:tav tm="0">
                                          <p:val>
                                            <p:fltVal val="0"/>
                                          </p:val>
                                        </p:tav>
                                        <p:tav tm="100000">
                                          <p:val>
                                            <p:strVal val="#ppt_h"/>
                                          </p:val>
                                        </p:tav>
                                      </p:tavLst>
                                    </p:anim>
                                    <p:animEffect transition="in" filter="fade">
                                      <p:cBhvr>
                                        <p:cTn id="59" dur="250"/>
                                        <p:tgtEl>
                                          <p:spTgt spid="38"/>
                                        </p:tgtEl>
                                      </p:cBhvr>
                                    </p:animEffect>
                                  </p:childTnLst>
                                </p:cTn>
                              </p:par>
                              <p:par>
                                <p:cTn id="60" presetID="6" presetClass="emph" presetSubtype="0" fill="hold" grpId="1" nodeType="withEffect">
                                  <p:stCondLst>
                                    <p:cond delay="200"/>
                                  </p:stCondLst>
                                  <p:childTnLst>
                                    <p:animScale>
                                      <p:cBhvr>
                                        <p:cTn id="61" dur="250" fill="hold"/>
                                        <p:tgtEl>
                                          <p:spTgt spid="38"/>
                                        </p:tgtEl>
                                      </p:cBhvr>
                                      <p:by x="120000" y="120000"/>
                                    </p:animScale>
                                  </p:childTnLst>
                                </p:cTn>
                              </p:par>
                              <p:par>
                                <p:cTn id="62" presetID="6" presetClass="emph" presetSubtype="0" fill="hold" grpId="2" nodeType="withEffect">
                                  <p:stCondLst>
                                    <p:cond delay="400"/>
                                  </p:stCondLst>
                                  <p:childTnLst>
                                    <p:animScale>
                                      <p:cBhvr>
                                        <p:cTn id="63" dur="250" fill="hold"/>
                                        <p:tgtEl>
                                          <p:spTgt spid="38"/>
                                        </p:tgtEl>
                                      </p:cBhvr>
                                      <p:by x="83000" y="83000"/>
                                    </p:animScale>
                                  </p:childTnLst>
                                </p:cTn>
                              </p:par>
                            </p:childTnLst>
                          </p:cTn>
                        </p:par>
                        <p:par>
                          <p:cTn id="64" fill="hold">
                            <p:stCondLst>
                              <p:cond delay="1800"/>
                            </p:stCondLst>
                            <p:childTnLst>
                              <p:par>
                                <p:cTn id="65" presetID="10"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250"/>
                                        <p:tgtEl>
                                          <p:spTgt spid="39"/>
                                        </p:tgtEl>
                                      </p:cBhvr>
                                    </p:animEffect>
                                  </p:childTnLst>
                                </p:cTn>
                              </p:par>
                            </p:childTnLst>
                          </p:cTn>
                        </p:par>
                        <p:par>
                          <p:cTn id="68" fill="hold">
                            <p:stCondLst>
                              <p:cond delay="2050"/>
                            </p:stCondLst>
                            <p:childTnLst>
                              <p:par>
                                <p:cTn id="69" presetID="10" presetClass="entr" presetSubtype="0" fill="hold" grpId="0"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8" grpId="0" animBg="1"/>
      <p:bldP spid="18" grpId="1" animBg="1"/>
      <p:bldP spid="27" grpId="0" animBg="1"/>
      <p:bldP spid="27" grpId="1" animBg="1"/>
      <p:bldP spid="30" grpId="0" animBg="1"/>
      <p:bldP spid="30" grpId="1" animBg="1"/>
      <p:bldP spid="14" grpId="0" animBg="1"/>
      <p:bldP spid="14" grpId="1" animBg="1"/>
      <p:bldP spid="35" grpId="0" animBg="1"/>
      <p:bldP spid="35" grpId="1" animBg="1"/>
      <p:bldP spid="37" grpId="0" animBg="1"/>
      <p:bldP spid="37" grpId="1" animBg="1"/>
      <p:bldP spid="37" grpId="2" animBg="1"/>
      <p:bldP spid="38" grpId="0" animBg="1"/>
      <p:bldP spid="38" grpId="1" animBg="1"/>
      <p:bldP spid="38" grpId="2" animBg="1"/>
      <p:bldP spid="39"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Cluster</a:t>
            </a:r>
            <a:r>
              <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 </a:t>
            </a: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Centroids</a:t>
            </a:r>
            <a:endPar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748464" y="4806534"/>
            <a:ext cx="393056"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11</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0" name="矩形: 圓角 9">
            <a:extLst>
              <a:ext uri="{FF2B5EF4-FFF2-40B4-BE49-F238E27FC236}">
                <a16:creationId xmlns:a16="http://schemas.microsoft.com/office/drawing/2014/main" id="{E3168B16-6E24-4911-8D65-422C0CCEEDF2}"/>
              </a:ext>
            </a:extLst>
          </p:cNvPr>
          <p:cNvSpPr/>
          <p:nvPr/>
        </p:nvSpPr>
        <p:spPr>
          <a:xfrm>
            <a:off x="5266480" y="1788565"/>
            <a:ext cx="2878795"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圓角 10">
            <a:extLst>
              <a:ext uri="{FF2B5EF4-FFF2-40B4-BE49-F238E27FC236}">
                <a16:creationId xmlns:a16="http://schemas.microsoft.com/office/drawing/2014/main" id="{E104A158-4EAB-4FA6-9708-C7F6F8753BF3}"/>
              </a:ext>
            </a:extLst>
          </p:cNvPr>
          <p:cNvSpPr/>
          <p:nvPr/>
        </p:nvSpPr>
        <p:spPr>
          <a:xfrm>
            <a:off x="5269286" y="3074822"/>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文字方塊 11">
            <a:extLst>
              <a:ext uri="{FF2B5EF4-FFF2-40B4-BE49-F238E27FC236}">
                <a16:creationId xmlns:a16="http://schemas.microsoft.com/office/drawing/2014/main" id="{CB3AA993-DB44-42F7-916B-E42A204060EA}"/>
              </a:ext>
            </a:extLst>
          </p:cNvPr>
          <p:cNvSpPr txBox="1"/>
          <p:nvPr/>
        </p:nvSpPr>
        <p:spPr>
          <a:xfrm>
            <a:off x="5361846" y="1986241"/>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保留多數類別的代表性</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維持類別分佈的一致性</a:t>
            </a:r>
          </a:p>
        </p:txBody>
      </p:sp>
      <p:sp>
        <p:nvSpPr>
          <p:cNvPr id="13" name="文字方塊 12">
            <a:extLst>
              <a:ext uri="{FF2B5EF4-FFF2-40B4-BE49-F238E27FC236}">
                <a16:creationId xmlns:a16="http://schemas.microsoft.com/office/drawing/2014/main" id="{B297C853-7A88-42B4-9D13-866AE36820B4}"/>
              </a:ext>
            </a:extLst>
          </p:cNvPr>
          <p:cNvSpPr txBox="1"/>
          <p:nvPr/>
        </p:nvSpPr>
        <p:spPr>
          <a:xfrm>
            <a:off x="5365170" y="3462591"/>
            <a:ext cx="2696676"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可能會忽略一些邊界樣本</a:t>
            </a:r>
            <a:endParaRPr lang="zh-TW" altLang="en-US" sz="1200" dirty="0">
              <a:latin typeface="Sitka Heading Semibold"/>
            </a:endParaRPr>
          </a:p>
        </p:txBody>
      </p:sp>
      <p:cxnSp>
        <p:nvCxnSpPr>
          <p:cNvPr id="20" name="直線單箭頭接點 19">
            <a:extLst>
              <a:ext uri="{FF2B5EF4-FFF2-40B4-BE49-F238E27FC236}">
                <a16:creationId xmlns:a16="http://schemas.microsoft.com/office/drawing/2014/main" id="{19FA9DFC-C6A5-41F9-8824-06FFFEC3200A}"/>
              </a:ext>
            </a:extLst>
          </p:cNvPr>
          <p:cNvCxnSpPr>
            <a:cxnSpLocks/>
          </p:cNvCxnSpPr>
          <p:nvPr/>
        </p:nvCxnSpPr>
        <p:spPr>
          <a:xfrm>
            <a:off x="1115616" y="3999053"/>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a:extLst>
              <a:ext uri="{FF2B5EF4-FFF2-40B4-BE49-F238E27FC236}">
                <a16:creationId xmlns:a16="http://schemas.microsoft.com/office/drawing/2014/main" id="{0F8E2431-EDE9-4F9E-B2EE-D284741035E8}"/>
              </a:ext>
            </a:extLst>
          </p:cNvPr>
          <p:cNvCxnSpPr>
            <a:cxnSpLocks/>
          </p:cNvCxnSpPr>
          <p:nvPr/>
        </p:nvCxnSpPr>
        <p:spPr>
          <a:xfrm flipV="1">
            <a:off x="1118277" y="1703142"/>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22" name="矩形 21">
            <a:extLst>
              <a:ext uri="{FF2B5EF4-FFF2-40B4-BE49-F238E27FC236}">
                <a16:creationId xmlns:a16="http://schemas.microsoft.com/office/drawing/2014/main" id="{A79C3EAE-4E08-4733-B04E-26726DCBC5C0}"/>
              </a:ext>
            </a:extLst>
          </p:cNvPr>
          <p:cNvSpPr/>
          <p:nvPr/>
        </p:nvSpPr>
        <p:spPr>
          <a:xfrm>
            <a:off x="1286910" y="222548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3" name="矩形 22">
            <a:extLst>
              <a:ext uri="{FF2B5EF4-FFF2-40B4-BE49-F238E27FC236}">
                <a16:creationId xmlns:a16="http://schemas.microsoft.com/office/drawing/2014/main" id="{9A82368C-56C8-4142-8298-F19B2F11F9D7}"/>
              </a:ext>
            </a:extLst>
          </p:cNvPr>
          <p:cNvSpPr/>
          <p:nvPr/>
        </p:nvSpPr>
        <p:spPr>
          <a:xfrm>
            <a:off x="1259280" y="314908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4" name="橢圓 23">
            <a:extLst>
              <a:ext uri="{FF2B5EF4-FFF2-40B4-BE49-F238E27FC236}">
                <a16:creationId xmlns:a16="http://schemas.microsoft.com/office/drawing/2014/main" id="{4BC8677E-0C30-445E-B730-FF1205A2BF67}"/>
              </a:ext>
            </a:extLst>
          </p:cNvPr>
          <p:cNvSpPr/>
          <p:nvPr/>
        </p:nvSpPr>
        <p:spPr>
          <a:xfrm>
            <a:off x="3610549" y="3070479"/>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橢圓 24">
            <a:extLst>
              <a:ext uri="{FF2B5EF4-FFF2-40B4-BE49-F238E27FC236}">
                <a16:creationId xmlns:a16="http://schemas.microsoft.com/office/drawing/2014/main" id="{A61FC4C7-0266-4B77-9010-67F7E334835D}"/>
              </a:ext>
            </a:extLst>
          </p:cNvPr>
          <p:cNvSpPr/>
          <p:nvPr/>
        </p:nvSpPr>
        <p:spPr>
          <a:xfrm>
            <a:off x="3576504" y="211745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D923D69F-5661-4891-97A8-04FC917E41A7}"/>
              </a:ext>
            </a:extLst>
          </p:cNvPr>
          <p:cNvSpPr/>
          <p:nvPr/>
        </p:nvSpPr>
        <p:spPr>
          <a:xfrm>
            <a:off x="2843722" y="350421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4AAA1C55-8128-4539-91DC-4825C9443010}"/>
              </a:ext>
            </a:extLst>
          </p:cNvPr>
          <p:cNvSpPr/>
          <p:nvPr/>
        </p:nvSpPr>
        <p:spPr>
          <a:xfrm>
            <a:off x="2810151" y="2741387"/>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a:extLst>
              <a:ext uri="{FF2B5EF4-FFF2-40B4-BE49-F238E27FC236}">
                <a16:creationId xmlns:a16="http://schemas.microsoft.com/office/drawing/2014/main" id="{519D06C1-D8B1-43D7-867C-FABD35580113}"/>
              </a:ext>
            </a:extLst>
          </p:cNvPr>
          <p:cNvSpPr/>
          <p:nvPr/>
        </p:nvSpPr>
        <p:spPr>
          <a:xfrm>
            <a:off x="2017089" y="190296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a:extLst>
              <a:ext uri="{FF2B5EF4-FFF2-40B4-BE49-F238E27FC236}">
                <a16:creationId xmlns:a16="http://schemas.microsoft.com/office/drawing/2014/main" id="{98A2C497-E650-497A-84FD-05985D0E6E17}"/>
              </a:ext>
            </a:extLst>
          </p:cNvPr>
          <p:cNvSpPr/>
          <p:nvPr/>
        </p:nvSpPr>
        <p:spPr>
          <a:xfrm>
            <a:off x="3295667" y="3513006"/>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矩形 29">
            <a:extLst>
              <a:ext uri="{FF2B5EF4-FFF2-40B4-BE49-F238E27FC236}">
                <a16:creationId xmlns:a16="http://schemas.microsoft.com/office/drawing/2014/main" id="{2762F7E9-D0D0-4B9F-A928-4015A1DF2531}"/>
              </a:ext>
            </a:extLst>
          </p:cNvPr>
          <p:cNvSpPr/>
          <p:nvPr/>
        </p:nvSpPr>
        <p:spPr>
          <a:xfrm>
            <a:off x="3956715" y="244208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1" name="矩形 30">
            <a:extLst>
              <a:ext uri="{FF2B5EF4-FFF2-40B4-BE49-F238E27FC236}">
                <a16:creationId xmlns:a16="http://schemas.microsoft.com/office/drawing/2014/main" id="{78FC2911-CABC-49E1-A584-C29294A175EE}"/>
              </a:ext>
            </a:extLst>
          </p:cNvPr>
          <p:cNvSpPr/>
          <p:nvPr/>
        </p:nvSpPr>
        <p:spPr>
          <a:xfrm>
            <a:off x="1946777" y="211817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2" name="橢圓 31">
            <a:extLst>
              <a:ext uri="{FF2B5EF4-FFF2-40B4-BE49-F238E27FC236}">
                <a16:creationId xmlns:a16="http://schemas.microsoft.com/office/drawing/2014/main" id="{38266F62-8CF5-4E2C-83FB-3432C05AA885}"/>
              </a:ext>
            </a:extLst>
          </p:cNvPr>
          <p:cNvSpPr/>
          <p:nvPr/>
        </p:nvSpPr>
        <p:spPr>
          <a:xfrm>
            <a:off x="1985534" y="3133290"/>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C182727A-4B9E-452A-93D5-D5C8CA287857}"/>
              </a:ext>
            </a:extLst>
          </p:cNvPr>
          <p:cNvSpPr/>
          <p:nvPr/>
        </p:nvSpPr>
        <p:spPr>
          <a:xfrm>
            <a:off x="3137719" y="3790367"/>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a:extLst>
              <a:ext uri="{FF2B5EF4-FFF2-40B4-BE49-F238E27FC236}">
                <a16:creationId xmlns:a16="http://schemas.microsoft.com/office/drawing/2014/main" id="{C7CF4589-B9AF-4FA6-8541-420A9EA7A85A}"/>
              </a:ext>
            </a:extLst>
          </p:cNvPr>
          <p:cNvSpPr/>
          <p:nvPr/>
        </p:nvSpPr>
        <p:spPr>
          <a:xfrm>
            <a:off x="1767804" y="3496605"/>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F216F187-7F02-450B-9F75-6C830687DF70}"/>
              </a:ext>
            </a:extLst>
          </p:cNvPr>
          <p:cNvSpPr/>
          <p:nvPr/>
        </p:nvSpPr>
        <p:spPr>
          <a:xfrm>
            <a:off x="3783428" y="379246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6" name="矩形 35">
            <a:extLst>
              <a:ext uri="{FF2B5EF4-FFF2-40B4-BE49-F238E27FC236}">
                <a16:creationId xmlns:a16="http://schemas.microsoft.com/office/drawing/2014/main" id="{FB8E17F4-D382-4940-874A-17E08B80E9C6}"/>
              </a:ext>
            </a:extLst>
          </p:cNvPr>
          <p:cNvSpPr/>
          <p:nvPr/>
        </p:nvSpPr>
        <p:spPr>
          <a:xfrm>
            <a:off x="2094552" y="251954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7" name="矩形 36">
            <a:extLst>
              <a:ext uri="{FF2B5EF4-FFF2-40B4-BE49-F238E27FC236}">
                <a16:creationId xmlns:a16="http://schemas.microsoft.com/office/drawing/2014/main" id="{F481F6E8-D488-4D5D-9FCA-06969CD73D48}"/>
              </a:ext>
            </a:extLst>
          </p:cNvPr>
          <p:cNvSpPr/>
          <p:nvPr/>
        </p:nvSpPr>
        <p:spPr>
          <a:xfrm>
            <a:off x="3282218" y="261021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8" name="矩形 37">
            <a:extLst>
              <a:ext uri="{FF2B5EF4-FFF2-40B4-BE49-F238E27FC236}">
                <a16:creationId xmlns:a16="http://schemas.microsoft.com/office/drawing/2014/main" id="{617CC10F-7891-4DE9-9BCF-7644F121F653}"/>
              </a:ext>
            </a:extLst>
          </p:cNvPr>
          <p:cNvSpPr/>
          <p:nvPr/>
        </p:nvSpPr>
        <p:spPr>
          <a:xfrm>
            <a:off x="2188376" y="332144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9" name="矩形 38">
            <a:extLst>
              <a:ext uri="{FF2B5EF4-FFF2-40B4-BE49-F238E27FC236}">
                <a16:creationId xmlns:a16="http://schemas.microsoft.com/office/drawing/2014/main" id="{8B3F40DD-9971-49E0-B1CB-63ECC69602FA}"/>
              </a:ext>
            </a:extLst>
          </p:cNvPr>
          <p:cNvSpPr/>
          <p:nvPr/>
        </p:nvSpPr>
        <p:spPr>
          <a:xfrm>
            <a:off x="2993583" y="321806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0" name="矩形 39">
            <a:extLst>
              <a:ext uri="{FF2B5EF4-FFF2-40B4-BE49-F238E27FC236}">
                <a16:creationId xmlns:a16="http://schemas.microsoft.com/office/drawing/2014/main" id="{7496BBD1-797A-4C28-99B6-58052D7E8869}"/>
              </a:ext>
            </a:extLst>
          </p:cNvPr>
          <p:cNvSpPr/>
          <p:nvPr/>
        </p:nvSpPr>
        <p:spPr>
          <a:xfrm>
            <a:off x="1573819" y="197229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1" name="矩形 40">
            <a:extLst>
              <a:ext uri="{FF2B5EF4-FFF2-40B4-BE49-F238E27FC236}">
                <a16:creationId xmlns:a16="http://schemas.microsoft.com/office/drawing/2014/main" id="{A26D2575-020E-4082-AA39-46F6BE8F7EEE}"/>
              </a:ext>
            </a:extLst>
          </p:cNvPr>
          <p:cNvSpPr/>
          <p:nvPr/>
        </p:nvSpPr>
        <p:spPr>
          <a:xfrm>
            <a:off x="1709409" y="238363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2" name="矩形 41">
            <a:extLst>
              <a:ext uri="{FF2B5EF4-FFF2-40B4-BE49-F238E27FC236}">
                <a16:creationId xmlns:a16="http://schemas.microsoft.com/office/drawing/2014/main" id="{9BEDCF0C-16A4-47A6-870A-058667EAAEE0}"/>
              </a:ext>
            </a:extLst>
          </p:cNvPr>
          <p:cNvSpPr/>
          <p:nvPr/>
        </p:nvSpPr>
        <p:spPr>
          <a:xfrm>
            <a:off x="1483782" y="358168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3" name="矩形 42">
            <a:extLst>
              <a:ext uri="{FF2B5EF4-FFF2-40B4-BE49-F238E27FC236}">
                <a16:creationId xmlns:a16="http://schemas.microsoft.com/office/drawing/2014/main" id="{36083231-E4D1-45D2-B78F-3CADDC0B8AE4}"/>
              </a:ext>
            </a:extLst>
          </p:cNvPr>
          <p:cNvSpPr/>
          <p:nvPr/>
        </p:nvSpPr>
        <p:spPr>
          <a:xfrm>
            <a:off x="2010241" y="380961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4" name="矩形 43">
            <a:extLst>
              <a:ext uri="{FF2B5EF4-FFF2-40B4-BE49-F238E27FC236}">
                <a16:creationId xmlns:a16="http://schemas.microsoft.com/office/drawing/2014/main" id="{A7ECABDC-07DC-4229-859B-4A02F42E7A13}"/>
              </a:ext>
            </a:extLst>
          </p:cNvPr>
          <p:cNvSpPr/>
          <p:nvPr/>
        </p:nvSpPr>
        <p:spPr>
          <a:xfrm>
            <a:off x="2622088" y="372024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5" name="矩形 44">
            <a:extLst>
              <a:ext uri="{FF2B5EF4-FFF2-40B4-BE49-F238E27FC236}">
                <a16:creationId xmlns:a16="http://schemas.microsoft.com/office/drawing/2014/main" id="{FDA0C57D-011C-4070-A64D-162B5E2930AC}"/>
              </a:ext>
            </a:extLst>
          </p:cNvPr>
          <p:cNvSpPr/>
          <p:nvPr/>
        </p:nvSpPr>
        <p:spPr>
          <a:xfrm>
            <a:off x="2858109" y="1965736"/>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6" name="矩形 45">
            <a:extLst>
              <a:ext uri="{FF2B5EF4-FFF2-40B4-BE49-F238E27FC236}">
                <a16:creationId xmlns:a16="http://schemas.microsoft.com/office/drawing/2014/main" id="{71EB7C54-B544-4F88-AE1D-62E7B4B76AC2}"/>
              </a:ext>
            </a:extLst>
          </p:cNvPr>
          <p:cNvSpPr/>
          <p:nvPr/>
        </p:nvSpPr>
        <p:spPr>
          <a:xfrm>
            <a:off x="2965538" y="285003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7" name="矩形 46">
            <a:extLst>
              <a:ext uri="{FF2B5EF4-FFF2-40B4-BE49-F238E27FC236}">
                <a16:creationId xmlns:a16="http://schemas.microsoft.com/office/drawing/2014/main" id="{7A9A1A52-574F-4FCC-9A32-F08154A7D34B}"/>
              </a:ext>
            </a:extLst>
          </p:cNvPr>
          <p:cNvSpPr/>
          <p:nvPr/>
        </p:nvSpPr>
        <p:spPr>
          <a:xfrm>
            <a:off x="3229793" y="303493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8" name="矩形 47">
            <a:extLst>
              <a:ext uri="{FF2B5EF4-FFF2-40B4-BE49-F238E27FC236}">
                <a16:creationId xmlns:a16="http://schemas.microsoft.com/office/drawing/2014/main" id="{7B456F6E-1565-4B1A-B092-B4DBB4B9C142}"/>
              </a:ext>
            </a:extLst>
          </p:cNvPr>
          <p:cNvSpPr/>
          <p:nvPr/>
        </p:nvSpPr>
        <p:spPr>
          <a:xfrm>
            <a:off x="1515361" y="271296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9" name="矩形 48">
            <a:extLst>
              <a:ext uri="{FF2B5EF4-FFF2-40B4-BE49-F238E27FC236}">
                <a16:creationId xmlns:a16="http://schemas.microsoft.com/office/drawing/2014/main" id="{3B191453-BC03-44C8-806C-358484B80921}"/>
              </a:ext>
            </a:extLst>
          </p:cNvPr>
          <p:cNvSpPr/>
          <p:nvPr/>
        </p:nvSpPr>
        <p:spPr>
          <a:xfrm>
            <a:off x="2386622" y="290473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50" name="矩形 49">
            <a:extLst>
              <a:ext uri="{FF2B5EF4-FFF2-40B4-BE49-F238E27FC236}">
                <a16:creationId xmlns:a16="http://schemas.microsoft.com/office/drawing/2014/main" id="{671C5E92-27EC-4678-AD87-F63D5161353F}"/>
              </a:ext>
            </a:extLst>
          </p:cNvPr>
          <p:cNvSpPr/>
          <p:nvPr/>
        </p:nvSpPr>
        <p:spPr>
          <a:xfrm>
            <a:off x="1801055" y="288853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51" name="矩形 50">
            <a:extLst>
              <a:ext uri="{FF2B5EF4-FFF2-40B4-BE49-F238E27FC236}">
                <a16:creationId xmlns:a16="http://schemas.microsoft.com/office/drawing/2014/main" id="{8EF32A0A-B121-4746-846E-5ED02F50AA2A}"/>
              </a:ext>
            </a:extLst>
          </p:cNvPr>
          <p:cNvSpPr/>
          <p:nvPr/>
        </p:nvSpPr>
        <p:spPr>
          <a:xfrm>
            <a:off x="3470429" y="323874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52" name="矩形 51">
            <a:extLst>
              <a:ext uri="{FF2B5EF4-FFF2-40B4-BE49-F238E27FC236}">
                <a16:creationId xmlns:a16="http://schemas.microsoft.com/office/drawing/2014/main" id="{394BB9BB-E864-4F35-8687-DB24943763EE}"/>
              </a:ext>
            </a:extLst>
          </p:cNvPr>
          <p:cNvSpPr/>
          <p:nvPr/>
        </p:nvSpPr>
        <p:spPr>
          <a:xfrm>
            <a:off x="3495446" y="280586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54" name="橢圓 53">
            <a:extLst>
              <a:ext uri="{FF2B5EF4-FFF2-40B4-BE49-F238E27FC236}">
                <a16:creationId xmlns:a16="http://schemas.microsoft.com/office/drawing/2014/main" id="{E80B597E-BB19-44B2-B9B7-BA976151B212}"/>
              </a:ext>
            </a:extLst>
          </p:cNvPr>
          <p:cNvSpPr/>
          <p:nvPr/>
        </p:nvSpPr>
        <p:spPr>
          <a:xfrm>
            <a:off x="2500003" y="255616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98CEFC4B-5CF5-4F65-9F92-C24F1815FEB0}"/>
              </a:ext>
            </a:extLst>
          </p:cNvPr>
          <p:cNvSpPr/>
          <p:nvPr/>
        </p:nvSpPr>
        <p:spPr>
          <a:xfrm>
            <a:off x="2495804" y="3222535"/>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橢圓 58">
            <a:extLst>
              <a:ext uri="{FF2B5EF4-FFF2-40B4-BE49-F238E27FC236}">
                <a16:creationId xmlns:a16="http://schemas.microsoft.com/office/drawing/2014/main" id="{DD409350-052D-4814-84A2-04D8A42E2F4A}"/>
              </a:ext>
            </a:extLst>
          </p:cNvPr>
          <p:cNvSpPr/>
          <p:nvPr/>
        </p:nvSpPr>
        <p:spPr>
          <a:xfrm>
            <a:off x="1143915" y="1777034"/>
            <a:ext cx="1335363" cy="1335363"/>
          </a:xfrm>
          <a:prstGeom prst="ellipse">
            <a:avLst/>
          </a:prstGeom>
          <a:solidFill>
            <a:srgbClr val="E03E3E">
              <a:alpha val="10196"/>
            </a:srgbClr>
          </a:solidFill>
          <a:ln>
            <a:solidFill>
              <a:srgbClr val="E03E3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A3FC952E-CFFB-47BA-8752-AD694810CFD1}"/>
              </a:ext>
            </a:extLst>
          </p:cNvPr>
          <p:cNvSpPr/>
          <p:nvPr/>
        </p:nvSpPr>
        <p:spPr>
          <a:xfrm>
            <a:off x="2631779" y="2460571"/>
            <a:ext cx="1335363" cy="1335363"/>
          </a:xfrm>
          <a:prstGeom prst="ellipse">
            <a:avLst/>
          </a:prstGeom>
          <a:solidFill>
            <a:srgbClr val="E03E3E">
              <a:alpha val="10196"/>
            </a:srgbClr>
          </a:solidFill>
          <a:ln>
            <a:solidFill>
              <a:srgbClr val="E03E3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88676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250"/>
                                        <p:tgtEl>
                                          <p:spTgt spid="20"/>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250"/>
                                        <p:tgtEl>
                                          <p:spTgt spid="2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5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25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25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25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25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250"/>
                                        <p:tgtEl>
                                          <p:spTgt spid="2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250"/>
                                        <p:tgtEl>
                                          <p:spTgt spid="2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25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250"/>
                                        <p:tgtEl>
                                          <p:spTgt spid="3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250"/>
                                        <p:tgtEl>
                                          <p:spTgt spid="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25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25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25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250"/>
                                        <p:tgtEl>
                                          <p:spTgt spid="3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250"/>
                                        <p:tgtEl>
                                          <p:spTgt spid="3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25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250"/>
                                        <p:tgtEl>
                                          <p:spTgt spid="3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250"/>
                                        <p:tgtEl>
                                          <p:spTgt spid="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250"/>
                                        <p:tgtEl>
                                          <p:spTgt spid="4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25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25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250"/>
                                        <p:tgtEl>
                                          <p:spTgt spid="4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250"/>
                                        <p:tgtEl>
                                          <p:spTgt spid="4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250"/>
                                        <p:tgtEl>
                                          <p:spTgt spid="4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250"/>
                                        <p:tgtEl>
                                          <p:spTgt spid="4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50"/>
                                        <p:tgtEl>
                                          <p:spTgt spid="4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250"/>
                                        <p:tgtEl>
                                          <p:spTgt spid="4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250"/>
                                        <p:tgtEl>
                                          <p:spTgt spid="4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fade">
                                      <p:cBhvr>
                                        <p:cTn id="101" dur="250"/>
                                        <p:tgtEl>
                                          <p:spTgt spid="5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fade">
                                      <p:cBhvr>
                                        <p:cTn id="104" dur="250"/>
                                        <p:tgtEl>
                                          <p:spTgt spid="5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fade">
                                      <p:cBhvr>
                                        <p:cTn id="107" dur="250"/>
                                        <p:tgtEl>
                                          <p:spTgt spid="5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fade">
                                      <p:cBhvr>
                                        <p:cTn id="110" dur="250"/>
                                        <p:tgtEl>
                                          <p:spTgt spid="54"/>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fade">
                                      <p:cBhvr>
                                        <p:cTn id="113" dur="250"/>
                                        <p:tgtEl>
                                          <p:spTgt spid="5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59"/>
                                        </p:tgtEl>
                                        <p:attrNameLst>
                                          <p:attrName>style.visibility</p:attrName>
                                        </p:attrNameLst>
                                      </p:cBhvr>
                                      <p:to>
                                        <p:strVal val="visible"/>
                                      </p:to>
                                    </p:set>
                                    <p:animEffect transition="in" filter="fade">
                                      <p:cBhvr>
                                        <p:cTn id="118" dur="250"/>
                                        <p:tgtEl>
                                          <p:spTgt spid="5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fade">
                                      <p:cBhvr>
                                        <p:cTn id="121" dur="250"/>
                                        <p:tgtEl>
                                          <p:spTgt spid="5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1" nodeType="clickEffect">
                                  <p:stCondLst>
                                    <p:cond delay="0"/>
                                  </p:stCondLst>
                                  <p:childTnLst>
                                    <p:animEffect transition="out" filter="fade">
                                      <p:cBhvr>
                                        <p:cTn id="125" dur="500"/>
                                        <p:tgtEl>
                                          <p:spTgt spid="23"/>
                                        </p:tgtEl>
                                      </p:cBhvr>
                                    </p:animEffect>
                                    <p:set>
                                      <p:cBhvr>
                                        <p:cTn id="126" dur="1" fill="hold">
                                          <p:stCondLst>
                                            <p:cond delay="499"/>
                                          </p:stCondLst>
                                        </p:cTn>
                                        <p:tgtEl>
                                          <p:spTgt spid="23"/>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30"/>
                                        </p:tgtEl>
                                      </p:cBhvr>
                                    </p:animEffect>
                                    <p:set>
                                      <p:cBhvr>
                                        <p:cTn id="129" dur="1" fill="hold">
                                          <p:stCondLst>
                                            <p:cond delay="499"/>
                                          </p:stCondLst>
                                        </p:cTn>
                                        <p:tgtEl>
                                          <p:spTgt spid="30"/>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35"/>
                                        </p:tgtEl>
                                      </p:cBhvr>
                                    </p:animEffect>
                                    <p:set>
                                      <p:cBhvr>
                                        <p:cTn id="132" dur="1" fill="hold">
                                          <p:stCondLst>
                                            <p:cond delay="499"/>
                                          </p:stCondLst>
                                        </p:cTn>
                                        <p:tgtEl>
                                          <p:spTgt spid="35"/>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38"/>
                                        </p:tgtEl>
                                      </p:cBhvr>
                                    </p:animEffect>
                                    <p:set>
                                      <p:cBhvr>
                                        <p:cTn id="135" dur="1" fill="hold">
                                          <p:stCondLst>
                                            <p:cond delay="499"/>
                                          </p:stCondLst>
                                        </p:cTn>
                                        <p:tgtEl>
                                          <p:spTgt spid="38"/>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42"/>
                                        </p:tgtEl>
                                      </p:cBhvr>
                                    </p:animEffect>
                                    <p:set>
                                      <p:cBhvr>
                                        <p:cTn id="138" dur="1" fill="hold">
                                          <p:stCondLst>
                                            <p:cond delay="499"/>
                                          </p:stCondLst>
                                        </p:cTn>
                                        <p:tgtEl>
                                          <p:spTgt spid="42"/>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500"/>
                                        <p:tgtEl>
                                          <p:spTgt spid="43"/>
                                        </p:tgtEl>
                                      </p:cBhvr>
                                    </p:animEffect>
                                    <p:set>
                                      <p:cBhvr>
                                        <p:cTn id="141" dur="1" fill="hold">
                                          <p:stCondLst>
                                            <p:cond delay="499"/>
                                          </p:stCondLst>
                                        </p:cTn>
                                        <p:tgtEl>
                                          <p:spTgt spid="43"/>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44"/>
                                        </p:tgtEl>
                                      </p:cBhvr>
                                    </p:animEffect>
                                    <p:set>
                                      <p:cBhvr>
                                        <p:cTn id="144" dur="1" fill="hold">
                                          <p:stCondLst>
                                            <p:cond delay="499"/>
                                          </p:stCondLst>
                                        </p:cTn>
                                        <p:tgtEl>
                                          <p:spTgt spid="44"/>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45"/>
                                        </p:tgtEl>
                                      </p:cBhvr>
                                    </p:animEffect>
                                    <p:set>
                                      <p:cBhvr>
                                        <p:cTn id="147" dur="1" fill="hold">
                                          <p:stCondLst>
                                            <p:cond delay="499"/>
                                          </p:stCondLst>
                                        </p:cTn>
                                        <p:tgtEl>
                                          <p:spTgt spid="45"/>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49"/>
                                        </p:tgtEl>
                                      </p:cBhvr>
                                    </p:animEffect>
                                    <p:set>
                                      <p:cBhvr>
                                        <p:cTn id="150" dur="1" fill="hold">
                                          <p:stCondLst>
                                            <p:cond delay="499"/>
                                          </p:stCondLst>
                                        </p:cTn>
                                        <p:tgtEl>
                                          <p:spTgt spid="49"/>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53" presetClass="entr" presetSubtype="16" fill="hold" grpId="0" nodeType="clickEffect">
                                  <p:stCondLst>
                                    <p:cond delay="0"/>
                                  </p:stCondLst>
                                  <p:childTnLst>
                                    <p:set>
                                      <p:cBhvr>
                                        <p:cTn id="154" dur="1" fill="hold">
                                          <p:stCondLst>
                                            <p:cond delay="0"/>
                                          </p:stCondLst>
                                        </p:cTn>
                                        <p:tgtEl>
                                          <p:spTgt spid="10"/>
                                        </p:tgtEl>
                                        <p:attrNameLst>
                                          <p:attrName>style.visibility</p:attrName>
                                        </p:attrNameLst>
                                      </p:cBhvr>
                                      <p:to>
                                        <p:strVal val="visible"/>
                                      </p:to>
                                    </p:set>
                                    <p:anim calcmode="lin" valueType="num">
                                      <p:cBhvr>
                                        <p:cTn id="155" dur="250" fill="hold"/>
                                        <p:tgtEl>
                                          <p:spTgt spid="10"/>
                                        </p:tgtEl>
                                        <p:attrNameLst>
                                          <p:attrName>ppt_w</p:attrName>
                                        </p:attrNameLst>
                                      </p:cBhvr>
                                      <p:tavLst>
                                        <p:tav tm="0">
                                          <p:val>
                                            <p:fltVal val="0"/>
                                          </p:val>
                                        </p:tav>
                                        <p:tav tm="100000">
                                          <p:val>
                                            <p:strVal val="#ppt_w"/>
                                          </p:val>
                                        </p:tav>
                                      </p:tavLst>
                                    </p:anim>
                                    <p:anim calcmode="lin" valueType="num">
                                      <p:cBhvr>
                                        <p:cTn id="156" dur="250" fill="hold"/>
                                        <p:tgtEl>
                                          <p:spTgt spid="10"/>
                                        </p:tgtEl>
                                        <p:attrNameLst>
                                          <p:attrName>ppt_h</p:attrName>
                                        </p:attrNameLst>
                                      </p:cBhvr>
                                      <p:tavLst>
                                        <p:tav tm="0">
                                          <p:val>
                                            <p:fltVal val="0"/>
                                          </p:val>
                                        </p:tav>
                                        <p:tav tm="100000">
                                          <p:val>
                                            <p:strVal val="#ppt_h"/>
                                          </p:val>
                                        </p:tav>
                                      </p:tavLst>
                                    </p:anim>
                                    <p:animEffect transition="in" filter="fade">
                                      <p:cBhvr>
                                        <p:cTn id="157" dur="250"/>
                                        <p:tgtEl>
                                          <p:spTgt spid="10"/>
                                        </p:tgtEl>
                                      </p:cBhvr>
                                    </p:animEffect>
                                  </p:childTnLst>
                                </p:cTn>
                              </p:par>
                              <p:par>
                                <p:cTn id="158" presetID="6" presetClass="emph" presetSubtype="0" fill="hold" grpId="1" nodeType="withEffect">
                                  <p:stCondLst>
                                    <p:cond delay="200"/>
                                  </p:stCondLst>
                                  <p:childTnLst>
                                    <p:animScale>
                                      <p:cBhvr>
                                        <p:cTn id="159" dur="250" fill="hold"/>
                                        <p:tgtEl>
                                          <p:spTgt spid="10"/>
                                        </p:tgtEl>
                                      </p:cBhvr>
                                      <p:by x="120000" y="120000"/>
                                    </p:animScale>
                                  </p:childTnLst>
                                </p:cTn>
                              </p:par>
                              <p:par>
                                <p:cTn id="160" presetID="6" presetClass="emph" presetSubtype="0" fill="hold" grpId="2" nodeType="withEffect">
                                  <p:stCondLst>
                                    <p:cond delay="400"/>
                                  </p:stCondLst>
                                  <p:childTnLst>
                                    <p:animScale>
                                      <p:cBhvr>
                                        <p:cTn id="161" dur="250" fill="hold"/>
                                        <p:tgtEl>
                                          <p:spTgt spid="10"/>
                                        </p:tgtEl>
                                      </p:cBhvr>
                                      <p:by x="83000" y="83000"/>
                                    </p:animScale>
                                  </p:childTnLst>
                                </p:cTn>
                              </p:par>
                            </p:childTnLst>
                          </p:cTn>
                        </p:par>
                        <p:par>
                          <p:cTn id="162" fill="hold">
                            <p:stCondLst>
                              <p:cond delay="650"/>
                            </p:stCondLst>
                            <p:childTnLst>
                              <p:par>
                                <p:cTn id="163" presetID="10" presetClass="entr" presetSubtype="0" fill="hold" grpId="0" nodeType="afterEffect">
                                  <p:stCondLst>
                                    <p:cond delay="0"/>
                                  </p:stCondLst>
                                  <p:childTnLst>
                                    <p:set>
                                      <p:cBhvr>
                                        <p:cTn id="164" dur="1" fill="hold">
                                          <p:stCondLst>
                                            <p:cond delay="0"/>
                                          </p:stCondLst>
                                        </p:cTn>
                                        <p:tgtEl>
                                          <p:spTgt spid="12"/>
                                        </p:tgtEl>
                                        <p:attrNameLst>
                                          <p:attrName>style.visibility</p:attrName>
                                        </p:attrNameLst>
                                      </p:cBhvr>
                                      <p:to>
                                        <p:strVal val="visible"/>
                                      </p:to>
                                    </p:set>
                                    <p:animEffect transition="in" filter="fade">
                                      <p:cBhvr>
                                        <p:cTn id="165" dur="250"/>
                                        <p:tgtEl>
                                          <p:spTgt spid="12"/>
                                        </p:tgtEl>
                                      </p:cBhvr>
                                    </p:animEffect>
                                  </p:childTnLst>
                                </p:cTn>
                              </p:par>
                            </p:childTnLst>
                          </p:cTn>
                        </p:par>
                      </p:childTnLst>
                    </p:cTn>
                  </p:par>
                  <p:par>
                    <p:cTn id="166" fill="hold">
                      <p:stCondLst>
                        <p:cond delay="indefinite"/>
                      </p:stCondLst>
                      <p:childTnLst>
                        <p:par>
                          <p:cTn id="167" fill="hold">
                            <p:stCondLst>
                              <p:cond delay="0"/>
                            </p:stCondLst>
                            <p:childTnLst>
                              <p:par>
                                <p:cTn id="168" presetID="53" presetClass="entr" presetSubtype="16" fill="hold" grpId="0" nodeType="clickEffect">
                                  <p:stCondLst>
                                    <p:cond delay="0"/>
                                  </p:stCondLst>
                                  <p:childTnLst>
                                    <p:set>
                                      <p:cBhvr>
                                        <p:cTn id="169" dur="1" fill="hold">
                                          <p:stCondLst>
                                            <p:cond delay="0"/>
                                          </p:stCondLst>
                                        </p:cTn>
                                        <p:tgtEl>
                                          <p:spTgt spid="11"/>
                                        </p:tgtEl>
                                        <p:attrNameLst>
                                          <p:attrName>style.visibility</p:attrName>
                                        </p:attrNameLst>
                                      </p:cBhvr>
                                      <p:to>
                                        <p:strVal val="visible"/>
                                      </p:to>
                                    </p:set>
                                    <p:anim calcmode="lin" valueType="num">
                                      <p:cBhvr>
                                        <p:cTn id="170" dur="250" fill="hold"/>
                                        <p:tgtEl>
                                          <p:spTgt spid="11"/>
                                        </p:tgtEl>
                                        <p:attrNameLst>
                                          <p:attrName>ppt_w</p:attrName>
                                        </p:attrNameLst>
                                      </p:cBhvr>
                                      <p:tavLst>
                                        <p:tav tm="0">
                                          <p:val>
                                            <p:fltVal val="0"/>
                                          </p:val>
                                        </p:tav>
                                        <p:tav tm="100000">
                                          <p:val>
                                            <p:strVal val="#ppt_w"/>
                                          </p:val>
                                        </p:tav>
                                      </p:tavLst>
                                    </p:anim>
                                    <p:anim calcmode="lin" valueType="num">
                                      <p:cBhvr>
                                        <p:cTn id="171" dur="250" fill="hold"/>
                                        <p:tgtEl>
                                          <p:spTgt spid="11"/>
                                        </p:tgtEl>
                                        <p:attrNameLst>
                                          <p:attrName>ppt_h</p:attrName>
                                        </p:attrNameLst>
                                      </p:cBhvr>
                                      <p:tavLst>
                                        <p:tav tm="0">
                                          <p:val>
                                            <p:fltVal val="0"/>
                                          </p:val>
                                        </p:tav>
                                        <p:tav tm="100000">
                                          <p:val>
                                            <p:strVal val="#ppt_h"/>
                                          </p:val>
                                        </p:tav>
                                      </p:tavLst>
                                    </p:anim>
                                    <p:animEffect transition="in" filter="fade">
                                      <p:cBhvr>
                                        <p:cTn id="172" dur="250"/>
                                        <p:tgtEl>
                                          <p:spTgt spid="11"/>
                                        </p:tgtEl>
                                      </p:cBhvr>
                                    </p:animEffect>
                                  </p:childTnLst>
                                </p:cTn>
                              </p:par>
                              <p:par>
                                <p:cTn id="173" presetID="6" presetClass="emph" presetSubtype="0" fill="hold" grpId="1" nodeType="withEffect">
                                  <p:stCondLst>
                                    <p:cond delay="200"/>
                                  </p:stCondLst>
                                  <p:childTnLst>
                                    <p:animScale>
                                      <p:cBhvr>
                                        <p:cTn id="174" dur="250" fill="hold"/>
                                        <p:tgtEl>
                                          <p:spTgt spid="11"/>
                                        </p:tgtEl>
                                      </p:cBhvr>
                                      <p:by x="120000" y="120000"/>
                                    </p:animScale>
                                  </p:childTnLst>
                                </p:cTn>
                              </p:par>
                              <p:par>
                                <p:cTn id="175" presetID="6" presetClass="emph" presetSubtype="0" fill="hold" grpId="2" nodeType="withEffect">
                                  <p:stCondLst>
                                    <p:cond delay="400"/>
                                  </p:stCondLst>
                                  <p:childTnLst>
                                    <p:animScale>
                                      <p:cBhvr>
                                        <p:cTn id="176" dur="250" fill="hold"/>
                                        <p:tgtEl>
                                          <p:spTgt spid="11"/>
                                        </p:tgtEl>
                                      </p:cBhvr>
                                      <p:by x="83000" y="83000"/>
                                    </p:animScale>
                                  </p:childTnLst>
                                </p:cTn>
                              </p:par>
                            </p:childTnLst>
                          </p:cTn>
                        </p:par>
                        <p:par>
                          <p:cTn id="177" fill="hold">
                            <p:stCondLst>
                              <p:cond delay="650"/>
                            </p:stCondLst>
                            <p:childTnLst>
                              <p:par>
                                <p:cTn id="178" presetID="10" presetClass="entr" presetSubtype="0" fill="hold" grpId="0" nodeType="afterEffect">
                                  <p:stCondLst>
                                    <p:cond delay="0"/>
                                  </p:stCondLst>
                                  <p:childTnLst>
                                    <p:set>
                                      <p:cBhvr>
                                        <p:cTn id="179" dur="1" fill="hold">
                                          <p:stCondLst>
                                            <p:cond delay="0"/>
                                          </p:stCondLst>
                                        </p:cTn>
                                        <p:tgtEl>
                                          <p:spTgt spid="13"/>
                                        </p:tgtEl>
                                        <p:attrNameLst>
                                          <p:attrName>style.visibility</p:attrName>
                                        </p:attrNameLst>
                                      </p:cBhvr>
                                      <p:to>
                                        <p:strVal val="visible"/>
                                      </p:to>
                                    </p:set>
                                    <p:animEffect transition="in" filter="fade">
                                      <p:cBhvr>
                                        <p:cTn id="18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0" grpId="0" animBg="1"/>
      <p:bldP spid="10" grpId="1" animBg="1"/>
      <p:bldP spid="10" grpId="2" animBg="1"/>
      <p:bldP spid="11" grpId="0" animBg="1"/>
      <p:bldP spid="11" grpId="1" animBg="1"/>
      <p:bldP spid="11" grpId="2" animBg="1"/>
      <p:bldP spid="12" grpId="0"/>
      <p:bldP spid="13" grpId="0"/>
      <p:bldP spid="22" grpId="0" animBg="1"/>
      <p:bldP spid="23" grpId="0" animBg="1"/>
      <p:bldP spid="23" grpId="1" animBg="1"/>
      <p:bldP spid="24" grpId="0" animBg="1"/>
      <p:bldP spid="25" grpId="0" animBg="1"/>
      <p:bldP spid="26" grpId="0" animBg="1"/>
      <p:bldP spid="27" grpId="0" animBg="1"/>
      <p:bldP spid="28" grpId="0" animBg="1"/>
      <p:bldP spid="29" grpId="0" animBg="1"/>
      <p:bldP spid="30" grpId="0" animBg="1"/>
      <p:bldP spid="30" grpId="1" animBg="1"/>
      <p:bldP spid="31" grpId="0" animBg="1"/>
      <p:bldP spid="32" grpId="0" animBg="1"/>
      <p:bldP spid="33" grpId="0" animBg="1"/>
      <p:bldP spid="34" grpId="0" animBg="1"/>
      <p:bldP spid="35" grpId="0" animBg="1"/>
      <p:bldP spid="35" grpId="1" animBg="1"/>
      <p:bldP spid="36" grpId="0" animBg="1"/>
      <p:bldP spid="37" grpId="0" animBg="1"/>
      <p:bldP spid="38" grpId="0" animBg="1"/>
      <p:bldP spid="38" grpId="1" animBg="1"/>
      <p:bldP spid="39" grpId="0" animBg="1"/>
      <p:bldP spid="40" grpId="0" animBg="1"/>
      <p:bldP spid="41" grpId="0" animBg="1"/>
      <p:bldP spid="42" grpId="0" animBg="1"/>
      <p:bldP spid="42" grpId="1" animBg="1"/>
      <p:bldP spid="43" grpId="0" animBg="1"/>
      <p:bldP spid="43" grpId="1" animBg="1"/>
      <p:bldP spid="44" grpId="0" animBg="1"/>
      <p:bldP spid="44" grpId="1" animBg="1"/>
      <p:bldP spid="45" grpId="0" animBg="1"/>
      <p:bldP spid="45" grpId="1" animBg="1"/>
      <p:bldP spid="46" grpId="0" animBg="1"/>
      <p:bldP spid="47" grpId="0" animBg="1"/>
      <p:bldP spid="48" grpId="0" animBg="1"/>
      <p:bldP spid="49" grpId="0" animBg="1"/>
      <p:bldP spid="49" grpId="1" animBg="1"/>
      <p:bldP spid="50" grpId="0" animBg="1"/>
      <p:bldP spid="51" grpId="0" animBg="1"/>
      <p:bldP spid="52" grpId="0" animBg="1"/>
      <p:bldP spid="54" grpId="0" animBg="1"/>
      <p:bldP spid="56" grpId="0" animBg="1"/>
      <p:bldP spid="59" grpId="0" animBg="1"/>
      <p:bldP spid="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Near</a:t>
            </a:r>
            <a:r>
              <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 </a:t>
            </a: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Miss</a:t>
            </a: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748464" y="4806534"/>
            <a:ext cx="401072"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12</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0" name="矩形: 圓角 9">
            <a:extLst>
              <a:ext uri="{FF2B5EF4-FFF2-40B4-BE49-F238E27FC236}">
                <a16:creationId xmlns:a16="http://schemas.microsoft.com/office/drawing/2014/main" id="{2898BB4C-6461-485D-A2A6-33055F37FDA0}"/>
              </a:ext>
            </a:extLst>
          </p:cNvPr>
          <p:cNvSpPr/>
          <p:nvPr/>
        </p:nvSpPr>
        <p:spPr>
          <a:xfrm>
            <a:off x="5266480" y="1788565"/>
            <a:ext cx="2878795"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圓角 10">
            <a:extLst>
              <a:ext uri="{FF2B5EF4-FFF2-40B4-BE49-F238E27FC236}">
                <a16:creationId xmlns:a16="http://schemas.microsoft.com/office/drawing/2014/main" id="{F7BCA7B6-2709-4B8F-9B09-43BEB61FB75A}"/>
              </a:ext>
            </a:extLst>
          </p:cNvPr>
          <p:cNvSpPr/>
          <p:nvPr/>
        </p:nvSpPr>
        <p:spPr>
          <a:xfrm>
            <a:off x="5269286" y="3074822"/>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文字方塊 11">
            <a:extLst>
              <a:ext uri="{FF2B5EF4-FFF2-40B4-BE49-F238E27FC236}">
                <a16:creationId xmlns:a16="http://schemas.microsoft.com/office/drawing/2014/main" id="{E3A6EB4A-6D7A-43C9-90C7-C28E5D5F4A6A}"/>
              </a:ext>
            </a:extLst>
          </p:cNvPr>
          <p:cNvSpPr txBox="1"/>
          <p:nvPr/>
        </p:nvSpPr>
        <p:spPr>
          <a:xfrm>
            <a:off x="5361846" y="1986241"/>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增加少數類別樣本的區分度</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有效保留邊界樣本</a:t>
            </a:r>
          </a:p>
        </p:txBody>
      </p:sp>
      <p:sp>
        <p:nvSpPr>
          <p:cNvPr id="13" name="文字方塊 12">
            <a:extLst>
              <a:ext uri="{FF2B5EF4-FFF2-40B4-BE49-F238E27FC236}">
                <a16:creationId xmlns:a16="http://schemas.microsoft.com/office/drawing/2014/main" id="{D1347C74-C688-4B68-BF44-41B248EC1F36}"/>
              </a:ext>
            </a:extLst>
          </p:cNvPr>
          <p:cNvSpPr txBox="1"/>
          <p:nvPr/>
        </p:nvSpPr>
        <p:spPr>
          <a:xfrm>
            <a:off x="5365170" y="3275307"/>
            <a:ext cx="2696676"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不適合樣本分佈不均勻的資料上</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計算成本較高</a:t>
            </a:r>
          </a:p>
        </p:txBody>
      </p:sp>
      <p:cxnSp>
        <p:nvCxnSpPr>
          <p:cNvPr id="14" name="直線單箭頭接點 13">
            <a:extLst>
              <a:ext uri="{FF2B5EF4-FFF2-40B4-BE49-F238E27FC236}">
                <a16:creationId xmlns:a16="http://schemas.microsoft.com/office/drawing/2014/main" id="{267DC9CB-DDD9-4A8D-BF8E-B0D9D9860694}"/>
              </a:ext>
            </a:extLst>
          </p:cNvPr>
          <p:cNvCxnSpPr>
            <a:cxnSpLocks/>
          </p:cNvCxnSpPr>
          <p:nvPr/>
        </p:nvCxnSpPr>
        <p:spPr>
          <a:xfrm>
            <a:off x="1115616" y="3999053"/>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a:extLst>
              <a:ext uri="{FF2B5EF4-FFF2-40B4-BE49-F238E27FC236}">
                <a16:creationId xmlns:a16="http://schemas.microsoft.com/office/drawing/2014/main" id="{7F1DB132-06EF-4889-851B-BFDC3002B043}"/>
              </a:ext>
            </a:extLst>
          </p:cNvPr>
          <p:cNvCxnSpPr>
            <a:cxnSpLocks/>
          </p:cNvCxnSpPr>
          <p:nvPr/>
        </p:nvCxnSpPr>
        <p:spPr>
          <a:xfrm flipV="1">
            <a:off x="1118277" y="1703142"/>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6" name="矩形 15">
            <a:extLst>
              <a:ext uri="{FF2B5EF4-FFF2-40B4-BE49-F238E27FC236}">
                <a16:creationId xmlns:a16="http://schemas.microsoft.com/office/drawing/2014/main" id="{2AE4EA70-4394-41D3-9B28-C796BDA1FCB3}"/>
              </a:ext>
            </a:extLst>
          </p:cNvPr>
          <p:cNvSpPr/>
          <p:nvPr/>
        </p:nvSpPr>
        <p:spPr>
          <a:xfrm>
            <a:off x="1252220" y="235402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7" name="矩形 16">
            <a:extLst>
              <a:ext uri="{FF2B5EF4-FFF2-40B4-BE49-F238E27FC236}">
                <a16:creationId xmlns:a16="http://schemas.microsoft.com/office/drawing/2014/main" id="{82F18CA0-7D3E-48F9-BDB2-78127D592868}"/>
              </a:ext>
            </a:extLst>
          </p:cNvPr>
          <p:cNvSpPr/>
          <p:nvPr/>
        </p:nvSpPr>
        <p:spPr>
          <a:xfrm>
            <a:off x="1319150" y="2954166"/>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8" name="橢圓 17">
            <a:extLst>
              <a:ext uri="{FF2B5EF4-FFF2-40B4-BE49-F238E27FC236}">
                <a16:creationId xmlns:a16="http://schemas.microsoft.com/office/drawing/2014/main" id="{CDD993A0-5A00-42AB-BB8D-F9EA9B0D5777}"/>
              </a:ext>
            </a:extLst>
          </p:cNvPr>
          <p:cNvSpPr/>
          <p:nvPr/>
        </p:nvSpPr>
        <p:spPr>
          <a:xfrm>
            <a:off x="3734463" y="304159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 name="橢圓 18">
            <a:extLst>
              <a:ext uri="{FF2B5EF4-FFF2-40B4-BE49-F238E27FC236}">
                <a16:creationId xmlns:a16="http://schemas.microsoft.com/office/drawing/2014/main" id="{5E009689-A97B-406D-BFD3-265CA6D583CE}"/>
              </a:ext>
            </a:extLst>
          </p:cNvPr>
          <p:cNvSpPr/>
          <p:nvPr/>
        </p:nvSpPr>
        <p:spPr>
          <a:xfrm>
            <a:off x="2146438" y="3158093"/>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49CA848F-B24C-4C88-95E0-A5485E549EDB}"/>
              </a:ext>
            </a:extLst>
          </p:cNvPr>
          <p:cNvSpPr/>
          <p:nvPr/>
        </p:nvSpPr>
        <p:spPr>
          <a:xfrm>
            <a:off x="2843722" y="350421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94B2E188-6542-4BC4-B123-45A93BEA8707}"/>
              </a:ext>
            </a:extLst>
          </p:cNvPr>
          <p:cNvSpPr/>
          <p:nvPr/>
        </p:nvSpPr>
        <p:spPr>
          <a:xfrm>
            <a:off x="2672551" y="282727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E5F57BD5-A0CB-45DF-B6CF-9C2C85644462}"/>
              </a:ext>
            </a:extLst>
          </p:cNvPr>
          <p:cNvSpPr/>
          <p:nvPr/>
        </p:nvSpPr>
        <p:spPr>
          <a:xfrm>
            <a:off x="2324979" y="2225487"/>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73C516EB-45BE-4437-8B5E-7CC9DEA25076}"/>
              </a:ext>
            </a:extLst>
          </p:cNvPr>
          <p:cNvSpPr/>
          <p:nvPr/>
        </p:nvSpPr>
        <p:spPr>
          <a:xfrm>
            <a:off x="3313075" y="356617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4" name="矩形 23">
            <a:extLst>
              <a:ext uri="{FF2B5EF4-FFF2-40B4-BE49-F238E27FC236}">
                <a16:creationId xmlns:a16="http://schemas.microsoft.com/office/drawing/2014/main" id="{823564F2-B0E0-46AE-B076-FAE5A086C366}"/>
              </a:ext>
            </a:extLst>
          </p:cNvPr>
          <p:cNvSpPr/>
          <p:nvPr/>
        </p:nvSpPr>
        <p:spPr>
          <a:xfrm>
            <a:off x="3569087" y="193754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5" name="矩形 24">
            <a:extLst>
              <a:ext uri="{FF2B5EF4-FFF2-40B4-BE49-F238E27FC236}">
                <a16:creationId xmlns:a16="http://schemas.microsoft.com/office/drawing/2014/main" id="{A320B8AB-552A-4342-A399-CD38786DD8BC}"/>
              </a:ext>
            </a:extLst>
          </p:cNvPr>
          <p:cNvSpPr/>
          <p:nvPr/>
        </p:nvSpPr>
        <p:spPr>
          <a:xfrm>
            <a:off x="2045320" y="213478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6" name="橢圓 25">
            <a:extLst>
              <a:ext uri="{FF2B5EF4-FFF2-40B4-BE49-F238E27FC236}">
                <a16:creationId xmlns:a16="http://schemas.microsoft.com/office/drawing/2014/main" id="{FF07E8C6-7305-485B-866B-6D8C1D6B4EA3}"/>
              </a:ext>
            </a:extLst>
          </p:cNvPr>
          <p:cNvSpPr/>
          <p:nvPr/>
        </p:nvSpPr>
        <p:spPr>
          <a:xfrm>
            <a:off x="3130466" y="2715952"/>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04157D33-B34D-4F06-9B21-4B040B451E8F}"/>
              </a:ext>
            </a:extLst>
          </p:cNvPr>
          <p:cNvSpPr/>
          <p:nvPr/>
        </p:nvSpPr>
        <p:spPr>
          <a:xfrm>
            <a:off x="3137719" y="3790367"/>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a:extLst>
              <a:ext uri="{FF2B5EF4-FFF2-40B4-BE49-F238E27FC236}">
                <a16:creationId xmlns:a16="http://schemas.microsoft.com/office/drawing/2014/main" id="{54CF1E81-57FD-45C3-A17E-A0C40A7AC496}"/>
              </a:ext>
            </a:extLst>
          </p:cNvPr>
          <p:cNvSpPr/>
          <p:nvPr/>
        </p:nvSpPr>
        <p:spPr>
          <a:xfrm>
            <a:off x="3979040" y="377597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矩形 29">
            <a:extLst>
              <a:ext uri="{FF2B5EF4-FFF2-40B4-BE49-F238E27FC236}">
                <a16:creationId xmlns:a16="http://schemas.microsoft.com/office/drawing/2014/main" id="{F3333D3A-73C7-4CF9-9A90-CB0246CC711D}"/>
              </a:ext>
            </a:extLst>
          </p:cNvPr>
          <p:cNvSpPr/>
          <p:nvPr/>
        </p:nvSpPr>
        <p:spPr>
          <a:xfrm>
            <a:off x="2094552" y="251954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1" name="矩形 30">
            <a:extLst>
              <a:ext uri="{FF2B5EF4-FFF2-40B4-BE49-F238E27FC236}">
                <a16:creationId xmlns:a16="http://schemas.microsoft.com/office/drawing/2014/main" id="{FB216CE6-9715-45E3-A25E-CB63A76D1748}"/>
              </a:ext>
            </a:extLst>
          </p:cNvPr>
          <p:cNvSpPr/>
          <p:nvPr/>
        </p:nvSpPr>
        <p:spPr>
          <a:xfrm>
            <a:off x="2834986" y="2422687"/>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2" name="矩形 31">
            <a:extLst>
              <a:ext uri="{FF2B5EF4-FFF2-40B4-BE49-F238E27FC236}">
                <a16:creationId xmlns:a16="http://schemas.microsoft.com/office/drawing/2014/main" id="{8DF42330-1198-41E2-92D6-6B21F2E02FFF}"/>
              </a:ext>
            </a:extLst>
          </p:cNvPr>
          <p:cNvSpPr/>
          <p:nvPr/>
        </p:nvSpPr>
        <p:spPr>
          <a:xfrm>
            <a:off x="2276881" y="351298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3" name="矩形 32">
            <a:extLst>
              <a:ext uri="{FF2B5EF4-FFF2-40B4-BE49-F238E27FC236}">
                <a16:creationId xmlns:a16="http://schemas.microsoft.com/office/drawing/2014/main" id="{FA3E049E-A665-44E3-9A71-0122388CE397}"/>
              </a:ext>
            </a:extLst>
          </p:cNvPr>
          <p:cNvSpPr/>
          <p:nvPr/>
        </p:nvSpPr>
        <p:spPr>
          <a:xfrm>
            <a:off x="3069151" y="323663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4" name="矩形 33">
            <a:extLst>
              <a:ext uri="{FF2B5EF4-FFF2-40B4-BE49-F238E27FC236}">
                <a16:creationId xmlns:a16="http://schemas.microsoft.com/office/drawing/2014/main" id="{162C153B-91B2-4144-9050-7475C8D152B5}"/>
              </a:ext>
            </a:extLst>
          </p:cNvPr>
          <p:cNvSpPr/>
          <p:nvPr/>
        </p:nvSpPr>
        <p:spPr>
          <a:xfrm>
            <a:off x="1337977" y="192409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5" name="矩形 34">
            <a:extLst>
              <a:ext uri="{FF2B5EF4-FFF2-40B4-BE49-F238E27FC236}">
                <a16:creationId xmlns:a16="http://schemas.microsoft.com/office/drawing/2014/main" id="{B5FA432A-35CD-4E87-B8D1-19E2EE4D39F6}"/>
              </a:ext>
            </a:extLst>
          </p:cNvPr>
          <p:cNvSpPr/>
          <p:nvPr/>
        </p:nvSpPr>
        <p:spPr>
          <a:xfrm>
            <a:off x="1546944" y="247206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6" name="矩形 35">
            <a:extLst>
              <a:ext uri="{FF2B5EF4-FFF2-40B4-BE49-F238E27FC236}">
                <a16:creationId xmlns:a16="http://schemas.microsoft.com/office/drawing/2014/main" id="{46450726-0549-454B-8308-0285BA1129B3}"/>
              </a:ext>
            </a:extLst>
          </p:cNvPr>
          <p:cNvSpPr/>
          <p:nvPr/>
        </p:nvSpPr>
        <p:spPr>
          <a:xfrm>
            <a:off x="1349408" y="368435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7" name="矩形 36">
            <a:extLst>
              <a:ext uri="{FF2B5EF4-FFF2-40B4-BE49-F238E27FC236}">
                <a16:creationId xmlns:a16="http://schemas.microsoft.com/office/drawing/2014/main" id="{4ED76D74-9A33-4822-94DD-FAC73407D4A3}"/>
              </a:ext>
            </a:extLst>
          </p:cNvPr>
          <p:cNvSpPr/>
          <p:nvPr/>
        </p:nvSpPr>
        <p:spPr>
          <a:xfrm>
            <a:off x="1771989" y="377056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8" name="矩形 37">
            <a:extLst>
              <a:ext uri="{FF2B5EF4-FFF2-40B4-BE49-F238E27FC236}">
                <a16:creationId xmlns:a16="http://schemas.microsoft.com/office/drawing/2014/main" id="{F14FBCE9-2F58-4B2E-87D7-742A3120BAAB}"/>
              </a:ext>
            </a:extLst>
          </p:cNvPr>
          <p:cNvSpPr/>
          <p:nvPr/>
        </p:nvSpPr>
        <p:spPr>
          <a:xfrm>
            <a:off x="2622088" y="372024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9" name="矩形 38">
            <a:extLst>
              <a:ext uri="{FF2B5EF4-FFF2-40B4-BE49-F238E27FC236}">
                <a16:creationId xmlns:a16="http://schemas.microsoft.com/office/drawing/2014/main" id="{B64122F8-A994-48CD-9A2E-18B56D15280B}"/>
              </a:ext>
            </a:extLst>
          </p:cNvPr>
          <p:cNvSpPr/>
          <p:nvPr/>
        </p:nvSpPr>
        <p:spPr>
          <a:xfrm>
            <a:off x="2935337" y="187552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0" name="矩形 39">
            <a:extLst>
              <a:ext uri="{FF2B5EF4-FFF2-40B4-BE49-F238E27FC236}">
                <a16:creationId xmlns:a16="http://schemas.microsoft.com/office/drawing/2014/main" id="{0613B2B5-19F1-40A2-B2D1-20F0A2669A7F}"/>
              </a:ext>
            </a:extLst>
          </p:cNvPr>
          <p:cNvSpPr/>
          <p:nvPr/>
        </p:nvSpPr>
        <p:spPr>
          <a:xfrm>
            <a:off x="2882014" y="2993089"/>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1" name="矩形 40">
            <a:extLst>
              <a:ext uri="{FF2B5EF4-FFF2-40B4-BE49-F238E27FC236}">
                <a16:creationId xmlns:a16="http://schemas.microsoft.com/office/drawing/2014/main" id="{F057571B-574C-4A70-8944-EA66EC8E2453}"/>
              </a:ext>
            </a:extLst>
          </p:cNvPr>
          <p:cNvSpPr/>
          <p:nvPr/>
        </p:nvSpPr>
        <p:spPr>
          <a:xfrm>
            <a:off x="3513840" y="288667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2" name="矩形 41">
            <a:extLst>
              <a:ext uri="{FF2B5EF4-FFF2-40B4-BE49-F238E27FC236}">
                <a16:creationId xmlns:a16="http://schemas.microsoft.com/office/drawing/2014/main" id="{3C012EB1-6F06-4435-97CE-77803A39F35A}"/>
              </a:ext>
            </a:extLst>
          </p:cNvPr>
          <p:cNvSpPr/>
          <p:nvPr/>
        </p:nvSpPr>
        <p:spPr>
          <a:xfrm>
            <a:off x="1455455" y="332655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3" name="矩形 42">
            <a:extLst>
              <a:ext uri="{FF2B5EF4-FFF2-40B4-BE49-F238E27FC236}">
                <a16:creationId xmlns:a16="http://schemas.microsoft.com/office/drawing/2014/main" id="{EB341073-889A-4775-9EE0-C81499297D43}"/>
              </a:ext>
            </a:extLst>
          </p:cNvPr>
          <p:cNvSpPr/>
          <p:nvPr/>
        </p:nvSpPr>
        <p:spPr>
          <a:xfrm>
            <a:off x="2386622" y="290473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4" name="矩形 43">
            <a:extLst>
              <a:ext uri="{FF2B5EF4-FFF2-40B4-BE49-F238E27FC236}">
                <a16:creationId xmlns:a16="http://schemas.microsoft.com/office/drawing/2014/main" id="{A93936E2-4E02-4ACD-8484-1D0A40B2859D}"/>
              </a:ext>
            </a:extLst>
          </p:cNvPr>
          <p:cNvSpPr/>
          <p:nvPr/>
        </p:nvSpPr>
        <p:spPr>
          <a:xfrm>
            <a:off x="1932874" y="288667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5" name="矩形 44">
            <a:extLst>
              <a:ext uri="{FF2B5EF4-FFF2-40B4-BE49-F238E27FC236}">
                <a16:creationId xmlns:a16="http://schemas.microsoft.com/office/drawing/2014/main" id="{5873405E-A304-41E3-A6FE-3B67B968CC78}"/>
              </a:ext>
            </a:extLst>
          </p:cNvPr>
          <p:cNvSpPr/>
          <p:nvPr/>
        </p:nvSpPr>
        <p:spPr>
          <a:xfrm>
            <a:off x="3408999" y="327184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6" name="矩形 45">
            <a:extLst>
              <a:ext uri="{FF2B5EF4-FFF2-40B4-BE49-F238E27FC236}">
                <a16:creationId xmlns:a16="http://schemas.microsoft.com/office/drawing/2014/main" id="{C581B353-A01D-48AA-B1A5-6D3F35DA43D0}"/>
              </a:ext>
            </a:extLst>
          </p:cNvPr>
          <p:cNvSpPr/>
          <p:nvPr/>
        </p:nvSpPr>
        <p:spPr>
          <a:xfrm>
            <a:off x="3747933" y="233951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7" name="橢圓 46">
            <a:extLst>
              <a:ext uri="{FF2B5EF4-FFF2-40B4-BE49-F238E27FC236}">
                <a16:creationId xmlns:a16="http://schemas.microsoft.com/office/drawing/2014/main" id="{7E00226E-3447-4386-88CD-CD328F88F6F3}"/>
              </a:ext>
            </a:extLst>
          </p:cNvPr>
          <p:cNvSpPr/>
          <p:nvPr/>
        </p:nvSpPr>
        <p:spPr>
          <a:xfrm>
            <a:off x="2564696" y="2494829"/>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a:extLst>
              <a:ext uri="{FF2B5EF4-FFF2-40B4-BE49-F238E27FC236}">
                <a16:creationId xmlns:a16="http://schemas.microsoft.com/office/drawing/2014/main" id="{1AAEF311-5742-4C62-A791-D7325DF936BC}"/>
              </a:ext>
            </a:extLst>
          </p:cNvPr>
          <p:cNvSpPr/>
          <p:nvPr/>
        </p:nvSpPr>
        <p:spPr>
          <a:xfrm>
            <a:off x="2468388" y="3278749"/>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手繪多邊形: 圖案 3">
            <a:extLst>
              <a:ext uri="{FF2B5EF4-FFF2-40B4-BE49-F238E27FC236}">
                <a16:creationId xmlns:a16="http://schemas.microsoft.com/office/drawing/2014/main" id="{DC2E9E78-96FF-454D-BE0E-18430C0B0322}"/>
              </a:ext>
            </a:extLst>
          </p:cNvPr>
          <p:cNvSpPr/>
          <p:nvPr/>
        </p:nvSpPr>
        <p:spPr>
          <a:xfrm>
            <a:off x="1806673" y="1989232"/>
            <a:ext cx="2208975" cy="2110423"/>
          </a:xfrm>
          <a:custGeom>
            <a:avLst/>
            <a:gdLst>
              <a:gd name="connsiteX0" fmla="*/ 358141 w 2208975"/>
              <a:gd name="connsiteY0" fmla="*/ 4821 h 2110423"/>
              <a:gd name="connsiteX1" fmla="*/ 314074 w 2208975"/>
              <a:gd name="connsiteY1" fmla="*/ 15838 h 2110423"/>
              <a:gd name="connsiteX2" fmla="*/ 258990 w 2208975"/>
              <a:gd name="connsiteY2" fmla="*/ 32363 h 2110423"/>
              <a:gd name="connsiteX3" fmla="*/ 148821 w 2208975"/>
              <a:gd name="connsiteY3" fmla="*/ 48888 h 2110423"/>
              <a:gd name="connsiteX4" fmla="*/ 104754 w 2208975"/>
              <a:gd name="connsiteY4" fmla="*/ 98464 h 2110423"/>
              <a:gd name="connsiteX5" fmla="*/ 82720 w 2208975"/>
              <a:gd name="connsiteY5" fmla="*/ 258209 h 2110423"/>
              <a:gd name="connsiteX6" fmla="*/ 88228 w 2208975"/>
              <a:gd name="connsiteY6" fmla="*/ 274734 h 2110423"/>
              <a:gd name="connsiteX7" fmla="*/ 104754 w 2208975"/>
              <a:gd name="connsiteY7" fmla="*/ 329819 h 2110423"/>
              <a:gd name="connsiteX8" fmla="*/ 143313 w 2208975"/>
              <a:gd name="connsiteY8" fmla="*/ 406937 h 2110423"/>
              <a:gd name="connsiteX9" fmla="*/ 137804 w 2208975"/>
              <a:gd name="connsiteY9" fmla="*/ 759476 h 2110423"/>
              <a:gd name="connsiteX10" fmla="*/ 115770 w 2208975"/>
              <a:gd name="connsiteY10" fmla="*/ 803544 h 2110423"/>
              <a:gd name="connsiteX11" fmla="*/ 88228 w 2208975"/>
              <a:gd name="connsiteY11" fmla="*/ 864137 h 2110423"/>
              <a:gd name="connsiteX12" fmla="*/ 55178 w 2208975"/>
              <a:gd name="connsiteY12" fmla="*/ 908204 h 2110423"/>
              <a:gd name="connsiteX13" fmla="*/ 11110 w 2208975"/>
              <a:gd name="connsiteY13" fmla="*/ 996339 h 2110423"/>
              <a:gd name="connsiteX14" fmla="*/ 93 w 2208975"/>
              <a:gd name="connsiteY14" fmla="*/ 1095491 h 2110423"/>
              <a:gd name="connsiteX15" fmla="*/ 33144 w 2208975"/>
              <a:gd name="connsiteY15" fmla="*/ 1222185 h 2110423"/>
              <a:gd name="connsiteX16" fmla="*/ 71703 w 2208975"/>
              <a:gd name="connsiteY16" fmla="*/ 1293795 h 2110423"/>
              <a:gd name="connsiteX17" fmla="*/ 236956 w 2208975"/>
              <a:gd name="connsiteY17" fmla="*/ 1387438 h 2110423"/>
              <a:gd name="connsiteX18" fmla="*/ 347125 w 2208975"/>
              <a:gd name="connsiteY18" fmla="*/ 1475573 h 2110423"/>
              <a:gd name="connsiteX19" fmla="*/ 369158 w 2208975"/>
              <a:gd name="connsiteY19" fmla="*/ 1525149 h 2110423"/>
              <a:gd name="connsiteX20" fmla="*/ 446276 w 2208975"/>
              <a:gd name="connsiteY20" fmla="*/ 1723452 h 2110423"/>
              <a:gd name="connsiteX21" fmla="*/ 512378 w 2208975"/>
              <a:gd name="connsiteY21" fmla="*/ 1833621 h 2110423"/>
              <a:gd name="connsiteX22" fmla="*/ 633563 w 2208975"/>
              <a:gd name="connsiteY22" fmla="*/ 1921756 h 2110423"/>
              <a:gd name="connsiteX23" fmla="*/ 859409 w 2208975"/>
              <a:gd name="connsiteY23" fmla="*/ 2015399 h 2110423"/>
              <a:gd name="connsiteX24" fmla="*/ 1366185 w 2208975"/>
              <a:gd name="connsiteY24" fmla="*/ 2109043 h 2110423"/>
              <a:gd name="connsiteX25" fmla="*/ 1531438 w 2208975"/>
              <a:gd name="connsiteY25" fmla="*/ 2098026 h 2110423"/>
              <a:gd name="connsiteX26" fmla="*/ 1608556 w 2208975"/>
              <a:gd name="connsiteY26" fmla="*/ 2004382 h 2110423"/>
              <a:gd name="connsiteX27" fmla="*/ 1680166 w 2208975"/>
              <a:gd name="connsiteY27" fmla="*/ 1899722 h 2110423"/>
              <a:gd name="connsiteX28" fmla="*/ 1795843 w 2208975"/>
              <a:gd name="connsiteY28" fmla="*/ 1784045 h 2110423"/>
              <a:gd name="connsiteX29" fmla="*/ 1867452 w 2208975"/>
              <a:gd name="connsiteY29" fmla="*/ 1629809 h 2110423"/>
              <a:gd name="connsiteX30" fmla="*/ 1878469 w 2208975"/>
              <a:gd name="connsiteY30" fmla="*/ 1470064 h 2110423"/>
              <a:gd name="connsiteX31" fmla="*/ 1972113 w 2208975"/>
              <a:gd name="connsiteY31" fmla="*/ 1332354 h 2110423"/>
              <a:gd name="connsiteX32" fmla="*/ 2115332 w 2208975"/>
              <a:gd name="connsiteY32" fmla="*/ 1299303 h 2110423"/>
              <a:gd name="connsiteX33" fmla="*/ 2148382 w 2208975"/>
              <a:gd name="connsiteY33" fmla="*/ 1282778 h 2110423"/>
              <a:gd name="connsiteX34" fmla="*/ 2208975 w 2208975"/>
              <a:gd name="connsiteY34" fmla="*/ 1106508 h 2110423"/>
              <a:gd name="connsiteX35" fmla="*/ 2175925 w 2208975"/>
              <a:gd name="connsiteY35" fmla="*/ 990831 h 2110423"/>
              <a:gd name="connsiteX36" fmla="*/ 1988638 w 2208975"/>
              <a:gd name="connsiteY36" fmla="*/ 847611 h 2110423"/>
              <a:gd name="connsiteX37" fmla="*/ 1950079 w 2208975"/>
              <a:gd name="connsiteY37" fmla="*/ 820069 h 2110423"/>
              <a:gd name="connsiteX38" fmla="*/ 1845419 w 2208975"/>
              <a:gd name="connsiteY38" fmla="*/ 787019 h 2110423"/>
              <a:gd name="connsiteX39" fmla="*/ 1768300 w 2208975"/>
              <a:gd name="connsiteY39" fmla="*/ 776002 h 2110423"/>
              <a:gd name="connsiteX40" fmla="*/ 1702199 w 2208975"/>
              <a:gd name="connsiteY40" fmla="*/ 753968 h 2110423"/>
              <a:gd name="connsiteX41" fmla="*/ 1625081 w 2208975"/>
              <a:gd name="connsiteY41" fmla="*/ 737443 h 2110423"/>
              <a:gd name="connsiteX42" fmla="*/ 1536946 w 2208975"/>
              <a:gd name="connsiteY42" fmla="*/ 676850 h 2110423"/>
              <a:gd name="connsiteX43" fmla="*/ 1333134 w 2208975"/>
              <a:gd name="connsiteY43" fmla="*/ 511597 h 2110423"/>
              <a:gd name="connsiteX44" fmla="*/ 1289067 w 2208975"/>
              <a:gd name="connsiteY44" fmla="*/ 456513 h 2110423"/>
              <a:gd name="connsiteX45" fmla="*/ 1244999 w 2208975"/>
              <a:gd name="connsiteY45" fmla="*/ 390411 h 2110423"/>
              <a:gd name="connsiteX46" fmla="*/ 1057713 w 2208975"/>
              <a:gd name="connsiteY46" fmla="*/ 313293 h 2110423"/>
              <a:gd name="connsiteX47" fmla="*/ 980594 w 2208975"/>
              <a:gd name="connsiteY47" fmla="*/ 285751 h 2110423"/>
              <a:gd name="connsiteX48" fmla="*/ 787799 w 2208975"/>
              <a:gd name="connsiteY48" fmla="*/ 181091 h 2110423"/>
              <a:gd name="connsiteX49" fmla="*/ 694156 w 2208975"/>
              <a:gd name="connsiteY49" fmla="*/ 148040 h 2110423"/>
              <a:gd name="connsiteX50" fmla="*/ 550937 w 2208975"/>
              <a:gd name="connsiteY50" fmla="*/ 59905 h 2110423"/>
              <a:gd name="connsiteX51" fmla="*/ 495852 w 2208975"/>
              <a:gd name="connsiteY51" fmla="*/ 15838 h 2110423"/>
              <a:gd name="connsiteX52" fmla="*/ 479327 w 2208975"/>
              <a:gd name="connsiteY52" fmla="*/ 10329 h 2110423"/>
              <a:gd name="connsiteX53" fmla="*/ 358141 w 2208975"/>
              <a:gd name="connsiteY53" fmla="*/ 4821 h 2110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208975" h="2110423">
                <a:moveTo>
                  <a:pt x="358141" y="4821"/>
                </a:moveTo>
                <a:cubicBezTo>
                  <a:pt x="330599" y="5739"/>
                  <a:pt x="328663" y="11786"/>
                  <a:pt x="314074" y="15838"/>
                </a:cubicBezTo>
                <a:cubicBezTo>
                  <a:pt x="295604" y="20969"/>
                  <a:pt x="277788" y="28604"/>
                  <a:pt x="258990" y="32363"/>
                </a:cubicBezTo>
                <a:cubicBezTo>
                  <a:pt x="222577" y="39645"/>
                  <a:pt x="148821" y="48888"/>
                  <a:pt x="148821" y="48888"/>
                </a:cubicBezTo>
                <a:cubicBezTo>
                  <a:pt x="134132" y="65413"/>
                  <a:pt x="116002" y="79429"/>
                  <a:pt x="104754" y="98464"/>
                </a:cubicBezTo>
                <a:cubicBezTo>
                  <a:pt x="67137" y="162123"/>
                  <a:pt x="75048" y="185322"/>
                  <a:pt x="82720" y="258209"/>
                </a:cubicBezTo>
                <a:cubicBezTo>
                  <a:pt x="83328" y="263983"/>
                  <a:pt x="86520" y="269185"/>
                  <a:pt x="88228" y="274734"/>
                </a:cubicBezTo>
                <a:cubicBezTo>
                  <a:pt x="93866" y="293056"/>
                  <a:pt x="97381" y="312123"/>
                  <a:pt x="104754" y="329819"/>
                </a:cubicBezTo>
                <a:cubicBezTo>
                  <a:pt x="115808" y="356348"/>
                  <a:pt x="143313" y="406937"/>
                  <a:pt x="143313" y="406937"/>
                </a:cubicBezTo>
                <a:cubicBezTo>
                  <a:pt x="165214" y="574847"/>
                  <a:pt x="171800" y="551251"/>
                  <a:pt x="137804" y="759476"/>
                </a:cubicBezTo>
                <a:cubicBezTo>
                  <a:pt x="135158" y="775685"/>
                  <a:pt x="122801" y="788702"/>
                  <a:pt x="115770" y="803544"/>
                </a:cubicBezTo>
                <a:cubicBezTo>
                  <a:pt x="106272" y="823595"/>
                  <a:pt x="99344" y="844936"/>
                  <a:pt x="88228" y="864137"/>
                </a:cubicBezTo>
                <a:cubicBezTo>
                  <a:pt x="79028" y="880027"/>
                  <a:pt x="63389" y="891781"/>
                  <a:pt x="55178" y="908204"/>
                </a:cubicBezTo>
                <a:lnTo>
                  <a:pt x="11110" y="996339"/>
                </a:lnTo>
                <a:cubicBezTo>
                  <a:pt x="7438" y="1029390"/>
                  <a:pt x="-979" y="1062254"/>
                  <a:pt x="93" y="1095491"/>
                </a:cubicBezTo>
                <a:cubicBezTo>
                  <a:pt x="485" y="1107639"/>
                  <a:pt x="25578" y="1204784"/>
                  <a:pt x="33144" y="1222185"/>
                </a:cubicBezTo>
                <a:cubicBezTo>
                  <a:pt x="43954" y="1247047"/>
                  <a:pt x="50645" y="1276721"/>
                  <a:pt x="71703" y="1293795"/>
                </a:cubicBezTo>
                <a:cubicBezTo>
                  <a:pt x="120882" y="1333670"/>
                  <a:pt x="184114" y="1352562"/>
                  <a:pt x="236956" y="1387438"/>
                </a:cubicBezTo>
                <a:cubicBezTo>
                  <a:pt x="276206" y="1413343"/>
                  <a:pt x="310402" y="1446195"/>
                  <a:pt x="347125" y="1475573"/>
                </a:cubicBezTo>
                <a:cubicBezTo>
                  <a:pt x="354469" y="1492098"/>
                  <a:pt x="362808" y="1508217"/>
                  <a:pt x="369158" y="1525149"/>
                </a:cubicBezTo>
                <a:cubicBezTo>
                  <a:pt x="406488" y="1624698"/>
                  <a:pt x="390289" y="1614145"/>
                  <a:pt x="446276" y="1723452"/>
                </a:cubicBezTo>
                <a:cubicBezTo>
                  <a:pt x="465799" y="1761569"/>
                  <a:pt x="482973" y="1802486"/>
                  <a:pt x="512378" y="1833621"/>
                </a:cubicBezTo>
                <a:cubicBezTo>
                  <a:pt x="546674" y="1869934"/>
                  <a:pt x="591094" y="1895465"/>
                  <a:pt x="633563" y="1921756"/>
                </a:cubicBezTo>
                <a:cubicBezTo>
                  <a:pt x="693900" y="1959107"/>
                  <a:pt x="790101" y="1999405"/>
                  <a:pt x="859409" y="2015399"/>
                </a:cubicBezTo>
                <a:cubicBezTo>
                  <a:pt x="1146265" y="2081597"/>
                  <a:pt x="1158270" y="2080690"/>
                  <a:pt x="1366185" y="2109043"/>
                </a:cubicBezTo>
                <a:cubicBezTo>
                  <a:pt x="1421269" y="2105371"/>
                  <a:pt x="1480755" y="2119912"/>
                  <a:pt x="1531438" y="2098026"/>
                </a:cubicBezTo>
                <a:cubicBezTo>
                  <a:pt x="1568562" y="2081995"/>
                  <a:pt x="1584294" y="2036732"/>
                  <a:pt x="1608556" y="2004382"/>
                </a:cubicBezTo>
                <a:cubicBezTo>
                  <a:pt x="1639614" y="1962972"/>
                  <a:pt x="1646065" y="1936349"/>
                  <a:pt x="1680166" y="1899722"/>
                </a:cubicBezTo>
                <a:cubicBezTo>
                  <a:pt x="1717324" y="1859811"/>
                  <a:pt x="1757284" y="1822604"/>
                  <a:pt x="1795843" y="1784045"/>
                </a:cubicBezTo>
                <a:cubicBezTo>
                  <a:pt x="1819713" y="1732633"/>
                  <a:pt x="1853027" y="1684626"/>
                  <a:pt x="1867452" y="1629809"/>
                </a:cubicBezTo>
                <a:cubicBezTo>
                  <a:pt x="1881035" y="1578192"/>
                  <a:pt x="1868921" y="1522578"/>
                  <a:pt x="1878469" y="1470064"/>
                </a:cubicBezTo>
                <a:cubicBezTo>
                  <a:pt x="1887653" y="1419555"/>
                  <a:pt x="1920862" y="1354517"/>
                  <a:pt x="1972113" y="1332354"/>
                </a:cubicBezTo>
                <a:cubicBezTo>
                  <a:pt x="2017083" y="1312908"/>
                  <a:pt x="2067592" y="1310320"/>
                  <a:pt x="2115332" y="1299303"/>
                </a:cubicBezTo>
                <a:cubicBezTo>
                  <a:pt x="2126349" y="1293795"/>
                  <a:pt x="2141669" y="1293105"/>
                  <a:pt x="2148382" y="1282778"/>
                </a:cubicBezTo>
                <a:cubicBezTo>
                  <a:pt x="2177906" y="1237356"/>
                  <a:pt x="2195036" y="1158777"/>
                  <a:pt x="2208975" y="1106508"/>
                </a:cubicBezTo>
                <a:cubicBezTo>
                  <a:pt x="2197958" y="1067949"/>
                  <a:pt x="2201916" y="1021370"/>
                  <a:pt x="2175925" y="990831"/>
                </a:cubicBezTo>
                <a:cubicBezTo>
                  <a:pt x="2124989" y="930981"/>
                  <a:pt x="2051326" y="895010"/>
                  <a:pt x="1988638" y="847611"/>
                </a:cubicBezTo>
                <a:cubicBezTo>
                  <a:pt x="1976039" y="838085"/>
                  <a:pt x="1964868" y="825615"/>
                  <a:pt x="1950079" y="820069"/>
                </a:cubicBezTo>
                <a:cubicBezTo>
                  <a:pt x="1909994" y="805038"/>
                  <a:pt x="1889673" y="795870"/>
                  <a:pt x="1845419" y="787019"/>
                </a:cubicBezTo>
                <a:cubicBezTo>
                  <a:pt x="1819956" y="781926"/>
                  <a:pt x="1794006" y="779674"/>
                  <a:pt x="1768300" y="776002"/>
                </a:cubicBezTo>
                <a:cubicBezTo>
                  <a:pt x="1746266" y="768657"/>
                  <a:pt x="1724626" y="760006"/>
                  <a:pt x="1702199" y="753968"/>
                </a:cubicBezTo>
                <a:cubicBezTo>
                  <a:pt x="1676813" y="747133"/>
                  <a:pt x="1648904" y="748560"/>
                  <a:pt x="1625081" y="737443"/>
                </a:cubicBezTo>
                <a:cubicBezTo>
                  <a:pt x="1592774" y="722366"/>
                  <a:pt x="1565145" y="698664"/>
                  <a:pt x="1536946" y="676850"/>
                </a:cubicBezTo>
                <a:cubicBezTo>
                  <a:pt x="1467767" y="623334"/>
                  <a:pt x="1387772" y="579894"/>
                  <a:pt x="1333134" y="511597"/>
                </a:cubicBezTo>
                <a:cubicBezTo>
                  <a:pt x="1318445" y="493236"/>
                  <a:pt x="1302897" y="475530"/>
                  <a:pt x="1289067" y="456513"/>
                </a:cubicBezTo>
                <a:cubicBezTo>
                  <a:pt x="1273491" y="435096"/>
                  <a:pt x="1265600" y="407050"/>
                  <a:pt x="1244999" y="390411"/>
                </a:cubicBezTo>
                <a:cubicBezTo>
                  <a:pt x="1193984" y="349206"/>
                  <a:pt x="1118090" y="333419"/>
                  <a:pt x="1057713" y="313293"/>
                </a:cubicBezTo>
                <a:cubicBezTo>
                  <a:pt x="1031817" y="304661"/>
                  <a:pt x="1006300" y="294932"/>
                  <a:pt x="980594" y="285751"/>
                </a:cubicBezTo>
                <a:cubicBezTo>
                  <a:pt x="897236" y="220916"/>
                  <a:pt x="930638" y="240884"/>
                  <a:pt x="787799" y="181091"/>
                </a:cubicBezTo>
                <a:cubicBezTo>
                  <a:pt x="757265" y="168309"/>
                  <a:pt x="724107" y="162135"/>
                  <a:pt x="694156" y="148040"/>
                </a:cubicBezTo>
                <a:cubicBezTo>
                  <a:pt x="669861" y="136607"/>
                  <a:pt x="583224" y="83582"/>
                  <a:pt x="550937" y="59905"/>
                </a:cubicBezTo>
                <a:cubicBezTo>
                  <a:pt x="543786" y="54661"/>
                  <a:pt x="508263" y="22930"/>
                  <a:pt x="495852" y="15838"/>
                </a:cubicBezTo>
                <a:cubicBezTo>
                  <a:pt x="490811" y="12957"/>
                  <a:pt x="484937" y="11825"/>
                  <a:pt x="479327" y="10329"/>
                </a:cubicBezTo>
                <a:cubicBezTo>
                  <a:pt x="409010" y="-8423"/>
                  <a:pt x="385683" y="3903"/>
                  <a:pt x="358141" y="4821"/>
                </a:cubicBezTo>
                <a:close/>
              </a:path>
            </a:pathLst>
          </a:custGeom>
          <a:noFill/>
          <a:ln>
            <a:solidFill>
              <a:srgbClr val="E03E3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71225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par>
                                <p:cTn id="12" presetID="10"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5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25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5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25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5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25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5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25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5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25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25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5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25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25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25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250"/>
                                        <p:tgtEl>
                                          <p:spTgt spid="3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25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25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250"/>
                                        <p:tgtEl>
                                          <p:spTgt spid="3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250"/>
                                        <p:tgtEl>
                                          <p:spTgt spid="3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250"/>
                                        <p:tgtEl>
                                          <p:spTgt spid="3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250"/>
                                        <p:tgtEl>
                                          <p:spTgt spid="3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250"/>
                                        <p:tgtEl>
                                          <p:spTgt spid="3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250"/>
                                        <p:tgtEl>
                                          <p:spTgt spid="3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250"/>
                                        <p:tgtEl>
                                          <p:spTgt spid="4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250"/>
                                        <p:tgtEl>
                                          <p:spTgt spid="4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250"/>
                                        <p:tgtEl>
                                          <p:spTgt spid="4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fade">
                                      <p:cBhvr>
                                        <p:cTn id="95" dur="250"/>
                                        <p:tgtEl>
                                          <p:spTgt spid="4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fade">
                                      <p:cBhvr>
                                        <p:cTn id="98" dur="250"/>
                                        <p:tgtEl>
                                          <p:spTgt spid="4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250"/>
                                        <p:tgtEl>
                                          <p:spTgt spid="4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fade">
                                      <p:cBhvr>
                                        <p:cTn id="104" dur="250"/>
                                        <p:tgtEl>
                                          <p:spTgt spid="46"/>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fade">
                                      <p:cBhvr>
                                        <p:cTn id="107" dur="250"/>
                                        <p:tgtEl>
                                          <p:spTgt spid="47"/>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fade">
                                      <p:cBhvr>
                                        <p:cTn id="110" dur="250"/>
                                        <p:tgtEl>
                                          <p:spTgt spid="48"/>
                                        </p:tgtEl>
                                      </p:cBhvr>
                                    </p:animEffect>
                                  </p:childTnLst>
                                </p:cTn>
                              </p:par>
                            </p:childTnLst>
                          </p:cTn>
                        </p:par>
                      </p:childTnLst>
                    </p:cTn>
                  </p:par>
                  <p:par>
                    <p:cTn id="111" fill="hold">
                      <p:stCondLst>
                        <p:cond delay="indefinite"/>
                      </p:stCondLst>
                      <p:childTnLst>
                        <p:par>
                          <p:cTn id="112" fill="hold">
                            <p:stCondLst>
                              <p:cond delay="0"/>
                            </p:stCondLst>
                            <p:childTnLst>
                              <p:par>
                                <p:cTn id="113" presetID="21" presetClass="entr" presetSubtype="1" fill="hold" grpId="0" nodeType="clickEffect">
                                  <p:stCondLst>
                                    <p:cond delay="0"/>
                                  </p:stCondLst>
                                  <p:childTnLst>
                                    <p:set>
                                      <p:cBhvr>
                                        <p:cTn id="114" dur="1" fill="hold">
                                          <p:stCondLst>
                                            <p:cond delay="0"/>
                                          </p:stCondLst>
                                        </p:cTn>
                                        <p:tgtEl>
                                          <p:spTgt spid="4"/>
                                        </p:tgtEl>
                                        <p:attrNameLst>
                                          <p:attrName>style.visibility</p:attrName>
                                        </p:attrNameLst>
                                      </p:cBhvr>
                                      <p:to>
                                        <p:strVal val="visible"/>
                                      </p:to>
                                    </p:set>
                                    <p:animEffect transition="in" filter="wheel(1)">
                                      <p:cBhvr>
                                        <p:cTn id="115" dur="1500"/>
                                        <p:tgtEl>
                                          <p:spTgt spid="4"/>
                                        </p:tgtEl>
                                      </p:cBhvr>
                                    </p:animEffect>
                                  </p:childTnLst>
                                </p:cTn>
                              </p:par>
                            </p:childTnLst>
                          </p:cTn>
                        </p:par>
                        <p:par>
                          <p:cTn id="116" fill="hold">
                            <p:stCondLst>
                              <p:cond delay="1500"/>
                            </p:stCondLst>
                            <p:childTnLst>
                              <p:par>
                                <p:cTn id="117" presetID="1" presetClass="emph" presetSubtype="2" fill="hold" nodeType="afterEffect">
                                  <p:stCondLst>
                                    <p:cond delay="0"/>
                                  </p:stCondLst>
                                  <p:childTnLst>
                                    <p:animClr clrSpc="rgb" dir="cw">
                                      <p:cBhvr>
                                        <p:cTn id="118" dur="500" fill="hold"/>
                                        <p:tgtEl>
                                          <p:spTgt spid="16"/>
                                        </p:tgtEl>
                                        <p:attrNameLst>
                                          <p:attrName>fillcolor</p:attrName>
                                        </p:attrNameLst>
                                      </p:cBhvr>
                                      <p:to>
                                        <a:srgbClr val="E03E3E"/>
                                      </p:to>
                                    </p:animClr>
                                    <p:set>
                                      <p:cBhvr>
                                        <p:cTn id="119" dur="500" fill="hold"/>
                                        <p:tgtEl>
                                          <p:spTgt spid="16"/>
                                        </p:tgtEl>
                                        <p:attrNameLst>
                                          <p:attrName>fill.type</p:attrName>
                                        </p:attrNameLst>
                                      </p:cBhvr>
                                      <p:to>
                                        <p:strVal val="solid"/>
                                      </p:to>
                                    </p:set>
                                    <p:set>
                                      <p:cBhvr>
                                        <p:cTn id="120" dur="500" fill="hold"/>
                                        <p:tgtEl>
                                          <p:spTgt spid="16"/>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500" fill="hold"/>
                                        <p:tgtEl>
                                          <p:spTgt spid="17"/>
                                        </p:tgtEl>
                                        <p:attrNameLst>
                                          <p:attrName>fillcolor</p:attrName>
                                        </p:attrNameLst>
                                      </p:cBhvr>
                                      <p:to>
                                        <a:srgbClr val="E03E3E"/>
                                      </p:to>
                                    </p:animClr>
                                    <p:set>
                                      <p:cBhvr>
                                        <p:cTn id="123" dur="500" fill="hold"/>
                                        <p:tgtEl>
                                          <p:spTgt spid="17"/>
                                        </p:tgtEl>
                                        <p:attrNameLst>
                                          <p:attrName>fill.type</p:attrName>
                                        </p:attrNameLst>
                                      </p:cBhvr>
                                      <p:to>
                                        <p:strVal val="solid"/>
                                      </p:to>
                                    </p:set>
                                    <p:set>
                                      <p:cBhvr>
                                        <p:cTn id="124" dur="500" fill="hold"/>
                                        <p:tgtEl>
                                          <p:spTgt spid="17"/>
                                        </p:tgtEl>
                                        <p:attrNameLst>
                                          <p:attrName>fill.on</p:attrName>
                                        </p:attrNameLst>
                                      </p:cBhvr>
                                      <p:to>
                                        <p:strVal val="true"/>
                                      </p:to>
                                    </p:set>
                                  </p:childTnLst>
                                </p:cTn>
                              </p:par>
                              <p:par>
                                <p:cTn id="125" presetID="1" presetClass="emph" presetSubtype="2" fill="hold" nodeType="withEffect">
                                  <p:stCondLst>
                                    <p:cond delay="0"/>
                                  </p:stCondLst>
                                  <p:childTnLst>
                                    <p:animClr clrSpc="rgb" dir="cw">
                                      <p:cBhvr>
                                        <p:cTn id="126" dur="500" fill="hold"/>
                                        <p:tgtEl>
                                          <p:spTgt spid="24"/>
                                        </p:tgtEl>
                                        <p:attrNameLst>
                                          <p:attrName>fillcolor</p:attrName>
                                        </p:attrNameLst>
                                      </p:cBhvr>
                                      <p:to>
                                        <a:srgbClr val="E03E3E"/>
                                      </p:to>
                                    </p:animClr>
                                    <p:set>
                                      <p:cBhvr>
                                        <p:cTn id="127" dur="500" fill="hold"/>
                                        <p:tgtEl>
                                          <p:spTgt spid="24"/>
                                        </p:tgtEl>
                                        <p:attrNameLst>
                                          <p:attrName>fill.type</p:attrName>
                                        </p:attrNameLst>
                                      </p:cBhvr>
                                      <p:to>
                                        <p:strVal val="solid"/>
                                      </p:to>
                                    </p:set>
                                    <p:set>
                                      <p:cBhvr>
                                        <p:cTn id="128" dur="500" fill="hold"/>
                                        <p:tgtEl>
                                          <p:spTgt spid="24"/>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500" fill="hold"/>
                                        <p:tgtEl>
                                          <p:spTgt spid="29"/>
                                        </p:tgtEl>
                                        <p:attrNameLst>
                                          <p:attrName>fillcolor</p:attrName>
                                        </p:attrNameLst>
                                      </p:cBhvr>
                                      <p:to>
                                        <a:srgbClr val="E03E3E"/>
                                      </p:to>
                                    </p:animClr>
                                    <p:set>
                                      <p:cBhvr>
                                        <p:cTn id="131" dur="500" fill="hold"/>
                                        <p:tgtEl>
                                          <p:spTgt spid="29"/>
                                        </p:tgtEl>
                                        <p:attrNameLst>
                                          <p:attrName>fill.type</p:attrName>
                                        </p:attrNameLst>
                                      </p:cBhvr>
                                      <p:to>
                                        <p:strVal val="solid"/>
                                      </p:to>
                                    </p:set>
                                    <p:set>
                                      <p:cBhvr>
                                        <p:cTn id="132" dur="500" fill="hold"/>
                                        <p:tgtEl>
                                          <p:spTgt spid="29"/>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500" fill="hold"/>
                                        <p:tgtEl>
                                          <p:spTgt spid="34"/>
                                        </p:tgtEl>
                                        <p:attrNameLst>
                                          <p:attrName>fillcolor</p:attrName>
                                        </p:attrNameLst>
                                      </p:cBhvr>
                                      <p:to>
                                        <a:srgbClr val="E03E3E"/>
                                      </p:to>
                                    </p:animClr>
                                    <p:set>
                                      <p:cBhvr>
                                        <p:cTn id="135" dur="500" fill="hold"/>
                                        <p:tgtEl>
                                          <p:spTgt spid="34"/>
                                        </p:tgtEl>
                                        <p:attrNameLst>
                                          <p:attrName>fill.type</p:attrName>
                                        </p:attrNameLst>
                                      </p:cBhvr>
                                      <p:to>
                                        <p:strVal val="solid"/>
                                      </p:to>
                                    </p:set>
                                    <p:set>
                                      <p:cBhvr>
                                        <p:cTn id="136" dur="500" fill="hold"/>
                                        <p:tgtEl>
                                          <p:spTgt spid="34"/>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500" fill="hold"/>
                                        <p:tgtEl>
                                          <p:spTgt spid="35"/>
                                        </p:tgtEl>
                                        <p:attrNameLst>
                                          <p:attrName>fillcolor</p:attrName>
                                        </p:attrNameLst>
                                      </p:cBhvr>
                                      <p:to>
                                        <a:srgbClr val="E03E3E"/>
                                      </p:to>
                                    </p:animClr>
                                    <p:set>
                                      <p:cBhvr>
                                        <p:cTn id="139" dur="500" fill="hold"/>
                                        <p:tgtEl>
                                          <p:spTgt spid="35"/>
                                        </p:tgtEl>
                                        <p:attrNameLst>
                                          <p:attrName>fill.type</p:attrName>
                                        </p:attrNameLst>
                                      </p:cBhvr>
                                      <p:to>
                                        <p:strVal val="solid"/>
                                      </p:to>
                                    </p:set>
                                    <p:set>
                                      <p:cBhvr>
                                        <p:cTn id="140" dur="500" fill="hold"/>
                                        <p:tgtEl>
                                          <p:spTgt spid="35"/>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500" fill="hold"/>
                                        <p:tgtEl>
                                          <p:spTgt spid="36"/>
                                        </p:tgtEl>
                                        <p:attrNameLst>
                                          <p:attrName>fillcolor</p:attrName>
                                        </p:attrNameLst>
                                      </p:cBhvr>
                                      <p:to>
                                        <a:srgbClr val="E03E3E"/>
                                      </p:to>
                                    </p:animClr>
                                    <p:set>
                                      <p:cBhvr>
                                        <p:cTn id="143" dur="500" fill="hold"/>
                                        <p:tgtEl>
                                          <p:spTgt spid="36"/>
                                        </p:tgtEl>
                                        <p:attrNameLst>
                                          <p:attrName>fill.type</p:attrName>
                                        </p:attrNameLst>
                                      </p:cBhvr>
                                      <p:to>
                                        <p:strVal val="solid"/>
                                      </p:to>
                                    </p:set>
                                    <p:set>
                                      <p:cBhvr>
                                        <p:cTn id="144" dur="500" fill="hold"/>
                                        <p:tgtEl>
                                          <p:spTgt spid="36"/>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500" fill="hold"/>
                                        <p:tgtEl>
                                          <p:spTgt spid="37"/>
                                        </p:tgtEl>
                                        <p:attrNameLst>
                                          <p:attrName>fillcolor</p:attrName>
                                        </p:attrNameLst>
                                      </p:cBhvr>
                                      <p:to>
                                        <a:srgbClr val="E03E3E"/>
                                      </p:to>
                                    </p:animClr>
                                    <p:set>
                                      <p:cBhvr>
                                        <p:cTn id="147" dur="500" fill="hold"/>
                                        <p:tgtEl>
                                          <p:spTgt spid="37"/>
                                        </p:tgtEl>
                                        <p:attrNameLst>
                                          <p:attrName>fill.type</p:attrName>
                                        </p:attrNameLst>
                                      </p:cBhvr>
                                      <p:to>
                                        <p:strVal val="solid"/>
                                      </p:to>
                                    </p:set>
                                    <p:set>
                                      <p:cBhvr>
                                        <p:cTn id="148" dur="500" fill="hold"/>
                                        <p:tgtEl>
                                          <p:spTgt spid="37"/>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500" fill="hold"/>
                                        <p:tgtEl>
                                          <p:spTgt spid="39"/>
                                        </p:tgtEl>
                                        <p:attrNameLst>
                                          <p:attrName>fillcolor</p:attrName>
                                        </p:attrNameLst>
                                      </p:cBhvr>
                                      <p:to>
                                        <a:srgbClr val="E03E3E"/>
                                      </p:to>
                                    </p:animClr>
                                    <p:set>
                                      <p:cBhvr>
                                        <p:cTn id="151" dur="500" fill="hold"/>
                                        <p:tgtEl>
                                          <p:spTgt spid="39"/>
                                        </p:tgtEl>
                                        <p:attrNameLst>
                                          <p:attrName>fill.type</p:attrName>
                                        </p:attrNameLst>
                                      </p:cBhvr>
                                      <p:to>
                                        <p:strVal val="solid"/>
                                      </p:to>
                                    </p:set>
                                    <p:set>
                                      <p:cBhvr>
                                        <p:cTn id="152" dur="500" fill="hold"/>
                                        <p:tgtEl>
                                          <p:spTgt spid="39"/>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500" fill="hold"/>
                                        <p:tgtEl>
                                          <p:spTgt spid="42"/>
                                        </p:tgtEl>
                                        <p:attrNameLst>
                                          <p:attrName>fillcolor</p:attrName>
                                        </p:attrNameLst>
                                      </p:cBhvr>
                                      <p:to>
                                        <a:srgbClr val="E03E3E"/>
                                      </p:to>
                                    </p:animClr>
                                    <p:set>
                                      <p:cBhvr>
                                        <p:cTn id="155" dur="500" fill="hold"/>
                                        <p:tgtEl>
                                          <p:spTgt spid="42"/>
                                        </p:tgtEl>
                                        <p:attrNameLst>
                                          <p:attrName>fill.type</p:attrName>
                                        </p:attrNameLst>
                                      </p:cBhvr>
                                      <p:to>
                                        <p:strVal val="solid"/>
                                      </p:to>
                                    </p:set>
                                    <p:set>
                                      <p:cBhvr>
                                        <p:cTn id="156" dur="500" fill="hold"/>
                                        <p:tgtEl>
                                          <p:spTgt spid="42"/>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500" fill="hold"/>
                                        <p:tgtEl>
                                          <p:spTgt spid="46"/>
                                        </p:tgtEl>
                                        <p:attrNameLst>
                                          <p:attrName>fillcolor</p:attrName>
                                        </p:attrNameLst>
                                      </p:cBhvr>
                                      <p:to>
                                        <a:srgbClr val="E03E3E"/>
                                      </p:to>
                                    </p:animClr>
                                    <p:set>
                                      <p:cBhvr>
                                        <p:cTn id="159" dur="500" fill="hold"/>
                                        <p:tgtEl>
                                          <p:spTgt spid="46"/>
                                        </p:tgtEl>
                                        <p:attrNameLst>
                                          <p:attrName>fill.type</p:attrName>
                                        </p:attrNameLst>
                                      </p:cBhvr>
                                      <p:to>
                                        <p:strVal val="solid"/>
                                      </p:to>
                                    </p:set>
                                    <p:set>
                                      <p:cBhvr>
                                        <p:cTn id="160" dur="500" fill="hold"/>
                                        <p:tgtEl>
                                          <p:spTgt spid="46"/>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grpId="1" nodeType="clickEffect">
                                  <p:stCondLst>
                                    <p:cond delay="0"/>
                                  </p:stCondLst>
                                  <p:childTnLst>
                                    <p:animEffect transition="out" filter="fade">
                                      <p:cBhvr>
                                        <p:cTn id="164" dur="500"/>
                                        <p:tgtEl>
                                          <p:spTgt spid="16"/>
                                        </p:tgtEl>
                                      </p:cBhvr>
                                    </p:animEffect>
                                    <p:set>
                                      <p:cBhvr>
                                        <p:cTn id="165" dur="1" fill="hold">
                                          <p:stCondLst>
                                            <p:cond delay="499"/>
                                          </p:stCondLst>
                                        </p:cTn>
                                        <p:tgtEl>
                                          <p:spTgt spid="16"/>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7"/>
                                        </p:tgtEl>
                                      </p:cBhvr>
                                    </p:animEffect>
                                    <p:set>
                                      <p:cBhvr>
                                        <p:cTn id="168" dur="1" fill="hold">
                                          <p:stCondLst>
                                            <p:cond delay="499"/>
                                          </p:stCondLst>
                                        </p:cTn>
                                        <p:tgtEl>
                                          <p:spTgt spid="17"/>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24"/>
                                        </p:tgtEl>
                                      </p:cBhvr>
                                    </p:animEffect>
                                    <p:set>
                                      <p:cBhvr>
                                        <p:cTn id="171" dur="1" fill="hold">
                                          <p:stCondLst>
                                            <p:cond delay="499"/>
                                          </p:stCondLst>
                                        </p:cTn>
                                        <p:tgtEl>
                                          <p:spTgt spid="24"/>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500"/>
                                        <p:tgtEl>
                                          <p:spTgt spid="29"/>
                                        </p:tgtEl>
                                      </p:cBhvr>
                                    </p:animEffect>
                                    <p:set>
                                      <p:cBhvr>
                                        <p:cTn id="174" dur="1" fill="hold">
                                          <p:stCondLst>
                                            <p:cond delay="499"/>
                                          </p:stCondLst>
                                        </p:cTn>
                                        <p:tgtEl>
                                          <p:spTgt spid="29"/>
                                        </p:tgtEl>
                                        <p:attrNameLst>
                                          <p:attrName>style.visibility</p:attrName>
                                        </p:attrNameLst>
                                      </p:cBhvr>
                                      <p:to>
                                        <p:strVal val="hidden"/>
                                      </p:to>
                                    </p:set>
                                  </p:childTnLst>
                                </p:cTn>
                              </p:par>
                              <p:par>
                                <p:cTn id="175" presetID="10" presetClass="exit" presetSubtype="0" fill="hold" grpId="1" nodeType="withEffect">
                                  <p:stCondLst>
                                    <p:cond delay="0"/>
                                  </p:stCondLst>
                                  <p:childTnLst>
                                    <p:animEffect transition="out" filter="fade">
                                      <p:cBhvr>
                                        <p:cTn id="176" dur="500"/>
                                        <p:tgtEl>
                                          <p:spTgt spid="34"/>
                                        </p:tgtEl>
                                      </p:cBhvr>
                                    </p:animEffect>
                                    <p:set>
                                      <p:cBhvr>
                                        <p:cTn id="177" dur="1" fill="hold">
                                          <p:stCondLst>
                                            <p:cond delay="499"/>
                                          </p:stCondLst>
                                        </p:cTn>
                                        <p:tgtEl>
                                          <p:spTgt spid="34"/>
                                        </p:tgtEl>
                                        <p:attrNameLst>
                                          <p:attrName>style.visibility</p:attrName>
                                        </p:attrNameLst>
                                      </p:cBhvr>
                                      <p:to>
                                        <p:strVal val="hidden"/>
                                      </p:to>
                                    </p:set>
                                  </p:childTnLst>
                                </p:cTn>
                              </p:par>
                              <p:par>
                                <p:cTn id="178" presetID="10" presetClass="exit" presetSubtype="0" fill="hold" grpId="1" nodeType="withEffect">
                                  <p:stCondLst>
                                    <p:cond delay="0"/>
                                  </p:stCondLst>
                                  <p:childTnLst>
                                    <p:animEffect transition="out" filter="fade">
                                      <p:cBhvr>
                                        <p:cTn id="179" dur="500"/>
                                        <p:tgtEl>
                                          <p:spTgt spid="35"/>
                                        </p:tgtEl>
                                      </p:cBhvr>
                                    </p:animEffect>
                                    <p:set>
                                      <p:cBhvr>
                                        <p:cTn id="180" dur="1" fill="hold">
                                          <p:stCondLst>
                                            <p:cond delay="499"/>
                                          </p:stCondLst>
                                        </p:cTn>
                                        <p:tgtEl>
                                          <p:spTgt spid="35"/>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36"/>
                                        </p:tgtEl>
                                      </p:cBhvr>
                                    </p:animEffect>
                                    <p:set>
                                      <p:cBhvr>
                                        <p:cTn id="183" dur="1" fill="hold">
                                          <p:stCondLst>
                                            <p:cond delay="499"/>
                                          </p:stCondLst>
                                        </p:cTn>
                                        <p:tgtEl>
                                          <p:spTgt spid="36"/>
                                        </p:tgtEl>
                                        <p:attrNameLst>
                                          <p:attrName>style.visibility</p:attrName>
                                        </p:attrNameLst>
                                      </p:cBhvr>
                                      <p:to>
                                        <p:strVal val="hidden"/>
                                      </p:to>
                                    </p:set>
                                  </p:childTnLst>
                                </p:cTn>
                              </p:par>
                              <p:par>
                                <p:cTn id="184" presetID="10" presetClass="exit" presetSubtype="0" fill="hold" grpId="1" nodeType="withEffect">
                                  <p:stCondLst>
                                    <p:cond delay="0"/>
                                  </p:stCondLst>
                                  <p:childTnLst>
                                    <p:animEffect transition="out" filter="fade">
                                      <p:cBhvr>
                                        <p:cTn id="185" dur="500"/>
                                        <p:tgtEl>
                                          <p:spTgt spid="37"/>
                                        </p:tgtEl>
                                      </p:cBhvr>
                                    </p:animEffect>
                                    <p:set>
                                      <p:cBhvr>
                                        <p:cTn id="186" dur="1" fill="hold">
                                          <p:stCondLst>
                                            <p:cond delay="499"/>
                                          </p:stCondLst>
                                        </p:cTn>
                                        <p:tgtEl>
                                          <p:spTgt spid="37"/>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39"/>
                                        </p:tgtEl>
                                      </p:cBhvr>
                                    </p:animEffect>
                                    <p:set>
                                      <p:cBhvr>
                                        <p:cTn id="189" dur="1" fill="hold">
                                          <p:stCondLst>
                                            <p:cond delay="499"/>
                                          </p:stCondLst>
                                        </p:cTn>
                                        <p:tgtEl>
                                          <p:spTgt spid="39"/>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42"/>
                                        </p:tgtEl>
                                      </p:cBhvr>
                                    </p:animEffect>
                                    <p:set>
                                      <p:cBhvr>
                                        <p:cTn id="192" dur="1" fill="hold">
                                          <p:stCondLst>
                                            <p:cond delay="499"/>
                                          </p:stCondLst>
                                        </p:cTn>
                                        <p:tgtEl>
                                          <p:spTgt spid="42"/>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46"/>
                                        </p:tgtEl>
                                      </p:cBhvr>
                                    </p:animEffect>
                                    <p:set>
                                      <p:cBhvr>
                                        <p:cTn id="195" dur="1" fill="hold">
                                          <p:stCondLst>
                                            <p:cond delay="499"/>
                                          </p:stCondLst>
                                        </p:cTn>
                                        <p:tgtEl>
                                          <p:spTgt spid="46"/>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53" presetClass="entr" presetSubtype="16" fill="hold" grpId="0" nodeType="clickEffect">
                                  <p:stCondLst>
                                    <p:cond delay="0"/>
                                  </p:stCondLst>
                                  <p:childTnLst>
                                    <p:set>
                                      <p:cBhvr>
                                        <p:cTn id="199" dur="1" fill="hold">
                                          <p:stCondLst>
                                            <p:cond delay="0"/>
                                          </p:stCondLst>
                                        </p:cTn>
                                        <p:tgtEl>
                                          <p:spTgt spid="10"/>
                                        </p:tgtEl>
                                        <p:attrNameLst>
                                          <p:attrName>style.visibility</p:attrName>
                                        </p:attrNameLst>
                                      </p:cBhvr>
                                      <p:to>
                                        <p:strVal val="visible"/>
                                      </p:to>
                                    </p:set>
                                    <p:anim calcmode="lin" valueType="num">
                                      <p:cBhvr>
                                        <p:cTn id="200" dur="250" fill="hold"/>
                                        <p:tgtEl>
                                          <p:spTgt spid="10"/>
                                        </p:tgtEl>
                                        <p:attrNameLst>
                                          <p:attrName>ppt_w</p:attrName>
                                        </p:attrNameLst>
                                      </p:cBhvr>
                                      <p:tavLst>
                                        <p:tav tm="0">
                                          <p:val>
                                            <p:fltVal val="0"/>
                                          </p:val>
                                        </p:tav>
                                        <p:tav tm="100000">
                                          <p:val>
                                            <p:strVal val="#ppt_w"/>
                                          </p:val>
                                        </p:tav>
                                      </p:tavLst>
                                    </p:anim>
                                    <p:anim calcmode="lin" valueType="num">
                                      <p:cBhvr>
                                        <p:cTn id="201" dur="250" fill="hold"/>
                                        <p:tgtEl>
                                          <p:spTgt spid="10"/>
                                        </p:tgtEl>
                                        <p:attrNameLst>
                                          <p:attrName>ppt_h</p:attrName>
                                        </p:attrNameLst>
                                      </p:cBhvr>
                                      <p:tavLst>
                                        <p:tav tm="0">
                                          <p:val>
                                            <p:fltVal val="0"/>
                                          </p:val>
                                        </p:tav>
                                        <p:tav tm="100000">
                                          <p:val>
                                            <p:strVal val="#ppt_h"/>
                                          </p:val>
                                        </p:tav>
                                      </p:tavLst>
                                    </p:anim>
                                    <p:animEffect transition="in" filter="fade">
                                      <p:cBhvr>
                                        <p:cTn id="202" dur="250"/>
                                        <p:tgtEl>
                                          <p:spTgt spid="10"/>
                                        </p:tgtEl>
                                      </p:cBhvr>
                                    </p:animEffect>
                                  </p:childTnLst>
                                </p:cTn>
                              </p:par>
                              <p:par>
                                <p:cTn id="203" presetID="6" presetClass="emph" presetSubtype="0" fill="hold" grpId="1" nodeType="withEffect">
                                  <p:stCondLst>
                                    <p:cond delay="200"/>
                                  </p:stCondLst>
                                  <p:childTnLst>
                                    <p:animScale>
                                      <p:cBhvr>
                                        <p:cTn id="204" dur="250" fill="hold"/>
                                        <p:tgtEl>
                                          <p:spTgt spid="10"/>
                                        </p:tgtEl>
                                      </p:cBhvr>
                                      <p:by x="120000" y="120000"/>
                                    </p:animScale>
                                  </p:childTnLst>
                                </p:cTn>
                              </p:par>
                              <p:par>
                                <p:cTn id="205" presetID="6" presetClass="emph" presetSubtype="0" fill="hold" grpId="2" nodeType="withEffect">
                                  <p:stCondLst>
                                    <p:cond delay="400"/>
                                  </p:stCondLst>
                                  <p:childTnLst>
                                    <p:animScale>
                                      <p:cBhvr>
                                        <p:cTn id="206" dur="250" fill="hold"/>
                                        <p:tgtEl>
                                          <p:spTgt spid="10"/>
                                        </p:tgtEl>
                                      </p:cBhvr>
                                      <p:by x="83000" y="83000"/>
                                    </p:animScale>
                                  </p:childTnLst>
                                </p:cTn>
                              </p:par>
                            </p:childTnLst>
                          </p:cTn>
                        </p:par>
                        <p:par>
                          <p:cTn id="207" fill="hold">
                            <p:stCondLst>
                              <p:cond delay="650"/>
                            </p:stCondLst>
                            <p:childTnLst>
                              <p:par>
                                <p:cTn id="208" presetID="10" presetClass="entr" presetSubtype="0" fill="hold" grpId="0" nodeType="afterEffect">
                                  <p:stCondLst>
                                    <p:cond delay="0"/>
                                  </p:stCondLst>
                                  <p:childTnLst>
                                    <p:set>
                                      <p:cBhvr>
                                        <p:cTn id="209" dur="1" fill="hold">
                                          <p:stCondLst>
                                            <p:cond delay="0"/>
                                          </p:stCondLst>
                                        </p:cTn>
                                        <p:tgtEl>
                                          <p:spTgt spid="12"/>
                                        </p:tgtEl>
                                        <p:attrNameLst>
                                          <p:attrName>style.visibility</p:attrName>
                                        </p:attrNameLst>
                                      </p:cBhvr>
                                      <p:to>
                                        <p:strVal val="visible"/>
                                      </p:to>
                                    </p:set>
                                    <p:animEffect transition="in" filter="fade">
                                      <p:cBhvr>
                                        <p:cTn id="210" dur="250"/>
                                        <p:tgtEl>
                                          <p:spTgt spid="12"/>
                                        </p:tgtEl>
                                      </p:cBhvr>
                                    </p:animEffect>
                                  </p:childTnLst>
                                </p:cTn>
                              </p:par>
                            </p:childTnLst>
                          </p:cTn>
                        </p:par>
                      </p:childTnLst>
                    </p:cTn>
                  </p:par>
                  <p:par>
                    <p:cTn id="211" fill="hold">
                      <p:stCondLst>
                        <p:cond delay="indefinite"/>
                      </p:stCondLst>
                      <p:childTnLst>
                        <p:par>
                          <p:cTn id="212" fill="hold">
                            <p:stCondLst>
                              <p:cond delay="0"/>
                            </p:stCondLst>
                            <p:childTnLst>
                              <p:par>
                                <p:cTn id="213" presetID="53" presetClass="entr" presetSubtype="16" fill="hold" grpId="0" nodeType="clickEffect">
                                  <p:stCondLst>
                                    <p:cond delay="0"/>
                                  </p:stCondLst>
                                  <p:childTnLst>
                                    <p:set>
                                      <p:cBhvr>
                                        <p:cTn id="214" dur="1" fill="hold">
                                          <p:stCondLst>
                                            <p:cond delay="0"/>
                                          </p:stCondLst>
                                        </p:cTn>
                                        <p:tgtEl>
                                          <p:spTgt spid="11"/>
                                        </p:tgtEl>
                                        <p:attrNameLst>
                                          <p:attrName>style.visibility</p:attrName>
                                        </p:attrNameLst>
                                      </p:cBhvr>
                                      <p:to>
                                        <p:strVal val="visible"/>
                                      </p:to>
                                    </p:set>
                                    <p:anim calcmode="lin" valueType="num">
                                      <p:cBhvr>
                                        <p:cTn id="215" dur="250" fill="hold"/>
                                        <p:tgtEl>
                                          <p:spTgt spid="11"/>
                                        </p:tgtEl>
                                        <p:attrNameLst>
                                          <p:attrName>ppt_w</p:attrName>
                                        </p:attrNameLst>
                                      </p:cBhvr>
                                      <p:tavLst>
                                        <p:tav tm="0">
                                          <p:val>
                                            <p:fltVal val="0"/>
                                          </p:val>
                                        </p:tav>
                                        <p:tav tm="100000">
                                          <p:val>
                                            <p:strVal val="#ppt_w"/>
                                          </p:val>
                                        </p:tav>
                                      </p:tavLst>
                                    </p:anim>
                                    <p:anim calcmode="lin" valueType="num">
                                      <p:cBhvr>
                                        <p:cTn id="216" dur="250" fill="hold"/>
                                        <p:tgtEl>
                                          <p:spTgt spid="11"/>
                                        </p:tgtEl>
                                        <p:attrNameLst>
                                          <p:attrName>ppt_h</p:attrName>
                                        </p:attrNameLst>
                                      </p:cBhvr>
                                      <p:tavLst>
                                        <p:tav tm="0">
                                          <p:val>
                                            <p:fltVal val="0"/>
                                          </p:val>
                                        </p:tav>
                                        <p:tav tm="100000">
                                          <p:val>
                                            <p:strVal val="#ppt_h"/>
                                          </p:val>
                                        </p:tav>
                                      </p:tavLst>
                                    </p:anim>
                                    <p:animEffect transition="in" filter="fade">
                                      <p:cBhvr>
                                        <p:cTn id="217" dur="250"/>
                                        <p:tgtEl>
                                          <p:spTgt spid="11"/>
                                        </p:tgtEl>
                                      </p:cBhvr>
                                    </p:animEffect>
                                  </p:childTnLst>
                                </p:cTn>
                              </p:par>
                              <p:par>
                                <p:cTn id="218" presetID="6" presetClass="emph" presetSubtype="0" fill="hold" grpId="1" nodeType="withEffect">
                                  <p:stCondLst>
                                    <p:cond delay="200"/>
                                  </p:stCondLst>
                                  <p:childTnLst>
                                    <p:animScale>
                                      <p:cBhvr>
                                        <p:cTn id="219" dur="250" fill="hold"/>
                                        <p:tgtEl>
                                          <p:spTgt spid="11"/>
                                        </p:tgtEl>
                                      </p:cBhvr>
                                      <p:by x="120000" y="120000"/>
                                    </p:animScale>
                                  </p:childTnLst>
                                </p:cTn>
                              </p:par>
                              <p:par>
                                <p:cTn id="220" presetID="6" presetClass="emph" presetSubtype="0" fill="hold" grpId="2" nodeType="withEffect">
                                  <p:stCondLst>
                                    <p:cond delay="400"/>
                                  </p:stCondLst>
                                  <p:childTnLst>
                                    <p:animScale>
                                      <p:cBhvr>
                                        <p:cTn id="221" dur="250" fill="hold"/>
                                        <p:tgtEl>
                                          <p:spTgt spid="11"/>
                                        </p:tgtEl>
                                      </p:cBhvr>
                                      <p:by x="83000" y="83000"/>
                                    </p:animScale>
                                  </p:childTnLst>
                                </p:cTn>
                              </p:par>
                            </p:childTnLst>
                          </p:cTn>
                        </p:par>
                        <p:par>
                          <p:cTn id="222" fill="hold">
                            <p:stCondLst>
                              <p:cond delay="650"/>
                            </p:stCondLst>
                            <p:childTnLst>
                              <p:par>
                                <p:cTn id="223" presetID="10" presetClass="entr" presetSubtype="0" fill="hold" grpId="0" nodeType="afterEffect">
                                  <p:stCondLst>
                                    <p:cond delay="0"/>
                                  </p:stCondLst>
                                  <p:childTnLst>
                                    <p:set>
                                      <p:cBhvr>
                                        <p:cTn id="224" dur="1" fill="hold">
                                          <p:stCondLst>
                                            <p:cond delay="0"/>
                                          </p:stCondLst>
                                        </p:cTn>
                                        <p:tgtEl>
                                          <p:spTgt spid="13"/>
                                        </p:tgtEl>
                                        <p:attrNameLst>
                                          <p:attrName>style.visibility</p:attrName>
                                        </p:attrNameLst>
                                      </p:cBhvr>
                                      <p:to>
                                        <p:strVal val="visible"/>
                                      </p:to>
                                    </p:set>
                                    <p:animEffect transition="in" filter="fade">
                                      <p:cBhvr>
                                        <p:cTn id="225"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0" grpId="0" animBg="1"/>
      <p:bldP spid="10" grpId="1" animBg="1"/>
      <p:bldP spid="10" grpId="2" animBg="1"/>
      <p:bldP spid="11" grpId="0" animBg="1"/>
      <p:bldP spid="11" grpId="1" animBg="1"/>
      <p:bldP spid="11" grpId="2" animBg="1"/>
      <p:bldP spid="12" grpId="0"/>
      <p:bldP spid="13" grpId="0"/>
      <p:bldP spid="16" grpId="0" animBg="1"/>
      <p:bldP spid="16" grpId="1" animBg="1"/>
      <p:bldP spid="17" grpId="0" animBg="1"/>
      <p:bldP spid="17" grpId="1" animBg="1"/>
      <p:bldP spid="18" grpId="0" animBg="1"/>
      <p:bldP spid="19" grpId="0" animBg="1"/>
      <p:bldP spid="20" grpId="0" animBg="1"/>
      <p:bldP spid="21" grpId="0" animBg="1"/>
      <p:bldP spid="22" grpId="0" animBg="1"/>
      <p:bldP spid="23" grpId="0" animBg="1"/>
      <p:bldP spid="24" grpId="0" animBg="1"/>
      <p:bldP spid="24" grpId="1" animBg="1"/>
      <p:bldP spid="25" grpId="0" animBg="1"/>
      <p:bldP spid="26" grpId="0" animBg="1"/>
      <p:bldP spid="27" grpId="0" animBg="1"/>
      <p:bldP spid="29" grpId="0" animBg="1"/>
      <p:bldP spid="29" grpId="1" animBg="1"/>
      <p:bldP spid="30" grpId="0" animBg="1"/>
      <p:bldP spid="31" grpId="0" animBg="1"/>
      <p:bldP spid="32" grpId="0" animBg="1"/>
      <p:bldP spid="33" grpId="0" animBg="1"/>
      <p:bldP spid="34" grpId="0" animBg="1"/>
      <p:bldP spid="34" grpId="1" animBg="1"/>
      <p:bldP spid="35" grpId="0" animBg="1"/>
      <p:bldP spid="35" grpId="1" animBg="1"/>
      <p:bldP spid="36" grpId="0" animBg="1"/>
      <p:bldP spid="36" grpId="1" animBg="1"/>
      <p:bldP spid="37" grpId="0" animBg="1"/>
      <p:bldP spid="37" grpId="1" animBg="1"/>
      <p:bldP spid="38" grpId="0" animBg="1"/>
      <p:bldP spid="39" grpId="0" animBg="1"/>
      <p:bldP spid="39" grpId="1" animBg="1"/>
      <p:bldP spid="40" grpId="0" animBg="1"/>
      <p:bldP spid="41" grpId="0" animBg="1"/>
      <p:bldP spid="42" grpId="0" animBg="1"/>
      <p:bldP spid="42" grpId="1" animBg="1"/>
      <p:bldP spid="43" grpId="0" animBg="1"/>
      <p:bldP spid="44" grpId="0" animBg="1"/>
      <p:bldP spid="45" grpId="0" animBg="1"/>
      <p:bldP spid="46" grpId="0" animBg="1"/>
      <p:bldP spid="46" grpId="1" animBg="1"/>
      <p:bldP spid="47" grpId="0" animBg="1"/>
      <p:bldP spid="48"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 name="群組 23">
            <a:extLst>
              <a:ext uri="{FF2B5EF4-FFF2-40B4-BE49-F238E27FC236}">
                <a16:creationId xmlns:a16="http://schemas.microsoft.com/office/drawing/2014/main" id="{CC7669AD-7F06-4768-AFEE-CF048590E0F6}"/>
              </a:ext>
            </a:extLst>
          </p:cNvPr>
          <p:cNvGrpSpPr/>
          <p:nvPr/>
        </p:nvGrpSpPr>
        <p:grpSpPr>
          <a:xfrm>
            <a:off x="179512" y="129324"/>
            <a:ext cx="451768" cy="555356"/>
            <a:chOff x="267804" y="190469"/>
            <a:chExt cx="531917" cy="653883"/>
          </a:xfrm>
        </p:grpSpPr>
        <p:sp>
          <p:nvSpPr>
            <p:cNvPr id="38" name="Freeform 5">
              <a:extLst>
                <a:ext uri="{FF2B5EF4-FFF2-40B4-BE49-F238E27FC236}">
                  <a16:creationId xmlns:a16="http://schemas.microsoft.com/office/drawing/2014/main" id="{447DA009-29B2-4614-9274-92ECD4B40758}"/>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9" name="Freeform 5">
              <a:extLst>
                <a:ext uri="{FF2B5EF4-FFF2-40B4-BE49-F238E27FC236}">
                  <a16:creationId xmlns:a16="http://schemas.microsoft.com/office/drawing/2014/main" id="{AB57CBEF-55B1-43B6-BED0-13326A536D45}"/>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32" name="矩形 31">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66" name="TextBox 120">
            <a:extLst>
              <a:ext uri="{FF2B5EF4-FFF2-40B4-BE49-F238E27FC236}">
                <a16:creationId xmlns:a16="http://schemas.microsoft.com/office/drawing/2014/main" id="{064DD712-F186-44ED-87E7-81BE0251650B}"/>
              </a:ext>
            </a:extLst>
          </p:cNvPr>
          <p:cNvSpPr txBox="1"/>
          <p:nvPr/>
        </p:nvSpPr>
        <p:spPr bwMode="auto">
          <a:xfrm>
            <a:off x="1889702" y="1041706"/>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資料集</a:t>
            </a:r>
          </a:p>
        </p:txBody>
      </p:sp>
      <p:sp>
        <p:nvSpPr>
          <p:cNvPr id="13" name="矩形 12"/>
          <p:cNvSpPr/>
          <p:nvPr/>
        </p:nvSpPr>
        <p:spPr>
          <a:xfrm>
            <a:off x="8748464" y="4806534"/>
            <a:ext cx="393056"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13</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aphicFrame>
        <p:nvGraphicFramePr>
          <p:cNvPr id="3" name="表格 2">
            <a:extLst>
              <a:ext uri="{FF2B5EF4-FFF2-40B4-BE49-F238E27FC236}">
                <a16:creationId xmlns:a16="http://schemas.microsoft.com/office/drawing/2014/main" id="{62C61FEC-C71D-48B2-980B-64CF91CA25A9}"/>
              </a:ext>
            </a:extLst>
          </p:cNvPr>
          <p:cNvGraphicFramePr>
            <a:graphicFrameLocks noGrp="1"/>
          </p:cNvGraphicFramePr>
          <p:nvPr>
            <p:extLst>
              <p:ext uri="{D42A27DB-BD31-4B8C-83A1-F6EECF244321}">
                <p14:modId xmlns:p14="http://schemas.microsoft.com/office/powerpoint/2010/main" val="2806312333"/>
              </p:ext>
            </p:extLst>
          </p:nvPr>
        </p:nvGraphicFramePr>
        <p:xfrm>
          <a:off x="2226428" y="1996480"/>
          <a:ext cx="4691144" cy="1912098"/>
        </p:xfrm>
        <a:graphic>
          <a:graphicData uri="http://schemas.openxmlformats.org/drawingml/2006/table">
            <a:tbl>
              <a:tblPr firstRow="1" bandRow="1">
                <a:tableStyleId>{5C22544A-7EE6-4342-B048-85BDC9FD1C3A}</a:tableStyleId>
              </a:tblPr>
              <a:tblGrid>
                <a:gridCol w="1432782">
                  <a:extLst>
                    <a:ext uri="{9D8B030D-6E8A-4147-A177-3AD203B41FA5}">
                      <a16:colId xmlns:a16="http://schemas.microsoft.com/office/drawing/2014/main" val="1600020898"/>
                    </a:ext>
                  </a:extLst>
                </a:gridCol>
                <a:gridCol w="3258362">
                  <a:extLst>
                    <a:ext uri="{9D8B030D-6E8A-4147-A177-3AD203B41FA5}">
                      <a16:colId xmlns:a16="http://schemas.microsoft.com/office/drawing/2014/main" val="3292100929"/>
                    </a:ext>
                  </a:extLst>
                </a:gridCol>
              </a:tblGrid>
              <a:tr h="372766">
                <a:tc>
                  <a:txBody>
                    <a:bodyPr/>
                    <a:lstStyle/>
                    <a:p>
                      <a:pPr algn="l"/>
                      <a:r>
                        <a:rPr lang="zh-TW" altLang="en-US" sz="1400" b="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資料集名稱</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lvl="0" algn="l"/>
                      <a:r>
                        <a:rPr lang="en-US" altLang="zh-TW" sz="1400" b="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IMDB Dataset</a:t>
                      </a:r>
                      <a:endParaRPr lang="zh-TW" altLang="en-US" sz="1400" b="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33373852"/>
                  </a:ext>
                </a:extLst>
              </a:tr>
              <a:tr h="372766">
                <a:tc>
                  <a:txBody>
                    <a:bodyPr/>
                    <a:lstStyle/>
                    <a:p>
                      <a:pPr algn="l"/>
                      <a:r>
                        <a:rPr lang="zh-TW" altLang="en-US" sz="1400" b="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資料來源</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lvl="0" algn="l"/>
                      <a:r>
                        <a:rPr lang="en-US" altLang="zh-TW" sz="1400" b="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Kaggle</a:t>
                      </a:r>
                      <a:endParaRPr lang="zh-TW" altLang="en-US" sz="1400" b="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1840440"/>
                  </a:ext>
                </a:extLst>
              </a:tr>
              <a:tr h="372766">
                <a:tc>
                  <a:txBody>
                    <a:bodyPr/>
                    <a:lstStyle/>
                    <a:p>
                      <a:pPr algn="l"/>
                      <a:r>
                        <a:rPr lang="zh-TW" altLang="en-US" sz="1400" b="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資料量</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algn="l"/>
                      <a:r>
                        <a:rPr lang="en-US" altLang="zh-TW"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50,000</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05407406"/>
                  </a:ext>
                </a:extLst>
              </a:tr>
              <a:tr h="520851">
                <a:tc>
                  <a:txBody>
                    <a:bodyPr/>
                    <a:lstStyle/>
                    <a:p>
                      <a:pPr algn="l"/>
                      <a:r>
                        <a:rPr lang="zh-TW" altLang="en-US" sz="1400" b="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類別數量</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algn="l">
                        <a:lnSpc>
                          <a:spcPct val="150000"/>
                        </a:lnSpc>
                      </a:pPr>
                      <a:r>
                        <a:rPr lang="en-US" altLang="zh-TW"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Positive</a:t>
                      </a:r>
                      <a:r>
                        <a:rPr lang="zh-TW" altLang="en-US"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r>
                        <a:rPr lang="en-US" altLang="zh-TW"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25,000</a:t>
                      </a:r>
                      <a:endParaRPr lang="zh-TW" altLang="en-US"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a:p>
                      <a:pPr algn="l">
                        <a:lnSpc>
                          <a:spcPct val="150000"/>
                        </a:lnSpc>
                      </a:pPr>
                      <a:r>
                        <a:rPr lang="en-US" altLang="zh-TW"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Negative</a:t>
                      </a:r>
                      <a:r>
                        <a:rPr lang="zh-TW" altLang="en-US"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r>
                        <a:rPr lang="en-US" altLang="zh-TW"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25,000</a:t>
                      </a:r>
                      <a:endParaRPr lang="zh-TW" altLang="en-US" sz="14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a:txBody>
                  <a:tcPr marB="10800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51355018"/>
                  </a:ext>
                </a:extLst>
              </a:tr>
            </a:tbl>
          </a:graphicData>
        </a:graphic>
      </p:graphicFrame>
    </p:spTree>
    <p:extLst>
      <p:ext uri="{BB962C8B-B14F-4D97-AF65-F5344CB8AC3E}">
        <p14:creationId xmlns:p14="http://schemas.microsoft.com/office/powerpoint/2010/main" val="2606698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矩形: 圓角 25">
            <a:extLst>
              <a:ext uri="{FF2B5EF4-FFF2-40B4-BE49-F238E27FC236}">
                <a16:creationId xmlns:a16="http://schemas.microsoft.com/office/drawing/2014/main" id="{FBA6E188-01E7-4F99-8E50-74CD3DFED930}"/>
              </a:ext>
            </a:extLst>
          </p:cNvPr>
          <p:cNvSpPr/>
          <p:nvPr/>
        </p:nvSpPr>
        <p:spPr>
          <a:xfrm>
            <a:off x="3582000" y="1795386"/>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24" name="群組 23">
            <a:extLst>
              <a:ext uri="{FF2B5EF4-FFF2-40B4-BE49-F238E27FC236}">
                <a16:creationId xmlns:a16="http://schemas.microsoft.com/office/drawing/2014/main" id="{CC7669AD-7F06-4768-AFEE-CF048590E0F6}"/>
              </a:ext>
            </a:extLst>
          </p:cNvPr>
          <p:cNvGrpSpPr/>
          <p:nvPr/>
        </p:nvGrpSpPr>
        <p:grpSpPr>
          <a:xfrm>
            <a:off x="179512" y="129324"/>
            <a:ext cx="451768" cy="555356"/>
            <a:chOff x="267804" y="190469"/>
            <a:chExt cx="531917" cy="653883"/>
          </a:xfrm>
        </p:grpSpPr>
        <p:sp>
          <p:nvSpPr>
            <p:cNvPr id="38" name="Freeform 5">
              <a:extLst>
                <a:ext uri="{FF2B5EF4-FFF2-40B4-BE49-F238E27FC236}">
                  <a16:creationId xmlns:a16="http://schemas.microsoft.com/office/drawing/2014/main" id="{447DA009-29B2-4614-9274-92ECD4B40758}"/>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9" name="Freeform 5">
              <a:extLst>
                <a:ext uri="{FF2B5EF4-FFF2-40B4-BE49-F238E27FC236}">
                  <a16:creationId xmlns:a16="http://schemas.microsoft.com/office/drawing/2014/main" id="{AB57CBEF-55B1-43B6-BED0-13326A536D45}"/>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32" name="矩形 31">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66" name="TextBox 120">
            <a:extLst>
              <a:ext uri="{FF2B5EF4-FFF2-40B4-BE49-F238E27FC236}">
                <a16:creationId xmlns:a16="http://schemas.microsoft.com/office/drawing/2014/main" id="{064DD712-F186-44ED-87E7-81BE0251650B}"/>
              </a:ext>
            </a:extLst>
          </p:cNvPr>
          <p:cNvSpPr txBox="1"/>
          <p:nvPr/>
        </p:nvSpPr>
        <p:spPr bwMode="auto">
          <a:xfrm>
            <a:off x="1889702" y="747675"/>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研究架構圖</a:t>
            </a:r>
          </a:p>
        </p:txBody>
      </p:sp>
      <p:sp>
        <p:nvSpPr>
          <p:cNvPr id="13" name="矩形 12"/>
          <p:cNvSpPr/>
          <p:nvPr/>
        </p:nvSpPr>
        <p:spPr>
          <a:xfrm>
            <a:off x="8748464" y="4806534"/>
            <a:ext cx="402674"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14</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9" name="矩形: 圓角 18">
            <a:extLst>
              <a:ext uri="{FF2B5EF4-FFF2-40B4-BE49-F238E27FC236}">
                <a16:creationId xmlns:a16="http://schemas.microsoft.com/office/drawing/2014/main" id="{76243ADE-79F0-4D2A-BC23-5B7C9F4067AB}"/>
              </a:ext>
            </a:extLst>
          </p:cNvPr>
          <p:cNvSpPr/>
          <p:nvPr/>
        </p:nvSpPr>
        <p:spPr>
          <a:xfrm>
            <a:off x="941453" y="1795386"/>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0" name="文字方塊 19">
            <a:extLst>
              <a:ext uri="{FF2B5EF4-FFF2-40B4-BE49-F238E27FC236}">
                <a16:creationId xmlns:a16="http://schemas.microsoft.com/office/drawing/2014/main" id="{899E24FD-30FA-4B04-9A00-7C9A0B14A7FF}"/>
              </a:ext>
            </a:extLst>
          </p:cNvPr>
          <p:cNvSpPr txBox="1"/>
          <p:nvPr/>
        </p:nvSpPr>
        <p:spPr>
          <a:xfrm>
            <a:off x="1097543" y="2092152"/>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意見探勘技術之研究</a:t>
            </a:r>
          </a:p>
        </p:txBody>
      </p:sp>
      <p:sp>
        <p:nvSpPr>
          <p:cNvPr id="27" name="文字方塊 26">
            <a:extLst>
              <a:ext uri="{FF2B5EF4-FFF2-40B4-BE49-F238E27FC236}">
                <a16:creationId xmlns:a16="http://schemas.microsoft.com/office/drawing/2014/main" id="{2F4937DB-DBD6-4D63-BF3A-1C0A95A437CA}"/>
              </a:ext>
            </a:extLst>
          </p:cNvPr>
          <p:cNvSpPr txBox="1"/>
          <p:nvPr/>
        </p:nvSpPr>
        <p:spPr>
          <a:xfrm>
            <a:off x="3738090" y="2092152"/>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資料準備</a:t>
            </a:r>
          </a:p>
        </p:txBody>
      </p:sp>
      <p:sp>
        <p:nvSpPr>
          <p:cNvPr id="28" name="矩形: 圓角 27">
            <a:extLst>
              <a:ext uri="{FF2B5EF4-FFF2-40B4-BE49-F238E27FC236}">
                <a16:creationId xmlns:a16="http://schemas.microsoft.com/office/drawing/2014/main" id="{D1B35B52-ECC4-43E3-AD4A-351D8765DA63}"/>
              </a:ext>
            </a:extLst>
          </p:cNvPr>
          <p:cNvSpPr/>
          <p:nvPr/>
        </p:nvSpPr>
        <p:spPr>
          <a:xfrm>
            <a:off x="6222547" y="1795385"/>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9" name="文字方塊 28">
            <a:extLst>
              <a:ext uri="{FF2B5EF4-FFF2-40B4-BE49-F238E27FC236}">
                <a16:creationId xmlns:a16="http://schemas.microsoft.com/office/drawing/2014/main" id="{740E655D-7F12-4CC1-BE46-06080C978A81}"/>
              </a:ext>
            </a:extLst>
          </p:cNvPr>
          <p:cNvSpPr txBox="1"/>
          <p:nvPr/>
        </p:nvSpPr>
        <p:spPr>
          <a:xfrm>
            <a:off x="6378637" y="2095234"/>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資料預處理</a:t>
            </a:r>
          </a:p>
        </p:txBody>
      </p:sp>
      <p:sp>
        <p:nvSpPr>
          <p:cNvPr id="30" name="矩形: 圓角 29">
            <a:extLst>
              <a:ext uri="{FF2B5EF4-FFF2-40B4-BE49-F238E27FC236}">
                <a16:creationId xmlns:a16="http://schemas.microsoft.com/office/drawing/2014/main" id="{6DB2FF53-8799-4191-8F2B-304C17C30829}"/>
              </a:ext>
            </a:extLst>
          </p:cNvPr>
          <p:cNvSpPr/>
          <p:nvPr/>
        </p:nvSpPr>
        <p:spPr>
          <a:xfrm>
            <a:off x="6217110" y="3256620"/>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1" name="文字方塊 30">
            <a:extLst>
              <a:ext uri="{FF2B5EF4-FFF2-40B4-BE49-F238E27FC236}">
                <a16:creationId xmlns:a16="http://schemas.microsoft.com/office/drawing/2014/main" id="{16445019-7707-4503-B1FB-B47ED23118C1}"/>
              </a:ext>
            </a:extLst>
          </p:cNvPr>
          <p:cNvSpPr txBox="1"/>
          <p:nvPr/>
        </p:nvSpPr>
        <p:spPr>
          <a:xfrm>
            <a:off x="6373200" y="3448945"/>
            <a:ext cx="1667820" cy="51077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改善資料不平衡</a:t>
            </a:r>
            <a:br>
              <a:rPr lang="en-US" altLang="zh-TW" sz="1200" b="1" dirty="0">
                <a:latin typeface="Sitka Heading Semibold"/>
              </a:rPr>
            </a:br>
            <a:r>
              <a:rPr lang="zh-TW" altLang="en-US" sz="1200" b="1" dirty="0">
                <a:latin typeface="Sitka Heading Semibold"/>
              </a:rPr>
              <a:t>之方法運用</a:t>
            </a:r>
          </a:p>
        </p:txBody>
      </p:sp>
      <p:sp>
        <p:nvSpPr>
          <p:cNvPr id="33" name="矩形: 圓角 32">
            <a:extLst>
              <a:ext uri="{FF2B5EF4-FFF2-40B4-BE49-F238E27FC236}">
                <a16:creationId xmlns:a16="http://schemas.microsoft.com/office/drawing/2014/main" id="{2E1E793C-063A-44A6-A9E4-8E098BDBF975}"/>
              </a:ext>
            </a:extLst>
          </p:cNvPr>
          <p:cNvSpPr/>
          <p:nvPr/>
        </p:nvSpPr>
        <p:spPr>
          <a:xfrm>
            <a:off x="3582000" y="3256620"/>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4" name="文字方塊 33">
            <a:extLst>
              <a:ext uri="{FF2B5EF4-FFF2-40B4-BE49-F238E27FC236}">
                <a16:creationId xmlns:a16="http://schemas.microsoft.com/office/drawing/2014/main" id="{BDEC3FCA-82C3-4775-A29A-33EBD2F474F8}"/>
              </a:ext>
            </a:extLst>
          </p:cNvPr>
          <p:cNvSpPr txBox="1"/>
          <p:nvPr/>
        </p:nvSpPr>
        <p:spPr>
          <a:xfrm>
            <a:off x="3738090" y="3418062"/>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訓練模型</a:t>
            </a:r>
          </a:p>
        </p:txBody>
      </p:sp>
      <p:sp>
        <p:nvSpPr>
          <p:cNvPr id="35" name="矩形: 圓角 34">
            <a:extLst>
              <a:ext uri="{FF2B5EF4-FFF2-40B4-BE49-F238E27FC236}">
                <a16:creationId xmlns:a16="http://schemas.microsoft.com/office/drawing/2014/main" id="{9F581455-6667-441A-9A14-20D0CF582931}"/>
              </a:ext>
            </a:extLst>
          </p:cNvPr>
          <p:cNvSpPr/>
          <p:nvPr/>
        </p:nvSpPr>
        <p:spPr>
          <a:xfrm>
            <a:off x="941453" y="3256620"/>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6" name="文字方塊 35">
            <a:extLst>
              <a:ext uri="{FF2B5EF4-FFF2-40B4-BE49-F238E27FC236}">
                <a16:creationId xmlns:a16="http://schemas.microsoft.com/office/drawing/2014/main" id="{470C6E5A-3D72-42FD-B282-F337D0BD97BD}"/>
              </a:ext>
            </a:extLst>
          </p:cNvPr>
          <p:cNvSpPr txBox="1"/>
          <p:nvPr/>
        </p:nvSpPr>
        <p:spPr>
          <a:xfrm>
            <a:off x="1097543" y="3551101"/>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評估模型</a:t>
            </a:r>
          </a:p>
        </p:txBody>
      </p:sp>
      <p:pic>
        <p:nvPicPr>
          <p:cNvPr id="37" name="圖形 36" descr="單線箭號 (直線)">
            <a:extLst>
              <a:ext uri="{FF2B5EF4-FFF2-40B4-BE49-F238E27FC236}">
                <a16:creationId xmlns:a16="http://schemas.microsoft.com/office/drawing/2014/main" id="{8561F659-B540-4EA8-BDDE-83411E7E7F6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150595" y="2137386"/>
            <a:ext cx="216000" cy="216000"/>
          </a:xfrm>
          <a:prstGeom prst="rect">
            <a:avLst/>
          </a:prstGeom>
        </p:spPr>
      </p:pic>
      <p:pic>
        <p:nvPicPr>
          <p:cNvPr id="40" name="圖形 39" descr="單線箭號 (直線)">
            <a:extLst>
              <a:ext uri="{FF2B5EF4-FFF2-40B4-BE49-F238E27FC236}">
                <a16:creationId xmlns:a16="http://schemas.microsoft.com/office/drawing/2014/main" id="{59725F22-32A8-407A-8EB6-62446444B93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781555" y="2137386"/>
            <a:ext cx="216000" cy="216000"/>
          </a:xfrm>
          <a:prstGeom prst="rect">
            <a:avLst/>
          </a:prstGeom>
        </p:spPr>
      </p:pic>
      <p:pic>
        <p:nvPicPr>
          <p:cNvPr id="41" name="圖形 40" descr="單線箭號 (直線)">
            <a:extLst>
              <a:ext uri="{FF2B5EF4-FFF2-40B4-BE49-F238E27FC236}">
                <a16:creationId xmlns:a16="http://schemas.microsoft.com/office/drawing/2014/main" id="{F0F69AD3-6378-4A79-B0E5-FB48CA8C6E7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flipH="1">
            <a:off x="7099110" y="2868002"/>
            <a:ext cx="216000" cy="216000"/>
          </a:xfrm>
          <a:prstGeom prst="rect">
            <a:avLst/>
          </a:prstGeom>
        </p:spPr>
      </p:pic>
      <p:pic>
        <p:nvPicPr>
          <p:cNvPr id="42" name="圖形 41" descr="單線箭號 (直線)">
            <a:extLst>
              <a:ext uri="{FF2B5EF4-FFF2-40B4-BE49-F238E27FC236}">
                <a16:creationId xmlns:a16="http://schemas.microsoft.com/office/drawing/2014/main" id="{1CFAD90A-6F70-450E-9F27-3AC51FBE88B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1555" y="3596334"/>
            <a:ext cx="216000" cy="216000"/>
          </a:xfrm>
          <a:prstGeom prst="rect">
            <a:avLst/>
          </a:prstGeom>
        </p:spPr>
      </p:pic>
      <p:pic>
        <p:nvPicPr>
          <p:cNvPr id="43" name="圖形 42" descr="單線箭號 (直線)">
            <a:extLst>
              <a:ext uri="{FF2B5EF4-FFF2-40B4-BE49-F238E27FC236}">
                <a16:creationId xmlns:a16="http://schemas.microsoft.com/office/drawing/2014/main" id="{034E9B1E-10EB-4133-8CB1-A6FEC63DE9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5226" y="3596334"/>
            <a:ext cx="216000" cy="216000"/>
          </a:xfrm>
          <a:prstGeom prst="rect">
            <a:avLst/>
          </a:prstGeom>
        </p:spPr>
      </p:pic>
      <p:sp>
        <p:nvSpPr>
          <p:cNvPr id="25" name="文字方塊 24">
            <a:extLst>
              <a:ext uri="{FF2B5EF4-FFF2-40B4-BE49-F238E27FC236}">
                <a16:creationId xmlns:a16="http://schemas.microsoft.com/office/drawing/2014/main" id="{898ACF63-5FEC-41F3-859D-4FB9BDC44156}"/>
              </a:ext>
            </a:extLst>
          </p:cNvPr>
          <p:cNvSpPr txBox="1"/>
          <p:nvPr/>
        </p:nvSpPr>
        <p:spPr>
          <a:xfrm>
            <a:off x="4092283" y="3724529"/>
            <a:ext cx="959433" cy="28944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en-US" altLang="zh-TW" sz="1100" dirty="0">
                <a:solidFill>
                  <a:srgbClr val="E03E3E"/>
                </a:solidFill>
                <a:latin typeface="Sitka Heading Semibold" pitchFamily="2" charset="0"/>
              </a:rPr>
              <a:t>SVM</a:t>
            </a:r>
            <a:endParaRPr lang="zh-TW" altLang="en-US" sz="1100" b="1" dirty="0">
              <a:solidFill>
                <a:srgbClr val="E03E3E"/>
              </a:solidFill>
            </a:endParaRPr>
          </a:p>
        </p:txBody>
      </p:sp>
    </p:spTree>
    <p:extLst>
      <p:ext uri="{BB962C8B-B14F-4D97-AF65-F5344CB8AC3E}">
        <p14:creationId xmlns:p14="http://schemas.microsoft.com/office/powerpoint/2010/main" val="3908536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100" fill="hold"/>
                                        <p:tgtEl>
                                          <p:spTgt spid="19"/>
                                        </p:tgtEl>
                                        <p:attrNameLst>
                                          <p:attrName>ppt_w</p:attrName>
                                        </p:attrNameLst>
                                      </p:cBhvr>
                                      <p:tavLst>
                                        <p:tav tm="0">
                                          <p:val>
                                            <p:fltVal val="0"/>
                                          </p:val>
                                        </p:tav>
                                        <p:tav tm="100000">
                                          <p:val>
                                            <p:strVal val="#ppt_w"/>
                                          </p:val>
                                        </p:tav>
                                      </p:tavLst>
                                    </p:anim>
                                    <p:anim calcmode="lin" valueType="num">
                                      <p:cBhvr>
                                        <p:cTn id="12" dur="100" fill="hold"/>
                                        <p:tgtEl>
                                          <p:spTgt spid="19"/>
                                        </p:tgtEl>
                                        <p:attrNameLst>
                                          <p:attrName>ppt_h</p:attrName>
                                        </p:attrNameLst>
                                      </p:cBhvr>
                                      <p:tavLst>
                                        <p:tav tm="0">
                                          <p:val>
                                            <p:fltVal val="0"/>
                                          </p:val>
                                        </p:tav>
                                        <p:tav tm="100000">
                                          <p:val>
                                            <p:strVal val="#ppt_h"/>
                                          </p:val>
                                        </p:tav>
                                      </p:tavLst>
                                    </p:anim>
                                    <p:animEffect transition="in" filter="fade">
                                      <p:cBhvr>
                                        <p:cTn id="13" dur="100"/>
                                        <p:tgtEl>
                                          <p:spTgt spid="19"/>
                                        </p:tgtEl>
                                      </p:cBhvr>
                                    </p:animEffect>
                                  </p:childTnLst>
                                </p:cTn>
                              </p:par>
                              <p:par>
                                <p:cTn id="14" presetID="6" presetClass="emph" presetSubtype="0" fill="hold" grpId="1" nodeType="withEffect">
                                  <p:stCondLst>
                                    <p:cond delay="100"/>
                                  </p:stCondLst>
                                  <p:childTnLst>
                                    <p:animScale>
                                      <p:cBhvr>
                                        <p:cTn id="15" dur="100" fill="hold"/>
                                        <p:tgtEl>
                                          <p:spTgt spid="19"/>
                                        </p:tgtEl>
                                      </p:cBhvr>
                                      <p:by x="120000" y="120000"/>
                                    </p:animScale>
                                  </p:childTnLst>
                                </p:cTn>
                              </p:par>
                              <p:par>
                                <p:cTn id="16" presetID="6" presetClass="emph" presetSubtype="0" fill="hold" grpId="2" nodeType="withEffect">
                                  <p:stCondLst>
                                    <p:cond delay="200"/>
                                  </p:stCondLst>
                                  <p:childTnLst>
                                    <p:animScale>
                                      <p:cBhvr>
                                        <p:cTn id="17" dur="100" fill="hold"/>
                                        <p:tgtEl>
                                          <p:spTgt spid="19"/>
                                        </p:tgtEl>
                                      </p:cBhvr>
                                      <p:by x="83000" y="83000"/>
                                    </p:animScale>
                                  </p:childTnLst>
                                </p:cTn>
                              </p:par>
                            </p:childTnLst>
                          </p:cTn>
                        </p:par>
                        <p:par>
                          <p:cTn id="18" fill="hold">
                            <p:stCondLst>
                              <p:cond delay="550"/>
                            </p:stCondLst>
                            <p:childTnLst>
                              <p:par>
                                <p:cTn id="19" presetID="10"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
                                        <p:tgtEl>
                                          <p:spTgt spid="20"/>
                                        </p:tgtEl>
                                      </p:cBhvr>
                                    </p:animEffect>
                                  </p:childTnLst>
                                </p:cTn>
                              </p:par>
                            </p:childTnLst>
                          </p:cTn>
                        </p:par>
                        <p:par>
                          <p:cTn id="22" fill="hold">
                            <p:stCondLst>
                              <p:cond delay="650"/>
                            </p:stCondLst>
                            <p:childTnLst>
                              <p:par>
                                <p:cTn id="23" presetID="10"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
                                        <p:tgtEl>
                                          <p:spTgt spid="3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100" fill="hold"/>
                                        <p:tgtEl>
                                          <p:spTgt spid="26"/>
                                        </p:tgtEl>
                                        <p:attrNameLst>
                                          <p:attrName>ppt_w</p:attrName>
                                        </p:attrNameLst>
                                      </p:cBhvr>
                                      <p:tavLst>
                                        <p:tav tm="0">
                                          <p:val>
                                            <p:fltVal val="0"/>
                                          </p:val>
                                        </p:tav>
                                        <p:tav tm="100000">
                                          <p:val>
                                            <p:strVal val="#ppt_w"/>
                                          </p:val>
                                        </p:tav>
                                      </p:tavLst>
                                    </p:anim>
                                    <p:anim calcmode="lin" valueType="num">
                                      <p:cBhvr>
                                        <p:cTn id="29" dur="100" fill="hold"/>
                                        <p:tgtEl>
                                          <p:spTgt spid="26"/>
                                        </p:tgtEl>
                                        <p:attrNameLst>
                                          <p:attrName>ppt_h</p:attrName>
                                        </p:attrNameLst>
                                      </p:cBhvr>
                                      <p:tavLst>
                                        <p:tav tm="0">
                                          <p:val>
                                            <p:fltVal val="0"/>
                                          </p:val>
                                        </p:tav>
                                        <p:tav tm="100000">
                                          <p:val>
                                            <p:strVal val="#ppt_h"/>
                                          </p:val>
                                        </p:tav>
                                      </p:tavLst>
                                    </p:anim>
                                    <p:animEffect transition="in" filter="fade">
                                      <p:cBhvr>
                                        <p:cTn id="30" dur="100"/>
                                        <p:tgtEl>
                                          <p:spTgt spid="26"/>
                                        </p:tgtEl>
                                      </p:cBhvr>
                                    </p:animEffect>
                                  </p:childTnLst>
                                </p:cTn>
                              </p:par>
                              <p:par>
                                <p:cTn id="31" presetID="6" presetClass="emph" presetSubtype="0" fill="hold" grpId="1" nodeType="withEffect">
                                  <p:stCondLst>
                                    <p:cond delay="100"/>
                                  </p:stCondLst>
                                  <p:childTnLst>
                                    <p:animScale>
                                      <p:cBhvr>
                                        <p:cTn id="32" dur="100" fill="hold"/>
                                        <p:tgtEl>
                                          <p:spTgt spid="26"/>
                                        </p:tgtEl>
                                      </p:cBhvr>
                                      <p:by x="120000" y="120000"/>
                                    </p:animScale>
                                  </p:childTnLst>
                                </p:cTn>
                              </p:par>
                              <p:par>
                                <p:cTn id="33" presetID="6" presetClass="emph" presetSubtype="0" fill="hold" grpId="2" nodeType="withEffect">
                                  <p:stCondLst>
                                    <p:cond delay="200"/>
                                  </p:stCondLst>
                                  <p:childTnLst>
                                    <p:animScale>
                                      <p:cBhvr>
                                        <p:cTn id="34" dur="100" fill="hold"/>
                                        <p:tgtEl>
                                          <p:spTgt spid="26"/>
                                        </p:tgtEl>
                                      </p:cBhvr>
                                      <p:by x="83000" y="83000"/>
                                    </p:animScale>
                                  </p:childTnLst>
                                </p:cTn>
                              </p:par>
                            </p:childTnLst>
                          </p:cTn>
                        </p:par>
                        <p:par>
                          <p:cTn id="35" fill="hold">
                            <p:stCondLst>
                              <p:cond delay="95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
                                        <p:tgtEl>
                                          <p:spTgt spid="27"/>
                                        </p:tgtEl>
                                      </p:cBhvr>
                                    </p:animEffect>
                                  </p:childTnLst>
                                </p:cTn>
                              </p:par>
                            </p:childTnLst>
                          </p:cTn>
                        </p:par>
                        <p:par>
                          <p:cTn id="39" fill="hold">
                            <p:stCondLst>
                              <p:cond delay="1050"/>
                            </p:stCondLst>
                            <p:childTnLst>
                              <p:par>
                                <p:cTn id="40" presetID="10"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
                                        <p:tgtEl>
                                          <p:spTgt spid="4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 fill="hold"/>
                                        <p:tgtEl>
                                          <p:spTgt spid="28"/>
                                        </p:tgtEl>
                                        <p:attrNameLst>
                                          <p:attrName>ppt_w</p:attrName>
                                        </p:attrNameLst>
                                      </p:cBhvr>
                                      <p:tavLst>
                                        <p:tav tm="0">
                                          <p:val>
                                            <p:fltVal val="0"/>
                                          </p:val>
                                        </p:tav>
                                        <p:tav tm="100000">
                                          <p:val>
                                            <p:strVal val="#ppt_w"/>
                                          </p:val>
                                        </p:tav>
                                      </p:tavLst>
                                    </p:anim>
                                    <p:anim calcmode="lin" valueType="num">
                                      <p:cBhvr>
                                        <p:cTn id="46" dur="100" fill="hold"/>
                                        <p:tgtEl>
                                          <p:spTgt spid="28"/>
                                        </p:tgtEl>
                                        <p:attrNameLst>
                                          <p:attrName>ppt_h</p:attrName>
                                        </p:attrNameLst>
                                      </p:cBhvr>
                                      <p:tavLst>
                                        <p:tav tm="0">
                                          <p:val>
                                            <p:fltVal val="0"/>
                                          </p:val>
                                        </p:tav>
                                        <p:tav tm="100000">
                                          <p:val>
                                            <p:strVal val="#ppt_h"/>
                                          </p:val>
                                        </p:tav>
                                      </p:tavLst>
                                    </p:anim>
                                    <p:animEffect transition="in" filter="fade">
                                      <p:cBhvr>
                                        <p:cTn id="47" dur="100"/>
                                        <p:tgtEl>
                                          <p:spTgt spid="28"/>
                                        </p:tgtEl>
                                      </p:cBhvr>
                                    </p:animEffect>
                                  </p:childTnLst>
                                </p:cTn>
                              </p:par>
                              <p:par>
                                <p:cTn id="48" presetID="6" presetClass="emph" presetSubtype="0" fill="hold" grpId="1" nodeType="withEffect">
                                  <p:stCondLst>
                                    <p:cond delay="100"/>
                                  </p:stCondLst>
                                  <p:childTnLst>
                                    <p:animScale>
                                      <p:cBhvr>
                                        <p:cTn id="49" dur="100" fill="hold"/>
                                        <p:tgtEl>
                                          <p:spTgt spid="28"/>
                                        </p:tgtEl>
                                      </p:cBhvr>
                                      <p:by x="120000" y="120000"/>
                                    </p:animScale>
                                  </p:childTnLst>
                                </p:cTn>
                              </p:par>
                              <p:par>
                                <p:cTn id="50" presetID="6" presetClass="emph" presetSubtype="0" fill="hold" grpId="2" nodeType="withEffect">
                                  <p:stCondLst>
                                    <p:cond delay="200"/>
                                  </p:stCondLst>
                                  <p:childTnLst>
                                    <p:animScale>
                                      <p:cBhvr>
                                        <p:cTn id="51" dur="100" fill="hold"/>
                                        <p:tgtEl>
                                          <p:spTgt spid="28"/>
                                        </p:tgtEl>
                                      </p:cBhvr>
                                      <p:by x="83000" y="83000"/>
                                    </p:animScale>
                                  </p:childTnLst>
                                </p:cTn>
                              </p:par>
                            </p:childTnLst>
                          </p:cTn>
                        </p:par>
                        <p:par>
                          <p:cTn id="52" fill="hold">
                            <p:stCondLst>
                              <p:cond delay="1350"/>
                            </p:stCondLst>
                            <p:childTnLst>
                              <p:par>
                                <p:cTn id="53" presetID="10"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100"/>
                                        <p:tgtEl>
                                          <p:spTgt spid="29"/>
                                        </p:tgtEl>
                                      </p:cBhvr>
                                    </p:animEffect>
                                  </p:childTnLst>
                                </p:cTn>
                              </p:par>
                            </p:childTnLst>
                          </p:cTn>
                        </p:par>
                        <p:par>
                          <p:cTn id="56" fill="hold">
                            <p:stCondLst>
                              <p:cond delay="1450"/>
                            </p:stCondLst>
                            <p:childTnLst>
                              <p:par>
                                <p:cTn id="57" presetID="10" presetClass="entr" presetSubtype="0"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100"/>
                                        <p:tgtEl>
                                          <p:spTgt spid="4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100" fill="hold"/>
                                        <p:tgtEl>
                                          <p:spTgt spid="30"/>
                                        </p:tgtEl>
                                        <p:attrNameLst>
                                          <p:attrName>ppt_w</p:attrName>
                                        </p:attrNameLst>
                                      </p:cBhvr>
                                      <p:tavLst>
                                        <p:tav tm="0">
                                          <p:val>
                                            <p:fltVal val="0"/>
                                          </p:val>
                                        </p:tav>
                                        <p:tav tm="100000">
                                          <p:val>
                                            <p:strVal val="#ppt_w"/>
                                          </p:val>
                                        </p:tav>
                                      </p:tavLst>
                                    </p:anim>
                                    <p:anim calcmode="lin" valueType="num">
                                      <p:cBhvr>
                                        <p:cTn id="63" dur="100" fill="hold"/>
                                        <p:tgtEl>
                                          <p:spTgt spid="30"/>
                                        </p:tgtEl>
                                        <p:attrNameLst>
                                          <p:attrName>ppt_h</p:attrName>
                                        </p:attrNameLst>
                                      </p:cBhvr>
                                      <p:tavLst>
                                        <p:tav tm="0">
                                          <p:val>
                                            <p:fltVal val="0"/>
                                          </p:val>
                                        </p:tav>
                                        <p:tav tm="100000">
                                          <p:val>
                                            <p:strVal val="#ppt_h"/>
                                          </p:val>
                                        </p:tav>
                                      </p:tavLst>
                                    </p:anim>
                                    <p:animEffect transition="in" filter="fade">
                                      <p:cBhvr>
                                        <p:cTn id="64" dur="100"/>
                                        <p:tgtEl>
                                          <p:spTgt spid="30"/>
                                        </p:tgtEl>
                                      </p:cBhvr>
                                    </p:animEffect>
                                  </p:childTnLst>
                                </p:cTn>
                              </p:par>
                              <p:par>
                                <p:cTn id="65" presetID="6" presetClass="emph" presetSubtype="0" fill="hold" grpId="1" nodeType="withEffect">
                                  <p:stCondLst>
                                    <p:cond delay="100"/>
                                  </p:stCondLst>
                                  <p:childTnLst>
                                    <p:animScale>
                                      <p:cBhvr>
                                        <p:cTn id="66" dur="100" fill="hold"/>
                                        <p:tgtEl>
                                          <p:spTgt spid="30"/>
                                        </p:tgtEl>
                                      </p:cBhvr>
                                      <p:by x="120000" y="120000"/>
                                    </p:animScale>
                                  </p:childTnLst>
                                </p:cTn>
                              </p:par>
                              <p:par>
                                <p:cTn id="67" presetID="6" presetClass="emph" presetSubtype="0" fill="hold" grpId="2" nodeType="withEffect">
                                  <p:stCondLst>
                                    <p:cond delay="200"/>
                                  </p:stCondLst>
                                  <p:childTnLst>
                                    <p:animScale>
                                      <p:cBhvr>
                                        <p:cTn id="68" dur="100" fill="hold"/>
                                        <p:tgtEl>
                                          <p:spTgt spid="30"/>
                                        </p:tgtEl>
                                      </p:cBhvr>
                                      <p:by x="83000" y="83000"/>
                                    </p:animScale>
                                  </p:childTnLst>
                                </p:cTn>
                              </p:par>
                            </p:childTnLst>
                          </p:cTn>
                        </p:par>
                        <p:par>
                          <p:cTn id="69" fill="hold">
                            <p:stCondLst>
                              <p:cond delay="1750"/>
                            </p:stCondLst>
                            <p:childTnLst>
                              <p:par>
                                <p:cTn id="70" presetID="10" presetClass="entr" presetSubtype="0"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100"/>
                                        <p:tgtEl>
                                          <p:spTgt spid="31"/>
                                        </p:tgtEl>
                                      </p:cBhvr>
                                    </p:animEffect>
                                  </p:childTnLst>
                                </p:cTn>
                              </p:par>
                            </p:childTnLst>
                          </p:cTn>
                        </p:par>
                        <p:par>
                          <p:cTn id="73" fill="hold">
                            <p:stCondLst>
                              <p:cond delay="1850"/>
                            </p:stCondLst>
                            <p:childTnLst>
                              <p:par>
                                <p:cTn id="74" presetID="10" presetClass="entr" presetSubtype="0" fill="hold" nodeType="after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100"/>
                                        <p:tgtEl>
                                          <p:spTgt spid="42"/>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100" fill="hold"/>
                                        <p:tgtEl>
                                          <p:spTgt spid="33"/>
                                        </p:tgtEl>
                                        <p:attrNameLst>
                                          <p:attrName>ppt_w</p:attrName>
                                        </p:attrNameLst>
                                      </p:cBhvr>
                                      <p:tavLst>
                                        <p:tav tm="0">
                                          <p:val>
                                            <p:fltVal val="0"/>
                                          </p:val>
                                        </p:tav>
                                        <p:tav tm="100000">
                                          <p:val>
                                            <p:strVal val="#ppt_w"/>
                                          </p:val>
                                        </p:tav>
                                      </p:tavLst>
                                    </p:anim>
                                    <p:anim calcmode="lin" valueType="num">
                                      <p:cBhvr>
                                        <p:cTn id="80" dur="100" fill="hold"/>
                                        <p:tgtEl>
                                          <p:spTgt spid="33"/>
                                        </p:tgtEl>
                                        <p:attrNameLst>
                                          <p:attrName>ppt_h</p:attrName>
                                        </p:attrNameLst>
                                      </p:cBhvr>
                                      <p:tavLst>
                                        <p:tav tm="0">
                                          <p:val>
                                            <p:fltVal val="0"/>
                                          </p:val>
                                        </p:tav>
                                        <p:tav tm="100000">
                                          <p:val>
                                            <p:strVal val="#ppt_h"/>
                                          </p:val>
                                        </p:tav>
                                      </p:tavLst>
                                    </p:anim>
                                    <p:animEffect transition="in" filter="fade">
                                      <p:cBhvr>
                                        <p:cTn id="81" dur="100"/>
                                        <p:tgtEl>
                                          <p:spTgt spid="33"/>
                                        </p:tgtEl>
                                      </p:cBhvr>
                                    </p:animEffect>
                                  </p:childTnLst>
                                </p:cTn>
                              </p:par>
                              <p:par>
                                <p:cTn id="82" presetID="6" presetClass="emph" presetSubtype="0" fill="hold" grpId="1" nodeType="withEffect">
                                  <p:stCondLst>
                                    <p:cond delay="100"/>
                                  </p:stCondLst>
                                  <p:childTnLst>
                                    <p:animScale>
                                      <p:cBhvr>
                                        <p:cTn id="83" dur="100" fill="hold"/>
                                        <p:tgtEl>
                                          <p:spTgt spid="33"/>
                                        </p:tgtEl>
                                      </p:cBhvr>
                                      <p:by x="120000" y="120000"/>
                                    </p:animScale>
                                  </p:childTnLst>
                                </p:cTn>
                              </p:par>
                              <p:par>
                                <p:cTn id="84" presetID="6" presetClass="emph" presetSubtype="0" fill="hold" grpId="2" nodeType="withEffect">
                                  <p:stCondLst>
                                    <p:cond delay="200"/>
                                  </p:stCondLst>
                                  <p:childTnLst>
                                    <p:animScale>
                                      <p:cBhvr>
                                        <p:cTn id="85" dur="100" fill="hold"/>
                                        <p:tgtEl>
                                          <p:spTgt spid="33"/>
                                        </p:tgtEl>
                                      </p:cBhvr>
                                      <p:by x="83000" y="83000"/>
                                    </p:animScale>
                                  </p:childTnLst>
                                </p:cTn>
                              </p:par>
                            </p:childTnLst>
                          </p:cTn>
                        </p:par>
                        <p:par>
                          <p:cTn id="86" fill="hold">
                            <p:stCondLst>
                              <p:cond delay="2150"/>
                            </p:stCondLst>
                            <p:childTnLst>
                              <p:par>
                                <p:cTn id="87" presetID="10" presetClass="entr" presetSubtype="0"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100"/>
                                        <p:tgtEl>
                                          <p:spTgt spid="34"/>
                                        </p:tgtEl>
                                      </p:cBhvr>
                                    </p:animEffect>
                                  </p:childTnLst>
                                </p:cTn>
                              </p:par>
                            </p:childTnLst>
                          </p:cTn>
                        </p:par>
                        <p:par>
                          <p:cTn id="90" fill="hold">
                            <p:stCondLst>
                              <p:cond delay="2250"/>
                            </p:stCondLst>
                            <p:childTnLst>
                              <p:par>
                                <p:cTn id="91" presetID="10" presetClass="entr" presetSubtype="0" fill="hold"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100"/>
                                        <p:tgtEl>
                                          <p:spTgt spid="4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250"/>
                                        <p:tgtEl>
                                          <p:spTgt spid="25"/>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 calcmode="lin" valueType="num">
                                      <p:cBhvr>
                                        <p:cTn id="99" dur="100" fill="hold"/>
                                        <p:tgtEl>
                                          <p:spTgt spid="35"/>
                                        </p:tgtEl>
                                        <p:attrNameLst>
                                          <p:attrName>ppt_w</p:attrName>
                                        </p:attrNameLst>
                                      </p:cBhvr>
                                      <p:tavLst>
                                        <p:tav tm="0">
                                          <p:val>
                                            <p:fltVal val="0"/>
                                          </p:val>
                                        </p:tav>
                                        <p:tav tm="100000">
                                          <p:val>
                                            <p:strVal val="#ppt_w"/>
                                          </p:val>
                                        </p:tav>
                                      </p:tavLst>
                                    </p:anim>
                                    <p:anim calcmode="lin" valueType="num">
                                      <p:cBhvr>
                                        <p:cTn id="100" dur="100" fill="hold"/>
                                        <p:tgtEl>
                                          <p:spTgt spid="35"/>
                                        </p:tgtEl>
                                        <p:attrNameLst>
                                          <p:attrName>ppt_h</p:attrName>
                                        </p:attrNameLst>
                                      </p:cBhvr>
                                      <p:tavLst>
                                        <p:tav tm="0">
                                          <p:val>
                                            <p:fltVal val="0"/>
                                          </p:val>
                                        </p:tav>
                                        <p:tav tm="100000">
                                          <p:val>
                                            <p:strVal val="#ppt_h"/>
                                          </p:val>
                                        </p:tav>
                                      </p:tavLst>
                                    </p:anim>
                                    <p:animEffect transition="in" filter="fade">
                                      <p:cBhvr>
                                        <p:cTn id="101" dur="100"/>
                                        <p:tgtEl>
                                          <p:spTgt spid="35"/>
                                        </p:tgtEl>
                                      </p:cBhvr>
                                    </p:animEffect>
                                  </p:childTnLst>
                                </p:cTn>
                              </p:par>
                              <p:par>
                                <p:cTn id="102" presetID="6" presetClass="emph" presetSubtype="0" fill="hold" grpId="1" nodeType="withEffect">
                                  <p:stCondLst>
                                    <p:cond delay="100"/>
                                  </p:stCondLst>
                                  <p:childTnLst>
                                    <p:animScale>
                                      <p:cBhvr>
                                        <p:cTn id="103" dur="100" fill="hold"/>
                                        <p:tgtEl>
                                          <p:spTgt spid="35"/>
                                        </p:tgtEl>
                                      </p:cBhvr>
                                      <p:by x="120000" y="120000"/>
                                    </p:animScale>
                                  </p:childTnLst>
                                </p:cTn>
                              </p:par>
                              <p:par>
                                <p:cTn id="104" presetID="6" presetClass="emph" presetSubtype="0" fill="hold" grpId="2" nodeType="withEffect">
                                  <p:stCondLst>
                                    <p:cond delay="200"/>
                                  </p:stCondLst>
                                  <p:childTnLst>
                                    <p:animScale>
                                      <p:cBhvr>
                                        <p:cTn id="105" dur="100" fill="hold"/>
                                        <p:tgtEl>
                                          <p:spTgt spid="35"/>
                                        </p:tgtEl>
                                      </p:cBhvr>
                                      <p:by x="83000" y="83000"/>
                                    </p:animScale>
                                  </p:childTnLst>
                                </p:cTn>
                              </p:par>
                            </p:childTnLst>
                          </p:cTn>
                        </p:par>
                        <p:par>
                          <p:cTn id="106" fill="hold">
                            <p:stCondLst>
                              <p:cond delay="2550"/>
                            </p:stCondLst>
                            <p:childTnLst>
                              <p:par>
                                <p:cTn id="107" presetID="10" presetClass="entr" presetSubtype="0" fill="hold" grpId="0" nodeType="after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fade">
                                      <p:cBhvr>
                                        <p:cTn id="109" dur="1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66" grpId="0"/>
      <p:bldP spid="19" grpId="0" animBg="1"/>
      <p:bldP spid="19" grpId="1" animBg="1"/>
      <p:bldP spid="19" grpId="2" animBg="1"/>
      <p:bldP spid="20" grpId="0"/>
      <p:bldP spid="27" grpId="0"/>
      <p:bldP spid="28" grpId="0" animBg="1"/>
      <p:bldP spid="28" grpId="1" animBg="1"/>
      <p:bldP spid="28" grpId="2" animBg="1"/>
      <p:bldP spid="29" grpId="0"/>
      <p:bldP spid="30" grpId="0" animBg="1"/>
      <p:bldP spid="30" grpId="1" animBg="1"/>
      <p:bldP spid="30" grpId="2" animBg="1"/>
      <p:bldP spid="31" grpId="0"/>
      <p:bldP spid="33" grpId="0" animBg="1"/>
      <p:bldP spid="33" grpId="1" animBg="1"/>
      <p:bldP spid="33" grpId="2" animBg="1"/>
      <p:bldP spid="34" grpId="0"/>
      <p:bldP spid="35" grpId="0" animBg="1"/>
      <p:bldP spid="35" grpId="1" animBg="1"/>
      <p:bldP spid="35" grpId="2" animBg="1"/>
      <p:bldP spid="36"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 name="群組 23">
            <a:extLst>
              <a:ext uri="{FF2B5EF4-FFF2-40B4-BE49-F238E27FC236}">
                <a16:creationId xmlns:a16="http://schemas.microsoft.com/office/drawing/2014/main" id="{CC7669AD-7F06-4768-AFEE-CF048590E0F6}"/>
              </a:ext>
            </a:extLst>
          </p:cNvPr>
          <p:cNvGrpSpPr/>
          <p:nvPr/>
        </p:nvGrpSpPr>
        <p:grpSpPr>
          <a:xfrm>
            <a:off x="179512" y="129324"/>
            <a:ext cx="451768" cy="555356"/>
            <a:chOff x="267804" y="190469"/>
            <a:chExt cx="531917" cy="653883"/>
          </a:xfrm>
        </p:grpSpPr>
        <p:sp>
          <p:nvSpPr>
            <p:cNvPr id="38" name="Freeform 5">
              <a:extLst>
                <a:ext uri="{FF2B5EF4-FFF2-40B4-BE49-F238E27FC236}">
                  <a16:creationId xmlns:a16="http://schemas.microsoft.com/office/drawing/2014/main" id="{447DA009-29B2-4614-9274-92ECD4B40758}"/>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9" name="Freeform 5">
              <a:extLst>
                <a:ext uri="{FF2B5EF4-FFF2-40B4-BE49-F238E27FC236}">
                  <a16:creationId xmlns:a16="http://schemas.microsoft.com/office/drawing/2014/main" id="{AB57CBEF-55B1-43B6-BED0-13326A536D45}"/>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32" name="矩形 31">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66" name="TextBox 120">
            <a:extLst>
              <a:ext uri="{FF2B5EF4-FFF2-40B4-BE49-F238E27FC236}">
                <a16:creationId xmlns:a16="http://schemas.microsoft.com/office/drawing/2014/main" id="{064DD712-F186-44ED-87E7-81BE0251650B}"/>
              </a:ext>
            </a:extLst>
          </p:cNvPr>
          <p:cNvSpPr txBox="1"/>
          <p:nvPr/>
        </p:nvSpPr>
        <p:spPr bwMode="auto">
          <a:xfrm>
            <a:off x="1889702" y="935945"/>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資料準備</a:t>
            </a:r>
          </a:p>
        </p:txBody>
      </p:sp>
      <p:sp>
        <p:nvSpPr>
          <p:cNvPr id="13" name="矩形 12"/>
          <p:cNvSpPr/>
          <p:nvPr/>
        </p:nvSpPr>
        <p:spPr>
          <a:xfrm>
            <a:off x="8748464" y="4806534"/>
            <a:ext cx="391454"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15</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3" name="群組 2">
            <a:extLst>
              <a:ext uri="{FF2B5EF4-FFF2-40B4-BE49-F238E27FC236}">
                <a16:creationId xmlns:a16="http://schemas.microsoft.com/office/drawing/2014/main" id="{E45CEEC0-A4FE-4273-A13E-6F22516AF34C}"/>
              </a:ext>
            </a:extLst>
          </p:cNvPr>
          <p:cNvGrpSpPr/>
          <p:nvPr/>
        </p:nvGrpSpPr>
        <p:grpSpPr>
          <a:xfrm>
            <a:off x="555078" y="1756121"/>
            <a:ext cx="2403035" cy="1080000"/>
            <a:chOff x="555078" y="1756121"/>
            <a:chExt cx="2403035" cy="1080000"/>
          </a:xfrm>
        </p:grpSpPr>
        <p:grpSp>
          <p:nvGrpSpPr>
            <p:cNvPr id="12" name="群組 11">
              <a:extLst>
                <a:ext uri="{FF2B5EF4-FFF2-40B4-BE49-F238E27FC236}">
                  <a16:creationId xmlns:a16="http://schemas.microsoft.com/office/drawing/2014/main" id="{3131A4D2-B7EA-4E11-849D-F4B7A0D07F84}"/>
                </a:ext>
              </a:extLst>
            </p:cNvPr>
            <p:cNvGrpSpPr/>
            <p:nvPr/>
          </p:nvGrpSpPr>
          <p:grpSpPr>
            <a:xfrm>
              <a:off x="555078" y="1756121"/>
              <a:ext cx="2403035" cy="1080000"/>
              <a:chOff x="1263834" y="1756121"/>
              <a:chExt cx="2403035" cy="1080000"/>
            </a:xfrm>
          </p:grpSpPr>
          <p:grpSp>
            <p:nvGrpSpPr>
              <p:cNvPr id="4" name="群組 3">
                <a:extLst>
                  <a:ext uri="{FF2B5EF4-FFF2-40B4-BE49-F238E27FC236}">
                    <a16:creationId xmlns:a16="http://schemas.microsoft.com/office/drawing/2014/main" id="{D7F962B9-E434-4975-B470-F6060AF065DB}"/>
                  </a:ext>
                </a:extLst>
              </p:cNvPr>
              <p:cNvGrpSpPr/>
              <p:nvPr/>
            </p:nvGrpSpPr>
            <p:grpSpPr>
              <a:xfrm>
                <a:off x="1263834" y="1756121"/>
                <a:ext cx="2403035" cy="1080000"/>
                <a:chOff x="1263834" y="1756121"/>
                <a:chExt cx="2403035" cy="1080000"/>
              </a:xfrm>
            </p:grpSpPr>
            <p:sp>
              <p:nvSpPr>
                <p:cNvPr id="9" name="矩形: 圓角 8">
                  <a:extLst>
                    <a:ext uri="{FF2B5EF4-FFF2-40B4-BE49-F238E27FC236}">
                      <a16:creationId xmlns:a16="http://schemas.microsoft.com/office/drawing/2014/main" id="{B0A1E0A5-EE36-4A55-8E3F-5926BB022B0D}"/>
                    </a:ext>
                  </a:extLst>
                </p:cNvPr>
                <p:cNvSpPr/>
                <p:nvPr/>
              </p:nvSpPr>
              <p:spPr>
                <a:xfrm>
                  <a:off x="1263834" y="1756121"/>
                  <a:ext cx="2403035" cy="108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2" name="群組 1">
                  <a:extLst>
                    <a:ext uri="{FF2B5EF4-FFF2-40B4-BE49-F238E27FC236}">
                      <a16:creationId xmlns:a16="http://schemas.microsoft.com/office/drawing/2014/main" id="{8E646037-84AB-452F-9058-6EBC36898AE7}"/>
                    </a:ext>
                  </a:extLst>
                </p:cNvPr>
                <p:cNvGrpSpPr/>
                <p:nvPr/>
              </p:nvGrpSpPr>
              <p:grpSpPr>
                <a:xfrm>
                  <a:off x="1401962" y="1989355"/>
                  <a:ext cx="613531" cy="613531"/>
                  <a:chOff x="1617986" y="1773220"/>
                  <a:chExt cx="613531" cy="613531"/>
                </a:xfrm>
              </p:grpSpPr>
              <p:pic>
                <p:nvPicPr>
                  <p:cNvPr id="10" name="圖片 9">
                    <a:extLst>
                      <a:ext uri="{FF2B5EF4-FFF2-40B4-BE49-F238E27FC236}">
                        <a16:creationId xmlns:a16="http://schemas.microsoft.com/office/drawing/2014/main" id="{2C1C9EB6-067A-46A7-8F38-EF5C415A7B46}"/>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17986" y="1773220"/>
                    <a:ext cx="613531" cy="613531"/>
                  </a:xfrm>
                  <a:prstGeom prst="rect">
                    <a:avLst/>
                  </a:prstGeom>
                </p:spPr>
              </p:pic>
              <p:sp>
                <p:nvSpPr>
                  <p:cNvPr id="11" name="文字方塊 10">
                    <a:extLst>
                      <a:ext uri="{FF2B5EF4-FFF2-40B4-BE49-F238E27FC236}">
                        <a16:creationId xmlns:a16="http://schemas.microsoft.com/office/drawing/2014/main" id="{A508FA8A-6435-495F-9903-D2E203F12D8C}"/>
                      </a:ext>
                    </a:extLst>
                  </p:cNvPr>
                  <p:cNvSpPr txBox="1"/>
                  <p:nvPr/>
                </p:nvSpPr>
                <p:spPr>
                  <a:xfrm>
                    <a:off x="1644534" y="1849356"/>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A</a:t>
                    </a:r>
                    <a:endParaRPr lang="zh-TW" altLang="en-US" sz="1400" dirty="0">
                      <a:latin typeface="Sitka Heading Semibold"/>
                    </a:endParaRPr>
                  </a:p>
                </p:txBody>
              </p:sp>
            </p:grpSp>
          </p:grpSp>
          <p:sp>
            <p:nvSpPr>
              <p:cNvPr id="31" name="文字方塊 30">
                <a:extLst>
                  <a:ext uri="{FF2B5EF4-FFF2-40B4-BE49-F238E27FC236}">
                    <a16:creationId xmlns:a16="http://schemas.microsoft.com/office/drawing/2014/main" id="{38289ADE-F31D-4B65-81FD-A6F3E21841D1}"/>
                  </a:ext>
                </a:extLst>
              </p:cNvPr>
              <p:cNvSpPr txBox="1"/>
              <p:nvPr/>
            </p:nvSpPr>
            <p:spPr>
              <a:xfrm>
                <a:off x="2028767" y="1955598"/>
                <a:ext cx="141516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lgn="l">
                  <a:spcBef>
                    <a:spcPts val="600"/>
                  </a:spcBef>
                  <a:spcAft>
                    <a:spcPts val="600"/>
                  </a:spcAft>
                </a:pPr>
                <a:r>
                  <a:rPr lang="en-US" altLang="zh-TW" sz="1200" dirty="0">
                    <a:latin typeface="Sitka Heading Semibold" pitchFamily="2" charset="0"/>
                  </a:rPr>
                  <a:t>Positive</a:t>
                </a:r>
                <a:r>
                  <a:rPr lang="zh-TW" altLang="en-US" sz="1200" dirty="0"/>
                  <a:t>：</a:t>
                </a:r>
                <a:r>
                  <a:rPr lang="en-US" altLang="zh-TW" sz="1200" dirty="0"/>
                  <a:t>18,000</a:t>
                </a:r>
              </a:p>
              <a:p>
                <a:pPr algn="l">
                  <a:spcBef>
                    <a:spcPts val="600"/>
                  </a:spcBef>
                  <a:spcAft>
                    <a:spcPts val="600"/>
                  </a:spcAft>
                </a:pPr>
                <a:r>
                  <a:rPr lang="en-US" altLang="zh-TW" sz="1200" dirty="0">
                    <a:latin typeface="Sitka Heading Semibold" pitchFamily="2" charset="0"/>
                  </a:rPr>
                  <a:t>Negative</a:t>
                </a:r>
                <a:r>
                  <a:rPr lang="zh-TW" altLang="en-US" sz="1200" dirty="0"/>
                  <a:t>：</a:t>
                </a:r>
                <a:r>
                  <a:rPr lang="en-US" altLang="zh-TW" sz="1200" dirty="0"/>
                  <a:t>2,000</a:t>
                </a:r>
              </a:p>
            </p:txBody>
          </p:sp>
        </p:grpSp>
        <p:sp>
          <p:nvSpPr>
            <p:cNvPr id="48" name="文字方塊 47">
              <a:extLst>
                <a:ext uri="{FF2B5EF4-FFF2-40B4-BE49-F238E27FC236}">
                  <a16:creationId xmlns:a16="http://schemas.microsoft.com/office/drawing/2014/main" id="{5F10F4FE-51A3-4DA8-AA64-30232E0800A3}"/>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9:1</a:t>
              </a:r>
              <a:endParaRPr lang="zh-TW" altLang="en-US" sz="1000" dirty="0"/>
            </a:p>
          </p:txBody>
        </p:sp>
      </p:grpSp>
      <p:grpSp>
        <p:nvGrpSpPr>
          <p:cNvPr id="51" name="群組 50">
            <a:extLst>
              <a:ext uri="{FF2B5EF4-FFF2-40B4-BE49-F238E27FC236}">
                <a16:creationId xmlns:a16="http://schemas.microsoft.com/office/drawing/2014/main" id="{846EA5AC-3926-441F-8BB5-DFC8AF361F8F}"/>
              </a:ext>
            </a:extLst>
          </p:cNvPr>
          <p:cNvGrpSpPr/>
          <p:nvPr/>
        </p:nvGrpSpPr>
        <p:grpSpPr>
          <a:xfrm>
            <a:off x="3370482" y="1756225"/>
            <a:ext cx="2403035" cy="1080000"/>
            <a:chOff x="555078" y="1756121"/>
            <a:chExt cx="2403035" cy="1080000"/>
          </a:xfrm>
        </p:grpSpPr>
        <p:grpSp>
          <p:nvGrpSpPr>
            <p:cNvPr id="52" name="群組 51">
              <a:extLst>
                <a:ext uri="{FF2B5EF4-FFF2-40B4-BE49-F238E27FC236}">
                  <a16:creationId xmlns:a16="http://schemas.microsoft.com/office/drawing/2014/main" id="{18BD1E09-5603-46EE-B2F0-E3A6A2B4E220}"/>
                </a:ext>
              </a:extLst>
            </p:cNvPr>
            <p:cNvGrpSpPr/>
            <p:nvPr/>
          </p:nvGrpSpPr>
          <p:grpSpPr>
            <a:xfrm>
              <a:off x="555078" y="1756121"/>
              <a:ext cx="2403035" cy="1080000"/>
              <a:chOff x="1263834" y="1756121"/>
              <a:chExt cx="2403035" cy="1080000"/>
            </a:xfrm>
          </p:grpSpPr>
          <p:grpSp>
            <p:nvGrpSpPr>
              <p:cNvPr id="54" name="群組 53">
                <a:extLst>
                  <a:ext uri="{FF2B5EF4-FFF2-40B4-BE49-F238E27FC236}">
                    <a16:creationId xmlns:a16="http://schemas.microsoft.com/office/drawing/2014/main" id="{CACBE7F8-72FE-4DBE-AA5F-77B51CA83CFA}"/>
                  </a:ext>
                </a:extLst>
              </p:cNvPr>
              <p:cNvGrpSpPr/>
              <p:nvPr/>
            </p:nvGrpSpPr>
            <p:grpSpPr>
              <a:xfrm>
                <a:off x="1263834" y="1756121"/>
                <a:ext cx="2403035" cy="1080000"/>
                <a:chOff x="1263834" y="1756121"/>
                <a:chExt cx="2403035" cy="1080000"/>
              </a:xfrm>
            </p:grpSpPr>
            <p:sp>
              <p:nvSpPr>
                <p:cNvPr id="56" name="矩形: 圓角 55">
                  <a:extLst>
                    <a:ext uri="{FF2B5EF4-FFF2-40B4-BE49-F238E27FC236}">
                      <a16:creationId xmlns:a16="http://schemas.microsoft.com/office/drawing/2014/main" id="{76624210-10B9-4373-BDBD-34619511EE24}"/>
                    </a:ext>
                  </a:extLst>
                </p:cNvPr>
                <p:cNvSpPr/>
                <p:nvPr/>
              </p:nvSpPr>
              <p:spPr>
                <a:xfrm>
                  <a:off x="1263834" y="1756121"/>
                  <a:ext cx="2403035" cy="108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57" name="群組 56">
                  <a:extLst>
                    <a:ext uri="{FF2B5EF4-FFF2-40B4-BE49-F238E27FC236}">
                      <a16:creationId xmlns:a16="http://schemas.microsoft.com/office/drawing/2014/main" id="{91C7B9A9-2A7B-4B7B-BBA6-A21A6EBB74E3}"/>
                    </a:ext>
                  </a:extLst>
                </p:cNvPr>
                <p:cNvGrpSpPr/>
                <p:nvPr/>
              </p:nvGrpSpPr>
              <p:grpSpPr>
                <a:xfrm>
                  <a:off x="1401962" y="1989355"/>
                  <a:ext cx="613531" cy="613531"/>
                  <a:chOff x="1617986" y="1773220"/>
                  <a:chExt cx="613531" cy="613531"/>
                </a:xfrm>
              </p:grpSpPr>
              <p:pic>
                <p:nvPicPr>
                  <p:cNvPr id="58" name="圖片 57">
                    <a:extLst>
                      <a:ext uri="{FF2B5EF4-FFF2-40B4-BE49-F238E27FC236}">
                        <a16:creationId xmlns:a16="http://schemas.microsoft.com/office/drawing/2014/main" id="{6C09F53B-0A2D-4939-8C5A-098A7D663879}"/>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17986" y="1773220"/>
                    <a:ext cx="613531" cy="613531"/>
                  </a:xfrm>
                  <a:prstGeom prst="rect">
                    <a:avLst/>
                  </a:prstGeom>
                </p:spPr>
              </p:pic>
              <p:sp>
                <p:nvSpPr>
                  <p:cNvPr id="59" name="文字方塊 58">
                    <a:extLst>
                      <a:ext uri="{FF2B5EF4-FFF2-40B4-BE49-F238E27FC236}">
                        <a16:creationId xmlns:a16="http://schemas.microsoft.com/office/drawing/2014/main" id="{81C8EBBA-7DA2-4453-8391-733DD5E4BE51}"/>
                      </a:ext>
                    </a:extLst>
                  </p:cNvPr>
                  <p:cNvSpPr txBox="1"/>
                  <p:nvPr/>
                </p:nvSpPr>
                <p:spPr>
                  <a:xfrm>
                    <a:off x="1644534" y="1849356"/>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B</a:t>
                    </a:r>
                    <a:endParaRPr lang="zh-TW" altLang="en-US" sz="1400" dirty="0">
                      <a:latin typeface="Sitka Heading Semibold"/>
                    </a:endParaRPr>
                  </a:p>
                </p:txBody>
              </p:sp>
            </p:grpSp>
          </p:grpSp>
          <p:sp>
            <p:nvSpPr>
              <p:cNvPr id="55" name="文字方塊 54">
                <a:extLst>
                  <a:ext uri="{FF2B5EF4-FFF2-40B4-BE49-F238E27FC236}">
                    <a16:creationId xmlns:a16="http://schemas.microsoft.com/office/drawing/2014/main" id="{D29EF666-9E1B-40ED-A8C9-F85EF6AF9683}"/>
                  </a:ext>
                </a:extLst>
              </p:cNvPr>
              <p:cNvSpPr txBox="1"/>
              <p:nvPr/>
            </p:nvSpPr>
            <p:spPr>
              <a:xfrm>
                <a:off x="2028767" y="1955598"/>
                <a:ext cx="141516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lgn="l">
                  <a:spcBef>
                    <a:spcPts val="600"/>
                  </a:spcBef>
                  <a:spcAft>
                    <a:spcPts val="600"/>
                  </a:spcAft>
                </a:pPr>
                <a:r>
                  <a:rPr lang="en-US" altLang="zh-TW" sz="1200" dirty="0">
                    <a:latin typeface="Sitka Heading Semibold" pitchFamily="2" charset="0"/>
                  </a:rPr>
                  <a:t>Positive</a:t>
                </a:r>
                <a:r>
                  <a:rPr lang="zh-TW" altLang="en-US" sz="1200" dirty="0"/>
                  <a:t>：</a:t>
                </a:r>
                <a:r>
                  <a:rPr lang="en-US" altLang="zh-TW" sz="1200" dirty="0"/>
                  <a:t>16,000</a:t>
                </a:r>
              </a:p>
              <a:p>
                <a:pPr algn="l">
                  <a:spcBef>
                    <a:spcPts val="600"/>
                  </a:spcBef>
                  <a:spcAft>
                    <a:spcPts val="600"/>
                  </a:spcAft>
                </a:pPr>
                <a:r>
                  <a:rPr lang="en-US" altLang="zh-TW" sz="1200" dirty="0">
                    <a:latin typeface="Sitka Heading Semibold" pitchFamily="2" charset="0"/>
                  </a:rPr>
                  <a:t>Negative</a:t>
                </a:r>
                <a:r>
                  <a:rPr lang="zh-TW" altLang="en-US" sz="1200" dirty="0"/>
                  <a:t>：</a:t>
                </a:r>
                <a:r>
                  <a:rPr lang="en-US" altLang="zh-TW" sz="1200" dirty="0"/>
                  <a:t>4,000</a:t>
                </a:r>
              </a:p>
            </p:txBody>
          </p:sp>
        </p:grpSp>
        <p:sp>
          <p:nvSpPr>
            <p:cNvPr id="53" name="文字方塊 52">
              <a:extLst>
                <a:ext uri="{FF2B5EF4-FFF2-40B4-BE49-F238E27FC236}">
                  <a16:creationId xmlns:a16="http://schemas.microsoft.com/office/drawing/2014/main" id="{CDB063FF-D22D-4E22-BE2B-EB9EC64D33FA}"/>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8:2</a:t>
              </a:r>
              <a:endParaRPr lang="zh-TW" altLang="en-US" sz="1000" dirty="0"/>
            </a:p>
          </p:txBody>
        </p:sp>
      </p:grpSp>
      <p:grpSp>
        <p:nvGrpSpPr>
          <p:cNvPr id="60" name="群組 59">
            <a:extLst>
              <a:ext uri="{FF2B5EF4-FFF2-40B4-BE49-F238E27FC236}">
                <a16:creationId xmlns:a16="http://schemas.microsoft.com/office/drawing/2014/main" id="{3F512FD3-66CC-4DA1-9A9E-CB2AD9A3ED0E}"/>
              </a:ext>
            </a:extLst>
          </p:cNvPr>
          <p:cNvGrpSpPr/>
          <p:nvPr/>
        </p:nvGrpSpPr>
        <p:grpSpPr>
          <a:xfrm>
            <a:off x="6185887" y="1756121"/>
            <a:ext cx="2403035" cy="1080000"/>
            <a:chOff x="555078" y="1756121"/>
            <a:chExt cx="2403035" cy="1080000"/>
          </a:xfrm>
        </p:grpSpPr>
        <p:grpSp>
          <p:nvGrpSpPr>
            <p:cNvPr id="61" name="群組 60">
              <a:extLst>
                <a:ext uri="{FF2B5EF4-FFF2-40B4-BE49-F238E27FC236}">
                  <a16:creationId xmlns:a16="http://schemas.microsoft.com/office/drawing/2014/main" id="{AFBCBEE5-E344-4D52-9B21-79126F93A762}"/>
                </a:ext>
              </a:extLst>
            </p:cNvPr>
            <p:cNvGrpSpPr/>
            <p:nvPr/>
          </p:nvGrpSpPr>
          <p:grpSpPr>
            <a:xfrm>
              <a:off x="555078" y="1756121"/>
              <a:ext cx="2403035" cy="1080000"/>
              <a:chOff x="1263834" y="1756121"/>
              <a:chExt cx="2403035" cy="1080000"/>
            </a:xfrm>
          </p:grpSpPr>
          <p:grpSp>
            <p:nvGrpSpPr>
              <p:cNvPr id="63" name="群組 62">
                <a:extLst>
                  <a:ext uri="{FF2B5EF4-FFF2-40B4-BE49-F238E27FC236}">
                    <a16:creationId xmlns:a16="http://schemas.microsoft.com/office/drawing/2014/main" id="{8973A20C-D86C-4A55-85EE-1ADFEFDC254B}"/>
                  </a:ext>
                </a:extLst>
              </p:cNvPr>
              <p:cNvGrpSpPr/>
              <p:nvPr/>
            </p:nvGrpSpPr>
            <p:grpSpPr>
              <a:xfrm>
                <a:off x="1263834" y="1756121"/>
                <a:ext cx="2403035" cy="1080000"/>
                <a:chOff x="1263834" y="1756121"/>
                <a:chExt cx="2403035" cy="1080000"/>
              </a:xfrm>
            </p:grpSpPr>
            <p:sp>
              <p:nvSpPr>
                <p:cNvPr id="65" name="矩形: 圓角 64">
                  <a:extLst>
                    <a:ext uri="{FF2B5EF4-FFF2-40B4-BE49-F238E27FC236}">
                      <a16:creationId xmlns:a16="http://schemas.microsoft.com/office/drawing/2014/main" id="{405BE5CE-3B6D-492E-A68B-7E6702AC7B60}"/>
                    </a:ext>
                  </a:extLst>
                </p:cNvPr>
                <p:cNvSpPr/>
                <p:nvPr/>
              </p:nvSpPr>
              <p:spPr>
                <a:xfrm>
                  <a:off x="1263834" y="1756121"/>
                  <a:ext cx="2403035" cy="108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67" name="群組 66">
                  <a:extLst>
                    <a:ext uri="{FF2B5EF4-FFF2-40B4-BE49-F238E27FC236}">
                      <a16:creationId xmlns:a16="http://schemas.microsoft.com/office/drawing/2014/main" id="{876863E4-885D-4997-B674-D2085D21574E}"/>
                    </a:ext>
                  </a:extLst>
                </p:cNvPr>
                <p:cNvGrpSpPr/>
                <p:nvPr/>
              </p:nvGrpSpPr>
              <p:grpSpPr>
                <a:xfrm>
                  <a:off x="1401962" y="1989355"/>
                  <a:ext cx="613531" cy="613531"/>
                  <a:chOff x="1617986" y="1773220"/>
                  <a:chExt cx="613531" cy="613531"/>
                </a:xfrm>
              </p:grpSpPr>
              <p:pic>
                <p:nvPicPr>
                  <p:cNvPr id="68" name="圖片 67">
                    <a:extLst>
                      <a:ext uri="{FF2B5EF4-FFF2-40B4-BE49-F238E27FC236}">
                        <a16:creationId xmlns:a16="http://schemas.microsoft.com/office/drawing/2014/main" id="{16E94FDA-D3E7-449E-AE60-EFFFF25F6EBA}"/>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17986" y="1773220"/>
                    <a:ext cx="613531" cy="613531"/>
                  </a:xfrm>
                  <a:prstGeom prst="rect">
                    <a:avLst/>
                  </a:prstGeom>
                </p:spPr>
              </p:pic>
              <p:sp>
                <p:nvSpPr>
                  <p:cNvPr id="69" name="文字方塊 68">
                    <a:extLst>
                      <a:ext uri="{FF2B5EF4-FFF2-40B4-BE49-F238E27FC236}">
                        <a16:creationId xmlns:a16="http://schemas.microsoft.com/office/drawing/2014/main" id="{3AFF6FCD-892B-4D15-88CC-2EA786F478C0}"/>
                      </a:ext>
                    </a:extLst>
                  </p:cNvPr>
                  <p:cNvSpPr txBox="1"/>
                  <p:nvPr/>
                </p:nvSpPr>
                <p:spPr>
                  <a:xfrm>
                    <a:off x="1644534" y="1849356"/>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C</a:t>
                    </a:r>
                    <a:endParaRPr lang="zh-TW" altLang="en-US" sz="1400" dirty="0">
                      <a:latin typeface="Sitka Heading Semibold"/>
                    </a:endParaRPr>
                  </a:p>
                </p:txBody>
              </p:sp>
            </p:grpSp>
          </p:grpSp>
          <p:sp>
            <p:nvSpPr>
              <p:cNvPr id="64" name="文字方塊 63">
                <a:extLst>
                  <a:ext uri="{FF2B5EF4-FFF2-40B4-BE49-F238E27FC236}">
                    <a16:creationId xmlns:a16="http://schemas.microsoft.com/office/drawing/2014/main" id="{8182EE9F-964D-4986-9DCB-DBC4CEBAE5C5}"/>
                  </a:ext>
                </a:extLst>
              </p:cNvPr>
              <p:cNvSpPr txBox="1"/>
              <p:nvPr/>
            </p:nvSpPr>
            <p:spPr>
              <a:xfrm>
                <a:off x="2028767" y="1955598"/>
                <a:ext cx="141516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lgn="l">
                  <a:spcBef>
                    <a:spcPts val="600"/>
                  </a:spcBef>
                  <a:spcAft>
                    <a:spcPts val="600"/>
                  </a:spcAft>
                </a:pPr>
                <a:r>
                  <a:rPr lang="en-US" altLang="zh-TW" sz="1200" dirty="0">
                    <a:latin typeface="Sitka Heading Semibold" pitchFamily="2" charset="0"/>
                  </a:rPr>
                  <a:t>Positive</a:t>
                </a:r>
                <a:r>
                  <a:rPr lang="zh-TW" altLang="en-US" sz="1200" dirty="0"/>
                  <a:t>：</a:t>
                </a:r>
                <a:r>
                  <a:rPr lang="en-US" altLang="zh-TW" sz="1200" dirty="0"/>
                  <a:t>14,000</a:t>
                </a:r>
              </a:p>
              <a:p>
                <a:pPr algn="l">
                  <a:spcBef>
                    <a:spcPts val="600"/>
                  </a:spcBef>
                  <a:spcAft>
                    <a:spcPts val="600"/>
                  </a:spcAft>
                </a:pPr>
                <a:r>
                  <a:rPr lang="en-US" altLang="zh-TW" sz="1200" dirty="0">
                    <a:latin typeface="Sitka Heading Semibold" pitchFamily="2" charset="0"/>
                  </a:rPr>
                  <a:t>Negative</a:t>
                </a:r>
                <a:r>
                  <a:rPr lang="zh-TW" altLang="en-US" sz="1200" dirty="0"/>
                  <a:t>：</a:t>
                </a:r>
                <a:r>
                  <a:rPr lang="en-US" altLang="zh-TW" sz="1200" dirty="0"/>
                  <a:t>6,000</a:t>
                </a:r>
              </a:p>
            </p:txBody>
          </p:sp>
        </p:grpSp>
        <p:sp>
          <p:nvSpPr>
            <p:cNvPr id="62" name="文字方塊 61">
              <a:extLst>
                <a:ext uri="{FF2B5EF4-FFF2-40B4-BE49-F238E27FC236}">
                  <a16:creationId xmlns:a16="http://schemas.microsoft.com/office/drawing/2014/main" id="{5D88056C-C7A4-43BF-96BB-8D576B66725F}"/>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7:3</a:t>
              </a:r>
              <a:endParaRPr lang="zh-TW" altLang="en-US" sz="1000" dirty="0"/>
            </a:p>
          </p:txBody>
        </p:sp>
      </p:grpSp>
      <p:grpSp>
        <p:nvGrpSpPr>
          <p:cNvPr id="70" name="群組 69">
            <a:extLst>
              <a:ext uri="{FF2B5EF4-FFF2-40B4-BE49-F238E27FC236}">
                <a16:creationId xmlns:a16="http://schemas.microsoft.com/office/drawing/2014/main" id="{A88CC61D-9969-486D-BEC4-E35B5E210563}"/>
              </a:ext>
            </a:extLst>
          </p:cNvPr>
          <p:cNvGrpSpPr/>
          <p:nvPr/>
        </p:nvGrpSpPr>
        <p:grpSpPr>
          <a:xfrm>
            <a:off x="1943708" y="3220616"/>
            <a:ext cx="2403035" cy="1080000"/>
            <a:chOff x="555078" y="1756121"/>
            <a:chExt cx="2403035" cy="1080000"/>
          </a:xfrm>
        </p:grpSpPr>
        <p:grpSp>
          <p:nvGrpSpPr>
            <p:cNvPr id="71" name="群組 70">
              <a:extLst>
                <a:ext uri="{FF2B5EF4-FFF2-40B4-BE49-F238E27FC236}">
                  <a16:creationId xmlns:a16="http://schemas.microsoft.com/office/drawing/2014/main" id="{3C7281AC-F41F-47D1-AF19-DDC59A02399D}"/>
                </a:ext>
              </a:extLst>
            </p:cNvPr>
            <p:cNvGrpSpPr/>
            <p:nvPr/>
          </p:nvGrpSpPr>
          <p:grpSpPr>
            <a:xfrm>
              <a:off x="555078" y="1756121"/>
              <a:ext cx="2403035" cy="1080000"/>
              <a:chOff x="1263834" y="1756121"/>
              <a:chExt cx="2403035" cy="1080000"/>
            </a:xfrm>
          </p:grpSpPr>
          <p:grpSp>
            <p:nvGrpSpPr>
              <p:cNvPr id="73" name="群組 72">
                <a:extLst>
                  <a:ext uri="{FF2B5EF4-FFF2-40B4-BE49-F238E27FC236}">
                    <a16:creationId xmlns:a16="http://schemas.microsoft.com/office/drawing/2014/main" id="{4F74404C-715D-4769-BBA1-E3C1B16163FE}"/>
                  </a:ext>
                </a:extLst>
              </p:cNvPr>
              <p:cNvGrpSpPr/>
              <p:nvPr/>
            </p:nvGrpSpPr>
            <p:grpSpPr>
              <a:xfrm>
                <a:off x="1263834" y="1756121"/>
                <a:ext cx="2403035" cy="1080000"/>
                <a:chOff x="1263834" y="1756121"/>
                <a:chExt cx="2403035" cy="1080000"/>
              </a:xfrm>
            </p:grpSpPr>
            <p:sp>
              <p:nvSpPr>
                <p:cNvPr id="75" name="矩形: 圓角 74">
                  <a:extLst>
                    <a:ext uri="{FF2B5EF4-FFF2-40B4-BE49-F238E27FC236}">
                      <a16:creationId xmlns:a16="http://schemas.microsoft.com/office/drawing/2014/main" id="{0A51CACE-2A77-4BB0-8922-10DC91640189}"/>
                    </a:ext>
                  </a:extLst>
                </p:cNvPr>
                <p:cNvSpPr/>
                <p:nvPr/>
              </p:nvSpPr>
              <p:spPr>
                <a:xfrm>
                  <a:off x="1263834" y="1756121"/>
                  <a:ext cx="2403035" cy="108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76" name="群組 75">
                  <a:extLst>
                    <a:ext uri="{FF2B5EF4-FFF2-40B4-BE49-F238E27FC236}">
                      <a16:creationId xmlns:a16="http://schemas.microsoft.com/office/drawing/2014/main" id="{1FE6833D-63A6-4258-8139-689125699E23}"/>
                    </a:ext>
                  </a:extLst>
                </p:cNvPr>
                <p:cNvGrpSpPr/>
                <p:nvPr/>
              </p:nvGrpSpPr>
              <p:grpSpPr>
                <a:xfrm>
                  <a:off x="1401962" y="1989355"/>
                  <a:ext cx="613531" cy="613531"/>
                  <a:chOff x="1617986" y="1773220"/>
                  <a:chExt cx="613531" cy="613531"/>
                </a:xfrm>
              </p:grpSpPr>
              <p:pic>
                <p:nvPicPr>
                  <p:cNvPr id="77" name="圖片 76">
                    <a:extLst>
                      <a:ext uri="{FF2B5EF4-FFF2-40B4-BE49-F238E27FC236}">
                        <a16:creationId xmlns:a16="http://schemas.microsoft.com/office/drawing/2014/main" id="{ED4C3FA5-8774-43AA-99D0-71F76635021F}"/>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17986" y="1773220"/>
                    <a:ext cx="613531" cy="613531"/>
                  </a:xfrm>
                  <a:prstGeom prst="rect">
                    <a:avLst/>
                  </a:prstGeom>
                </p:spPr>
              </p:pic>
              <p:sp>
                <p:nvSpPr>
                  <p:cNvPr id="78" name="文字方塊 77">
                    <a:extLst>
                      <a:ext uri="{FF2B5EF4-FFF2-40B4-BE49-F238E27FC236}">
                        <a16:creationId xmlns:a16="http://schemas.microsoft.com/office/drawing/2014/main" id="{C04F3168-5DF0-4D6C-8ACC-8479E7653197}"/>
                      </a:ext>
                    </a:extLst>
                  </p:cNvPr>
                  <p:cNvSpPr txBox="1"/>
                  <p:nvPr/>
                </p:nvSpPr>
                <p:spPr>
                  <a:xfrm>
                    <a:off x="1644534" y="1849356"/>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D</a:t>
                    </a:r>
                    <a:endParaRPr lang="zh-TW" altLang="en-US" sz="1400" dirty="0">
                      <a:latin typeface="Sitka Heading Semibold"/>
                    </a:endParaRPr>
                  </a:p>
                </p:txBody>
              </p:sp>
            </p:grpSp>
          </p:grpSp>
          <p:sp>
            <p:nvSpPr>
              <p:cNvPr id="74" name="文字方塊 73">
                <a:extLst>
                  <a:ext uri="{FF2B5EF4-FFF2-40B4-BE49-F238E27FC236}">
                    <a16:creationId xmlns:a16="http://schemas.microsoft.com/office/drawing/2014/main" id="{C7F93315-9FA8-454F-94CB-0DAB46DC8FCD}"/>
                  </a:ext>
                </a:extLst>
              </p:cNvPr>
              <p:cNvSpPr txBox="1"/>
              <p:nvPr/>
            </p:nvSpPr>
            <p:spPr>
              <a:xfrm>
                <a:off x="2028767" y="1955598"/>
                <a:ext cx="141516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lgn="l">
                  <a:spcBef>
                    <a:spcPts val="600"/>
                  </a:spcBef>
                  <a:spcAft>
                    <a:spcPts val="600"/>
                  </a:spcAft>
                </a:pPr>
                <a:r>
                  <a:rPr lang="en-US" altLang="zh-TW" sz="1200" dirty="0">
                    <a:latin typeface="Sitka Heading Semibold" pitchFamily="2" charset="0"/>
                  </a:rPr>
                  <a:t>Positive</a:t>
                </a:r>
                <a:r>
                  <a:rPr lang="zh-TW" altLang="en-US" sz="1200" dirty="0"/>
                  <a:t>：</a:t>
                </a:r>
                <a:r>
                  <a:rPr lang="en-US" altLang="zh-TW" sz="1200" dirty="0"/>
                  <a:t>12,000</a:t>
                </a:r>
              </a:p>
              <a:p>
                <a:pPr algn="l">
                  <a:spcBef>
                    <a:spcPts val="600"/>
                  </a:spcBef>
                  <a:spcAft>
                    <a:spcPts val="600"/>
                  </a:spcAft>
                </a:pPr>
                <a:r>
                  <a:rPr lang="en-US" altLang="zh-TW" sz="1200" dirty="0">
                    <a:latin typeface="Sitka Heading Semibold" pitchFamily="2" charset="0"/>
                  </a:rPr>
                  <a:t>Negative</a:t>
                </a:r>
                <a:r>
                  <a:rPr lang="zh-TW" altLang="en-US" sz="1200" dirty="0"/>
                  <a:t>：</a:t>
                </a:r>
                <a:r>
                  <a:rPr lang="en-US" altLang="zh-TW" sz="1200" dirty="0"/>
                  <a:t>8,000</a:t>
                </a:r>
              </a:p>
            </p:txBody>
          </p:sp>
        </p:grpSp>
        <p:sp>
          <p:nvSpPr>
            <p:cNvPr id="72" name="文字方塊 71">
              <a:extLst>
                <a:ext uri="{FF2B5EF4-FFF2-40B4-BE49-F238E27FC236}">
                  <a16:creationId xmlns:a16="http://schemas.microsoft.com/office/drawing/2014/main" id="{EDAEA576-B9F8-4F11-9836-A16CB5539456}"/>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6:4</a:t>
              </a:r>
              <a:endParaRPr lang="zh-TW" altLang="en-US" sz="1000" dirty="0"/>
            </a:p>
          </p:txBody>
        </p:sp>
      </p:grpSp>
      <p:grpSp>
        <p:nvGrpSpPr>
          <p:cNvPr id="79" name="群組 78">
            <a:extLst>
              <a:ext uri="{FF2B5EF4-FFF2-40B4-BE49-F238E27FC236}">
                <a16:creationId xmlns:a16="http://schemas.microsoft.com/office/drawing/2014/main" id="{A3C0219C-D9FF-4503-9427-8814CD7F3A0E}"/>
              </a:ext>
            </a:extLst>
          </p:cNvPr>
          <p:cNvGrpSpPr/>
          <p:nvPr/>
        </p:nvGrpSpPr>
        <p:grpSpPr>
          <a:xfrm>
            <a:off x="4797257" y="3220616"/>
            <a:ext cx="2403035" cy="1080000"/>
            <a:chOff x="555078" y="1756121"/>
            <a:chExt cx="2403035" cy="1080000"/>
          </a:xfrm>
        </p:grpSpPr>
        <p:grpSp>
          <p:nvGrpSpPr>
            <p:cNvPr id="80" name="群組 79">
              <a:extLst>
                <a:ext uri="{FF2B5EF4-FFF2-40B4-BE49-F238E27FC236}">
                  <a16:creationId xmlns:a16="http://schemas.microsoft.com/office/drawing/2014/main" id="{46A5F93B-3A4E-48BB-93C4-B993CA467383}"/>
                </a:ext>
              </a:extLst>
            </p:cNvPr>
            <p:cNvGrpSpPr/>
            <p:nvPr/>
          </p:nvGrpSpPr>
          <p:grpSpPr>
            <a:xfrm>
              <a:off x="555078" y="1756121"/>
              <a:ext cx="2403035" cy="1080000"/>
              <a:chOff x="1263834" y="1756121"/>
              <a:chExt cx="2403035" cy="1080000"/>
            </a:xfrm>
          </p:grpSpPr>
          <p:grpSp>
            <p:nvGrpSpPr>
              <p:cNvPr id="82" name="群組 81">
                <a:extLst>
                  <a:ext uri="{FF2B5EF4-FFF2-40B4-BE49-F238E27FC236}">
                    <a16:creationId xmlns:a16="http://schemas.microsoft.com/office/drawing/2014/main" id="{A3EDBF6E-2B77-4CEA-886A-D59304ACFB2A}"/>
                  </a:ext>
                </a:extLst>
              </p:cNvPr>
              <p:cNvGrpSpPr/>
              <p:nvPr/>
            </p:nvGrpSpPr>
            <p:grpSpPr>
              <a:xfrm>
                <a:off x="1263834" y="1756121"/>
                <a:ext cx="2403035" cy="1080000"/>
                <a:chOff x="1263834" y="1756121"/>
                <a:chExt cx="2403035" cy="1080000"/>
              </a:xfrm>
            </p:grpSpPr>
            <p:sp>
              <p:nvSpPr>
                <p:cNvPr id="84" name="矩形: 圓角 83">
                  <a:extLst>
                    <a:ext uri="{FF2B5EF4-FFF2-40B4-BE49-F238E27FC236}">
                      <a16:creationId xmlns:a16="http://schemas.microsoft.com/office/drawing/2014/main" id="{EC97F061-7CB8-4819-835D-15CBE8E254A9}"/>
                    </a:ext>
                  </a:extLst>
                </p:cNvPr>
                <p:cNvSpPr/>
                <p:nvPr/>
              </p:nvSpPr>
              <p:spPr>
                <a:xfrm>
                  <a:off x="1263834" y="1756121"/>
                  <a:ext cx="2403035" cy="108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85" name="群組 84">
                  <a:extLst>
                    <a:ext uri="{FF2B5EF4-FFF2-40B4-BE49-F238E27FC236}">
                      <a16:creationId xmlns:a16="http://schemas.microsoft.com/office/drawing/2014/main" id="{1EDF3375-1D44-4ACE-A4CE-3B42A7BB51F9}"/>
                    </a:ext>
                  </a:extLst>
                </p:cNvPr>
                <p:cNvGrpSpPr/>
                <p:nvPr/>
              </p:nvGrpSpPr>
              <p:grpSpPr>
                <a:xfrm>
                  <a:off x="1401962" y="1989355"/>
                  <a:ext cx="613531" cy="613531"/>
                  <a:chOff x="1617986" y="1773220"/>
                  <a:chExt cx="613531" cy="613531"/>
                </a:xfrm>
              </p:grpSpPr>
              <p:pic>
                <p:nvPicPr>
                  <p:cNvPr id="86" name="圖片 85">
                    <a:extLst>
                      <a:ext uri="{FF2B5EF4-FFF2-40B4-BE49-F238E27FC236}">
                        <a16:creationId xmlns:a16="http://schemas.microsoft.com/office/drawing/2014/main" id="{CB134CB5-449C-46BE-8DB2-2AA7E40E4A72}"/>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17986" y="1773220"/>
                    <a:ext cx="613531" cy="613531"/>
                  </a:xfrm>
                  <a:prstGeom prst="rect">
                    <a:avLst/>
                  </a:prstGeom>
                </p:spPr>
              </p:pic>
              <p:sp>
                <p:nvSpPr>
                  <p:cNvPr id="87" name="文字方塊 86">
                    <a:extLst>
                      <a:ext uri="{FF2B5EF4-FFF2-40B4-BE49-F238E27FC236}">
                        <a16:creationId xmlns:a16="http://schemas.microsoft.com/office/drawing/2014/main" id="{87B32C36-AA1D-4BEA-BDDB-E542D4612F28}"/>
                      </a:ext>
                    </a:extLst>
                  </p:cNvPr>
                  <p:cNvSpPr txBox="1"/>
                  <p:nvPr/>
                </p:nvSpPr>
                <p:spPr>
                  <a:xfrm>
                    <a:off x="1644534" y="1849356"/>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E</a:t>
                    </a:r>
                    <a:endParaRPr lang="zh-TW" altLang="en-US" sz="1400" dirty="0">
                      <a:latin typeface="Sitka Heading Semibold"/>
                    </a:endParaRPr>
                  </a:p>
                </p:txBody>
              </p:sp>
            </p:grpSp>
          </p:grpSp>
          <p:sp>
            <p:nvSpPr>
              <p:cNvPr id="83" name="文字方塊 82">
                <a:extLst>
                  <a:ext uri="{FF2B5EF4-FFF2-40B4-BE49-F238E27FC236}">
                    <a16:creationId xmlns:a16="http://schemas.microsoft.com/office/drawing/2014/main" id="{0C281D61-AE09-4D1B-9DF3-59133CD9A50F}"/>
                  </a:ext>
                </a:extLst>
              </p:cNvPr>
              <p:cNvSpPr txBox="1"/>
              <p:nvPr/>
            </p:nvSpPr>
            <p:spPr>
              <a:xfrm>
                <a:off x="2028767" y="1955599"/>
                <a:ext cx="1499974"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lgn="l">
                  <a:spcBef>
                    <a:spcPts val="600"/>
                  </a:spcBef>
                  <a:spcAft>
                    <a:spcPts val="600"/>
                  </a:spcAft>
                </a:pPr>
                <a:r>
                  <a:rPr lang="en-US" altLang="zh-TW" sz="1200" dirty="0">
                    <a:latin typeface="Sitka Heading Semibold" pitchFamily="2" charset="0"/>
                  </a:rPr>
                  <a:t>Positive</a:t>
                </a:r>
                <a:r>
                  <a:rPr lang="zh-TW" altLang="en-US" sz="1200" dirty="0"/>
                  <a:t>：</a:t>
                </a:r>
                <a:r>
                  <a:rPr lang="en-US" altLang="zh-TW" sz="1200" dirty="0"/>
                  <a:t>10,000</a:t>
                </a:r>
              </a:p>
              <a:p>
                <a:pPr algn="l">
                  <a:spcBef>
                    <a:spcPts val="600"/>
                  </a:spcBef>
                  <a:spcAft>
                    <a:spcPts val="600"/>
                  </a:spcAft>
                </a:pPr>
                <a:r>
                  <a:rPr lang="en-US" altLang="zh-TW" sz="1200" dirty="0">
                    <a:latin typeface="Sitka Heading Semibold" pitchFamily="2" charset="0"/>
                  </a:rPr>
                  <a:t>Negative</a:t>
                </a:r>
                <a:r>
                  <a:rPr lang="zh-TW" altLang="en-US" sz="1200" dirty="0"/>
                  <a:t>：</a:t>
                </a:r>
                <a:r>
                  <a:rPr lang="en-US" altLang="zh-TW" sz="1200" dirty="0"/>
                  <a:t>10,000</a:t>
                </a:r>
              </a:p>
            </p:txBody>
          </p:sp>
        </p:grpSp>
        <p:sp>
          <p:nvSpPr>
            <p:cNvPr id="81" name="文字方塊 80">
              <a:extLst>
                <a:ext uri="{FF2B5EF4-FFF2-40B4-BE49-F238E27FC236}">
                  <a16:creationId xmlns:a16="http://schemas.microsoft.com/office/drawing/2014/main" id="{A3FC41D5-F7D4-495A-B0C9-5264B8CB2BCE}"/>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5:5</a:t>
              </a:r>
              <a:endParaRPr lang="zh-TW" altLang="en-US" sz="1000" dirty="0"/>
            </a:p>
          </p:txBody>
        </p:sp>
      </p:grpSp>
    </p:spTree>
    <p:extLst>
      <p:ext uri="{BB962C8B-B14F-4D97-AF65-F5344CB8AC3E}">
        <p14:creationId xmlns:p14="http://schemas.microsoft.com/office/powerpoint/2010/main" val="3539145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childTnLst>
                                </p:cTn>
                              </p:par>
                            </p:childTnLst>
                          </p:cTn>
                        </p:par>
                        <p:par>
                          <p:cTn id="8" fill="hold">
                            <p:stCondLst>
                              <p:cond delay="25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 fill="hold"/>
                                        <p:tgtEl>
                                          <p:spTgt spid="3"/>
                                        </p:tgtEl>
                                        <p:attrNameLst>
                                          <p:attrName>ppt_w</p:attrName>
                                        </p:attrNameLst>
                                      </p:cBhvr>
                                      <p:tavLst>
                                        <p:tav tm="0">
                                          <p:val>
                                            <p:fltVal val="0"/>
                                          </p:val>
                                        </p:tav>
                                        <p:tav tm="100000">
                                          <p:val>
                                            <p:strVal val="#ppt_w"/>
                                          </p:val>
                                        </p:tav>
                                      </p:tavLst>
                                    </p:anim>
                                    <p:anim calcmode="lin" valueType="num">
                                      <p:cBhvr>
                                        <p:cTn id="12" dur="100" fill="hold"/>
                                        <p:tgtEl>
                                          <p:spTgt spid="3"/>
                                        </p:tgtEl>
                                        <p:attrNameLst>
                                          <p:attrName>ppt_h</p:attrName>
                                        </p:attrNameLst>
                                      </p:cBhvr>
                                      <p:tavLst>
                                        <p:tav tm="0">
                                          <p:val>
                                            <p:fltVal val="0"/>
                                          </p:val>
                                        </p:tav>
                                        <p:tav tm="100000">
                                          <p:val>
                                            <p:strVal val="#ppt_h"/>
                                          </p:val>
                                        </p:tav>
                                      </p:tavLst>
                                    </p:anim>
                                    <p:animEffect transition="in" filter="fade">
                                      <p:cBhvr>
                                        <p:cTn id="13" dur="100"/>
                                        <p:tgtEl>
                                          <p:spTgt spid="3"/>
                                        </p:tgtEl>
                                      </p:cBhvr>
                                    </p:animEffect>
                                  </p:childTnLst>
                                </p:cTn>
                              </p:par>
                              <p:par>
                                <p:cTn id="14" presetID="6" presetClass="emph" presetSubtype="0" fill="hold" nodeType="withEffect">
                                  <p:stCondLst>
                                    <p:cond delay="100"/>
                                  </p:stCondLst>
                                  <p:childTnLst>
                                    <p:animScale>
                                      <p:cBhvr>
                                        <p:cTn id="15" dur="100" fill="hold"/>
                                        <p:tgtEl>
                                          <p:spTgt spid="3"/>
                                        </p:tgtEl>
                                      </p:cBhvr>
                                      <p:by x="120000" y="120000"/>
                                    </p:animScale>
                                  </p:childTnLst>
                                </p:cTn>
                              </p:par>
                              <p:par>
                                <p:cTn id="16" presetID="6" presetClass="emph" presetSubtype="0" fill="hold" nodeType="withEffect">
                                  <p:stCondLst>
                                    <p:cond delay="200"/>
                                  </p:stCondLst>
                                  <p:childTnLst>
                                    <p:animScale>
                                      <p:cBhvr>
                                        <p:cTn id="17" dur="100" fill="hold"/>
                                        <p:tgtEl>
                                          <p:spTgt spid="3"/>
                                        </p:tgtEl>
                                      </p:cBhvr>
                                      <p:by x="83000" y="83000"/>
                                    </p:animScale>
                                  </p:childTnLst>
                                </p:cTn>
                              </p:par>
                            </p:childTnLst>
                          </p:cTn>
                        </p:par>
                        <p:par>
                          <p:cTn id="18" fill="hold">
                            <p:stCondLst>
                              <p:cond delay="550"/>
                            </p:stCondLst>
                            <p:childTnLst>
                              <p:par>
                                <p:cTn id="19" presetID="53" presetClass="entr" presetSubtype="16" fill="hold"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100" fill="hold"/>
                                        <p:tgtEl>
                                          <p:spTgt spid="51"/>
                                        </p:tgtEl>
                                        <p:attrNameLst>
                                          <p:attrName>ppt_w</p:attrName>
                                        </p:attrNameLst>
                                      </p:cBhvr>
                                      <p:tavLst>
                                        <p:tav tm="0">
                                          <p:val>
                                            <p:fltVal val="0"/>
                                          </p:val>
                                        </p:tav>
                                        <p:tav tm="100000">
                                          <p:val>
                                            <p:strVal val="#ppt_w"/>
                                          </p:val>
                                        </p:tav>
                                      </p:tavLst>
                                    </p:anim>
                                    <p:anim calcmode="lin" valueType="num">
                                      <p:cBhvr>
                                        <p:cTn id="22" dur="100" fill="hold"/>
                                        <p:tgtEl>
                                          <p:spTgt spid="51"/>
                                        </p:tgtEl>
                                        <p:attrNameLst>
                                          <p:attrName>ppt_h</p:attrName>
                                        </p:attrNameLst>
                                      </p:cBhvr>
                                      <p:tavLst>
                                        <p:tav tm="0">
                                          <p:val>
                                            <p:fltVal val="0"/>
                                          </p:val>
                                        </p:tav>
                                        <p:tav tm="100000">
                                          <p:val>
                                            <p:strVal val="#ppt_h"/>
                                          </p:val>
                                        </p:tav>
                                      </p:tavLst>
                                    </p:anim>
                                    <p:animEffect transition="in" filter="fade">
                                      <p:cBhvr>
                                        <p:cTn id="23" dur="100"/>
                                        <p:tgtEl>
                                          <p:spTgt spid="51"/>
                                        </p:tgtEl>
                                      </p:cBhvr>
                                    </p:animEffect>
                                  </p:childTnLst>
                                </p:cTn>
                              </p:par>
                              <p:par>
                                <p:cTn id="24" presetID="6" presetClass="emph" presetSubtype="0" fill="hold" nodeType="withEffect">
                                  <p:stCondLst>
                                    <p:cond delay="100"/>
                                  </p:stCondLst>
                                  <p:childTnLst>
                                    <p:animScale>
                                      <p:cBhvr>
                                        <p:cTn id="25" dur="100" fill="hold"/>
                                        <p:tgtEl>
                                          <p:spTgt spid="51"/>
                                        </p:tgtEl>
                                      </p:cBhvr>
                                      <p:by x="120000" y="120000"/>
                                    </p:animScale>
                                  </p:childTnLst>
                                </p:cTn>
                              </p:par>
                              <p:par>
                                <p:cTn id="26" presetID="6" presetClass="emph" presetSubtype="0" fill="hold" nodeType="withEffect">
                                  <p:stCondLst>
                                    <p:cond delay="200"/>
                                  </p:stCondLst>
                                  <p:childTnLst>
                                    <p:animScale>
                                      <p:cBhvr>
                                        <p:cTn id="27" dur="100" fill="hold"/>
                                        <p:tgtEl>
                                          <p:spTgt spid="51"/>
                                        </p:tgtEl>
                                      </p:cBhvr>
                                      <p:by x="83000" y="83000"/>
                                    </p:animScale>
                                  </p:childTnLst>
                                </p:cTn>
                              </p:par>
                            </p:childTnLst>
                          </p:cTn>
                        </p:par>
                        <p:par>
                          <p:cTn id="28" fill="hold">
                            <p:stCondLst>
                              <p:cond delay="850"/>
                            </p:stCondLst>
                            <p:childTnLst>
                              <p:par>
                                <p:cTn id="29" presetID="53" presetClass="entr" presetSubtype="16"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p:cTn id="31" dur="100" fill="hold"/>
                                        <p:tgtEl>
                                          <p:spTgt spid="60"/>
                                        </p:tgtEl>
                                        <p:attrNameLst>
                                          <p:attrName>ppt_w</p:attrName>
                                        </p:attrNameLst>
                                      </p:cBhvr>
                                      <p:tavLst>
                                        <p:tav tm="0">
                                          <p:val>
                                            <p:fltVal val="0"/>
                                          </p:val>
                                        </p:tav>
                                        <p:tav tm="100000">
                                          <p:val>
                                            <p:strVal val="#ppt_w"/>
                                          </p:val>
                                        </p:tav>
                                      </p:tavLst>
                                    </p:anim>
                                    <p:anim calcmode="lin" valueType="num">
                                      <p:cBhvr>
                                        <p:cTn id="32" dur="100" fill="hold"/>
                                        <p:tgtEl>
                                          <p:spTgt spid="60"/>
                                        </p:tgtEl>
                                        <p:attrNameLst>
                                          <p:attrName>ppt_h</p:attrName>
                                        </p:attrNameLst>
                                      </p:cBhvr>
                                      <p:tavLst>
                                        <p:tav tm="0">
                                          <p:val>
                                            <p:fltVal val="0"/>
                                          </p:val>
                                        </p:tav>
                                        <p:tav tm="100000">
                                          <p:val>
                                            <p:strVal val="#ppt_h"/>
                                          </p:val>
                                        </p:tav>
                                      </p:tavLst>
                                    </p:anim>
                                    <p:animEffect transition="in" filter="fade">
                                      <p:cBhvr>
                                        <p:cTn id="33" dur="100"/>
                                        <p:tgtEl>
                                          <p:spTgt spid="60"/>
                                        </p:tgtEl>
                                      </p:cBhvr>
                                    </p:animEffect>
                                  </p:childTnLst>
                                </p:cTn>
                              </p:par>
                              <p:par>
                                <p:cTn id="34" presetID="6" presetClass="emph" presetSubtype="0" fill="hold" nodeType="withEffect">
                                  <p:stCondLst>
                                    <p:cond delay="100"/>
                                  </p:stCondLst>
                                  <p:childTnLst>
                                    <p:animScale>
                                      <p:cBhvr>
                                        <p:cTn id="35" dur="100" fill="hold"/>
                                        <p:tgtEl>
                                          <p:spTgt spid="60"/>
                                        </p:tgtEl>
                                      </p:cBhvr>
                                      <p:by x="120000" y="120000"/>
                                    </p:animScale>
                                  </p:childTnLst>
                                </p:cTn>
                              </p:par>
                              <p:par>
                                <p:cTn id="36" presetID="6" presetClass="emph" presetSubtype="0" fill="hold" nodeType="withEffect">
                                  <p:stCondLst>
                                    <p:cond delay="200"/>
                                  </p:stCondLst>
                                  <p:childTnLst>
                                    <p:animScale>
                                      <p:cBhvr>
                                        <p:cTn id="37" dur="100" fill="hold"/>
                                        <p:tgtEl>
                                          <p:spTgt spid="60"/>
                                        </p:tgtEl>
                                      </p:cBhvr>
                                      <p:by x="83000" y="83000"/>
                                    </p:animScale>
                                  </p:childTnLst>
                                </p:cTn>
                              </p:par>
                            </p:childTnLst>
                          </p:cTn>
                        </p:par>
                        <p:par>
                          <p:cTn id="38" fill="hold">
                            <p:stCondLst>
                              <p:cond delay="1150"/>
                            </p:stCondLst>
                            <p:childTnLst>
                              <p:par>
                                <p:cTn id="39" presetID="53" presetClass="entr" presetSubtype="16" fill="hold" nodeType="after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p:cTn id="41" dur="100" fill="hold"/>
                                        <p:tgtEl>
                                          <p:spTgt spid="70"/>
                                        </p:tgtEl>
                                        <p:attrNameLst>
                                          <p:attrName>ppt_w</p:attrName>
                                        </p:attrNameLst>
                                      </p:cBhvr>
                                      <p:tavLst>
                                        <p:tav tm="0">
                                          <p:val>
                                            <p:fltVal val="0"/>
                                          </p:val>
                                        </p:tav>
                                        <p:tav tm="100000">
                                          <p:val>
                                            <p:strVal val="#ppt_w"/>
                                          </p:val>
                                        </p:tav>
                                      </p:tavLst>
                                    </p:anim>
                                    <p:anim calcmode="lin" valueType="num">
                                      <p:cBhvr>
                                        <p:cTn id="42" dur="100" fill="hold"/>
                                        <p:tgtEl>
                                          <p:spTgt spid="70"/>
                                        </p:tgtEl>
                                        <p:attrNameLst>
                                          <p:attrName>ppt_h</p:attrName>
                                        </p:attrNameLst>
                                      </p:cBhvr>
                                      <p:tavLst>
                                        <p:tav tm="0">
                                          <p:val>
                                            <p:fltVal val="0"/>
                                          </p:val>
                                        </p:tav>
                                        <p:tav tm="100000">
                                          <p:val>
                                            <p:strVal val="#ppt_h"/>
                                          </p:val>
                                        </p:tav>
                                      </p:tavLst>
                                    </p:anim>
                                    <p:animEffect transition="in" filter="fade">
                                      <p:cBhvr>
                                        <p:cTn id="43" dur="100"/>
                                        <p:tgtEl>
                                          <p:spTgt spid="70"/>
                                        </p:tgtEl>
                                      </p:cBhvr>
                                    </p:animEffect>
                                  </p:childTnLst>
                                </p:cTn>
                              </p:par>
                              <p:par>
                                <p:cTn id="44" presetID="6" presetClass="emph" presetSubtype="0" fill="hold" nodeType="withEffect">
                                  <p:stCondLst>
                                    <p:cond delay="100"/>
                                  </p:stCondLst>
                                  <p:childTnLst>
                                    <p:animScale>
                                      <p:cBhvr>
                                        <p:cTn id="45" dur="100" fill="hold"/>
                                        <p:tgtEl>
                                          <p:spTgt spid="70"/>
                                        </p:tgtEl>
                                      </p:cBhvr>
                                      <p:by x="120000" y="120000"/>
                                    </p:animScale>
                                  </p:childTnLst>
                                </p:cTn>
                              </p:par>
                              <p:par>
                                <p:cTn id="46" presetID="6" presetClass="emph" presetSubtype="0" fill="hold" nodeType="withEffect">
                                  <p:stCondLst>
                                    <p:cond delay="200"/>
                                  </p:stCondLst>
                                  <p:childTnLst>
                                    <p:animScale>
                                      <p:cBhvr>
                                        <p:cTn id="47" dur="100" fill="hold"/>
                                        <p:tgtEl>
                                          <p:spTgt spid="70"/>
                                        </p:tgtEl>
                                      </p:cBhvr>
                                      <p:by x="83000" y="83000"/>
                                    </p:animScale>
                                  </p:childTnLst>
                                </p:cTn>
                              </p:par>
                            </p:childTnLst>
                          </p:cTn>
                        </p:par>
                        <p:par>
                          <p:cTn id="48" fill="hold">
                            <p:stCondLst>
                              <p:cond delay="1450"/>
                            </p:stCondLst>
                            <p:childTnLst>
                              <p:par>
                                <p:cTn id="49" presetID="53" presetClass="entr" presetSubtype="16" fill="hold"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100" fill="hold"/>
                                        <p:tgtEl>
                                          <p:spTgt spid="79"/>
                                        </p:tgtEl>
                                        <p:attrNameLst>
                                          <p:attrName>ppt_w</p:attrName>
                                        </p:attrNameLst>
                                      </p:cBhvr>
                                      <p:tavLst>
                                        <p:tav tm="0">
                                          <p:val>
                                            <p:fltVal val="0"/>
                                          </p:val>
                                        </p:tav>
                                        <p:tav tm="100000">
                                          <p:val>
                                            <p:strVal val="#ppt_w"/>
                                          </p:val>
                                        </p:tav>
                                      </p:tavLst>
                                    </p:anim>
                                    <p:anim calcmode="lin" valueType="num">
                                      <p:cBhvr>
                                        <p:cTn id="52" dur="100" fill="hold"/>
                                        <p:tgtEl>
                                          <p:spTgt spid="79"/>
                                        </p:tgtEl>
                                        <p:attrNameLst>
                                          <p:attrName>ppt_h</p:attrName>
                                        </p:attrNameLst>
                                      </p:cBhvr>
                                      <p:tavLst>
                                        <p:tav tm="0">
                                          <p:val>
                                            <p:fltVal val="0"/>
                                          </p:val>
                                        </p:tav>
                                        <p:tav tm="100000">
                                          <p:val>
                                            <p:strVal val="#ppt_h"/>
                                          </p:val>
                                        </p:tav>
                                      </p:tavLst>
                                    </p:anim>
                                    <p:animEffect transition="in" filter="fade">
                                      <p:cBhvr>
                                        <p:cTn id="53" dur="100"/>
                                        <p:tgtEl>
                                          <p:spTgt spid="79"/>
                                        </p:tgtEl>
                                      </p:cBhvr>
                                    </p:animEffect>
                                  </p:childTnLst>
                                </p:cTn>
                              </p:par>
                              <p:par>
                                <p:cTn id="54" presetID="6" presetClass="emph" presetSubtype="0" fill="hold" nodeType="withEffect">
                                  <p:stCondLst>
                                    <p:cond delay="100"/>
                                  </p:stCondLst>
                                  <p:childTnLst>
                                    <p:animScale>
                                      <p:cBhvr>
                                        <p:cTn id="55" dur="100" fill="hold"/>
                                        <p:tgtEl>
                                          <p:spTgt spid="79"/>
                                        </p:tgtEl>
                                      </p:cBhvr>
                                      <p:by x="120000" y="120000"/>
                                    </p:animScale>
                                  </p:childTnLst>
                                </p:cTn>
                              </p:par>
                              <p:par>
                                <p:cTn id="56" presetID="6" presetClass="emph" presetSubtype="0" fill="hold" nodeType="withEffect">
                                  <p:stCondLst>
                                    <p:cond delay="200"/>
                                  </p:stCondLst>
                                  <p:childTnLst>
                                    <p:animScale>
                                      <p:cBhvr>
                                        <p:cTn id="57" dur="100" fill="hold"/>
                                        <p:tgtEl>
                                          <p:spTgt spid="79"/>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圓角 25">
            <a:extLst>
              <a:ext uri="{FF2B5EF4-FFF2-40B4-BE49-F238E27FC236}">
                <a16:creationId xmlns:a16="http://schemas.microsoft.com/office/drawing/2014/main" id="{FBA6E188-01E7-4F99-8E50-74CD3DFED930}"/>
              </a:ext>
            </a:extLst>
          </p:cNvPr>
          <p:cNvSpPr/>
          <p:nvPr/>
        </p:nvSpPr>
        <p:spPr>
          <a:xfrm>
            <a:off x="3582000" y="1795386"/>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24" name="群組 23">
            <a:extLst>
              <a:ext uri="{FF2B5EF4-FFF2-40B4-BE49-F238E27FC236}">
                <a16:creationId xmlns:a16="http://schemas.microsoft.com/office/drawing/2014/main" id="{CC7669AD-7F06-4768-AFEE-CF048590E0F6}"/>
              </a:ext>
            </a:extLst>
          </p:cNvPr>
          <p:cNvGrpSpPr/>
          <p:nvPr/>
        </p:nvGrpSpPr>
        <p:grpSpPr>
          <a:xfrm>
            <a:off x="179512" y="129324"/>
            <a:ext cx="451768" cy="555356"/>
            <a:chOff x="267804" y="190469"/>
            <a:chExt cx="531917" cy="653883"/>
          </a:xfrm>
        </p:grpSpPr>
        <p:sp>
          <p:nvSpPr>
            <p:cNvPr id="38" name="Freeform 5">
              <a:extLst>
                <a:ext uri="{FF2B5EF4-FFF2-40B4-BE49-F238E27FC236}">
                  <a16:creationId xmlns:a16="http://schemas.microsoft.com/office/drawing/2014/main" id="{447DA009-29B2-4614-9274-92ECD4B40758}"/>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9" name="Freeform 5">
              <a:extLst>
                <a:ext uri="{FF2B5EF4-FFF2-40B4-BE49-F238E27FC236}">
                  <a16:creationId xmlns:a16="http://schemas.microsoft.com/office/drawing/2014/main" id="{AB57CBEF-55B1-43B6-BED0-13326A536D45}"/>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32" name="矩形 31">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66" name="TextBox 120">
            <a:extLst>
              <a:ext uri="{FF2B5EF4-FFF2-40B4-BE49-F238E27FC236}">
                <a16:creationId xmlns:a16="http://schemas.microsoft.com/office/drawing/2014/main" id="{064DD712-F186-44ED-87E7-81BE0251650B}"/>
              </a:ext>
            </a:extLst>
          </p:cNvPr>
          <p:cNvSpPr txBox="1"/>
          <p:nvPr/>
        </p:nvSpPr>
        <p:spPr bwMode="auto">
          <a:xfrm>
            <a:off x="1889702" y="747675"/>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資料預處理</a:t>
            </a:r>
          </a:p>
        </p:txBody>
      </p:sp>
      <p:sp>
        <p:nvSpPr>
          <p:cNvPr id="13" name="矩形 12"/>
          <p:cNvSpPr/>
          <p:nvPr/>
        </p:nvSpPr>
        <p:spPr>
          <a:xfrm>
            <a:off x="8748464" y="4806534"/>
            <a:ext cx="405880"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16</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9" name="矩形: 圓角 18">
            <a:extLst>
              <a:ext uri="{FF2B5EF4-FFF2-40B4-BE49-F238E27FC236}">
                <a16:creationId xmlns:a16="http://schemas.microsoft.com/office/drawing/2014/main" id="{76243ADE-79F0-4D2A-BC23-5B7C9F4067AB}"/>
              </a:ext>
            </a:extLst>
          </p:cNvPr>
          <p:cNvSpPr/>
          <p:nvPr/>
        </p:nvSpPr>
        <p:spPr>
          <a:xfrm>
            <a:off x="941453" y="1795386"/>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0" name="文字方塊 19">
            <a:extLst>
              <a:ext uri="{FF2B5EF4-FFF2-40B4-BE49-F238E27FC236}">
                <a16:creationId xmlns:a16="http://schemas.microsoft.com/office/drawing/2014/main" id="{899E24FD-30FA-4B04-9A00-7C9A0B14A7FF}"/>
              </a:ext>
            </a:extLst>
          </p:cNvPr>
          <p:cNvSpPr txBox="1"/>
          <p:nvPr/>
        </p:nvSpPr>
        <p:spPr>
          <a:xfrm>
            <a:off x="1097543" y="1887842"/>
            <a:ext cx="1667820" cy="71508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清理</a:t>
            </a:r>
            <a:r>
              <a:rPr lang="en-US" altLang="zh-TW" sz="1200" b="1" dirty="0">
                <a:latin typeface="Sitka Heading Semibold"/>
              </a:rPr>
              <a:t>HTML</a:t>
            </a:r>
            <a:r>
              <a:rPr lang="zh-TW" altLang="en-US" sz="1200" b="1" dirty="0">
                <a:latin typeface="Sitka Heading Semibold"/>
              </a:rPr>
              <a:t>標籤</a:t>
            </a:r>
            <a:br>
              <a:rPr lang="en-US" altLang="zh-TW" sz="1200" b="1" dirty="0">
                <a:latin typeface="Sitka Heading Semibold"/>
              </a:rPr>
            </a:br>
            <a:r>
              <a:rPr lang="zh-TW" altLang="en-US" sz="1200" b="1" dirty="0">
                <a:latin typeface="Sitka Heading Semibold"/>
              </a:rPr>
              <a:t>＆</a:t>
            </a:r>
            <a:br>
              <a:rPr lang="en-US" altLang="zh-TW" sz="1200" b="1" dirty="0">
                <a:latin typeface="Sitka Heading Semibold"/>
              </a:rPr>
            </a:br>
            <a:r>
              <a:rPr lang="zh-TW" altLang="en-US" sz="1200" b="1" dirty="0">
                <a:latin typeface="Sitka Heading Semibold"/>
              </a:rPr>
              <a:t>大小寫轉換 </a:t>
            </a:r>
          </a:p>
        </p:txBody>
      </p:sp>
      <p:sp>
        <p:nvSpPr>
          <p:cNvPr id="27" name="文字方塊 26">
            <a:extLst>
              <a:ext uri="{FF2B5EF4-FFF2-40B4-BE49-F238E27FC236}">
                <a16:creationId xmlns:a16="http://schemas.microsoft.com/office/drawing/2014/main" id="{2F4937DB-DBD6-4D63-BF3A-1C0A95A437CA}"/>
              </a:ext>
            </a:extLst>
          </p:cNvPr>
          <p:cNvSpPr txBox="1"/>
          <p:nvPr/>
        </p:nvSpPr>
        <p:spPr>
          <a:xfrm>
            <a:off x="3738090" y="1887842"/>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文章分段斷詞</a:t>
            </a:r>
          </a:p>
        </p:txBody>
      </p:sp>
      <p:sp>
        <p:nvSpPr>
          <p:cNvPr id="28" name="矩形: 圓角 27">
            <a:extLst>
              <a:ext uri="{FF2B5EF4-FFF2-40B4-BE49-F238E27FC236}">
                <a16:creationId xmlns:a16="http://schemas.microsoft.com/office/drawing/2014/main" id="{D1B35B52-ECC4-43E3-AD4A-351D8765DA63}"/>
              </a:ext>
            </a:extLst>
          </p:cNvPr>
          <p:cNvSpPr/>
          <p:nvPr/>
        </p:nvSpPr>
        <p:spPr>
          <a:xfrm>
            <a:off x="6222547" y="1795385"/>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5" name="矩形: 圓角 34">
            <a:extLst>
              <a:ext uri="{FF2B5EF4-FFF2-40B4-BE49-F238E27FC236}">
                <a16:creationId xmlns:a16="http://schemas.microsoft.com/office/drawing/2014/main" id="{9F581455-6667-441A-9A14-20D0CF582931}"/>
              </a:ext>
            </a:extLst>
          </p:cNvPr>
          <p:cNvSpPr/>
          <p:nvPr/>
        </p:nvSpPr>
        <p:spPr>
          <a:xfrm>
            <a:off x="941453" y="3256620"/>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9" name="文字方塊 28">
            <a:extLst>
              <a:ext uri="{FF2B5EF4-FFF2-40B4-BE49-F238E27FC236}">
                <a16:creationId xmlns:a16="http://schemas.microsoft.com/office/drawing/2014/main" id="{740E655D-7F12-4CC1-BE46-06080C978A81}"/>
              </a:ext>
            </a:extLst>
          </p:cNvPr>
          <p:cNvSpPr txBox="1"/>
          <p:nvPr/>
        </p:nvSpPr>
        <p:spPr>
          <a:xfrm>
            <a:off x="6378637" y="2095234"/>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去除停用字</a:t>
            </a:r>
          </a:p>
        </p:txBody>
      </p:sp>
      <p:sp>
        <p:nvSpPr>
          <p:cNvPr id="30" name="矩形: 圓角 29">
            <a:extLst>
              <a:ext uri="{FF2B5EF4-FFF2-40B4-BE49-F238E27FC236}">
                <a16:creationId xmlns:a16="http://schemas.microsoft.com/office/drawing/2014/main" id="{6DB2FF53-8799-4191-8F2B-304C17C30829}"/>
              </a:ext>
            </a:extLst>
          </p:cNvPr>
          <p:cNvSpPr/>
          <p:nvPr/>
        </p:nvSpPr>
        <p:spPr>
          <a:xfrm>
            <a:off x="6217110" y="3256620"/>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1" name="文字方塊 30">
            <a:extLst>
              <a:ext uri="{FF2B5EF4-FFF2-40B4-BE49-F238E27FC236}">
                <a16:creationId xmlns:a16="http://schemas.microsoft.com/office/drawing/2014/main" id="{16445019-7707-4503-B1FB-B47ED23118C1}"/>
              </a:ext>
            </a:extLst>
          </p:cNvPr>
          <p:cNvSpPr txBox="1"/>
          <p:nvPr/>
        </p:nvSpPr>
        <p:spPr>
          <a:xfrm>
            <a:off x="1097543" y="3551100"/>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詞轉向量</a:t>
            </a:r>
          </a:p>
        </p:txBody>
      </p:sp>
      <p:sp>
        <p:nvSpPr>
          <p:cNvPr id="33" name="矩形: 圓角 32">
            <a:extLst>
              <a:ext uri="{FF2B5EF4-FFF2-40B4-BE49-F238E27FC236}">
                <a16:creationId xmlns:a16="http://schemas.microsoft.com/office/drawing/2014/main" id="{2E1E793C-063A-44A6-A9E4-8E098BDBF975}"/>
              </a:ext>
            </a:extLst>
          </p:cNvPr>
          <p:cNvSpPr/>
          <p:nvPr/>
        </p:nvSpPr>
        <p:spPr>
          <a:xfrm>
            <a:off x="3582000" y="3256620"/>
            <a:ext cx="1980000" cy="90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4" name="文字方塊 33">
            <a:extLst>
              <a:ext uri="{FF2B5EF4-FFF2-40B4-BE49-F238E27FC236}">
                <a16:creationId xmlns:a16="http://schemas.microsoft.com/office/drawing/2014/main" id="{BDEC3FCA-82C3-4775-A29A-33EBD2F474F8}"/>
              </a:ext>
            </a:extLst>
          </p:cNvPr>
          <p:cNvSpPr txBox="1"/>
          <p:nvPr/>
        </p:nvSpPr>
        <p:spPr>
          <a:xfrm>
            <a:off x="3738090" y="3552941"/>
            <a:ext cx="1667820"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詞幹提取及詞形還原</a:t>
            </a:r>
          </a:p>
        </p:txBody>
      </p:sp>
      <p:sp>
        <p:nvSpPr>
          <p:cNvPr id="36" name="文字方塊 35">
            <a:extLst>
              <a:ext uri="{FF2B5EF4-FFF2-40B4-BE49-F238E27FC236}">
                <a16:creationId xmlns:a16="http://schemas.microsoft.com/office/drawing/2014/main" id="{470C6E5A-3D72-42FD-B282-F337D0BD97BD}"/>
              </a:ext>
            </a:extLst>
          </p:cNvPr>
          <p:cNvSpPr txBox="1"/>
          <p:nvPr/>
        </p:nvSpPr>
        <p:spPr>
          <a:xfrm>
            <a:off x="6373200" y="3346791"/>
            <a:ext cx="1667820" cy="71508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sz="1200" b="1" dirty="0">
                <a:latin typeface="Sitka Heading Semibold"/>
              </a:rPr>
              <a:t>去除標點符號</a:t>
            </a:r>
            <a:br>
              <a:rPr lang="en-US" altLang="zh-TW" sz="1200" b="1" dirty="0">
                <a:latin typeface="Sitka Heading Semibold"/>
              </a:rPr>
            </a:br>
            <a:r>
              <a:rPr lang="zh-TW" altLang="en-US" sz="1200" b="1" dirty="0">
                <a:latin typeface="Sitka Heading Semibold"/>
              </a:rPr>
              <a:t>＆</a:t>
            </a:r>
            <a:br>
              <a:rPr lang="en-US" altLang="zh-TW" sz="1200" b="1" dirty="0">
                <a:latin typeface="Sitka Heading Semibold"/>
              </a:rPr>
            </a:br>
            <a:r>
              <a:rPr lang="zh-TW" altLang="en-US" sz="1200" b="1" dirty="0">
                <a:latin typeface="Sitka Heading Semibold"/>
              </a:rPr>
              <a:t>英文縮寫轉換</a:t>
            </a:r>
          </a:p>
        </p:txBody>
      </p:sp>
      <p:pic>
        <p:nvPicPr>
          <p:cNvPr id="37" name="圖形 36" descr="單線箭號 (直線)">
            <a:extLst>
              <a:ext uri="{FF2B5EF4-FFF2-40B4-BE49-F238E27FC236}">
                <a16:creationId xmlns:a16="http://schemas.microsoft.com/office/drawing/2014/main" id="{8561F659-B540-4EA8-BDDE-83411E7E7F6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150595" y="2137386"/>
            <a:ext cx="216000" cy="216000"/>
          </a:xfrm>
          <a:prstGeom prst="rect">
            <a:avLst/>
          </a:prstGeom>
        </p:spPr>
      </p:pic>
      <p:pic>
        <p:nvPicPr>
          <p:cNvPr id="40" name="圖形 39" descr="單線箭號 (直線)">
            <a:extLst>
              <a:ext uri="{FF2B5EF4-FFF2-40B4-BE49-F238E27FC236}">
                <a16:creationId xmlns:a16="http://schemas.microsoft.com/office/drawing/2014/main" id="{59725F22-32A8-407A-8EB6-62446444B93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781555" y="2137386"/>
            <a:ext cx="216000" cy="216000"/>
          </a:xfrm>
          <a:prstGeom prst="rect">
            <a:avLst/>
          </a:prstGeom>
        </p:spPr>
      </p:pic>
      <p:pic>
        <p:nvPicPr>
          <p:cNvPr id="41" name="圖形 40" descr="單線箭號 (直線)">
            <a:extLst>
              <a:ext uri="{FF2B5EF4-FFF2-40B4-BE49-F238E27FC236}">
                <a16:creationId xmlns:a16="http://schemas.microsoft.com/office/drawing/2014/main" id="{F0F69AD3-6378-4A79-B0E5-FB48CA8C6E7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flipH="1">
            <a:off x="7099110" y="2868002"/>
            <a:ext cx="216000" cy="216000"/>
          </a:xfrm>
          <a:prstGeom prst="rect">
            <a:avLst/>
          </a:prstGeom>
        </p:spPr>
      </p:pic>
      <p:pic>
        <p:nvPicPr>
          <p:cNvPr id="42" name="圖形 41" descr="單線箭號 (直線)">
            <a:extLst>
              <a:ext uri="{FF2B5EF4-FFF2-40B4-BE49-F238E27FC236}">
                <a16:creationId xmlns:a16="http://schemas.microsoft.com/office/drawing/2014/main" id="{1CFAD90A-6F70-450E-9F27-3AC51FBE88B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1555" y="3596334"/>
            <a:ext cx="216000" cy="216000"/>
          </a:xfrm>
          <a:prstGeom prst="rect">
            <a:avLst/>
          </a:prstGeom>
        </p:spPr>
      </p:pic>
      <p:pic>
        <p:nvPicPr>
          <p:cNvPr id="43" name="圖形 42" descr="單線箭號 (直線)">
            <a:extLst>
              <a:ext uri="{FF2B5EF4-FFF2-40B4-BE49-F238E27FC236}">
                <a16:creationId xmlns:a16="http://schemas.microsoft.com/office/drawing/2014/main" id="{034E9B1E-10EB-4133-8CB1-A6FEC63DE9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5226" y="3596334"/>
            <a:ext cx="216000" cy="216000"/>
          </a:xfrm>
          <a:prstGeom prst="rect">
            <a:avLst/>
          </a:prstGeom>
        </p:spPr>
      </p:pic>
      <p:sp>
        <p:nvSpPr>
          <p:cNvPr id="25" name="文字方塊 24">
            <a:extLst>
              <a:ext uri="{FF2B5EF4-FFF2-40B4-BE49-F238E27FC236}">
                <a16:creationId xmlns:a16="http://schemas.microsoft.com/office/drawing/2014/main" id="{8D497388-8FF9-4E47-BECB-B7F69F299D3E}"/>
              </a:ext>
            </a:extLst>
          </p:cNvPr>
          <p:cNvSpPr txBox="1"/>
          <p:nvPr/>
        </p:nvSpPr>
        <p:spPr>
          <a:xfrm>
            <a:off x="3524975" y="2129657"/>
            <a:ext cx="2094050" cy="476726"/>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en-US" altLang="zh-TW" sz="1100" dirty="0">
                <a:solidFill>
                  <a:srgbClr val="E03E3E"/>
                </a:solidFill>
                <a:latin typeface="Sitka Heading Semibold" pitchFamily="2" charset="0"/>
              </a:rPr>
              <a:t>NLTK</a:t>
            </a:r>
            <a:br>
              <a:rPr lang="en-US" altLang="zh-TW" sz="1100" dirty="0">
                <a:solidFill>
                  <a:srgbClr val="E03E3E"/>
                </a:solidFill>
                <a:latin typeface="Sitka Heading Semibold" pitchFamily="2" charset="0"/>
              </a:rPr>
            </a:br>
            <a:r>
              <a:rPr lang="zh-TW" altLang="en-US" sz="1100" dirty="0">
                <a:solidFill>
                  <a:srgbClr val="E03E3E"/>
                </a:solidFill>
              </a:rPr>
              <a:t>（</a:t>
            </a:r>
            <a:r>
              <a:rPr lang="en-US" altLang="zh-TW" sz="1100" dirty="0">
                <a:solidFill>
                  <a:srgbClr val="E03E3E"/>
                </a:solidFill>
                <a:latin typeface="Sitka Heading Semibold" pitchFamily="2" charset="0"/>
              </a:rPr>
              <a:t>Nature Language Tool Kit</a:t>
            </a:r>
            <a:r>
              <a:rPr lang="zh-TW" altLang="en-US" sz="1100" dirty="0">
                <a:solidFill>
                  <a:srgbClr val="E03E3E"/>
                </a:solidFill>
              </a:rPr>
              <a:t>）</a:t>
            </a:r>
            <a:endParaRPr lang="zh-TW" altLang="en-US" sz="1100" b="1" dirty="0">
              <a:solidFill>
                <a:srgbClr val="E03E3E"/>
              </a:solidFill>
            </a:endParaRPr>
          </a:p>
        </p:txBody>
      </p:sp>
    </p:spTree>
    <p:extLst>
      <p:ext uri="{BB962C8B-B14F-4D97-AF65-F5344CB8AC3E}">
        <p14:creationId xmlns:p14="http://schemas.microsoft.com/office/powerpoint/2010/main" val="645820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100" fill="hold"/>
                                        <p:tgtEl>
                                          <p:spTgt spid="19"/>
                                        </p:tgtEl>
                                        <p:attrNameLst>
                                          <p:attrName>ppt_w</p:attrName>
                                        </p:attrNameLst>
                                      </p:cBhvr>
                                      <p:tavLst>
                                        <p:tav tm="0">
                                          <p:val>
                                            <p:fltVal val="0"/>
                                          </p:val>
                                        </p:tav>
                                        <p:tav tm="100000">
                                          <p:val>
                                            <p:strVal val="#ppt_w"/>
                                          </p:val>
                                        </p:tav>
                                      </p:tavLst>
                                    </p:anim>
                                    <p:anim calcmode="lin" valueType="num">
                                      <p:cBhvr>
                                        <p:cTn id="12" dur="100" fill="hold"/>
                                        <p:tgtEl>
                                          <p:spTgt spid="19"/>
                                        </p:tgtEl>
                                        <p:attrNameLst>
                                          <p:attrName>ppt_h</p:attrName>
                                        </p:attrNameLst>
                                      </p:cBhvr>
                                      <p:tavLst>
                                        <p:tav tm="0">
                                          <p:val>
                                            <p:fltVal val="0"/>
                                          </p:val>
                                        </p:tav>
                                        <p:tav tm="100000">
                                          <p:val>
                                            <p:strVal val="#ppt_h"/>
                                          </p:val>
                                        </p:tav>
                                      </p:tavLst>
                                    </p:anim>
                                    <p:animEffect transition="in" filter="fade">
                                      <p:cBhvr>
                                        <p:cTn id="13" dur="100"/>
                                        <p:tgtEl>
                                          <p:spTgt spid="19"/>
                                        </p:tgtEl>
                                      </p:cBhvr>
                                    </p:animEffect>
                                  </p:childTnLst>
                                </p:cTn>
                              </p:par>
                              <p:par>
                                <p:cTn id="14" presetID="6" presetClass="emph" presetSubtype="0" fill="hold" grpId="1" nodeType="withEffect">
                                  <p:stCondLst>
                                    <p:cond delay="100"/>
                                  </p:stCondLst>
                                  <p:childTnLst>
                                    <p:animScale>
                                      <p:cBhvr>
                                        <p:cTn id="15" dur="100" fill="hold"/>
                                        <p:tgtEl>
                                          <p:spTgt spid="19"/>
                                        </p:tgtEl>
                                      </p:cBhvr>
                                      <p:by x="120000" y="120000"/>
                                    </p:animScale>
                                  </p:childTnLst>
                                </p:cTn>
                              </p:par>
                              <p:par>
                                <p:cTn id="16" presetID="6" presetClass="emph" presetSubtype="0" fill="hold" grpId="2" nodeType="withEffect">
                                  <p:stCondLst>
                                    <p:cond delay="200"/>
                                  </p:stCondLst>
                                  <p:childTnLst>
                                    <p:animScale>
                                      <p:cBhvr>
                                        <p:cTn id="17" dur="100" fill="hold"/>
                                        <p:tgtEl>
                                          <p:spTgt spid="19"/>
                                        </p:tgtEl>
                                      </p:cBhvr>
                                      <p:by x="83000" y="83000"/>
                                    </p:animScale>
                                  </p:childTnLst>
                                </p:cTn>
                              </p:par>
                            </p:childTnLst>
                          </p:cTn>
                        </p:par>
                        <p:par>
                          <p:cTn id="18" fill="hold">
                            <p:stCondLst>
                              <p:cond delay="550"/>
                            </p:stCondLst>
                            <p:childTnLst>
                              <p:par>
                                <p:cTn id="19" presetID="10"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
                                        <p:tgtEl>
                                          <p:spTgt spid="20"/>
                                        </p:tgtEl>
                                      </p:cBhvr>
                                    </p:animEffect>
                                  </p:childTnLst>
                                </p:cTn>
                              </p:par>
                            </p:childTnLst>
                          </p:cTn>
                        </p:par>
                        <p:par>
                          <p:cTn id="22" fill="hold">
                            <p:stCondLst>
                              <p:cond delay="650"/>
                            </p:stCondLst>
                            <p:childTnLst>
                              <p:par>
                                <p:cTn id="23" presetID="10"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
                                        <p:tgtEl>
                                          <p:spTgt spid="3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100" fill="hold"/>
                                        <p:tgtEl>
                                          <p:spTgt spid="26"/>
                                        </p:tgtEl>
                                        <p:attrNameLst>
                                          <p:attrName>ppt_w</p:attrName>
                                        </p:attrNameLst>
                                      </p:cBhvr>
                                      <p:tavLst>
                                        <p:tav tm="0">
                                          <p:val>
                                            <p:fltVal val="0"/>
                                          </p:val>
                                        </p:tav>
                                        <p:tav tm="100000">
                                          <p:val>
                                            <p:strVal val="#ppt_w"/>
                                          </p:val>
                                        </p:tav>
                                      </p:tavLst>
                                    </p:anim>
                                    <p:anim calcmode="lin" valueType="num">
                                      <p:cBhvr>
                                        <p:cTn id="29" dur="100" fill="hold"/>
                                        <p:tgtEl>
                                          <p:spTgt spid="26"/>
                                        </p:tgtEl>
                                        <p:attrNameLst>
                                          <p:attrName>ppt_h</p:attrName>
                                        </p:attrNameLst>
                                      </p:cBhvr>
                                      <p:tavLst>
                                        <p:tav tm="0">
                                          <p:val>
                                            <p:fltVal val="0"/>
                                          </p:val>
                                        </p:tav>
                                        <p:tav tm="100000">
                                          <p:val>
                                            <p:strVal val="#ppt_h"/>
                                          </p:val>
                                        </p:tav>
                                      </p:tavLst>
                                    </p:anim>
                                    <p:animEffect transition="in" filter="fade">
                                      <p:cBhvr>
                                        <p:cTn id="30" dur="100"/>
                                        <p:tgtEl>
                                          <p:spTgt spid="26"/>
                                        </p:tgtEl>
                                      </p:cBhvr>
                                    </p:animEffect>
                                  </p:childTnLst>
                                </p:cTn>
                              </p:par>
                              <p:par>
                                <p:cTn id="31" presetID="6" presetClass="emph" presetSubtype="0" fill="hold" grpId="1" nodeType="withEffect">
                                  <p:stCondLst>
                                    <p:cond delay="100"/>
                                  </p:stCondLst>
                                  <p:childTnLst>
                                    <p:animScale>
                                      <p:cBhvr>
                                        <p:cTn id="32" dur="100" fill="hold"/>
                                        <p:tgtEl>
                                          <p:spTgt spid="26"/>
                                        </p:tgtEl>
                                      </p:cBhvr>
                                      <p:by x="120000" y="120000"/>
                                    </p:animScale>
                                  </p:childTnLst>
                                </p:cTn>
                              </p:par>
                              <p:par>
                                <p:cTn id="33" presetID="6" presetClass="emph" presetSubtype="0" fill="hold" grpId="2" nodeType="withEffect">
                                  <p:stCondLst>
                                    <p:cond delay="200"/>
                                  </p:stCondLst>
                                  <p:childTnLst>
                                    <p:animScale>
                                      <p:cBhvr>
                                        <p:cTn id="34" dur="100" fill="hold"/>
                                        <p:tgtEl>
                                          <p:spTgt spid="26"/>
                                        </p:tgtEl>
                                      </p:cBhvr>
                                      <p:by x="83000" y="83000"/>
                                    </p:animScale>
                                  </p:childTnLst>
                                </p:cTn>
                              </p:par>
                            </p:childTnLst>
                          </p:cTn>
                        </p:par>
                        <p:par>
                          <p:cTn id="35" fill="hold">
                            <p:stCondLst>
                              <p:cond delay="95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
                                        <p:tgtEl>
                                          <p:spTgt spid="27"/>
                                        </p:tgtEl>
                                      </p:cBhvr>
                                    </p:animEffect>
                                  </p:childTnLst>
                                </p:cTn>
                              </p:par>
                            </p:childTnLst>
                          </p:cTn>
                        </p:par>
                        <p:par>
                          <p:cTn id="39" fill="hold">
                            <p:stCondLst>
                              <p:cond delay="1050"/>
                            </p:stCondLst>
                            <p:childTnLst>
                              <p:par>
                                <p:cTn id="40" presetID="10"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
                                        <p:tgtEl>
                                          <p:spTgt spid="25"/>
                                        </p:tgtEl>
                                      </p:cBhvr>
                                    </p:animEffect>
                                  </p:childTnLst>
                                </p:cTn>
                              </p:par>
                            </p:childTnLst>
                          </p:cTn>
                        </p:par>
                        <p:par>
                          <p:cTn id="43" fill="hold">
                            <p:stCondLst>
                              <p:cond delay="1150"/>
                            </p:stCondLst>
                            <p:childTnLst>
                              <p:par>
                                <p:cTn id="44" presetID="10"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
                                        <p:tgtEl>
                                          <p:spTgt spid="40"/>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100" fill="hold"/>
                                        <p:tgtEl>
                                          <p:spTgt spid="28"/>
                                        </p:tgtEl>
                                        <p:attrNameLst>
                                          <p:attrName>ppt_w</p:attrName>
                                        </p:attrNameLst>
                                      </p:cBhvr>
                                      <p:tavLst>
                                        <p:tav tm="0">
                                          <p:val>
                                            <p:fltVal val="0"/>
                                          </p:val>
                                        </p:tav>
                                        <p:tav tm="100000">
                                          <p:val>
                                            <p:strVal val="#ppt_w"/>
                                          </p:val>
                                        </p:tav>
                                      </p:tavLst>
                                    </p:anim>
                                    <p:anim calcmode="lin" valueType="num">
                                      <p:cBhvr>
                                        <p:cTn id="50" dur="100" fill="hold"/>
                                        <p:tgtEl>
                                          <p:spTgt spid="28"/>
                                        </p:tgtEl>
                                        <p:attrNameLst>
                                          <p:attrName>ppt_h</p:attrName>
                                        </p:attrNameLst>
                                      </p:cBhvr>
                                      <p:tavLst>
                                        <p:tav tm="0">
                                          <p:val>
                                            <p:fltVal val="0"/>
                                          </p:val>
                                        </p:tav>
                                        <p:tav tm="100000">
                                          <p:val>
                                            <p:strVal val="#ppt_h"/>
                                          </p:val>
                                        </p:tav>
                                      </p:tavLst>
                                    </p:anim>
                                    <p:animEffect transition="in" filter="fade">
                                      <p:cBhvr>
                                        <p:cTn id="51" dur="100"/>
                                        <p:tgtEl>
                                          <p:spTgt spid="28"/>
                                        </p:tgtEl>
                                      </p:cBhvr>
                                    </p:animEffect>
                                  </p:childTnLst>
                                </p:cTn>
                              </p:par>
                              <p:par>
                                <p:cTn id="52" presetID="6" presetClass="emph" presetSubtype="0" fill="hold" grpId="1" nodeType="withEffect">
                                  <p:stCondLst>
                                    <p:cond delay="100"/>
                                  </p:stCondLst>
                                  <p:childTnLst>
                                    <p:animScale>
                                      <p:cBhvr>
                                        <p:cTn id="53" dur="100" fill="hold"/>
                                        <p:tgtEl>
                                          <p:spTgt spid="28"/>
                                        </p:tgtEl>
                                      </p:cBhvr>
                                      <p:by x="120000" y="120000"/>
                                    </p:animScale>
                                  </p:childTnLst>
                                </p:cTn>
                              </p:par>
                              <p:par>
                                <p:cTn id="54" presetID="6" presetClass="emph" presetSubtype="0" fill="hold" grpId="2" nodeType="withEffect">
                                  <p:stCondLst>
                                    <p:cond delay="200"/>
                                  </p:stCondLst>
                                  <p:childTnLst>
                                    <p:animScale>
                                      <p:cBhvr>
                                        <p:cTn id="55" dur="100" fill="hold"/>
                                        <p:tgtEl>
                                          <p:spTgt spid="28"/>
                                        </p:tgtEl>
                                      </p:cBhvr>
                                      <p:by x="83000" y="83000"/>
                                    </p:animScale>
                                  </p:childTnLst>
                                </p:cTn>
                              </p:par>
                            </p:childTnLst>
                          </p:cTn>
                        </p:par>
                        <p:par>
                          <p:cTn id="56" fill="hold">
                            <p:stCondLst>
                              <p:cond delay="1450"/>
                            </p:stCondLst>
                            <p:childTnLst>
                              <p:par>
                                <p:cTn id="57" presetID="10"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
                                        <p:tgtEl>
                                          <p:spTgt spid="29"/>
                                        </p:tgtEl>
                                      </p:cBhvr>
                                    </p:animEffect>
                                  </p:childTnLst>
                                </p:cTn>
                              </p:par>
                            </p:childTnLst>
                          </p:cTn>
                        </p:par>
                        <p:par>
                          <p:cTn id="60" fill="hold">
                            <p:stCondLst>
                              <p:cond delay="1550"/>
                            </p:stCondLst>
                            <p:childTnLst>
                              <p:par>
                                <p:cTn id="61" presetID="10" presetClass="entr" presetSubtype="0"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100"/>
                                        <p:tgtEl>
                                          <p:spTgt spid="41"/>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p:cTn id="66" dur="100" fill="hold"/>
                                        <p:tgtEl>
                                          <p:spTgt spid="30"/>
                                        </p:tgtEl>
                                        <p:attrNameLst>
                                          <p:attrName>ppt_w</p:attrName>
                                        </p:attrNameLst>
                                      </p:cBhvr>
                                      <p:tavLst>
                                        <p:tav tm="0">
                                          <p:val>
                                            <p:fltVal val="0"/>
                                          </p:val>
                                        </p:tav>
                                        <p:tav tm="100000">
                                          <p:val>
                                            <p:strVal val="#ppt_w"/>
                                          </p:val>
                                        </p:tav>
                                      </p:tavLst>
                                    </p:anim>
                                    <p:anim calcmode="lin" valueType="num">
                                      <p:cBhvr>
                                        <p:cTn id="67" dur="100" fill="hold"/>
                                        <p:tgtEl>
                                          <p:spTgt spid="30"/>
                                        </p:tgtEl>
                                        <p:attrNameLst>
                                          <p:attrName>ppt_h</p:attrName>
                                        </p:attrNameLst>
                                      </p:cBhvr>
                                      <p:tavLst>
                                        <p:tav tm="0">
                                          <p:val>
                                            <p:fltVal val="0"/>
                                          </p:val>
                                        </p:tav>
                                        <p:tav tm="100000">
                                          <p:val>
                                            <p:strVal val="#ppt_h"/>
                                          </p:val>
                                        </p:tav>
                                      </p:tavLst>
                                    </p:anim>
                                    <p:animEffect transition="in" filter="fade">
                                      <p:cBhvr>
                                        <p:cTn id="68" dur="100"/>
                                        <p:tgtEl>
                                          <p:spTgt spid="30"/>
                                        </p:tgtEl>
                                      </p:cBhvr>
                                    </p:animEffect>
                                  </p:childTnLst>
                                </p:cTn>
                              </p:par>
                              <p:par>
                                <p:cTn id="69" presetID="6" presetClass="emph" presetSubtype="0" fill="hold" grpId="1" nodeType="withEffect">
                                  <p:stCondLst>
                                    <p:cond delay="100"/>
                                  </p:stCondLst>
                                  <p:childTnLst>
                                    <p:animScale>
                                      <p:cBhvr>
                                        <p:cTn id="70" dur="100" fill="hold"/>
                                        <p:tgtEl>
                                          <p:spTgt spid="30"/>
                                        </p:tgtEl>
                                      </p:cBhvr>
                                      <p:by x="120000" y="120000"/>
                                    </p:animScale>
                                  </p:childTnLst>
                                </p:cTn>
                              </p:par>
                              <p:par>
                                <p:cTn id="71" presetID="6" presetClass="emph" presetSubtype="0" fill="hold" grpId="2" nodeType="withEffect">
                                  <p:stCondLst>
                                    <p:cond delay="200"/>
                                  </p:stCondLst>
                                  <p:childTnLst>
                                    <p:animScale>
                                      <p:cBhvr>
                                        <p:cTn id="72" dur="100" fill="hold"/>
                                        <p:tgtEl>
                                          <p:spTgt spid="30"/>
                                        </p:tgtEl>
                                      </p:cBhvr>
                                      <p:by x="83000" y="83000"/>
                                    </p:animScale>
                                  </p:childTnLst>
                                </p:cTn>
                              </p:par>
                            </p:childTnLst>
                          </p:cTn>
                        </p:par>
                        <p:par>
                          <p:cTn id="73" fill="hold">
                            <p:stCondLst>
                              <p:cond delay="1850"/>
                            </p:stCondLst>
                            <p:childTnLst>
                              <p:par>
                                <p:cTn id="74" presetID="10" presetClass="entr" presetSubtype="0" fill="hold" grpId="0"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100"/>
                                        <p:tgtEl>
                                          <p:spTgt spid="36"/>
                                        </p:tgtEl>
                                      </p:cBhvr>
                                    </p:animEffect>
                                  </p:childTnLst>
                                </p:cTn>
                              </p:par>
                            </p:childTnLst>
                          </p:cTn>
                        </p:par>
                        <p:par>
                          <p:cTn id="77" fill="hold">
                            <p:stCondLst>
                              <p:cond delay="1950"/>
                            </p:stCondLst>
                            <p:childTnLst>
                              <p:par>
                                <p:cTn id="78" presetID="10" presetClass="entr" presetSubtype="0" fill="hold" nodeType="after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fade">
                                      <p:cBhvr>
                                        <p:cTn id="80" dur="100"/>
                                        <p:tgtEl>
                                          <p:spTgt spid="42"/>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p:cTn id="83" dur="100" fill="hold"/>
                                        <p:tgtEl>
                                          <p:spTgt spid="33"/>
                                        </p:tgtEl>
                                        <p:attrNameLst>
                                          <p:attrName>ppt_w</p:attrName>
                                        </p:attrNameLst>
                                      </p:cBhvr>
                                      <p:tavLst>
                                        <p:tav tm="0">
                                          <p:val>
                                            <p:fltVal val="0"/>
                                          </p:val>
                                        </p:tav>
                                        <p:tav tm="100000">
                                          <p:val>
                                            <p:strVal val="#ppt_w"/>
                                          </p:val>
                                        </p:tav>
                                      </p:tavLst>
                                    </p:anim>
                                    <p:anim calcmode="lin" valueType="num">
                                      <p:cBhvr>
                                        <p:cTn id="84" dur="100" fill="hold"/>
                                        <p:tgtEl>
                                          <p:spTgt spid="33"/>
                                        </p:tgtEl>
                                        <p:attrNameLst>
                                          <p:attrName>ppt_h</p:attrName>
                                        </p:attrNameLst>
                                      </p:cBhvr>
                                      <p:tavLst>
                                        <p:tav tm="0">
                                          <p:val>
                                            <p:fltVal val="0"/>
                                          </p:val>
                                        </p:tav>
                                        <p:tav tm="100000">
                                          <p:val>
                                            <p:strVal val="#ppt_h"/>
                                          </p:val>
                                        </p:tav>
                                      </p:tavLst>
                                    </p:anim>
                                    <p:animEffect transition="in" filter="fade">
                                      <p:cBhvr>
                                        <p:cTn id="85" dur="100"/>
                                        <p:tgtEl>
                                          <p:spTgt spid="33"/>
                                        </p:tgtEl>
                                      </p:cBhvr>
                                    </p:animEffect>
                                  </p:childTnLst>
                                </p:cTn>
                              </p:par>
                              <p:par>
                                <p:cTn id="86" presetID="6" presetClass="emph" presetSubtype="0" fill="hold" grpId="1" nodeType="withEffect">
                                  <p:stCondLst>
                                    <p:cond delay="100"/>
                                  </p:stCondLst>
                                  <p:childTnLst>
                                    <p:animScale>
                                      <p:cBhvr>
                                        <p:cTn id="87" dur="100" fill="hold"/>
                                        <p:tgtEl>
                                          <p:spTgt spid="33"/>
                                        </p:tgtEl>
                                      </p:cBhvr>
                                      <p:by x="120000" y="120000"/>
                                    </p:animScale>
                                  </p:childTnLst>
                                </p:cTn>
                              </p:par>
                              <p:par>
                                <p:cTn id="88" presetID="6" presetClass="emph" presetSubtype="0" fill="hold" grpId="2" nodeType="withEffect">
                                  <p:stCondLst>
                                    <p:cond delay="200"/>
                                  </p:stCondLst>
                                  <p:childTnLst>
                                    <p:animScale>
                                      <p:cBhvr>
                                        <p:cTn id="89" dur="100" fill="hold"/>
                                        <p:tgtEl>
                                          <p:spTgt spid="33"/>
                                        </p:tgtEl>
                                      </p:cBhvr>
                                      <p:by x="83000" y="83000"/>
                                    </p:animScale>
                                  </p:childTnLst>
                                </p:cTn>
                              </p:par>
                            </p:childTnLst>
                          </p:cTn>
                        </p:par>
                        <p:par>
                          <p:cTn id="90" fill="hold">
                            <p:stCondLst>
                              <p:cond delay="2250"/>
                            </p:stCondLst>
                            <p:childTnLst>
                              <p:par>
                                <p:cTn id="91" presetID="10" presetClass="entr" presetSubtype="0"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
                                        <p:tgtEl>
                                          <p:spTgt spid="34"/>
                                        </p:tgtEl>
                                      </p:cBhvr>
                                    </p:animEffect>
                                  </p:childTnLst>
                                </p:cTn>
                              </p:par>
                            </p:childTnLst>
                          </p:cTn>
                        </p:par>
                        <p:par>
                          <p:cTn id="94" fill="hold">
                            <p:stCondLst>
                              <p:cond delay="2350"/>
                            </p:stCondLst>
                            <p:childTnLst>
                              <p:par>
                                <p:cTn id="95" presetID="10" presetClass="entr" presetSubtype="0"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100"/>
                                        <p:tgtEl>
                                          <p:spTgt spid="4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 calcmode="lin" valueType="num">
                                      <p:cBhvr>
                                        <p:cTn id="100" dur="100" fill="hold"/>
                                        <p:tgtEl>
                                          <p:spTgt spid="35"/>
                                        </p:tgtEl>
                                        <p:attrNameLst>
                                          <p:attrName>ppt_w</p:attrName>
                                        </p:attrNameLst>
                                      </p:cBhvr>
                                      <p:tavLst>
                                        <p:tav tm="0">
                                          <p:val>
                                            <p:fltVal val="0"/>
                                          </p:val>
                                        </p:tav>
                                        <p:tav tm="100000">
                                          <p:val>
                                            <p:strVal val="#ppt_w"/>
                                          </p:val>
                                        </p:tav>
                                      </p:tavLst>
                                    </p:anim>
                                    <p:anim calcmode="lin" valueType="num">
                                      <p:cBhvr>
                                        <p:cTn id="101" dur="100" fill="hold"/>
                                        <p:tgtEl>
                                          <p:spTgt spid="35"/>
                                        </p:tgtEl>
                                        <p:attrNameLst>
                                          <p:attrName>ppt_h</p:attrName>
                                        </p:attrNameLst>
                                      </p:cBhvr>
                                      <p:tavLst>
                                        <p:tav tm="0">
                                          <p:val>
                                            <p:fltVal val="0"/>
                                          </p:val>
                                        </p:tav>
                                        <p:tav tm="100000">
                                          <p:val>
                                            <p:strVal val="#ppt_h"/>
                                          </p:val>
                                        </p:tav>
                                      </p:tavLst>
                                    </p:anim>
                                    <p:animEffect transition="in" filter="fade">
                                      <p:cBhvr>
                                        <p:cTn id="102" dur="100"/>
                                        <p:tgtEl>
                                          <p:spTgt spid="35"/>
                                        </p:tgtEl>
                                      </p:cBhvr>
                                    </p:animEffect>
                                  </p:childTnLst>
                                </p:cTn>
                              </p:par>
                              <p:par>
                                <p:cTn id="103" presetID="6" presetClass="emph" presetSubtype="0" fill="hold" grpId="1" nodeType="withEffect">
                                  <p:stCondLst>
                                    <p:cond delay="100"/>
                                  </p:stCondLst>
                                  <p:childTnLst>
                                    <p:animScale>
                                      <p:cBhvr>
                                        <p:cTn id="104" dur="100" fill="hold"/>
                                        <p:tgtEl>
                                          <p:spTgt spid="35"/>
                                        </p:tgtEl>
                                      </p:cBhvr>
                                      <p:by x="120000" y="120000"/>
                                    </p:animScale>
                                  </p:childTnLst>
                                </p:cTn>
                              </p:par>
                              <p:par>
                                <p:cTn id="105" presetID="6" presetClass="emph" presetSubtype="0" fill="hold" grpId="2" nodeType="withEffect">
                                  <p:stCondLst>
                                    <p:cond delay="200"/>
                                  </p:stCondLst>
                                  <p:childTnLst>
                                    <p:animScale>
                                      <p:cBhvr>
                                        <p:cTn id="106" dur="100" fill="hold"/>
                                        <p:tgtEl>
                                          <p:spTgt spid="35"/>
                                        </p:tgtEl>
                                      </p:cBhvr>
                                      <p:by x="83000" y="83000"/>
                                    </p:animScale>
                                  </p:childTnLst>
                                </p:cTn>
                              </p:par>
                            </p:childTnLst>
                          </p:cTn>
                        </p:par>
                        <p:par>
                          <p:cTn id="107" fill="hold">
                            <p:stCondLst>
                              <p:cond delay="2650"/>
                            </p:stCondLst>
                            <p:childTnLst>
                              <p:par>
                                <p:cTn id="108" presetID="10" presetClass="entr" presetSubtype="0" fill="hold" grpId="0" nodeType="after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fade">
                                      <p:cBhvr>
                                        <p:cTn id="110" dur="1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66" grpId="0"/>
      <p:bldP spid="19" grpId="0" animBg="1"/>
      <p:bldP spid="19" grpId="1" animBg="1"/>
      <p:bldP spid="19" grpId="2" animBg="1"/>
      <p:bldP spid="20" grpId="0"/>
      <p:bldP spid="27" grpId="0"/>
      <p:bldP spid="28" grpId="0" animBg="1"/>
      <p:bldP spid="28" grpId="1" animBg="1"/>
      <p:bldP spid="28" grpId="2" animBg="1"/>
      <p:bldP spid="35" grpId="0" animBg="1"/>
      <p:bldP spid="35" grpId="1" animBg="1"/>
      <p:bldP spid="35" grpId="2" animBg="1"/>
      <p:bldP spid="29" grpId="0"/>
      <p:bldP spid="30" grpId="0" animBg="1"/>
      <p:bldP spid="30" grpId="1" animBg="1"/>
      <p:bldP spid="30" grpId="2" animBg="1"/>
      <p:bldP spid="31" grpId="0"/>
      <p:bldP spid="33" grpId="0" animBg="1"/>
      <p:bldP spid="33" grpId="1" animBg="1"/>
      <p:bldP spid="33" grpId="2" animBg="1"/>
      <p:bldP spid="34" grpId="0"/>
      <p:bldP spid="36"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a:extLst>
              <a:ext uri="{FF2B5EF4-FFF2-40B4-BE49-F238E27FC236}">
                <a16:creationId xmlns:a16="http://schemas.microsoft.com/office/drawing/2014/main" id="{CC7669AD-7F06-4768-AFEE-CF048590E0F6}"/>
              </a:ext>
            </a:extLst>
          </p:cNvPr>
          <p:cNvGrpSpPr/>
          <p:nvPr/>
        </p:nvGrpSpPr>
        <p:grpSpPr>
          <a:xfrm>
            <a:off x="179512" y="129324"/>
            <a:ext cx="451768" cy="555356"/>
            <a:chOff x="267804" y="190469"/>
            <a:chExt cx="531917" cy="653883"/>
          </a:xfrm>
        </p:grpSpPr>
        <p:sp>
          <p:nvSpPr>
            <p:cNvPr id="38" name="Freeform 5">
              <a:extLst>
                <a:ext uri="{FF2B5EF4-FFF2-40B4-BE49-F238E27FC236}">
                  <a16:creationId xmlns:a16="http://schemas.microsoft.com/office/drawing/2014/main" id="{447DA009-29B2-4614-9274-92ECD4B40758}"/>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9" name="Freeform 5">
              <a:extLst>
                <a:ext uri="{FF2B5EF4-FFF2-40B4-BE49-F238E27FC236}">
                  <a16:creationId xmlns:a16="http://schemas.microsoft.com/office/drawing/2014/main" id="{AB57CBEF-55B1-43B6-BED0-13326A536D45}"/>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32" name="矩形 31">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66" name="TextBox 120">
            <a:extLst>
              <a:ext uri="{FF2B5EF4-FFF2-40B4-BE49-F238E27FC236}">
                <a16:creationId xmlns:a16="http://schemas.microsoft.com/office/drawing/2014/main" id="{064DD712-F186-44ED-87E7-81BE0251650B}"/>
              </a:ext>
            </a:extLst>
          </p:cNvPr>
          <p:cNvSpPr txBox="1"/>
          <p:nvPr/>
        </p:nvSpPr>
        <p:spPr bwMode="auto">
          <a:xfrm>
            <a:off x="1889702" y="935945"/>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改善類別不平衡之方法運用</a:t>
            </a:r>
          </a:p>
        </p:txBody>
      </p:sp>
      <p:sp>
        <p:nvSpPr>
          <p:cNvPr id="13" name="矩形 12"/>
          <p:cNvSpPr/>
          <p:nvPr/>
        </p:nvSpPr>
        <p:spPr>
          <a:xfrm>
            <a:off x="8748464" y="4806534"/>
            <a:ext cx="388248"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17</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5" name="群組 4">
            <a:extLst>
              <a:ext uri="{FF2B5EF4-FFF2-40B4-BE49-F238E27FC236}">
                <a16:creationId xmlns:a16="http://schemas.microsoft.com/office/drawing/2014/main" id="{6CA48E8E-2947-4441-8D4A-3F3E5D9D107B}"/>
              </a:ext>
            </a:extLst>
          </p:cNvPr>
          <p:cNvGrpSpPr/>
          <p:nvPr/>
        </p:nvGrpSpPr>
        <p:grpSpPr>
          <a:xfrm>
            <a:off x="3078201" y="2110211"/>
            <a:ext cx="613531" cy="613531"/>
            <a:chOff x="693206" y="1989355"/>
            <a:chExt cx="613531" cy="613531"/>
          </a:xfrm>
        </p:grpSpPr>
        <p:pic>
          <p:nvPicPr>
            <p:cNvPr id="10" name="圖片 9">
              <a:extLst>
                <a:ext uri="{FF2B5EF4-FFF2-40B4-BE49-F238E27FC236}">
                  <a16:creationId xmlns:a16="http://schemas.microsoft.com/office/drawing/2014/main" id="{2C1C9EB6-067A-46A7-8F38-EF5C415A7B46}"/>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93206" y="1989355"/>
              <a:ext cx="613531" cy="613531"/>
            </a:xfrm>
            <a:prstGeom prst="rect">
              <a:avLst/>
            </a:prstGeom>
          </p:spPr>
        </p:pic>
        <p:sp>
          <p:nvSpPr>
            <p:cNvPr id="11" name="文字方塊 10">
              <a:extLst>
                <a:ext uri="{FF2B5EF4-FFF2-40B4-BE49-F238E27FC236}">
                  <a16:creationId xmlns:a16="http://schemas.microsoft.com/office/drawing/2014/main" id="{A508FA8A-6435-495F-9903-D2E203F12D8C}"/>
                </a:ext>
              </a:extLst>
            </p:cNvPr>
            <p:cNvSpPr txBox="1"/>
            <p:nvPr/>
          </p:nvSpPr>
          <p:spPr>
            <a:xfrm>
              <a:off x="719754" y="2065491"/>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A</a:t>
              </a:r>
              <a:endParaRPr lang="zh-TW" altLang="en-US" sz="1400" dirty="0">
                <a:latin typeface="Sitka Heading Semibold"/>
              </a:endParaRPr>
            </a:p>
          </p:txBody>
        </p:sp>
        <p:sp>
          <p:nvSpPr>
            <p:cNvPr id="48" name="文字方塊 47">
              <a:extLst>
                <a:ext uri="{FF2B5EF4-FFF2-40B4-BE49-F238E27FC236}">
                  <a16:creationId xmlns:a16="http://schemas.microsoft.com/office/drawing/2014/main" id="{5F10F4FE-51A3-4DA8-AA64-30232E0800A3}"/>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9:1</a:t>
              </a:r>
              <a:endParaRPr lang="zh-TW" altLang="en-US" sz="1000" dirty="0"/>
            </a:p>
          </p:txBody>
        </p:sp>
      </p:grpSp>
      <p:grpSp>
        <p:nvGrpSpPr>
          <p:cNvPr id="88" name="群組 87">
            <a:extLst>
              <a:ext uri="{FF2B5EF4-FFF2-40B4-BE49-F238E27FC236}">
                <a16:creationId xmlns:a16="http://schemas.microsoft.com/office/drawing/2014/main" id="{157931DD-D2CA-41CD-83BF-6ABEF5D81715}"/>
              </a:ext>
            </a:extLst>
          </p:cNvPr>
          <p:cNvGrpSpPr/>
          <p:nvPr/>
        </p:nvGrpSpPr>
        <p:grpSpPr>
          <a:xfrm>
            <a:off x="3869557" y="2110481"/>
            <a:ext cx="613531" cy="613531"/>
            <a:chOff x="693206" y="1989355"/>
            <a:chExt cx="613531" cy="613531"/>
          </a:xfrm>
        </p:grpSpPr>
        <p:pic>
          <p:nvPicPr>
            <p:cNvPr id="89" name="圖片 88">
              <a:extLst>
                <a:ext uri="{FF2B5EF4-FFF2-40B4-BE49-F238E27FC236}">
                  <a16:creationId xmlns:a16="http://schemas.microsoft.com/office/drawing/2014/main" id="{E9C236DC-B8B8-4D70-B424-ED5CAC807046}"/>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93206" y="1989355"/>
              <a:ext cx="613531" cy="613531"/>
            </a:xfrm>
            <a:prstGeom prst="rect">
              <a:avLst/>
            </a:prstGeom>
          </p:spPr>
        </p:pic>
        <p:sp>
          <p:nvSpPr>
            <p:cNvPr id="90" name="文字方塊 89">
              <a:extLst>
                <a:ext uri="{FF2B5EF4-FFF2-40B4-BE49-F238E27FC236}">
                  <a16:creationId xmlns:a16="http://schemas.microsoft.com/office/drawing/2014/main" id="{F28BF990-BD5A-4639-9E60-6C72B9B79BE7}"/>
                </a:ext>
              </a:extLst>
            </p:cNvPr>
            <p:cNvSpPr txBox="1"/>
            <p:nvPr/>
          </p:nvSpPr>
          <p:spPr>
            <a:xfrm>
              <a:off x="719754" y="2065491"/>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B</a:t>
              </a:r>
              <a:endParaRPr lang="zh-TW" altLang="en-US" sz="1400" dirty="0">
                <a:latin typeface="Sitka Heading Semibold"/>
              </a:endParaRPr>
            </a:p>
          </p:txBody>
        </p:sp>
        <p:sp>
          <p:nvSpPr>
            <p:cNvPr id="91" name="文字方塊 90">
              <a:extLst>
                <a:ext uri="{FF2B5EF4-FFF2-40B4-BE49-F238E27FC236}">
                  <a16:creationId xmlns:a16="http://schemas.microsoft.com/office/drawing/2014/main" id="{9106A595-EA7B-400B-A045-0A27C6848A68}"/>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8:2</a:t>
              </a:r>
              <a:endParaRPr lang="zh-TW" altLang="en-US" sz="1000" dirty="0"/>
            </a:p>
          </p:txBody>
        </p:sp>
      </p:grpSp>
      <p:grpSp>
        <p:nvGrpSpPr>
          <p:cNvPr id="92" name="群組 91">
            <a:extLst>
              <a:ext uri="{FF2B5EF4-FFF2-40B4-BE49-F238E27FC236}">
                <a16:creationId xmlns:a16="http://schemas.microsoft.com/office/drawing/2014/main" id="{E2A6ADEA-8EF7-4E40-A824-F0EBF8410DFC}"/>
              </a:ext>
            </a:extLst>
          </p:cNvPr>
          <p:cNvGrpSpPr/>
          <p:nvPr/>
        </p:nvGrpSpPr>
        <p:grpSpPr>
          <a:xfrm>
            <a:off x="4660913" y="2110211"/>
            <a:ext cx="613531" cy="613531"/>
            <a:chOff x="693206" y="1989355"/>
            <a:chExt cx="613531" cy="613531"/>
          </a:xfrm>
        </p:grpSpPr>
        <p:pic>
          <p:nvPicPr>
            <p:cNvPr id="93" name="圖片 92">
              <a:extLst>
                <a:ext uri="{FF2B5EF4-FFF2-40B4-BE49-F238E27FC236}">
                  <a16:creationId xmlns:a16="http://schemas.microsoft.com/office/drawing/2014/main" id="{80CCFC60-28D0-4430-AE77-56E452CDA4BA}"/>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93206" y="1989355"/>
              <a:ext cx="613531" cy="613531"/>
            </a:xfrm>
            <a:prstGeom prst="rect">
              <a:avLst/>
            </a:prstGeom>
          </p:spPr>
        </p:pic>
        <p:sp>
          <p:nvSpPr>
            <p:cNvPr id="94" name="文字方塊 93">
              <a:extLst>
                <a:ext uri="{FF2B5EF4-FFF2-40B4-BE49-F238E27FC236}">
                  <a16:creationId xmlns:a16="http://schemas.microsoft.com/office/drawing/2014/main" id="{97FAB415-1B50-4C27-95F0-F1B9EB6FC13F}"/>
                </a:ext>
              </a:extLst>
            </p:cNvPr>
            <p:cNvSpPr txBox="1"/>
            <p:nvPr/>
          </p:nvSpPr>
          <p:spPr>
            <a:xfrm>
              <a:off x="719754" y="2065491"/>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C</a:t>
              </a:r>
              <a:endParaRPr lang="zh-TW" altLang="en-US" sz="1400" dirty="0">
                <a:latin typeface="Sitka Heading Semibold"/>
              </a:endParaRPr>
            </a:p>
          </p:txBody>
        </p:sp>
        <p:sp>
          <p:nvSpPr>
            <p:cNvPr id="95" name="文字方塊 94">
              <a:extLst>
                <a:ext uri="{FF2B5EF4-FFF2-40B4-BE49-F238E27FC236}">
                  <a16:creationId xmlns:a16="http://schemas.microsoft.com/office/drawing/2014/main" id="{1266BE92-CE38-4472-B055-7EABB6D05480}"/>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7:3</a:t>
              </a:r>
              <a:endParaRPr lang="zh-TW" altLang="en-US" sz="1000" dirty="0"/>
            </a:p>
          </p:txBody>
        </p:sp>
      </p:grpSp>
      <p:grpSp>
        <p:nvGrpSpPr>
          <p:cNvPr id="96" name="群組 95">
            <a:extLst>
              <a:ext uri="{FF2B5EF4-FFF2-40B4-BE49-F238E27FC236}">
                <a16:creationId xmlns:a16="http://schemas.microsoft.com/office/drawing/2014/main" id="{75E6A4CD-89B4-4664-A230-D712AD511878}"/>
              </a:ext>
            </a:extLst>
          </p:cNvPr>
          <p:cNvGrpSpPr/>
          <p:nvPr/>
        </p:nvGrpSpPr>
        <p:grpSpPr>
          <a:xfrm>
            <a:off x="5452269" y="2110211"/>
            <a:ext cx="613531" cy="613531"/>
            <a:chOff x="693206" y="1989355"/>
            <a:chExt cx="613531" cy="613531"/>
          </a:xfrm>
        </p:grpSpPr>
        <p:pic>
          <p:nvPicPr>
            <p:cNvPr id="97" name="圖片 96">
              <a:extLst>
                <a:ext uri="{FF2B5EF4-FFF2-40B4-BE49-F238E27FC236}">
                  <a16:creationId xmlns:a16="http://schemas.microsoft.com/office/drawing/2014/main" id="{418CED33-E73B-4FF6-AFA7-DA2C54F9A41A}"/>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93206" y="1989355"/>
              <a:ext cx="613531" cy="613531"/>
            </a:xfrm>
            <a:prstGeom prst="rect">
              <a:avLst/>
            </a:prstGeom>
          </p:spPr>
        </p:pic>
        <p:sp>
          <p:nvSpPr>
            <p:cNvPr id="98" name="文字方塊 97">
              <a:extLst>
                <a:ext uri="{FF2B5EF4-FFF2-40B4-BE49-F238E27FC236}">
                  <a16:creationId xmlns:a16="http://schemas.microsoft.com/office/drawing/2014/main" id="{0AB1B4B0-59E0-4CD8-A81F-5B5626743482}"/>
                </a:ext>
              </a:extLst>
            </p:cNvPr>
            <p:cNvSpPr txBox="1"/>
            <p:nvPr/>
          </p:nvSpPr>
          <p:spPr>
            <a:xfrm>
              <a:off x="719754" y="2065491"/>
              <a:ext cx="560433"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400" dirty="0">
                  <a:latin typeface="Sitka Heading Semibold"/>
                </a:rPr>
                <a:t>D</a:t>
              </a:r>
              <a:endParaRPr lang="zh-TW" altLang="en-US" sz="1400" dirty="0">
                <a:latin typeface="Sitka Heading Semibold"/>
              </a:endParaRPr>
            </a:p>
          </p:txBody>
        </p:sp>
        <p:sp>
          <p:nvSpPr>
            <p:cNvPr id="99" name="文字方塊 98">
              <a:extLst>
                <a:ext uri="{FF2B5EF4-FFF2-40B4-BE49-F238E27FC236}">
                  <a16:creationId xmlns:a16="http://schemas.microsoft.com/office/drawing/2014/main" id="{8759A6B6-8134-4B92-97F0-B51B46213048}"/>
                </a:ext>
              </a:extLst>
            </p:cNvPr>
            <p:cNvSpPr txBox="1"/>
            <p:nvPr/>
          </p:nvSpPr>
          <p:spPr>
            <a:xfrm>
              <a:off x="719753" y="2296225"/>
              <a:ext cx="560433" cy="27241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000" dirty="0"/>
                <a:t>6:4</a:t>
              </a:r>
              <a:endParaRPr lang="zh-TW" altLang="en-US" sz="1000" dirty="0"/>
            </a:p>
          </p:txBody>
        </p:sp>
      </p:grpSp>
      <p:grpSp>
        <p:nvGrpSpPr>
          <p:cNvPr id="7" name="群組 6">
            <a:extLst>
              <a:ext uri="{FF2B5EF4-FFF2-40B4-BE49-F238E27FC236}">
                <a16:creationId xmlns:a16="http://schemas.microsoft.com/office/drawing/2014/main" id="{ADBC5AFA-0C42-44B3-B385-10823F0C8A39}"/>
              </a:ext>
            </a:extLst>
          </p:cNvPr>
          <p:cNvGrpSpPr/>
          <p:nvPr/>
        </p:nvGrpSpPr>
        <p:grpSpPr>
          <a:xfrm>
            <a:off x="692667" y="3616360"/>
            <a:ext cx="7758664" cy="540360"/>
            <a:chOff x="991542" y="3422862"/>
            <a:chExt cx="7758664" cy="540360"/>
          </a:xfrm>
        </p:grpSpPr>
        <p:sp>
          <p:nvSpPr>
            <p:cNvPr id="100" name="矩形: 圓角 99">
              <a:extLst>
                <a:ext uri="{FF2B5EF4-FFF2-40B4-BE49-F238E27FC236}">
                  <a16:creationId xmlns:a16="http://schemas.microsoft.com/office/drawing/2014/main" id="{5CB5B99C-AFAD-44FE-AE6A-C995F28F157D}"/>
                </a:ext>
              </a:extLst>
            </p:cNvPr>
            <p:cNvSpPr/>
            <p:nvPr/>
          </p:nvSpPr>
          <p:spPr>
            <a:xfrm>
              <a:off x="991542" y="3423222"/>
              <a:ext cx="1080000" cy="54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SMOTE</a:t>
              </a:r>
              <a:endParaRPr lang="zh-TW" altLang="en-US"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103" name="矩形: 圓角 102">
              <a:extLst>
                <a:ext uri="{FF2B5EF4-FFF2-40B4-BE49-F238E27FC236}">
                  <a16:creationId xmlns:a16="http://schemas.microsoft.com/office/drawing/2014/main" id="{4237A657-CF89-4D28-9373-029D97484C0A}"/>
                </a:ext>
              </a:extLst>
            </p:cNvPr>
            <p:cNvSpPr/>
            <p:nvPr/>
          </p:nvSpPr>
          <p:spPr>
            <a:xfrm>
              <a:off x="2195736" y="3423222"/>
              <a:ext cx="1080000" cy="54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Borderline SMOTE</a:t>
              </a:r>
              <a:endParaRPr lang="zh-TW" altLang="en-US"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104" name="矩形: 圓角 103">
              <a:extLst>
                <a:ext uri="{FF2B5EF4-FFF2-40B4-BE49-F238E27FC236}">
                  <a16:creationId xmlns:a16="http://schemas.microsoft.com/office/drawing/2014/main" id="{4A4880FF-2502-4A93-940E-75E11E01841A}"/>
                </a:ext>
              </a:extLst>
            </p:cNvPr>
            <p:cNvSpPr/>
            <p:nvPr/>
          </p:nvSpPr>
          <p:spPr>
            <a:xfrm>
              <a:off x="3400226" y="3422862"/>
              <a:ext cx="1080000" cy="54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ADASYN</a:t>
              </a:r>
              <a:endParaRPr lang="zh-TW" altLang="en-US"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105" name="矩形: 圓角 104">
              <a:extLst>
                <a:ext uri="{FF2B5EF4-FFF2-40B4-BE49-F238E27FC236}">
                  <a16:creationId xmlns:a16="http://schemas.microsoft.com/office/drawing/2014/main" id="{41898670-C611-4299-A729-06D94489BF3C}"/>
                </a:ext>
              </a:extLst>
            </p:cNvPr>
            <p:cNvSpPr/>
            <p:nvPr/>
          </p:nvSpPr>
          <p:spPr>
            <a:xfrm>
              <a:off x="4600272" y="3422862"/>
              <a:ext cx="1303876" cy="54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Random </a:t>
              </a:r>
              <a:b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b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Under-Sampler</a:t>
              </a:r>
              <a:endParaRPr lang="zh-TW" altLang="en-US"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106" name="矩形: 圓角 105">
              <a:extLst>
                <a:ext uri="{FF2B5EF4-FFF2-40B4-BE49-F238E27FC236}">
                  <a16:creationId xmlns:a16="http://schemas.microsoft.com/office/drawing/2014/main" id="{BBB359AC-1BBD-4D90-BF60-7912F96E8A0F}"/>
                </a:ext>
              </a:extLst>
            </p:cNvPr>
            <p:cNvSpPr/>
            <p:nvPr/>
          </p:nvSpPr>
          <p:spPr>
            <a:xfrm>
              <a:off x="6023301" y="3422862"/>
              <a:ext cx="1303876" cy="54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Cluster Centroids</a:t>
              </a:r>
              <a:endParaRPr lang="zh-TW" altLang="en-US"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107" name="矩形: 圓角 106">
              <a:extLst>
                <a:ext uri="{FF2B5EF4-FFF2-40B4-BE49-F238E27FC236}">
                  <a16:creationId xmlns:a16="http://schemas.microsoft.com/office/drawing/2014/main" id="{9C1B18D1-4FC7-44BF-BB8C-62B08C6A0B27}"/>
                </a:ext>
              </a:extLst>
            </p:cNvPr>
            <p:cNvSpPr/>
            <p:nvPr/>
          </p:nvSpPr>
          <p:spPr>
            <a:xfrm>
              <a:off x="7446330" y="3422862"/>
              <a:ext cx="1303876" cy="540000"/>
            </a:xfrm>
            <a:prstGeom prst="roundRect">
              <a:avLst/>
            </a:prstGeom>
            <a:solidFill>
              <a:srgbClr val="DEEBF7">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Near Miss</a:t>
              </a:r>
              <a:endParaRPr lang="zh-TW" altLang="en-US" sz="12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grpSp>
      <p:cxnSp>
        <p:nvCxnSpPr>
          <p:cNvPr id="14" name="直線接點 13">
            <a:extLst>
              <a:ext uri="{FF2B5EF4-FFF2-40B4-BE49-F238E27FC236}">
                <a16:creationId xmlns:a16="http://schemas.microsoft.com/office/drawing/2014/main" id="{CBC7CF72-2F87-4252-BFBF-A973117A5A44}"/>
              </a:ext>
            </a:extLst>
          </p:cNvPr>
          <p:cNvCxnSpPr>
            <a:cxnSpLocks/>
            <a:stCxn id="10" idx="2"/>
            <a:endCxn id="100" idx="0"/>
          </p:cNvCxnSpPr>
          <p:nvPr/>
        </p:nvCxnSpPr>
        <p:spPr>
          <a:xfrm flipH="1">
            <a:off x="1232667" y="2723742"/>
            <a:ext cx="2152300"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接點 107">
            <a:extLst>
              <a:ext uri="{FF2B5EF4-FFF2-40B4-BE49-F238E27FC236}">
                <a16:creationId xmlns:a16="http://schemas.microsoft.com/office/drawing/2014/main" id="{4F96C6FA-244B-4C7D-9B5B-E52CE9771A70}"/>
              </a:ext>
            </a:extLst>
          </p:cNvPr>
          <p:cNvCxnSpPr>
            <a:cxnSpLocks/>
            <a:stCxn id="10" idx="2"/>
            <a:endCxn id="103" idx="0"/>
          </p:cNvCxnSpPr>
          <p:nvPr/>
        </p:nvCxnSpPr>
        <p:spPr>
          <a:xfrm flipH="1">
            <a:off x="2436861" y="2723742"/>
            <a:ext cx="948106"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接點 108">
            <a:extLst>
              <a:ext uri="{FF2B5EF4-FFF2-40B4-BE49-F238E27FC236}">
                <a16:creationId xmlns:a16="http://schemas.microsoft.com/office/drawing/2014/main" id="{C6D6BE35-B1F9-4C4B-BC56-EA353D0341EC}"/>
              </a:ext>
            </a:extLst>
          </p:cNvPr>
          <p:cNvCxnSpPr>
            <a:cxnSpLocks/>
            <a:stCxn id="10" idx="2"/>
            <a:endCxn id="104" idx="0"/>
          </p:cNvCxnSpPr>
          <p:nvPr/>
        </p:nvCxnSpPr>
        <p:spPr>
          <a:xfrm>
            <a:off x="3384967" y="2723742"/>
            <a:ext cx="25638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接點 109">
            <a:extLst>
              <a:ext uri="{FF2B5EF4-FFF2-40B4-BE49-F238E27FC236}">
                <a16:creationId xmlns:a16="http://schemas.microsoft.com/office/drawing/2014/main" id="{83224FD3-D1F3-4699-A9E0-1F705BC35070}"/>
              </a:ext>
            </a:extLst>
          </p:cNvPr>
          <p:cNvCxnSpPr>
            <a:cxnSpLocks/>
            <a:stCxn id="10" idx="2"/>
            <a:endCxn id="105" idx="0"/>
          </p:cNvCxnSpPr>
          <p:nvPr/>
        </p:nvCxnSpPr>
        <p:spPr>
          <a:xfrm>
            <a:off x="3384967" y="2723742"/>
            <a:ext cx="1568368"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接點 110">
            <a:extLst>
              <a:ext uri="{FF2B5EF4-FFF2-40B4-BE49-F238E27FC236}">
                <a16:creationId xmlns:a16="http://schemas.microsoft.com/office/drawing/2014/main" id="{4CC77744-3AF6-416B-9FB3-A55DE0DAC598}"/>
              </a:ext>
            </a:extLst>
          </p:cNvPr>
          <p:cNvCxnSpPr>
            <a:cxnSpLocks/>
            <a:stCxn id="10" idx="2"/>
            <a:endCxn id="106" idx="0"/>
          </p:cNvCxnSpPr>
          <p:nvPr/>
        </p:nvCxnSpPr>
        <p:spPr>
          <a:xfrm>
            <a:off x="3384967" y="2723742"/>
            <a:ext cx="2991397"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接點 111">
            <a:extLst>
              <a:ext uri="{FF2B5EF4-FFF2-40B4-BE49-F238E27FC236}">
                <a16:creationId xmlns:a16="http://schemas.microsoft.com/office/drawing/2014/main" id="{82353EA9-9233-4116-85AF-A5FAA9EAEEAA}"/>
              </a:ext>
            </a:extLst>
          </p:cNvPr>
          <p:cNvCxnSpPr>
            <a:cxnSpLocks/>
            <a:stCxn id="10" idx="2"/>
            <a:endCxn id="107" idx="0"/>
          </p:cNvCxnSpPr>
          <p:nvPr/>
        </p:nvCxnSpPr>
        <p:spPr>
          <a:xfrm>
            <a:off x="3384967" y="2723742"/>
            <a:ext cx="4414426"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3" name="文字方塊 112">
            <a:extLst>
              <a:ext uri="{FF2B5EF4-FFF2-40B4-BE49-F238E27FC236}">
                <a16:creationId xmlns:a16="http://schemas.microsoft.com/office/drawing/2014/main" id="{14027992-2CCF-4CBF-A78E-C3DCFF10BB13}"/>
              </a:ext>
            </a:extLst>
          </p:cNvPr>
          <p:cNvSpPr txBox="1"/>
          <p:nvPr/>
        </p:nvSpPr>
        <p:spPr>
          <a:xfrm>
            <a:off x="3738090" y="1455782"/>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實驗一</a:t>
            </a:r>
          </a:p>
        </p:txBody>
      </p:sp>
      <p:cxnSp>
        <p:nvCxnSpPr>
          <p:cNvPr id="114" name="直線接點 113">
            <a:extLst>
              <a:ext uri="{FF2B5EF4-FFF2-40B4-BE49-F238E27FC236}">
                <a16:creationId xmlns:a16="http://schemas.microsoft.com/office/drawing/2014/main" id="{B2C56B9E-6EB5-4B42-B833-3C38B0ABCC88}"/>
              </a:ext>
            </a:extLst>
          </p:cNvPr>
          <p:cNvCxnSpPr>
            <a:cxnSpLocks/>
            <a:stCxn id="89" idx="2"/>
            <a:endCxn id="100" idx="0"/>
          </p:cNvCxnSpPr>
          <p:nvPr/>
        </p:nvCxnSpPr>
        <p:spPr>
          <a:xfrm flipH="1">
            <a:off x="1232667" y="2724012"/>
            <a:ext cx="2943656" cy="89270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接點 114">
            <a:extLst>
              <a:ext uri="{FF2B5EF4-FFF2-40B4-BE49-F238E27FC236}">
                <a16:creationId xmlns:a16="http://schemas.microsoft.com/office/drawing/2014/main" id="{14F37134-A8BB-44CB-B75E-A0CC21151CF6}"/>
              </a:ext>
            </a:extLst>
          </p:cNvPr>
          <p:cNvCxnSpPr>
            <a:cxnSpLocks/>
            <a:stCxn id="89" idx="2"/>
            <a:endCxn id="103" idx="0"/>
          </p:cNvCxnSpPr>
          <p:nvPr/>
        </p:nvCxnSpPr>
        <p:spPr>
          <a:xfrm flipH="1">
            <a:off x="2436861" y="2724012"/>
            <a:ext cx="1739462" cy="89270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接點 116">
            <a:extLst>
              <a:ext uri="{FF2B5EF4-FFF2-40B4-BE49-F238E27FC236}">
                <a16:creationId xmlns:a16="http://schemas.microsoft.com/office/drawing/2014/main" id="{5AEB6CB8-B174-415D-ABC6-C950C05D8649}"/>
              </a:ext>
            </a:extLst>
          </p:cNvPr>
          <p:cNvCxnSpPr>
            <a:cxnSpLocks/>
            <a:stCxn id="89" idx="2"/>
            <a:endCxn id="104" idx="0"/>
          </p:cNvCxnSpPr>
          <p:nvPr/>
        </p:nvCxnSpPr>
        <p:spPr>
          <a:xfrm flipH="1">
            <a:off x="3641351" y="2724012"/>
            <a:ext cx="534972"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接點 117">
            <a:extLst>
              <a:ext uri="{FF2B5EF4-FFF2-40B4-BE49-F238E27FC236}">
                <a16:creationId xmlns:a16="http://schemas.microsoft.com/office/drawing/2014/main" id="{C8AE9A6A-A213-4F9C-94EA-C29E2355DD36}"/>
              </a:ext>
            </a:extLst>
          </p:cNvPr>
          <p:cNvCxnSpPr>
            <a:cxnSpLocks/>
            <a:stCxn id="89" idx="2"/>
            <a:endCxn id="105" idx="0"/>
          </p:cNvCxnSpPr>
          <p:nvPr/>
        </p:nvCxnSpPr>
        <p:spPr>
          <a:xfrm>
            <a:off x="4176323" y="2724012"/>
            <a:ext cx="777012"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接點 118">
            <a:extLst>
              <a:ext uri="{FF2B5EF4-FFF2-40B4-BE49-F238E27FC236}">
                <a16:creationId xmlns:a16="http://schemas.microsoft.com/office/drawing/2014/main" id="{64545FE3-D5BC-449F-BCFB-7155E7B80BAD}"/>
              </a:ext>
            </a:extLst>
          </p:cNvPr>
          <p:cNvCxnSpPr>
            <a:cxnSpLocks/>
            <a:stCxn id="89" idx="2"/>
            <a:endCxn id="106" idx="0"/>
          </p:cNvCxnSpPr>
          <p:nvPr/>
        </p:nvCxnSpPr>
        <p:spPr>
          <a:xfrm>
            <a:off x="4176323" y="2724012"/>
            <a:ext cx="2200041"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接點 119">
            <a:extLst>
              <a:ext uri="{FF2B5EF4-FFF2-40B4-BE49-F238E27FC236}">
                <a16:creationId xmlns:a16="http://schemas.microsoft.com/office/drawing/2014/main" id="{32BA482D-2483-4321-874D-6898B0E7F2FC}"/>
              </a:ext>
            </a:extLst>
          </p:cNvPr>
          <p:cNvCxnSpPr>
            <a:cxnSpLocks/>
            <a:stCxn id="89" idx="2"/>
            <a:endCxn id="107" idx="0"/>
          </p:cNvCxnSpPr>
          <p:nvPr/>
        </p:nvCxnSpPr>
        <p:spPr>
          <a:xfrm>
            <a:off x="4176323" y="2724012"/>
            <a:ext cx="3623070"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接點 122">
            <a:extLst>
              <a:ext uri="{FF2B5EF4-FFF2-40B4-BE49-F238E27FC236}">
                <a16:creationId xmlns:a16="http://schemas.microsoft.com/office/drawing/2014/main" id="{64C4966C-9D2E-4063-8F3A-0B15BBE3FCDE}"/>
              </a:ext>
            </a:extLst>
          </p:cNvPr>
          <p:cNvCxnSpPr>
            <a:cxnSpLocks/>
            <a:stCxn id="93" idx="2"/>
            <a:endCxn id="100" idx="0"/>
          </p:cNvCxnSpPr>
          <p:nvPr/>
        </p:nvCxnSpPr>
        <p:spPr>
          <a:xfrm flipH="1">
            <a:off x="1232667" y="2723742"/>
            <a:ext cx="3735012"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接點 125">
            <a:extLst>
              <a:ext uri="{FF2B5EF4-FFF2-40B4-BE49-F238E27FC236}">
                <a16:creationId xmlns:a16="http://schemas.microsoft.com/office/drawing/2014/main" id="{89A034DC-2F7B-47E3-AEE3-8134E4AA28E8}"/>
              </a:ext>
            </a:extLst>
          </p:cNvPr>
          <p:cNvCxnSpPr>
            <a:cxnSpLocks/>
            <a:stCxn id="93" idx="2"/>
            <a:endCxn id="103" idx="0"/>
          </p:cNvCxnSpPr>
          <p:nvPr/>
        </p:nvCxnSpPr>
        <p:spPr>
          <a:xfrm flipH="1">
            <a:off x="2436861" y="2723742"/>
            <a:ext cx="2530818"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接點 128">
            <a:extLst>
              <a:ext uri="{FF2B5EF4-FFF2-40B4-BE49-F238E27FC236}">
                <a16:creationId xmlns:a16="http://schemas.microsoft.com/office/drawing/2014/main" id="{4E62004A-2E29-40C9-A72E-FFEC55E66350}"/>
              </a:ext>
            </a:extLst>
          </p:cNvPr>
          <p:cNvCxnSpPr>
            <a:cxnSpLocks/>
            <a:stCxn id="93" idx="2"/>
            <a:endCxn id="104" idx="0"/>
          </p:cNvCxnSpPr>
          <p:nvPr/>
        </p:nvCxnSpPr>
        <p:spPr>
          <a:xfrm flipH="1">
            <a:off x="3641351" y="2723742"/>
            <a:ext cx="1326328"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接點 131">
            <a:extLst>
              <a:ext uri="{FF2B5EF4-FFF2-40B4-BE49-F238E27FC236}">
                <a16:creationId xmlns:a16="http://schemas.microsoft.com/office/drawing/2014/main" id="{33EFBA96-4F36-4BC9-BA5D-60AC44EEF4DE}"/>
              </a:ext>
            </a:extLst>
          </p:cNvPr>
          <p:cNvCxnSpPr>
            <a:cxnSpLocks/>
            <a:stCxn id="93" idx="2"/>
            <a:endCxn id="105" idx="0"/>
          </p:cNvCxnSpPr>
          <p:nvPr/>
        </p:nvCxnSpPr>
        <p:spPr>
          <a:xfrm flipH="1">
            <a:off x="4953335" y="2723742"/>
            <a:ext cx="1434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接點 134">
            <a:extLst>
              <a:ext uri="{FF2B5EF4-FFF2-40B4-BE49-F238E27FC236}">
                <a16:creationId xmlns:a16="http://schemas.microsoft.com/office/drawing/2014/main" id="{964565B7-8B8D-4782-AD4B-0CC1C69C38F0}"/>
              </a:ext>
            </a:extLst>
          </p:cNvPr>
          <p:cNvCxnSpPr>
            <a:cxnSpLocks/>
            <a:stCxn id="93" idx="2"/>
            <a:endCxn id="106" idx="0"/>
          </p:cNvCxnSpPr>
          <p:nvPr/>
        </p:nvCxnSpPr>
        <p:spPr>
          <a:xfrm>
            <a:off x="4967679" y="2723742"/>
            <a:ext cx="1408685"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接點 137">
            <a:extLst>
              <a:ext uri="{FF2B5EF4-FFF2-40B4-BE49-F238E27FC236}">
                <a16:creationId xmlns:a16="http://schemas.microsoft.com/office/drawing/2014/main" id="{29F45A5E-936C-40DA-B5F1-CDBF3AB3C3A5}"/>
              </a:ext>
            </a:extLst>
          </p:cNvPr>
          <p:cNvCxnSpPr>
            <a:cxnSpLocks/>
            <a:stCxn id="93" idx="2"/>
            <a:endCxn id="107" idx="0"/>
          </p:cNvCxnSpPr>
          <p:nvPr/>
        </p:nvCxnSpPr>
        <p:spPr>
          <a:xfrm>
            <a:off x="4967679" y="2723742"/>
            <a:ext cx="283171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接點 140">
            <a:extLst>
              <a:ext uri="{FF2B5EF4-FFF2-40B4-BE49-F238E27FC236}">
                <a16:creationId xmlns:a16="http://schemas.microsoft.com/office/drawing/2014/main" id="{E84C2201-56CA-4637-80B5-39D3572AA45C}"/>
              </a:ext>
            </a:extLst>
          </p:cNvPr>
          <p:cNvCxnSpPr>
            <a:cxnSpLocks/>
            <a:stCxn id="97" idx="2"/>
            <a:endCxn id="100" idx="0"/>
          </p:cNvCxnSpPr>
          <p:nvPr/>
        </p:nvCxnSpPr>
        <p:spPr>
          <a:xfrm flipH="1">
            <a:off x="1232667" y="2723742"/>
            <a:ext cx="4526368"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接點 143">
            <a:extLst>
              <a:ext uri="{FF2B5EF4-FFF2-40B4-BE49-F238E27FC236}">
                <a16:creationId xmlns:a16="http://schemas.microsoft.com/office/drawing/2014/main" id="{609B4F10-04C3-4CDF-B2C1-FFC5E92DBB03}"/>
              </a:ext>
            </a:extLst>
          </p:cNvPr>
          <p:cNvCxnSpPr>
            <a:cxnSpLocks/>
            <a:stCxn id="97" idx="2"/>
            <a:endCxn id="103" idx="0"/>
          </p:cNvCxnSpPr>
          <p:nvPr/>
        </p:nvCxnSpPr>
        <p:spPr>
          <a:xfrm flipH="1">
            <a:off x="2436861" y="2723742"/>
            <a:ext cx="3322174"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接點 148">
            <a:extLst>
              <a:ext uri="{FF2B5EF4-FFF2-40B4-BE49-F238E27FC236}">
                <a16:creationId xmlns:a16="http://schemas.microsoft.com/office/drawing/2014/main" id="{6DA272C6-2E82-4274-8768-65880F867069}"/>
              </a:ext>
            </a:extLst>
          </p:cNvPr>
          <p:cNvCxnSpPr>
            <a:cxnSpLocks/>
            <a:stCxn id="97" idx="2"/>
            <a:endCxn id="104" idx="0"/>
          </p:cNvCxnSpPr>
          <p:nvPr/>
        </p:nvCxnSpPr>
        <p:spPr>
          <a:xfrm flipH="1">
            <a:off x="3641351" y="2723742"/>
            <a:ext cx="211768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接點 151">
            <a:extLst>
              <a:ext uri="{FF2B5EF4-FFF2-40B4-BE49-F238E27FC236}">
                <a16:creationId xmlns:a16="http://schemas.microsoft.com/office/drawing/2014/main" id="{66EBA429-46BE-4C50-8BAD-055D951AA8D0}"/>
              </a:ext>
            </a:extLst>
          </p:cNvPr>
          <p:cNvCxnSpPr>
            <a:cxnSpLocks/>
            <a:stCxn id="97" idx="2"/>
            <a:endCxn id="105" idx="0"/>
          </p:cNvCxnSpPr>
          <p:nvPr/>
        </p:nvCxnSpPr>
        <p:spPr>
          <a:xfrm flipH="1">
            <a:off x="4953335" y="2723742"/>
            <a:ext cx="805700"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接點 154">
            <a:extLst>
              <a:ext uri="{FF2B5EF4-FFF2-40B4-BE49-F238E27FC236}">
                <a16:creationId xmlns:a16="http://schemas.microsoft.com/office/drawing/2014/main" id="{1551175B-BDE0-4866-91F6-F9F64F3B20D8}"/>
              </a:ext>
            </a:extLst>
          </p:cNvPr>
          <p:cNvCxnSpPr>
            <a:cxnSpLocks/>
            <a:stCxn id="97" idx="2"/>
            <a:endCxn id="106" idx="0"/>
          </p:cNvCxnSpPr>
          <p:nvPr/>
        </p:nvCxnSpPr>
        <p:spPr>
          <a:xfrm>
            <a:off x="5759035" y="2723742"/>
            <a:ext cx="617329"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接點 157">
            <a:extLst>
              <a:ext uri="{FF2B5EF4-FFF2-40B4-BE49-F238E27FC236}">
                <a16:creationId xmlns:a16="http://schemas.microsoft.com/office/drawing/2014/main" id="{30FDA000-0279-40CC-9F95-DACA3D0C5A83}"/>
              </a:ext>
            </a:extLst>
          </p:cNvPr>
          <p:cNvCxnSpPr>
            <a:cxnSpLocks/>
            <a:stCxn id="97" idx="2"/>
            <a:endCxn id="107" idx="0"/>
          </p:cNvCxnSpPr>
          <p:nvPr/>
        </p:nvCxnSpPr>
        <p:spPr>
          <a:xfrm>
            <a:off x="5759035" y="2723742"/>
            <a:ext cx="2040358"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 name="文字方塊 160">
            <a:extLst>
              <a:ext uri="{FF2B5EF4-FFF2-40B4-BE49-F238E27FC236}">
                <a16:creationId xmlns:a16="http://schemas.microsoft.com/office/drawing/2014/main" id="{4671B480-5305-406E-B790-FF2A2017DDC1}"/>
              </a:ext>
            </a:extLst>
          </p:cNvPr>
          <p:cNvSpPr txBox="1"/>
          <p:nvPr/>
        </p:nvSpPr>
        <p:spPr>
          <a:xfrm>
            <a:off x="3738090" y="1455781"/>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實驗二</a:t>
            </a:r>
            <a:endParaRPr lang="en-US" altLang="zh-TW" b="1" dirty="0">
              <a:solidFill>
                <a:srgbClr val="E03E3E"/>
              </a:solidFill>
              <a:latin typeface="Sitka Heading Semibold"/>
            </a:endParaRPr>
          </a:p>
        </p:txBody>
      </p:sp>
      <p:sp>
        <p:nvSpPr>
          <p:cNvPr id="162" name="文字方塊 161">
            <a:extLst>
              <a:ext uri="{FF2B5EF4-FFF2-40B4-BE49-F238E27FC236}">
                <a16:creationId xmlns:a16="http://schemas.microsoft.com/office/drawing/2014/main" id="{E4EEC111-DFAE-427A-BB9C-E3E18F10B6F1}"/>
              </a:ext>
            </a:extLst>
          </p:cNvPr>
          <p:cNvSpPr txBox="1"/>
          <p:nvPr/>
        </p:nvSpPr>
        <p:spPr>
          <a:xfrm>
            <a:off x="3738090" y="1455780"/>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實驗三</a:t>
            </a:r>
            <a:endParaRPr lang="en-US" altLang="zh-TW" b="1" dirty="0">
              <a:solidFill>
                <a:srgbClr val="E03E3E"/>
              </a:solidFill>
              <a:latin typeface="Sitka Heading Semibold"/>
            </a:endParaRPr>
          </a:p>
        </p:txBody>
      </p:sp>
      <p:sp>
        <p:nvSpPr>
          <p:cNvPr id="163" name="文字方塊 162">
            <a:extLst>
              <a:ext uri="{FF2B5EF4-FFF2-40B4-BE49-F238E27FC236}">
                <a16:creationId xmlns:a16="http://schemas.microsoft.com/office/drawing/2014/main" id="{DCB3C25B-07B0-4A19-AD91-E114F3CB3B2C}"/>
              </a:ext>
            </a:extLst>
          </p:cNvPr>
          <p:cNvSpPr txBox="1"/>
          <p:nvPr/>
        </p:nvSpPr>
        <p:spPr>
          <a:xfrm>
            <a:off x="3738090" y="1455420"/>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實驗四</a:t>
            </a:r>
            <a:endParaRPr lang="en-US" altLang="zh-TW" b="1" dirty="0">
              <a:solidFill>
                <a:srgbClr val="E03E3E"/>
              </a:solidFill>
              <a:latin typeface="Sitka Heading Semibold"/>
            </a:endParaRPr>
          </a:p>
        </p:txBody>
      </p:sp>
      <p:cxnSp>
        <p:nvCxnSpPr>
          <p:cNvPr id="166" name="直線接點 165">
            <a:extLst>
              <a:ext uri="{FF2B5EF4-FFF2-40B4-BE49-F238E27FC236}">
                <a16:creationId xmlns:a16="http://schemas.microsoft.com/office/drawing/2014/main" id="{8B02C4D6-619D-4F02-B371-E19FB8B60093}"/>
              </a:ext>
            </a:extLst>
          </p:cNvPr>
          <p:cNvCxnSpPr>
            <a:cxnSpLocks/>
            <a:stCxn id="10" idx="2"/>
            <a:endCxn id="100" idx="0"/>
          </p:cNvCxnSpPr>
          <p:nvPr/>
        </p:nvCxnSpPr>
        <p:spPr>
          <a:xfrm flipH="1">
            <a:off x="1232667" y="2723742"/>
            <a:ext cx="2152300"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直線接點 168">
            <a:extLst>
              <a:ext uri="{FF2B5EF4-FFF2-40B4-BE49-F238E27FC236}">
                <a16:creationId xmlns:a16="http://schemas.microsoft.com/office/drawing/2014/main" id="{08FBAFF6-06D6-489D-80DD-E7995A676C3D}"/>
              </a:ext>
            </a:extLst>
          </p:cNvPr>
          <p:cNvCxnSpPr>
            <a:cxnSpLocks/>
            <a:stCxn id="89" idx="2"/>
            <a:endCxn id="100" idx="0"/>
          </p:cNvCxnSpPr>
          <p:nvPr/>
        </p:nvCxnSpPr>
        <p:spPr>
          <a:xfrm flipH="1">
            <a:off x="1232667" y="2724012"/>
            <a:ext cx="2943656" cy="89270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接點 175">
            <a:extLst>
              <a:ext uri="{FF2B5EF4-FFF2-40B4-BE49-F238E27FC236}">
                <a16:creationId xmlns:a16="http://schemas.microsoft.com/office/drawing/2014/main" id="{303DAF36-61D9-4FA2-801D-4D947B4BAD6E}"/>
              </a:ext>
            </a:extLst>
          </p:cNvPr>
          <p:cNvCxnSpPr>
            <a:cxnSpLocks/>
            <a:stCxn id="93" idx="2"/>
            <a:endCxn id="100" idx="0"/>
          </p:cNvCxnSpPr>
          <p:nvPr/>
        </p:nvCxnSpPr>
        <p:spPr>
          <a:xfrm flipH="1">
            <a:off x="1232667" y="2723742"/>
            <a:ext cx="3735012"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接點 178">
            <a:extLst>
              <a:ext uri="{FF2B5EF4-FFF2-40B4-BE49-F238E27FC236}">
                <a16:creationId xmlns:a16="http://schemas.microsoft.com/office/drawing/2014/main" id="{51CC08F8-14B2-4E5E-B977-2480E49E4231}"/>
              </a:ext>
            </a:extLst>
          </p:cNvPr>
          <p:cNvCxnSpPr>
            <a:cxnSpLocks/>
            <a:stCxn id="97" idx="2"/>
            <a:endCxn id="100" idx="0"/>
          </p:cNvCxnSpPr>
          <p:nvPr/>
        </p:nvCxnSpPr>
        <p:spPr>
          <a:xfrm flipH="1">
            <a:off x="1232667" y="2723742"/>
            <a:ext cx="4526368"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直線接點 181">
            <a:extLst>
              <a:ext uri="{FF2B5EF4-FFF2-40B4-BE49-F238E27FC236}">
                <a16:creationId xmlns:a16="http://schemas.microsoft.com/office/drawing/2014/main" id="{66359713-A5D1-4D60-AE34-555DFFBEF5E2}"/>
              </a:ext>
            </a:extLst>
          </p:cNvPr>
          <p:cNvCxnSpPr>
            <a:cxnSpLocks/>
            <a:stCxn id="10" idx="2"/>
            <a:endCxn id="103" idx="0"/>
          </p:cNvCxnSpPr>
          <p:nvPr/>
        </p:nvCxnSpPr>
        <p:spPr>
          <a:xfrm flipH="1">
            <a:off x="2436861" y="2723742"/>
            <a:ext cx="948106"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接點 184">
            <a:extLst>
              <a:ext uri="{FF2B5EF4-FFF2-40B4-BE49-F238E27FC236}">
                <a16:creationId xmlns:a16="http://schemas.microsoft.com/office/drawing/2014/main" id="{97C2A245-A101-45EA-B6A8-5AECF7FF4DD2}"/>
              </a:ext>
            </a:extLst>
          </p:cNvPr>
          <p:cNvCxnSpPr>
            <a:cxnSpLocks/>
            <a:stCxn id="89" idx="2"/>
            <a:endCxn id="103" idx="0"/>
          </p:cNvCxnSpPr>
          <p:nvPr/>
        </p:nvCxnSpPr>
        <p:spPr>
          <a:xfrm flipH="1">
            <a:off x="2436861" y="2724012"/>
            <a:ext cx="1739462" cy="89270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接點 187">
            <a:extLst>
              <a:ext uri="{FF2B5EF4-FFF2-40B4-BE49-F238E27FC236}">
                <a16:creationId xmlns:a16="http://schemas.microsoft.com/office/drawing/2014/main" id="{5A046A3A-3BB6-4EA4-A28E-BB50760B35D2}"/>
              </a:ext>
            </a:extLst>
          </p:cNvPr>
          <p:cNvCxnSpPr>
            <a:cxnSpLocks/>
            <a:stCxn id="93" idx="2"/>
            <a:endCxn id="103" idx="0"/>
          </p:cNvCxnSpPr>
          <p:nvPr/>
        </p:nvCxnSpPr>
        <p:spPr>
          <a:xfrm flipH="1">
            <a:off x="2436861" y="2723742"/>
            <a:ext cx="2530818"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線接點 190">
            <a:extLst>
              <a:ext uri="{FF2B5EF4-FFF2-40B4-BE49-F238E27FC236}">
                <a16:creationId xmlns:a16="http://schemas.microsoft.com/office/drawing/2014/main" id="{408B7FFA-95F7-40A0-AAB2-17CA8E31D1C2}"/>
              </a:ext>
            </a:extLst>
          </p:cNvPr>
          <p:cNvCxnSpPr>
            <a:cxnSpLocks/>
            <a:stCxn id="97" idx="2"/>
            <a:endCxn id="103" idx="0"/>
          </p:cNvCxnSpPr>
          <p:nvPr/>
        </p:nvCxnSpPr>
        <p:spPr>
          <a:xfrm flipH="1">
            <a:off x="2436861" y="2723742"/>
            <a:ext cx="3322174" cy="89297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 name="直線接點 194">
            <a:extLst>
              <a:ext uri="{FF2B5EF4-FFF2-40B4-BE49-F238E27FC236}">
                <a16:creationId xmlns:a16="http://schemas.microsoft.com/office/drawing/2014/main" id="{D93A255A-4C0C-46BE-B15A-5559EE42270C}"/>
              </a:ext>
            </a:extLst>
          </p:cNvPr>
          <p:cNvCxnSpPr>
            <a:cxnSpLocks/>
            <a:stCxn id="10" idx="2"/>
            <a:endCxn id="104" idx="0"/>
          </p:cNvCxnSpPr>
          <p:nvPr/>
        </p:nvCxnSpPr>
        <p:spPr>
          <a:xfrm>
            <a:off x="3384967" y="2723742"/>
            <a:ext cx="25638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接點 197">
            <a:extLst>
              <a:ext uri="{FF2B5EF4-FFF2-40B4-BE49-F238E27FC236}">
                <a16:creationId xmlns:a16="http://schemas.microsoft.com/office/drawing/2014/main" id="{459FD7CE-7FAE-4F58-8296-65F5CBD5D437}"/>
              </a:ext>
            </a:extLst>
          </p:cNvPr>
          <p:cNvCxnSpPr>
            <a:cxnSpLocks/>
            <a:stCxn id="89" idx="2"/>
            <a:endCxn id="104" idx="0"/>
          </p:cNvCxnSpPr>
          <p:nvPr/>
        </p:nvCxnSpPr>
        <p:spPr>
          <a:xfrm flipH="1">
            <a:off x="3641351" y="2724012"/>
            <a:ext cx="534972"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接點 200">
            <a:extLst>
              <a:ext uri="{FF2B5EF4-FFF2-40B4-BE49-F238E27FC236}">
                <a16:creationId xmlns:a16="http://schemas.microsoft.com/office/drawing/2014/main" id="{9FF4E4A8-244B-4D3A-AABC-AAF65A2A06E3}"/>
              </a:ext>
            </a:extLst>
          </p:cNvPr>
          <p:cNvCxnSpPr>
            <a:cxnSpLocks/>
            <a:stCxn id="93" idx="2"/>
            <a:endCxn id="104" idx="0"/>
          </p:cNvCxnSpPr>
          <p:nvPr/>
        </p:nvCxnSpPr>
        <p:spPr>
          <a:xfrm flipH="1">
            <a:off x="3641351" y="2723742"/>
            <a:ext cx="1326328"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接點 203">
            <a:extLst>
              <a:ext uri="{FF2B5EF4-FFF2-40B4-BE49-F238E27FC236}">
                <a16:creationId xmlns:a16="http://schemas.microsoft.com/office/drawing/2014/main" id="{82389641-15EA-42B8-8861-A76593F92D17}"/>
              </a:ext>
            </a:extLst>
          </p:cNvPr>
          <p:cNvCxnSpPr>
            <a:cxnSpLocks/>
            <a:stCxn id="97" idx="2"/>
            <a:endCxn id="104" idx="0"/>
          </p:cNvCxnSpPr>
          <p:nvPr/>
        </p:nvCxnSpPr>
        <p:spPr>
          <a:xfrm flipH="1">
            <a:off x="3641351" y="2723742"/>
            <a:ext cx="211768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接點 206">
            <a:extLst>
              <a:ext uri="{FF2B5EF4-FFF2-40B4-BE49-F238E27FC236}">
                <a16:creationId xmlns:a16="http://schemas.microsoft.com/office/drawing/2014/main" id="{28D4F893-5836-4C0D-A4D7-9A0C4A6F30F2}"/>
              </a:ext>
            </a:extLst>
          </p:cNvPr>
          <p:cNvCxnSpPr>
            <a:cxnSpLocks/>
            <a:stCxn id="10" idx="2"/>
            <a:endCxn id="105" idx="0"/>
          </p:cNvCxnSpPr>
          <p:nvPr/>
        </p:nvCxnSpPr>
        <p:spPr>
          <a:xfrm>
            <a:off x="3384967" y="2723742"/>
            <a:ext cx="1568368"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接點 209">
            <a:extLst>
              <a:ext uri="{FF2B5EF4-FFF2-40B4-BE49-F238E27FC236}">
                <a16:creationId xmlns:a16="http://schemas.microsoft.com/office/drawing/2014/main" id="{6CB93EB9-0C9C-4F75-862F-F4144B6C31AF}"/>
              </a:ext>
            </a:extLst>
          </p:cNvPr>
          <p:cNvCxnSpPr>
            <a:cxnSpLocks/>
            <a:stCxn id="89" idx="2"/>
            <a:endCxn id="105" idx="0"/>
          </p:cNvCxnSpPr>
          <p:nvPr/>
        </p:nvCxnSpPr>
        <p:spPr>
          <a:xfrm>
            <a:off x="4176323" y="2724012"/>
            <a:ext cx="777012"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接點 212">
            <a:extLst>
              <a:ext uri="{FF2B5EF4-FFF2-40B4-BE49-F238E27FC236}">
                <a16:creationId xmlns:a16="http://schemas.microsoft.com/office/drawing/2014/main" id="{B47A1615-93E2-42CF-8D9D-B960CD78818B}"/>
              </a:ext>
            </a:extLst>
          </p:cNvPr>
          <p:cNvCxnSpPr>
            <a:cxnSpLocks/>
            <a:stCxn id="93" idx="2"/>
            <a:endCxn id="105" idx="0"/>
          </p:cNvCxnSpPr>
          <p:nvPr/>
        </p:nvCxnSpPr>
        <p:spPr>
          <a:xfrm flipH="1">
            <a:off x="4953335" y="2723742"/>
            <a:ext cx="1434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接點 215">
            <a:extLst>
              <a:ext uri="{FF2B5EF4-FFF2-40B4-BE49-F238E27FC236}">
                <a16:creationId xmlns:a16="http://schemas.microsoft.com/office/drawing/2014/main" id="{7F3CF217-5B79-424F-8059-E458AA4B89A1}"/>
              </a:ext>
            </a:extLst>
          </p:cNvPr>
          <p:cNvCxnSpPr>
            <a:cxnSpLocks/>
            <a:stCxn id="97" idx="2"/>
            <a:endCxn id="105" idx="0"/>
          </p:cNvCxnSpPr>
          <p:nvPr/>
        </p:nvCxnSpPr>
        <p:spPr>
          <a:xfrm flipH="1">
            <a:off x="4953335" y="2723742"/>
            <a:ext cx="805700"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接點 218">
            <a:extLst>
              <a:ext uri="{FF2B5EF4-FFF2-40B4-BE49-F238E27FC236}">
                <a16:creationId xmlns:a16="http://schemas.microsoft.com/office/drawing/2014/main" id="{61747AE4-C476-4836-84B9-D5780DD279F1}"/>
              </a:ext>
            </a:extLst>
          </p:cNvPr>
          <p:cNvCxnSpPr>
            <a:cxnSpLocks/>
            <a:stCxn id="10" idx="2"/>
            <a:endCxn id="106" idx="0"/>
          </p:cNvCxnSpPr>
          <p:nvPr/>
        </p:nvCxnSpPr>
        <p:spPr>
          <a:xfrm>
            <a:off x="3384967" y="2723742"/>
            <a:ext cx="2991397"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接點 221">
            <a:extLst>
              <a:ext uri="{FF2B5EF4-FFF2-40B4-BE49-F238E27FC236}">
                <a16:creationId xmlns:a16="http://schemas.microsoft.com/office/drawing/2014/main" id="{E8AE7E44-658B-481E-AAA5-B7718FA0FDB1}"/>
              </a:ext>
            </a:extLst>
          </p:cNvPr>
          <p:cNvCxnSpPr>
            <a:cxnSpLocks/>
            <a:stCxn id="89" idx="2"/>
            <a:endCxn id="106" idx="0"/>
          </p:cNvCxnSpPr>
          <p:nvPr/>
        </p:nvCxnSpPr>
        <p:spPr>
          <a:xfrm>
            <a:off x="4176323" y="2724012"/>
            <a:ext cx="2200041"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直線接點 224">
            <a:extLst>
              <a:ext uri="{FF2B5EF4-FFF2-40B4-BE49-F238E27FC236}">
                <a16:creationId xmlns:a16="http://schemas.microsoft.com/office/drawing/2014/main" id="{A2931303-FCEC-4C52-8B2F-B889BA8FA7D4}"/>
              </a:ext>
            </a:extLst>
          </p:cNvPr>
          <p:cNvCxnSpPr>
            <a:cxnSpLocks/>
            <a:stCxn id="93" idx="2"/>
            <a:endCxn id="106" idx="0"/>
          </p:cNvCxnSpPr>
          <p:nvPr/>
        </p:nvCxnSpPr>
        <p:spPr>
          <a:xfrm>
            <a:off x="4967679" y="2723742"/>
            <a:ext cx="1408685"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直線接點 227">
            <a:extLst>
              <a:ext uri="{FF2B5EF4-FFF2-40B4-BE49-F238E27FC236}">
                <a16:creationId xmlns:a16="http://schemas.microsoft.com/office/drawing/2014/main" id="{5B083961-2464-4742-A33C-67057A8F8608}"/>
              </a:ext>
            </a:extLst>
          </p:cNvPr>
          <p:cNvCxnSpPr>
            <a:cxnSpLocks/>
            <a:stCxn id="97" idx="2"/>
            <a:endCxn id="106" idx="0"/>
          </p:cNvCxnSpPr>
          <p:nvPr/>
        </p:nvCxnSpPr>
        <p:spPr>
          <a:xfrm>
            <a:off x="5759035" y="2723742"/>
            <a:ext cx="617329"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接點 230">
            <a:extLst>
              <a:ext uri="{FF2B5EF4-FFF2-40B4-BE49-F238E27FC236}">
                <a16:creationId xmlns:a16="http://schemas.microsoft.com/office/drawing/2014/main" id="{8AE5E71E-38B0-4F69-AADE-4BABE3E9C496}"/>
              </a:ext>
            </a:extLst>
          </p:cNvPr>
          <p:cNvCxnSpPr>
            <a:cxnSpLocks/>
            <a:stCxn id="10" idx="2"/>
            <a:endCxn id="107" idx="0"/>
          </p:cNvCxnSpPr>
          <p:nvPr/>
        </p:nvCxnSpPr>
        <p:spPr>
          <a:xfrm>
            <a:off x="3384967" y="2723742"/>
            <a:ext cx="4414426"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4" name="直線接點 233">
            <a:extLst>
              <a:ext uri="{FF2B5EF4-FFF2-40B4-BE49-F238E27FC236}">
                <a16:creationId xmlns:a16="http://schemas.microsoft.com/office/drawing/2014/main" id="{6F68C496-2860-4286-AF72-E847CEC1F5B1}"/>
              </a:ext>
            </a:extLst>
          </p:cNvPr>
          <p:cNvCxnSpPr>
            <a:cxnSpLocks/>
            <a:stCxn id="89" idx="2"/>
            <a:endCxn id="107" idx="0"/>
          </p:cNvCxnSpPr>
          <p:nvPr/>
        </p:nvCxnSpPr>
        <p:spPr>
          <a:xfrm>
            <a:off x="4176323" y="2724012"/>
            <a:ext cx="3623070" cy="89234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7" name="直線接點 236">
            <a:extLst>
              <a:ext uri="{FF2B5EF4-FFF2-40B4-BE49-F238E27FC236}">
                <a16:creationId xmlns:a16="http://schemas.microsoft.com/office/drawing/2014/main" id="{DA8257B5-225F-497D-B55A-FCDE4850A0D5}"/>
              </a:ext>
            </a:extLst>
          </p:cNvPr>
          <p:cNvCxnSpPr>
            <a:cxnSpLocks/>
            <a:stCxn id="93" idx="2"/>
            <a:endCxn id="107" idx="0"/>
          </p:cNvCxnSpPr>
          <p:nvPr/>
        </p:nvCxnSpPr>
        <p:spPr>
          <a:xfrm>
            <a:off x="4967679" y="2723742"/>
            <a:ext cx="2831714"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接點 239">
            <a:extLst>
              <a:ext uri="{FF2B5EF4-FFF2-40B4-BE49-F238E27FC236}">
                <a16:creationId xmlns:a16="http://schemas.microsoft.com/office/drawing/2014/main" id="{4A977017-891E-4988-9594-17B35C752D9A}"/>
              </a:ext>
            </a:extLst>
          </p:cNvPr>
          <p:cNvCxnSpPr>
            <a:cxnSpLocks/>
            <a:stCxn id="97" idx="2"/>
            <a:endCxn id="107" idx="0"/>
          </p:cNvCxnSpPr>
          <p:nvPr/>
        </p:nvCxnSpPr>
        <p:spPr>
          <a:xfrm>
            <a:off x="5759035" y="2723742"/>
            <a:ext cx="2040358" cy="892618"/>
          </a:xfrm>
          <a:prstGeom prst="line">
            <a:avLst/>
          </a:prstGeom>
          <a:ln w="12700" cap="rnd">
            <a:solidFill>
              <a:schemeClr val="bg2">
                <a:lumMod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3" name="文字方塊 242">
            <a:extLst>
              <a:ext uri="{FF2B5EF4-FFF2-40B4-BE49-F238E27FC236}">
                <a16:creationId xmlns:a16="http://schemas.microsoft.com/office/drawing/2014/main" id="{34B316C1-BFA1-4B75-8ACF-1A6681E811F0}"/>
              </a:ext>
            </a:extLst>
          </p:cNvPr>
          <p:cNvSpPr txBox="1"/>
          <p:nvPr/>
        </p:nvSpPr>
        <p:spPr>
          <a:xfrm>
            <a:off x="3738090" y="1455060"/>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實驗五</a:t>
            </a:r>
            <a:endParaRPr lang="en-US" altLang="zh-TW" b="1" dirty="0">
              <a:solidFill>
                <a:srgbClr val="E03E3E"/>
              </a:solidFill>
              <a:latin typeface="Sitka Heading Semibold"/>
            </a:endParaRPr>
          </a:p>
        </p:txBody>
      </p:sp>
      <p:sp>
        <p:nvSpPr>
          <p:cNvPr id="244" name="文字方塊 243">
            <a:extLst>
              <a:ext uri="{FF2B5EF4-FFF2-40B4-BE49-F238E27FC236}">
                <a16:creationId xmlns:a16="http://schemas.microsoft.com/office/drawing/2014/main" id="{FA2AD8CA-7BD1-4A9F-BE62-5BEF4C2CB169}"/>
              </a:ext>
            </a:extLst>
          </p:cNvPr>
          <p:cNvSpPr txBox="1"/>
          <p:nvPr/>
        </p:nvSpPr>
        <p:spPr>
          <a:xfrm>
            <a:off x="3738090" y="1455059"/>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實驗六</a:t>
            </a:r>
            <a:endParaRPr lang="en-US" altLang="zh-TW" b="1" dirty="0">
              <a:solidFill>
                <a:srgbClr val="E03E3E"/>
              </a:solidFill>
              <a:latin typeface="Sitka Heading Semibold"/>
            </a:endParaRPr>
          </a:p>
        </p:txBody>
      </p:sp>
      <p:sp>
        <p:nvSpPr>
          <p:cNvPr id="245" name="文字方塊 244">
            <a:extLst>
              <a:ext uri="{FF2B5EF4-FFF2-40B4-BE49-F238E27FC236}">
                <a16:creationId xmlns:a16="http://schemas.microsoft.com/office/drawing/2014/main" id="{6E903312-B912-47CA-9C0B-7904AD972F84}"/>
              </a:ext>
            </a:extLst>
          </p:cNvPr>
          <p:cNvSpPr txBox="1"/>
          <p:nvPr/>
        </p:nvSpPr>
        <p:spPr>
          <a:xfrm>
            <a:off x="3738090" y="1455058"/>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實驗七</a:t>
            </a:r>
            <a:endParaRPr lang="en-US" altLang="zh-TW" b="1" dirty="0">
              <a:solidFill>
                <a:srgbClr val="E03E3E"/>
              </a:solidFill>
              <a:latin typeface="Sitka Heading Semibold"/>
            </a:endParaRPr>
          </a:p>
        </p:txBody>
      </p:sp>
      <p:sp>
        <p:nvSpPr>
          <p:cNvPr id="246" name="文字方塊 245">
            <a:extLst>
              <a:ext uri="{FF2B5EF4-FFF2-40B4-BE49-F238E27FC236}">
                <a16:creationId xmlns:a16="http://schemas.microsoft.com/office/drawing/2014/main" id="{B306AC3A-F38D-4BA2-83A7-271332AB984F}"/>
              </a:ext>
            </a:extLst>
          </p:cNvPr>
          <p:cNvSpPr txBox="1"/>
          <p:nvPr/>
        </p:nvSpPr>
        <p:spPr>
          <a:xfrm>
            <a:off x="3738090" y="1452874"/>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實驗八</a:t>
            </a:r>
            <a:endParaRPr lang="en-US" altLang="zh-TW" b="1" dirty="0">
              <a:solidFill>
                <a:srgbClr val="E03E3E"/>
              </a:solidFill>
              <a:latin typeface="Sitka Heading Semibold"/>
            </a:endParaRPr>
          </a:p>
        </p:txBody>
      </p:sp>
      <p:sp>
        <p:nvSpPr>
          <p:cNvPr id="247" name="文字方塊 246">
            <a:extLst>
              <a:ext uri="{FF2B5EF4-FFF2-40B4-BE49-F238E27FC236}">
                <a16:creationId xmlns:a16="http://schemas.microsoft.com/office/drawing/2014/main" id="{CC9A2CDE-C830-4623-A6A0-109F7A815FFD}"/>
              </a:ext>
            </a:extLst>
          </p:cNvPr>
          <p:cNvSpPr txBox="1"/>
          <p:nvPr/>
        </p:nvSpPr>
        <p:spPr>
          <a:xfrm>
            <a:off x="3738090" y="1452873"/>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實驗九</a:t>
            </a:r>
            <a:endParaRPr lang="en-US" altLang="zh-TW" b="1" dirty="0">
              <a:solidFill>
                <a:srgbClr val="E03E3E"/>
              </a:solidFill>
              <a:latin typeface="Sitka Heading Semibold"/>
            </a:endParaRPr>
          </a:p>
        </p:txBody>
      </p:sp>
      <p:sp>
        <p:nvSpPr>
          <p:cNvPr id="248" name="文字方塊 247">
            <a:extLst>
              <a:ext uri="{FF2B5EF4-FFF2-40B4-BE49-F238E27FC236}">
                <a16:creationId xmlns:a16="http://schemas.microsoft.com/office/drawing/2014/main" id="{187C0A38-15D6-473B-9766-6F6937CA64AA}"/>
              </a:ext>
            </a:extLst>
          </p:cNvPr>
          <p:cNvSpPr txBox="1"/>
          <p:nvPr/>
        </p:nvSpPr>
        <p:spPr>
          <a:xfrm>
            <a:off x="3738090" y="1452872"/>
            <a:ext cx="1667820"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a:spcBef>
                <a:spcPts val="600"/>
              </a:spcBef>
              <a:spcAft>
                <a:spcPts val="600"/>
              </a:spcAft>
            </a:pPr>
            <a:r>
              <a:rPr lang="zh-TW" altLang="en-US" b="1" dirty="0">
                <a:solidFill>
                  <a:srgbClr val="E03E3E"/>
                </a:solidFill>
                <a:latin typeface="Sitka Heading Semibold"/>
              </a:rPr>
              <a:t>實驗十</a:t>
            </a:r>
            <a:endParaRPr lang="en-US" altLang="zh-TW" b="1" dirty="0">
              <a:solidFill>
                <a:srgbClr val="E03E3E"/>
              </a:solidFill>
              <a:latin typeface="Sitka Heading Semibold"/>
            </a:endParaRPr>
          </a:p>
        </p:txBody>
      </p:sp>
    </p:spTree>
    <p:extLst>
      <p:ext uri="{BB962C8B-B14F-4D97-AF65-F5344CB8AC3E}">
        <p14:creationId xmlns:p14="http://schemas.microsoft.com/office/powerpoint/2010/main" val="2404960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5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5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250"/>
                                        <p:tgtEl>
                                          <p:spTgt spid="88"/>
                                        </p:tgtEl>
                                      </p:cBhvr>
                                    </p:animEffect>
                                  </p:childTnLst>
                                </p:cTn>
                              </p:par>
                              <p:par>
                                <p:cTn id="18" presetID="10" presetClass="entr" presetSubtype="0" fill="hold" nodeType="with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fade">
                                      <p:cBhvr>
                                        <p:cTn id="20" dur="250"/>
                                        <p:tgtEl>
                                          <p:spTgt spid="92"/>
                                        </p:tgtEl>
                                      </p:cBhvr>
                                    </p:animEffect>
                                  </p:childTnLst>
                                </p:cTn>
                              </p:par>
                              <p:par>
                                <p:cTn id="21" presetID="10" presetClass="entr" presetSubtype="0" fill="hold"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fade">
                                      <p:cBhvr>
                                        <p:cTn id="23" dur="250"/>
                                        <p:tgtEl>
                                          <p:spTgt spid="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par>
                                <p:cTn id="29" presetID="22" presetClass="entr" presetSubtype="1"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wipe(up)">
                                      <p:cBhvr>
                                        <p:cTn id="31" dur="500"/>
                                        <p:tgtEl>
                                          <p:spTgt spid="108"/>
                                        </p:tgtEl>
                                      </p:cBhvr>
                                    </p:animEffect>
                                  </p:childTnLst>
                                </p:cTn>
                              </p:par>
                              <p:par>
                                <p:cTn id="32" presetID="22" presetClass="entr" presetSubtype="1" fill="hold" nodeType="withEffect">
                                  <p:stCondLst>
                                    <p:cond delay="0"/>
                                  </p:stCondLst>
                                  <p:childTnLst>
                                    <p:set>
                                      <p:cBhvr>
                                        <p:cTn id="33" dur="1" fill="hold">
                                          <p:stCondLst>
                                            <p:cond delay="0"/>
                                          </p:stCondLst>
                                        </p:cTn>
                                        <p:tgtEl>
                                          <p:spTgt spid="109"/>
                                        </p:tgtEl>
                                        <p:attrNameLst>
                                          <p:attrName>style.visibility</p:attrName>
                                        </p:attrNameLst>
                                      </p:cBhvr>
                                      <p:to>
                                        <p:strVal val="visible"/>
                                      </p:to>
                                    </p:set>
                                    <p:animEffect transition="in" filter="wipe(up)">
                                      <p:cBhvr>
                                        <p:cTn id="34" dur="500"/>
                                        <p:tgtEl>
                                          <p:spTgt spid="109"/>
                                        </p:tgtEl>
                                      </p:cBhvr>
                                    </p:animEffect>
                                  </p:childTnLst>
                                </p:cTn>
                              </p:par>
                              <p:par>
                                <p:cTn id="35" presetID="22" presetClass="entr" presetSubtype="1" fill="hold" nodeType="with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wipe(up)">
                                      <p:cBhvr>
                                        <p:cTn id="37" dur="500"/>
                                        <p:tgtEl>
                                          <p:spTgt spid="110"/>
                                        </p:tgtEl>
                                      </p:cBhvr>
                                    </p:animEffect>
                                  </p:childTnLst>
                                </p:cTn>
                              </p:par>
                              <p:par>
                                <p:cTn id="38" presetID="22" presetClass="entr" presetSubtype="1" fill="hold" nodeType="with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wipe(up)">
                                      <p:cBhvr>
                                        <p:cTn id="40" dur="500"/>
                                        <p:tgtEl>
                                          <p:spTgt spid="111"/>
                                        </p:tgtEl>
                                      </p:cBhvr>
                                    </p:animEffect>
                                  </p:childTnLst>
                                </p:cTn>
                              </p:par>
                              <p:par>
                                <p:cTn id="41" presetID="22" presetClass="entr" presetSubtype="1" fill="hold" nodeType="withEffect">
                                  <p:stCondLst>
                                    <p:cond delay="0"/>
                                  </p:stCondLst>
                                  <p:childTnLst>
                                    <p:set>
                                      <p:cBhvr>
                                        <p:cTn id="42" dur="1" fill="hold">
                                          <p:stCondLst>
                                            <p:cond delay="0"/>
                                          </p:stCondLst>
                                        </p:cTn>
                                        <p:tgtEl>
                                          <p:spTgt spid="112"/>
                                        </p:tgtEl>
                                        <p:attrNameLst>
                                          <p:attrName>style.visibility</p:attrName>
                                        </p:attrNameLst>
                                      </p:cBhvr>
                                      <p:to>
                                        <p:strVal val="visible"/>
                                      </p:to>
                                    </p:set>
                                    <p:animEffect transition="in" filter="wipe(up)">
                                      <p:cBhvr>
                                        <p:cTn id="43" dur="500"/>
                                        <p:tgtEl>
                                          <p:spTgt spid="1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fade">
                                      <p:cBhvr>
                                        <p:cTn id="46" dur="500"/>
                                        <p:tgtEl>
                                          <p:spTgt spid="11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0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1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1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1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13"/>
                                        </p:tgtEl>
                                        <p:attrNameLst>
                                          <p:attrName>style.visibility</p:attrName>
                                        </p:attrNameLst>
                                      </p:cBhvr>
                                      <p:to>
                                        <p:strVal val="hidden"/>
                                      </p:to>
                                    </p:set>
                                  </p:childTnLst>
                                </p:cTn>
                              </p:par>
                              <p:par>
                                <p:cTn id="63" presetID="22" presetClass="entr" presetSubtype="1" fill="hold" nodeType="withEffect">
                                  <p:stCondLst>
                                    <p:cond delay="0"/>
                                  </p:stCondLst>
                                  <p:childTnLst>
                                    <p:set>
                                      <p:cBhvr>
                                        <p:cTn id="64" dur="1" fill="hold">
                                          <p:stCondLst>
                                            <p:cond delay="0"/>
                                          </p:stCondLst>
                                        </p:cTn>
                                        <p:tgtEl>
                                          <p:spTgt spid="114"/>
                                        </p:tgtEl>
                                        <p:attrNameLst>
                                          <p:attrName>style.visibility</p:attrName>
                                        </p:attrNameLst>
                                      </p:cBhvr>
                                      <p:to>
                                        <p:strVal val="visible"/>
                                      </p:to>
                                    </p:set>
                                    <p:animEffect transition="in" filter="wipe(up)">
                                      <p:cBhvr>
                                        <p:cTn id="65" dur="500"/>
                                        <p:tgtEl>
                                          <p:spTgt spid="114"/>
                                        </p:tgtEl>
                                      </p:cBhvr>
                                    </p:animEffect>
                                  </p:childTnLst>
                                </p:cTn>
                              </p:par>
                              <p:par>
                                <p:cTn id="66" presetID="22" presetClass="entr" presetSubtype="1" fill="hold" nodeType="withEffect">
                                  <p:stCondLst>
                                    <p:cond delay="0"/>
                                  </p:stCondLst>
                                  <p:childTnLst>
                                    <p:set>
                                      <p:cBhvr>
                                        <p:cTn id="67" dur="1" fill="hold">
                                          <p:stCondLst>
                                            <p:cond delay="0"/>
                                          </p:stCondLst>
                                        </p:cTn>
                                        <p:tgtEl>
                                          <p:spTgt spid="115"/>
                                        </p:tgtEl>
                                        <p:attrNameLst>
                                          <p:attrName>style.visibility</p:attrName>
                                        </p:attrNameLst>
                                      </p:cBhvr>
                                      <p:to>
                                        <p:strVal val="visible"/>
                                      </p:to>
                                    </p:set>
                                    <p:animEffect transition="in" filter="wipe(up)">
                                      <p:cBhvr>
                                        <p:cTn id="68" dur="500"/>
                                        <p:tgtEl>
                                          <p:spTgt spid="115"/>
                                        </p:tgtEl>
                                      </p:cBhvr>
                                    </p:animEffect>
                                  </p:childTnLst>
                                </p:cTn>
                              </p:par>
                              <p:par>
                                <p:cTn id="69" presetID="22" presetClass="entr" presetSubtype="1" fill="hold" nodeType="withEffect">
                                  <p:stCondLst>
                                    <p:cond delay="0"/>
                                  </p:stCondLst>
                                  <p:childTnLst>
                                    <p:set>
                                      <p:cBhvr>
                                        <p:cTn id="70" dur="1" fill="hold">
                                          <p:stCondLst>
                                            <p:cond delay="0"/>
                                          </p:stCondLst>
                                        </p:cTn>
                                        <p:tgtEl>
                                          <p:spTgt spid="117"/>
                                        </p:tgtEl>
                                        <p:attrNameLst>
                                          <p:attrName>style.visibility</p:attrName>
                                        </p:attrNameLst>
                                      </p:cBhvr>
                                      <p:to>
                                        <p:strVal val="visible"/>
                                      </p:to>
                                    </p:set>
                                    <p:animEffect transition="in" filter="wipe(up)">
                                      <p:cBhvr>
                                        <p:cTn id="71" dur="500"/>
                                        <p:tgtEl>
                                          <p:spTgt spid="117"/>
                                        </p:tgtEl>
                                      </p:cBhvr>
                                    </p:animEffect>
                                  </p:childTnLst>
                                </p:cTn>
                              </p:par>
                              <p:par>
                                <p:cTn id="72" presetID="22" presetClass="entr" presetSubtype="1" fill="hold" nodeType="withEffect">
                                  <p:stCondLst>
                                    <p:cond delay="0"/>
                                  </p:stCondLst>
                                  <p:childTnLst>
                                    <p:set>
                                      <p:cBhvr>
                                        <p:cTn id="73" dur="1" fill="hold">
                                          <p:stCondLst>
                                            <p:cond delay="0"/>
                                          </p:stCondLst>
                                        </p:cTn>
                                        <p:tgtEl>
                                          <p:spTgt spid="118"/>
                                        </p:tgtEl>
                                        <p:attrNameLst>
                                          <p:attrName>style.visibility</p:attrName>
                                        </p:attrNameLst>
                                      </p:cBhvr>
                                      <p:to>
                                        <p:strVal val="visible"/>
                                      </p:to>
                                    </p:set>
                                    <p:animEffect transition="in" filter="wipe(up)">
                                      <p:cBhvr>
                                        <p:cTn id="74" dur="500"/>
                                        <p:tgtEl>
                                          <p:spTgt spid="118"/>
                                        </p:tgtEl>
                                      </p:cBhvr>
                                    </p:animEffect>
                                  </p:childTnLst>
                                </p:cTn>
                              </p:par>
                              <p:par>
                                <p:cTn id="75" presetID="22" presetClass="entr" presetSubtype="1" fill="hold" nodeType="withEffect">
                                  <p:stCondLst>
                                    <p:cond delay="0"/>
                                  </p:stCondLst>
                                  <p:childTnLst>
                                    <p:set>
                                      <p:cBhvr>
                                        <p:cTn id="76" dur="1" fill="hold">
                                          <p:stCondLst>
                                            <p:cond delay="0"/>
                                          </p:stCondLst>
                                        </p:cTn>
                                        <p:tgtEl>
                                          <p:spTgt spid="119"/>
                                        </p:tgtEl>
                                        <p:attrNameLst>
                                          <p:attrName>style.visibility</p:attrName>
                                        </p:attrNameLst>
                                      </p:cBhvr>
                                      <p:to>
                                        <p:strVal val="visible"/>
                                      </p:to>
                                    </p:set>
                                    <p:animEffect transition="in" filter="wipe(up)">
                                      <p:cBhvr>
                                        <p:cTn id="77" dur="500"/>
                                        <p:tgtEl>
                                          <p:spTgt spid="119"/>
                                        </p:tgtEl>
                                      </p:cBhvr>
                                    </p:animEffect>
                                  </p:childTnLst>
                                </p:cTn>
                              </p:par>
                              <p:par>
                                <p:cTn id="78" presetID="22" presetClass="entr" presetSubtype="1" fill="hold" nodeType="withEffect">
                                  <p:stCondLst>
                                    <p:cond delay="0"/>
                                  </p:stCondLst>
                                  <p:childTnLst>
                                    <p:set>
                                      <p:cBhvr>
                                        <p:cTn id="79" dur="1" fill="hold">
                                          <p:stCondLst>
                                            <p:cond delay="0"/>
                                          </p:stCondLst>
                                        </p:cTn>
                                        <p:tgtEl>
                                          <p:spTgt spid="120"/>
                                        </p:tgtEl>
                                        <p:attrNameLst>
                                          <p:attrName>style.visibility</p:attrName>
                                        </p:attrNameLst>
                                      </p:cBhvr>
                                      <p:to>
                                        <p:strVal val="visible"/>
                                      </p:to>
                                    </p:set>
                                    <p:animEffect transition="in" filter="wipe(up)">
                                      <p:cBhvr>
                                        <p:cTn id="80" dur="500"/>
                                        <p:tgtEl>
                                          <p:spTgt spid="1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61"/>
                                        </p:tgtEl>
                                        <p:attrNameLst>
                                          <p:attrName>style.visibility</p:attrName>
                                        </p:attrNameLst>
                                      </p:cBhvr>
                                      <p:to>
                                        <p:strVal val="visible"/>
                                      </p:to>
                                    </p:set>
                                    <p:animEffect transition="in" filter="fade">
                                      <p:cBhvr>
                                        <p:cTn id="83" dur="500"/>
                                        <p:tgtEl>
                                          <p:spTgt spid="161"/>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61"/>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120"/>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119"/>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117"/>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114"/>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115"/>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118"/>
                                        </p:tgtEl>
                                        <p:attrNameLst>
                                          <p:attrName>style.visibility</p:attrName>
                                        </p:attrNameLst>
                                      </p:cBhvr>
                                      <p:to>
                                        <p:strVal val="hidden"/>
                                      </p:to>
                                    </p:set>
                                  </p:childTnLst>
                                </p:cTn>
                              </p:par>
                              <p:par>
                                <p:cTn id="100" presetID="22" presetClass="entr" presetSubtype="1" fill="hold" nodeType="withEffect">
                                  <p:stCondLst>
                                    <p:cond delay="0"/>
                                  </p:stCondLst>
                                  <p:childTnLst>
                                    <p:set>
                                      <p:cBhvr>
                                        <p:cTn id="101" dur="1" fill="hold">
                                          <p:stCondLst>
                                            <p:cond delay="0"/>
                                          </p:stCondLst>
                                        </p:cTn>
                                        <p:tgtEl>
                                          <p:spTgt spid="123"/>
                                        </p:tgtEl>
                                        <p:attrNameLst>
                                          <p:attrName>style.visibility</p:attrName>
                                        </p:attrNameLst>
                                      </p:cBhvr>
                                      <p:to>
                                        <p:strVal val="visible"/>
                                      </p:to>
                                    </p:set>
                                    <p:animEffect transition="in" filter="wipe(up)">
                                      <p:cBhvr>
                                        <p:cTn id="102" dur="500"/>
                                        <p:tgtEl>
                                          <p:spTgt spid="123"/>
                                        </p:tgtEl>
                                      </p:cBhvr>
                                    </p:animEffect>
                                  </p:childTnLst>
                                </p:cTn>
                              </p:par>
                              <p:par>
                                <p:cTn id="103" presetID="22" presetClass="entr" presetSubtype="1" fill="hold" nodeType="withEffect">
                                  <p:stCondLst>
                                    <p:cond delay="0"/>
                                  </p:stCondLst>
                                  <p:childTnLst>
                                    <p:set>
                                      <p:cBhvr>
                                        <p:cTn id="104" dur="1" fill="hold">
                                          <p:stCondLst>
                                            <p:cond delay="0"/>
                                          </p:stCondLst>
                                        </p:cTn>
                                        <p:tgtEl>
                                          <p:spTgt spid="126"/>
                                        </p:tgtEl>
                                        <p:attrNameLst>
                                          <p:attrName>style.visibility</p:attrName>
                                        </p:attrNameLst>
                                      </p:cBhvr>
                                      <p:to>
                                        <p:strVal val="visible"/>
                                      </p:to>
                                    </p:set>
                                    <p:animEffect transition="in" filter="wipe(up)">
                                      <p:cBhvr>
                                        <p:cTn id="105" dur="500"/>
                                        <p:tgtEl>
                                          <p:spTgt spid="126"/>
                                        </p:tgtEl>
                                      </p:cBhvr>
                                    </p:animEffect>
                                  </p:childTnLst>
                                </p:cTn>
                              </p:par>
                              <p:par>
                                <p:cTn id="106" presetID="22" presetClass="entr" presetSubtype="1" fill="hold" nodeType="withEffect">
                                  <p:stCondLst>
                                    <p:cond delay="0"/>
                                  </p:stCondLst>
                                  <p:childTnLst>
                                    <p:set>
                                      <p:cBhvr>
                                        <p:cTn id="107" dur="1" fill="hold">
                                          <p:stCondLst>
                                            <p:cond delay="0"/>
                                          </p:stCondLst>
                                        </p:cTn>
                                        <p:tgtEl>
                                          <p:spTgt spid="129"/>
                                        </p:tgtEl>
                                        <p:attrNameLst>
                                          <p:attrName>style.visibility</p:attrName>
                                        </p:attrNameLst>
                                      </p:cBhvr>
                                      <p:to>
                                        <p:strVal val="visible"/>
                                      </p:to>
                                    </p:set>
                                    <p:animEffect transition="in" filter="wipe(up)">
                                      <p:cBhvr>
                                        <p:cTn id="108" dur="500"/>
                                        <p:tgtEl>
                                          <p:spTgt spid="129"/>
                                        </p:tgtEl>
                                      </p:cBhvr>
                                    </p:animEffect>
                                  </p:childTnLst>
                                </p:cTn>
                              </p:par>
                              <p:par>
                                <p:cTn id="109" presetID="22" presetClass="entr" presetSubtype="1" fill="hold" nodeType="withEffect">
                                  <p:stCondLst>
                                    <p:cond delay="0"/>
                                  </p:stCondLst>
                                  <p:childTnLst>
                                    <p:set>
                                      <p:cBhvr>
                                        <p:cTn id="110" dur="1" fill="hold">
                                          <p:stCondLst>
                                            <p:cond delay="0"/>
                                          </p:stCondLst>
                                        </p:cTn>
                                        <p:tgtEl>
                                          <p:spTgt spid="132"/>
                                        </p:tgtEl>
                                        <p:attrNameLst>
                                          <p:attrName>style.visibility</p:attrName>
                                        </p:attrNameLst>
                                      </p:cBhvr>
                                      <p:to>
                                        <p:strVal val="visible"/>
                                      </p:to>
                                    </p:set>
                                    <p:animEffect transition="in" filter="wipe(up)">
                                      <p:cBhvr>
                                        <p:cTn id="111" dur="500"/>
                                        <p:tgtEl>
                                          <p:spTgt spid="132"/>
                                        </p:tgtEl>
                                      </p:cBhvr>
                                    </p:animEffect>
                                  </p:childTnLst>
                                </p:cTn>
                              </p:par>
                              <p:par>
                                <p:cTn id="112" presetID="22" presetClass="entr" presetSubtype="1" fill="hold" nodeType="withEffect">
                                  <p:stCondLst>
                                    <p:cond delay="0"/>
                                  </p:stCondLst>
                                  <p:childTnLst>
                                    <p:set>
                                      <p:cBhvr>
                                        <p:cTn id="113" dur="1" fill="hold">
                                          <p:stCondLst>
                                            <p:cond delay="0"/>
                                          </p:stCondLst>
                                        </p:cTn>
                                        <p:tgtEl>
                                          <p:spTgt spid="135"/>
                                        </p:tgtEl>
                                        <p:attrNameLst>
                                          <p:attrName>style.visibility</p:attrName>
                                        </p:attrNameLst>
                                      </p:cBhvr>
                                      <p:to>
                                        <p:strVal val="visible"/>
                                      </p:to>
                                    </p:set>
                                    <p:animEffect transition="in" filter="wipe(up)">
                                      <p:cBhvr>
                                        <p:cTn id="114" dur="500"/>
                                        <p:tgtEl>
                                          <p:spTgt spid="135"/>
                                        </p:tgtEl>
                                      </p:cBhvr>
                                    </p:animEffect>
                                  </p:childTnLst>
                                </p:cTn>
                              </p:par>
                              <p:par>
                                <p:cTn id="115" presetID="22" presetClass="entr" presetSubtype="1" fill="hold" nodeType="withEffect">
                                  <p:stCondLst>
                                    <p:cond delay="0"/>
                                  </p:stCondLst>
                                  <p:childTnLst>
                                    <p:set>
                                      <p:cBhvr>
                                        <p:cTn id="116" dur="1" fill="hold">
                                          <p:stCondLst>
                                            <p:cond delay="0"/>
                                          </p:stCondLst>
                                        </p:cTn>
                                        <p:tgtEl>
                                          <p:spTgt spid="138"/>
                                        </p:tgtEl>
                                        <p:attrNameLst>
                                          <p:attrName>style.visibility</p:attrName>
                                        </p:attrNameLst>
                                      </p:cBhvr>
                                      <p:to>
                                        <p:strVal val="visible"/>
                                      </p:to>
                                    </p:set>
                                    <p:animEffect transition="in" filter="wipe(up)">
                                      <p:cBhvr>
                                        <p:cTn id="117" dur="500"/>
                                        <p:tgtEl>
                                          <p:spTgt spid="13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62"/>
                                        </p:tgtEl>
                                        <p:attrNameLst>
                                          <p:attrName>style.visibility</p:attrName>
                                        </p:attrNameLst>
                                      </p:cBhvr>
                                      <p:to>
                                        <p:strVal val="visible"/>
                                      </p:to>
                                    </p:set>
                                    <p:animEffect transition="in" filter="fade">
                                      <p:cBhvr>
                                        <p:cTn id="120" dur="500"/>
                                        <p:tgtEl>
                                          <p:spTgt spid="16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162"/>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123"/>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126"/>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129"/>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13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35"/>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38"/>
                                        </p:tgtEl>
                                        <p:attrNameLst>
                                          <p:attrName>style.visibility</p:attrName>
                                        </p:attrNameLst>
                                      </p:cBhvr>
                                      <p:to>
                                        <p:strVal val="hidden"/>
                                      </p:to>
                                    </p:set>
                                  </p:childTnLst>
                                </p:cTn>
                              </p:par>
                              <p:par>
                                <p:cTn id="137" presetID="22" presetClass="entr" presetSubtype="1" fill="hold" nodeType="withEffect">
                                  <p:stCondLst>
                                    <p:cond delay="0"/>
                                  </p:stCondLst>
                                  <p:childTnLst>
                                    <p:set>
                                      <p:cBhvr>
                                        <p:cTn id="138" dur="1" fill="hold">
                                          <p:stCondLst>
                                            <p:cond delay="0"/>
                                          </p:stCondLst>
                                        </p:cTn>
                                        <p:tgtEl>
                                          <p:spTgt spid="141"/>
                                        </p:tgtEl>
                                        <p:attrNameLst>
                                          <p:attrName>style.visibility</p:attrName>
                                        </p:attrNameLst>
                                      </p:cBhvr>
                                      <p:to>
                                        <p:strVal val="visible"/>
                                      </p:to>
                                    </p:set>
                                    <p:animEffect transition="in" filter="wipe(up)">
                                      <p:cBhvr>
                                        <p:cTn id="139" dur="500"/>
                                        <p:tgtEl>
                                          <p:spTgt spid="141"/>
                                        </p:tgtEl>
                                      </p:cBhvr>
                                    </p:animEffect>
                                  </p:childTnLst>
                                </p:cTn>
                              </p:par>
                              <p:par>
                                <p:cTn id="140" presetID="22" presetClass="entr" presetSubtype="1" fill="hold" nodeType="withEffect">
                                  <p:stCondLst>
                                    <p:cond delay="0"/>
                                  </p:stCondLst>
                                  <p:childTnLst>
                                    <p:set>
                                      <p:cBhvr>
                                        <p:cTn id="141" dur="1" fill="hold">
                                          <p:stCondLst>
                                            <p:cond delay="0"/>
                                          </p:stCondLst>
                                        </p:cTn>
                                        <p:tgtEl>
                                          <p:spTgt spid="144"/>
                                        </p:tgtEl>
                                        <p:attrNameLst>
                                          <p:attrName>style.visibility</p:attrName>
                                        </p:attrNameLst>
                                      </p:cBhvr>
                                      <p:to>
                                        <p:strVal val="visible"/>
                                      </p:to>
                                    </p:set>
                                    <p:animEffect transition="in" filter="wipe(up)">
                                      <p:cBhvr>
                                        <p:cTn id="142" dur="500"/>
                                        <p:tgtEl>
                                          <p:spTgt spid="144"/>
                                        </p:tgtEl>
                                      </p:cBhvr>
                                    </p:animEffect>
                                  </p:childTnLst>
                                </p:cTn>
                              </p:par>
                              <p:par>
                                <p:cTn id="143" presetID="22" presetClass="entr" presetSubtype="1" fill="hold" nodeType="withEffect">
                                  <p:stCondLst>
                                    <p:cond delay="0"/>
                                  </p:stCondLst>
                                  <p:childTnLst>
                                    <p:set>
                                      <p:cBhvr>
                                        <p:cTn id="144" dur="1" fill="hold">
                                          <p:stCondLst>
                                            <p:cond delay="0"/>
                                          </p:stCondLst>
                                        </p:cTn>
                                        <p:tgtEl>
                                          <p:spTgt spid="149"/>
                                        </p:tgtEl>
                                        <p:attrNameLst>
                                          <p:attrName>style.visibility</p:attrName>
                                        </p:attrNameLst>
                                      </p:cBhvr>
                                      <p:to>
                                        <p:strVal val="visible"/>
                                      </p:to>
                                    </p:set>
                                    <p:animEffect transition="in" filter="wipe(up)">
                                      <p:cBhvr>
                                        <p:cTn id="145" dur="500"/>
                                        <p:tgtEl>
                                          <p:spTgt spid="149"/>
                                        </p:tgtEl>
                                      </p:cBhvr>
                                    </p:animEffect>
                                  </p:childTnLst>
                                </p:cTn>
                              </p:par>
                              <p:par>
                                <p:cTn id="146" presetID="22" presetClass="entr" presetSubtype="1" fill="hold" nodeType="withEffect">
                                  <p:stCondLst>
                                    <p:cond delay="0"/>
                                  </p:stCondLst>
                                  <p:childTnLst>
                                    <p:set>
                                      <p:cBhvr>
                                        <p:cTn id="147" dur="1" fill="hold">
                                          <p:stCondLst>
                                            <p:cond delay="0"/>
                                          </p:stCondLst>
                                        </p:cTn>
                                        <p:tgtEl>
                                          <p:spTgt spid="152"/>
                                        </p:tgtEl>
                                        <p:attrNameLst>
                                          <p:attrName>style.visibility</p:attrName>
                                        </p:attrNameLst>
                                      </p:cBhvr>
                                      <p:to>
                                        <p:strVal val="visible"/>
                                      </p:to>
                                    </p:set>
                                    <p:animEffect transition="in" filter="wipe(up)">
                                      <p:cBhvr>
                                        <p:cTn id="148" dur="500"/>
                                        <p:tgtEl>
                                          <p:spTgt spid="152"/>
                                        </p:tgtEl>
                                      </p:cBhvr>
                                    </p:animEffect>
                                  </p:childTnLst>
                                </p:cTn>
                              </p:par>
                              <p:par>
                                <p:cTn id="149" presetID="22" presetClass="entr" presetSubtype="1" fill="hold" nodeType="withEffect">
                                  <p:stCondLst>
                                    <p:cond delay="0"/>
                                  </p:stCondLst>
                                  <p:childTnLst>
                                    <p:set>
                                      <p:cBhvr>
                                        <p:cTn id="150" dur="1" fill="hold">
                                          <p:stCondLst>
                                            <p:cond delay="0"/>
                                          </p:stCondLst>
                                        </p:cTn>
                                        <p:tgtEl>
                                          <p:spTgt spid="155"/>
                                        </p:tgtEl>
                                        <p:attrNameLst>
                                          <p:attrName>style.visibility</p:attrName>
                                        </p:attrNameLst>
                                      </p:cBhvr>
                                      <p:to>
                                        <p:strVal val="visible"/>
                                      </p:to>
                                    </p:set>
                                    <p:animEffect transition="in" filter="wipe(up)">
                                      <p:cBhvr>
                                        <p:cTn id="151" dur="500"/>
                                        <p:tgtEl>
                                          <p:spTgt spid="155"/>
                                        </p:tgtEl>
                                      </p:cBhvr>
                                    </p:animEffect>
                                  </p:childTnLst>
                                </p:cTn>
                              </p:par>
                              <p:par>
                                <p:cTn id="152" presetID="22" presetClass="entr" presetSubtype="1" fill="hold" nodeType="withEffect">
                                  <p:stCondLst>
                                    <p:cond delay="0"/>
                                  </p:stCondLst>
                                  <p:childTnLst>
                                    <p:set>
                                      <p:cBhvr>
                                        <p:cTn id="153" dur="1" fill="hold">
                                          <p:stCondLst>
                                            <p:cond delay="0"/>
                                          </p:stCondLst>
                                        </p:cTn>
                                        <p:tgtEl>
                                          <p:spTgt spid="158"/>
                                        </p:tgtEl>
                                        <p:attrNameLst>
                                          <p:attrName>style.visibility</p:attrName>
                                        </p:attrNameLst>
                                      </p:cBhvr>
                                      <p:to>
                                        <p:strVal val="visible"/>
                                      </p:to>
                                    </p:set>
                                    <p:animEffect transition="in" filter="wipe(up)">
                                      <p:cBhvr>
                                        <p:cTn id="154" dur="500"/>
                                        <p:tgtEl>
                                          <p:spTgt spid="158"/>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63"/>
                                        </p:tgtEl>
                                        <p:attrNameLst>
                                          <p:attrName>style.visibility</p:attrName>
                                        </p:attrNameLst>
                                      </p:cBhvr>
                                      <p:to>
                                        <p:strVal val="visible"/>
                                      </p:to>
                                    </p:set>
                                    <p:animEffect transition="in" filter="fade">
                                      <p:cBhvr>
                                        <p:cTn id="157" dur="500"/>
                                        <p:tgtEl>
                                          <p:spTgt spid="163"/>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163"/>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141"/>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144"/>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149"/>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152"/>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155"/>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158"/>
                                        </p:tgtEl>
                                        <p:attrNameLst>
                                          <p:attrName>style.visibility</p:attrName>
                                        </p:attrNameLst>
                                      </p:cBhvr>
                                      <p:to>
                                        <p:strVal val="hidden"/>
                                      </p:to>
                                    </p:set>
                                  </p:childTnLst>
                                </p:cTn>
                              </p:par>
                              <p:par>
                                <p:cTn id="174" presetID="22" presetClass="entr" presetSubtype="1" fill="hold" nodeType="withEffect">
                                  <p:stCondLst>
                                    <p:cond delay="0"/>
                                  </p:stCondLst>
                                  <p:childTnLst>
                                    <p:set>
                                      <p:cBhvr>
                                        <p:cTn id="175" dur="1" fill="hold">
                                          <p:stCondLst>
                                            <p:cond delay="0"/>
                                          </p:stCondLst>
                                        </p:cTn>
                                        <p:tgtEl>
                                          <p:spTgt spid="166"/>
                                        </p:tgtEl>
                                        <p:attrNameLst>
                                          <p:attrName>style.visibility</p:attrName>
                                        </p:attrNameLst>
                                      </p:cBhvr>
                                      <p:to>
                                        <p:strVal val="visible"/>
                                      </p:to>
                                    </p:set>
                                    <p:animEffect transition="in" filter="wipe(up)">
                                      <p:cBhvr>
                                        <p:cTn id="176" dur="500"/>
                                        <p:tgtEl>
                                          <p:spTgt spid="166"/>
                                        </p:tgtEl>
                                      </p:cBhvr>
                                    </p:animEffect>
                                  </p:childTnLst>
                                </p:cTn>
                              </p:par>
                              <p:par>
                                <p:cTn id="177" presetID="22" presetClass="entr" presetSubtype="1" fill="hold" nodeType="withEffect">
                                  <p:stCondLst>
                                    <p:cond delay="0"/>
                                  </p:stCondLst>
                                  <p:childTnLst>
                                    <p:set>
                                      <p:cBhvr>
                                        <p:cTn id="178" dur="1" fill="hold">
                                          <p:stCondLst>
                                            <p:cond delay="0"/>
                                          </p:stCondLst>
                                        </p:cTn>
                                        <p:tgtEl>
                                          <p:spTgt spid="169"/>
                                        </p:tgtEl>
                                        <p:attrNameLst>
                                          <p:attrName>style.visibility</p:attrName>
                                        </p:attrNameLst>
                                      </p:cBhvr>
                                      <p:to>
                                        <p:strVal val="visible"/>
                                      </p:to>
                                    </p:set>
                                    <p:animEffect transition="in" filter="wipe(up)">
                                      <p:cBhvr>
                                        <p:cTn id="179" dur="500"/>
                                        <p:tgtEl>
                                          <p:spTgt spid="169"/>
                                        </p:tgtEl>
                                      </p:cBhvr>
                                    </p:animEffect>
                                  </p:childTnLst>
                                </p:cTn>
                              </p:par>
                              <p:par>
                                <p:cTn id="180" presetID="22" presetClass="entr" presetSubtype="1" fill="hold" nodeType="withEffect">
                                  <p:stCondLst>
                                    <p:cond delay="0"/>
                                  </p:stCondLst>
                                  <p:childTnLst>
                                    <p:set>
                                      <p:cBhvr>
                                        <p:cTn id="181" dur="1" fill="hold">
                                          <p:stCondLst>
                                            <p:cond delay="0"/>
                                          </p:stCondLst>
                                        </p:cTn>
                                        <p:tgtEl>
                                          <p:spTgt spid="176"/>
                                        </p:tgtEl>
                                        <p:attrNameLst>
                                          <p:attrName>style.visibility</p:attrName>
                                        </p:attrNameLst>
                                      </p:cBhvr>
                                      <p:to>
                                        <p:strVal val="visible"/>
                                      </p:to>
                                    </p:set>
                                    <p:animEffect transition="in" filter="wipe(up)">
                                      <p:cBhvr>
                                        <p:cTn id="182" dur="500"/>
                                        <p:tgtEl>
                                          <p:spTgt spid="176"/>
                                        </p:tgtEl>
                                      </p:cBhvr>
                                    </p:animEffect>
                                  </p:childTnLst>
                                </p:cTn>
                              </p:par>
                              <p:par>
                                <p:cTn id="183" presetID="22" presetClass="entr" presetSubtype="1" fill="hold" nodeType="withEffect">
                                  <p:stCondLst>
                                    <p:cond delay="0"/>
                                  </p:stCondLst>
                                  <p:childTnLst>
                                    <p:set>
                                      <p:cBhvr>
                                        <p:cTn id="184" dur="1" fill="hold">
                                          <p:stCondLst>
                                            <p:cond delay="0"/>
                                          </p:stCondLst>
                                        </p:cTn>
                                        <p:tgtEl>
                                          <p:spTgt spid="179"/>
                                        </p:tgtEl>
                                        <p:attrNameLst>
                                          <p:attrName>style.visibility</p:attrName>
                                        </p:attrNameLst>
                                      </p:cBhvr>
                                      <p:to>
                                        <p:strVal val="visible"/>
                                      </p:to>
                                    </p:set>
                                    <p:animEffect transition="in" filter="wipe(up)">
                                      <p:cBhvr>
                                        <p:cTn id="185" dur="500"/>
                                        <p:tgtEl>
                                          <p:spTgt spid="179"/>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243"/>
                                        </p:tgtEl>
                                        <p:attrNameLst>
                                          <p:attrName>style.visibility</p:attrName>
                                        </p:attrNameLst>
                                      </p:cBhvr>
                                      <p:to>
                                        <p:strVal val="visible"/>
                                      </p:to>
                                    </p:set>
                                    <p:animEffect transition="in" filter="fade">
                                      <p:cBhvr>
                                        <p:cTn id="188" dur="500"/>
                                        <p:tgtEl>
                                          <p:spTgt spid="243"/>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243"/>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166"/>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169"/>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176"/>
                                        </p:tgtEl>
                                        <p:attrNameLst>
                                          <p:attrName>style.visibility</p:attrName>
                                        </p:attrNameLst>
                                      </p:cBhvr>
                                      <p:to>
                                        <p:strVal val="hidden"/>
                                      </p:to>
                                    </p:set>
                                  </p:childTnLst>
                                </p:cTn>
                              </p:par>
                              <p:par>
                                <p:cTn id="199" presetID="1" presetClass="exit" presetSubtype="0" fill="hold" nodeType="withEffect">
                                  <p:stCondLst>
                                    <p:cond delay="0"/>
                                  </p:stCondLst>
                                  <p:childTnLst>
                                    <p:set>
                                      <p:cBhvr>
                                        <p:cTn id="200" dur="1" fill="hold">
                                          <p:stCondLst>
                                            <p:cond delay="0"/>
                                          </p:stCondLst>
                                        </p:cTn>
                                        <p:tgtEl>
                                          <p:spTgt spid="179"/>
                                        </p:tgtEl>
                                        <p:attrNameLst>
                                          <p:attrName>style.visibility</p:attrName>
                                        </p:attrNameLst>
                                      </p:cBhvr>
                                      <p:to>
                                        <p:strVal val="hidden"/>
                                      </p:to>
                                    </p:set>
                                  </p:childTnLst>
                                </p:cTn>
                              </p:par>
                              <p:par>
                                <p:cTn id="201" presetID="22" presetClass="entr" presetSubtype="1" fill="hold" nodeType="withEffect">
                                  <p:stCondLst>
                                    <p:cond delay="0"/>
                                  </p:stCondLst>
                                  <p:childTnLst>
                                    <p:set>
                                      <p:cBhvr>
                                        <p:cTn id="202" dur="1" fill="hold">
                                          <p:stCondLst>
                                            <p:cond delay="0"/>
                                          </p:stCondLst>
                                        </p:cTn>
                                        <p:tgtEl>
                                          <p:spTgt spid="182"/>
                                        </p:tgtEl>
                                        <p:attrNameLst>
                                          <p:attrName>style.visibility</p:attrName>
                                        </p:attrNameLst>
                                      </p:cBhvr>
                                      <p:to>
                                        <p:strVal val="visible"/>
                                      </p:to>
                                    </p:set>
                                    <p:animEffect transition="in" filter="wipe(up)">
                                      <p:cBhvr>
                                        <p:cTn id="203" dur="500"/>
                                        <p:tgtEl>
                                          <p:spTgt spid="182"/>
                                        </p:tgtEl>
                                      </p:cBhvr>
                                    </p:animEffect>
                                  </p:childTnLst>
                                </p:cTn>
                              </p:par>
                              <p:par>
                                <p:cTn id="204" presetID="22" presetClass="entr" presetSubtype="1" fill="hold" nodeType="withEffect">
                                  <p:stCondLst>
                                    <p:cond delay="0"/>
                                  </p:stCondLst>
                                  <p:childTnLst>
                                    <p:set>
                                      <p:cBhvr>
                                        <p:cTn id="205" dur="1" fill="hold">
                                          <p:stCondLst>
                                            <p:cond delay="0"/>
                                          </p:stCondLst>
                                        </p:cTn>
                                        <p:tgtEl>
                                          <p:spTgt spid="185"/>
                                        </p:tgtEl>
                                        <p:attrNameLst>
                                          <p:attrName>style.visibility</p:attrName>
                                        </p:attrNameLst>
                                      </p:cBhvr>
                                      <p:to>
                                        <p:strVal val="visible"/>
                                      </p:to>
                                    </p:set>
                                    <p:animEffect transition="in" filter="wipe(up)">
                                      <p:cBhvr>
                                        <p:cTn id="206" dur="500"/>
                                        <p:tgtEl>
                                          <p:spTgt spid="185"/>
                                        </p:tgtEl>
                                      </p:cBhvr>
                                    </p:animEffect>
                                  </p:childTnLst>
                                </p:cTn>
                              </p:par>
                              <p:par>
                                <p:cTn id="207" presetID="22" presetClass="entr" presetSubtype="1" fill="hold" nodeType="withEffect">
                                  <p:stCondLst>
                                    <p:cond delay="0"/>
                                  </p:stCondLst>
                                  <p:childTnLst>
                                    <p:set>
                                      <p:cBhvr>
                                        <p:cTn id="208" dur="1" fill="hold">
                                          <p:stCondLst>
                                            <p:cond delay="0"/>
                                          </p:stCondLst>
                                        </p:cTn>
                                        <p:tgtEl>
                                          <p:spTgt spid="188"/>
                                        </p:tgtEl>
                                        <p:attrNameLst>
                                          <p:attrName>style.visibility</p:attrName>
                                        </p:attrNameLst>
                                      </p:cBhvr>
                                      <p:to>
                                        <p:strVal val="visible"/>
                                      </p:to>
                                    </p:set>
                                    <p:animEffect transition="in" filter="wipe(up)">
                                      <p:cBhvr>
                                        <p:cTn id="209" dur="500"/>
                                        <p:tgtEl>
                                          <p:spTgt spid="188"/>
                                        </p:tgtEl>
                                      </p:cBhvr>
                                    </p:animEffect>
                                  </p:childTnLst>
                                </p:cTn>
                              </p:par>
                              <p:par>
                                <p:cTn id="210" presetID="22" presetClass="entr" presetSubtype="1" fill="hold" nodeType="withEffect">
                                  <p:stCondLst>
                                    <p:cond delay="0"/>
                                  </p:stCondLst>
                                  <p:childTnLst>
                                    <p:set>
                                      <p:cBhvr>
                                        <p:cTn id="211" dur="1" fill="hold">
                                          <p:stCondLst>
                                            <p:cond delay="0"/>
                                          </p:stCondLst>
                                        </p:cTn>
                                        <p:tgtEl>
                                          <p:spTgt spid="191"/>
                                        </p:tgtEl>
                                        <p:attrNameLst>
                                          <p:attrName>style.visibility</p:attrName>
                                        </p:attrNameLst>
                                      </p:cBhvr>
                                      <p:to>
                                        <p:strVal val="visible"/>
                                      </p:to>
                                    </p:set>
                                    <p:animEffect transition="in" filter="wipe(up)">
                                      <p:cBhvr>
                                        <p:cTn id="212" dur="500"/>
                                        <p:tgtEl>
                                          <p:spTgt spid="191"/>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244"/>
                                        </p:tgtEl>
                                        <p:attrNameLst>
                                          <p:attrName>style.visibility</p:attrName>
                                        </p:attrNameLst>
                                      </p:cBhvr>
                                      <p:to>
                                        <p:strVal val="visible"/>
                                      </p:to>
                                    </p:set>
                                    <p:animEffect transition="in" filter="fade">
                                      <p:cBhvr>
                                        <p:cTn id="215" dur="500"/>
                                        <p:tgtEl>
                                          <p:spTgt spid="244"/>
                                        </p:tgtEl>
                                      </p:cBhvr>
                                    </p:animEffect>
                                  </p:childTnLst>
                                </p:cTn>
                              </p:par>
                            </p:childTnLst>
                          </p:cTn>
                        </p:par>
                      </p:childTnLst>
                    </p:cTn>
                  </p:par>
                  <p:par>
                    <p:cTn id="216" fill="hold">
                      <p:stCondLst>
                        <p:cond delay="indefinite"/>
                      </p:stCondLst>
                      <p:childTnLst>
                        <p:par>
                          <p:cTn id="217" fill="hold">
                            <p:stCondLst>
                              <p:cond delay="0"/>
                            </p:stCondLst>
                            <p:childTnLst>
                              <p:par>
                                <p:cTn id="218" presetID="1" presetClass="exit" presetSubtype="0" fill="hold" grpId="1" nodeType="clickEffect">
                                  <p:stCondLst>
                                    <p:cond delay="0"/>
                                  </p:stCondLst>
                                  <p:childTnLst>
                                    <p:set>
                                      <p:cBhvr>
                                        <p:cTn id="219" dur="1" fill="hold">
                                          <p:stCondLst>
                                            <p:cond delay="0"/>
                                          </p:stCondLst>
                                        </p:cTn>
                                        <p:tgtEl>
                                          <p:spTgt spid="24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182"/>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185"/>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88"/>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191"/>
                                        </p:tgtEl>
                                        <p:attrNameLst>
                                          <p:attrName>style.visibility</p:attrName>
                                        </p:attrNameLst>
                                      </p:cBhvr>
                                      <p:to>
                                        <p:strVal val="hidden"/>
                                      </p:to>
                                    </p:set>
                                  </p:childTnLst>
                                </p:cTn>
                              </p:par>
                              <p:par>
                                <p:cTn id="228" presetID="22" presetClass="entr" presetSubtype="1" fill="hold" nodeType="withEffect">
                                  <p:stCondLst>
                                    <p:cond delay="0"/>
                                  </p:stCondLst>
                                  <p:childTnLst>
                                    <p:set>
                                      <p:cBhvr>
                                        <p:cTn id="229" dur="1" fill="hold">
                                          <p:stCondLst>
                                            <p:cond delay="0"/>
                                          </p:stCondLst>
                                        </p:cTn>
                                        <p:tgtEl>
                                          <p:spTgt spid="195"/>
                                        </p:tgtEl>
                                        <p:attrNameLst>
                                          <p:attrName>style.visibility</p:attrName>
                                        </p:attrNameLst>
                                      </p:cBhvr>
                                      <p:to>
                                        <p:strVal val="visible"/>
                                      </p:to>
                                    </p:set>
                                    <p:animEffect transition="in" filter="wipe(up)">
                                      <p:cBhvr>
                                        <p:cTn id="230" dur="500"/>
                                        <p:tgtEl>
                                          <p:spTgt spid="195"/>
                                        </p:tgtEl>
                                      </p:cBhvr>
                                    </p:animEffect>
                                  </p:childTnLst>
                                </p:cTn>
                              </p:par>
                              <p:par>
                                <p:cTn id="231" presetID="22" presetClass="entr" presetSubtype="1" fill="hold" nodeType="withEffect">
                                  <p:stCondLst>
                                    <p:cond delay="0"/>
                                  </p:stCondLst>
                                  <p:childTnLst>
                                    <p:set>
                                      <p:cBhvr>
                                        <p:cTn id="232" dur="1" fill="hold">
                                          <p:stCondLst>
                                            <p:cond delay="0"/>
                                          </p:stCondLst>
                                        </p:cTn>
                                        <p:tgtEl>
                                          <p:spTgt spid="198"/>
                                        </p:tgtEl>
                                        <p:attrNameLst>
                                          <p:attrName>style.visibility</p:attrName>
                                        </p:attrNameLst>
                                      </p:cBhvr>
                                      <p:to>
                                        <p:strVal val="visible"/>
                                      </p:to>
                                    </p:set>
                                    <p:animEffect transition="in" filter="wipe(up)">
                                      <p:cBhvr>
                                        <p:cTn id="233" dur="500"/>
                                        <p:tgtEl>
                                          <p:spTgt spid="198"/>
                                        </p:tgtEl>
                                      </p:cBhvr>
                                    </p:animEffect>
                                  </p:childTnLst>
                                </p:cTn>
                              </p:par>
                              <p:par>
                                <p:cTn id="234" presetID="22" presetClass="entr" presetSubtype="1" fill="hold" nodeType="withEffect">
                                  <p:stCondLst>
                                    <p:cond delay="0"/>
                                  </p:stCondLst>
                                  <p:childTnLst>
                                    <p:set>
                                      <p:cBhvr>
                                        <p:cTn id="235" dur="1" fill="hold">
                                          <p:stCondLst>
                                            <p:cond delay="0"/>
                                          </p:stCondLst>
                                        </p:cTn>
                                        <p:tgtEl>
                                          <p:spTgt spid="201"/>
                                        </p:tgtEl>
                                        <p:attrNameLst>
                                          <p:attrName>style.visibility</p:attrName>
                                        </p:attrNameLst>
                                      </p:cBhvr>
                                      <p:to>
                                        <p:strVal val="visible"/>
                                      </p:to>
                                    </p:set>
                                    <p:animEffect transition="in" filter="wipe(up)">
                                      <p:cBhvr>
                                        <p:cTn id="236" dur="500"/>
                                        <p:tgtEl>
                                          <p:spTgt spid="201"/>
                                        </p:tgtEl>
                                      </p:cBhvr>
                                    </p:animEffect>
                                  </p:childTnLst>
                                </p:cTn>
                              </p:par>
                              <p:par>
                                <p:cTn id="237" presetID="22" presetClass="entr" presetSubtype="1" fill="hold" nodeType="withEffect">
                                  <p:stCondLst>
                                    <p:cond delay="0"/>
                                  </p:stCondLst>
                                  <p:childTnLst>
                                    <p:set>
                                      <p:cBhvr>
                                        <p:cTn id="238" dur="1" fill="hold">
                                          <p:stCondLst>
                                            <p:cond delay="0"/>
                                          </p:stCondLst>
                                        </p:cTn>
                                        <p:tgtEl>
                                          <p:spTgt spid="204"/>
                                        </p:tgtEl>
                                        <p:attrNameLst>
                                          <p:attrName>style.visibility</p:attrName>
                                        </p:attrNameLst>
                                      </p:cBhvr>
                                      <p:to>
                                        <p:strVal val="visible"/>
                                      </p:to>
                                    </p:set>
                                    <p:animEffect transition="in" filter="wipe(up)">
                                      <p:cBhvr>
                                        <p:cTn id="239" dur="500"/>
                                        <p:tgtEl>
                                          <p:spTgt spid="204"/>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245"/>
                                        </p:tgtEl>
                                        <p:attrNameLst>
                                          <p:attrName>style.visibility</p:attrName>
                                        </p:attrNameLst>
                                      </p:cBhvr>
                                      <p:to>
                                        <p:strVal val="visible"/>
                                      </p:to>
                                    </p:set>
                                    <p:animEffect transition="in" filter="fade">
                                      <p:cBhvr>
                                        <p:cTn id="242" dur="500"/>
                                        <p:tgtEl>
                                          <p:spTgt spid="245"/>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245"/>
                                        </p:tgtEl>
                                        <p:attrNameLst>
                                          <p:attrName>style.visibility</p:attrName>
                                        </p:attrNameLst>
                                      </p:cBhvr>
                                      <p:to>
                                        <p:strVal val="hidden"/>
                                      </p:to>
                                    </p:set>
                                  </p:childTnLst>
                                </p:cTn>
                              </p:par>
                              <p:par>
                                <p:cTn id="247" presetID="1" presetClass="exit" presetSubtype="0" fill="hold" nodeType="withEffect">
                                  <p:stCondLst>
                                    <p:cond delay="0"/>
                                  </p:stCondLst>
                                  <p:childTnLst>
                                    <p:set>
                                      <p:cBhvr>
                                        <p:cTn id="248" dur="1" fill="hold">
                                          <p:stCondLst>
                                            <p:cond delay="0"/>
                                          </p:stCondLst>
                                        </p:cTn>
                                        <p:tgtEl>
                                          <p:spTgt spid="195"/>
                                        </p:tgtEl>
                                        <p:attrNameLst>
                                          <p:attrName>style.visibility</p:attrName>
                                        </p:attrNameLst>
                                      </p:cBhvr>
                                      <p:to>
                                        <p:strVal val="hidden"/>
                                      </p:to>
                                    </p:set>
                                  </p:childTnLst>
                                </p:cTn>
                              </p:par>
                              <p:par>
                                <p:cTn id="249" presetID="1" presetClass="exit" presetSubtype="0" fill="hold" nodeType="withEffect">
                                  <p:stCondLst>
                                    <p:cond delay="0"/>
                                  </p:stCondLst>
                                  <p:childTnLst>
                                    <p:set>
                                      <p:cBhvr>
                                        <p:cTn id="250" dur="1" fill="hold">
                                          <p:stCondLst>
                                            <p:cond delay="0"/>
                                          </p:stCondLst>
                                        </p:cTn>
                                        <p:tgtEl>
                                          <p:spTgt spid="198"/>
                                        </p:tgtEl>
                                        <p:attrNameLst>
                                          <p:attrName>style.visibility</p:attrName>
                                        </p:attrNameLst>
                                      </p:cBhvr>
                                      <p:to>
                                        <p:strVal val="hidden"/>
                                      </p:to>
                                    </p:set>
                                  </p:childTnLst>
                                </p:cTn>
                              </p:par>
                              <p:par>
                                <p:cTn id="251" presetID="1" presetClass="exit" presetSubtype="0" fill="hold" nodeType="withEffect">
                                  <p:stCondLst>
                                    <p:cond delay="0"/>
                                  </p:stCondLst>
                                  <p:childTnLst>
                                    <p:set>
                                      <p:cBhvr>
                                        <p:cTn id="252" dur="1" fill="hold">
                                          <p:stCondLst>
                                            <p:cond delay="0"/>
                                          </p:stCondLst>
                                        </p:cTn>
                                        <p:tgtEl>
                                          <p:spTgt spid="201"/>
                                        </p:tgtEl>
                                        <p:attrNameLst>
                                          <p:attrName>style.visibility</p:attrName>
                                        </p:attrNameLst>
                                      </p:cBhvr>
                                      <p:to>
                                        <p:strVal val="hidden"/>
                                      </p:to>
                                    </p:set>
                                  </p:childTnLst>
                                </p:cTn>
                              </p:par>
                              <p:par>
                                <p:cTn id="253" presetID="1" presetClass="exit" presetSubtype="0" fill="hold" nodeType="withEffect">
                                  <p:stCondLst>
                                    <p:cond delay="0"/>
                                  </p:stCondLst>
                                  <p:childTnLst>
                                    <p:set>
                                      <p:cBhvr>
                                        <p:cTn id="254" dur="1" fill="hold">
                                          <p:stCondLst>
                                            <p:cond delay="0"/>
                                          </p:stCondLst>
                                        </p:cTn>
                                        <p:tgtEl>
                                          <p:spTgt spid="204"/>
                                        </p:tgtEl>
                                        <p:attrNameLst>
                                          <p:attrName>style.visibility</p:attrName>
                                        </p:attrNameLst>
                                      </p:cBhvr>
                                      <p:to>
                                        <p:strVal val="hidden"/>
                                      </p:to>
                                    </p:set>
                                  </p:childTnLst>
                                </p:cTn>
                              </p:par>
                              <p:par>
                                <p:cTn id="255" presetID="22" presetClass="entr" presetSubtype="1" fill="hold" nodeType="withEffect">
                                  <p:stCondLst>
                                    <p:cond delay="0"/>
                                  </p:stCondLst>
                                  <p:childTnLst>
                                    <p:set>
                                      <p:cBhvr>
                                        <p:cTn id="256" dur="1" fill="hold">
                                          <p:stCondLst>
                                            <p:cond delay="0"/>
                                          </p:stCondLst>
                                        </p:cTn>
                                        <p:tgtEl>
                                          <p:spTgt spid="207"/>
                                        </p:tgtEl>
                                        <p:attrNameLst>
                                          <p:attrName>style.visibility</p:attrName>
                                        </p:attrNameLst>
                                      </p:cBhvr>
                                      <p:to>
                                        <p:strVal val="visible"/>
                                      </p:to>
                                    </p:set>
                                    <p:animEffect transition="in" filter="wipe(up)">
                                      <p:cBhvr>
                                        <p:cTn id="257" dur="500"/>
                                        <p:tgtEl>
                                          <p:spTgt spid="207"/>
                                        </p:tgtEl>
                                      </p:cBhvr>
                                    </p:animEffect>
                                  </p:childTnLst>
                                </p:cTn>
                              </p:par>
                              <p:par>
                                <p:cTn id="258" presetID="22" presetClass="entr" presetSubtype="1" fill="hold" nodeType="withEffect">
                                  <p:stCondLst>
                                    <p:cond delay="0"/>
                                  </p:stCondLst>
                                  <p:childTnLst>
                                    <p:set>
                                      <p:cBhvr>
                                        <p:cTn id="259" dur="1" fill="hold">
                                          <p:stCondLst>
                                            <p:cond delay="0"/>
                                          </p:stCondLst>
                                        </p:cTn>
                                        <p:tgtEl>
                                          <p:spTgt spid="210"/>
                                        </p:tgtEl>
                                        <p:attrNameLst>
                                          <p:attrName>style.visibility</p:attrName>
                                        </p:attrNameLst>
                                      </p:cBhvr>
                                      <p:to>
                                        <p:strVal val="visible"/>
                                      </p:to>
                                    </p:set>
                                    <p:animEffect transition="in" filter="wipe(up)">
                                      <p:cBhvr>
                                        <p:cTn id="260" dur="500"/>
                                        <p:tgtEl>
                                          <p:spTgt spid="210"/>
                                        </p:tgtEl>
                                      </p:cBhvr>
                                    </p:animEffect>
                                  </p:childTnLst>
                                </p:cTn>
                              </p:par>
                              <p:par>
                                <p:cTn id="261" presetID="22" presetClass="entr" presetSubtype="1" fill="hold" nodeType="withEffect">
                                  <p:stCondLst>
                                    <p:cond delay="0"/>
                                  </p:stCondLst>
                                  <p:childTnLst>
                                    <p:set>
                                      <p:cBhvr>
                                        <p:cTn id="262" dur="1" fill="hold">
                                          <p:stCondLst>
                                            <p:cond delay="0"/>
                                          </p:stCondLst>
                                        </p:cTn>
                                        <p:tgtEl>
                                          <p:spTgt spid="213"/>
                                        </p:tgtEl>
                                        <p:attrNameLst>
                                          <p:attrName>style.visibility</p:attrName>
                                        </p:attrNameLst>
                                      </p:cBhvr>
                                      <p:to>
                                        <p:strVal val="visible"/>
                                      </p:to>
                                    </p:set>
                                    <p:animEffect transition="in" filter="wipe(up)">
                                      <p:cBhvr>
                                        <p:cTn id="263" dur="500"/>
                                        <p:tgtEl>
                                          <p:spTgt spid="213"/>
                                        </p:tgtEl>
                                      </p:cBhvr>
                                    </p:animEffect>
                                  </p:childTnLst>
                                </p:cTn>
                              </p:par>
                              <p:par>
                                <p:cTn id="264" presetID="22" presetClass="entr" presetSubtype="1" fill="hold" nodeType="withEffect">
                                  <p:stCondLst>
                                    <p:cond delay="0"/>
                                  </p:stCondLst>
                                  <p:childTnLst>
                                    <p:set>
                                      <p:cBhvr>
                                        <p:cTn id="265" dur="1" fill="hold">
                                          <p:stCondLst>
                                            <p:cond delay="0"/>
                                          </p:stCondLst>
                                        </p:cTn>
                                        <p:tgtEl>
                                          <p:spTgt spid="216"/>
                                        </p:tgtEl>
                                        <p:attrNameLst>
                                          <p:attrName>style.visibility</p:attrName>
                                        </p:attrNameLst>
                                      </p:cBhvr>
                                      <p:to>
                                        <p:strVal val="visible"/>
                                      </p:to>
                                    </p:set>
                                    <p:animEffect transition="in" filter="wipe(up)">
                                      <p:cBhvr>
                                        <p:cTn id="266" dur="500"/>
                                        <p:tgtEl>
                                          <p:spTgt spid="216"/>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246"/>
                                        </p:tgtEl>
                                        <p:attrNameLst>
                                          <p:attrName>style.visibility</p:attrName>
                                        </p:attrNameLst>
                                      </p:cBhvr>
                                      <p:to>
                                        <p:strVal val="visible"/>
                                      </p:to>
                                    </p:set>
                                    <p:animEffect transition="in" filter="fade">
                                      <p:cBhvr>
                                        <p:cTn id="269" dur="500"/>
                                        <p:tgtEl>
                                          <p:spTgt spid="246"/>
                                        </p:tgtEl>
                                      </p:cBhvr>
                                    </p:animEffect>
                                  </p:childTnLst>
                                </p:cTn>
                              </p:par>
                            </p:childTnLst>
                          </p:cTn>
                        </p:par>
                      </p:childTnLst>
                    </p:cTn>
                  </p:par>
                  <p:par>
                    <p:cTn id="270" fill="hold">
                      <p:stCondLst>
                        <p:cond delay="indefinite"/>
                      </p:stCondLst>
                      <p:childTnLst>
                        <p:par>
                          <p:cTn id="271" fill="hold">
                            <p:stCondLst>
                              <p:cond delay="0"/>
                            </p:stCondLst>
                            <p:childTnLst>
                              <p:par>
                                <p:cTn id="272" presetID="1" presetClass="exit" presetSubtype="0" fill="hold" grpId="1" nodeType="clickEffect">
                                  <p:stCondLst>
                                    <p:cond delay="0"/>
                                  </p:stCondLst>
                                  <p:childTnLst>
                                    <p:set>
                                      <p:cBhvr>
                                        <p:cTn id="273" dur="1" fill="hold">
                                          <p:stCondLst>
                                            <p:cond delay="0"/>
                                          </p:stCondLst>
                                        </p:cTn>
                                        <p:tgtEl>
                                          <p:spTgt spid="246"/>
                                        </p:tgtEl>
                                        <p:attrNameLst>
                                          <p:attrName>style.visibility</p:attrName>
                                        </p:attrNameLst>
                                      </p:cBhvr>
                                      <p:to>
                                        <p:strVal val="hidden"/>
                                      </p:to>
                                    </p:set>
                                  </p:childTnLst>
                                </p:cTn>
                              </p:par>
                              <p:par>
                                <p:cTn id="274" presetID="1" presetClass="exit" presetSubtype="0" fill="hold" nodeType="withEffect">
                                  <p:stCondLst>
                                    <p:cond delay="0"/>
                                  </p:stCondLst>
                                  <p:childTnLst>
                                    <p:set>
                                      <p:cBhvr>
                                        <p:cTn id="275" dur="1" fill="hold">
                                          <p:stCondLst>
                                            <p:cond delay="0"/>
                                          </p:stCondLst>
                                        </p:cTn>
                                        <p:tgtEl>
                                          <p:spTgt spid="207"/>
                                        </p:tgtEl>
                                        <p:attrNameLst>
                                          <p:attrName>style.visibility</p:attrName>
                                        </p:attrNameLst>
                                      </p:cBhvr>
                                      <p:to>
                                        <p:strVal val="hidden"/>
                                      </p:to>
                                    </p:set>
                                  </p:childTnLst>
                                </p:cTn>
                              </p:par>
                              <p:par>
                                <p:cTn id="276" presetID="1" presetClass="exit" presetSubtype="0" fill="hold" nodeType="withEffect">
                                  <p:stCondLst>
                                    <p:cond delay="0"/>
                                  </p:stCondLst>
                                  <p:childTnLst>
                                    <p:set>
                                      <p:cBhvr>
                                        <p:cTn id="277" dur="1" fill="hold">
                                          <p:stCondLst>
                                            <p:cond delay="0"/>
                                          </p:stCondLst>
                                        </p:cTn>
                                        <p:tgtEl>
                                          <p:spTgt spid="210"/>
                                        </p:tgtEl>
                                        <p:attrNameLst>
                                          <p:attrName>style.visibility</p:attrName>
                                        </p:attrNameLst>
                                      </p:cBhvr>
                                      <p:to>
                                        <p:strVal val="hidden"/>
                                      </p:to>
                                    </p:set>
                                  </p:childTnLst>
                                </p:cTn>
                              </p:par>
                              <p:par>
                                <p:cTn id="278" presetID="1" presetClass="exit" presetSubtype="0" fill="hold" nodeType="withEffect">
                                  <p:stCondLst>
                                    <p:cond delay="0"/>
                                  </p:stCondLst>
                                  <p:childTnLst>
                                    <p:set>
                                      <p:cBhvr>
                                        <p:cTn id="279" dur="1" fill="hold">
                                          <p:stCondLst>
                                            <p:cond delay="0"/>
                                          </p:stCondLst>
                                        </p:cTn>
                                        <p:tgtEl>
                                          <p:spTgt spid="213"/>
                                        </p:tgtEl>
                                        <p:attrNameLst>
                                          <p:attrName>style.visibility</p:attrName>
                                        </p:attrNameLst>
                                      </p:cBhvr>
                                      <p:to>
                                        <p:strVal val="hidden"/>
                                      </p:to>
                                    </p:set>
                                  </p:childTnLst>
                                </p:cTn>
                              </p:par>
                              <p:par>
                                <p:cTn id="280" presetID="1" presetClass="exit" presetSubtype="0" fill="hold" nodeType="withEffect">
                                  <p:stCondLst>
                                    <p:cond delay="0"/>
                                  </p:stCondLst>
                                  <p:childTnLst>
                                    <p:set>
                                      <p:cBhvr>
                                        <p:cTn id="281" dur="1" fill="hold">
                                          <p:stCondLst>
                                            <p:cond delay="0"/>
                                          </p:stCondLst>
                                        </p:cTn>
                                        <p:tgtEl>
                                          <p:spTgt spid="216"/>
                                        </p:tgtEl>
                                        <p:attrNameLst>
                                          <p:attrName>style.visibility</p:attrName>
                                        </p:attrNameLst>
                                      </p:cBhvr>
                                      <p:to>
                                        <p:strVal val="hidden"/>
                                      </p:to>
                                    </p:set>
                                  </p:childTnLst>
                                </p:cTn>
                              </p:par>
                              <p:par>
                                <p:cTn id="282" presetID="22" presetClass="entr" presetSubtype="1" fill="hold" nodeType="withEffect">
                                  <p:stCondLst>
                                    <p:cond delay="0"/>
                                  </p:stCondLst>
                                  <p:childTnLst>
                                    <p:set>
                                      <p:cBhvr>
                                        <p:cTn id="283" dur="1" fill="hold">
                                          <p:stCondLst>
                                            <p:cond delay="0"/>
                                          </p:stCondLst>
                                        </p:cTn>
                                        <p:tgtEl>
                                          <p:spTgt spid="219"/>
                                        </p:tgtEl>
                                        <p:attrNameLst>
                                          <p:attrName>style.visibility</p:attrName>
                                        </p:attrNameLst>
                                      </p:cBhvr>
                                      <p:to>
                                        <p:strVal val="visible"/>
                                      </p:to>
                                    </p:set>
                                    <p:animEffect transition="in" filter="wipe(up)">
                                      <p:cBhvr>
                                        <p:cTn id="284" dur="500"/>
                                        <p:tgtEl>
                                          <p:spTgt spid="219"/>
                                        </p:tgtEl>
                                      </p:cBhvr>
                                    </p:animEffect>
                                  </p:childTnLst>
                                </p:cTn>
                              </p:par>
                              <p:par>
                                <p:cTn id="285" presetID="22" presetClass="entr" presetSubtype="1" fill="hold" nodeType="withEffect">
                                  <p:stCondLst>
                                    <p:cond delay="0"/>
                                  </p:stCondLst>
                                  <p:childTnLst>
                                    <p:set>
                                      <p:cBhvr>
                                        <p:cTn id="286" dur="1" fill="hold">
                                          <p:stCondLst>
                                            <p:cond delay="0"/>
                                          </p:stCondLst>
                                        </p:cTn>
                                        <p:tgtEl>
                                          <p:spTgt spid="222"/>
                                        </p:tgtEl>
                                        <p:attrNameLst>
                                          <p:attrName>style.visibility</p:attrName>
                                        </p:attrNameLst>
                                      </p:cBhvr>
                                      <p:to>
                                        <p:strVal val="visible"/>
                                      </p:to>
                                    </p:set>
                                    <p:animEffect transition="in" filter="wipe(up)">
                                      <p:cBhvr>
                                        <p:cTn id="287" dur="500"/>
                                        <p:tgtEl>
                                          <p:spTgt spid="222"/>
                                        </p:tgtEl>
                                      </p:cBhvr>
                                    </p:animEffect>
                                  </p:childTnLst>
                                </p:cTn>
                              </p:par>
                              <p:par>
                                <p:cTn id="288" presetID="22" presetClass="entr" presetSubtype="1" fill="hold" nodeType="withEffect">
                                  <p:stCondLst>
                                    <p:cond delay="0"/>
                                  </p:stCondLst>
                                  <p:childTnLst>
                                    <p:set>
                                      <p:cBhvr>
                                        <p:cTn id="289" dur="1" fill="hold">
                                          <p:stCondLst>
                                            <p:cond delay="0"/>
                                          </p:stCondLst>
                                        </p:cTn>
                                        <p:tgtEl>
                                          <p:spTgt spid="225"/>
                                        </p:tgtEl>
                                        <p:attrNameLst>
                                          <p:attrName>style.visibility</p:attrName>
                                        </p:attrNameLst>
                                      </p:cBhvr>
                                      <p:to>
                                        <p:strVal val="visible"/>
                                      </p:to>
                                    </p:set>
                                    <p:animEffect transition="in" filter="wipe(up)">
                                      <p:cBhvr>
                                        <p:cTn id="290" dur="500"/>
                                        <p:tgtEl>
                                          <p:spTgt spid="225"/>
                                        </p:tgtEl>
                                      </p:cBhvr>
                                    </p:animEffect>
                                  </p:childTnLst>
                                </p:cTn>
                              </p:par>
                              <p:par>
                                <p:cTn id="291" presetID="22" presetClass="entr" presetSubtype="1" fill="hold" nodeType="withEffect">
                                  <p:stCondLst>
                                    <p:cond delay="0"/>
                                  </p:stCondLst>
                                  <p:childTnLst>
                                    <p:set>
                                      <p:cBhvr>
                                        <p:cTn id="292" dur="1" fill="hold">
                                          <p:stCondLst>
                                            <p:cond delay="0"/>
                                          </p:stCondLst>
                                        </p:cTn>
                                        <p:tgtEl>
                                          <p:spTgt spid="228"/>
                                        </p:tgtEl>
                                        <p:attrNameLst>
                                          <p:attrName>style.visibility</p:attrName>
                                        </p:attrNameLst>
                                      </p:cBhvr>
                                      <p:to>
                                        <p:strVal val="visible"/>
                                      </p:to>
                                    </p:set>
                                    <p:animEffect transition="in" filter="wipe(up)">
                                      <p:cBhvr>
                                        <p:cTn id="293" dur="500"/>
                                        <p:tgtEl>
                                          <p:spTgt spid="228"/>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247"/>
                                        </p:tgtEl>
                                        <p:attrNameLst>
                                          <p:attrName>style.visibility</p:attrName>
                                        </p:attrNameLst>
                                      </p:cBhvr>
                                      <p:to>
                                        <p:strVal val="visible"/>
                                      </p:to>
                                    </p:set>
                                    <p:animEffect transition="in" filter="fade">
                                      <p:cBhvr>
                                        <p:cTn id="296" dur="500"/>
                                        <p:tgtEl>
                                          <p:spTgt spid="247"/>
                                        </p:tgtEl>
                                      </p:cBhvr>
                                    </p:animEffec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247"/>
                                        </p:tgtEl>
                                        <p:attrNameLst>
                                          <p:attrName>style.visibility</p:attrName>
                                        </p:attrNameLst>
                                      </p:cBhvr>
                                      <p:to>
                                        <p:strVal val="hidden"/>
                                      </p:to>
                                    </p:set>
                                  </p:childTnLst>
                                </p:cTn>
                              </p:par>
                              <p:par>
                                <p:cTn id="301" presetID="1" presetClass="exit" presetSubtype="0" fill="hold" nodeType="withEffect">
                                  <p:stCondLst>
                                    <p:cond delay="0"/>
                                  </p:stCondLst>
                                  <p:childTnLst>
                                    <p:set>
                                      <p:cBhvr>
                                        <p:cTn id="302" dur="1" fill="hold">
                                          <p:stCondLst>
                                            <p:cond delay="0"/>
                                          </p:stCondLst>
                                        </p:cTn>
                                        <p:tgtEl>
                                          <p:spTgt spid="219"/>
                                        </p:tgtEl>
                                        <p:attrNameLst>
                                          <p:attrName>style.visibility</p:attrName>
                                        </p:attrNameLst>
                                      </p:cBhvr>
                                      <p:to>
                                        <p:strVal val="hidden"/>
                                      </p:to>
                                    </p:set>
                                  </p:childTnLst>
                                </p:cTn>
                              </p:par>
                              <p:par>
                                <p:cTn id="303" presetID="1" presetClass="exit" presetSubtype="0" fill="hold" nodeType="withEffect">
                                  <p:stCondLst>
                                    <p:cond delay="0"/>
                                  </p:stCondLst>
                                  <p:childTnLst>
                                    <p:set>
                                      <p:cBhvr>
                                        <p:cTn id="304" dur="1" fill="hold">
                                          <p:stCondLst>
                                            <p:cond delay="0"/>
                                          </p:stCondLst>
                                        </p:cTn>
                                        <p:tgtEl>
                                          <p:spTgt spid="222"/>
                                        </p:tgtEl>
                                        <p:attrNameLst>
                                          <p:attrName>style.visibility</p:attrName>
                                        </p:attrNameLst>
                                      </p:cBhvr>
                                      <p:to>
                                        <p:strVal val="hidden"/>
                                      </p:to>
                                    </p:set>
                                  </p:childTnLst>
                                </p:cTn>
                              </p:par>
                              <p:par>
                                <p:cTn id="305" presetID="1" presetClass="exit" presetSubtype="0" fill="hold" nodeType="withEffect">
                                  <p:stCondLst>
                                    <p:cond delay="0"/>
                                  </p:stCondLst>
                                  <p:childTnLst>
                                    <p:set>
                                      <p:cBhvr>
                                        <p:cTn id="306" dur="1" fill="hold">
                                          <p:stCondLst>
                                            <p:cond delay="0"/>
                                          </p:stCondLst>
                                        </p:cTn>
                                        <p:tgtEl>
                                          <p:spTgt spid="225"/>
                                        </p:tgtEl>
                                        <p:attrNameLst>
                                          <p:attrName>style.visibility</p:attrName>
                                        </p:attrNameLst>
                                      </p:cBhvr>
                                      <p:to>
                                        <p:strVal val="hidden"/>
                                      </p:to>
                                    </p:set>
                                  </p:childTnLst>
                                </p:cTn>
                              </p:par>
                              <p:par>
                                <p:cTn id="307" presetID="1" presetClass="exit" presetSubtype="0" fill="hold" nodeType="withEffect">
                                  <p:stCondLst>
                                    <p:cond delay="0"/>
                                  </p:stCondLst>
                                  <p:childTnLst>
                                    <p:set>
                                      <p:cBhvr>
                                        <p:cTn id="308" dur="1" fill="hold">
                                          <p:stCondLst>
                                            <p:cond delay="0"/>
                                          </p:stCondLst>
                                        </p:cTn>
                                        <p:tgtEl>
                                          <p:spTgt spid="228"/>
                                        </p:tgtEl>
                                        <p:attrNameLst>
                                          <p:attrName>style.visibility</p:attrName>
                                        </p:attrNameLst>
                                      </p:cBhvr>
                                      <p:to>
                                        <p:strVal val="hidden"/>
                                      </p:to>
                                    </p:set>
                                  </p:childTnLst>
                                </p:cTn>
                              </p:par>
                              <p:par>
                                <p:cTn id="309" presetID="22" presetClass="entr" presetSubtype="1" fill="hold" nodeType="withEffect">
                                  <p:stCondLst>
                                    <p:cond delay="0"/>
                                  </p:stCondLst>
                                  <p:childTnLst>
                                    <p:set>
                                      <p:cBhvr>
                                        <p:cTn id="310" dur="1" fill="hold">
                                          <p:stCondLst>
                                            <p:cond delay="0"/>
                                          </p:stCondLst>
                                        </p:cTn>
                                        <p:tgtEl>
                                          <p:spTgt spid="231"/>
                                        </p:tgtEl>
                                        <p:attrNameLst>
                                          <p:attrName>style.visibility</p:attrName>
                                        </p:attrNameLst>
                                      </p:cBhvr>
                                      <p:to>
                                        <p:strVal val="visible"/>
                                      </p:to>
                                    </p:set>
                                    <p:animEffect transition="in" filter="wipe(up)">
                                      <p:cBhvr>
                                        <p:cTn id="311" dur="500"/>
                                        <p:tgtEl>
                                          <p:spTgt spid="231"/>
                                        </p:tgtEl>
                                      </p:cBhvr>
                                    </p:animEffect>
                                  </p:childTnLst>
                                </p:cTn>
                              </p:par>
                              <p:par>
                                <p:cTn id="312" presetID="22" presetClass="entr" presetSubtype="1" fill="hold" nodeType="withEffect">
                                  <p:stCondLst>
                                    <p:cond delay="0"/>
                                  </p:stCondLst>
                                  <p:childTnLst>
                                    <p:set>
                                      <p:cBhvr>
                                        <p:cTn id="313" dur="1" fill="hold">
                                          <p:stCondLst>
                                            <p:cond delay="0"/>
                                          </p:stCondLst>
                                        </p:cTn>
                                        <p:tgtEl>
                                          <p:spTgt spid="234"/>
                                        </p:tgtEl>
                                        <p:attrNameLst>
                                          <p:attrName>style.visibility</p:attrName>
                                        </p:attrNameLst>
                                      </p:cBhvr>
                                      <p:to>
                                        <p:strVal val="visible"/>
                                      </p:to>
                                    </p:set>
                                    <p:animEffect transition="in" filter="wipe(up)">
                                      <p:cBhvr>
                                        <p:cTn id="314" dur="500"/>
                                        <p:tgtEl>
                                          <p:spTgt spid="234"/>
                                        </p:tgtEl>
                                      </p:cBhvr>
                                    </p:animEffect>
                                  </p:childTnLst>
                                </p:cTn>
                              </p:par>
                              <p:par>
                                <p:cTn id="315" presetID="22" presetClass="entr" presetSubtype="1" fill="hold" nodeType="withEffect">
                                  <p:stCondLst>
                                    <p:cond delay="0"/>
                                  </p:stCondLst>
                                  <p:childTnLst>
                                    <p:set>
                                      <p:cBhvr>
                                        <p:cTn id="316" dur="1" fill="hold">
                                          <p:stCondLst>
                                            <p:cond delay="0"/>
                                          </p:stCondLst>
                                        </p:cTn>
                                        <p:tgtEl>
                                          <p:spTgt spid="237"/>
                                        </p:tgtEl>
                                        <p:attrNameLst>
                                          <p:attrName>style.visibility</p:attrName>
                                        </p:attrNameLst>
                                      </p:cBhvr>
                                      <p:to>
                                        <p:strVal val="visible"/>
                                      </p:to>
                                    </p:set>
                                    <p:animEffect transition="in" filter="wipe(up)">
                                      <p:cBhvr>
                                        <p:cTn id="317" dur="500"/>
                                        <p:tgtEl>
                                          <p:spTgt spid="237"/>
                                        </p:tgtEl>
                                      </p:cBhvr>
                                    </p:animEffect>
                                  </p:childTnLst>
                                </p:cTn>
                              </p:par>
                              <p:par>
                                <p:cTn id="318" presetID="22" presetClass="entr" presetSubtype="1" fill="hold" nodeType="withEffect">
                                  <p:stCondLst>
                                    <p:cond delay="0"/>
                                  </p:stCondLst>
                                  <p:childTnLst>
                                    <p:set>
                                      <p:cBhvr>
                                        <p:cTn id="319" dur="1" fill="hold">
                                          <p:stCondLst>
                                            <p:cond delay="0"/>
                                          </p:stCondLst>
                                        </p:cTn>
                                        <p:tgtEl>
                                          <p:spTgt spid="240"/>
                                        </p:tgtEl>
                                        <p:attrNameLst>
                                          <p:attrName>style.visibility</p:attrName>
                                        </p:attrNameLst>
                                      </p:cBhvr>
                                      <p:to>
                                        <p:strVal val="visible"/>
                                      </p:to>
                                    </p:set>
                                    <p:animEffect transition="in" filter="wipe(up)">
                                      <p:cBhvr>
                                        <p:cTn id="320" dur="500"/>
                                        <p:tgtEl>
                                          <p:spTgt spid="240"/>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248"/>
                                        </p:tgtEl>
                                        <p:attrNameLst>
                                          <p:attrName>style.visibility</p:attrName>
                                        </p:attrNameLst>
                                      </p:cBhvr>
                                      <p:to>
                                        <p:strVal val="visible"/>
                                      </p:to>
                                    </p:set>
                                    <p:animEffect transition="in" filter="fade">
                                      <p:cBhvr>
                                        <p:cTn id="323"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13" grpId="0"/>
      <p:bldP spid="113" grpId="1"/>
      <p:bldP spid="161" grpId="0"/>
      <p:bldP spid="161" grpId="1"/>
      <p:bldP spid="162" grpId="0"/>
      <p:bldP spid="162" grpId="1"/>
      <p:bldP spid="163" grpId="0"/>
      <p:bldP spid="163" grpId="1"/>
      <p:bldP spid="243" grpId="0"/>
      <p:bldP spid="243" grpId="1"/>
      <p:bldP spid="244" grpId="0"/>
      <p:bldP spid="244" grpId="1"/>
      <p:bldP spid="245" grpId="0"/>
      <p:bldP spid="245" grpId="1"/>
      <p:bldP spid="246" grpId="0"/>
      <p:bldP spid="246" grpId="1"/>
      <p:bldP spid="247" grpId="0"/>
      <p:bldP spid="247" grpId="1"/>
      <p:bldP spid="24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群組 5">
            <a:extLst>
              <a:ext uri="{FF2B5EF4-FFF2-40B4-BE49-F238E27FC236}">
                <a16:creationId xmlns:a16="http://schemas.microsoft.com/office/drawing/2014/main" id="{7B7B69E2-07DF-4FF8-BB94-8A013764D9FF}"/>
              </a:ext>
            </a:extLst>
          </p:cNvPr>
          <p:cNvGrpSpPr/>
          <p:nvPr/>
        </p:nvGrpSpPr>
        <p:grpSpPr>
          <a:xfrm>
            <a:off x="1403648" y="1385291"/>
            <a:ext cx="1896459" cy="2371330"/>
            <a:chOff x="1403648" y="1385291"/>
            <a:chExt cx="1896459" cy="2371330"/>
          </a:xfrm>
        </p:grpSpPr>
        <p:sp>
          <p:nvSpPr>
            <p:cNvPr id="13" name="Freeform 5"/>
            <p:cNvSpPr>
              <a:spLocks/>
            </p:cNvSpPr>
            <p:nvPr/>
          </p:nvSpPr>
          <p:spPr bwMode="auto">
            <a:xfrm>
              <a:off x="1655676" y="1385291"/>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5" name="Freeform 5"/>
            <p:cNvSpPr>
              <a:spLocks/>
            </p:cNvSpPr>
            <p:nvPr/>
          </p:nvSpPr>
          <p:spPr bwMode="auto">
            <a:xfrm>
              <a:off x="1403648" y="1745331"/>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45" name="TextBox 59"/>
          <p:cNvSpPr txBox="1">
            <a:spLocks noChangeArrowheads="1"/>
          </p:cNvSpPr>
          <p:nvPr/>
        </p:nvSpPr>
        <p:spPr bwMode="auto">
          <a:xfrm flipH="1">
            <a:off x="1457376" y="2251927"/>
            <a:ext cx="1663403" cy="931024"/>
          </a:xfrm>
          <a:prstGeom prst="rect">
            <a:avLst/>
          </a:prstGeom>
          <a:noFill/>
          <a:ln>
            <a:noFill/>
          </a:ln>
          <a:extLst/>
        </p:spPr>
        <p:txBody>
          <a:bodyPr wrap="squar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Aft>
                <a:spcPts val="1200"/>
              </a:spcAft>
              <a:defRPr/>
            </a:pPr>
            <a:r>
              <a:rPr lang="zh-TW" altLang="en-US" sz="2800" kern="0" dirty="0">
                <a:solidFill>
                  <a:schemeClr val="bg1"/>
                </a:solidFill>
                <a:latin typeface="台灣金萱體" panose="02020500000000000000" pitchFamily="18" charset="-120"/>
                <a:ea typeface="台灣金萱體" panose="02020500000000000000" pitchFamily="18" charset="-120"/>
                <a:cs typeface="台灣金萱體" panose="02020500000000000000" pitchFamily="18" charset="-120"/>
              </a:rPr>
              <a:t>目錄</a:t>
            </a:r>
            <a:endParaRPr lang="en-US" altLang="zh-CN" sz="2800" kern="0" dirty="0">
              <a:solidFill>
                <a:schemeClr val="bg1"/>
              </a:solidFill>
              <a:latin typeface="台灣金萱體" panose="02020500000000000000" pitchFamily="18" charset="-120"/>
              <a:ea typeface="台灣金萱體" panose="02020500000000000000" pitchFamily="18" charset="-120"/>
              <a:cs typeface="台灣金萱體" panose="02020500000000000000" pitchFamily="18" charset="-120"/>
            </a:endParaRPr>
          </a:p>
          <a:p>
            <a:pPr algn="ctr">
              <a:defRPr/>
            </a:pPr>
            <a:r>
              <a:rPr lang="en-US" altLang="zh-CN" b="1" kern="0" dirty="0">
                <a:solidFill>
                  <a:schemeClr val="bg1"/>
                </a:solidFill>
                <a:latin typeface="Sitka Heading Semibold" pitchFamily="2" charset="0"/>
                <a:ea typeface="台灣金萱體" panose="02020500000000000000" pitchFamily="18" charset="-120"/>
                <a:cs typeface="台灣金萱體" panose="02020500000000000000" pitchFamily="18" charset="-120"/>
              </a:rPr>
              <a:t>CONTENTS</a:t>
            </a:r>
            <a:endParaRPr lang="en-US" altLang="ko-KR" b="1" kern="0" dirty="0">
              <a:solidFill>
                <a:schemeClr val="bg1"/>
              </a:solidFill>
              <a:latin typeface="Sitka Heading Semibold" pitchFamily="2" charset="0"/>
              <a:ea typeface="台灣金萱體" panose="02020500000000000000" pitchFamily="18" charset="-120"/>
              <a:cs typeface="台灣金萱體" panose="02020500000000000000" pitchFamily="18" charset="-120"/>
            </a:endParaRPr>
          </a:p>
        </p:txBody>
      </p:sp>
      <p:sp>
        <p:nvSpPr>
          <p:cNvPr id="50" name="矩形 49"/>
          <p:cNvSpPr/>
          <p:nvPr/>
        </p:nvSpPr>
        <p:spPr>
          <a:xfrm>
            <a:off x="4586875" y="1366076"/>
            <a:ext cx="2977358" cy="377026"/>
          </a:xfrm>
          <a:prstGeom prst="rect">
            <a:avLst/>
          </a:prstGeom>
        </p:spPr>
        <p:txBody>
          <a:bodyPr wrap="square" lIns="68580" tIns="34290" rIns="68580" bIns="34290">
            <a:spAutoFit/>
          </a:bodyPr>
          <a:lstStyle/>
          <a:p>
            <a:pPr>
              <a:defRPr/>
            </a:pP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01 / </a:t>
            </a:r>
            <a:r>
              <a:rPr lang="zh-TW" altLang="en-US"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摘要</a:t>
            </a:r>
            <a:endParaRPr lang="zh-CN"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9" name="矩形 8">
            <a:extLst>
              <a:ext uri="{FF2B5EF4-FFF2-40B4-BE49-F238E27FC236}">
                <a16:creationId xmlns:a16="http://schemas.microsoft.com/office/drawing/2014/main" id="{4CAEE734-2822-4CD0-9E29-BA481238A149}"/>
              </a:ext>
            </a:extLst>
          </p:cNvPr>
          <p:cNvSpPr/>
          <p:nvPr/>
        </p:nvSpPr>
        <p:spPr>
          <a:xfrm>
            <a:off x="4584241" y="1875847"/>
            <a:ext cx="2977358" cy="377026"/>
          </a:xfrm>
          <a:prstGeom prst="rect">
            <a:avLst/>
          </a:prstGeom>
        </p:spPr>
        <p:txBody>
          <a:bodyPr wrap="square" lIns="68580" tIns="34290" rIns="68580" bIns="34290">
            <a:spAutoFit/>
          </a:bodyPr>
          <a:lstStyle/>
          <a:p>
            <a:pPr>
              <a:defRPr/>
            </a:pP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0</a:t>
            </a:r>
            <a:r>
              <a:rPr lang="en-US" altLang="zh-TW"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2</a:t>
            </a: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 / </a:t>
            </a:r>
            <a:r>
              <a:rPr lang="zh-TW" altLang="en-US"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0" name="矩形 9">
            <a:extLst>
              <a:ext uri="{FF2B5EF4-FFF2-40B4-BE49-F238E27FC236}">
                <a16:creationId xmlns:a16="http://schemas.microsoft.com/office/drawing/2014/main" id="{92F07043-2BCE-4E6F-8CE1-C7085DD28F10}"/>
              </a:ext>
            </a:extLst>
          </p:cNvPr>
          <p:cNvSpPr/>
          <p:nvPr/>
        </p:nvSpPr>
        <p:spPr>
          <a:xfrm>
            <a:off x="4584240" y="2382443"/>
            <a:ext cx="4387091" cy="377026"/>
          </a:xfrm>
          <a:prstGeom prst="rect">
            <a:avLst/>
          </a:prstGeom>
        </p:spPr>
        <p:txBody>
          <a:bodyPr wrap="square" lIns="68580" tIns="34290" rIns="68580" bIns="34290">
            <a:spAutoFit/>
          </a:bodyPr>
          <a:lstStyle/>
          <a:p>
            <a:pPr>
              <a:defRPr/>
            </a:pP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0</a:t>
            </a:r>
            <a:r>
              <a:rPr lang="en-US" altLang="zh-TW"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3</a:t>
            </a: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 /</a:t>
            </a:r>
            <a:r>
              <a:rPr lang="zh-TW" altLang="en-US"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 研究方法</a:t>
            </a:r>
            <a:endParaRPr lang="zh-CN"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1" name="矩形 10">
            <a:extLst>
              <a:ext uri="{FF2B5EF4-FFF2-40B4-BE49-F238E27FC236}">
                <a16:creationId xmlns:a16="http://schemas.microsoft.com/office/drawing/2014/main" id="{72CD16A2-D576-4329-97C0-9A0853D5AF47}"/>
              </a:ext>
            </a:extLst>
          </p:cNvPr>
          <p:cNvSpPr/>
          <p:nvPr/>
        </p:nvSpPr>
        <p:spPr>
          <a:xfrm>
            <a:off x="4584241" y="2892214"/>
            <a:ext cx="2977358" cy="377026"/>
          </a:xfrm>
          <a:prstGeom prst="rect">
            <a:avLst/>
          </a:prstGeom>
        </p:spPr>
        <p:txBody>
          <a:bodyPr wrap="square" lIns="68580" tIns="34290" rIns="68580" bIns="34290">
            <a:spAutoFit/>
          </a:bodyPr>
          <a:lstStyle/>
          <a:p>
            <a:pPr>
              <a:defRPr/>
            </a:pP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0</a:t>
            </a:r>
            <a:r>
              <a:rPr lang="en-US" altLang="zh-TW"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4</a:t>
            </a: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 /</a:t>
            </a:r>
            <a:r>
              <a:rPr lang="zh-TW" altLang="en-US"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 結論</a:t>
            </a:r>
            <a:endParaRPr lang="zh-CN"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2" name="矩形 11">
            <a:extLst>
              <a:ext uri="{FF2B5EF4-FFF2-40B4-BE49-F238E27FC236}">
                <a16:creationId xmlns:a16="http://schemas.microsoft.com/office/drawing/2014/main" id="{C4F8C1A3-A663-45AC-9CE4-285A9594D3C4}"/>
              </a:ext>
            </a:extLst>
          </p:cNvPr>
          <p:cNvSpPr/>
          <p:nvPr/>
        </p:nvSpPr>
        <p:spPr>
          <a:xfrm>
            <a:off x="4584241" y="3398810"/>
            <a:ext cx="2977358" cy="377026"/>
          </a:xfrm>
          <a:prstGeom prst="rect">
            <a:avLst/>
          </a:prstGeom>
        </p:spPr>
        <p:txBody>
          <a:bodyPr wrap="square" lIns="68580" tIns="34290" rIns="68580" bIns="34290">
            <a:spAutoFit/>
          </a:bodyPr>
          <a:lstStyle/>
          <a:p>
            <a:pPr>
              <a:defRPr/>
            </a:pP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0</a:t>
            </a:r>
            <a:r>
              <a:rPr lang="en-US" altLang="zh-TW"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5</a:t>
            </a:r>
            <a:r>
              <a:rPr lang="en-US"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 / </a:t>
            </a:r>
            <a:r>
              <a:rPr lang="zh-TW" altLang="en-US"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後續研究方向</a:t>
            </a:r>
            <a:endParaRPr lang="zh-CN" altLang="zh-CN" sz="2000"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Tree>
    <p:extLst>
      <p:ext uri="{BB962C8B-B14F-4D97-AF65-F5344CB8AC3E}">
        <p14:creationId xmlns:p14="http://schemas.microsoft.com/office/powerpoint/2010/main" val="3216940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fill="hold" nodeType="withEffect">
                                  <p:stCondLst>
                                    <p:cond delay="200"/>
                                  </p:stCondLst>
                                  <p:childTnLst>
                                    <p:animScale>
                                      <p:cBhvr>
                                        <p:cTn id="11" dur="250" fill="hold"/>
                                        <p:tgtEl>
                                          <p:spTgt spid="6"/>
                                        </p:tgtEl>
                                      </p:cBhvr>
                                      <p:by x="120000" y="120000"/>
                                    </p:animScale>
                                  </p:childTnLst>
                                </p:cTn>
                              </p:par>
                              <p:par>
                                <p:cTn id="12" presetID="6" presetClass="emph" presetSubtype="0" fill="hold" nodeType="withEffect">
                                  <p:stCondLst>
                                    <p:cond delay="400"/>
                                  </p:stCondLst>
                                  <p:childTnLst>
                                    <p:animScale>
                                      <p:cBhvr>
                                        <p:cTn id="13" dur="250" fill="hold"/>
                                        <p:tgtEl>
                                          <p:spTgt spid="6"/>
                                        </p:tgtEl>
                                      </p:cBhvr>
                                      <p:by x="83000" y="83000"/>
                                    </p:animScale>
                                  </p:childTnLst>
                                </p:cTn>
                              </p:par>
                            </p:childTnLst>
                          </p:cTn>
                        </p:par>
                        <p:par>
                          <p:cTn id="14" fill="hold">
                            <p:stCondLst>
                              <p:cond delay="650"/>
                            </p:stCondLst>
                            <p:childTnLst>
                              <p:par>
                                <p:cTn id="15" presetID="10" presetClass="entr" presetSubtype="0"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250"/>
                                        <p:tgtEl>
                                          <p:spTgt spid="45"/>
                                        </p:tgtEl>
                                      </p:cBhvr>
                                    </p:animEffect>
                                  </p:childTnLst>
                                </p:cTn>
                              </p:par>
                            </p:childTnLst>
                          </p:cTn>
                        </p:par>
                        <p:par>
                          <p:cTn id="18" fill="hold">
                            <p:stCondLst>
                              <p:cond delay="900"/>
                            </p:stCondLst>
                            <p:childTnLst>
                              <p:par>
                                <p:cTn id="19" presetID="50" presetClass="entr" presetSubtype="0" decel="100000" fill="hold" grpId="0" nodeType="afterEffect">
                                  <p:stCondLst>
                                    <p:cond delay="0"/>
                                  </p:stCondLst>
                                  <p:iterate type="lt">
                                    <p:tmPct val="10000"/>
                                  </p:iterate>
                                  <p:childTnLst>
                                    <p:set>
                                      <p:cBhvr>
                                        <p:cTn id="20" dur="1" fill="hold">
                                          <p:stCondLst>
                                            <p:cond delay="0"/>
                                          </p:stCondLst>
                                        </p:cTn>
                                        <p:tgtEl>
                                          <p:spTgt spid="50"/>
                                        </p:tgtEl>
                                        <p:attrNameLst>
                                          <p:attrName>style.visibility</p:attrName>
                                        </p:attrNameLst>
                                      </p:cBhvr>
                                      <p:to>
                                        <p:strVal val="visible"/>
                                      </p:to>
                                    </p:set>
                                    <p:anim calcmode="lin" valueType="num">
                                      <p:cBhvr>
                                        <p:cTn id="21" dur="100" fill="hold"/>
                                        <p:tgtEl>
                                          <p:spTgt spid="50"/>
                                        </p:tgtEl>
                                        <p:attrNameLst>
                                          <p:attrName>ppt_w</p:attrName>
                                        </p:attrNameLst>
                                      </p:cBhvr>
                                      <p:tavLst>
                                        <p:tav tm="0">
                                          <p:val>
                                            <p:strVal val="#ppt_w+.3"/>
                                          </p:val>
                                        </p:tav>
                                        <p:tav tm="100000">
                                          <p:val>
                                            <p:strVal val="#ppt_w"/>
                                          </p:val>
                                        </p:tav>
                                      </p:tavLst>
                                    </p:anim>
                                    <p:anim calcmode="lin" valueType="num">
                                      <p:cBhvr>
                                        <p:cTn id="22" dur="100" fill="hold"/>
                                        <p:tgtEl>
                                          <p:spTgt spid="50"/>
                                        </p:tgtEl>
                                        <p:attrNameLst>
                                          <p:attrName>ppt_h</p:attrName>
                                        </p:attrNameLst>
                                      </p:cBhvr>
                                      <p:tavLst>
                                        <p:tav tm="0">
                                          <p:val>
                                            <p:strVal val="#ppt_h"/>
                                          </p:val>
                                        </p:tav>
                                        <p:tav tm="100000">
                                          <p:val>
                                            <p:strVal val="#ppt_h"/>
                                          </p:val>
                                        </p:tav>
                                      </p:tavLst>
                                    </p:anim>
                                    <p:animEffect transition="in" filter="fade">
                                      <p:cBhvr>
                                        <p:cTn id="23" dur="100"/>
                                        <p:tgtEl>
                                          <p:spTgt spid="50"/>
                                        </p:tgtEl>
                                      </p:cBhvr>
                                    </p:animEffect>
                                  </p:childTnLst>
                                </p:cTn>
                              </p:par>
                            </p:childTnLst>
                          </p:cTn>
                        </p:par>
                        <p:par>
                          <p:cTn id="24" fill="hold">
                            <p:stCondLst>
                              <p:cond delay="1040"/>
                            </p:stCondLst>
                            <p:childTnLst>
                              <p:par>
                                <p:cTn id="25" presetID="50" presetClass="entr" presetSubtype="0" decel="100000" fill="hold" grpId="0" nodeType="afterEffect">
                                  <p:stCondLst>
                                    <p:cond delay="0"/>
                                  </p:stCondLst>
                                  <p:iterate type="lt">
                                    <p:tmPct val="10000"/>
                                  </p:iterate>
                                  <p:childTnLst>
                                    <p:set>
                                      <p:cBhvr>
                                        <p:cTn id="26" dur="1" fill="hold">
                                          <p:stCondLst>
                                            <p:cond delay="0"/>
                                          </p:stCondLst>
                                        </p:cTn>
                                        <p:tgtEl>
                                          <p:spTgt spid="9"/>
                                        </p:tgtEl>
                                        <p:attrNameLst>
                                          <p:attrName>style.visibility</p:attrName>
                                        </p:attrNameLst>
                                      </p:cBhvr>
                                      <p:to>
                                        <p:strVal val="visible"/>
                                      </p:to>
                                    </p:set>
                                    <p:anim calcmode="lin" valueType="num">
                                      <p:cBhvr>
                                        <p:cTn id="27" dur="100" fill="hold"/>
                                        <p:tgtEl>
                                          <p:spTgt spid="9"/>
                                        </p:tgtEl>
                                        <p:attrNameLst>
                                          <p:attrName>ppt_w</p:attrName>
                                        </p:attrNameLst>
                                      </p:cBhvr>
                                      <p:tavLst>
                                        <p:tav tm="0">
                                          <p:val>
                                            <p:strVal val="#ppt_w+.3"/>
                                          </p:val>
                                        </p:tav>
                                        <p:tav tm="100000">
                                          <p:val>
                                            <p:strVal val="#ppt_w"/>
                                          </p:val>
                                        </p:tav>
                                      </p:tavLst>
                                    </p:anim>
                                    <p:anim calcmode="lin" valueType="num">
                                      <p:cBhvr>
                                        <p:cTn id="28" dur="100" fill="hold"/>
                                        <p:tgtEl>
                                          <p:spTgt spid="9"/>
                                        </p:tgtEl>
                                        <p:attrNameLst>
                                          <p:attrName>ppt_h</p:attrName>
                                        </p:attrNameLst>
                                      </p:cBhvr>
                                      <p:tavLst>
                                        <p:tav tm="0">
                                          <p:val>
                                            <p:strVal val="#ppt_h"/>
                                          </p:val>
                                        </p:tav>
                                        <p:tav tm="100000">
                                          <p:val>
                                            <p:strVal val="#ppt_h"/>
                                          </p:val>
                                        </p:tav>
                                      </p:tavLst>
                                    </p:anim>
                                    <p:animEffect transition="in" filter="fade">
                                      <p:cBhvr>
                                        <p:cTn id="29" dur="100"/>
                                        <p:tgtEl>
                                          <p:spTgt spid="9"/>
                                        </p:tgtEl>
                                      </p:cBhvr>
                                    </p:animEffect>
                                  </p:childTnLst>
                                </p:cTn>
                              </p:par>
                            </p:childTnLst>
                          </p:cTn>
                        </p:par>
                        <p:par>
                          <p:cTn id="30" fill="hold">
                            <p:stCondLst>
                              <p:cond delay="1200"/>
                            </p:stCondLst>
                            <p:childTnLst>
                              <p:par>
                                <p:cTn id="31" presetID="50" presetClass="entr" presetSubtype="0" decel="100000" fill="hold" grpId="0" nodeType="afterEffect">
                                  <p:stCondLst>
                                    <p:cond delay="0"/>
                                  </p:stCondLst>
                                  <p:iterate type="lt">
                                    <p:tmPct val="10000"/>
                                  </p:iterate>
                                  <p:childTnLst>
                                    <p:set>
                                      <p:cBhvr>
                                        <p:cTn id="32" dur="1" fill="hold">
                                          <p:stCondLst>
                                            <p:cond delay="0"/>
                                          </p:stCondLst>
                                        </p:cTn>
                                        <p:tgtEl>
                                          <p:spTgt spid="10"/>
                                        </p:tgtEl>
                                        <p:attrNameLst>
                                          <p:attrName>style.visibility</p:attrName>
                                        </p:attrNameLst>
                                      </p:cBhvr>
                                      <p:to>
                                        <p:strVal val="visible"/>
                                      </p:to>
                                    </p:set>
                                    <p:anim calcmode="lin" valueType="num">
                                      <p:cBhvr>
                                        <p:cTn id="33" dur="100" fill="hold"/>
                                        <p:tgtEl>
                                          <p:spTgt spid="10"/>
                                        </p:tgtEl>
                                        <p:attrNameLst>
                                          <p:attrName>ppt_w</p:attrName>
                                        </p:attrNameLst>
                                      </p:cBhvr>
                                      <p:tavLst>
                                        <p:tav tm="0">
                                          <p:val>
                                            <p:strVal val="#ppt_w+.3"/>
                                          </p:val>
                                        </p:tav>
                                        <p:tav tm="100000">
                                          <p:val>
                                            <p:strVal val="#ppt_w"/>
                                          </p:val>
                                        </p:tav>
                                      </p:tavLst>
                                    </p:anim>
                                    <p:anim calcmode="lin" valueType="num">
                                      <p:cBhvr>
                                        <p:cTn id="34" dur="100" fill="hold"/>
                                        <p:tgtEl>
                                          <p:spTgt spid="10"/>
                                        </p:tgtEl>
                                        <p:attrNameLst>
                                          <p:attrName>ppt_h</p:attrName>
                                        </p:attrNameLst>
                                      </p:cBhvr>
                                      <p:tavLst>
                                        <p:tav tm="0">
                                          <p:val>
                                            <p:strVal val="#ppt_h"/>
                                          </p:val>
                                        </p:tav>
                                        <p:tav tm="100000">
                                          <p:val>
                                            <p:strVal val="#ppt_h"/>
                                          </p:val>
                                        </p:tav>
                                      </p:tavLst>
                                    </p:anim>
                                    <p:animEffect transition="in" filter="fade">
                                      <p:cBhvr>
                                        <p:cTn id="35" dur="100"/>
                                        <p:tgtEl>
                                          <p:spTgt spid="10"/>
                                        </p:tgtEl>
                                      </p:cBhvr>
                                    </p:animEffect>
                                  </p:childTnLst>
                                </p:cTn>
                              </p:par>
                            </p:childTnLst>
                          </p:cTn>
                        </p:par>
                        <p:par>
                          <p:cTn id="36" fill="hold">
                            <p:stCondLst>
                              <p:cond delay="1360"/>
                            </p:stCondLst>
                            <p:childTnLst>
                              <p:par>
                                <p:cTn id="37" presetID="50" presetClass="entr" presetSubtype="0" decel="100000" fill="hold" grpId="0" nodeType="afterEffect">
                                  <p:stCondLst>
                                    <p:cond delay="0"/>
                                  </p:stCondLst>
                                  <p:iterate type="lt">
                                    <p:tmPct val="10000"/>
                                  </p:iterate>
                                  <p:childTnLst>
                                    <p:set>
                                      <p:cBhvr>
                                        <p:cTn id="38" dur="1" fill="hold">
                                          <p:stCondLst>
                                            <p:cond delay="0"/>
                                          </p:stCondLst>
                                        </p:cTn>
                                        <p:tgtEl>
                                          <p:spTgt spid="11"/>
                                        </p:tgtEl>
                                        <p:attrNameLst>
                                          <p:attrName>style.visibility</p:attrName>
                                        </p:attrNameLst>
                                      </p:cBhvr>
                                      <p:to>
                                        <p:strVal val="visible"/>
                                      </p:to>
                                    </p:set>
                                    <p:anim calcmode="lin" valueType="num">
                                      <p:cBhvr>
                                        <p:cTn id="39" dur="100" fill="hold"/>
                                        <p:tgtEl>
                                          <p:spTgt spid="11"/>
                                        </p:tgtEl>
                                        <p:attrNameLst>
                                          <p:attrName>ppt_w</p:attrName>
                                        </p:attrNameLst>
                                      </p:cBhvr>
                                      <p:tavLst>
                                        <p:tav tm="0">
                                          <p:val>
                                            <p:strVal val="#ppt_w+.3"/>
                                          </p:val>
                                        </p:tav>
                                        <p:tav tm="100000">
                                          <p:val>
                                            <p:strVal val="#ppt_w"/>
                                          </p:val>
                                        </p:tav>
                                      </p:tavLst>
                                    </p:anim>
                                    <p:anim calcmode="lin" valueType="num">
                                      <p:cBhvr>
                                        <p:cTn id="40" dur="100" fill="hold"/>
                                        <p:tgtEl>
                                          <p:spTgt spid="11"/>
                                        </p:tgtEl>
                                        <p:attrNameLst>
                                          <p:attrName>ppt_h</p:attrName>
                                        </p:attrNameLst>
                                      </p:cBhvr>
                                      <p:tavLst>
                                        <p:tav tm="0">
                                          <p:val>
                                            <p:strVal val="#ppt_h"/>
                                          </p:val>
                                        </p:tav>
                                        <p:tav tm="100000">
                                          <p:val>
                                            <p:strVal val="#ppt_h"/>
                                          </p:val>
                                        </p:tav>
                                      </p:tavLst>
                                    </p:anim>
                                    <p:animEffect transition="in" filter="fade">
                                      <p:cBhvr>
                                        <p:cTn id="41" dur="100"/>
                                        <p:tgtEl>
                                          <p:spTgt spid="11"/>
                                        </p:tgtEl>
                                      </p:cBhvr>
                                    </p:animEffect>
                                  </p:childTnLst>
                                </p:cTn>
                              </p:par>
                            </p:childTnLst>
                          </p:cTn>
                        </p:par>
                        <p:par>
                          <p:cTn id="42" fill="hold">
                            <p:stCondLst>
                              <p:cond delay="1500"/>
                            </p:stCondLst>
                            <p:childTnLst>
                              <p:par>
                                <p:cTn id="43" presetID="50" presetClass="entr" presetSubtype="0" decel="100000" fill="hold" grpId="0" nodeType="afterEffect">
                                  <p:stCondLst>
                                    <p:cond delay="0"/>
                                  </p:stCondLst>
                                  <p:iterate type="lt">
                                    <p:tmPct val="10000"/>
                                  </p:iterate>
                                  <p:childTnLst>
                                    <p:set>
                                      <p:cBhvr>
                                        <p:cTn id="44" dur="1" fill="hold">
                                          <p:stCondLst>
                                            <p:cond delay="0"/>
                                          </p:stCondLst>
                                        </p:cTn>
                                        <p:tgtEl>
                                          <p:spTgt spid="12"/>
                                        </p:tgtEl>
                                        <p:attrNameLst>
                                          <p:attrName>style.visibility</p:attrName>
                                        </p:attrNameLst>
                                      </p:cBhvr>
                                      <p:to>
                                        <p:strVal val="visible"/>
                                      </p:to>
                                    </p:set>
                                    <p:anim calcmode="lin" valueType="num">
                                      <p:cBhvr>
                                        <p:cTn id="45" dur="100" fill="hold"/>
                                        <p:tgtEl>
                                          <p:spTgt spid="12"/>
                                        </p:tgtEl>
                                        <p:attrNameLst>
                                          <p:attrName>ppt_w</p:attrName>
                                        </p:attrNameLst>
                                      </p:cBhvr>
                                      <p:tavLst>
                                        <p:tav tm="0">
                                          <p:val>
                                            <p:strVal val="#ppt_w+.3"/>
                                          </p:val>
                                        </p:tav>
                                        <p:tav tm="100000">
                                          <p:val>
                                            <p:strVal val="#ppt_w"/>
                                          </p:val>
                                        </p:tav>
                                      </p:tavLst>
                                    </p:anim>
                                    <p:anim calcmode="lin" valueType="num">
                                      <p:cBhvr>
                                        <p:cTn id="46" dur="100" fill="hold"/>
                                        <p:tgtEl>
                                          <p:spTgt spid="12"/>
                                        </p:tgtEl>
                                        <p:attrNameLst>
                                          <p:attrName>ppt_h</p:attrName>
                                        </p:attrNameLst>
                                      </p:cBhvr>
                                      <p:tavLst>
                                        <p:tav tm="0">
                                          <p:val>
                                            <p:strVal val="#ppt_h"/>
                                          </p:val>
                                        </p:tav>
                                        <p:tav tm="100000">
                                          <p:val>
                                            <p:strVal val="#ppt_h"/>
                                          </p:val>
                                        </p:tav>
                                      </p:tavLst>
                                    </p:anim>
                                    <p:animEffect transition="in" filter="fade">
                                      <p:cBhvr>
                                        <p:cTn id="47" dur="1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P spid="9" grpId="0"/>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群組 39">
            <a:extLst>
              <a:ext uri="{FF2B5EF4-FFF2-40B4-BE49-F238E27FC236}">
                <a16:creationId xmlns:a16="http://schemas.microsoft.com/office/drawing/2014/main" id="{E3A27796-BD80-4A10-A1FE-F6C3E3FF875B}"/>
              </a:ext>
            </a:extLst>
          </p:cNvPr>
          <p:cNvGrpSpPr/>
          <p:nvPr/>
        </p:nvGrpSpPr>
        <p:grpSpPr>
          <a:xfrm>
            <a:off x="179512" y="129324"/>
            <a:ext cx="451768" cy="555356"/>
            <a:chOff x="267804" y="190469"/>
            <a:chExt cx="531917" cy="653883"/>
          </a:xfrm>
        </p:grpSpPr>
        <p:sp>
          <p:nvSpPr>
            <p:cNvPr id="46" name="Freeform 5">
              <a:extLst>
                <a:ext uri="{FF2B5EF4-FFF2-40B4-BE49-F238E27FC236}">
                  <a16:creationId xmlns:a16="http://schemas.microsoft.com/office/drawing/2014/main" id="{474BB78D-5AA4-4851-8B72-4A85D9DBBF07}"/>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47" name="Freeform 5">
              <a:extLst>
                <a:ext uri="{FF2B5EF4-FFF2-40B4-BE49-F238E27FC236}">
                  <a16:creationId xmlns:a16="http://schemas.microsoft.com/office/drawing/2014/main" id="{08D9D797-55D8-4A01-BA38-89F5C3878638}"/>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19" name="矩形 18">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9" name="矩形 8"/>
          <p:cNvSpPr/>
          <p:nvPr/>
        </p:nvSpPr>
        <p:spPr>
          <a:xfrm>
            <a:off x="8740230" y="4806534"/>
            <a:ext cx="404278"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18</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2" name="TextBox 120">
            <a:extLst>
              <a:ext uri="{FF2B5EF4-FFF2-40B4-BE49-F238E27FC236}">
                <a16:creationId xmlns:a16="http://schemas.microsoft.com/office/drawing/2014/main" id="{CF40E081-E4A1-445B-B97C-6283C1AA8F19}"/>
              </a:ext>
            </a:extLst>
          </p:cNvPr>
          <p:cNvSpPr txBox="1"/>
          <p:nvPr/>
        </p:nvSpPr>
        <p:spPr bwMode="auto">
          <a:xfrm>
            <a:off x="1889702" y="880356"/>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實驗結果（</a:t>
            </a:r>
            <a:r>
              <a:rPr lang="en-US" altLang="zh-TW"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1~4</a:t>
            </a: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sp>
        <p:nvSpPr>
          <p:cNvPr id="10" name="文字方塊 9">
            <a:extLst>
              <a:ext uri="{FF2B5EF4-FFF2-40B4-BE49-F238E27FC236}">
                <a16:creationId xmlns:a16="http://schemas.microsoft.com/office/drawing/2014/main" id="{0AFA7EDD-87A9-4C41-84FA-71C26E308EEA}"/>
              </a:ext>
            </a:extLst>
          </p:cNvPr>
          <p:cNvSpPr txBox="1"/>
          <p:nvPr/>
        </p:nvSpPr>
        <p:spPr>
          <a:xfrm>
            <a:off x="1152000" y="1600756"/>
            <a:ext cx="6840000" cy="2880000"/>
          </a:xfrm>
          <a:prstGeom prst="roundRect">
            <a:avLst/>
          </a:prstGeom>
          <a:solidFill>
            <a:srgbClr val="DEEBF7">
              <a:alpha val="65098"/>
            </a:srgbClr>
          </a:solid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endParaRPr lang="zh-TW" altLang="en-US" sz="1400" i="1" dirty="0">
              <a:solidFill>
                <a:schemeClr val="bg1"/>
              </a:solidFill>
              <a:latin typeface="Sitka Heading Semibold" pitchFamily="2" charset="0"/>
            </a:endParaRPr>
          </a:p>
        </p:txBody>
      </p:sp>
      <p:sp>
        <p:nvSpPr>
          <p:cNvPr id="11" name="矩形 10">
            <a:extLst>
              <a:ext uri="{FF2B5EF4-FFF2-40B4-BE49-F238E27FC236}">
                <a16:creationId xmlns:a16="http://schemas.microsoft.com/office/drawing/2014/main" id="{21EC3341-3199-459D-8DEF-A5B92D1ACD72}"/>
              </a:ext>
            </a:extLst>
          </p:cNvPr>
          <p:cNvSpPr/>
          <p:nvPr/>
        </p:nvSpPr>
        <p:spPr>
          <a:xfrm>
            <a:off x="1601670" y="1905911"/>
            <a:ext cx="5940660" cy="2251129"/>
          </a:xfrm>
          <a:prstGeom prst="rect">
            <a:avLst/>
          </a:prstGeom>
          <a:noFill/>
        </p:spPr>
        <p:txBody>
          <a:bodyPr wrap="square" anchor="ctr">
            <a:spAutoFit/>
          </a:bodyPr>
          <a:lstStyle/>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六種採樣技術對四種資料集皆有改善。</a:t>
            </a:r>
          </a:p>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對四種資料集而言，改善效果最好的方法是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Borderline SMOTE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，而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SMOTE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在資料集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C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跟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D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時，與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Borderline SMOTE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一樣高分。</a:t>
            </a:r>
          </a:p>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對資料集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，改善效果最差的方法是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Random Under-Sampler</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，對資料集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B</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C</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D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則是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Near Miss</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p>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六種採樣技術對資料集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D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時，分數都非常接近，比較無法判斷採樣技術的效果優劣。</a:t>
            </a:r>
          </a:p>
        </p:txBody>
      </p:sp>
    </p:spTree>
    <p:extLst>
      <p:ext uri="{BB962C8B-B14F-4D97-AF65-F5344CB8AC3E}">
        <p14:creationId xmlns:p14="http://schemas.microsoft.com/office/powerpoint/2010/main" val="216998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par>
                                <p:cTn id="10" presetID="6" presetClass="emph" presetSubtype="0" fill="hold" grpId="1" nodeType="withEffect">
                                  <p:stCondLst>
                                    <p:cond delay="200"/>
                                  </p:stCondLst>
                                  <p:childTnLst>
                                    <p:animScale>
                                      <p:cBhvr>
                                        <p:cTn id="11" dur="250" fill="hold"/>
                                        <p:tgtEl>
                                          <p:spTgt spid="10"/>
                                        </p:tgtEl>
                                      </p:cBhvr>
                                      <p:by x="120000" y="120000"/>
                                    </p:animScale>
                                  </p:childTnLst>
                                </p:cTn>
                              </p:par>
                              <p:par>
                                <p:cTn id="12" presetID="6" presetClass="emph" presetSubtype="0" fill="hold" grpId="2" nodeType="withEffect">
                                  <p:stCondLst>
                                    <p:cond delay="400"/>
                                  </p:stCondLst>
                                  <p:childTnLst>
                                    <p:animScale>
                                      <p:cBhvr>
                                        <p:cTn id="13" dur="250" fill="hold"/>
                                        <p:tgtEl>
                                          <p:spTgt spid="10"/>
                                        </p:tgtEl>
                                      </p:cBhvr>
                                      <p:by x="83000" y="83000"/>
                                    </p:animScale>
                                  </p:childTnLst>
                                </p:cTn>
                              </p:par>
                            </p:childTnLst>
                          </p:cTn>
                        </p:par>
                        <p:par>
                          <p:cTn id="14" fill="hold">
                            <p:stCondLst>
                              <p:cond delay="650"/>
                            </p:stCondLst>
                            <p:childTnLst>
                              <p:par>
                                <p:cTn id="15" presetID="10" presetClass="entr" presetSubtype="0" fill="hold" grpId="0"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par>
                          <p:cTn id="18" fill="hold">
                            <p:stCondLst>
                              <p:cond delay="1150"/>
                            </p:stCondLst>
                            <p:childTnLst>
                              <p:par>
                                <p:cTn id="19" presetID="10" presetClass="entr" presetSubtype="0" fill="hold" grpId="0" nodeType="after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500"/>
                                        <p:tgtEl>
                                          <p:spTgt spid="11">
                                            <p:txEl>
                                              <p:pRg st="1" end="1"/>
                                            </p:txEl>
                                          </p:spTgt>
                                        </p:tgtEl>
                                      </p:cBhvr>
                                    </p:animEffect>
                                  </p:childTnLst>
                                </p:cTn>
                              </p:par>
                            </p:childTnLst>
                          </p:cTn>
                        </p:par>
                        <p:par>
                          <p:cTn id="22" fill="hold">
                            <p:stCondLst>
                              <p:cond delay="1650"/>
                            </p:stCondLst>
                            <p:childTnLst>
                              <p:par>
                                <p:cTn id="23" presetID="10" presetClass="entr" presetSubtype="0" fill="hold" grpId="0" nodeType="after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500"/>
                                        <p:tgtEl>
                                          <p:spTgt spid="11">
                                            <p:txEl>
                                              <p:pRg st="2" end="2"/>
                                            </p:txEl>
                                          </p:spTgt>
                                        </p:tgtEl>
                                      </p:cBhvr>
                                    </p:animEffect>
                                  </p:childTnLst>
                                </p:cTn>
                              </p:par>
                            </p:childTnLst>
                          </p:cTn>
                        </p:par>
                        <p:par>
                          <p:cTn id="26" fill="hold">
                            <p:stCondLst>
                              <p:cond delay="2150"/>
                            </p:stCondLst>
                            <p:childTnLst>
                              <p:par>
                                <p:cTn id="27" presetID="10" presetClass="entr" presetSubtype="0" fill="hold" grpId="0" nodeType="after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Effect transition="in" filter="fade">
                                      <p:cBhvr>
                                        <p:cTn id="29"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群組 39">
            <a:extLst>
              <a:ext uri="{FF2B5EF4-FFF2-40B4-BE49-F238E27FC236}">
                <a16:creationId xmlns:a16="http://schemas.microsoft.com/office/drawing/2014/main" id="{E3A27796-BD80-4A10-A1FE-F6C3E3FF875B}"/>
              </a:ext>
            </a:extLst>
          </p:cNvPr>
          <p:cNvGrpSpPr/>
          <p:nvPr/>
        </p:nvGrpSpPr>
        <p:grpSpPr>
          <a:xfrm>
            <a:off x="179512" y="129324"/>
            <a:ext cx="451768" cy="555356"/>
            <a:chOff x="267804" y="190469"/>
            <a:chExt cx="531917" cy="653883"/>
          </a:xfrm>
        </p:grpSpPr>
        <p:sp>
          <p:nvSpPr>
            <p:cNvPr id="46" name="Freeform 5">
              <a:extLst>
                <a:ext uri="{FF2B5EF4-FFF2-40B4-BE49-F238E27FC236}">
                  <a16:creationId xmlns:a16="http://schemas.microsoft.com/office/drawing/2014/main" id="{474BB78D-5AA4-4851-8B72-4A85D9DBBF07}"/>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47" name="Freeform 5">
              <a:extLst>
                <a:ext uri="{FF2B5EF4-FFF2-40B4-BE49-F238E27FC236}">
                  <a16:creationId xmlns:a16="http://schemas.microsoft.com/office/drawing/2014/main" id="{08D9D797-55D8-4A01-BA38-89F5C3878638}"/>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19" name="矩形 18">
            <a:extLst>
              <a:ext uri="{FF2B5EF4-FFF2-40B4-BE49-F238E27FC236}">
                <a16:creationId xmlns:a16="http://schemas.microsoft.com/office/drawing/2014/main" id="{D599F86E-5EB2-46CA-8D70-DBA05EA452C9}"/>
              </a:ext>
            </a:extLst>
          </p:cNvPr>
          <p:cNvSpPr/>
          <p:nvPr/>
        </p:nvSpPr>
        <p:spPr>
          <a:xfrm>
            <a:off x="791580" y="235713"/>
            <a:ext cx="324036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研究方法</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9" name="矩形 8"/>
          <p:cNvSpPr/>
          <p:nvPr/>
        </p:nvSpPr>
        <p:spPr>
          <a:xfrm>
            <a:off x="8750944" y="4806534"/>
            <a:ext cx="402674"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19</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2" name="TextBox 120">
            <a:extLst>
              <a:ext uri="{FF2B5EF4-FFF2-40B4-BE49-F238E27FC236}">
                <a16:creationId xmlns:a16="http://schemas.microsoft.com/office/drawing/2014/main" id="{CF40E081-E4A1-445B-B97C-6283C1AA8F19}"/>
              </a:ext>
            </a:extLst>
          </p:cNvPr>
          <p:cNvSpPr txBox="1"/>
          <p:nvPr/>
        </p:nvSpPr>
        <p:spPr bwMode="auto">
          <a:xfrm>
            <a:off x="1889702" y="880356"/>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實驗結果（</a:t>
            </a:r>
            <a:r>
              <a:rPr lang="en-US" altLang="zh-TW"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5~10</a:t>
            </a: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sp>
        <p:nvSpPr>
          <p:cNvPr id="10" name="文字方塊 9">
            <a:extLst>
              <a:ext uri="{FF2B5EF4-FFF2-40B4-BE49-F238E27FC236}">
                <a16:creationId xmlns:a16="http://schemas.microsoft.com/office/drawing/2014/main" id="{0AFA7EDD-87A9-4C41-84FA-71C26E308EEA}"/>
              </a:ext>
            </a:extLst>
          </p:cNvPr>
          <p:cNvSpPr txBox="1"/>
          <p:nvPr/>
        </p:nvSpPr>
        <p:spPr>
          <a:xfrm>
            <a:off x="1152000" y="1478987"/>
            <a:ext cx="6840000" cy="3240000"/>
          </a:xfrm>
          <a:prstGeom prst="roundRect">
            <a:avLst/>
          </a:prstGeom>
          <a:solidFill>
            <a:srgbClr val="DEEBF7">
              <a:alpha val="65098"/>
            </a:srgbClr>
          </a:solid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endParaRPr lang="zh-TW" altLang="en-US" sz="1400" i="1" dirty="0">
              <a:solidFill>
                <a:schemeClr val="bg1"/>
              </a:solidFill>
              <a:latin typeface="Sitka Heading Semibold" pitchFamily="2" charset="0"/>
            </a:endParaRPr>
          </a:p>
        </p:txBody>
      </p:sp>
      <p:sp>
        <p:nvSpPr>
          <p:cNvPr id="11" name="矩形 10">
            <a:extLst>
              <a:ext uri="{FF2B5EF4-FFF2-40B4-BE49-F238E27FC236}">
                <a16:creationId xmlns:a16="http://schemas.microsoft.com/office/drawing/2014/main" id="{21EC3341-3199-459D-8DEF-A5B92D1ACD72}"/>
              </a:ext>
            </a:extLst>
          </p:cNvPr>
          <p:cNvSpPr/>
          <p:nvPr/>
        </p:nvSpPr>
        <p:spPr>
          <a:xfrm>
            <a:off x="1601669" y="1727823"/>
            <a:ext cx="5955901" cy="2769989"/>
          </a:xfrm>
          <a:prstGeom prst="rect">
            <a:avLst/>
          </a:prstGeom>
          <a:noFill/>
        </p:spPr>
        <p:txBody>
          <a:bodyPr wrap="square" anchor="ctr">
            <a:spAutoFit/>
          </a:bodyPr>
          <a:lstStyle/>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三種過採樣技術，</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SMOTE</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Borderline SMOTE</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ADASYN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對類別不平衡比例越高的資料集，改善效果越好。</a:t>
            </a:r>
          </a:p>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欠採樣技術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Random Under-Sampler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對類別不平衡比例越高的資料集，改善的效果就越差，雖然有改善不平衡狀況但學習成效還是沒有高於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E</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 資料集。</a:t>
            </a:r>
          </a:p>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欠採樣技術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Cluster Centroids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B</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資料集的善效果較好，但對於</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C</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D</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資料集，改善效果不如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E</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 資料集。</a:t>
            </a:r>
          </a:p>
          <a:p>
            <a:pPr marL="269875" indent="-269875" algn="just">
              <a:lnSpc>
                <a:spcPct val="150000"/>
              </a:lnSpc>
              <a:spcBef>
                <a:spcPts val="600"/>
              </a:spcBef>
              <a:spcAft>
                <a:spcPts val="600"/>
              </a:spcAft>
              <a:buFont typeface="Wingdings" panose="05000000000000000000" pitchFamily="2" charset="2"/>
              <a:buChar char="u"/>
            </a:pP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欠採樣技術 </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Near Miss </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對四種資料集，雖然有改善不平衡狀況但學習成效還是沒有高於</a:t>
            </a:r>
            <a:r>
              <a:rPr lang="en-US" altLang="zh-TW"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E</a:t>
            </a:r>
            <a:r>
              <a:rPr lang="zh-TW" altLang="en-US" sz="12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 資料集，且對不同比例資料集改善的效果無太大差異。</a:t>
            </a:r>
          </a:p>
        </p:txBody>
      </p:sp>
    </p:spTree>
    <p:extLst>
      <p:ext uri="{BB962C8B-B14F-4D97-AF65-F5344CB8AC3E}">
        <p14:creationId xmlns:p14="http://schemas.microsoft.com/office/powerpoint/2010/main" val="4010395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par>
                                <p:cTn id="10" presetID="6" presetClass="emph" presetSubtype="0" fill="hold" grpId="1" nodeType="withEffect">
                                  <p:stCondLst>
                                    <p:cond delay="200"/>
                                  </p:stCondLst>
                                  <p:childTnLst>
                                    <p:animScale>
                                      <p:cBhvr>
                                        <p:cTn id="11" dur="250" fill="hold"/>
                                        <p:tgtEl>
                                          <p:spTgt spid="10"/>
                                        </p:tgtEl>
                                      </p:cBhvr>
                                      <p:by x="120000" y="120000"/>
                                    </p:animScale>
                                  </p:childTnLst>
                                </p:cTn>
                              </p:par>
                              <p:par>
                                <p:cTn id="12" presetID="6" presetClass="emph" presetSubtype="0" fill="hold" grpId="2" nodeType="withEffect">
                                  <p:stCondLst>
                                    <p:cond delay="400"/>
                                  </p:stCondLst>
                                  <p:childTnLst>
                                    <p:animScale>
                                      <p:cBhvr>
                                        <p:cTn id="13" dur="250" fill="hold"/>
                                        <p:tgtEl>
                                          <p:spTgt spid="10"/>
                                        </p:tgtEl>
                                      </p:cBhvr>
                                      <p:by x="83000" y="83000"/>
                                    </p:animScale>
                                  </p:childTnLst>
                                </p:cTn>
                              </p:par>
                            </p:childTnLst>
                          </p:cTn>
                        </p:par>
                        <p:par>
                          <p:cTn id="14" fill="hold">
                            <p:stCondLst>
                              <p:cond delay="650"/>
                            </p:stCondLst>
                            <p:childTnLst>
                              <p:par>
                                <p:cTn id="15" presetID="10" presetClass="entr" presetSubtype="0" fill="hold" grpId="0"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par>
                          <p:cTn id="18" fill="hold">
                            <p:stCondLst>
                              <p:cond delay="1150"/>
                            </p:stCondLst>
                            <p:childTnLst>
                              <p:par>
                                <p:cTn id="19" presetID="10" presetClass="entr" presetSubtype="0" fill="hold" grpId="0" nodeType="after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500"/>
                                        <p:tgtEl>
                                          <p:spTgt spid="11">
                                            <p:txEl>
                                              <p:pRg st="1" end="1"/>
                                            </p:txEl>
                                          </p:spTgt>
                                        </p:tgtEl>
                                      </p:cBhvr>
                                    </p:animEffect>
                                  </p:childTnLst>
                                </p:cTn>
                              </p:par>
                            </p:childTnLst>
                          </p:cTn>
                        </p:par>
                        <p:par>
                          <p:cTn id="22" fill="hold">
                            <p:stCondLst>
                              <p:cond delay="1650"/>
                            </p:stCondLst>
                            <p:childTnLst>
                              <p:par>
                                <p:cTn id="23" presetID="10" presetClass="entr" presetSubtype="0" fill="hold" grpId="0" nodeType="after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500"/>
                                        <p:tgtEl>
                                          <p:spTgt spid="11">
                                            <p:txEl>
                                              <p:pRg st="2" end="2"/>
                                            </p:txEl>
                                          </p:spTgt>
                                        </p:tgtEl>
                                      </p:cBhvr>
                                    </p:animEffect>
                                  </p:childTnLst>
                                </p:cTn>
                              </p:par>
                            </p:childTnLst>
                          </p:cTn>
                        </p:par>
                        <p:par>
                          <p:cTn id="26" fill="hold">
                            <p:stCondLst>
                              <p:cond delay="2150"/>
                            </p:stCondLst>
                            <p:childTnLst>
                              <p:par>
                                <p:cTn id="27" presetID="10" presetClass="entr" presetSubtype="0" fill="hold" grpId="0" nodeType="after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Effect transition="in" filter="fade">
                                      <p:cBhvr>
                                        <p:cTn id="29"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群組 17">
            <a:extLst>
              <a:ext uri="{FF2B5EF4-FFF2-40B4-BE49-F238E27FC236}">
                <a16:creationId xmlns:a16="http://schemas.microsoft.com/office/drawing/2014/main" id="{0E4CDFCA-04E1-4516-8AC4-774128E0EC13}"/>
              </a:ext>
            </a:extLst>
          </p:cNvPr>
          <p:cNvGrpSpPr/>
          <p:nvPr/>
        </p:nvGrpSpPr>
        <p:grpSpPr>
          <a:xfrm>
            <a:off x="179512" y="129324"/>
            <a:ext cx="451768" cy="555356"/>
            <a:chOff x="267804" y="190469"/>
            <a:chExt cx="531917" cy="653883"/>
          </a:xfrm>
        </p:grpSpPr>
        <p:sp>
          <p:nvSpPr>
            <p:cNvPr id="20" name="Freeform 5">
              <a:extLst>
                <a:ext uri="{FF2B5EF4-FFF2-40B4-BE49-F238E27FC236}">
                  <a16:creationId xmlns:a16="http://schemas.microsoft.com/office/drawing/2014/main" id="{B08CFBC3-3F71-4B1F-A9DE-3280A5381DD7}"/>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1" name="Freeform 5">
              <a:extLst>
                <a:ext uri="{FF2B5EF4-FFF2-40B4-BE49-F238E27FC236}">
                  <a16:creationId xmlns:a16="http://schemas.microsoft.com/office/drawing/2014/main" id="{80880D9C-78B2-4AD7-9DAB-1B599F920DAC}"/>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22" name="矩形 21">
            <a:extLst>
              <a:ext uri="{FF2B5EF4-FFF2-40B4-BE49-F238E27FC236}">
                <a16:creationId xmlns:a16="http://schemas.microsoft.com/office/drawing/2014/main" id="{49EB658F-4929-42C2-B3CE-0C876AAB6BD3}"/>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結論</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 name="矩形 2">
            <a:extLst>
              <a:ext uri="{FF2B5EF4-FFF2-40B4-BE49-F238E27FC236}">
                <a16:creationId xmlns:a16="http://schemas.microsoft.com/office/drawing/2014/main" id="{D515A184-A495-41AD-AB9B-8B29AE5F3C11}"/>
              </a:ext>
            </a:extLst>
          </p:cNvPr>
          <p:cNvSpPr/>
          <p:nvPr/>
        </p:nvSpPr>
        <p:spPr>
          <a:xfrm>
            <a:off x="1155447" y="1405225"/>
            <a:ext cx="6833105" cy="375231"/>
          </a:xfrm>
          <a:prstGeom prst="rect">
            <a:avLst/>
          </a:prstGeom>
        </p:spPr>
        <p:txBody>
          <a:bodyPr wrap="square">
            <a:spAutoFit/>
          </a:bodyPr>
          <a:lstStyle/>
          <a:p>
            <a:pPr marL="442913" indent="-442913" algn="ctr" hangingPunct="0">
              <a:lnSpc>
                <a:spcPts val="2500"/>
              </a:lnSpc>
              <a:spcAft>
                <a:spcPts val="1200"/>
              </a:spcAft>
              <a:defRPr/>
            </a:pPr>
            <a:r>
              <a:rPr lang="en-US" altLang="zh-TW" sz="16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Q1</a:t>
            </a:r>
            <a:r>
              <a:rPr lang="zh-TW" altLang="en-US" sz="16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：使用過採樣、欠採樣技術於類別不平衡之非結構式資料是否有改善？</a:t>
            </a:r>
          </a:p>
        </p:txBody>
      </p:sp>
      <p:sp>
        <p:nvSpPr>
          <p:cNvPr id="10" name="矩形 9"/>
          <p:cNvSpPr/>
          <p:nvPr/>
        </p:nvSpPr>
        <p:spPr>
          <a:xfrm>
            <a:off x="8735422" y="4806534"/>
            <a:ext cx="409086"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20</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1" name="文字方塊 10">
            <a:extLst>
              <a:ext uri="{FF2B5EF4-FFF2-40B4-BE49-F238E27FC236}">
                <a16:creationId xmlns:a16="http://schemas.microsoft.com/office/drawing/2014/main" id="{F94425E1-85ED-4007-B957-DFF9D1B59C7E}"/>
              </a:ext>
            </a:extLst>
          </p:cNvPr>
          <p:cNvSpPr txBox="1"/>
          <p:nvPr/>
        </p:nvSpPr>
        <p:spPr>
          <a:xfrm>
            <a:off x="1061999" y="2356680"/>
            <a:ext cx="7020000" cy="1440000"/>
          </a:xfrm>
          <a:prstGeom prst="roundRect">
            <a:avLst/>
          </a:prstGeom>
          <a:solidFill>
            <a:srgbClr val="DEEBF7">
              <a:alpha val="65098"/>
            </a:srgbClr>
          </a:solid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endParaRPr lang="zh-TW" altLang="en-US" sz="1400" i="1" dirty="0">
              <a:solidFill>
                <a:schemeClr val="bg1"/>
              </a:solidFill>
              <a:latin typeface="Sitka Heading Semibold" pitchFamily="2" charset="0"/>
            </a:endParaRPr>
          </a:p>
        </p:txBody>
      </p:sp>
      <p:sp>
        <p:nvSpPr>
          <p:cNvPr id="12" name="矩形 11">
            <a:extLst>
              <a:ext uri="{FF2B5EF4-FFF2-40B4-BE49-F238E27FC236}">
                <a16:creationId xmlns:a16="http://schemas.microsoft.com/office/drawing/2014/main" id="{019B37D4-E35E-4BDC-9FEA-8998C6C1BEF5}"/>
              </a:ext>
            </a:extLst>
          </p:cNvPr>
          <p:cNvSpPr/>
          <p:nvPr/>
        </p:nvSpPr>
        <p:spPr>
          <a:xfrm>
            <a:off x="1362868" y="2572704"/>
            <a:ext cx="6418262" cy="887422"/>
          </a:xfrm>
          <a:prstGeom prst="rect">
            <a:avLst/>
          </a:prstGeom>
          <a:noFill/>
        </p:spPr>
        <p:txBody>
          <a:bodyPr wrap="square" anchor="ctr">
            <a:spAutoFit/>
          </a:bodyPr>
          <a:lstStyle/>
          <a:p>
            <a:pPr algn="just">
              <a:lnSpc>
                <a:spcPct val="200000"/>
              </a:lnSpc>
            </a:pPr>
            <a:r>
              <a:rPr lang="zh-TW" altLang="en-US"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無論是使用過採樣技術還是使用欠採樣技術皆有改善不平衡問題 ，其中根據實驗結果使用過採樣技術的 </a:t>
            </a:r>
            <a:r>
              <a:rPr lang="en-US" altLang="zh-TW"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Borderline SMOTE </a:t>
            </a:r>
            <a:r>
              <a:rPr lang="zh-TW" altLang="en-US"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效果最佳，其次是 </a:t>
            </a:r>
            <a:r>
              <a:rPr lang="en-US" altLang="zh-TW"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SMOTE</a:t>
            </a:r>
            <a:r>
              <a:rPr lang="zh-TW" altLang="en-US"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a:t>
            </a:r>
          </a:p>
        </p:txBody>
      </p:sp>
    </p:spTree>
    <p:custDataLst>
      <p:tags r:id="rId1"/>
    </p:custDataLst>
    <p:extLst>
      <p:ext uri="{BB962C8B-B14F-4D97-AF65-F5344CB8AC3E}">
        <p14:creationId xmlns:p14="http://schemas.microsoft.com/office/powerpoint/2010/main" val="1250286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250" fill="hold"/>
                                        <p:tgtEl>
                                          <p:spTgt spid="11"/>
                                        </p:tgtEl>
                                        <p:attrNameLst>
                                          <p:attrName>ppt_w</p:attrName>
                                        </p:attrNameLst>
                                      </p:cBhvr>
                                      <p:tavLst>
                                        <p:tav tm="0">
                                          <p:val>
                                            <p:fltVal val="0"/>
                                          </p:val>
                                        </p:tav>
                                        <p:tav tm="100000">
                                          <p:val>
                                            <p:strVal val="#ppt_w"/>
                                          </p:val>
                                        </p:tav>
                                      </p:tavLst>
                                    </p:anim>
                                    <p:anim calcmode="lin" valueType="num">
                                      <p:cBhvr>
                                        <p:cTn id="12" dur="250" fill="hold"/>
                                        <p:tgtEl>
                                          <p:spTgt spid="11"/>
                                        </p:tgtEl>
                                        <p:attrNameLst>
                                          <p:attrName>ppt_h</p:attrName>
                                        </p:attrNameLst>
                                      </p:cBhvr>
                                      <p:tavLst>
                                        <p:tav tm="0">
                                          <p:val>
                                            <p:fltVal val="0"/>
                                          </p:val>
                                        </p:tav>
                                        <p:tav tm="100000">
                                          <p:val>
                                            <p:strVal val="#ppt_h"/>
                                          </p:val>
                                        </p:tav>
                                      </p:tavLst>
                                    </p:anim>
                                    <p:animEffect transition="in" filter="fade">
                                      <p:cBhvr>
                                        <p:cTn id="13" dur="250"/>
                                        <p:tgtEl>
                                          <p:spTgt spid="11"/>
                                        </p:tgtEl>
                                      </p:cBhvr>
                                    </p:animEffect>
                                  </p:childTnLst>
                                </p:cTn>
                              </p:par>
                              <p:par>
                                <p:cTn id="14" presetID="6" presetClass="emph" presetSubtype="0" fill="hold" grpId="1" nodeType="withEffect">
                                  <p:stCondLst>
                                    <p:cond delay="200"/>
                                  </p:stCondLst>
                                  <p:childTnLst>
                                    <p:animScale>
                                      <p:cBhvr>
                                        <p:cTn id="15" dur="250" fill="hold"/>
                                        <p:tgtEl>
                                          <p:spTgt spid="11"/>
                                        </p:tgtEl>
                                      </p:cBhvr>
                                      <p:by x="120000" y="120000"/>
                                    </p:animScale>
                                  </p:childTnLst>
                                </p:cTn>
                              </p:par>
                              <p:par>
                                <p:cTn id="16" presetID="6" presetClass="emph" presetSubtype="0" fill="hold" grpId="2" nodeType="withEffect">
                                  <p:stCondLst>
                                    <p:cond delay="400"/>
                                  </p:stCondLst>
                                  <p:childTnLst>
                                    <p:animScale>
                                      <p:cBhvr>
                                        <p:cTn id="17" dur="250" fill="hold"/>
                                        <p:tgtEl>
                                          <p:spTgt spid="11"/>
                                        </p:tgtEl>
                                      </p:cBhvr>
                                      <p:by x="83000" y="83000"/>
                                    </p:animScale>
                                  </p:childTnLst>
                                </p:cTn>
                              </p:par>
                            </p:childTnLst>
                          </p:cTn>
                        </p:par>
                        <p:par>
                          <p:cTn id="18" fill="hold">
                            <p:stCondLst>
                              <p:cond delay="1150"/>
                            </p:stCondLst>
                            <p:childTnLst>
                              <p:par>
                                <p:cTn id="19" presetID="1" presetClass="entr" presetSubtype="0" fill="hold" grpId="0" nodeType="afterEffect">
                                  <p:stCondLst>
                                    <p:cond delay="0"/>
                                  </p:stCondLst>
                                  <p:iterate type="lt">
                                    <p:tmAbs val="50"/>
                                  </p:iterate>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1" grpId="1" animBg="1"/>
      <p:bldP spid="11" grpId="2"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群組 17">
            <a:extLst>
              <a:ext uri="{FF2B5EF4-FFF2-40B4-BE49-F238E27FC236}">
                <a16:creationId xmlns:a16="http://schemas.microsoft.com/office/drawing/2014/main" id="{0E4CDFCA-04E1-4516-8AC4-774128E0EC13}"/>
              </a:ext>
            </a:extLst>
          </p:cNvPr>
          <p:cNvGrpSpPr/>
          <p:nvPr/>
        </p:nvGrpSpPr>
        <p:grpSpPr>
          <a:xfrm>
            <a:off x="179512" y="129324"/>
            <a:ext cx="451768" cy="555356"/>
            <a:chOff x="267804" y="190469"/>
            <a:chExt cx="531917" cy="653883"/>
          </a:xfrm>
        </p:grpSpPr>
        <p:sp>
          <p:nvSpPr>
            <p:cNvPr id="20" name="Freeform 5">
              <a:extLst>
                <a:ext uri="{FF2B5EF4-FFF2-40B4-BE49-F238E27FC236}">
                  <a16:creationId xmlns:a16="http://schemas.microsoft.com/office/drawing/2014/main" id="{B08CFBC3-3F71-4B1F-A9DE-3280A5381DD7}"/>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1" name="Freeform 5">
              <a:extLst>
                <a:ext uri="{FF2B5EF4-FFF2-40B4-BE49-F238E27FC236}">
                  <a16:creationId xmlns:a16="http://schemas.microsoft.com/office/drawing/2014/main" id="{80880D9C-78B2-4AD7-9DAB-1B599F920DAC}"/>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22" name="矩形 21">
            <a:extLst>
              <a:ext uri="{FF2B5EF4-FFF2-40B4-BE49-F238E27FC236}">
                <a16:creationId xmlns:a16="http://schemas.microsoft.com/office/drawing/2014/main" id="{49EB658F-4929-42C2-B3CE-0C876AAB6BD3}"/>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結論</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 name="矩形 2">
            <a:extLst>
              <a:ext uri="{FF2B5EF4-FFF2-40B4-BE49-F238E27FC236}">
                <a16:creationId xmlns:a16="http://schemas.microsoft.com/office/drawing/2014/main" id="{D515A184-A495-41AD-AB9B-8B29AE5F3C11}"/>
              </a:ext>
            </a:extLst>
          </p:cNvPr>
          <p:cNvSpPr/>
          <p:nvPr/>
        </p:nvSpPr>
        <p:spPr>
          <a:xfrm>
            <a:off x="1111116" y="1405225"/>
            <a:ext cx="6921769" cy="375231"/>
          </a:xfrm>
          <a:prstGeom prst="rect">
            <a:avLst/>
          </a:prstGeom>
        </p:spPr>
        <p:txBody>
          <a:bodyPr wrap="square">
            <a:spAutoFit/>
          </a:bodyPr>
          <a:lstStyle/>
          <a:p>
            <a:pPr marL="442913" indent="-442913" algn="ctr" hangingPunct="0">
              <a:lnSpc>
                <a:spcPts val="2500"/>
              </a:lnSpc>
              <a:spcAft>
                <a:spcPts val="1200"/>
              </a:spcAft>
              <a:defRPr/>
            </a:pPr>
            <a:r>
              <a:rPr lang="en-US" altLang="zh-TW" sz="16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Q2</a:t>
            </a:r>
            <a:r>
              <a:rPr lang="zh-TW" altLang="en-US" sz="16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：不平衡資料集將兩個類別使用不同比例進行訓練是否有不同的成效？</a:t>
            </a:r>
          </a:p>
        </p:txBody>
      </p:sp>
      <p:sp>
        <p:nvSpPr>
          <p:cNvPr id="10" name="文字方塊 9">
            <a:extLst>
              <a:ext uri="{FF2B5EF4-FFF2-40B4-BE49-F238E27FC236}">
                <a16:creationId xmlns:a16="http://schemas.microsoft.com/office/drawing/2014/main" id="{2266F988-405C-4162-BAE2-0331B673056B}"/>
              </a:ext>
            </a:extLst>
          </p:cNvPr>
          <p:cNvSpPr txBox="1"/>
          <p:nvPr/>
        </p:nvSpPr>
        <p:spPr>
          <a:xfrm>
            <a:off x="1062000" y="2176500"/>
            <a:ext cx="7020000" cy="1800000"/>
          </a:xfrm>
          <a:prstGeom prst="roundRect">
            <a:avLst/>
          </a:prstGeom>
          <a:solidFill>
            <a:srgbClr val="DEEBF7">
              <a:alpha val="65098"/>
            </a:srgbClr>
          </a:solid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endParaRPr lang="zh-TW" altLang="en-US" sz="1400" i="1" dirty="0">
              <a:solidFill>
                <a:schemeClr val="bg1"/>
              </a:solidFill>
              <a:latin typeface="Sitka Heading Semibold" pitchFamily="2" charset="0"/>
            </a:endParaRPr>
          </a:p>
        </p:txBody>
      </p:sp>
      <p:sp>
        <p:nvSpPr>
          <p:cNvPr id="11" name="矩形 10">
            <a:extLst>
              <a:ext uri="{FF2B5EF4-FFF2-40B4-BE49-F238E27FC236}">
                <a16:creationId xmlns:a16="http://schemas.microsoft.com/office/drawing/2014/main" id="{B5868374-8615-4F9E-AE44-918B28B1EBD4}"/>
              </a:ext>
            </a:extLst>
          </p:cNvPr>
          <p:cNvSpPr/>
          <p:nvPr/>
        </p:nvSpPr>
        <p:spPr>
          <a:xfrm>
            <a:off x="1286086" y="2392424"/>
            <a:ext cx="6571828" cy="1318310"/>
          </a:xfrm>
          <a:prstGeom prst="rect">
            <a:avLst/>
          </a:prstGeom>
          <a:noFill/>
        </p:spPr>
        <p:txBody>
          <a:bodyPr wrap="square" anchor="ctr">
            <a:spAutoFit/>
          </a:bodyPr>
          <a:lstStyle/>
          <a:p>
            <a:pPr algn="just">
              <a:lnSpc>
                <a:spcPct val="200000"/>
              </a:lnSpc>
            </a:pPr>
            <a:r>
              <a:rPr lang="zh-TW" altLang="en-US" sz="1400" dirty="0">
                <a:solidFill>
                  <a:schemeClr val="tx1">
                    <a:lumMod val="65000"/>
                    <a:lumOff val="35000"/>
                  </a:schemeClr>
                </a:solidFill>
                <a:latin typeface="Sitka Heading Semibold" pitchFamily="2" charset="0"/>
                <a:ea typeface="台灣金萱體" panose="02020500000000000000" pitchFamily="18" charset="-120"/>
                <a:cs typeface="台灣金萱體" panose="02020500000000000000" pitchFamily="18" charset="-120"/>
              </a:rPr>
              <a:t>對不同比例之類別不平衡資料集，過採樣技術對於類別不平衡比例越高的資料集，改善效果越好，反之欠採樣技術雖然能夠改善不平衡的狀況，但始終結果還是低於原始平衡的資料集。</a:t>
            </a:r>
          </a:p>
        </p:txBody>
      </p:sp>
      <p:sp>
        <p:nvSpPr>
          <p:cNvPr id="9" name="矩形 8"/>
          <p:cNvSpPr/>
          <p:nvPr/>
        </p:nvSpPr>
        <p:spPr>
          <a:xfrm>
            <a:off x="8735422" y="4806534"/>
            <a:ext cx="401072"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21</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Tree>
    <p:custDataLst>
      <p:tags r:id="rId1"/>
    </p:custDataLst>
    <p:extLst>
      <p:ext uri="{BB962C8B-B14F-4D97-AF65-F5344CB8AC3E}">
        <p14:creationId xmlns:p14="http://schemas.microsoft.com/office/powerpoint/2010/main" val="4253050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250" fill="hold"/>
                                        <p:tgtEl>
                                          <p:spTgt spid="10"/>
                                        </p:tgtEl>
                                        <p:attrNameLst>
                                          <p:attrName>ppt_w</p:attrName>
                                        </p:attrNameLst>
                                      </p:cBhvr>
                                      <p:tavLst>
                                        <p:tav tm="0">
                                          <p:val>
                                            <p:fltVal val="0"/>
                                          </p:val>
                                        </p:tav>
                                        <p:tav tm="100000">
                                          <p:val>
                                            <p:strVal val="#ppt_w"/>
                                          </p:val>
                                        </p:tav>
                                      </p:tavLst>
                                    </p:anim>
                                    <p:anim calcmode="lin" valueType="num">
                                      <p:cBhvr>
                                        <p:cTn id="12" dur="250" fill="hold"/>
                                        <p:tgtEl>
                                          <p:spTgt spid="10"/>
                                        </p:tgtEl>
                                        <p:attrNameLst>
                                          <p:attrName>ppt_h</p:attrName>
                                        </p:attrNameLst>
                                      </p:cBhvr>
                                      <p:tavLst>
                                        <p:tav tm="0">
                                          <p:val>
                                            <p:fltVal val="0"/>
                                          </p:val>
                                        </p:tav>
                                        <p:tav tm="100000">
                                          <p:val>
                                            <p:strVal val="#ppt_h"/>
                                          </p:val>
                                        </p:tav>
                                      </p:tavLst>
                                    </p:anim>
                                    <p:animEffect transition="in" filter="fade">
                                      <p:cBhvr>
                                        <p:cTn id="13" dur="250"/>
                                        <p:tgtEl>
                                          <p:spTgt spid="10"/>
                                        </p:tgtEl>
                                      </p:cBhvr>
                                    </p:animEffect>
                                  </p:childTnLst>
                                </p:cTn>
                              </p:par>
                              <p:par>
                                <p:cTn id="14" presetID="6" presetClass="emph" presetSubtype="0" fill="hold" grpId="1" nodeType="withEffect">
                                  <p:stCondLst>
                                    <p:cond delay="200"/>
                                  </p:stCondLst>
                                  <p:childTnLst>
                                    <p:animScale>
                                      <p:cBhvr>
                                        <p:cTn id="15" dur="250" fill="hold"/>
                                        <p:tgtEl>
                                          <p:spTgt spid="10"/>
                                        </p:tgtEl>
                                      </p:cBhvr>
                                      <p:by x="120000" y="120000"/>
                                    </p:animScale>
                                  </p:childTnLst>
                                </p:cTn>
                              </p:par>
                              <p:par>
                                <p:cTn id="16" presetID="6" presetClass="emph" presetSubtype="0" fill="hold" grpId="2" nodeType="withEffect">
                                  <p:stCondLst>
                                    <p:cond delay="400"/>
                                  </p:stCondLst>
                                  <p:childTnLst>
                                    <p:animScale>
                                      <p:cBhvr>
                                        <p:cTn id="17" dur="250" fill="hold"/>
                                        <p:tgtEl>
                                          <p:spTgt spid="10"/>
                                        </p:tgtEl>
                                      </p:cBhvr>
                                      <p:by x="83000" y="83000"/>
                                    </p:animScale>
                                  </p:childTnLst>
                                </p:cTn>
                              </p:par>
                            </p:childTnLst>
                          </p:cTn>
                        </p:par>
                        <p:par>
                          <p:cTn id="18" fill="hold">
                            <p:stCondLst>
                              <p:cond delay="1150"/>
                            </p:stCondLst>
                            <p:childTnLst>
                              <p:par>
                                <p:cTn id="19" presetID="1" presetClass="entr" presetSubtype="0" fill="hold" grpId="0" nodeType="afterEffect">
                                  <p:stCondLst>
                                    <p:cond delay="0"/>
                                  </p:stCondLst>
                                  <p:iterate type="lt">
                                    <p:tmAbs val="50"/>
                                  </p:iterate>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0" grpId="1" animBg="1"/>
      <p:bldP spid="10" grpId="2"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4"/>
          <p:cNvSpPr txBox="1"/>
          <p:nvPr/>
        </p:nvSpPr>
        <p:spPr>
          <a:xfrm>
            <a:off x="4451500" y="1778692"/>
            <a:ext cx="3612887" cy="215444"/>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667" hangingPunct="0">
              <a:defRPr/>
            </a:pPr>
            <a:r>
              <a:rPr lang="zh-TW" altLang="en-US" sz="1400" dirty="0">
                <a:latin typeface="台灣金萱體" panose="02020500000000000000" pitchFamily="18" charset="-120"/>
                <a:ea typeface="台灣金萱體" panose="02020500000000000000" pitchFamily="18" charset="-120"/>
                <a:cs typeface="台灣金萱體" panose="02020500000000000000" pitchFamily="18" charset="-120"/>
              </a:rPr>
              <a:t>可以試著使用更多的演算法去比較</a:t>
            </a:r>
          </a:p>
        </p:txBody>
      </p:sp>
      <p:sp>
        <p:nvSpPr>
          <p:cNvPr id="7" name="Freeform 5"/>
          <p:cNvSpPr/>
          <p:nvPr/>
        </p:nvSpPr>
        <p:spPr bwMode="auto">
          <a:xfrm rot="5400000">
            <a:off x="1555908" y="1899168"/>
            <a:ext cx="2109643" cy="19014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75000"/>
              <a:lumOff val="25000"/>
            </a:schemeClr>
          </a:solidFill>
          <a:ln w="9525" cap="flat">
            <a:noFill/>
            <a:prstDash val="solid"/>
            <a:miter lim="800000"/>
          </a:ln>
        </p:spPr>
        <p:txBody>
          <a:bodyPr vert="horz" wrap="square" lIns="91372" tIns="45684" rIns="91372" bIns="45684" numCol="1" anchor="t" anchorCtr="0" compatLnSpc="1"/>
          <a:lstStyle/>
          <a:p>
            <a:pPr defTabSz="913313">
              <a:defRPr/>
            </a:pPr>
            <a:endParaRPr lang="zh-CN" altLang="en-US" kern="0" dirty="0">
              <a:solidFill>
                <a:sysClr val="windowText" lastClr="000000"/>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9" name="TextBox 56"/>
          <p:cNvSpPr txBox="1"/>
          <p:nvPr/>
        </p:nvSpPr>
        <p:spPr>
          <a:xfrm>
            <a:off x="2086306" y="2419026"/>
            <a:ext cx="1048845"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913313">
              <a:defRPr/>
            </a:pPr>
            <a:r>
              <a:rPr lang="zh-TW" altLang="en-US" sz="2800"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rPr>
              <a:t>研究</a:t>
            </a:r>
            <a:br>
              <a:rPr lang="en-US" altLang="zh-TW" sz="2800"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rPr>
            </a:br>
            <a:r>
              <a:rPr lang="zh-TW" altLang="en-US" sz="2800"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rPr>
              <a:t>方向</a:t>
            </a:r>
            <a:endParaRPr lang="zh-CN" altLang="en-US" sz="2800"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0" name="Freeform 5"/>
          <p:cNvSpPr/>
          <p:nvPr/>
        </p:nvSpPr>
        <p:spPr bwMode="auto">
          <a:xfrm rot="5400000">
            <a:off x="1458689" y="1808021"/>
            <a:ext cx="2314529" cy="20645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9050" cap="flat">
            <a:solidFill>
              <a:schemeClr val="tx1">
                <a:lumMod val="65000"/>
                <a:lumOff val="35000"/>
              </a:schemeClr>
            </a:solidFill>
            <a:prstDash val="solid"/>
            <a:miter lim="800000"/>
          </a:ln>
        </p:spPr>
        <p:txBody>
          <a:bodyPr vert="horz" wrap="square" lIns="91372" tIns="45684" rIns="91372" bIns="45684" numCol="1" anchor="t" anchorCtr="0" compatLnSpc="1"/>
          <a:lstStyle/>
          <a:p>
            <a:pPr defTabSz="913313">
              <a:defRPr/>
            </a:pPr>
            <a:endParaRPr lang="zh-CN" altLang="en-US" kern="0" dirty="0">
              <a:solidFill>
                <a:sysClr val="windowText" lastClr="000000"/>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1" name="椭圆 10"/>
          <p:cNvSpPr/>
          <p:nvPr/>
        </p:nvSpPr>
        <p:spPr>
          <a:xfrm>
            <a:off x="2921244" y="1672444"/>
            <a:ext cx="427814" cy="427946"/>
          </a:xfrm>
          <a:prstGeom prst="ellipse">
            <a:avLst/>
          </a:prstGeom>
          <a:solidFill>
            <a:srgbClr val="E03E3E"/>
          </a:solidFill>
          <a:ln w="25400" cap="flat" cmpd="sng" algn="ctr">
            <a:solidFill>
              <a:schemeClr val="bg1"/>
            </a:solidFill>
            <a:prstDash val="solid"/>
          </a:ln>
          <a:effectLst/>
        </p:spPr>
        <p:txBody>
          <a:bodyPr lIns="68531" tIns="34265" rIns="68531" bIns="34265" rtlCol="0" anchor="ctr"/>
          <a:lstStyle/>
          <a:p>
            <a:pPr algn="ctr" defTabSz="913313">
              <a:defRPr/>
            </a:pPr>
            <a:r>
              <a:rPr lang="en-US" altLang="zh-CN" b="1"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rPr>
              <a:t>1</a:t>
            </a:r>
            <a:endParaRPr lang="zh-CN" altLang="en-US" b="1"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2" name="椭圆 11"/>
          <p:cNvSpPr/>
          <p:nvPr/>
        </p:nvSpPr>
        <p:spPr>
          <a:xfrm>
            <a:off x="3423885" y="2560974"/>
            <a:ext cx="427814" cy="427946"/>
          </a:xfrm>
          <a:prstGeom prst="ellipse">
            <a:avLst/>
          </a:prstGeom>
          <a:solidFill>
            <a:srgbClr val="E03E3E"/>
          </a:solidFill>
          <a:ln w="25400" cap="flat" cmpd="sng" algn="ctr">
            <a:solidFill>
              <a:schemeClr val="bg1"/>
            </a:solidFill>
            <a:prstDash val="solid"/>
          </a:ln>
          <a:effectLst/>
        </p:spPr>
        <p:txBody>
          <a:bodyPr lIns="68531" tIns="34265" rIns="68531" bIns="34265" rtlCol="0" anchor="ctr"/>
          <a:lstStyle/>
          <a:p>
            <a:pPr algn="ctr" defTabSz="913313">
              <a:defRPr/>
            </a:pPr>
            <a:r>
              <a:rPr lang="en-US" altLang="zh-CN" b="1"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rPr>
              <a:t>2</a:t>
            </a:r>
            <a:endParaRPr lang="zh-CN" altLang="en-US" b="1"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3" name="椭圆 12"/>
          <p:cNvSpPr/>
          <p:nvPr/>
        </p:nvSpPr>
        <p:spPr>
          <a:xfrm>
            <a:off x="2921244" y="3524735"/>
            <a:ext cx="427814" cy="427946"/>
          </a:xfrm>
          <a:prstGeom prst="ellipse">
            <a:avLst/>
          </a:prstGeom>
          <a:solidFill>
            <a:srgbClr val="E03E3E"/>
          </a:solidFill>
          <a:ln w="25400" cap="flat" cmpd="sng" algn="ctr">
            <a:solidFill>
              <a:schemeClr val="bg1"/>
            </a:solidFill>
            <a:prstDash val="solid"/>
          </a:ln>
          <a:effectLst/>
        </p:spPr>
        <p:txBody>
          <a:bodyPr lIns="68531" tIns="34265" rIns="68531" bIns="34265" rtlCol="0" anchor="ctr"/>
          <a:lstStyle/>
          <a:p>
            <a:pPr algn="ctr" defTabSz="913313">
              <a:defRPr/>
            </a:pPr>
            <a:r>
              <a:rPr lang="en-US" altLang="zh-CN" b="1"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rPr>
              <a:t>3</a:t>
            </a:r>
            <a:endParaRPr lang="zh-CN" altLang="en-US" b="1" kern="0" dirty="0">
              <a:solidFill>
                <a:sysClr val="window" lastClr="FFFFFF"/>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2" name="组合 13"/>
          <p:cNvGrpSpPr/>
          <p:nvPr/>
        </p:nvGrpSpPr>
        <p:grpSpPr>
          <a:xfrm>
            <a:off x="3349063" y="1709050"/>
            <a:ext cx="939310" cy="354727"/>
            <a:chOff x="3513818" y="1963801"/>
            <a:chExt cx="1051729" cy="354618"/>
          </a:xfrm>
        </p:grpSpPr>
        <p:cxnSp>
          <p:nvCxnSpPr>
            <p:cNvPr id="15" name="直接连接符 14"/>
            <p:cNvCxnSpPr/>
            <p:nvPr/>
          </p:nvCxnSpPr>
          <p:spPr>
            <a:xfrm>
              <a:off x="3513818" y="2141110"/>
              <a:ext cx="1051729" cy="0"/>
            </a:xfrm>
            <a:prstGeom prst="line">
              <a:avLst/>
            </a:prstGeom>
            <a:noFill/>
            <a:ln w="9525" cap="flat" cmpd="sng" algn="ctr">
              <a:solidFill>
                <a:schemeClr val="tx1">
                  <a:lumMod val="75000"/>
                  <a:lumOff val="25000"/>
                </a:schemeClr>
              </a:solidFill>
              <a:prstDash val="sysDot"/>
              <a:headEnd type="none" w="med" len="med"/>
              <a:tailEnd type="none" w="med" len="med"/>
            </a:ln>
            <a:effectLst/>
          </p:spPr>
        </p:cxnSp>
        <p:cxnSp>
          <p:nvCxnSpPr>
            <p:cNvPr id="16" name="直接连接符 15"/>
            <p:cNvCxnSpPr/>
            <p:nvPr/>
          </p:nvCxnSpPr>
          <p:spPr>
            <a:xfrm>
              <a:off x="4565547" y="1963801"/>
              <a:ext cx="0" cy="354618"/>
            </a:xfrm>
            <a:prstGeom prst="line">
              <a:avLst/>
            </a:prstGeom>
            <a:noFill/>
            <a:ln w="9525" cap="flat" cmpd="sng" algn="ctr">
              <a:solidFill>
                <a:schemeClr val="tx1">
                  <a:lumMod val="75000"/>
                  <a:lumOff val="25000"/>
                </a:schemeClr>
              </a:solidFill>
              <a:prstDash val="sysDot"/>
              <a:headEnd type="none" w="med" len="med"/>
              <a:tailEnd type="none" w="med" len="med"/>
            </a:ln>
            <a:effectLst/>
          </p:spPr>
        </p:cxnSp>
      </p:grpSp>
      <p:sp>
        <p:nvSpPr>
          <p:cNvPr id="17" name="TextBox 64"/>
          <p:cNvSpPr txBox="1"/>
          <p:nvPr/>
        </p:nvSpPr>
        <p:spPr>
          <a:xfrm>
            <a:off x="4967448" y="2664793"/>
            <a:ext cx="3096940" cy="215444"/>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667" hangingPunct="0">
              <a:defRPr/>
            </a:pPr>
            <a:r>
              <a:rPr lang="zh-TW" altLang="en-US" sz="1400" dirty="0">
                <a:latin typeface="台灣金萱體" panose="02020500000000000000" pitchFamily="18" charset="-120"/>
                <a:ea typeface="台灣金萱體" panose="02020500000000000000" pitchFamily="18" charset="-120"/>
                <a:cs typeface="台灣金萱體" panose="02020500000000000000" pitchFamily="18" charset="-120"/>
              </a:rPr>
              <a:t>可以嘗試不同領域的資料集</a:t>
            </a:r>
          </a:p>
        </p:txBody>
      </p:sp>
      <p:sp>
        <p:nvSpPr>
          <p:cNvPr id="18" name="TextBox 65"/>
          <p:cNvSpPr txBox="1"/>
          <p:nvPr/>
        </p:nvSpPr>
        <p:spPr>
          <a:xfrm>
            <a:off x="4451500" y="3616660"/>
            <a:ext cx="3612873" cy="215444"/>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667">
              <a:defRPr/>
            </a:pPr>
            <a:r>
              <a:rPr lang="zh-TW" altLang="en-US" sz="1400" dirty="0">
                <a:latin typeface="台灣金萱體" panose="02020500000000000000" pitchFamily="18" charset="-120"/>
                <a:ea typeface="台灣金萱體" panose="02020500000000000000" pitchFamily="18" charset="-120"/>
                <a:cs typeface="台灣金萱體" panose="02020500000000000000" pitchFamily="18" charset="-120"/>
              </a:rPr>
              <a:t>可以使用不同的方法來進行資料預處理</a:t>
            </a:r>
          </a:p>
        </p:txBody>
      </p:sp>
      <p:grpSp>
        <p:nvGrpSpPr>
          <p:cNvPr id="3" name="组合 18"/>
          <p:cNvGrpSpPr/>
          <p:nvPr/>
        </p:nvGrpSpPr>
        <p:grpSpPr>
          <a:xfrm>
            <a:off x="3856279" y="2597579"/>
            <a:ext cx="917532" cy="354727"/>
            <a:chOff x="3513818" y="1963801"/>
            <a:chExt cx="1051729" cy="354618"/>
          </a:xfrm>
        </p:grpSpPr>
        <p:cxnSp>
          <p:nvCxnSpPr>
            <p:cNvPr id="20" name="直接连接符 19"/>
            <p:cNvCxnSpPr/>
            <p:nvPr/>
          </p:nvCxnSpPr>
          <p:spPr>
            <a:xfrm>
              <a:off x="3513818" y="2141110"/>
              <a:ext cx="1051729" cy="0"/>
            </a:xfrm>
            <a:prstGeom prst="line">
              <a:avLst/>
            </a:prstGeom>
            <a:noFill/>
            <a:ln w="9525" cap="flat" cmpd="sng" algn="ctr">
              <a:solidFill>
                <a:schemeClr val="tx1">
                  <a:lumMod val="75000"/>
                  <a:lumOff val="25000"/>
                </a:schemeClr>
              </a:solidFill>
              <a:prstDash val="sysDot"/>
              <a:headEnd type="none" w="med" len="med"/>
              <a:tailEnd type="none" w="med" len="med"/>
            </a:ln>
            <a:effectLst/>
          </p:spPr>
        </p:cxnSp>
        <p:cxnSp>
          <p:nvCxnSpPr>
            <p:cNvPr id="21" name="直接连接符 20"/>
            <p:cNvCxnSpPr/>
            <p:nvPr/>
          </p:nvCxnSpPr>
          <p:spPr>
            <a:xfrm>
              <a:off x="4565547" y="1963801"/>
              <a:ext cx="0" cy="354618"/>
            </a:xfrm>
            <a:prstGeom prst="line">
              <a:avLst/>
            </a:prstGeom>
            <a:noFill/>
            <a:ln w="9525" cap="flat" cmpd="sng" algn="ctr">
              <a:solidFill>
                <a:schemeClr val="tx1">
                  <a:lumMod val="75000"/>
                  <a:lumOff val="25000"/>
                </a:schemeClr>
              </a:solidFill>
              <a:prstDash val="sysDot"/>
              <a:headEnd type="none" w="med" len="med"/>
              <a:tailEnd type="none" w="med" len="med"/>
            </a:ln>
            <a:effectLst/>
          </p:spPr>
        </p:cxnSp>
      </p:grpSp>
      <p:grpSp>
        <p:nvGrpSpPr>
          <p:cNvPr id="4" name="组合 21"/>
          <p:cNvGrpSpPr/>
          <p:nvPr/>
        </p:nvGrpSpPr>
        <p:grpSpPr>
          <a:xfrm>
            <a:off x="3349063" y="3561340"/>
            <a:ext cx="939310" cy="354727"/>
            <a:chOff x="3513818" y="1963801"/>
            <a:chExt cx="1051729" cy="354618"/>
          </a:xfrm>
        </p:grpSpPr>
        <p:cxnSp>
          <p:nvCxnSpPr>
            <p:cNvPr id="23" name="直接连接符 22"/>
            <p:cNvCxnSpPr/>
            <p:nvPr/>
          </p:nvCxnSpPr>
          <p:spPr>
            <a:xfrm>
              <a:off x="3513818" y="2141110"/>
              <a:ext cx="1051729" cy="0"/>
            </a:xfrm>
            <a:prstGeom prst="line">
              <a:avLst/>
            </a:prstGeom>
            <a:noFill/>
            <a:ln w="9525" cap="flat" cmpd="sng" algn="ctr">
              <a:solidFill>
                <a:schemeClr val="tx1">
                  <a:lumMod val="75000"/>
                  <a:lumOff val="25000"/>
                </a:schemeClr>
              </a:solidFill>
              <a:prstDash val="sysDot"/>
              <a:headEnd type="none" w="med" len="med"/>
              <a:tailEnd type="none" w="med" len="med"/>
            </a:ln>
            <a:effectLst/>
          </p:spPr>
        </p:cxnSp>
        <p:cxnSp>
          <p:nvCxnSpPr>
            <p:cNvPr id="24" name="直接连接符 23"/>
            <p:cNvCxnSpPr/>
            <p:nvPr/>
          </p:nvCxnSpPr>
          <p:spPr>
            <a:xfrm>
              <a:off x="4565547" y="1963801"/>
              <a:ext cx="0" cy="354618"/>
            </a:xfrm>
            <a:prstGeom prst="line">
              <a:avLst/>
            </a:prstGeom>
            <a:noFill/>
            <a:ln w="9525" cap="flat" cmpd="sng" algn="ctr">
              <a:solidFill>
                <a:schemeClr val="tx1">
                  <a:lumMod val="75000"/>
                  <a:lumOff val="25000"/>
                </a:schemeClr>
              </a:solidFill>
              <a:prstDash val="sysDot"/>
              <a:headEnd type="none" w="med" len="med"/>
              <a:tailEnd type="none" w="med" len="med"/>
            </a:ln>
            <a:effectLst/>
          </p:spPr>
        </p:cxnSp>
      </p:grpSp>
      <p:grpSp>
        <p:nvGrpSpPr>
          <p:cNvPr id="25" name="群組 24">
            <a:extLst>
              <a:ext uri="{FF2B5EF4-FFF2-40B4-BE49-F238E27FC236}">
                <a16:creationId xmlns:a16="http://schemas.microsoft.com/office/drawing/2014/main" id="{401FC64E-29A1-4A2C-8B02-BE6993C61C25}"/>
              </a:ext>
            </a:extLst>
          </p:cNvPr>
          <p:cNvGrpSpPr/>
          <p:nvPr/>
        </p:nvGrpSpPr>
        <p:grpSpPr>
          <a:xfrm>
            <a:off x="179512" y="129324"/>
            <a:ext cx="451768" cy="555356"/>
            <a:chOff x="267804" y="190469"/>
            <a:chExt cx="531917" cy="653883"/>
          </a:xfrm>
        </p:grpSpPr>
        <p:sp>
          <p:nvSpPr>
            <p:cNvPr id="27" name="Freeform 5">
              <a:extLst>
                <a:ext uri="{FF2B5EF4-FFF2-40B4-BE49-F238E27FC236}">
                  <a16:creationId xmlns:a16="http://schemas.microsoft.com/office/drawing/2014/main" id="{BB36F368-FE3D-411A-BB87-8A13CE515B90}"/>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8" name="Freeform 5">
              <a:extLst>
                <a:ext uri="{FF2B5EF4-FFF2-40B4-BE49-F238E27FC236}">
                  <a16:creationId xmlns:a16="http://schemas.microsoft.com/office/drawing/2014/main" id="{2D8E3628-346E-4EE1-886E-0A5DB7D0AD79}"/>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29" name="矩形 28">
            <a:extLst>
              <a:ext uri="{FF2B5EF4-FFF2-40B4-BE49-F238E27FC236}">
                <a16:creationId xmlns:a16="http://schemas.microsoft.com/office/drawing/2014/main" id="{4A0B5BE4-704E-4079-B688-D03138A37E5A}"/>
              </a:ext>
            </a:extLst>
          </p:cNvPr>
          <p:cNvSpPr/>
          <p:nvPr/>
        </p:nvSpPr>
        <p:spPr>
          <a:xfrm>
            <a:off x="791580" y="235713"/>
            <a:ext cx="2124236"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後續研究方向</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6" name="矩形 25"/>
          <p:cNvSpPr/>
          <p:nvPr/>
        </p:nvSpPr>
        <p:spPr>
          <a:xfrm>
            <a:off x="8735422" y="4806534"/>
            <a:ext cx="409086"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22</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Tree>
    <p:custDataLst>
      <p:tags r:id="rId1"/>
    </p:custDataLst>
    <p:extLst>
      <p:ext uri="{BB962C8B-B14F-4D97-AF65-F5344CB8AC3E}">
        <p14:creationId xmlns:p14="http://schemas.microsoft.com/office/powerpoint/2010/main" val="2360185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anim calcmode="lin" valueType="num">
                                      <p:cBhvr>
                                        <p:cTn id="10" dur="500" fill="hold"/>
                                        <p:tgtEl>
                                          <p:spTgt spid="10"/>
                                        </p:tgtEl>
                                        <p:attrNameLst>
                                          <p:attrName>ppt_x</p:attrName>
                                        </p:attrNameLst>
                                      </p:cBhvr>
                                      <p:tavLst>
                                        <p:tav tm="0">
                                          <p:val>
                                            <p:fltVal val="0.5"/>
                                          </p:val>
                                        </p:tav>
                                        <p:tav tm="100000">
                                          <p:val>
                                            <p:strVal val="#ppt_x"/>
                                          </p:val>
                                        </p:tav>
                                      </p:tavLst>
                                    </p:anim>
                                    <p:anim calcmode="lin" valueType="num">
                                      <p:cBhvr>
                                        <p:cTn id="11" dur="500" fill="hold"/>
                                        <p:tgtEl>
                                          <p:spTgt spid="1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40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1900"/>
                            </p:stCondLst>
                            <p:childTnLst>
                              <p:par>
                                <p:cTn id="40" presetID="22" presetClass="entr" presetSubtype="8"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par>
                                <p:cTn id="43" presetID="2" presetClass="entr" presetSubtype="2" decel="5330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750" fill="hold"/>
                                        <p:tgtEl>
                                          <p:spTgt spid="6"/>
                                        </p:tgtEl>
                                        <p:attrNameLst>
                                          <p:attrName>ppt_x</p:attrName>
                                        </p:attrNameLst>
                                      </p:cBhvr>
                                      <p:tavLst>
                                        <p:tav tm="0">
                                          <p:val>
                                            <p:strVal val="1+#ppt_w/2"/>
                                          </p:val>
                                        </p:tav>
                                        <p:tav tm="100000">
                                          <p:val>
                                            <p:strVal val="#ppt_x"/>
                                          </p:val>
                                        </p:tav>
                                      </p:tavLst>
                                    </p:anim>
                                    <p:anim calcmode="lin" valueType="num">
                                      <p:cBhvr additive="base">
                                        <p:cTn id="46" dur="750" fill="hold"/>
                                        <p:tgtEl>
                                          <p:spTgt spid="6"/>
                                        </p:tgtEl>
                                        <p:attrNameLst>
                                          <p:attrName>ppt_y</p:attrName>
                                        </p:attrNameLst>
                                      </p:cBhvr>
                                      <p:tavLst>
                                        <p:tav tm="0">
                                          <p:val>
                                            <p:strVal val="#ppt_y"/>
                                          </p:val>
                                        </p:tav>
                                        <p:tav tm="100000">
                                          <p:val>
                                            <p:strVal val="#ppt_y"/>
                                          </p:val>
                                        </p:tav>
                                      </p:tavLst>
                                    </p:anim>
                                  </p:childTnLst>
                                </p:cTn>
                              </p:par>
                            </p:childTnLst>
                          </p:cTn>
                        </p:par>
                        <p:par>
                          <p:cTn id="47" fill="hold">
                            <p:stCondLst>
                              <p:cond delay="2650"/>
                            </p:stCondLst>
                            <p:childTnLst>
                              <p:par>
                                <p:cTn id="48" presetID="22" presetClass="entr" presetSubtype="8"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 presetClass="entr" presetSubtype="2" decel="5330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750" fill="hold"/>
                                        <p:tgtEl>
                                          <p:spTgt spid="17"/>
                                        </p:tgtEl>
                                        <p:attrNameLst>
                                          <p:attrName>ppt_x</p:attrName>
                                        </p:attrNameLst>
                                      </p:cBhvr>
                                      <p:tavLst>
                                        <p:tav tm="0">
                                          <p:val>
                                            <p:strVal val="1+#ppt_w/2"/>
                                          </p:val>
                                        </p:tav>
                                        <p:tav tm="100000">
                                          <p:val>
                                            <p:strVal val="#ppt_x"/>
                                          </p:val>
                                        </p:tav>
                                      </p:tavLst>
                                    </p:anim>
                                    <p:anim calcmode="lin" valueType="num">
                                      <p:cBhvr additive="base">
                                        <p:cTn id="54" dur="750" fill="hold"/>
                                        <p:tgtEl>
                                          <p:spTgt spid="17"/>
                                        </p:tgtEl>
                                        <p:attrNameLst>
                                          <p:attrName>ppt_y</p:attrName>
                                        </p:attrNameLst>
                                      </p:cBhvr>
                                      <p:tavLst>
                                        <p:tav tm="0">
                                          <p:val>
                                            <p:strVal val="#ppt_y"/>
                                          </p:val>
                                        </p:tav>
                                        <p:tav tm="100000">
                                          <p:val>
                                            <p:strVal val="#ppt_y"/>
                                          </p:val>
                                        </p:tav>
                                      </p:tavLst>
                                    </p:anim>
                                  </p:childTnLst>
                                </p:cTn>
                              </p:par>
                            </p:childTnLst>
                          </p:cTn>
                        </p:par>
                        <p:par>
                          <p:cTn id="55" fill="hold">
                            <p:stCondLst>
                              <p:cond delay="3400"/>
                            </p:stCondLst>
                            <p:childTnLst>
                              <p:par>
                                <p:cTn id="56" presetID="22" presetClass="entr" presetSubtype="8"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left)">
                                      <p:cBhvr>
                                        <p:cTn id="58" dur="500"/>
                                        <p:tgtEl>
                                          <p:spTgt spid="4"/>
                                        </p:tgtEl>
                                      </p:cBhvr>
                                    </p:animEffect>
                                  </p:childTnLst>
                                </p:cTn>
                              </p:par>
                              <p:par>
                                <p:cTn id="59" presetID="2" presetClass="entr" presetSubtype="2" decel="533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750" fill="hold"/>
                                        <p:tgtEl>
                                          <p:spTgt spid="18"/>
                                        </p:tgtEl>
                                        <p:attrNameLst>
                                          <p:attrName>ppt_x</p:attrName>
                                        </p:attrNameLst>
                                      </p:cBhvr>
                                      <p:tavLst>
                                        <p:tav tm="0">
                                          <p:val>
                                            <p:strVal val="1+#ppt_w/2"/>
                                          </p:val>
                                        </p:tav>
                                        <p:tav tm="100000">
                                          <p:val>
                                            <p:strVal val="#ppt_x"/>
                                          </p:val>
                                        </p:tav>
                                      </p:tavLst>
                                    </p:anim>
                                    <p:anim calcmode="lin" valueType="num">
                                      <p:cBhvr additive="base">
                                        <p:cTn id="62" dur="7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P spid="11" grpId="0" animBg="1"/>
      <p:bldP spid="12" grpId="0" animBg="1"/>
      <p:bldP spid="13" grpId="0" animBg="1"/>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2180926" y="2280156"/>
            <a:ext cx="4782149" cy="769441"/>
          </a:xfrm>
          <a:prstGeom prst="rect">
            <a:avLst/>
          </a:prstGeom>
          <a:noFill/>
        </p:spPr>
        <p:txBody>
          <a:bodyPr wrap="square" rtlCol="0">
            <a:spAutoFit/>
          </a:bodyPr>
          <a:lstStyle/>
          <a:p>
            <a:pPr algn="ctr"/>
            <a:r>
              <a:rPr lang="en-US" altLang="zh-TW" sz="4400" b="1" dirty="0">
                <a:solidFill>
                  <a:schemeClr val="tx1">
                    <a:lumMod val="75000"/>
                    <a:lumOff val="25000"/>
                  </a:schemeClr>
                </a:solidFill>
                <a:latin typeface="Sitka Heading Semibold" pitchFamily="2" charset="0"/>
                <a:ea typeface="華康儷粗宋(P)" panose="02020700000000000000" pitchFamily="18" charset="-120"/>
                <a:cs typeface="+mn-ea"/>
                <a:sym typeface="+mn-lt"/>
              </a:rPr>
              <a:t>Thank You</a:t>
            </a:r>
            <a:endParaRPr lang="zh-CN" altLang="en-US" sz="4400" b="1" dirty="0">
              <a:solidFill>
                <a:schemeClr val="tx1">
                  <a:lumMod val="75000"/>
                  <a:lumOff val="25000"/>
                </a:schemeClr>
              </a:solidFill>
              <a:latin typeface="Sitka Heading Semibold" pitchFamily="2" charset="0"/>
              <a:ea typeface="華康儷粗宋(P)" panose="02020700000000000000" pitchFamily="18" charset="-120"/>
              <a:cs typeface="+mn-ea"/>
              <a:sym typeface="+mn-lt"/>
            </a:endParaRPr>
          </a:p>
        </p:txBody>
      </p:sp>
      <p:sp>
        <p:nvSpPr>
          <p:cNvPr id="25" name="Freeform 5">
            <a:extLst>
              <a:ext uri="{FF2B5EF4-FFF2-40B4-BE49-F238E27FC236}">
                <a16:creationId xmlns:a16="http://schemas.microsoft.com/office/drawing/2014/main" id="{A01EFA1E-CF2D-40B5-96BE-699ADEDFB6AE}"/>
              </a:ext>
            </a:extLst>
          </p:cNvPr>
          <p:cNvSpPr>
            <a:spLocks/>
          </p:cNvSpPr>
          <p:nvPr/>
        </p:nvSpPr>
        <p:spPr bwMode="auto">
          <a:xfrm rot="1400701">
            <a:off x="8081768" y="-469601"/>
            <a:ext cx="1229567" cy="139650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2" name="群組 1">
            <a:extLst>
              <a:ext uri="{FF2B5EF4-FFF2-40B4-BE49-F238E27FC236}">
                <a16:creationId xmlns:a16="http://schemas.microsoft.com/office/drawing/2014/main" id="{9A179041-7C7F-40C3-B53E-D40BE1F5CD8D}"/>
              </a:ext>
            </a:extLst>
          </p:cNvPr>
          <p:cNvGrpSpPr/>
          <p:nvPr/>
        </p:nvGrpSpPr>
        <p:grpSpPr>
          <a:xfrm>
            <a:off x="-271920" y="3566241"/>
            <a:ext cx="1310405" cy="1845308"/>
            <a:chOff x="-271920" y="3321291"/>
            <a:chExt cx="1484351" cy="2090258"/>
          </a:xfrm>
        </p:grpSpPr>
        <p:sp>
          <p:nvSpPr>
            <p:cNvPr id="28" name="Freeform 5">
              <a:extLst>
                <a:ext uri="{FF2B5EF4-FFF2-40B4-BE49-F238E27FC236}">
                  <a16:creationId xmlns:a16="http://schemas.microsoft.com/office/drawing/2014/main" id="{88E03143-0639-4569-A425-90CC1E807DFC}"/>
                </a:ext>
              </a:extLst>
            </p:cNvPr>
            <p:cNvSpPr>
              <a:spLocks/>
            </p:cNvSpPr>
            <p:nvPr/>
          </p:nvSpPr>
          <p:spPr bwMode="auto">
            <a:xfrm rot="20697498">
              <a:off x="-271920" y="4010777"/>
              <a:ext cx="1233323" cy="140077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4" name="Freeform 5">
              <a:extLst>
                <a:ext uri="{FF2B5EF4-FFF2-40B4-BE49-F238E27FC236}">
                  <a16:creationId xmlns:a16="http://schemas.microsoft.com/office/drawing/2014/main" id="{C9EB7730-7BF1-4D8E-BEC5-535E5F9400C4}"/>
                </a:ext>
              </a:extLst>
            </p:cNvPr>
            <p:cNvSpPr>
              <a:spLocks/>
            </p:cNvSpPr>
            <p:nvPr/>
          </p:nvSpPr>
          <p:spPr bwMode="auto">
            <a:xfrm rot="1746940">
              <a:off x="420344" y="3535913"/>
              <a:ext cx="792087" cy="89962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5" name="Freeform 5">
              <a:extLst>
                <a:ext uri="{FF2B5EF4-FFF2-40B4-BE49-F238E27FC236}">
                  <a16:creationId xmlns:a16="http://schemas.microsoft.com/office/drawing/2014/main" id="{E1CBB883-6E8C-43DC-B539-E688ABEC4D12}"/>
                </a:ext>
              </a:extLst>
            </p:cNvPr>
            <p:cNvSpPr>
              <a:spLocks/>
            </p:cNvSpPr>
            <p:nvPr/>
          </p:nvSpPr>
          <p:spPr bwMode="auto">
            <a:xfrm rot="3462091">
              <a:off x="338476" y="3291862"/>
              <a:ext cx="433514" cy="49237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16" name="Freeform 5">
            <a:extLst>
              <a:ext uri="{FF2B5EF4-FFF2-40B4-BE49-F238E27FC236}">
                <a16:creationId xmlns:a16="http://schemas.microsoft.com/office/drawing/2014/main" id="{F8A96149-87BB-438D-902F-F707F854C769}"/>
              </a:ext>
            </a:extLst>
          </p:cNvPr>
          <p:cNvSpPr>
            <a:spLocks/>
          </p:cNvSpPr>
          <p:nvPr/>
        </p:nvSpPr>
        <p:spPr bwMode="auto">
          <a:xfrm rot="748008">
            <a:off x="8205302" y="651120"/>
            <a:ext cx="621886" cy="70631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latin typeface="台灣金萱體" panose="02020500000000000000" pitchFamily="18" charset="-120"/>
              <a:ea typeface="台灣金萱體" panose="02020500000000000000" pitchFamily="18" charset="-120"/>
              <a:cs typeface="台灣金萱體" panose="02020500000000000000" pitchFamily="18" charset="-120"/>
            </a:endParaRPr>
          </a:p>
        </p:txBody>
      </p:sp>
      <p:pic>
        <p:nvPicPr>
          <p:cNvPr id="2052" name="Picture 4" descr="iT 邦幫忙::一起幫忙解決難題，拯救IT 人的一天">
            <a:extLst>
              <a:ext uri="{FF2B5EF4-FFF2-40B4-BE49-F238E27FC236}">
                <a16:creationId xmlns:a16="http://schemas.microsoft.com/office/drawing/2014/main" id="{2FEBFA40-F51A-4CDA-8275-FE995265AB69}"/>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6416" y="4372744"/>
            <a:ext cx="825225" cy="77234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nimation drawing gif | WiffleGif">
            <a:extLst>
              <a:ext uri="{FF2B5EF4-FFF2-40B4-BE49-F238E27FC236}">
                <a16:creationId xmlns:a16="http://schemas.microsoft.com/office/drawing/2014/main" id="{6075FB3F-3802-4A51-BD9A-F99A2B5A7413}"/>
              </a:ext>
            </a:extLst>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2975" y="2261509"/>
            <a:ext cx="502513" cy="28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390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9C798942-E44E-49FA-8AB6-EEE1007BDC18}"/>
              </a:ext>
            </a:extLst>
          </p:cNvPr>
          <p:cNvGrpSpPr/>
          <p:nvPr/>
        </p:nvGrpSpPr>
        <p:grpSpPr>
          <a:xfrm>
            <a:off x="179512" y="129324"/>
            <a:ext cx="1584176" cy="555356"/>
            <a:chOff x="179512" y="129324"/>
            <a:chExt cx="1584176" cy="555356"/>
          </a:xfrm>
        </p:grpSpPr>
        <p:grpSp>
          <p:nvGrpSpPr>
            <p:cNvPr id="2" name="群組 1">
              <a:extLst>
                <a:ext uri="{FF2B5EF4-FFF2-40B4-BE49-F238E27FC236}">
                  <a16:creationId xmlns:a16="http://schemas.microsoft.com/office/drawing/2014/main" id="{40E20DA5-6383-49BF-8925-7945EEABAD8B}"/>
                </a:ext>
              </a:extLst>
            </p:cNvPr>
            <p:cNvGrpSpPr/>
            <p:nvPr/>
          </p:nvGrpSpPr>
          <p:grpSpPr>
            <a:xfrm>
              <a:off x="179512" y="129324"/>
              <a:ext cx="451768" cy="555356"/>
              <a:chOff x="267804" y="190469"/>
              <a:chExt cx="531917" cy="653883"/>
            </a:xfrm>
          </p:grpSpPr>
          <p:sp>
            <p:nvSpPr>
              <p:cNvPr id="10" name="Freeform 5">
                <a:extLst>
                  <a:ext uri="{FF2B5EF4-FFF2-40B4-BE49-F238E27FC236}">
                    <a16:creationId xmlns:a16="http://schemas.microsoft.com/office/drawing/2014/main" id="{8E44E837-1527-4D3C-8273-8B9FFFF8567B}"/>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1" name="Freeform 5">
                <a:extLst>
                  <a:ext uri="{FF2B5EF4-FFF2-40B4-BE49-F238E27FC236}">
                    <a16:creationId xmlns:a16="http://schemas.microsoft.com/office/drawing/2014/main" id="{3BF5FC9B-A4F9-4892-A9AC-8CEBF0B5B9AE}"/>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12" name="矩形 11">
              <a:extLst>
                <a:ext uri="{FF2B5EF4-FFF2-40B4-BE49-F238E27FC236}">
                  <a16:creationId xmlns:a16="http://schemas.microsoft.com/office/drawing/2014/main" id="{C83DACA2-30F3-4DC6-8E64-CE1DC8E8E848}"/>
                </a:ext>
              </a:extLst>
            </p:cNvPr>
            <p:cNvSpPr/>
            <p:nvPr/>
          </p:nvSpPr>
          <p:spPr>
            <a:xfrm>
              <a:off x="791580" y="235713"/>
              <a:ext cx="972108"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摘要</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13" name="Freeform 5">
            <a:extLst>
              <a:ext uri="{FF2B5EF4-FFF2-40B4-BE49-F238E27FC236}">
                <a16:creationId xmlns:a16="http://schemas.microsoft.com/office/drawing/2014/main" id="{6D1773DF-0D18-4F04-943C-6CF20D94B5D2}"/>
              </a:ext>
            </a:extLst>
          </p:cNvPr>
          <p:cNvSpPr>
            <a:spLocks/>
          </p:cNvSpPr>
          <p:nvPr/>
        </p:nvSpPr>
        <p:spPr bwMode="auto">
          <a:xfrm rot="20847803">
            <a:off x="965238" y="-1307014"/>
            <a:ext cx="7216521" cy="759618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4" name="Freeform 5">
            <a:extLst>
              <a:ext uri="{FF2B5EF4-FFF2-40B4-BE49-F238E27FC236}">
                <a16:creationId xmlns:a16="http://schemas.microsoft.com/office/drawing/2014/main" id="{83747D89-13E8-4A1F-A9EA-79346497EA7E}"/>
              </a:ext>
            </a:extLst>
          </p:cNvPr>
          <p:cNvSpPr>
            <a:spLocks/>
          </p:cNvSpPr>
          <p:nvPr/>
        </p:nvSpPr>
        <p:spPr bwMode="auto">
          <a:xfrm rot="1042242">
            <a:off x="-258852" y="3435328"/>
            <a:ext cx="1783150" cy="202525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5" name="Freeform 5">
            <a:extLst>
              <a:ext uri="{FF2B5EF4-FFF2-40B4-BE49-F238E27FC236}">
                <a16:creationId xmlns:a16="http://schemas.microsoft.com/office/drawing/2014/main" id="{167E9511-5498-4AAE-A6A7-18BEF6BB6C3C}"/>
              </a:ext>
            </a:extLst>
          </p:cNvPr>
          <p:cNvSpPr>
            <a:spLocks/>
          </p:cNvSpPr>
          <p:nvPr/>
        </p:nvSpPr>
        <p:spPr bwMode="auto">
          <a:xfrm rot="1166732">
            <a:off x="7697970" y="-244578"/>
            <a:ext cx="1231907" cy="1399164"/>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台灣金萱體" panose="02020500000000000000" pitchFamily="18" charset="-120"/>
              <a:ea typeface="台灣金萱體" panose="02020500000000000000" pitchFamily="18" charset="-120"/>
              <a:cs typeface="台灣金萱體" panose="02020500000000000000" pitchFamily="18" charset="-120"/>
            </a:endParaRPr>
          </a:p>
        </p:txBody>
      </p:sp>
      <p:pic>
        <p:nvPicPr>
          <p:cNvPr id="18" name="Picture 10" descr="animation drawing gif | WiffleGif">
            <a:extLst>
              <a:ext uri="{FF2B5EF4-FFF2-40B4-BE49-F238E27FC236}">
                <a16:creationId xmlns:a16="http://schemas.microsoft.com/office/drawing/2014/main" id="{279548AD-B2C2-4C67-83A9-986E1F89E9DA}"/>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800692" flipH="1">
            <a:off x="8414658" y="742264"/>
            <a:ext cx="502513" cy="286222"/>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5A95AF7D-A64B-4237-9FD3-9765090F59BC}"/>
              </a:ext>
            </a:extLst>
          </p:cNvPr>
          <p:cNvSpPr/>
          <p:nvPr/>
        </p:nvSpPr>
        <p:spPr>
          <a:xfrm>
            <a:off x="1767233" y="1821082"/>
            <a:ext cx="5609534" cy="1870448"/>
          </a:xfrm>
          <a:prstGeom prst="rect">
            <a:avLst/>
          </a:prstGeom>
        </p:spPr>
        <p:txBody>
          <a:bodyPr wrap="square" lIns="68580" tIns="34290" rIns="68580" bIns="34290">
            <a:spAutoFit/>
          </a:bodyPr>
          <a:lstStyle/>
          <a:p>
            <a:pPr indent="396000" algn="just" hangingPunct="0">
              <a:lnSpc>
                <a:spcPct val="150000"/>
              </a:lnSpc>
              <a:defRPr/>
            </a:pPr>
            <a:r>
              <a:rPr lang="zh-TW" altLang="en-US" sz="1600" kern="100"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在這篇論文，將會探討現今主要對於機器學習中歧視的減緩方式，包含前處裡、中處理以及後處理；接著我們在先前提出資料增強的研究，也就是對資料進行過採樣生成，以減緩訓練集資料中類別不平衡的技術基礎下，先使用基本的隨機過採以及隨機欠採技術來證實對於訓練集資料進行採樣提升公平性的效用。</a:t>
            </a:r>
          </a:p>
        </p:txBody>
      </p:sp>
      <p:sp>
        <p:nvSpPr>
          <p:cNvPr id="4" name="矩形 3"/>
          <p:cNvSpPr/>
          <p:nvPr/>
        </p:nvSpPr>
        <p:spPr>
          <a:xfrm>
            <a:off x="8838779" y="4806534"/>
            <a:ext cx="288862" cy="338554"/>
          </a:xfrm>
          <a:prstGeom prst="rect">
            <a:avLst/>
          </a:prstGeom>
        </p:spPr>
        <p:txBody>
          <a:bodyPr wrap="none">
            <a:spAutoFit/>
          </a:bodyPr>
          <a:lstStyle/>
          <a:p>
            <a:r>
              <a:rPr lang="en-US" altLang="zh-TW" sz="1600" kern="1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1</a:t>
            </a:r>
            <a:endParaRPr lang="en-US" sz="1600" dirty="0">
              <a:solidFill>
                <a:schemeClr val="tx1">
                  <a:lumMod val="65000"/>
                  <a:lumOff val="35000"/>
                </a:schemeClr>
              </a:solidFill>
            </a:endParaRPr>
          </a:p>
        </p:txBody>
      </p:sp>
    </p:spTree>
    <p:extLst>
      <p:ext uri="{BB962C8B-B14F-4D97-AF65-F5344CB8AC3E}">
        <p14:creationId xmlns:p14="http://schemas.microsoft.com/office/powerpoint/2010/main" val="3630589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fltVal val="0"/>
                                          </p:val>
                                        </p:tav>
                                        <p:tav tm="100000">
                                          <p:val>
                                            <p:strVal val="#ppt_w"/>
                                          </p:val>
                                        </p:tav>
                                      </p:tavLst>
                                    </p:anim>
                                    <p:anim calcmode="lin" valueType="num">
                                      <p:cBhvr>
                                        <p:cTn id="8" dur="750" fill="hold"/>
                                        <p:tgtEl>
                                          <p:spTgt spid="13"/>
                                        </p:tgtEl>
                                        <p:attrNameLst>
                                          <p:attrName>ppt_h</p:attrName>
                                        </p:attrNameLst>
                                      </p:cBhvr>
                                      <p:tavLst>
                                        <p:tav tm="0">
                                          <p:val>
                                            <p:fltVal val="0"/>
                                          </p:val>
                                        </p:tav>
                                        <p:tav tm="100000">
                                          <p:val>
                                            <p:strVal val="#ppt_h"/>
                                          </p:val>
                                        </p:tav>
                                      </p:tavLst>
                                    </p:anim>
                                    <p:anim calcmode="lin" valueType="num">
                                      <p:cBhvr>
                                        <p:cTn id="9" dur="750" fill="hold"/>
                                        <p:tgtEl>
                                          <p:spTgt spid="13"/>
                                        </p:tgtEl>
                                        <p:attrNameLst>
                                          <p:attrName>style.rotation</p:attrName>
                                        </p:attrNameLst>
                                      </p:cBhvr>
                                      <p:tavLst>
                                        <p:tav tm="0">
                                          <p:val>
                                            <p:fltVal val="90"/>
                                          </p:val>
                                        </p:tav>
                                        <p:tav tm="100000">
                                          <p:val>
                                            <p:fltVal val="0"/>
                                          </p:val>
                                        </p:tav>
                                      </p:tavLst>
                                    </p:anim>
                                    <p:animEffect transition="in" filter="fade">
                                      <p:cBhvr>
                                        <p:cTn id="10" dur="750"/>
                                        <p:tgtEl>
                                          <p:spTgt spid="1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750" fill="hold"/>
                                        <p:tgtEl>
                                          <p:spTgt spid="15"/>
                                        </p:tgtEl>
                                        <p:attrNameLst>
                                          <p:attrName>ppt_w</p:attrName>
                                        </p:attrNameLst>
                                      </p:cBhvr>
                                      <p:tavLst>
                                        <p:tav tm="0">
                                          <p:val>
                                            <p:fltVal val="0"/>
                                          </p:val>
                                        </p:tav>
                                        <p:tav tm="100000">
                                          <p:val>
                                            <p:strVal val="#ppt_w"/>
                                          </p:val>
                                        </p:tav>
                                      </p:tavLst>
                                    </p:anim>
                                    <p:anim calcmode="lin" valueType="num">
                                      <p:cBhvr>
                                        <p:cTn id="14" dur="750" fill="hold"/>
                                        <p:tgtEl>
                                          <p:spTgt spid="15"/>
                                        </p:tgtEl>
                                        <p:attrNameLst>
                                          <p:attrName>ppt_h</p:attrName>
                                        </p:attrNameLst>
                                      </p:cBhvr>
                                      <p:tavLst>
                                        <p:tav tm="0">
                                          <p:val>
                                            <p:fltVal val="0"/>
                                          </p:val>
                                        </p:tav>
                                        <p:tav tm="100000">
                                          <p:val>
                                            <p:strVal val="#ppt_h"/>
                                          </p:val>
                                        </p:tav>
                                      </p:tavLst>
                                    </p:anim>
                                    <p:anim calcmode="lin" valueType="num">
                                      <p:cBhvr>
                                        <p:cTn id="15" dur="750" fill="hold"/>
                                        <p:tgtEl>
                                          <p:spTgt spid="15"/>
                                        </p:tgtEl>
                                        <p:attrNameLst>
                                          <p:attrName>style.rotation</p:attrName>
                                        </p:attrNameLst>
                                      </p:cBhvr>
                                      <p:tavLst>
                                        <p:tav tm="0">
                                          <p:val>
                                            <p:fltVal val="360"/>
                                          </p:val>
                                        </p:tav>
                                        <p:tav tm="100000">
                                          <p:val>
                                            <p:fltVal val="0"/>
                                          </p:val>
                                        </p:tav>
                                      </p:tavLst>
                                    </p:anim>
                                    <p:animEffect transition="in" filter="fade">
                                      <p:cBhvr>
                                        <p:cTn id="16" dur="750"/>
                                        <p:tgtEl>
                                          <p:spTgt spid="15"/>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childTnLst>
                          </p:cTn>
                        </p:par>
                        <p:par>
                          <p:cTn id="23" fill="hold">
                            <p:stCondLst>
                              <p:cond delay="750"/>
                            </p:stCondLst>
                            <p:childTnLst>
                              <p:par>
                                <p:cTn id="24" presetID="10" presetClass="entr" presetSubtype="0" fill="hold" grpId="0" nodeType="afterEffect">
                                  <p:stCondLst>
                                    <p:cond delay="10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75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0 2.85097E-6 L 0 -0.12589 " pathEditMode="relative" rAng="0" ptsTypes="AA">
                                      <p:cBhvr>
                                        <p:cTn id="33" dur="1000" fill="hold"/>
                                        <p:tgtEl>
                                          <p:spTgt spid="16"/>
                                        </p:tgtEl>
                                        <p:attrNameLst>
                                          <p:attrName>ppt_x</p:attrName>
                                          <p:attrName>ppt_y</p:attrName>
                                        </p:attrNameLst>
                                      </p:cBhvr>
                                      <p:rCtr x="0" y="-62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9" name="矩形 18"/>
          <p:cNvSpPr/>
          <p:nvPr/>
        </p:nvSpPr>
        <p:spPr>
          <a:xfrm>
            <a:off x="8838779" y="4806534"/>
            <a:ext cx="296876"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2</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42" name="TextBox 120">
            <a:extLst>
              <a:ext uri="{FF2B5EF4-FFF2-40B4-BE49-F238E27FC236}">
                <a16:creationId xmlns:a16="http://schemas.microsoft.com/office/drawing/2014/main" id="{6D719F43-B4E8-44DE-9560-13876C23FB10}"/>
              </a:ext>
            </a:extLst>
          </p:cNvPr>
          <p:cNvSpPr txBox="1"/>
          <p:nvPr/>
        </p:nvSpPr>
        <p:spPr bwMode="auto">
          <a:xfrm>
            <a:off x="1934707" y="927864"/>
            <a:ext cx="5274585" cy="369332"/>
          </a:xfrm>
          <a:prstGeom prst="rect">
            <a:avLst/>
          </a:prstGeom>
          <a:solidFill>
            <a:schemeClr val="bg1"/>
          </a:solid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意見探勘（</a:t>
            </a: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Opinion Mining</a:t>
            </a: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sp>
        <p:nvSpPr>
          <p:cNvPr id="6" name="橢圓 5">
            <a:extLst>
              <a:ext uri="{FF2B5EF4-FFF2-40B4-BE49-F238E27FC236}">
                <a16:creationId xmlns:a16="http://schemas.microsoft.com/office/drawing/2014/main" id="{55902DB7-959F-4C59-9D44-1A6F477B7508}"/>
              </a:ext>
            </a:extLst>
          </p:cNvPr>
          <p:cNvSpPr/>
          <p:nvPr/>
        </p:nvSpPr>
        <p:spPr>
          <a:xfrm>
            <a:off x="818081" y="1636439"/>
            <a:ext cx="3187357" cy="3187357"/>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5A16D5C9-057C-4B12-B735-4316A4E757B8}"/>
              </a:ext>
            </a:extLst>
          </p:cNvPr>
          <p:cNvSpPr txBox="1"/>
          <p:nvPr/>
        </p:nvSpPr>
        <p:spPr>
          <a:xfrm>
            <a:off x="914777" y="2194709"/>
            <a:ext cx="2993964"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b="1" dirty="0">
                <a:solidFill>
                  <a:schemeClr val="bg1"/>
                </a:solidFill>
                <a:latin typeface="Sitka Heading Semibold"/>
              </a:rPr>
              <a:t>文字探勘</a:t>
            </a:r>
          </a:p>
        </p:txBody>
      </p:sp>
      <p:sp>
        <p:nvSpPr>
          <p:cNvPr id="20" name="橢圓 19">
            <a:extLst>
              <a:ext uri="{FF2B5EF4-FFF2-40B4-BE49-F238E27FC236}">
                <a16:creationId xmlns:a16="http://schemas.microsoft.com/office/drawing/2014/main" id="{A04A92A9-8FE0-4C5E-8FA8-D83137370E5E}"/>
              </a:ext>
            </a:extLst>
          </p:cNvPr>
          <p:cNvSpPr/>
          <p:nvPr/>
        </p:nvSpPr>
        <p:spPr>
          <a:xfrm>
            <a:off x="1443959" y="2752564"/>
            <a:ext cx="1935600" cy="19356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lumMod val="65000"/>
                    <a:lumOff val="35000"/>
                  </a:schemeClr>
                </a:solidFill>
              </a:ln>
            </a:endParaRPr>
          </a:p>
        </p:txBody>
      </p:sp>
      <p:sp>
        <p:nvSpPr>
          <p:cNvPr id="21" name="文字方塊 20">
            <a:extLst>
              <a:ext uri="{FF2B5EF4-FFF2-40B4-BE49-F238E27FC236}">
                <a16:creationId xmlns:a16="http://schemas.microsoft.com/office/drawing/2014/main" id="{916308A1-1BD2-4957-9449-D933BEF3FCEE}"/>
              </a:ext>
            </a:extLst>
          </p:cNvPr>
          <p:cNvSpPr txBox="1"/>
          <p:nvPr/>
        </p:nvSpPr>
        <p:spPr>
          <a:xfrm>
            <a:off x="1501249" y="3226610"/>
            <a:ext cx="1821019"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b="1" dirty="0">
                <a:solidFill>
                  <a:schemeClr val="bg1"/>
                </a:solidFill>
                <a:latin typeface="Sitka Heading Semibold"/>
              </a:rPr>
              <a:t>意見探勘</a:t>
            </a:r>
          </a:p>
        </p:txBody>
      </p:sp>
      <p:pic>
        <p:nvPicPr>
          <p:cNvPr id="18" name="圖片 17">
            <a:extLst>
              <a:ext uri="{FF2B5EF4-FFF2-40B4-BE49-F238E27FC236}">
                <a16:creationId xmlns:a16="http://schemas.microsoft.com/office/drawing/2014/main" id="{F39BB75F-97FB-486D-9C5C-9BBDFDD8BE18}"/>
              </a:ext>
            </a:extLst>
          </p:cNvPr>
          <p:cNvPicPr>
            <a:picLocks noChangeAspect="1"/>
          </p:cNvPicPr>
          <p:nvPr/>
        </p:nvPicPr>
        <p:blipFill>
          <a:blip r:embed="rId3">
            <a:duotone>
              <a:schemeClr val="accent3">
                <a:shade val="45000"/>
                <a:satMod val="135000"/>
              </a:schemeClr>
              <a:prstClr val="white"/>
            </a:duotone>
          </a:blip>
          <a:stretch>
            <a:fillRect/>
          </a:stretch>
        </p:blipFill>
        <p:spPr>
          <a:xfrm>
            <a:off x="5030721" y="2480307"/>
            <a:ext cx="657573" cy="657573"/>
          </a:xfrm>
          <a:prstGeom prst="rect">
            <a:avLst/>
          </a:prstGeom>
        </p:spPr>
      </p:pic>
      <p:pic>
        <p:nvPicPr>
          <p:cNvPr id="31" name="圖形 30" descr="單線箭號 (直線)">
            <a:extLst>
              <a:ext uri="{FF2B5EF4-FFF2-40B4-BE49-F238E27FC236}">
                <a16:creationId xmlns:a16="http://schemas.microsoft.com/office/drawing/2014/main" id="{DFA0A806-DD4D-45CC-AA05-8FC948C229A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340793" y="2758559"/>
            <a:ext cx="216000" cy="216000"/>
          </a:xfrm>
          <a:prstGeom prst="rect">
            <a:avLst/>
          </a:prstGeom>
        </p:spPr>
      </p:pic>
      <p:pic>
        <p:nvPicPr>
          <p:cNvPr id="23" name="圖片 22">
            <a:extLst>
              <a:ext uri="{FF2B5EF4-FFF2-40B4-BE49-F238E27FC236}">
                <a16:creationId xmlns:a16="http://schemas.microsoft.com/office/drawing/2014/main" id="{CAAE033C-2585-4500-B47C-B2338F957C63}"/>
              </a:ext>
            </a:extLst>
          </p:cNvPr>
          <p:cNvPicPr>
            <a:picLocks noChangeAspect="1"/>
          </p:cNvPicPr>
          <p:nvPr/>
        </p:nvPicPr>
        <p:blipFill>
          <a:blip r:embed="rId6">
            <a:duotone>
              <a:schemeClr val="accent3">
                <a:shade val="45000"/>
                <a:satMod val="135000"/>
              </a:schemeClr>
              <a:prstClr val="white"/>
            </a:duotone>
          </a:blip>
          <a:stretch>
            <a:fillRect/>
          </a:stretch>
        </p:blipFill>
        <p:spPr>
          <a:xfrm>
            <a:off x="7209292" y="2480306"/>
            <a:ext cx="657573" cy="657573"/>
          </a:xfrm>
          <a:prstGeom prst="rect">
            <a:avLst/>
          </a:prstGeom>
        </p:spPr>
      </p:pic>
      <p:sp>
        <p:nvSpPr>
          <p:cNvPr id="33" name="文字方塊 32">
            <a:extLst>
              <a:ext uri="{FF2B5EF4-FFF2-40B4-BE49-F238E27FC236}">
                <a16:creationId xmlns:a16="http://schemas.microsoft.com/office/drawing/2014/main" id="{D25C1CA4-FBC9-4153-B93C-72BBA815C668}"/>
              </a:ext>
            </a:extLst>
          </p:cNvPr>
          <p:cNvSpPr txBox="1"/>
          <p:nvPr/>
        </p:nvSpPr>
        <p:spPr>
          <a:xfrm>
            <a:off x="4587631" y="3226611"/>
            <a:ext cx="1555639"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200" dirty="0">
                <a:latin typeface="Sitka Heading Semibold"/>
              </a:rPr>
              <a:t>非結構化文字資料</a:t>
            </a:r>
          </a:p>
        </p:txBody>
      </p:sp>
      <p:sp>
        <p:nvSpPr>
          <p:cNvPr id="34" name="文字方塊 33">
            <a:extLst>
              <a:ext uri="{FF2B5EF4-FFF2-40B4-BE49-F238E27FC236}">
                <a16:creationId xmlns:a16="http://schemas.microsoft.com/office/drawing/2014/main" id="{2796CA89-5D2F-4BE4-93D3-4A07FB4CC68B}"/>
              </a:ext>
            </a:extLst>
          </p:cNvPr>
          <p:cNvSpPr txBox="1"/>
          <p:nvPr/>
        </p:nvSpPr>
        <p:spPr>
          <a:xfrm>
            <a:off x="7034022" y="3226611"/>
            <a:ext cx="1008112"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200" dirty="0">
                <a:latin typeface="Sitka Heading Semibold"/>
              </a:rPr>
              <a:t>知識</a:t>
            </a:r>
          </a:p>
        </p:txBody>
      </p:sp>
      <p:pic>
        <p:nvPicPr>
          <p:cNvPr id="1028" name="Picture 4" descr="https://cdn-icons-png.flaticon.com/512/2282/2282324.png">
            <a:extLst>
              <a:ext uri="{FF2B5EF4-FFF2-40B4-BE49-F238E27FC236}">
                <a16:creationId xmlns:a16="http://schemas.microsoft.com/office/drawing/2014/main" id="{CA585261-934D-4382-9242-2136B12BC7B2}"/>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66000"/>
                    </a14:imgEffect>
                    <a14:imgEffect>
                      <a14:brightnessContrast bright="30000" contrast="-25000"/>
                    </a14:imgEffect>
                  </a14:imgLayer>
                </a14:imgProps>
              </a:ext>
              <a:ext uri="{28A0092B-C50C-407E-A947-70E740481C1C}">
                <a14:useLocalDpi xmlns:a14="http://schemas.microsoft.com/office/drawing/2010/main" val="0"/>
              </a:ext>
            </a:extLst>
          </a:blip>
          <a:srcRect/>
          <a:stretch>
            <a:fillRect/>
          </a:stretch>
        </p:blipFill>
        <p:spPr bwMode="auto">
          <a:xfrm>
            <a:off x="7217301" y="2484310"/>
            <a:ext cx="649564" cy="649564"/>
          </a:xfrm>
          <a:prstGeom prst="rect">
            <a:avLst/>
          </a:prstGeom>
          <a:noFill/>
          <a:extLst>
            <a:ext uri="{909E8E84-426E-40DD-AFC4-6F175D3DCCD1}">
              <a14:hiddenFill xmlns:a14="http://schemas.microsoft.com/office/drawing/2010/main">
                <a:solidFill>
                  <a:srgbClr val="FFFFFF"/>
                </a:solidFill>
              </a14:hiddenFill>
            </a:ext>
          </a:extLst>
        </p:spPr>
      </p:pic>
      <p:sp>
        <p:nvSpPr>
          <p:cNvPr id="38" name="文字方塊 37">
            <a:extLst>
              <a:ext uri="{FF2B5EF4-FFF2-40B4-BE49-F238E27FC236}">
                <a16:creationId xmlns:a16="http://schemas.microsoft.com/office/drawing/2014/main" id="{EA23C28E-B6ED-4007-B0B7-A251A9E159EA}"/>
              </a:ext>
            </a:extLst>
          </p:cNvPr>
          <p:cNvSpPr txBox="1"/>
          <p:nvPr/>
        </p:nvSpPr>
        <p:spPr>
          <a:xfrm>
            <a:off x="7034022" y="3226610"/>
            <a:ext cx="1008112"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200" dirty="0">
                <a:latin typeface="Sitka Heading Semibold"/>
              </a:rPr>
              <a:t>情緒分析</a:t>
            </a:r>
          </a:p>
        </p:txBody>
      </p:sp>
      <p:grpSp>
        <p:nvGrpSpPr>
          <p:cNvPr id="2" name="群組 1">
            <a:extLst>
              <a:ext uri="{FF2B5EF4-FFF2-40B4-BE49-F238E27FC236}">
                <a16:creationId xmlns:a16="http://schemas.microsoft.com/office/drawing/2014/main" id="{838ED449-2AE7-4E26-AA49-CFBD60CC50A7}"/>
              </a:ext>
            </a:extLst>
          </p:cNvPr>
          <p:cNvGrpSpPr/>
          <p:nvPr/>
        </p:nvGrpSpPr>
        <p:grpSpPr>
          <a:xfrm>
            <a:off x="1501249" y="3662802"/>
            <a:ext cx="1821019" cy="652193"/>
            <a:chOff x="1501249" y="3662802"/>
            <a:chExt cx="1821019" cy="652193"/>
          </a:xfrm>
        </p:grpSpPr>
        <p:sp>
          <p:nvSpPr>
            <p:cNvPr id="22" name="文字方塊 21">
              <a:extLst>
                <a:ext uri="{FF2B5EF4-FFF2-40B4-BE49-F238E27FC236}">
                  <a16:creationId xmlns:a16="http://schemas.microsoft.com/office/drawing/2014/main" id="{FBCF006D-0F31-456C-8756-8A0D86FCFC44}"/>
                </a:ext>
              </a:extLst>
            </p:cNvPr>
            <p:cNvSpPr txBox="1"/>
            <p:nvPr/>
          </p:nvSpPr>
          <p:spPr>
            <a:xfrm>
              <a:off x="1501249" y="3940424"/>
              <a:ext cx="1821019" cy="374571"/>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b="1" dirty="0">
                  <a:solidFill>
                    <a:schemeClr val="bg1"/>
                  </a:solidFill>
                  <a:latin typeface="Sitka Heading Semibold"/>
                </a:rPr>
                <a:t>情緒分析</a:t>
              </a:r>
            </a:p>
          </p:txBody>
        </p:sp>
        <p:pic>
          <p:nvPicPr>
            <p:cNvPr id="24" name="圖形 23" descr="單線箭號 (直線)">
              <a:extLst>
                <a:ext uri="{FF2B5EF4-FFF2-40B4-BE49-F238E27FC236}">
                  <a16:creationId xmlns:a16="http://schemas.microsoft.com/office/drawing/2014/main" id="{67226751-DE1E-4584-A42A-82169855758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a:off x="2303758" y="3662802"/>
              <a:ext cx="216000" cy="216000"/>
            </a:xfrm>
            <a:prstGeom prst="rect">
              <a:avLst/>
            </a:prstGeom>
          </p:spPr>
        </p:pic>
      </p:grpSp>
    </p:spTree>
    <p:extLst>
      <p:ext uri="{BB962C8B-B14F-4D97-AF65-F5344CB8AC3E}">
        <p14:creationId xmlns:p14="http://schemas.microsoft.com/office/powerpoint/2010/main" val="1210118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250"/>
                                        <p:tgtEl>
                                          <p:spTgt spid="42"/>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250" fill="hold"/>
                                        <p:tgtEl>
                                          <p:spTgt spid="6"/>
                                        </p:tgtEl>
                                        <p:attrNameLst>
                                          <p:attrName>ppt_w</p:attrName>
                                        </p:attrNameLst>
                                      </p:cBhvr>
                                      <p:tavLst>
                                        <p:tav tm="0">
                                          <p:val>
                                            <p:fltVal val="0"/>
                                          </p:val>
                                        </p:tav>
                                        <p:tav tm="100000">
                                          <p:val>
                                            <p:strVal val="#ppt_w"/>
                                          </p:val>
                                        </p:tav>
                                      </p:tavLst>
                                    </p:anim>
                                    <p:anim calcmode="lin" valueType="num">
                                      <p:cBhvr>
                                        <p:cTn id="12" dur="250" fill="hold"/>
                                        <p:tgtEl>
                                          <p:spTgt spid="6"/>
                                        </p:tgtEl>
                                        <p:attrNameLst>
                                          <p:attrName>ppt_h</p:attrName>
                                        </p:attrNameLst>
                                      </p:cBhvr>
                                      <p:tavLst>
                                        <p:tav tm="0">
                                          <p:val>
                                            <p:fltVal val="0"/>
                                          </p:val>
                                        </p:tav>
                                        <p:tav tm="100000">
                                          <p:val>
                                            <p:strVal val="#ppt_h"/>
                                          </p:val>
                                        </p:tav>
                                      </p:tavLst>
                                    </p:anim>
                                    <p:animEffect transition="in" filter="fade">
                                      <p:cBhvr>
                                        <p:cTn id="13" dur="250"/>
                                        <p:tgtEl>
                                          <p:spTgt spid="6"/>
                                        </p:tgtEl>
                                      </p:cBhvr>
                                    </p:animEffect>
                                  </p:childTnLst>
                                </p:cTn>
                              </p:par>
                              <p:par>
                                <p:cTn id="14" presetID="6" presetClass="emph" presetSubtype="0" fill="hold" grpId="1" nodeType="withEffect">
                                  <p:stCondLst>
                                    <p:cond delay="200"/>
                                  </p:stCondLst>
                                  <p:childTnLst>
                                    <p:animScale>
                                      <p:cBhvr>
                                        <p:cTn id="15" dur="250" fill="hold"/>
                                        <p:tgtEl>
                                          <p:spTgt spid="6"/>
                                        </p:tgtEl>
                                      </p:cBhvr>
                                      <p:by x="120000" y="120000"/>
                                    </p:animScale>
                                  </p:childTnLst>
                                </p:cTn>
                              </p:par>
                              <p:par>
                                <p:cTn id="16" presetID="6" presetClass="emph" presetSubtype="0" fill="hold" grpId="2" nodeType="withEffect">
                                  <p:stCondLst>
                                    <p:cond delay="400"/>
                                  </p:stCondLst>
                                  <p:childTnLst>
                                    <p:animScale>
                                      <p:cBhvr>
                                        <p:cTn id="17" dur="250" fill="hold"/>
                                        <p:tgtEl>
                                          <p:spTgt spid="6"/>
                                        </p:tgtEl>
                                      </p:cBhvr>
                                      <p:by x="83000" y="83000"/>
                                    </p:animScale>
                                  </p:childTnLst>
                                </p:cTn>
                              </p:par>
                              <p:par>
                                <p:cTn id="18" presetID="10" presetClass="entr" presetSubtype="0" fill="hold" grpId="0" nodeType="withEffect">
                                  <p:stCondLst>
                                    <p:cond delay="40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150"/>
                            </p:stCondLst>
                            <p:childTnLst>
                              <p:par>
                                <p:cTn id="22" presetID="10"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500" fill="hold"/>
                                        <p:tgtEl>
                                          <p:spTgt spid="6"/>
                                        </p:tgtEl>
                                        <p:attrNameLst>
                                          <p:attrName>fillcolor</p:attrName>
                                        </p:attrNameLst>
                                      </p:cBhvr>
                                      <p:to>
                                        <a:srgbClr val="A5A5A5"/>
                                      </p:to>
                                    </p:animClr>
                                    <p:set>
                                      <p:cBhvr>
                                        <p:cTn id="41" dur="500" fill="hold"/>
                                        <p:tgtEl>
                                          <p:spTgt spid="6"/>
                                        </p:tgtEl>
                                        <p:attrNameLst>
                                          <p:attrName>fill.type</p:attrName>
                                        </p:attrNameLst>
                                      </p:cBhvr>
                                      <p:to>
                                        <p:strVal val="solid"/>
                                      </p:to>
                                    </p:set>
                                    <p:set>
                                      <p:cBhvr>
                                        <p:cTn id="42" dur="500" fill="hold"/>
                                        <p:tgtEl>
                                          <p:spTgt spid="6"/>
                                        </p:tgtEl>
                                        <p:attrNameLst>
                                          <p:attrName>fill.on</p:attrName>
                                        </p:attrNameLst>
                                      </p:cBhvr>
                                      <p:to>
                                        <p:strVal val="true"/>
                                      </p:to>
                                    </p:se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6" presetClass="emph" presetSubtype="0" fill="hold" grpId="1" nodeType="withEffect">
                                  <p:stCondLst>
                                    <p:cond delay="0"/>
                                  </p:stCondLst>
                                  <p:childTnLst>
                                    <p:animScale>
                                      <p:cBhvr>
                                        <p:cTn id="49" dur="500" fill="hold"/>
                                        <p:tgtEl>
                                          <p:spTgt spid="20"/>
                                        </p:tgtEl>
                                      </p:cBhvr>
                                      <p:by x="120000" y="120000"/>
                                    </p:animScale>
                                  </p:childTnLst>
                                </p:cTn>
                              </p:par>
                              <p:par>
                                <p:cTn id="50" presetID="6" presetClass="emph" presetSubtype="0" fill="hold" grpId="2" nodeType="withEffect">
                                  <p:stCondLst>
                                    <p:cond delay="0"/>
                                  </p:stCondLst>
                                  <p:childTnLst>
                                    <p:animScale>
                                      <p:cBhvr>
                                        <p:cTn id="51" dur="500" fill="hold"/>
                                        <p:tgtEl>
                                          <p:spTgt spid="20"/>
                                        </p:tgtEl>
                                      </p:cBhvr>
                                      <p:by x="83000" y="83000"/>
                                    </p:animScale>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4" presetClass="exit" presetSubtype="10" fill="hold" nodeType="withEffect">
                                  <p:stCondLst>
                                    <p:cond delay="0"/>
                                  </p:stCondLst>
                                  <p:childTnLst>
                                    <p:animEffect transition="out" filter="randombar(horizontal)">
                                      <p:cBhvr>
                                        <p:cTn id="57" dur="250"/>
                                        <p:tgtEl>
                                          <p:spTgt spid="23"/>
                                        </p:tgtEl>
                                      </p:cBhvr>
                                    </p:animEffect>
                                    <p:set>
                                      <p:cBhvr>
                                        <p:cTn id="58" dur="1" fill="hold">
                                          <p:stCondLst>
                                            <p:cond delay="249"/>
                                          </p:stCondLst>
                                        </p:cTn>
                                        <p:tgtEl>
                                          <p:spTgt spid="23"/>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250"/>
                                        <p:tgtEl>
                                          <p:spTgt spid="34"/>
                                        </p:tgtEl>
                                      </p:cBhvr>
                                    </p:animEffect>
                                    <p:set>
                                      <p:cBhvr>
                                        <p:cTn id="61" dur="1" fill="hold">
                                          <p:stCondLst>
                                            <p:cond delay="249"/>
                                          </p:stCondLst>
                                        </p:cTn>
                                        <p:tgtEl>
                                          <p:spTgt spid="34"/>
                                        </p:tgtEl>
                                        <p:attrNameLst>
                                          <p:attrName>style.visibility</p:attrName>
                                        </p:attrNameLst>
                                      </p:cBhvr>
                                      <p:to>
                                        <p:strVal val="hidden"/>
                                      </p:to>
                                    </p:set>
                                  </p:childTnLst>
                                </p:cTn>
                              </p:par>
                            </p:childTnLst>
                          </p:cTn>
                        </p:par>
                        <p:par>
                          <p:cTn id="62" fill="hold">
                            <p:stCondLst>
                              <p:cond delay="1000"/>
                            </p:stCondLst>
                            <p:childTnLst>
                              <p:par>
                                <p:cTn id="63" presetID="14" presetClass="entr" presetSubtype="10" fill="hold" nodeType="afterEffect">
                                  <p:stCondLst>
                                    <p:cond delay="0"/>
                                  </p:stCondLst>
                                  <p:childTnLst>
                                    <p:set>
                                      <p:cBhvr>
                                        <p:cTn id="64" dur="1" fill="hold">
                                          <p:stCondLst>
                                            <p:cond delay="0"/>
                                          </p:stCondLst>
                                        </p:cTn>
                                        <p:tgtEl>
                                          <p:spTgt spid="1028"/>
                                        </p:tgtEl>
                                        <p:attrNameLst>
                                          <p:attrName>style.visibility</p:attrName>
                                        </p:attrNameLst>
                                      </p:cBhvr>
                                      <p:to>
                                        <p:strVal val="visible"/>
                                      </p:to>
                                    </p:set>
                                    <p:animEffect transition="in" filter="randombar(horizontal)">
                                      <p:cBhvr>
                                        <p:cTn id="65" dur="500"/>
                                        <p:tgtEl>
                                          <p:spTgt spid="102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randombar(horizontal)">
                                      <p:cBhvr>
                                        <p:cTn id="68" dur="500"/>
                                        <p:tgtEl>
                                          <p:spTgt spid="3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fade">
                                      <p:cBhvr>
                                        <p:cTn id="7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6" grpId="1" animBg="1"/>
      <p:bldP spid="6" grpId="2" animBg="1"/>
      <p:bldP spid="16" grpId="0"/>
      <p:bldP spid="20" grpId="0" animBg="1"/>
      <p:bldP spid="20" grpId="1" animBg="1"/>
      <p:bldP spid="20" grpId="2" animBg="1"/>
      <p:bldP spid="21" grpId="0"/>
      <p:bldP spid="33" grpId="0"/>
      <p:bldP spid="34" grpId="0"/>
      <p:bldP spid="34" grpId="1"/>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97316EB8-8701-4D56-9CE7-B4EF0079CF64}"/>
              </a:ext>
            </a:extLst>
          </p:cNvPr>
          <p:cNvSpPr/>
          <p:nvPr/>
        </p:nvSpPr>
        <p:spPr>
          <a:xfrm>
            <a:off x="1173356" y="1564432"/>
            <a:ext cx="3060340" cy="2520280"/>
          </a:xfrm>
          <a:prstGeom prst="roundRect">
            <a:avLst/>
          </a:prstGeom>
          <a:solidFill>
            <a:schemeClr val="accent5">
              <a:lumMod val="20000"/>
              <a:lumOff val="80000"/>
              <a:alpha val="6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19" name="矩形 18"/>
          <p:cNvSpPr/>
          <p:nvPr/>
        </p:nvSpPr>
        <p:spPr>
          <a:xfrm>
            <a:off x="8838779" y="4806534"/>
            <a:ext cx="288862"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3</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30" name="矩形: 圓角 29">
            <a:extLst>
              <a:ext uri="{FF2B5EF4-FFF2-40B4-BE49-F238E27FC236}">
                <a16:creationId xmlns:a16="http://schemas.microsoft.com/office/drawing/2014/main" id="{43BE60EE-70D7-4965-A841-532FA33F7C1E}"/>
              </a:ext>
            </a:extLst>
          </p:cNvPr>
          <p:cNvSpPr/>
          <p:nvPr/>
        </p:nvSpPr>
        <p:spPr>
          <a:xfrm>
            <a:off x="4928919" y="1564432"/>
            <a:ext cx="3060340" cy="2520280"/>
          </a:xfrm>
          <a:prstGeom prst="roundRect">
            <a:avLst/>
          </a:prstGeom>
          <a:solidFill>
            <a:schemeClr val="accent5">
              <a:lumMod val="20000"/>
              <a:lumOff val="80000"/>
              <a:alpha val="6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TextBox 120">
            <a:extLst>
              <a:ext uri="{FF2B5EF4-FFF2-40B4-BE49-F238E27FC236}">
                <a16:creationId xmlns:a16="http://schemas.microsoft.com/office/drawing/2014/main" id="{D77B1F9E-83F8-42FB-895E-53AE35F8E882}"/>
              </a:ext>
            </a:extLst>
          </p:cNvPr>
          <p:cNvSpPr txBox="1"/>
          <p:nvPr/>
        </p:nvSpPr>
        <p:spPr bwMode="auto">
          <a:xfrm>
            <a:off x="4757685" y="1747979"/>
            <a:ext cx="3416815" cy="523220"/>
          </a:xfrm>
          <a:prstGeom prst="rect">
            <a:avLst/>
          </a:prstGeom>
          <a:noFill/>
        </p:spPr>
        <p:txBody>
          <a:bodyPr wrap="square" anchor="ctr">
            <a:spAutoFit/>
          </a:bodyPr>
          <a:lstStyle/>
          <a:p>
            <a:pPr lvl="0" algn="ctr"/>
            <a:r>
              <a:rPr lang="zh-TW" altLang="en-US"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逆向文件頻率</a:t>
            </a:r>
            <a:br>
              <a:rPr lang="en-US" altLang="zh-TW"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br>
            <a:r>
              <a:rPr lang="zh-TW" altLang="en-US"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r>
              <a:rPr lang="en-US" altLang="zh-TW" sz="1400" b="1" dirty="0">
                <a:solidFill>
                  <a:srgbClr val="E03E3E"/>
                </a:solidFill>
                <a:latin typeface="Sitka Heading Semibold" pitchFamily="2" charset="0"/>
                <a:ea typeface="台灣金萱體" panose="02020500000000000000" pitchFamily="18" charset="-120"/>
                <a:cs typeface="台灣金萱體" panose="02020500000000000000" pitchFamily="18" charset="-120"/>
              </a:rPr>
              <a:t>I</a:t>
            </a:r>
            <a:r>
              <a:rPr lang="en-US" altLang="zh-TW" sz="1400"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nverse</a:t>
            </a:r>
            <a:r>
              <a:rPr lang="en-US" altLang="zh-TW" sz="1400" b="1" dirty="0">
                <a:solidFill>
                  <a:srgbClr val="E03E3E"/>
                </a:solidFill>
                <a:latin typeface="Sitka Heading Semibold" pitchFamily="2" charset="0"/>
                <a:ea typeface="台灣金萱體" panose="02020500000000000000" pitchFamily="18" charset="-120"/>
                <a:cs typeface="台灣金萱體" panose="02020500000000000000" pitchFamily="18" charset="-120"/>
              </a:rPr>
              <a:t> D</a:t>
            </a:r>
            <a:r>
              <a:rPr lang="en-US" altLang="zh-TW" sz="1400"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ocument</a:t>
            </a:r>
            <a:r>
              <a:rPr lang="en-US" altLang="zh-TW" sz="1400" b="1" dirty="0">
                <a:solidFill>
                  <a:srgbClr val="E03E3E"/>
                </a:solidFill>
                <a:latin typeface="Sitka Heading Semibold" pitchFamily="2" charset="0"/>
                <a:ea typeface="台灣金萱體" panose="02020500000000000000" pitchFamily="18" charset="-120"/>
                <a:cs typeface="台灣金萱體" panose="02020500000000000000" pitchFamily="18" charset="-120"/>
              </a:rPr>
              <a:t> F</a:t>
            </a:r>
            <a:r>
              <a:rPr lang="en-US" altLang="zh-TW" sz="1400"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requency</a:t>
            </a:r>
            <a:r>
              <a:rPr lang="zh-TW" altLang="en-US"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sp>
        <p:nvSpPr>
          <p:cNvPr id="42" name="TextBox 120">
            <a:extLst>
              <a:ext uri="{FF2B5EF4-FFF2-40B4-BE49-F238E27FC236}">
                <a16:creationId xmlns:a16="http://schemas.microsoft.com/office/drawing/2014/main" id="{6D719F43-B4E8-44DE-9560-13876C23FB10}"/>
              </a:ext>
            </a:extLst>
          </p:cNvPr>
          <p:cNvSpPr txBox="1"/>
          <p:nvPr/>
        </p:nvSpPr>
        <p:spPr bwMode="auto">
          <a:xfrm>
            <a:off x="1934707" y="927864"/>
            <a:ext cx="5274585" cy="369332"/>
          </a:xfrm>
          <a:prstGeom prst="rect">
            <a:avLst/>
          </a:prstGeom>
          <a:solidFill>
            <a:schemeClr val="bg1"/>
          </a:solidFill>
        </p:spPr>
        <p:txBody>
          <a:bodyPr wrap="square" anchor="ctr">
            <a:spAutoFit/>
          </a:bodyPr>
          <a:lstStyle/>
          <a:p>
            <a:pPr lvl="0" algn="ct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TF-IDF</a:t>
            </a:r>
            <a:endPar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pic>
        <p:nvPicPr>
          <p:cNvPr id="3" name="圖片 2">
            <a:extLst>
              <a:ext uri="{FF2B5EF4-FFF2-40B4-BE49-F238E27FC236}">
                <a16:creationId xmlns:a16="http://schemas.microsoft.com/office/drawing/2014/main" id="{5BF64CB8-51F6-4E67-B4FB-92A7A8E695A5}"/>
              </a:ext>
            </a:extLst>
          </p:cNvPr>
          <p:cNvPicPr>
            <a:picLocks noChangeAspect="1"/>
          </p:cNvPicPr>
          <p:nvPr/>
        </p:nvPicPr>
        <p:blipFill>
          <a:blip r:embed="rId3">
            <a:duotone>
              <a:schemeClr val="accent3">
                <a:shade val="45000"/>
                <a:satMod val="135000"/>
              </a:schemeClr>
              <a:prstClr val="white"/>
            </a:duotone>
          </a:blip>
          <a:stretch>
            <a:fillRect/>
          </a:stretch>
        </p:blipFill>
        <p:spPr>
          <a:xfrm>
            <a:off x="2289480" y="2680556"/>
            <a:ext cx="828092" cy="828092"/>
          </a:xfrm>
          <a:prstGeom prst="rect">
            <a:avLst/>
          </a:prstGeom>
        </p:spPr>
      </p:pic>
      <p:grpSp>
        <p:nvGrpSpPr>
          <p:cNvPr id="4" name="群組 3">
            <a:extLst>
              <a:ext uri="{FF2B5EF4-FFF2-40B4-BE49-F238E27FC236}">
                <a16:creationId xmlns:a16="http://schemas.microsoft.com/office/drawing/2014/main" id="{3E4F4B33-156D-4579-95F1-FC7FDEF8B270}"/>
              </a:ext>
            </a:extLst>
          </p:cNvPr>
          <p:cNvGrpSpPr/>
          <p:nvPr/>
        </p:nvGrpSpPr>
        <p:grpSpPr>
          <a:xfrm>
            <a:off x="5559774" y="2482534"/>
            <a:ext cx="1798629" cy="1278142"/>
            <a:chOff x="5040052" y="2428528"/>
            <a:chExt cx="1393304" cy="990110"/>
          </a:xfrm>
        </p:grpSpPr>
        <p:pic>
          <p:nvPicPr>
            <p:cNvPr id="15" name="圖片 14">
              <a:extLst>
                <a:ext uri="{FF2B5EF4-FFF2-40B4-BE49-F238E27FC236}">
                  <a16:creationId xmlns:a16="http://schemas.microsoft.com/office/drawing/2014/main" id="{879829D8-26D0-4E52-BCCB-7257D9DECA91}"/>
                </a:ext>
              </a:extLst>
            </p:cNvPr>
            <p:cNvPicPr>
              <a:picLocks noChangeAspect="1"/>
            </p:cNvPicPr>
            <p:nvPr/>
          </p:nvPicPr>
          <p:blipFill>
            <a:blip r:embed="rId3">
              <a:duotone>
                <a:schemeClr val="accent3">
                  <a:shade val="45000"/>
                  <a:satMod val="135000"/>
                </a:schemeClr>
                <a:prstClr val="white"/>
              </a:duotone>
            </a:blip>
            <a:stretch>
              <a:fillRect/>
            </a:stretch>
          </p:blipFill>
          <p:spPr>
            <a:xfrm>
              <a:off x="5040052" y="2428528"/>
              <a:ext cx="468052" cy="468052"/>
            </a:xfrm>
            <a:prstGeom prst="rect">
              <a:avLst/>
            </a:prstGeom>
          </p:spPr>
        </p:pic>
        <p:pic>
          <p:nvPicPr>
            <p:cNvPr id="17" name="圖片 16">
              <a:extLst>
                <a:ext uri="{FF2B5EF4-FFF2-40B4-BE49-F238E27FC236}">
                  <a16:creationId xmlns:a16="http://schemas.microsoft.com/office/drawing/2014/main" id="{6135753A-0B3E-45C1-88B6-81DA5468610D}"/>
                </a:ext>
              </a:extLst>
            </p:cNvPr>
            <p:cNvPicPr>
              <a:picLocks noChangeAspect="1"/>
            </p:cNvPicPr>
            <p:nvPr/>
          </p:nvPicPr>
          <p:blipFill>
            <a:blip r:embed="rId3">
              <a:duotone>
                <a:schemeClr val="accent3">
                  <a:shade val="45000"/>
                  <a:satMod val="135000"/>
                </a:schemeClr>
                <a:prstClr val="white"/>
              </a:duotone>
            </a:blip>
            <a:stretch>
              <a:fillRect/>
            </a:stretch>
          </p:blipFill>
          <p:spPr>
            <a:xfrm>
              <a:off x="5497252" y="2430266"/>
              <a:ext cx="468052" cy="468052"/>
            </a:xfrm>
            <a:prstGeom prst="rect">
              <a:avLst/>
            </a:prstGeom>
          </p:spPr>
        </p:pic>
        <p:pic>
          <p:nvPicPr>
            <p:cNvPr id="18" name="圖片 17">
              <a:extLst>
                <a:ext uri="{FF2B5EF4-FFF2-40B4-BE49-F238E27FC236}">
                  <a16:creationId xmlns:a16="http://schemas.microsoft.com/office/drawing/2014/main" id="{7C528A9D-A73A-4BB2-A497-CB09CF0A0733}"/>
                </a:ext>
              </a:extLst>
            </p:cNvPr>
            <p:cNvPicPr>
              <a:picLocks noChangeAspect="1"/>
            </p:cNvPicPr>
            <p:nvPr/>
          </p:nvPicPr>
          <p:blipFill>
            <a:blip r:embed="rId3">
              <a:duotone>
                <a:schemeClr val="accent3">
                  <a:shade val="45000"/>
                  <a:satMod val="135000"/>
                </a:schemeClr>
                <a:prstClr val="white"/>
              </a:duotone>
            </a:blip>
            <a:stretch>
              <a:fillRect/>
            </a:stretch>
          </p:blipFill>
          <p:spPr>
            <a:xfrm>
              <a:off x="5965304" y="2428528"/>
              <a:ext cx="468052" cy="468052"/>
            </a:xfrm>
            <a:prstGeom prst="rect">
              <a:avLst/>
            </a:prstGeom>
          </p:spPr>
        </p:pic>
        <p:pic>
          <p:nvPicPr>
            <p:cNvPr id="20" name="圖片 19">
              <a:extLst>
                <a:ext uri="{FF2B5EF4-FFF2-40B4-BE49-F238E27FC236}">
                  <a16:creationId xmlns:a16="http://schemas.microsoft.com/office/drawing/2014/main" id="{6AD75353-1481-4072-B9F3-DF7EFE341A00}"/>
                </a:ext>
              </a:extLst>
            </p:cNvPr>
            <p:cNvPicPr>
              <a:picLocks noChangeAspect="1"/>
            </p:cNvPicPr>
            <p:nvPr/>
          </p:nvPicPr>
          <p:blipFill>
            <a:blip r:embed="rId3">
              <a:duotone>
                <a:schemeClr val="accent3">
                  <a:shade val="45000"/>
                  <a:satMod val="135000"/>
                </a:schemeClr>
                <a:prstClr val="white"/>
              </a:duotone>
            </a:blip>
            <a:stretch>
              <a:fillRect/>
            </a:stretch>
          </p:blipFill>
          <p:spPr>
            <a:xfrm>
              <a:off x="5040723" y="2950586"/>
              <a:ext cx="468052" cy="468052"/>
            </a:xfrm>
            <a:prstGeom prst="rect">
              <a:avLst/>
            </a:prstGeom>
          </p:spPr>
        </p:pic>
        <p:pic>
          <p:nvPicPr>
            <p:cNvPr id="21" name="圖片 20">
              <a:extLst>
                <a:ext uri="{FF2B5EF4-FFF2-40B4-BE49-F238E27FC236}">
                  <a16:creationId xmlns:a16="http://schemas.microsoft.com/office/drawing/2014/main" id="{B23FB901-A4EF-4BC3-ADD2-52C37994F394}"/>
                </a:ext>
              </a:extLst>
            </p:cNvPr>
            <p:cNvPicPr>
              <a:picLocks noChangeAspect="1"/>
            </p:cNvPicPr>
            <p:nvPr/>
          </p:nvPicPr>
          <p:blipFill>
            <a:blip r:embed="rId3">
              <a:duotone>
                <a:schemeClr val="accent3">
                  <a:shade val="45000"/>
                  <a:satMod val="135000"/>
                </a:schemeClr>
                <a:prstClr val="white"/>
              </a:duotone>
            </a:blip>
            <a:stretch>
              <a:fillRect/>
            </a:stretch>
          </p:blipFill>
          <p:spPr>
            <a:xfrm>
              <a:off x="5508104" y="2950586"/>
              <a:ext cx="468052" cy="468052"/>
            </a:xfrm>
            <a:prstGeom prst="rect">
              <a:avLst/>
            </a:prstGeom>
          </p:spPr>
        </p:pic>
        <p:pic>
          <p:nvPicPr>
            <p:cNvPr id="22" name="圖片 21">
              <a:extLst>
                <a:ext uri="{FF2B5EF4-FFF2-40B4-BE49-F238E27FC236}">
                  <a16:creationId xmlns:a16="http://schemas.microsoft.com/office/drawing/2014/main" id="{38E3C96B-57B2-451A-96F4-A206354F3D1A}"/>
                </a:ext>
              </a:extLst>
            </p:cNvPr>
            <p:cNvPicPr>
              <a:picLocks noChangeAspect="1"/>
            </p:cNvPicPr>
            <p:nvPr/>
          </p:nvPicPr>
          <p:blipFill>
            <a:blip r:embed="rId3">
              <a:duotone>
                <a:schemeClr val="accent3">
                  <a:shade val="45000"/>
                  <a:satMod val="135000"/>
                </a:schemeClr>
                <a:prstClr val="white"/>
              </a:duotone>
            </a:blip>
            <a:stretch>
              <a:fillRect/>
            </a:stretch>
          </p:blipFill>
          <p:spPr>
            <a:xfrm>
              <a:off x="5965304" y="2950586"/>
              <a:ext cx="468052" cy="468052"/>
            </a:xfrm>
            <a:prstGeom prst="rect">
              <a:avLst/>
            </a:prstGeom>
          </p:spPr>
        </p:pic>
      </p:grpSp>
      <p:sp>
        <p:nvSpPr>
          <p:cNvPr id="23" name="TextBox 120">
            <a:extLst>
              <a:ext uri="{FF2B5EF4-FFF2-40B4-BE49-F238E27FC236}">
                <a16:creationId xmlns:a16="http://schemas.microsoft.com/office/drawing/2014/main" id="{9FD16814-6CA2-4DE2-B960-73F99439C83E}"/>
              </a:ext>
            </a:extLst>
          </p:cNvPr>
          <p:cNvSpPr txBox="1"/>
          <p:nvPr/>
        </p:nvSpPr>
        <p:spPr bwMode="auto">
          <a:xfrm>
            <a:off x="1597822" y="1747979"/>
            <a:ext cx="2212527" cy="523220"/>
          </a:xfrm>
          <a:prstGeom prst="rect">
            <a:avLst/>
          </a:prstGeom>
          <a:noFill/>
        </p:spPr>
        <p:txBody>
          <a:bodyPr wrap="square" anchor="ctr">
            <a:spAutoFit/>
          </a:bodyPr>
          <a:lstStyle/>
          <a:p>
            <a:pPr lvl="0" algn="ctr"/>
            <a:r>
              <a:rPr lang="zh-TW" altLang="en-US"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詞頻</a:t>
            </a:r>
            <a:br>
              <a:rPr lang="en-US" altLang="zh-TW"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br>
            <a:r>
              <a:rPr lang="zh-TW" altLang="en-US"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r>
              <a:rPr lang="en-US" altLang="zh-TW" sz="1400" b="1" dirty="0">
                <a:solidFill>
                  <a:srgbClr val="E03E3E"/>
                </a:solidFill>
                <a:latin typeface="Sitka Heading Semibold" pitchFamily="2" charset="0"/>
                <a:ea typeface="台灣金萱體" panose="02020500000000000000" pitchFamily="18" charset="-120"/>
                <a:cs typeface="台灣金萱體" panose="02020500000000000000" pitchFamily="18" charset="-120"/>
              </a:rPr>
              <a:t>T</a:t>
            </a:r>
            <a:r>
              <a:rPr lang="en-US" altLang="zh-TW" sz="1400"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erm </a:t>
            </a:r>
            <a:r>
              <a:rPr lang="en-US" altLang="zh-TW" sz="1400" b="1" dirty="0">
                <a:solidFill>
                  <a:srgbClr val="E03E3E"/>
                </a:solidFill>
                <a:latin typeface="Sitka Heading Semibold" pitchFamily="2" charset="0"/>
                <a:ea typeface="台灣金萱體" panose="02020500000000000000" pitchFamily="18" charset="-120"/>
                <a:cs typeface="台灣金萱體" panose="02020500000000000000" pitchFamily="18" charset="-120"/>
              </a:rPr>
              <a:t>F</a:t>
            </a:r>
            <a:r>
              <a:rPr lang="en-US" altLang="zh-TW" sz="1400"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requency</a:t>
            </a:r>
            <a:r>
              <a:rPr lang="zh-TW" altLang="en-US" sz="1400"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sp>
        <p:nvSpPr>
          <p:cNvPr id="27" name="文字方塊 26">
            <a:extLst>
              <a:ext uri="{FF2B5EF4-FFF2-40B4-BE49-F238E27FC236}">
                <a16:creationId xmlns:a16="http://schemas.microsoft.com/office/drawing/2014/main" id="{C3FC1707-27C4-4004-AC47-E9738E26720F}"/>
              </a:ext>
            </a:extLst>
          </p:cNvPr>
          <p:cNvSpPr txBox="1"/>
          <p:nvPr/>
        </p:nvSpPr>
        <p:spPr>
          <a:xfrm>
            <a:off x="1043608" y="4191110"/>
            <a:ext cx="3319835"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200" dirty="0"/>
              <a:t>詞頻是某一個詞彙在一篇文章中出現的頻率</a:t>
            </a:r>
            <a:endParaRPr lang="zh-TW" altLang="en-US" sz="1200" dirty="0">
              <a:latin typeface="Sitka Heading Semibold"/>
            </a:endParaRPr>
          </a:p>
        </p:txBody>
      </p:sp>
      <p:sp>
        <p:nvSpPr>
          <p:cNvPr id="32" name="文字方塊 31">
            <a:extLst>
              <a:ext uri="{FF2B5EF4-FFF2-40B4-BE49-F238E27FC236}">
                <a16:creationId xmlns:a16="http://schemas.microsoft.com/office/drawing/2014/main" id="{E1597D86-8F8D-47FA-B026-A4800E3F8A76}"/>
              </a:ext>
            </a:extLst>
          </p:cNvPr>
          <p:cNvSpPr txBox="1"/>
          <p:nvPr/>
        </p:nvSpPr>
        <p:spPr>
          <a:xfrm>
            <a:off x="4563584" y="4191744"/>
            <a:ext cx="3791009"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200" dirty="0"/>
              <a:t>逆向文件頻率則是某一個詞彙出現在多篇文章的頻率</a:t>
            </a:r>
            <a:endParaRPr lang="zh-TW" altLang="en-US" sz="1200" dirty="0">
              <a:latin typeface="Sitka Heading Semibold"/>
            </a:endParaRPr>
          </a:p>
        </p:txBody>
      </p:sp>
      <p:sp>
        <p:nvSpPr>
          <p:cNvPr id="24" name="文字方塊 23">
            <a:extLst>
              <a:ext uri="{FF2B5EF4-FFF2-40B4-BE49-F238E27FC236}">
                <a16:creationId xmlns:a16="http://schemas.microsoft.com/office/drawing/2014/main" id="{3360AC8E-C8FF-4D1F-A802-209BC0AAB548}"/>
              </a:ext>
            </a:extLst>
          </p:cNvPr>
          <p:cNvSpPr txBox="1"/>
          <p:nvPr/>
        </p:nvSpPr>
        <p:spPr>
          <a:xfrm>
            <a:off x="1817220" y="4433715"/>
            <a:ext cx="1764196"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400" b="1" dirty="0">
                <a:solidFill>
                  <a:srgbClr val="E03E3E"/>
                </a:solidFill>
              </a:rPr>
              <a:t>越高越重要</a:t>
            </a:r>
            <a:endParaRPr lang="zh-TW" altLang="en-US" sz="1400" b="1" dirty="0">
              <a:solidFill>
                <a:srgbClr val="E03E3E"/>
              </a:solidFill>
              <a:latin typeface="Sitka Heading Semibold"/>
            </a:endParaRPr>
          </a:p>
        </p:txBody>
      </p:sp>
      <p:sp>
        <p:nvSpPr>
          <p:cNvPr id="25" name="文字方塊 24">
            <a:extLst>
              <a:ext uri="{FF2B5EF4-FFF2-40B4-BE49-F238E27FC236}">
                <a16:creationId xmlns:a16="http://schemas.microsoft.com/office/drawing/2014/main" id="{C7C5EB48-9F88-4B3B-8C5D-712501D30AD9}"/>
              </a:ext>
            </a:extLst>
          </p:cNvPr>
          <p:cNvSpPr txBox="1"/>
          <p:nvPr/>
        </p:nvSpPr>
        <p:spPr>
          <a:xfrm>
            <a:off x="5583994" y="4433714"/>
            <a:ext cx="1764196" cy="340519"/>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1400" b="1" dirty="0">
                <a:solidFill>
                  <a:srgbClr val="E03E3E"/>
                </a:solidFill>
              </a:rPr>
              <a:t>越高越不重要</a:t>
            </a:r>
            <a:endParaRPr lang="zh-TW" altLang="en-US" sz="1400" b="1" dirty="0">
              <a:solidFill>
                <a:srgbClr val="E03E3E"/>
              </a:solidFill>
              <a:latin typeface="Sitka Heading Semibold"/>
            </a:endParaRPr>
          </a:p>
        </p:txBody>
      </p:sp>
    </p:spTree>
    <p:extLst>
      <p:ext uri="{BB962C8B-B14F-4D97-AF65-F5344CB8AC3E}">
        <p14:creationId xmlns:p14="http://schemas.microsoft.com/office/powerpoint/2010/main" val="303940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par>
                                <p:cTn id="10" presetID="6" presetClass="emph" presetSubtype="0" fill="hold" grpId="1" nodeType="withEffect">
                                  <p:stCondLst>
                                    <p:cond delay="200"/>
                                  </p:stCondLst>
                                  <p:childTnLst>
                                    <p:animScale>
                                      <p:cBhvr>
                                        <p:cTn id="11" dur="250" fill="hold"/>
                                        <p:tgtEl>
                                          <p:spTgt spid="5"/>
                                        </p:tgtEl>
                                      </p:cBhvr>
                                      <p:by x="120000" y="120000"/>
                                    </p:animScale>
                                  </p:childTnLst>
                                </p:cTn>
                              </p:par>
                              <p:par>
                                <p:cTn id="12" presetID="6" presetClass="emph" presetSubtype="0" fill="hold" grpId="2" nodeType="withEffect">
                                  <p:stCondLst>
                                    <p:cond delay="400"/>
                                  </p:stCondLst>
                                  <p:childTnLst>
                                    <p:animScale>
                                      <p:cBhvr>
                                        <p:cTn id="13" dur="250" fill="hold"/>
                                        <p:tgtEl>
                                          <p:spTgt spid="5"/>
                                        </p:tgtEl>
                                      </p:cBhvr>
                                      <p:by x="83000" y="83000"/>
                                    </p:animScale>
                                  </p:childTnLst>
                                </p:cTn>
                              </p:par>
                            </p:childTnLst>
                          </p:cTn>
                        </p:par>
                        <p:par>
                          <p:cTn id="14" fill="hold">
                            <p:stCondLst>
                              <p:cond delay="650"/>
                            </p:stCondLst>
                            <p:childTnLst>
                              <p:par>
                                <p:cTn id="15" presetID="10"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1150"/>
                            </p:stCondLst>
                            <p:childTnLst>
                              <p:par>
                                <p:cTn id="25" presetID="50" presetClass="entr" presetSubtype="0" decel="100000" fill="hold" grpId="0" nodeType="afterEffect">
                                  <p:stCondLst>
                                    <p:cond delay="0"/>
                                  </p:stCondLst>
                                  <p:iterate type="lt">
                                    <p:tmPct val="10000"/>
                                  </p:iterate>
                                  <p:childTnLst>
                                    <p:set>
                                      <p:cBhvr>
                                        <p:cTn id="26" dur="1" fill="hold">
                                          <p:stCondLst>
                                            <p:cond delay="0"/>
                                          </p:stCondLst>
                                        </p:cTn>
                                        <p:tgtEl>
                                          <p:spTgt spid="24"/>
                                        </p:tgtEl>
                                        <p:attrNameLst>
                                          <p:attrName>style.visibility</p:attrName>
                                        </p:attrNameLst>
                                      </p:cBhvr>
                                      <p:to>
                                        <p:strVal val="visible"/>
                                      </p:to>
                                    </p:set>
                                    <p:anim calcmode="lin" valueType="num">
                                      <p:cBhvr>
                                        <p:cTn id="27" dur="100" fill="hold"/>
                                        <p:tgtEl>
                                          <p:spTgt spid="24"/>
                                        </p:tgtEl>
                                        <p:attrNameLst>
                                          <p:attrName>ppt_w</p:attrName>
                                        </p:attrNameLst>
                                      </p:cBhvr>
                                      <p:tavLst>
                                        <p:tav tm="0">
                                          <p:val>
                                            <p:strVal val="#ppt_w+.3"/>
                                          </p:val>
                                        </p:tav>
                                        <p:tav tm="100000">
                                          <p:val>
                                            <p:strVal val="#ppt_w"/>
                                          </p:val>
                                        </p:tav>
                                      </p:tavLst>
                                    </p:anim>
                                    <p:anim calcmode="lin" valueType="num">
                                      <p:cBhvr>
                                        <p:cTn id="28" dur="100" fill="hold"/>
                                        <p:tgtEl>
                                          <p:spTgt spid="24"/>
                                        </p:tgtEl>
                                        <p:attrNameLst>
                                          <p:attrName>ppt_h</p:attrName>
                                        </p:attrNameLst>
                                      </p:cBhvr>
                                      <p:tavLst>
                                        <p:tav tm="0">
                                          <p:val>
                                            <p:strVal val="#ppt_h"/>
                                          </p:val>
                                        </p:tav>
                                        <p:tav tm="100000">
                                          <p:val>
                                            <p:strVal val="#ppt_h"/>
                                          </p:val>
                                        </p:tav>
                                      </p:tavLst>
                                    </p:anim>
                                    <p:animEffect transition="in" filter="fade">
                                      <p:cBhvr>
                                        <p:cTn id="29" dur="1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p:cTn id="34" dur="250" fill="hold"/>
                                        <p:tgtEl>
                                          <p:spTgt spid="30"/>
                                        </p:tgtEl>
                                        <p:attrNameLst>
                                          <p:attrName>ppt_w</p:attrName>
                                        </p:attrNameLst>
                                      </p:cBhvr>
                                      <p:tavLst>
                                        <p:tav tm="0">
                                          <p:val>
                                            <p:fltVal val="0"/>
                                          </p:val>
                                        </p:tav>
                                        <p:tav tm="100000">
                                          <p:val>
                                            <p:strVal val="#ppt_w"/>
                                          </p:val>
                                        </p:tav>
                                      </p:tavLst>
                                    </p:anim>
                                    <p:anim calcmode="lin" valueType="num">
                                      <p:cBhvr>
                                        <p:cTn id="35" dur="250" fill="hold"/>
                                        <p:tgtEl>
                                          <p:spTgt spid="30"/>
                                        </p:tgtEl>
                                        <p:attrNameLst>
                                          <p:attrName>ppt_h</p:attrName>
                                        </p:attrNameLst>
                                      </p:cBhvr>
                                      <p:tavLst>
                                        <p:tav tm="0">
                                          <p:val>
                                            <p:fltVal val="0"/>
                                          </p:val>
                                        </p:tav>
                                        <p:tav tm="100000">
                                          <p:val>
                                            <p:strVal val="#ppt_h"/>
                                          </p:val>
                                        </p:tav>
                                      </p:tavLst>
                                    </p:anim>
                                    <p:animEffect transition="in" filter="fade">
                                      <p:cBhvr>
                                        <p:cTn id="36" dur="250"/>
                                        <p:tgtEl>
                                          <p:spTgt spid="30"/>
                                        </p:tgtEl>
                                      </p:cBhvr>
                                    </p:animEffect>
                                  </p:childTnLst>
                                </p:cTn>
                              </p:par>
                              <p:par>
                                <p:cTn id="37" presetID="6" presetClass="emph" presetSubtype="0" fill="hold" grpId="1" nodeType="withEffect">
                                  <p:stCondLst>
                                    <p:cond delay="200"/>
                                  </p:stCondLst>
                                  <p:childTnLst>
                                    <p:animScale>
                                      <p:cBhvr>
                                        <p:cTn id="38" dur="250" fill="hold"/>
                                        <p:tgtEl>
                                          <p:spTgt spid="30"/>
                                        </p:tgtEl>
                                      </p:cBhvr>
                                      <p:by x="120000" y="120000"/>
                                    </p:animScale>
                                  </p:childTnLst>
                                </p:cTn>
                              </p:par>
                              <p:par>
                                <p:cTn id="39" presetID="6" presetClass="emph" presetSubtype="0" fill="hold" grpId="2" nodeType="withEffect">
                                  <p:stCondLst>
                                    <p:cond delay="400"/>
                                  </p:stCondLst>
                                  <p:childTnLst>
                                    <p:animScale>
                                      <p:cBhvr>
                                        <p:cTn id="40" dur="250" fill="hold"/>
                                        <p:tgtEl>
                                          <p:spTgt spid="30"/>
                                        </p:tgtEl>
                                      </p:cBhvr>
                                      <p:by x="83000" y="83000"/>
                                    </p:animScale>
                                  </p:childTnLst>
                                </p:cTn>
                              </p:par>
                            </p:childTnLst>
                          </p:cTn>
                        </p:par>
                        <p:par>
                          <p:cTn id="41" fill="hold">
                            <p:stCondLst>
                              <p:cond delay="650"/>
                            </p:stCondLst>
                            <p:childTnLst>
                              <p:par>
                                <p:cTn id="42" presetID="10" presetClass="entr" presetSubtype="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par>
                          <p:cTn id="51" fill="hold">
                            <p:stCondLst>
                              <p:cond delay="1150"/>
                            </p:stCondLst>
                            <p:childTnLst>
                              <p:par>
                                <p:cTn id="52" presetID="50" presetClass="entr" presetSubtype="0" decel="100000" fill="hold" grpId="0" nodeType="afterEffect">
                                  <p:stCondLst>
                                    <p:cond delay="0"/>
                                  </p:stCondLst>
                                  <p:iterate type="lt">
                                    <p:tmPct val="10000"/>
                                  </p:iterate>
                                  <p:childTnLst>
                                    <p:set>
                                      <p:cBhvr>
                                        <p:cTn id="53" dur="1" fill="hold">
                                          <p:stCondLst>
                                            <p:cond delay="0"/>
                                          </p:stCondLst>
                                        </p:cTn>
                                        <p:tgtEl>
                                          <p:spTgt spid="25"/>
                                        </p:tgtEl>
                                        <p:attrNameLst>
                                          <p:attrName>style.visibility</p:attrName>
                                        </p:attrNameLst>
                                      </p:cBhvr>
                                      <p:to>
                                        <p:strVal val="visible"/>
                                      </p:to>
                                    </p:set>
                                    <p:anim calcmode="lin" valueType="num">
                                      <p:cBhvr>
                                        <p:cTn id="54" dur="100" fill="hold"/>
                                        <p:tgtEl>
                                          <p:spTgt spid="25"/>
                                        </p:tgtEl>
                                        <p:attrNameLst>
                                          <p:attrName>ppt_w</p:attrName>
                                        </p:attrNameLst>
                                      </p:cBhvr>
                                      <p:tavLst>
                                        <p:tav tm="0">
                                          <p:val>
                                            <p:strVal val="#ppt_w+.3"/>
                                          </p:val>
                                        </p:tav>
                                        <p:tav tm="100000">
                                          <p:val>
                                            <p:strVal val="#ppt_w"/>
                                          </p:val>
                                        </p:tav>
                                      </p:tavLst>
                                    </p:anim>
                                    <p:anim calcmode="lin" valueType="num">
                                      <p:cBhvr>
                                        <p:cTn id="55" dur="100" fill="hold"/>
                                        <p:tgtEl>
                                          <p:spTgt spid="25"/>
                                        </p:tgtEl>
                                        <p:attrNameLst>
                                          <p:attrName>ppt_h</p:attrName>
                                        </p:attrNameLst>
                                      </p:cBhvr>
                                      <p:tavLst>
                                        <p:tav tm="0">
                                          <p:val>
                                            <p:strVal val="#ppt_h"/>
                                          </p:val>
                                        </p:tav>
                                        <p:tav tm="100000">
                                          <p:val>
                                            <p:strVal val="#ppt_h"/>
                                          </p:val>
                                        </p:tav>
                                      </p:tavLst>
                                    </p:anim>
                                    <p:animEffect transition="in" filter="fade">
                                      <p:cBhvr>
                                        <p:cTn id="56" dur="1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30" grpId="0" animBg="1"/>
      <p:bldP spid="30" grpId="1" animBg="1"/>
      <p:bldP spid="30" grpId="2" animBg="1"/>
      <p:bldP spid="31" grpId="0"/>
      <p:bldP spid="23" grpId="0"/>
      <p:bldP spid="27" grpId="0"/>
      <p:bldP spid="32"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過採樣（</a:t>
            </a: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Over-Sampling</a:t>
            </a:r>
            <a:r>
              <a:rPr lang="zh-TW" altLang="en-US" b="1"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a:t>
            </a: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pic>
        <p:nvPicPr>
          <p:cNvPr id="2050" name="Picture 2" descr="Imbalanced Classification: solving the problem | SFU Professional Computer  Science">
            <a:extLst>
              <a:ext uri="{FF2B5EF4-FFF2-40B4-BE49-F238E27FC236}">
                <a16:creationId xmlns:a16="http://schemas.microsoft.com/office/drawing/2014/main" id="{2D05B1EF-3BF9-4EC4-86C0-2D9EA66B113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044" t="15801" r="4799" b="3413"/>
          <a:stretch/>
        </p:blipFill>
        <p:spPr bwMode="auto">
          <a:xfrm>
            <a:off x="2052000" y="1600436"/>
            <a:ext cx="5040000" cy="295735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8838779" y="4806534"/>
            <a:ext cx="298480"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4</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6" name="矩形: 圓角 55">
            <a:extLst>
              <a:ext uri="{FF2B5EF4-FFF2-40B4-BE49-F238E27FC236}">
                <a16:creationId xmlns:a16="http://schemas.microsoft.com/office/drawing/2014/main" id="{D3FC3935-671D-4718-90DA-E9E047B86FFF}"/>
              </a:ext>
            </a:extLst>
          </p:cNvPr>
          <p:cNvSpPr/>
          <p:nvPr/>
        </p:nvSpPr>
        <p:spPr>
          <a:xfrm>
            <a:off x="5915016" y="2032484"/>
            <a:ext cx="2678564" cy="1980220"/>
          </a:xfrm>
          <a:prstGeom prst="roundRect">
            <a:avLst/>
          </a:prstGeom>
          <a:solidFill>
            <a:schemeClr val="accent5">
              <a:lumMod val="20000"/>
              <a:lumOff val="80000"/>
              <a:alpha val="6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文字方塊 58">
            <a:extLst>
              <a:ext uri="{FF2B5EF4-FFF2-40B4-BE49-F238E27FC236}">
                <a16:creationId xmlns:a16="http://schemas.microsoft.com/office/drawing/2014/main" id="{8DE26A09-BA8F-457D-89CB-985DE28AF65F}"/>
              </a:ext>
            </a:extLst>
          </p:cNvPr>
          <p:cNvSpPr txBox="1"/>
          <p:nvPr/>
        </p:nvSpPr>
        <p:spPr>
          <a:xfrm>
            <a:off x="6089602" y="2017726"/>
            <a:ext cx="2329392" cy="1936275"/>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342900" indent="-342900" algn="l">
              <a:lnSpc>
                <a:spcPct val="200000"/>
              </a:lnSpc>
              <a:buFont typeface="Wingdings" panose="05000000000000000000" pitchFamily="2" charset="2"/>
              <a:buChar char="u"/>
            </a:pPr>
            <a:r>
              <a:rPr lang="zh-TW" altLang="en-US" sz="1400" b="1" dirty="0">
                <a:solidFill>
                  <a:schemeClr val="tx1">
                    <a:lumMod val="75000"/>
                    <a:lumOff val="25000"/>
                  </a:schemeClr>
                </a:solidFill>
              </a:rPr>
              <a:t>隨機過採樣</a:t>
            </a:r>
            <a:endParaRPr lang="en-US" altLang="zh-TW" sz="1400" b="1" dirty="0">
              <a:solidFill>
                <a:schemeClr val="tx1">
                  <a:lumMod val="75000"/>
                  <a:lumOff val="25000"/>
                </a:schemeClr>
              </a:solidFill>
            </a:endParaRPr>
          </a:p>
          <a:p>
            <a:pPr marL="342900" indent="-342900" algn="l">
              <a:lnSpc>
                <a:spcPct val="200000"/>
              </a:lnSpc>
              <a:buFont typeface="Wingdings" panose="05000000000000000000" pitchFamily="2" charset="2"/>
              <a:buChar char="u"/>
            </a:pPr>
            <a:r>
              <a:rPr lang="en-US" altLang="zh-TW" sz="1400" b="1" dirty="0">
                <a:solidFill>
                  <a:schemeClr val="tx1">
                    <a:lumMod val="75000"/>
                    <a:lumOff val="25000"/>
                  </a:schemeClr>
                </a:solidFill>
                <a:latin typeface="Sitka Heading Semibold"/>
              </a:rPr>
              <a:t>SMOTE</a:t>
            </a:r>
          </a:p>
          <a:p>
            <a:pPr marL="342900" indent="-342900" algn="l">
              <a:lnSpc>
                <a:spcPct val="200000"/>
              </a:lnSpc>
              <a:buFont typeface="Wingdings" panose="05000000000000000000" pitchFamily="2" charset="2"/>
              <a:buChar char="u"/>
            </a:pPr>
            <a:r>
              <a:rPr lang="en-US" altLang="zh-TW" sz="1400" b="1" dirty="0">
                <a:solidFill>
                  <a:schemeClr val="tx1">
                    <a:lumMod val="75000"/>
                    <a:lumOff val="25000"/>
                  </a:schemeClr>
                </a:solidFill>
                <a:latin typeface="Sitka Heading Semibold"/>
              </a:rPr>
              <a:t>Borderline SMOTE</a:t>
            </a:r>
          </a:p>
          <a:p>
            <a:pPr marL="342900" indent="-342900" algn="l">
              <a:lnSpc>
                <a:spcPct val="200000"/>
              </a:lnSpc>
              <a:buFont typeface="Wingdings" panose="05000000000000000000" pitchFamily="2" charset="2"/>
              <a:buChar char="u"/>
            </a:pPr>
            <a:r>
              <a:rPr lang="en-US" altLang="zh-TW" sz="1400" b="1" dirty="0">
                <a:solidFill>
                  <a:schemeClr val="tx1">
                    <a:lumMod val="75000"/>
                    <a:lumOff val="25000"/>
                  </a:schemeClr>
                </a:solidFill>
                <a:latin typeface="Sitka Heading Semibold"/>
              </a:rPr>
              <a:t>ADASYN</a:t>
            </a:r>
          </a:p>
        </p:txBody>
      </p:sp>
    </p:spTree>
    <p:extLst>
      <p:ext uri="{BB962C8B-B14F-4D97-AF65-F5344CB8AC3E}">
        <p14:creationId xmlns:p14="http://schemas.microsoft.com/office/powerpoint/2010/main" val="3121198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25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0 -2.13823E-6 L -0.16545 -2.13823E-6 " pathEditMode="relative" rAng="0" ptsTypes="AA">
                                      <p:cBhvr>
                                        <p:cTn id="15" dur="500" fill="hold"/>
                                        <p:tgtEl>
                                          <p:spTgt spid="2050"/>
                                        </p:tgtEl>
                                        <p:attrNameLst>
                                          <p:attrName>ppt_x</p:attrName>
                                          <p:attrName>ppt_y</p:attrName>
                                        </p:attrNameLst>
                                      </p:cBhvr>
                                      <p:rCtr x="-8281" y="0"/>
                                    </p:animMotion>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p:cTn id="19" dur="250" fill="hold"/>
                                        <p:tgtEl>
                                          <p:spTgt spid="56"/>
                                        </p:tgtEl>
                                        <p:attrNameLst>
                                          <p:attrName>ppt_w</p:attrName>
                                        </p:attrNameLst>
                                      </p:cBhvr>
                                      <p:tavLst>
                                        <p:tav tm="0">
                                          <p:val>
                                            <p:fltVal val="0"/>
                                          </p:val>
                                        </p:tav>
                                        <p:tav tm="100000">
                                          <p:val>
                                            <p:strVal val="#ppt_w"/>
                                          </p:val>
                                        </p:tav>
                                      </p:tavLst>
                                    </p:anim>
                                    <p:anim calcmode="lin" valueType="num">
                                      <p:cBhvr>
                                        <p:cTn id="20" dur="250" fill="hold"/>
                                        <p:tgtEl>
                                          <p:spTgt spid="56"/>
                                        </p:tgtEl>
                                        <p:attrNameLst>
                                          <p:attrName>ppt_h</p:attrName>
                                        </p:attrNameLst>
                                      </p:cBhvr>
                                      <p:tavLst>
                                        <p:tav tm="0">
                                          <p:val>
                                            <p:fltVal val="0"/>
                                          </p:val>
                                        </p:tav>
                                        <p:tav tm="100000">
                                          <p:val>
                                            <p:strVal val="#ppt_h"/>
                                          </p:val>
                                        </p:tav>
                                      </p:tavLst>
                                    </p:anim>
                                    <p:animEffect transition="in" filter="fade">
                                      <p:cBhvr>
                                        <p:cTn id="21" dur="250"/>
                                        <p:tgtEl>
                                          <p:spTgt spid="56"/>
                                        </p:tgtEl>
                                      </p:cBhvr>
                                    </p:animEffect>
                                  </p:childTnLst>
                                </p:cTn>
                              </p:par>
                              <p:par>
                                <p:cTn id="22" presetID="6" presetClass="emph" presetSubtype="0" fill="hold" grpId="1" nodeType="withEffect">
                                  <p:stCondLst>
                                    <p:cond delay="200"/>
                                  </p:stCondLst>
                                  <p:childTnLst>
                                    <p:animScale>
                                      <p:cBhvr>
                                        <p:cTn id="23" dur="250" fill="hold"/>
                                        <p:tgtEl>
                                          <p:spTgt spid="56"/>
                                        </p:tgtEl>
                                      </p:cBhvr>
                                      <p:by x="120000" y="120000"/>
                                    </p:animScale>
                                  </p:childTnLst>
                                </p:cTn>
                              </p:par>
                              <p:par>
                                <p:cTn id="24" presetID="6" presetClass="emph" presetSubtype="0" fill="hold" grpId="2" nodeType="withEffect">
                                  <p:stCondLst>
                                    <p:cond delay="400"/>
                                  </p:stCondLst>
                                  <p:childTnLst>
                                    <p:animScale>
                                      <p:cBhvr>
                                        <p:cTn id="25" dur="250" fill="hold"/>
                                        <p:tgtEl>
                                          <p:spTgt spid="56"/>
                                        </p:tgtEl>
                                      </p:cBhvr>
                                      <p:by x="83000" y="83000"/>
                                    </p:animScale>
                                  </p:childTnLst>
                                </p:cTn>
                              </p:par>
                            </p:childTnLst>
                          </p:cTn>
                        </p:par>
                        <p:par>
                          <p:cTn id="26" fill="hold">
                            <p:stCondLst>
                              <p:cond delay="1150"/>
                            </p:stCondLst>
                            <p:childTnLst>
                              <p:par>
                                <p:cTn id="27" presetID="50" presetClass="entr" presetSubtype="0" decel="100000" fill="hold" grpId="0" nodeType="afterEffect">
                                  <p:stCondLst>
                                    <p:cond delay="0"/>
                                  </p:stCondLst>
                                  <p:iterate type="lt">
                                    <p:tmPct val="10000"/>
                                  </p:iterate>
                                  <p:childTnLst>
                                    <p:set>
                                      <p:cBhvr>
                                        <p:cTn id="28" dur="1" fill="hold">
                                          <p:stCondLst>
                                            <p:cond delay="0"/>
                                          </p:stCondLst>
                                        </p:cTn>
                                        <p:tgtEl>
                                          <p:spTgt spid="59"/>
                                        </p:tgtEl>
                                        <p:attrNameLst>
                                          <p:attrName>style.visibility</p:attrName>
                                        </p:attrNameLst>
                                      </p:cBhvr>
                                      <p:to>
                                        <p:strVal val="visible"/>
                                      </p:to>
                                    </p:set>
                                    <p:anim calcmode="lin" valueType="num">
                                      <p:cBhvr>
                                        <p:cTn id="29" dur="100" fill="hold"/>
                                        <p:tgtEl>
                                          <p:spTgt spid="59"/>
                                        </p:tgtEl>
                                        <p:attrNameLst>
                                          <p:attrName>ppt_w</p:attrName>
                                        </p:attrNameLst>
                                      </p:cBhvr>
                                      <p:tavLst>
                                        <p:tav tm="0">
                                          <p:val>
                                            <p:strVal val="#ppt_w+.3"/>
                                          </p:val>
                                        </p:tav>
                                        <p:tav tm="100000">
                                          <p:val>
                                            <p:strVal val="#ppt_w"/>
                                          </p:val>
                                        </p:tav>
                                      </p:tavLst>
                                    </p:anim>
                                    <p:anim calcmode="lin" valueType="num">
                                      <p:cBhvr>
                                        <p:cTn id="30" dur="100" fill="hold"/>
                                        <p:tgtEl>
                                          <p:spTgt spid="59"/>
                                        </p:tgtEl>
                                        <p:attrNameLst>
                                          <p:attrName>ppt_h</p:attrName>
                                        </p:attrNameLst>
                                      </p:cBhvr>
                                      <p:tavLst>
                                        <p:tav tm="0">
                                          <p:val>
                                            <p:strVal val="#ppt_h"/>
                                          </p:val>
                                        </p:tav>
                                        <p:tav tm="100000">
                                          <p:val>
                                            <p:strVal val="#ppt_h"/>
                                          </p:val>
                                        </p:tav>
                                      </p:tavLst>
                                    </p:anim>
                                    <p:animEffect transition="in" filter="fade">
                                      <p:cBhvr>
                                        <p:cTn id="31" dur="1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56" grpId="0" animBg="1"/>
      <p:bldP spid="56" grpId="1" animBg="1"/>
      <p:bldP spid="56" grpId="2" animBg="1"/>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1D87E1B-7D01-4726-AD85-A1A5FA7AB0CA}"/>
              </a:ext>
            </a:extLst>
          </p:cNvPr>
          <p:cNvGrpSpPr/>
          <p:nvPr/>
        </p:nvGrpSpPr>
        <p:grpSpPr>
          <a:xfrm>
            <a:off x="1187624" y="1767343"/>
            <a:ext cx="3276364" cy="2303714"/>
            <a:chOff x="2933818" y="1888468"/>
            <a:chExt cx="3276364" cy="2303714"/>
          </a:xfrm>
        </p:grpSpPr>
        <p:grpSp>
          <p:nvGrpSpPr>
            <p:cNvPr id="2" name="群組 1">
              <a:extLst>
                <a:ext uri="{FF2B5EF4-FFF2-40B4-BE49-F238E27FC236}">
                  <a16:creationId xmlns:a16="http://schemas.microsoft.com/office/drawing/2014/main" id="{9CF885E2-3043-4EDB-B038-12A0395BF47C}"/>
                </a:ext>
              </a:extLst>
            </p:cNvPr>
            <p:cNvGrpSpPr/>
            <p:nvPr/>
          </p:nvGrpSpPr>
          <p:grpSpPr>
            <a:xfrm>
              <a:off x="2933818" y="1888468"/>
              <a:ext cx="3276364" cy="2303714"/>
              <a:chOff x="2933818" y="1888468"/>
              <a:chExt cx="3276364" cy="2303714"/>
            </a:xfrm>
          </p:grpSpPr>
          <p:sp>
            <p:nvSpPr>
              <p:cNvPr id="17" name="橢圓 16">
                <a:extLst>
                  <a:ext uri="{FF2B5EF4-FFF2-40B4-BE49-F238E27FC236}">
                    <a16:creationId xmlns:a16="http://schemas.microsoft.com/office/drawing/2014/main" id="{A457DAF8-7B1F-4912-9542-B7C3F4F7F8B6}"/>
                  </a:ext>
                </a:extLst>
              </p:cNvPr>
              <p:cNvSpPr/>
              <p:nvPr/>
            </p:nvSpPr>
            <p:spPr>
              <a:xfrm>
                <a:off x="5307940" y="3129664"/>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橢圓 17">
                <a:extLst>
                  <a:ext uri="{FF2B5EF4-FFF2-40B4-BE49-F238E27FC236}">
                    <a16:creationId xmlns:a16="http://schemas.microsoft.com/office/drawing/2014/main" id="{4BEE044A-9BBF-423E-852F-AFCFC329F013}"/>
                  </a:ext>
                </a:extLst>
              </p:cNvPr>
              <p:cNvSpPr/>
              <p:nvPr/>
            </p:nvSpPr>
            <p:spPr>
              <a:xfrm>
                <a:off x="5043074" y="2664349"/>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341EBDE4-71BF-49B7-86BB-77942AEF7DB8}"/>
                  </a:ext>
                </a:extLst>
              </p:cNvPr>
              <p:cNvSpPr/>
              <p:nvPr/>
            </p:nvSpPr>
            <p:spPr>
              <a:xfrm>
                <a:off x="4446886" y="3210191"/>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BEBF3E58-13CB-43C1-977F-66A01D2E0916}"/>
                  </a:ext>
                </a:extLst>
              </p:cNvPr>
              <p:cNvSpPr/>
              <p:nvPr/>
            </p:nvSpPr>
            <p:spPr>
              <a:xfrm>
                <a:off x="3834850" y="2768621"/>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F3A76AA3-BF56-4235-8128-FA595E3BA4A0}"/>
                  </a:ext>
                </a:extLst>
              </p:cNvPr>
              <p:cNvSpPr/>
              <p:nvPr/>
            </p:nvSpPr>
            <p:spPr>
              <a:xfrm>
                <a:off x="4709254" y="2887384"/>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id="{F4B7FA51-61D8-4AE7-BB58-00AEFC1B1A74}"/>
                  </a:ext>
                </a:extLst>
              </p:cNvPr>
              <p:cNvCxnSpPr>
                <a:cxnSpLocks/>
              </p:cNvCxnSpPr>
              <p:nvPr/>
            </p:nvCxnSpPr>
            <p:spPr>
              <a:xfrm>
                <a:off x="2933818" y="4184379"/>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a:extLst>
                  <a:ext uri="{FF2B5EF4-FFF2-40B4-BE49-F238E27FC236}">
                    <a16:creationId xmlns:a16="http://schemas.microsoft.com/office/drawing/2014/main" id="{924D29BD-6EA8-4411-B68F-BF733B30BAC9}"/>
                  </a:ext>
                </a:extLst>
              </p:cNvPr>
              <p:cNvCxnSpPr>
                <a:cxnSpLocks/>
              </p:cNvCxnSpPr>
              <p:nvPr/>
            </p:nvCxnSpPr>
            <p:spPr>
              <a:xfrm flipV="1">
                <a:off x="2936479" y="1888468"/>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656A6D3E-5C72-4AF8-AABE-23BCED1A1BDA}"/>
                  </a:ext>
                </a:extLst>
              </p:cNvPr>
              <p:cNvSpPr/>
              <p:nvPr/>
            </p:nvSpPr>
            <p:spPr>
              <a:xfrm>
                <a:off x="3353782" y="3801010"/>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4" name="矩形 13">
                <a:extLst>
                  <a:ext uri="{FF2B5EF4-FFF2-40B4-BE49-F238E27FC236}">
                    <a16:creationId xmlns:a16="http://schemas.microsoft.com/office/drawing/2014/main" id="{7B62A464-8F2A-4CE1-B2A0-6CF9D47B8A05}"/>
                  </a:ext>
                </a:extLst>
              </p:cNvPr>
              <p:cNvSpPr/>
              <p:nvPr/>
            </p:nvSpPr>
            <p:spPr>
              <a:xfrm>
                <a:off x="3163638" y="2512271"/>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5" name="矩形 14">
                <a:extLst>
                  <a:ext uri="{FF2B5EF4-FFF2-40B4-BE49-F238E27FC236}">
                    <a16:creationId xmlns:a16="http://schemas.microsoft.com/office/drawing/2014/main" id="{5AA3F867-3F7D-4D7C-93FB-17D0E23B0A51}"/>
                  </a:ext>
                </a:extLst>
              </p:cNvPr>
              <p:cNvSpPr/>
              <p:nvPr/>
            </p:nvSpPr>
            <p:spPr>
              <a:xfrm>
                <a:off x="3432455" y="3216812"/>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1" name="橢圓 20">
                <a:extLst>
                  <a:ext uri="{FF2B5EF4-FFF2-40B4-BE49-F238E27FC236}">
                    <a16:creationId xmlns:a16="http://schemas.microsoft.com/office/drawing/2014/main" id="{342939F4-B5F4-4B60-92FF-FD356D33E73A}"/>
                  </a:ext>
                </a:extLst>
              </p:cNvPr>
              <p:cNvSpPr/>
              <p:nvPr/>
            </p:nvSpPr>
            <p:spPr>
              <a:xfrm>
                <a:off x="3873612" y="2034150"/>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88E008B7-575D-4A4F-83EB-5FFE4B262F27}"/>
                  </a:ext>
                </a:extLst>
              </p:cNvPr>
              <p:cNvSpPr/>
              <p:nvPr/>
            </p:nvSpPr>
            <p:spPr>
              <a:xfrm>
                <a:off x="4958258" y="3719065"/>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4" name="矩形 23">
                <a:extLst>
                  <a:ext uri="{FF2B5EF4-FFF2-40B4-BE49-F238E27FC236}">
                    <a16:creationId xmlns:a16="http://schemas.microsoft.com/office/drawing/2014/main" id="{B522C005-7855-4647-A3A5-EC8935D364AC}"/>
                  </a:ext>
                </a:extLst>
              </p:cNvPr>
              <p:cNvSpPr/>
              <p:nvPr/>
            </p:nvSpPr>
            <p:spPr>
              <a:xfrm>
                <a:off x="5748636" y="3191840"/>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5" name="矩形 24">
                <a:extLst>
                  <a:ext uri="{FF2B5EF4-FFF2-40B4-BE49-F238E27FC236}">
                    <a16:creationId xmlns:a16="http://schemas.microsoft.com/office/drawing/2014/main" id="{8A761EF6-A2A7-4015-85D6-A01E9B958307}"/>
                  </a:ext>
                </a:extLst>
              </p:cNvPr>
              <p:cNvSpPr/>
              <p:nvPr/>
            </p:nvSpPr>
            <p:spPr>
              <a:xfrm>
                <a:off x="5531057" y="2488278"/>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7" name="矩形 26">
                <a:extLst>
                  <a:ext uri="{FF2B5EF4-FFF2-40B4-BE49-F238E27FC236}">
                    <a16:creationId xmlns:a16="http://schemas.microsoft.com/office/drawing/2014/main" id="{CE7B9C52-8DFA-45EF-B2ED-098DAC97A07E}"/>
                  </a:ext>
                </a:extLst>
              </p:cNvPr>
              <p:cNvSpPr/>
              <p:nvPr/>
            </p:nvSpPr>
            <p:spPr>
              <a:xfrm>
                <a:off x="3768375" y="2447885"/>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8" name="矩形 27">
                <a:extLst>
                  <a:ext uri="{FF2B5EF4-FFF2-40B4-BE49-F238E27FC236}">
                    <a16:creationId xmlns:a16="http://schemas.microsoft.com/office/drawing/2014/main" id="{6911146A-19CE-42B7-A8FC-3B91CF8B3848}"/>
                  </a:ext>
                </a:extLst>
              </p:cNvPr>
              <p:cNvSpPr/>
              <p:nvPr/>
            </p:nvSpPr>
            <p:spPr>
              <a:xfrm>
                <a:off x="4524349" y="2296673"/>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橢圓 29">
                <a:extLst>
                  <a:ext uri="{FF2B5EF4-FFF2-40B4-BE49-F238E27FC236}">
                    <a16:creationId xmlns:a16="http://schemas.microsoft.com/office/drawing/2014/main" id="{CB775AC8-A4BA-4540-BACB-1B82331B1DBE}"/>
                  </a:ext>
                </a:extLst>
              </p:cNvPr>
              <p:cNvSpPr/>
              <p:nvPr/>
            </p:nvSpPr>
            <p:spPr>
              <a:xfrm>
                <a:off x="4989153" y="3346767"/>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C8D7DAE9-19A4-4DE5-93B6-4F0613A397F8}"/>
                  </a:ext>
                </a:extLst>
              </p:cNvPr>
              <p:cNvSpPr/>
              <p:nvPr/>
            </p:nvSpPr>
            <p:spPr>
              <a:xfrm>
                <a:off x="3923302" y="3300212"/>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A159823D-496E-4E9E-AFE4-F6317803EC16}"/>
                  </a:ext>
                </a:extLst>
              </p:cNvPr>
              <p:cNvSpPr/>
              <p:nvPr/>
            </p:nvSpPr>
            <p:spPr>
              <a:xfrm>
                <a:off x="5323331" y="3782676"/>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sp>
          <p:nvSpPr>
            <p:cNvPr id="41" name="矩形 40">
              <a:extLst>
                <a:ext uri="{FF2B5EF4-FFF2-40B4-BE49-F238E27FC236}">
                  <a16:creationId xmlns:a16="http://schemas.microsoft.com/office/drawing/2014/main" id="{7EBAE4AB-5410-4771-8F67-49A792D93C4C}"/>
                </a:ext>
              </a:extLst>
            </p:cNvPr>
            <p:cNvSpPr/>
            <p:nvPr/>
          </p:nvSpPr>
          <p:spPr>
            <a:xfrm>
              <a:off x="4272489" y="2714651"/>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2" name="矩形 41">
              <a:extLst>
                <a:ext uri="{FF2B5EF4-FFF2-40B4-BE49-F238E27FC236}">
                  <a16:creationId xmlns:a16="http://schemas.microsoft.com/office/drawing/2014/main" id="{562CA6F2-AA33-426F-B869-DE14DE600387}"/>
                </a:ext>
              </a:extLst>
            </p:cNvPr>
            <p:cNvSpPr/>
            <p:nvPr/>
          </p:nvSpPr>
          <p:spPr>
            <a:xfrm>
              <a:off x="5330510" y="2173011"/>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3" name="矩形 42">
              <a:extLst>
                <a:ext uri="{FF2B5EF4-FFF2-40B4-BE49-F238E27FC236}">
                  <a16:creationId xmlns:a16="http://schemas.microsoft.com/office/drawing/2014/main" id="{ACF7BE5D-F255-44FC-B887-F35BA7D8A594}"/>
                </a:ext>
              </a:extLst>
            </p:cNvPr>
            <p:cNvSpPr/>
            <p:nvPr/>
          </p:nvSpPr>
          <p:spPr>
            <a:xfrm>
              <a:off x="3552138" y="2774729"/>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44" name="矩形 43">
              <a:extLst>
                <a:ext uri="{FF2B5EF4-FFF2-40B4-BE49-F238E27FC236}">
                  <a16:creationId xmlns:a16="http://schemas.microsoft.com/office/drawing/2014/main" id="{505B9728-C583-4059-9A61-04220C82E28B}"/>
                </a:ext>
              </a:extLst>
            </p:cNvPr>
            <p:cNvSpPr/>
            <p:nvPr/>
          </p:nvSpPr>
          <p:spPr>
            <a:xfrm>
              <a:off x="4006578" y="3506773"/>
              <a:ext cx="154927" cy="154927"/>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隨機過採樣</a:t>
            </a: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grpSp>
        <p:nvGrpSpPr>
          <p:cNvPr id="5" name="群組 4">
            <a:extLst>
              <a:ext uri="{FF2B5EF4-FFF2-40B4-BE49-F238E27FC236}">
                <a16:creationId xmlns:a16="http://schemas.microsoft.com/office/drawing/2014/main" id="{4A1D5D58-674B-433E-ABC8-CC406CE2FC05}"/>
              </a:ext>
            </a:extLst>
          </p:cNvPr>
          <p:cNvGrpSpPr/>
          <p:nvPr/>
        </p:nvGrpSpPr>
        <p:grpSpPr>
          <a:xfrm>
            <a:off x="2087478" y="2547125"/>
            <a:ext cx="1628017" cy="699914"/>
            <a:chOff x="3812889" y="2647179"/>
            <a:chExt cx="1628017" cy="699914"/>
          </a:xfrm>
          <a:solidFill>
            <a:srgbClr val="E03E3E"/>
          </a:solidFill>
        </p:grpSpPr>
        <p:sp>
          <p:nvSpPr>
            <p:cNvPr id="33" name="矩形 32">
              <a:extLst>
                <a:ext uri="{FF2B5EF4-FFF2-40B4-BE49-F238E27FC236}">
                  <a16:creationId xmlns:a16="http://schemas.microsoft.com/office/drawing/2014/main" id="{3655929D-BEA4-48DB-9DFF-DE8013106AFE}"/>
                </a:ext>
              </a:extLst>
            </p:cNvPr>
            <p:cNvSpPr/>
            <p:nvPr/>
          </p:nvSpPr>
          <p:spPr>
            <a:xfrm>
              <a:off x="5285979" y="3106130"/>
              <a:ext cx="154927" cy="154927"/>
            </a:xfrm>
            <a:prstGeom prst="ellipse">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矩形 33">
              <a:extLst>
                <a:ext uri="{FF2B5EF4-FFF2-40B4-BE49-F238E27FC236}">
                  <a16:creationId xmlns:a16="http://schemas.microsoft.com/office/drawing/2014/main" id="{B602E6FE-2B81-435C-B0FC-774B56AB17B1}"/>
                </a:ext>
              </a:extLst>
            </p:cNvPr>
            <p:cNvSpPr/>
            <p:nvPr/>
          </p:nvSpPr>
          <p:spPr>
            <a:xfrm>
              <a:off x="5022290" y="2647179"/>
              <a:ext cx="154927" cy="154927"/>
            </a:xfrm>
            <a:prstGeom prst="ellipse">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矩形 34">
              <a:extLst>
                <a:ext uri="{FF2B5EF4-FFF2-40B4-BE49-F238E27FC236}">
                  <a16:creationId xmlns:a16="http://schemas.microsoft.com/office/drawing/2014/main" id="{AE1C3A71-1A19-44CF-9C9E-E75C65E30F01}"/>
                </a:ext>
              </a:extLst>
            </p:cNvPr>
            <p:cNvSpPr/>
            <p:nvPr/>
          </p:nvSpPr>
          <p:spPr>
            <a:xfrm>
              <a:off x="4424925" y="3192166"/>
              <a:ext cx="154927" cy="154927"/>
            </a:xfrm>
            <a:prstGeom prst="ellipse">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A83477FB-6B1E-440E-BE51-22A05A58E27F}"/>
                </a:ext>
              </a:extLst>
            </p:cNvPr>
            <p:cNvSpPr/>
            <p:nvPr/>
          </p:nvSpPr>
          <p:spPr>
            <a:xfrm>
              <a:off x="3812889" y="2750595"/>
              <a:ext cx="154927" cy="154927"/>
            </a:xfrm>
            <a:prstGeom prst="ellipse">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矩形 37">
              <a:extLst>
                <a:ext uri="{FF2B5EF4-FFF2-40B4-BE49-F238E27FC236}">
                  <a16:creationId xmlns:a16="http://schemas.microsoft.com/office/drawing/2014/main" id="{3D0F6C21-7E7D-4444-899D-FD00F8A7A02B}"/>
                </a:ext>
              </a:extLst>
            </p:cNvPr>
            <p:cNvSpPr/>
            <p:nvPr/>
          </p:nvSpPr>
          <p:spPr>
            <a:xfrm>
              <a:off x="4687293" y="2863850"/>
              <a:ext cx="154927" cy="154927"/>
            </a:xfrm>
            <a:prstGeom prst="ellipse">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838779" y="4806534"/>
            <a:ext cx="287258"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5</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40" name="矩形: 圓角 39">
            <a:extLst>
              <a:ext uri="{FF2B5EF4-FFF2-40B4-BE49-F238E27FC236}">
                <a16:creationId xmlns:a16="http://schemas.microsoft.com/office/drawing/2014/main" id="{8C746B04-FC4C-47C2-B661-0BA4558AAF67}"/>
              </a:ext>
            </a:extLst>
          </p:cNvPr>
          <p:cNvSpPr/>
          <p:nvPr/>
        </p:nvSpPr>
        <p:spPr>
          <a:xfrm>
            <a:off x="5271846" y="1788565"/>
            <a:ext cx="2880000"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文字方塊 47">
            <a:extLst>
              <a:ext uri="{FF2B5EF4-FFF2-40B4-BE49-F238E27FC236}">
                <a16:creationId xmlns:a16="http://schemas.microsoft.com/office/drawing/2014/main" id="{BA5CD6FB-4AB8-4B80-BADF-528DC37D1900}"/>
              </a:ext>
            </a:extLst>
          </p:cNvPr>
          <p:cNvSpPr txBox="1"/>
          <p:nvPr/>
        </p:nvSpPr>
        <p:spPr>
          <a:xfrm>
            <a:off x="5365170" y="1986241"/>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簡單易實現</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t>不需要額外的計算</a:t>
            </a:r>
            <a:endParaRPr lang="zh-TW" altLang="en-US" sz="1200" dirty="0">
              <a:latin typeface="Sitka Heading Semibold"/>
            </a:endParaRPr>
          </a:p>
        </p:txBody>
      </p:sp>
      <p:sp>
        <p:nvSpPr>
          <p:cNvPr id="45" name="矩形: 圓角 44">
            <a:extLst>
              <a:ext uri="{FF2B5EF4-FFF2-40B4-BE49-F238E27FC236}">
                <a16:creationId xmlns:a16="http://schemas.microsoft.com/office/drawing/2014/main" id="{97EEFB2B-B5A5-4E2F-96C4-4FB7A006259B}"/>
              </a:ext>
            </a:extLst>
          </p:cNvPr>
          <p:cNvSpPr/>
          <p:nvPr/>
        </p:nvSpPr>
        <p:spPr>
          <a:xfrm>
            <a:off x="5271846" y="3070715"/>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6" name="文字方塊 45">
            <a:extLst>
              <a:ext uri="{FF2B5EF4-FFF2-40B4-BE49-F238E27FC236}">
                <a16:creationId xmlns:a16="http://schemas.microsoft.com/office/drawing/2014/main" id="{5DEDB828-89BB-4E9B-8807-E5EAEFA73BEE}"/>
              </a:ext>
            </a:extLst>
          </p:cNvPr>
          <p:cNvSpPr txBox="1"/>
          <p:nvPr/>
        </p:nvSpPr>
        <p:spPr>
          <a:xfrm>
            <a:off x="5365170" y="3275306"/>
            <a:ext cx="2696676"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可能會導致過擬合問題</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沒有考慮樣本之間的關聯性</a:t>
            </a:r>
          </a:p>
        </p:txBody>
      </p:sp>
      <p:grpSp>
        <p:nvGrpSpPr>
          <p:cNvPr id="7" name="群組 6">
            <a:extLst>
              <a:ext uri="{FF2B5EF4-FFF2-40B4-BE49-F238E27FC236}">
                <a16:creationId xmlns:a16="http://schemas.microsoft.com/office/drawing/2014/main" id="{E8DC47E6-821F-45A2-BE84-D7E8B41DBEAF}"/>
              </a:ext>
            </a:extLst>
          </p:cNvPr>
          <p:cNvGrpSpPr/>
          <p:nvPr/>
        </p:nvGrpSpPr>
        <p:grpSpPr>
          <a:xfrm>
            <a:off x="2108340" y="4202025"/>
            <a:ext cx="1437254" cy="310829"/>
            <a:chOff x="2087478" y="4275546"/>
            <a:chExt cx="1437254" cy="310829"/>
          </a:xfrm>
        </p:grpSpPr>
        <p:sp>
          <p:nvSpPr>
            <p:cNvPr id="47" name="矩形 33">
              <a:extLst>
                <a:ext uri="{FF2B5EF4-FFF2-40B4-BE49-F238E27FC236}">
                  <a16:creationId xmlns:a16="http://schemas.microsoft.com/office/drawing/2014/main" id="{E2C3782E-EFD2-42D8-8178-2E30FA594771}"/>
                </a:ext>
              </a:extLst>
            </p:cNvPr>
            <p:cNvSpPr/>
            <p:nvPr/>
          </p:nvSpPr>
          <p:spPr>
            <a:xfrm>
              <a:off x="2087478" y="4355679"/>
              <a:ext cx="154927" cy="154927"/>
            </a:xfrm>
            <a:prstGeom prst="ellipse">
              <a:avLst/>
            </a:prstGeom>
            <a:solidFill>
              <a:srgbClr val="E03E3E"/>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橢圓 48">
              <a:extLst>
                <a:ext uri="{FF2B5EF4-FFF2-40B4-BE49-F238E27FC236}">
                  <a16:creationId xmlns:a16="http://schemas.microsoft.com/office/drawing/2014/main" id="{1611D2B2-59DD-4FC3-958B-2EE843DBCB0C}"/>
                </a:ext>
              </a:extLst>
            </p:cNvPr>
            <p:cNvSpPr/>
            <p:nvPr/>
          </p:nvSpPr>
          <p:spPr>
            <a:xfrm>
              <a:off x="2625633" y="4355679"/>
              <a:ext cx="154927" cy="154927"/>
            </a:xfrm>
            <a:prstGeom prst="ellipse">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a:extLst>
                <a:ext uri="{FF2B5EF4-FFF2-40B4-BE49-F238E27FC236}">
                  <a16:creationId xmlns:a16="http://schemas.microsoft.com/office/drawing/2014/main" id="{D0AA7BEE-0925-49C3-8714-D54A951F1CB2}"/>
                </a:ext>
              </a:extLst>
            </p:cNvPr>
            <p:cNvSpPr txBox="1"/>
            <p:nvPr/>
          </p:nvSpPr>
          <p:spPr>
            <a:xfrm>
              <a:off x="2231162" y="4279908"/>
              <a:ext cx="405714"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200" dirty="0"/>
                <a:t>=</a:t>
              </a:r>
              <a:endParaRPr lang="zh-TW" altLang="en-US" sz="1200" dirty="0">
                <a:latin typeface="Sitka Heading Semibold"/>
              </a:endParaRPr>
            </a:p>
          </p:txBody>
        </p:sp>
        <p:sp>
          <p:nvSpPr>
            <p:cNvPr id="51" name="文字方塊 50">
              <a:extLst>
                <a:ext uri="{FF2B5EF4-FFF2-40B4-BE49-F238E27FC236}">
                  <a16:creationId xmlns:a16="http://schemas.microsoft.com/office/drawing/2014/main" id="{F0F8F15E-BE13-4D81-A292-80F54ECCCEB4}"/>
                </a:ext>
              </a:extLst>
            </p:cNvPr>
            <p:cNvSpPr txBox="1"/>
            <p:nvPr/>
          </p:nvSpPr>
          <p:spPr>
            <a:xfrm>
              <a:off x="2787506" y="4275546"/>
              <a:ext cx="737226" cy="306467"/>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1200" spc="700" dirty="0">
                  <a:latin typeface="Sitka Heading Semibold"/>
                </a:rPr>
                <a:t>*</a:t>
              </a:r>
              <a:r>
                <a:rPr lang="zh-TW" altLang="en-US" sz="1200" spc="700" dirty="0"/>
                <a:t>２</a:t>
              </a:r>
            </a:p>
          </p:txBody>
        </p:sp>
      </p:grpSp>
    </p:spTree>
    <p:extLst>
      <p:ext uri="{BB962C8B-B14F-4D97-AF65-F5344CB8AC3E}">
        <p14:creationId xmlns:p14="http://schemas.microsoft.com/office/powerpoint/2010/main" val="3578252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3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250" fill="hold"/>
                                        <p:tgtEl>
                                          <p:spTgt spid="40"/>
                                        </p:tgtEl>
                                        <p:attrNameLst>
                                          <p:attrName>ppt_w</p:attrName>
                                        </p:attrNameLst>
                                      </p:cBhvr>
                                      <p:tavLst>
                                        <p:tav tm="0">
                                          <p:val>
                                            <p:fltVal val="0"/>
                                          </p:val>
                                        </p:tav>
                                        <p:tav tm="100000">
                                          <p:val>
                                            <p:strVal val="#ppt_w"/>
                                          </p:val>
                                        </p:tav>
                                      </p:tavLst>
                                    </p:anim>
                                    <p:anim calcmode="lin" valueType="num">
                                      <p:cBhvr>
                                        <p:cTn id="25" dur="250" fill="hold"/>
                                        <p:tgtEl>
                                          <p:spTgt spid="40"/>
                                        </p:tgtEl>
                                        <p:attrNameLst>
                                          <p:attrName>ppt_h</p:attrName>
                                        </p:attrNameLst>
                                      </p:cBhvr>
                                      <p:tavLst>
                                        <p:tav tm="0">
                                          <p:val>
                                            <p:fltVal val="0"/>
                                          </p:val>
                                        </p:tav>
                                        <p:tav tm="100000">
                                          <p:val>
                                            <p:strVal val="#ppt_h"/>
                                          </p:val>
                                        </p:tav>
                                      </p:tavLst>
                                    </p:anim>
                                    <p:animEffect transition="in" filter="fade">
                                      <p:cBhvr>
                                        <p:cTn id="26" dur="250"/>
                                        <p:tgtEl>
                                          <p:spTgt spid="40"/>
                                        </p:tgtEl>
                                      </p:cBhvr>
                                    </p:animEffect>
                                  </p:childTnLst>
                                </p:cTn>
                              </p:par>
                              <p:par>
                                <p:cTn id="27" presetID="6" presetClass="emph" presetSubtype="0" fill="hold" grpId="1" nodeType="withEffect">
                                  <p:stCondLst>
                                    <p:cond delay="200"/>
                                  </p:stCondLst>
                                  <p:childTnLst>
                                    <p:animScale>
                                      <p:cBhvr>
                                        <p:cTn id="28" dur="250" fill="hold"/>
                                        <p:tgtEl>
                                          <p:spTgt spid="40"/>
                                        </p:tgtEl>
                                      </p:cBhvr>
                                      <p:by x="120000" y="120000"/>
                                    </p:animScale>
                                  </p:childTnLst>
                                </p:cTn>
                              </p:par>
                              <p:par>
                                <p:cTn id="29" presetID="6" presetClass="emph" presetSubtype="0" fill="hold" grpId="2" nodeType="withEffect">
                                  <p:stCondLst>
                                    <p:cond delay="400"/>
                                  </p:stCondLst>
                                  <p:childTnLst>
                                    <p:animScale>
                                      <p:cBhvr>
                                        <p:cTn id="30" dur="250" fill="hold"/>
                                        <p:tgtEl>
                                          <p:spTgt spid="40"/>
                                        </p:tgtEl>
                                      </p:cBhvr>
                                      <p:by x="83000" y="83000"/>
                                    </p:animScale>
                                  </p:childTnLst>
                                </p:cTn>
                              </p:par>
                            </p:childTnLst>
                          </p:cTn>
                        </p:par>
                        <p:par>
                          <p:cTn id="31" fill="hold">
                            <p:stCondLst>
                              <p:cond delay="650"/>
                            </p:stCondLst>
                            <p:childTnLst>
                              <p:par>
                                <p:cTn id="32" presetID="10" presetClass="entr" presetSubtype="0"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25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p:cTn id="39" dur="250" fill="hold"/>
                                        <p:tgtEl>
                                          <p:spTgt spid="45"/>
                                        </p:tgtEl>
                                        <p:attrNameLst>
                                          <p:attrName>ppt_w</p:attrName>
                                        </p:attrNameLst>
                                      </p:cBhvr>
                                      <p:tavLst>
                                        <p:tav tm="0">
                                          <p:val>
                                            <p:fltVal val="0"/>
                                          </p:val>
                                        </p:tav>
                                        <p:tav tm="100000">
                                          <p:val>
                                            <p:strVal val="#ppt_w"/>
                                          </p:val>
                                        </p:tav>
                                      </p:tavLst>
                                    </p:anim>
                                    <p:anim calcmode="lin" valueType="num">
                                      <p:cBhvr>
                                        <p:cTn id="40" dur="250" fill="hold"/>
                                        <p:tgtEl>
                                          <p:spTgt spid="45"/>
                                        </p:tgtEl>
                                        <p:attrNameLst>
                                          <p:attrName>ppt_h</p:attrName>
                                        </p:attrNameLst>
                                      </p:cBhvr>
                                      <p:tavLst>
                                        <p:tav tm="0">
                                          <p:val>
                                            <p:fltVal val="0"/>
                                          </p:val>
                                        </p:tav>
                                        <p:tav tm="100000">
                                          <p:val>
                                            <p:strVal val="#ppt_h"/>
                                          </p:val>
                                        </p:tav>
                                      </p:tavLst>
                                    </p:anim>
                                    <p:animEffect transition="in" filter="fade">
                                      <p:cBhvr>
                                        <p:cTn id="41" dur="250"/>
                                        <p:tgtEl>
                                          <p:spTgt spid="45"/>
                                        </p:tgtEl>
                                      </p:cBhvr>
                                    </p:animEffect>
                                  </p:childTnLst>
                                </p:cTn>
                              </p:par>
                              <p:par>
                                <p:cTn id="42" presetID="6" presetClass="emph" presetSubtype="0" fill="hold" grpId="1" nodeType="withEffect">
                                  <p:stCondLst>
                                    <p:cond delay="200"/>
                                  </p:stCondLst>
                                  <p:childTnLst>
                                    <p:animScale>
                                      <p:cBhvr>
                                        <p:cTn id="43" dur="250" fill="hold"/>
                                        <p:tgtEl>
                                          <p:spTgt spid="45"/>
                                        </p:tgtEl>
                                      </p:cBhvr>
                                      <p:by x="120000" y="120000"/>
                                    </p:animScale>
                                  </p:childTnLst>
                                </p:cTn>
                              </p:par>
                              <p:par>
                                <p:cTn id="44" presetID="6" presetClass="emph" presetSubtype="0" fill="hold" grpId="2" nodeType="withEffect">
                                  <p:stCondLst>
                                    <p:cond delay="400"/>
                                  </p:stCondLst>
                                  <p:childTnLst>
                                    <p:animScale>
                                      <p:cBhvr>
                                        <p:cTn id="45" dur="250" fill="hold"/>
                                        <p:tgtEl>
                                          <p:spTgt spid="45"/>
                                        </p:tgtEl>
                                      </p:cBhvr>
                                      <p:by x="83000" y="83000"/>
                                    </p:animScale>
                                  </p:childTnLst>
                                </p:cTn>
                              </p:par>
                            </p:childTnLst>
                          </p:cTn>
                        </p:par>
                        <p:par>
                          <p:cTn id="46" fill="hold">
                            <p:stCondLst>
                              <p:cond delay="650"/>
                            </p:stCondLst>
                            <p:childTnLst>
                              <p:par>
                                <p:cTn id="47" presetID="10" presetClass="entr" presetSubtype="0"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2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40" grpId="0" animBg="1"/>
      <p:bldP spid="40" grpId="1" animBg="1"/>
      <p:bldP spid="40" grpId="2" animBg="1"/>
      <p:bldP spid="48" grpId="0"/>
      <p:bldP spid="45" grpId="0" animBg="1"/>
      <p:bldP spid="45" grpId="1" animBg="1"/>
      <p:bldP spid="45" grpId="2" animBg="1"/>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SMOTE</a:t>
            </a:r>
            <a:endParaRPr lang="zh-TW" altLang="en-US"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endParaRP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838779" y="4806534"/>
            <a:ext cx="301686"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6</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nvGrpSpPr>
          <p:cNvPr id="10" name="群組 9">
            <a:extLst>
              <a:ext uri="{FF2B5EF4-FFF2-40B4-BE49-F238E27FC236}">
                <a16:creationId xmlns:a16="http://schemas.microsoft.com/office/drawing/2014/main" id="{E4F16200-E695-4458-B973-62C8AC43CAD9}"/>
              </a:ext>
            </a:extLst>
          </p:cNvPr>
          <p:cNvGrpSpPr/>
          <p:nvPr/>
        </p:nvGrpSpPr>
        <p:grpSpPr>
          <a:xfrm>
            <a:off x="1187624" y="1769982"/>
            <a:ext cx="3276364" cy="2303714"/>
            <a:chOff x="2933818" y="1888468"/>
            <a:chExt cx="3276364" cy="2303714"/>
          </a:xfrm>
        </p:grpSpPr>
        <p:grpSp>
          <p:nvGrpSpPr>
            <p:cNvPr id="11" name="群組 10">
              <a:extLst>
                <a:ext uri="{FF2B5EF4-FFF2-40B4-BE49-F238E27FC236}">
                  <a16:creationId xmlns:a16="http://schemas.microsoft.com/office/drawing/2014/main" id="{6BF88194-CAC7-48C4-AD8F-18FB1D493969}"/>
                </a:ext>
              </a:extLst>
            </p:cNvPr>
            <p:cNvGrpSpPr/>
            <p:nvPr/>
          </p:nvGrpSpPr>
          <p:grpSpPr>
            <a:xfrm>
              <a:off x="2933818" y="1888468"/>
              <a:ext cx="3276364" cy="2303714"/>
              <a:chOff x="2933818" y="1888468"/>
              <a:chExt cx="3276364" cy="2303714"/>
            </a:xfrm>
          </p:grpSpPr>
          <p:cxnSp>
            <p:nvCxnSpPr>
              <p:cNvPr id="16" name="直線單箭頭接點 15">
                <a:extLst>
                  <a:ext uri="{FF2B5EF4-FFF2-40B4-BE49-F238E27FC236}">
                    <a16:creationId xmlns:a16="http://schemas.microsoft.com/office/drawing/2014/main" id="{D4FD8A9C-5995-40E1-96CB-5C64311DFDA5}"/>
                  </a:ext>
                </a:extLst>
              </p:cNvPr>
              <p:cNvCxnSpPr>
                <a:cxnSpLocks/>
              </p:cNvCxnSpPr>
              <p:nvPr/>
            </p:nvCxnSpPr>
            <p:spPr>
              <a:xfrm>
                <a:off x="2933818" y="4184379"/>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A3EA9343-52DF-4412-97AF-5DAA42968394}"/>
                  </a:ext>
                </a:extLst>
              </p:cNvPr>
              <p:cNvCxnSpPr>
                <a:cxnSpLocks/>
              </p:cNvCxnSpPr>
              <p:nvPr/>
            </p:nvCxnSpPr>
            <p:spPr>
              <a:xfrm flipV="1">
                <a:off x="2936479" y="1888468"/>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611EABAF-B8C0-4B61-A0E6-4290A228E08A}"/>
                  </a:ext>
                </a:extLst>
              </p:cNvPr>
              <p:cNvSpPr/>
              <p:nvPr/>
            </p:nvSpPr>
            <p:spPr>
              <a:xfrm>
                <a:off x="3202951" y="392648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9" name="矩形 18">
                <a:extLst>
                  <a:ext uri="{FF2B5EF4-FFF2-40B4-BE49-F238E27FC236}">
                    <a16:creationId xmlns:a16="http://schemas.microsoft.com/office/drawing/2014/main" id="{3949E013-680B-4722-9985-E6EF8AA1FF50}"/>
                  </a:ext>
                </a:extLst>
              </p:cNvPr>
              <p:cNvSpPr/>
              <p:nvPr/>
            </p:nvSpPr>
            <p:spPr>
              <a:xfrm>
                <a:off x="3163638" y="251227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0" name="矩形 19">
                <a:extLst>
                  <a:ext uri="{FF2B5EF4-FFF2-40B4-BE49-F238E27FC236}">
                    <a16:creationId xmlns:a16="http://schemas.microsoft.com/office/drawing/2014/main" id="{7682327B-42C0-402B-A79D-386DCEB5BFFD}"/>
                  </a:ext>
                </a:extLst>
              </p:cNvPr>
              <p:cNvSpPr/>
              <p:nvPr/>
            </p:nvSpPr>
            <p:spPr>
              <a:xfrm>
                <a:off x="3432455" y="321681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1" name="橢圓 20">
                <a:extLst>
                  <a:ext uri="{FF2B5EF4-FFF2-40B4-BE49-F238E27FC236}">
                    <a16:creationId xmlns:a16="http://schemas.microsoft.com/office/drawing/2014/main" id="{42B644C0-2486-4552-B769-7FB488A6D3BA}"/>
                  </a:ext>
                </a:extLst>
              </p:cNvPr>
              <p:cNvSpPr/>
              <p:nvPr/>
            </p:nvSpPr>
            <p:spPr>
              <a:xfrm>
                <a:off x="5608520" y="2913525"/>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橢圓 21">
                <a:extLst>
                  <a:ext uri="{FF2B5EF4-FFF2-40B4-BE49-F238E27FC236}">
                    <a16:creationId xmlns:a16="http://schemas.microsoft.com/office/drawing/2014/main" id="{5E37B97A-A921-419D-95B6-C8833D4DA4D7}"/>
                  </a:ext>
                </a:extLst>
              </p:cNvPr>
              <p:cNvSpPr/>
              <p:nvPr/>
            </p:nvSpPr>
            <p:spPr>
              <a:xfrm>
                <a:off x="5063932" y="232793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E7BF0B16-DC6A-48B6-AA5A-76B6D001FE6F}"/>
                  </a:ext>
                </a:extLst>
              </p:cNvPr>
              <p:cNvSpPr/>
              <p:nvPr/>
            </p:nvSpPr>
            <p:spPr>
              <a:xfrm>
                <a:off x="4446886" y="321019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7C55B4D5-BA3B-4A40-B957-64D4830D5802}"/>
                  </a:ext>
                </a:extLst>
              </p:cNvPr>
              <p:cNvSpPr/>
              <p:nvPr/>
            </p:nvSpPr>
            <p:spPr>
              <a:xfrm>
                <a:off x="4063258" y="2834042"/>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4DE0C846-7C51-419C-A318-8584DC9C7DBF}"/>
                  </a:ext>
                </a:extLst>
              </p:cNvPr>
              <p:cNvSpPr/>
              <p:nvPr/>
            </p:nvSpPr>
            <p:spPr>
              <a:xfrm>
                <a:off x="3916365" y="2047350"/>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44C9CDC3-4000-4E82-BB65-14BDE5FD266C}"/>
                  </a:ext>
                </a:extLst>
              </p:cNvPr>
              <p:cNvSpPr/>
              <p:nvPr/>
            </p:nvSpPr>
            <p:spPr>
              <a:xfrm>
                <a:off x="4958258" y="371906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7" name="矩形 26">
                <a:extLst>
                  <a:ext uri="{FF2B5EF4-FFF2-40B4-BE49-F238E27FC236}">
                    <a16:creationId xmlns:a16="http://schemas.microsoft.com/office/drawing/2014/main" id="{6470D34A-8BC2-4766-9B70-100B74B50D78}"/>
                  </a:ext>
                </a:extLst>
              </p:cNvPr>
              <p:cNvSpPr/>
              <p:nvPr/>
            </p:nvSpPr>
            <p:spPr>
              <a:xfrm>
                <a:off x="5748636" y="319184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8" name="矩形 27">
                <a:extLst>
                  <a:ext uri="{FF2B5EF4-FFF2-40B4-BE49-F238E27FC236}">
                    <a16:creationId xmlns:a16="http://schemas.microsoft.com/office/drawing/2014/main" id="{5EE26E79-70C8-4B63-9750-3AF68424631A}"/>
                  </a:ext>
                </a:extLst>
              </p:cNvPr>
              <p:cNvSpPr/>
              <p:nvPr/>
            </p:nvSpPr>
            <p:spPr>
              <a:xfrm>
                <a:off x="5531057" y="248827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9" name="矩形 28">
                <a:extLst>
                  <a:ext uri="{FF2B5EF4-FFF2-40B4-BE49-F238E27FC236}">
                    <a16:creationId xmlns:a16="http://schemas.microsoft.com/office/drawing/2014/main" id="{11C9D4B7-F70D-41A1-A418-072B0AA24619}"/>
                  </a:ext>
                </a:extLst>
              </p:cNvPr>
              <p:cNvSpPr/>
              <p:nvPr/>
            </p:nvSpPr>
            <p:spPr>
              <a:xfrm>
                <a:off x="3578449" y="223059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矩形 29">
                <a:extLst>
                  <a:ext uri="{FF2B5EF4-FFF2-40B4-BE49-F238E27FC236}">
                    <a16:creationId xmlns:a16="http://schemas.microsoft.com/office/drawing/2014/main" id="{A99B75DB-9DB8-4E19-9B4A-DA16DC0E85E8}"/>
                  </a:ext>
                </a:extLst>
              </p:cNvPr>
              <p:cNvSpPr/>
              <p:nvPr/>
            </p:nvSpPr>
            <p:spPr>
              <a:xfrm>
                <a:off x="5155392" y="306011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1" name="橢圓 30">
                <a:extLst>
                  <a:ext uri="{FF2B5EF4-FFF2-40B4-BE49-F238E27FC236}">
                    <a16:creationId xmlns:a16="http://schemas.microsoft.com/office/drawing/2014/main" id="{3A5B9CB2-D523-4075-95E4-590697D6EAF2}"/>
                  </a:ext>
                </a:extLst>
              </p:cNvPr>
              <p:cNvSpPr/>
              <p:nvPr/>
            </p:nvSpPr>
            <p:spPr>
              <a:xfrm>
                <a:off x="4857192" y="278426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F657066A-D258-4EC4-A535-F9A876ADD9FA}"/>
                  </a:ext>
                </a:extLst>
              </p:cNvPr>
              <p:cNvSpPr/>
              <p:nvPr/>
            </p:nvSpPr>
            <p:spPr>
              <a:xfrm>
                <a:off x="5253046" y="3409987"/>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A521EF94-7587-408E-8C45-C63AAEE37764}"/>
                  </a:ext>
                </a:extLst>
              </p:cNvPr>
              <p:cNvSpPr/>
              <p:nvPr/>
            </p:nvSpPr>
            <p:spPr>
              <a:xfrm>
                <a:off x="3971436" y="3878871"/>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08E3C932-EC0D-4EE0-BDD2-3FD4424C81CB}"/>
                  </a:ext>
                </a:extLst>
              </p:cNvPr>
              <p:cNvSpPr/>
              <p:nvPr/>
            </p:nvSpPr>
            <p:spPr>
              <a:xfrm>
                <a:off x="5323331" y="3782676"/>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sp>
          <p:nvSpPr>
            <p:cNvPr id="12" name="矩形 11">
              <a:extLst>
                <a:ext uri="{FF2B5EF4-FFF2-40B4-BE49-F238E27FC236}">
                  <a16:creationId xmlns:a16="http://schemas.microsoft.com/office/drawing/2014/main" id="{FEF66DED-C6D4-4435-BDFB-59C483C4F384}"/>
                </a:ext>
              </a:extLst>
            </p:cNvPr>
            <p:cNvSpPr/>
            <p:nvPr/>
          </p:nvSpPr>
          <p:spPr>
            <a:xfrm>
              <a:off x="4334442" y="267056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3" name="矩形 12">
              <a:extLst>
                <a:ext uri="{FF2B5EF4-FFF2-40B4-BE49-F238E27FC236}">
                  <a16:creationId xmlns:a16="http://schemas.microsoft.com/office/drawing/2014/main" id="{2CD43AF2-AC79-49EF-987A-89CD6A0EBCCB}"/>
                </a:ext>
              </a:extLst>
            </p:cNvPr>
            <p:cNvSpPr/>
            <p:nvPr/>
          </p:nvSpPr>
          <p:spPr>
            <a:xfrm>
              <a:off x="5330510" y="217301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4" name="矩形 13">
              <a:extLst>
                <a:ext uri="{FF2B5EF4-FFF2-40B4-BE49-F238E27FC236}">
                  <a16:creationId xmlns:a16="http://schemas.microsoft.com/office/drawing/2014/main" id="{FB55BC28-88C9-4CBF-8F0B-7BAF065EDFDB}"/>
                </a:ext>
              </a:extLst>
            </p:cNvPr>
            <p:cNvSpPr/>
            <p:nvPr/>
          </p:nvSpPr>
          <p:spPr>
            <a:xfrm>
              <a:off x="3652951" y="281461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5" name="矩形 14">
              <a:extLst>
                <a:ext uri="{FF2B5EF4-FFF2-40B4-BE49-F238E27FC236}">
                  <a16:creationId xmlns:a16="http://schemas.microsoft.com/office/drawing/2014/main" id="{B8139E13-09FF-4E37-8B76-067D9DAD07E4}"/>
                </a:ext>
              </a:extLst>
            </p:cNvPr>
            <p:cNvSpPr/>
            <p:nvPr/>
          </p:nvSpPr>
          <p:spPr>
            <a:xfrm>
              <a:off x="3768375" y="366012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cxnSp>
        <p:nvCxnSpPr>
          <p:cNvPr id="3" name="直線接點 2">
            <a:extLst>
              <a:ext uri="{FF2B5EF4-FFF2-40B4-BE49-F238E27FC236}">
                <a16:creationId xmlns:a16="http://schemas.microsoft.com/office/drawing/2014/main" id="{58DF3781-4E54-4915-BD9E-D4D424E295A3}"/>
              </a:ext>
            </a:extLst>
          </p:cNvPr>
          <p:cNvCxnSpPr/>
          <p:nvPr/>
        </p:nvCxnSpPr>
        <p:spPr>
          <a:xfrm>
            <a:off x="2855619" y="3169169"/>
            <a:ext cx="651233" cy="199796"/>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橢圓 34">
            <a:extLst>
              <a:ext uri="{FF2B5EF4-FFF2-40B4-BE49-F238E27FC236}">
                <a16:creationId xmlns:a16="http://schemas.microsoft.com/office/drawing/2014/main" id="{C53523EF-E791-4F3C-9EF2-7FD6BE7B4061}"/>
              </a:ext>
            </a:extLst>
          </p:cNvPr>
          <p:cNvSpPr/>
          <p:nvPr/>
        </p:nvSpPr>
        <p:spPr>
          <a:xfrm>
            <a:off x="3108037" y="3191603"/>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接點 35">
            <a:extLst>
              <a:ext uri="{FF2B5EF4-FFF2-40B4-BE49-F238E27FC236}">
                <a16:creationId xmlns:a16="http://schemas.microsoft.com/office/drawing/2014/main" id="{7EE6575D-6D89-4938-A987-9BDE9D77B811}"/>
              </a:ext>
            </a:extLst>
          </p:cNvPr>
          <p:cNvCxnSpPr>
            <a:cxnSpLocks/>
            <a:stCxn id="33" idx="7"/>
            <a:endCxn id="23" idx="3"/>
          </p:cNvCxnSpPr>
          <p:nvPr/>
        </p:nvCxnSpPr>
        <p:spPr>
          <a:xfrm flipV="1">
            <a:off x="2357480" y="3223943"/>
            <a:ext cx="365901" cy="559131"/>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橢圓 38">
            <a:extLst>
              <a:ext uri="{FF2B5EF4-FFF2-40B4-BE49-F238E27FC236}">
                <a16:creationId xmlns:a16="http://schemas.microsoft.com/office/drawing/2014/main" id="{FFC7576B-E866-4477-9A81-9C92A812ED0E}"/>
              </a:ext>
            </a:extLst>
          </p:cNvPr>
          <p:cNvSpPr/>
          <p:nvPr/>
        </p:nvSpPr>
        <p:spPr>
          <a:xfrm>
            <a:off x="2482400" y="3414697"/>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a:extLst>
              <a:ext uri="{FF2B5EF4-FFF2-40B4-BE49-F238E27FC236}">
                <a16:creationId xmlns:a16="http://schemas.microsoft.com/office/drawing/2014/main" id="{CB200FAB-56B1-4913-88F8-BA700861A0A9}"/>
              </a:ext>
            </a:extLst>
          </p:cNvPr>
          <p:cNvCxnSpPr>
            <a:cxnSpLocks/>
            <a:stCxn id="21" idx="1"/>
            <a:endCxn id="22" idx="5"/>
          </p:cNvCxnSpPr>
          <p:nvPr/>
        </p:nvCxnSpPr>
        <p:spPr>
          <a:xfrm flipH="1" flipV="1">
            <a:off x="3449976" y="2341690"/>
            <a:ext cx="435039" cy="476038"/>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橢圓 42">
            <a:extLst>
              <a:ext uri="{FF2B5EF4-FFF2-40B4-BE49-F238E27FC236}">
                <a16:creationId xmlns:a16="http://schemas.microsoft.com/office/drawing/2014/main" id="{C2A0F99E-7917-406B-B342-7B5B83F991ED}"/>
              </a:ext>
            </a:extLst>
          </p:cNvPr>
          <p:cNvSpPr/>
          <p:nvPr/>
        </p:nvSpPr>
        <p:spPr>
          <a:xfrm>
            <a:off x="3552472" y="2476108"/>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4" name="直線接點 43">
            <a:extLst>
              <a:ext uri="{FF2B5EF4-FFF2-40B4-BE49-F238E27FC236}">
                <a16:creationId xmlns:a16="http://schemas.microsoft.com/office/drawing/2014/main" id="{EC199305-CB0E-4D1E-ACCC-6943A6144A31}"/>
              </a:ext>
            </a:extLst>
          </p:cNvPr>
          <p:cNvCxnSpPr>
            <a:cxnSpLocks/>
            <a:stCxn id="23" idx="7"/>
            <a:endCxn id="31" idx="3"/>
          </p:cNvCxnSpPr>
          <p:nvPr/>
        </p:nvCxnSpPr>
        <p:spPr>
          <a:xfrm flipV="1">
            <a:off x="2832930" y="2798016"/>
            <a:ext cx="300757" cy="316378"/>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橢圓 40">
            <a:extLst>
              <a:ext uri="{FF2B5EF4-FFF2-40B4-BE49-F238E27FC236}">
                <a16:creationId xmlns:a16="http://schemas.microsoft.com/office/drawing/2014/main" id="{73ED85FF-FD32-4C6B-BE15-AF3B25E83C2C}"/>
              </a:ext>
            </a:extLst>
          </p:cNvPr>
          <p:cNvSpPr/>
          <p:nvPr/>
        </p:nvSpPr>
        <p:spPr>
          <a:xfrm>
            <a:off x="2905844" y="2868670"/>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9" name="直線接點 58">
            <a:extLst>
              <a:ext uri="{FF2B5EF4-FFF2-40B4-BE49-F238E27FC236}">
                <a16:creationId xmlns:a16="http://schemas.microsoft.com/office/drawing/2014/main" id="{99BD3867-5F85-4D49-ABA9-B9BC4B2E9379}"/>
              </a:ext>
            </a:extLst>
          </p:cNvPr>
          <p:cNvCxnSpPr>
            <a:cxnSpLocks/>
            <a:stCxn id="24" idx="0"/>
            <a:endCxn id="25" idx="4"/>
          </p:cNvCxnSpPr>
          <p:nvPr/>
        </p:nvCxnSpPr>
        <p:spPr>
          <a:xfrm flipH="1" flipV="1">
            <a:off x="2247635" y="2083791"/>
            <a:ext cx="146893" cy="63176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橢圓 62">
            <a:extLst>
              <a:ext uri="{FF2B5EF4-FFF2-40B4-BE49-F238E27FC236}">
                <a16:creationId xmlns:a16="http://schemas.microsoft.com/office/drawing/2014/main" id="{4CDF9CD2-2B37-421B-973A-6D22E514EDD3}"/>
              </a:ext>
            </a:extLst>
          </p:cNvPr>
          <p:cNvSpPr/>
          <p:nvPr/>
        </p:nvSpPr>
        <p:spPr>
          <a:xfrm>
            <a:off x="2252988" y="2322210"/>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4" name="直線接點 63">
            <a:extLst>
              <a:ext uri="{FF2B5EF4-FFF2-40B4-BE49-F238E27FC236}">
                <a16:creationId xmlns:a16="http://schemas.microsoft.com/office/drawing/2014/main" id="{6FDBA945-754C-4166-B568-15683DE8C474}"/>
              </a:ext>
            </a:extLst>
          </p:cNvPr>
          <p:cNvCxnSpPr>
            <a:cxnSpLocks/>
            <a:stCxn id="33" idx="0"/>
            <a:endCxn id="24" idx="4"/>
          </p:cNvCxnSpPr>
          <p:nvPr/>
        </p:nvCxnSpPr>
        <p:spPr>
          <a:xfrm flipV="1">
            <a:off x="2302706" y="2870483"/>
            <a:ext cx="91822" cy="889902"/>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橢圓 66">
            <a:extLst>
              <a:ext uri="{FF2B5EF4-FFF2-40B4-BE49-F238E27FC236}">
                <a16:creationId xmlns:a16="http://schemas.microsoft.com/office/drawing/2014/main" id="{2D214E02-DE47-4E06-9DEE-5D4D1E33268A}"/>
              </a:ext>
            </a:extLst>
          </p:cNvPr>
          <p:cNvSpPr/>
          <p:nvPr/>
        </p:nvSpPr>
        <p:spPr>
          <a:xfrm>
            <a:off x="2280016" y="3168101"/>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8" name="直線接點 67">
            <a:extLst>
              <a:ext uri="{FF2B5EF4-FFF2-40B4-BE49-F238E27FC236}">
                <a16:creationId xmlns:a16="http://schemas.microsoft.com/office/drawing/2014/main" id="{1AC3544C-FF85-4038-A318-F0F94324D301}"/>
              </a:ext>
            </a:extLst>
          </p:cNvPr>
          <p:cNvCxnSpPr>
            <a:cxnSpLocks/>
            <a:stCxn id="31" idx="0"/>
            <a:endCxn id="22" idx="3"/>
          </p:cNvCxnSpPr>
          <p:nvPr/>
        </p:nvCxnSpPr>
        <p:spPr>
          <a:xfrm flipV="1">
            <a:off x="3188462" y="2341690"/>
            <a:ext cx="151965" cy="324088"/>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橢圓 70">
            <a:extLst>
              <a:ext uri="{FF2B5EF4-FFF2-40B4-BE49-F238E27FC236}">
                <a16:creationId xmlns:a16="http://schemas.microsoft.com/office/drawing/2014/main" id="{8D1E6959-E301-4B8B-A2A7-D275B365DDE0}"/>
              </a:ext>
            </a:extLst>
          </p:cNvPr>
          <p:cNvSpPr/>
          <p:nvPr/>
        </p:nvSpPr>
        <p:spPr>
          <a:xfrm>
            <a:off x="3185500" y="2426270"/>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圓角 46">
            <a:extLst>
              <a:ext uri="{FF2B5EF4-FFF2-40B4-BE49-F238E27FC236}">
                <a16:creationId xmlns:a16="http://schemas.microsoft.com/office/drawing/2014/main" id="{787FD6D8-D53E-4852-BCFB-3C4E4E598A21}"/>
              </a:ext>
            </a:extLst>
          </p:cNvPr>
          <p:cNvSpPr/>
          <p:nvPr/>
        </p:nvSpPr>
        <p:spPr>
          <a:xfrm>
            <a:off x="5266480" y="1788565"/>
            <a:ext cx="2878795"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矩形: 圓角 48">
            <a:extLst>
              <a:ext uri="{FF2B5EF4-FFF2-40B4-BE49-F238E27FC236}">
                <a16:creationId xmlns:a16="http://schemas.microsoft.com/office/drawing/2014/main" id="{19DAD2AE-E562-4845-9572-6F82EB07E28D}"/>
              </a:ext>
            </a:extLst>
          </p:cNvPr>
          <p:cNvSpPr/>
          <p:nvPr/>
        </p:nvSpPr>
        <p:spPr>
          <a:xfrm>
            <a:off x="5269286" y="3074822"/>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1" name="文字方塊 50">
            <a:extLst>
              <a:ext uri="{FF2B5EF4-FFF2-40B4-BE49-F238E27FC236}">
                <a16:creationId xmlns:a16="http://schemas.microsoft.com/office/drawing/2014/main" id="{C3869EEF-24B9-4DE4-8262-33127DB67EC1}"/>
              </a:ext>
            </a:extLst>
          </p:cNvPr>
          <p:cNvSpPr txBox="1"/>
          <p:nvPr/>
        </p:nvSpPr>
        <p:spPr>
          <a:xfrm>
            <a:off x="5361846" y="1986242"/>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增加了樣本多樣性</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t>有助於避免過擬合的問題</a:t>
            </a:r>
            <a:endParaRPr lang="zh-TW" altLang="en-US" sz="1200" dirty="0">
              <a:latin typeface="Sitka Heading Semibold"/>
            </a:endParaRPr>
          </a:p>
        </p:txBody>
      </p:sp>
      <p:sp>
        <p:nvSpPr>
          <p:cNvPr id="52" name="文字方塊 51">
            <a:extLst>
              <a:ext uri="{FF2B5EF4-FFF2-40B4-BE49-F238E27FC236}">
                <a16:creationId xmlns:a16="http://schemas.microsoft.com/office/drawing/2014/main" id="{02A8474C-A5DE-4092-9523-B76C02D7A65C}"/>
              </a:ext>
            </a:extLst>
          </p:cNvPr>
          <p:cNvSpPr txBox="1"/>
          <p:nvPr/>
        </p:nvSpPr>
        <p:spPr>
          <a:xfrm>
            <a:off x="5365170" y="3275306"/>
            <a:ext cx="2696676"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使少數類別的分佈過於密集</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可能會引入一些噪聲樣本</a:t>
            </a:r>
          </a:p>
        </p:txBody>
      </p:sp>
    </p:spTree>
    <p:extLst>
      <p:ext uri="{BB962C8B-B14F-4D97-AF65-F5344CB8AC3E}">
        <p14:creationId xmlns:p14="http://schemas.microsoft.com/office/powerpoint/2010/main" val="3964356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par>
                                <p:cTn id="17" presetID="16" presetClass="entr" presetSubtype="21"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arn(inVertical)">
                                      <p:cBhvr>
                                        <p:cTn id="19" dur="500"/>
                                        <p:tgtEl>
                                          <p:spTgt spid="36"/>
                                        </p:tgtEl>
                                      </p:cBhvr>
                                    </p:animEffect>
                                  </p:childTnLst>
                                </p:cTn>
                              </p:par>
                              <p:par>
                                <p:cTn id="20" presetID="16" presetClass="entr" presetSubtype="21"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arn(inVertical)">
                                      <p:cBhvr>
                                        <p:cTn id="22" dur="500"/>
                                        <p:tgtEl>
                                          <p:spTgt spid="40"/>
                                        </p:tgtEl>
                                      </p:cBhvr>
                                    </p:animEffect>
                                  </p:childTnLst>
                                </p:cTn>
                              </p:par>
                              <p:par>
                                <p:cTn id="23" presetID="16" presetClass="entr" presetSubtype="21"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arn(inVertical)">
                                      <p:cBhvr>
                                        <p:cTn id="25" dur="500"/>
                                        <p:tgtEl>
                                          <p:spTgt spid="44"/>
                                        </p:tgtEl>
                                      </p:cBhvr>
                                    </p:animEffect>
                                  </p:childTnLst>
                                </p:cTn>
                              </p:par>
                              <p:par>
                                <p:cTn id="26" presetID="16" presetClass="entr" presetSubtype="21"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barn(inVertical)">
                                      <p:cBhvr>
                                        <p:cTn id="28" dur="500"/>
                                        <p:tgtEl>
                                          <p:spTgt spid="59"/>
                                        </p:tgtEl>
                                      </p:cBhvr>
                                    </p:animEffect>
                                  </p:childTnLst>
                                </p:cTn>
                              </p:par>
                              <p:par>
                                <p:cTn id="29" presetID="16" presetClass="entr" presetSubtype="21"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barn(inVertical)">
                                      <p:cBhvr>
                                        <p:cTn id="31" dur="500"/>
                                        <p:tgtEl>
                                          <p:spTgt spid="64"/>
                                        </p:tgtEl>
                                      </p:cBhvr>
                                    </p:animEffect>
                                  </p:childTnLst>
                                </p:cTn>
                              </p:par>
                              <p:par>
                                <p:cTn id="32" presetID="16" presetClass="entr" presetSubtype="21" fill="hold"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barn(inVertical)">
                                      <p:cBhvr>
                                        <p:cTn id="34" dur="500"/>
                                        <p:tgtEl>
                                          <p:spTgt spid="68"/>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250"/>
                                        <p:tgtEl>
                                          <p:spTgt spid="4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25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25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250"/>
                                        <p:tgtEl>
                                          <p:spTgt spid="3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250"/>
                                        <p:tgtEl>
                                          <p:spTgt spid="6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250"/>
                                        <p:tgtEl>
                                          <p:spTgt spid="6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fade">
                                      <p:cBhvr>
                                        <p:cTn id="56" dur="250"/>
                                        <p:tgtEl>
                                          <p:spTgt spid="71"/>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p:cTn id="61" dur="250" fill="hold"/>
                                        <p:tgtEl>
                                          <p:spTgt spid="47"/>
                                        </p:tgtEl>
                                        <p:attrNameLst>
                                          <p:attrName>ppt_w</p:attrName>
                                        </p:attrNameLst>
                                      </p:cBhvr>
                                      <p:tavLst>
                                        <p:tav tm="0">
                                          <p:val>
                                            <p:fltVal val="0"/>
                                          </p:val>
                                        </p:tav>
                                        <p:tav tm="100000">
                                          <p:val>
                                            <p:strVal val="#ppt_w"/>
                                          </p:val>
                                        </p:tav>
                                      </p:tavLst>
                                    </p:anim>
                                    <p:anim calcmode="lin" valueType="num">
                                      <p:cBhvr>
                                        <p:cTn id="62" dur="250" fill="hold"/>
                                        <p:tgtEl>
                                          <p:spTgt spid="47"/>
                                        </p:tgtEl>
                                        <p:attrNameLst>
                                          <p:attrName>ppt_h</p:attrName>
                                        </p:attrNameLst>
                                      </p:cBhvr>
                                      <p:tavLst>
                                        <p:tav tm="0">
                                          <p:val>
                                            <p:fltVal val="0"/>
                                          </p:val>
                                        </p:tav>
                                        <p:tav tm="100000">
                                          <p:val>
                                            <p:strVal val="#ppt_h"/>
                                          </p:val>
                                        </p:tav>
                                      </p:tavLst>
                                    </p:anim>
                                    <p:animEffect transition="in" filter="fade">
                                      <p:cBhvr>
                                        <p:cTn id="63" dur="250"/>
                                        <p:tgtEl>
                                          <p:spTgt spid="47"/>
                                        </p:tgtEl>
                                      </p:cBhvr>
                                    </p:animEffect>
                                  </p:childTnLst>
                                </p:cTn>
                              </p:par>
                              <p:par>
                                <p:cTn id="64" presetID="6" presetClass="emph" presetSubtype="0" fill="hold" grpId="1" nodeType="withEffect">
                                  <p:stCondLst>
                                    <p:cond delay="200"/>
                                  </p:stCondLst>
                                  <p:childTnLst>
                                    <p:animScale>
                                      <p:cBhvr>
                                        <p:cTn id="65" dur="250" fill="hold"/>
                                        <p:tgtEl>
                                          <p:spTgt spid="47"/>
                                        </p:tgtEl>
                                      </p:cBhvr>
                                      <p:by x="120000" y="120000"/>
                                    </p:animScale>
                                  </p:childTnLst>
                                </p:cTn>
                              </p:par>
                              <p:par>
                                <p:cTn id="66" presetID="6" presetClass="emph" presetSubtype="0" fill="hold" grpId="2" nodeType="withEffect">
                                  <p:stCondLst>
                                    <p:cond delay="400"/>
                                  </p:stCondLst>
                                  <p:childTnLst>
                                    <p:animScale>
                                      <p:cBhvr>
                                        <p:cTn id="67" dur="250" fill="hold"/>
                                        <p:tgtEl>
                                          <p:spTgt spid="47"/>
                                        </p:tgtEl>
                                      </p:cBhvr>
                                      <p:by x="83000" y="83000"/>
                                    </p:animScale>
                                  </p:childTnLst>
                                </p:cTn>
                              </p:par>
                            </p:childTnLst>
                          </p:cTn>
                        </p:par>
                        <p:par>
                          <p:cTn id="68" fill="hold">
                            <p:stCondLst>
                              <p:cond delay="650"/>
                            </p:stCondLst>
                            <p:childTnLst>
                              <p:par>
                                <p:cTn id="69" presetID="10" presetClass="entr" presetSubtype="0"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250"/>
                                        <p:tgtEl>
                                          <p:spTgt spid="51"/>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49"/>
                                        </p:tgtEl>
                                        <p:attrNameLst>
                                          <p:attrName>style.visibility</p:attrName>
                                        </p:attrNameLst>
                                      </p:cBhvr>
                                      <p:to>
                                        <p:strVal val="visible"/>
                                      </p:to>
                                    </p:set>
                                    <p:anim calcmode="lin" valueType="num">
                                      <p:cBhvr>
                                        <p:cTn id="76" dur="250" fill="hold"/>
                                        <p:tgtEl>
                                          <p:spTgt spid="49"/>
                                        </p:tgtEl>
                                        <p:attrNameLst>
                                          <p:attrName>ppt_w</p:attrName>
                                        </p:attrNameLst>
                                      </p:cBhvr>
                                      <p:tavLst>
                                        <p:tav tm="0">
                                          <p:val>
                                            <p:fltVal val="0"/>
                                          </p:val>
                                        </p:tav>
                                        <p:tav tm="100000">
                                          <p:val>
                                            <p:strVal val="#ppt_w"/>
                                          </p:val>
                                        </p:tav>
                                      </p:tavLst>
                                    </p:anim>
                                    <p:anim calcmode="lin" valueType="num">
                                      <p:cBhvr>
                                        <p:cTn id="77" dur="250" fill="hold"/>
                                        <p:tgtEl>
                                          <p:spTgt spid="49"/>
                                        </p:tgtEl>
                                        <p:attrNameLst>
                                          <p:attrName>ppt_h</p:attrName>
                                        </p:attrNameLst>
                                      </p:cBhvr>
                                      <p:tavLst>
                                        <p:tav tm="0">
                                          <p:val>
                                            <p:fltVal val="0"/>
                                          </p:val>
                                        </p:tav>
                                        <p:tav tm="100000">
                                          <p:val>
                                            <p:strVal val="#ppt_h"/>
                                          </p:val>
                                        </p:tav>
                                      </p:tavLst>
                                    </p:anim>
                                    <p:animEffect transition="in" filter="fade">
                                      <p:cBhvr>
                                        <p:cTn id="78" dur="250"/>
                                        <p:tgtEl>
                                          <p:spTgt spid="49"/>
                                        </p:tgtEl>
                                      </p:cBhvr>
                                    </p:animEffect>
                                  </p:childTnLst>
                                </p:cTn>
                              </p:par>
                              <p:par>
                                <p:cTn id="79" presetID="6" presetClass="emph" presetSubtype="0" fill="hold" grpId="1" nodeType="withEffect">
                                  <p:stCondLst>
                                    <p:cond delay="200"/>
                                  </p:stCondLst>
                                  <p:childTnLst>
                                    <p:animScale>
                                      <p:cBhvr>
                                        <p:cTn id="80" dur="250" fill="hold"/>
                                        <p:tgtEl>
                                          <p:spTgt spid="49"/>
                                        </p:tgtEl>
                                      </p:cBhvr>
                                      <p:by x="120000" y="120000"/>
                                    </p:animScale>
                                  </p:childTnLst>
                                </p:cTn>
                              </p:par>
                              <p:par>
                                <p:cTn id="81" presetID="6" presetClass="emph" presetSubtype="0" fill="hold" grpId="2" nodeType="withEffect">
                                  <p:stCondLst>
                                    <p:cond delay="400"/>
                                  </p:stCondLst>
                                  <p:childTnLst>
                                    <p:animScale>
                                      <p:cBhvr>
                                        <p:cTn id="82" dur="250" fill="hold"/>
                                        <p:tgtEl>
                                          <p:spTgt spid="49"/>
                                        </p:tgtEl>
                                      </p:cBhvr>
                                      <p:by x="83000" y="83000"/>
                                    </p:animScale>
                                  </p:childTnLst>
                                </p:cTn>
                              </p:par>
                            </p:childTnLst>
                          </p:cTn>
                        </p:par>
                        <p:par>
                          <p:cTn id="83" fill="hold">
                            <p:stCondLst>
                              <p:cond delay="650"/>
                            </p:stCondLst>
                            <p:childTnLst>
                              <p:par>
                                <p:cTn id="84" presetID="10" presetClass="entr" presetSubtype="0" fill="hold" grpId="0" nodeType="after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35" grpId="0" animBg="1"/>
      <p:bldP spid="39" grpId="0" animBg="1"/>
      <p:bldP spid="43" grpId="0" animBg="1"/>
      <p:bldP spid="41" grpId="0" animBg="1"/>
      <p:bldP spid="63" grpId="0" animBg="1"/>
      <p:bldP spid="67" grpId="0" animBg="1"/>
      <p:bldP spid="71" grpId="0" animBg="1"/>
      <p:bldP spid="47" grpId="0" animBg="1"/>
      <p:bldP spid="47" grpId="1" animBg="1"/>
      <p:bldP spid="47" grpId="2" animBg="1"/>
      <p:bldP spid="49" grpId="0" animBg="1"/>
      <p:bldP spid="49" grpId="1" animBg="1"/>
      <p:bldP spid="49" grpId="2" animBg="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1889702" y="880356"/>
            <a:ext cx="5364596" cy="369332"/>
          </a:xfrm>
          <a:prstGeom prst="rect">
            <a:avLst/>
          </a:prstGeom>
          <a:noFill/>
        </p:spPr>
        <p:txBody>
          <a:bodyPr wrap="square" anchor="ctr">
            <a:spAutoFit/>
          </a:bodyPr>
          <a:lstStyle/>
          <a:p>
            <a:pPr lvl="0" algn="ctr"/>
            <a:r>
              <a:rPr lang="en-US" altLang="zh-TW" b="1" dirty="0">
                <a:solidFill>
                  <a:schemeClr val="tx1">
                    <a:lumMod val="75000"/>
                    <a:lumOff val="25000"/>
                  </a:schemeClr>
                </a:solidFill>
                <a:latin typeface="Sitka Heading Semibold" pitchFamily="2" charset="0"/>
                <a:ea typeface="台灣金萱體" panose="02020500000000000000" pitchFamily="18" charset="-120"/>
                <a:cs typeface="台灣金萱體" panose="02020500000000000000" pitchFamily="18" charset="-120"/>
              </a:rPr>
              <a:t>Borderline SMOTE</a:t>
            </a: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62018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rPr>
              <a:t>文獻探討</a:t>
            </a:r>
            <a:endParaRPr lang="zh-CN" altLang="zh-CN" sz="2400" b="1" kern="100" dirty="0">
              <a:solidFill>
                <a:schemeClr val="tx1">
                  <a:lumMod val="75000"/>
                  <a:lumOff val="2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8" name="矩形 7"/>
          <p:cNvSpPr/>
          <p:nvPr/>
        </p:nvSpPr>
        <p:spPr>
          <a:xfrm>
            <a:off x="8838779" y="4806534"/>
            <a:ext cx="284052" cy="338554"/>
          </a:xfrm>
          <a:prstGeom prst="rect">
            <a:avLst/>
          </a:prstGeom>
        </p:spPr>
        <p:txBody>
          <a:bodyPr wrap="none">
            <a:spAutoFit/>
          </a:bodyPr>
          <a:lstStyle/>
          <a:p>
            <a:r>
              <a:rPr lang="en-US" altLang="zh-TW"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rPr>
              <a:t>7</a:t>
            </a:r>
            <a:endParaRPr lang="en-US" sz="1600" dirty="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endParaRPr>
          </a:p>
        </p:txBody>
      </p:sp>
      <p:sp>
        <p:nvSpPr>
          <p:cNvPr id="22" name="橢圓 21">
            <a:extLst>
              <a:ext uri="{FF2B5EF4-FFF2-40B4-BE49-F238E27FC236}">
                <a16:creationId xmlns:a16="http://schemas.microsoft.com/office/drawing/2014/main" id="{813412E1-1546-489A-BA4D-C0F47A4441BD}"/>
              </a:ext>
            </a:extLst>
          </p:cNvPr>
          <p:cNvSpPr/>
          <p:nvPr/>
        </p:nvSpPr>
        <p:spPr>
          <a:xfrm>
            <a:off x="3648602" y="2578033"/>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D8030A1D-4317-452C-BAF0-9909A18B5DB8}"/>
              </a:ext>
            </a:extLst>
          </p:cNvPr>
          <p:cNvSpPr/>
          <p:nvPr/>
        </p:nvSpPr>
        <p:spPr>
          <a:xfrm>
            <a:off x="2007074" y="2273639"/>
            <a:ext cx="154927" cy="154927"/>
          </a:xfrm>
          <a:prstGeom prst="ellipse">
            <a:avLst/>
          </a:prstGeom>
          <a:solidFill>
            <a:srgbClr val="548235">
              <a:alpha val="50196"/>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9D483258-5AB2-42B0-A6F2-1064D84C973D}"/>
              </a:ext>
            </a:extLst>
          </p:cNvPr>
          <p:cNvSpPr/>
          <p:nvPr/>
        </p:nvSpPr>
        <p:spPr>
          <a:xfrm>
            <a:off x="2053611" y="3445063"/>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a:extLst>
              <a:ext uri="{FF2B5EF4-FFF2-40B4-BE49-F238E27FC236}">
                <a16:creationId xmlns:a16="http://schemas.microsoft.com/office/drawing/2014/main" id="{D2B86D65-E87A-44C5-B170-8E1A86DEDACB}"/>
              </a:ext>
            </a:extLst>
          </p:cNvPr>
          <p:cNvSpPr/>
          <p:nvPr/>
        </p:nvSpPr>
        <p:spPr>
          <a:xfrm>
            <a:off x="1413300" y="1683420"/>
            <a:ext cx="1335363" cy="1335363"/>
          </a:xfrm>
          <a:prstGeom prst="ellipse">
            <a:avLst/>
          </a:prstGeom>
          <a:noFill/>
          <a:ln>
            <a:solidFill>
              <a:srgbClr val="E03E3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圖說文字: 折線不加上框線 2">
            <a:extLst>
              <a:ext uri="{FF2B5EF4-FFF2-40B4-BE49-F238E27FC236}">
                <a16:creationId xmlns:a16="http://schemas.microsoft.com/office/drawing/2014/main" id="{016F45FB-5F12-49B6-9C5F-C22954E44D11}"/>
              </a:ext>
            </a:extLst>
          </p:cNvPr>
          <p:cNvSpPr/>
          <p:nvPr/>
        </p:nvSpPr>
        <p:spPr>
          <a:xfrm flipH="1">
            <a:off x="136169" y="1315325"/>
            <a:ext cx="985143" cy="359832"/>
          </a:xfrm>
          <a:prstGeom prst="callout2">
            <a:avLst>
              <a:gd name="adj1" fmla="val 53048"/>
              <a:gd name="adj2" fmla="val -3777"/>
              <a:gd name="adj3" fmla="val 53048"/>
              <a:gd name="adj4" fmla="val -18375"/>
              <a:gd name="adj5" fmla="val 145154"/>
              <a:gd name="adj6" fmla="val -54101"/>
            </a:avLst>
          </a:prstGeom>
          <a:noFill/>
          <a:ln>
            <a:solidFill>
              <a:srgbClr val="E03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sz="1400" dirty="0">
                <a:solidFill>
                  <a:srgbClr val="E03E3E"/>
                </a:solidFill>
                <a:latin typeface="Sitka Heading Semibold" pitchFamily="2" charset="0"/>
              </a:rPr>
              <a:t>Noise</a:t>
            </a:r>
            <a:endParaRPr lang="zh-TW" altLang="en-US" sz="1400" dirty="0">
              <a:solidFill>
                <a:srgbClr val="E03E3E"/>
              </a:solidFill>
              <a:latin typeface="Sitka Heading Semibold" pitchFamily="2" charset="0"/>
            </a:endParaRPr>
          </a:p>
        </p:txBody>
      </p:sp>
      <p:sp>
        <p:nvSpPr>
          <p:cNvPr id="38" name="橢圓 37">
            <a:extLst>
              <a:ext uri="{FF2B5EF4-FFF2-40B4-BE49-F238E27FC236}">
                <a16:creationId xmlns:a16="http://schemas.microsoft.com/office/drawing/2014/main" id="{C9501CE4-2AD2-4FF4-8006-043E55527C4F}"/>
              </a:ext>
            </a:extLst>
          </p:cNvPr>
          <p:cNvSpPr/>
          <p:nvPr/>
        </p:nvSpPr>
        <p:spPr>
          <a:xfrm>
            <a:off x="1463392" y="2845622"/>
            <a:ext cx="1335363" cy="1335363"/>
          </a:xfrm>
          <a:prstGeom prst="ellipse">
            <a:avLst/>
          </a:prstGeom>
          <a:noFill/>
          <a:ln>
            <a:solidFill>
              <a:srgbClr val="E03E3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圖說文字: 折線不加上框線 38">
            <a:extLst>
              <a:ext uri="{FF2B5EF4-FFF2-40B4-BE49-F238E27FC236}">
                <a16:creationId xmlns:a16="http://schemas.microsoft.com/office/drawing/2014/main" id="{D40110A0-1BBD-4062-9407-482A0C97CC74}"/>
              </a:ext>
            </a:extLst>
          </p:cNvPr>
          <p:cNvSpPr/>
          <p:nvPr/>
        </p:nvSpPr>
        <p:spPr>
          <a:xfrm flipH="1">
            <a:off x="208177" y="4120716"/>
            <a:ext cx="985143" cy="359832"/>
          </a:xfrm>
          <a:prstGeom prst="callout2">
            <a:avLst>
              <a:gd name="adj1" fmla="val 53048"/>
              <a:gd name="adj2" fmla="val -3777"/>
              <a:gd name="adj3" fmla="val 53048"/>
              <a:gd name="adj4" fmla="val -18375"/>
              <a:gd name="adj5" fmla="val -27811"/>
              <a:gd name="adj6" fmla="val -51792"/>
            </a:avLst>
          </a:prstGeom>
          <a:noFill/>
          <a:ln>
            <a:solidFill>
              <a:srgbClr val="E03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sz="1400" dirty="0">
                <a:solidFill>
                  <a:srgbClr val="E03E3E"/>
                </a:solidFill>
                <a:latin typeface="Sitka Heading Semibold" pitchFamily="2" charset="0"/>
              </a:rPr>
              <a:t>Safe</a:t>
            </a:r>
            <a:endParaRPr lang="zh-TW" altLang="en-US" sz="1400" dirty="0">
              <a:solidFill>
                <a:srgbClr val="E03E3E"/>
              </a:solidFill>
              <a:latin typeface="Sitka Heading Semibold" pitchFamily="2" charset="0"/>
            </a:endParaRPr>
          </a:p>
        </p:txBody>
      </p:sp>
      <p:grpSp>
        <p:nvGrpSpPr>
          <p:cNvPr id="4" name="群組 3">
            <a:extLst>
              <a:ext uri="{FF2B5EF4-FFF2-40B4-BE49-F238E27FC236}">
                <a16:creationId xmlns:a16="http://schemas.microsoft.com/office/drawing/2014/main" id="{DC241F76-F51D-436C-97BD-9F928069458C}"/>
              </a:ext>
            </a:extLst>
          </p:cNvPr>
          <p:cNvGrpSpPr/>
          <p:nvPr/>
        </p:nvGrpSpPr>
        <p:grpSpPr>
          <a:xfrm>
            <a:off x="1310308" y="1703142"/>
            <a:ext cx="3276364" cy="2303714"/>
            <a:chOff x="2937827" y="1703142"/>
            <a:chExt cx="3276364" cy="2303714"/>
          </a:xfrm>
        </p:grpSpPr>
        <p:grpSp>
          <p:nvGrpSpPr>
            <p:cNvPr id="2" name="群組 1">
              <a:extLst>
                <a:ext uri="{FF2B5EF4-FFF2-40B4-BE49-F238E27FC236}">
                  <a16:creationId xmlns:a16="http://schemas.microsoft.com/office/drawing/2014/main" id="{F04F03E6-8788-45C5-8861-98AB429AC3F6}"/>
                </a:ext>
              </a:extLst>
            </p:cNvPr>
            <p:cNvGrpSpPr/>
            <p:nvPr/>
          </p:nvGrpSpPr>
          <p:grpSpPr>
            <a:xfrm>
              <a:off x="2937827" y="1703142"/>
              <a:ext cx="3276364" cy="2303714"/>
              <a:chOff x="2937827" y="1703142"/>
              <a:chExt cx="3276364" cy="2303714"/>
            </a:xfrm>
          </p:grpSpPr>
          <p:cxnSp>
            <p:nvCxnSpPr>
              <p:cNvPr id="16" name="直線單箭頭接點 15">
                <a:extLst>
                  <a:ext uri="{FF2B5EF4-FFF2-40B4-BE49-F238E27FC236}">
                    <a16:creationId xmlns:a16="http://schemas.microsoft.com/office/drawing/2014/main" id="{9026639E-25A5-4BDD-8FDF-83F181E2D792}"/>
                  </a:ext>
                </a:extLst>
              </p:cNvPr>
              <p:cNvCxnSpPr>
                <a:cxnSpLocks/>
              </p:cNvCxnSpPr>
              <p:nvPr/>
            </p:nvCxnSpPr>
            <p:spPr>
              <a:xfrm>
                <a:off x="2937827" y="3999053"/>
                <a:ext cx="3276364" cy="0"/>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B4400C42-FCD3-4CE8-975D-AB4A039B26AB}"/>
                  </a:ext>
                </a:extLst>
              </p:cNvPr>
              <p:cNvCxnSpPr>
                <a:cxnSpLocks/>
              </p:cNvCxnSpPr>
              <p:nvPr/>
            </p:nvCxnSpPr>
            <p:spPr>
              <a:xfrm flipV="1">
                <a:off x="2940488" y="1703142"/>
                <a:ext cx="0" cy="2303714"/>
              </a:xfrm>
              <a:prstGeom prst="straightConnector1">
                <a:avLst/>
              </a:prstGeom>
              <a:ln w="190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CBE24E67-9232-4C48-BA51-8CF35AAB9BCA}"/>
                  </a:ext>
                </a:extLst>
              </p:cNvPr>
              <p:cNvSpPr/>
              <p:nvPr/>
            </p:nvSpPr>
            <p:spPr>
              <a:xfrm>
                <a:off x="4074317" y="366753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9" name="矩形 18">
                <a:extLst>
                  <a:ext uri="{FF2B5EF4-FFF2-40B4-BE49-F238E27FC236}">
                    <a16:creationId xmlns:a16="http://schemas.microsoft.com/office/drawing/2014/main" id="{5CDF202D-7BF8-4081-A444-6C628E61AF0A}"/>
                  </a:ext>
                </a:extLst>
              </p:cNvPr>
              <p:cNvSpPr/>
              <p:nvPr/>
            </p:nvSpPr>
            <p:spPr>
              <a:xfrm>
                <a:off x="3156152" y="2527310"/>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0" name="矩形 19">
                <a:extLst>
                  <a:ext uri="{FF2B5EF4-FFF2-40B4-BE49-F238E27FC236}">
                    <a16:creationId xmlns:a16="http://schemas.microsoft.com/office/drawing/2014/main" id="{34F1E066-BE73-4D1C-BAD9-C1A2CE053FEE}"/>
                  </a:ext>
                </a:extLst>
              </p:cNvPr>
              <p:cNvSpPr/>
              <p:nvPr/>
            </p:nvSpPr>
            <p:spPr>
              <a:xfrm>
                <a:off x="3609605" y="2647998"/>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1" name="橢圓 20">
                <a:extLst>
                  <a:ext uri="{FF2B5EF4-FFF2-40B4-BE49-F238E27FC236}">
                    <a16:creationId xmlns:a16="http://schemas.microsoft.com/office/drawing/2014/main" id="{9372F93B-5961-416B-A7B5-9ED653BEB398}"/>
                  </a:ext>
                </a:extLst>
              </p:cNvPr>
              <p:cNvSpPr/>
              <p:nvPr/>
            </p:nvSpPr>
            <p:spPr>
              <a:xfrm>
                <a:off x="5832140" y="2601548"/>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橢圓 22">
                <a:extLst>
                  <a:ext uri="{FF2B5EF4-FFF2-40B4-BE49-F238E27FC236}">
                    <a16:creationId xmlns:a16="http://schemas.microsoft.com/office/drawing/2014/main" id="{B96D6BF7-2296-4C56-8A9C-5BE8439CCDA4}"/>
                  </a:ext>
                </a:extLst>
              </p:cNvPr>
              <p:cNvSpPr/>
              <p:nvPr/>
            </p:nvSpPr>
            <p:spPr>
              <a:xfrm>
                <a:off x="3443833" y="3704842"/>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A865865B-912F-4D6C-9F2A-332CA935B28E}"/>
                  </a:ext>
                </a:extLst>
              </p:cNvPr>
              <p:cNvSpPr/>
              <p:nvPr/>
            </p:nvSpPr>
            <p:spPr>
              <a:xfrm>
                <a:off x="3288906" y="328739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1795635F-F0EB-4E7B-9626-37AA66EED380}"/>
                  </a:ext>
                </a:extLst>
              </p:cNvPr>
              <p:cNvSpPr/>
              <p:nvPr/>
            </p:nvSpPr>
            <p:spPr>
              <a:xfrm>
                <a:off x="5567911" y="287929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7" name="矩形 26">
                <a:extLst>
                  <a:ext uri="{FF2B5EF4-FFF2-40B4-BE49-F238E27FC236}">
                    <a16:creationId xmlns:a16="http://schemas.microsoft.com/office/drawing/2014/main" id="{84E6AECA-27EA-4252-8A3D-8608C8B92B63}"/>
                  </a:ext>
                </a:extLst>
              </p:cNvPr>
              <p:cNvSpPr/>
              <p:nvPr/>
            </p:nvSpPr>
            <p:spPr>
              <a:xfrm>
                <a:off x="4819463" y="353309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Sitka Heading Semibold" pitchFamily="2" charset="0"/>
                </a:endParaRPr>
              </a:p>
            </p:txBody>
          </p:sp>
          <p:sp>
            <p:nvSpPr>
              <p:cNvPr id="28" name="矩形 27">
                <a:extLst>
                  <a:ext uri="{FF2B5EF4-FFF2-40B4-BE49-F238E27FC236}">
                    <a16:creationId xmlns:a16="http://schemas.microsoft.com/office/drawing/2014/main" id="{BAEB9593-CB61-47A4-A7F0-4D4C8D413EB0}"/>
                  </a:ext>
                </a:extLst>
              </p:cNvPr>
              <p:cNvSpPr/>
              <p:nvPr/>
            </p:nvSpPr>
            <p:spPr>
              <a:xfrm>
                <a:off x="5585469" y="220372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29" name="矩形 28">
                <a:extLst>
                  <a:ext uri="{FF2B5EF4-FFF2-40B4-BE49-F238E27FC236}">
                    <a16:creationId xmlns:a16="http://schemas.microsoft.com/office/drawing/2014/main" id="{739B6F57-C427-4E0D-90B6-11C71CA077B0}"/>
                  </a:ext>
                </a:extLst>
              </p:cNvPr>
              <p:cNvSpPr/>
              <p:nvPr/>
            </p:nvSpPr>
            <p:spPr>
              <a:xfrm>
                <a:off x="4037149" y="2091954"/>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0" name="矩形 29">
                <a:extLst>
                  <a:ext uri="{FF2B5EF4-FFF2-40B4-BE49-F238E27FC236}">
                    <a16:creationId xmlns:a16="http://schemas.microsoft.com/office/drawing/2014/main" id="{C7455EB1-66F5-48D7-B39B-3A46FF3286D0}"/>
                  </a:ext>
                </a:extLst>
              </p:cNvPr>
              <p:cNvSpPr/>
              <p:nvPr/>
            </p:nvSpPr>
            <p:spPr>
              <a:xfrm>
                <a:off x="4822668" y="267901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1" name="橢圓 30">
                <a:extLst>
                  <a:ext uri="{FF2B5EF4-FFF2-40B4-BE49-F238E27FC236}">
                    <a16:creationId xmlns:a16="http://schemas.microsoft.com/office/drawing/2014/main" id="{1EF7BF84-74A5-4C65-AE61-C14B2728632A}"/>
                  </a:ext>
                </a:extLst>
              </p:cNvPr>
              <p:cNvSpPr/>
              <p:nvPr/>
            </p:nvSpPr>
            <p:spPr>
              <a:xfrm>
                <a:off x="4850041" y="223205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6A905DA5-633E-42D5-825C-D62EBF792791}"/>
                  </a:ext>
                </a:extLst>
              </p:cNvPr>
              <p:cNvSpPr/>
              <p:nvPr/>
            </p:nvSpPr>
            <p:spPr>
              <a:xfrm>
                <a:off x="5055036" y="307370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2" name="矩形 11">
                <a:extLst>
                  <a:ext uri="{FF2B5EF4-FFF2-40B4-BE49-F238E27FC236}">
                    <a16:creationId xmlns:a16="http://schemas.microsoft.com/office/drawing/2014/main" id="{E1257E65-8049-4665-9908-D734B2B39A0D}"/>
                  </a:ext>
                </a:extLst>
              </p:cNvPr>
              <p:cNvSpPr/>
              <p:nvPr/>
            </p:nvSpPr>
            <p:spPr>
              <a:xfrm>
                <a:off x="3720994" y="310068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3" name="矩形 12">
                <a:extLst>
                  <a:ext uri="{FF2B5EF4-FFF2-40B4-BE49-F238E27FC236}">
                    <a16:creationId xmlns:a16="http://schemas.microsoft.com/office/drawing/2014/main" id="{DD5E9A58-2F50-4546-82C0-A48E564C32B7}"/>
                  </a:ext>
                </a:extLst>
              </p:cNvPr>
              <p:cNvSpPr/>
              <p:nvPr/>
            </p:nvSpPr>
            <p:spPr>
              <a:xfrm>
                <a:off x="5197982" y="2044085"/>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14" name="矩形 13">
                <a:extLst>
                  <a:ext uri="{FF2B5EF4-FFF2-40B4-BE49-F238E27FC236}">
                    <a16:creationId xmlns:a16="http://schemas.microsoft.com/office/drawing/2014/main" id="{19E65D2E-EE0B-4671-BB88-3528E57430EB}"/>
                  </a:ext>
                </a:extLst>
              </p:cNvPr>
              <p:cNvSpPr/>
              <p:nvPr/>
            </p:nvSpPr>
            <p:spPr>
              <a:xfrm>
                <a:off x="4133914" y="2483073"/>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5" name="矩形 34">
                <a:extLst>
                  <a:ext uri="{FF2B5EF4-FFF2-40B4-BE49-F238E27FC236}">
                    <a16:creationId xmlns:a16="http://schemas.microsoft.com/office/drawing/2014/main" id="{578EA313-F63A-4D70-ABF3-B3A9DB615266}"/>
                  </a:ext>
                </a:extLst>
              </p:cNvPr>
              <p:cNvSpPr/>
              <p:nvPr/>
            </p:nvSpPr>
            <p:spPr>
              <a:xfrm>
                <a:off x="3476243" y="1865182"/>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sp>
            <p:nvSpPr>
              <p:cNvPr id="36" name="橢圓 35">
                <a:extLst>
                  <a:ext uri="{FF2B5EF4-FFF2-40B4-BE49-F238E27FC236}">
                    <a16:creationId xmlns:a16="http://schemas.microsoft.com/office/drawing/2014/main" id="{F6492B48-39E2-464F-B209-88ABDDAAAD6D}"/>
                  </a:ext>
                </a:extLst>
              </p:cNvPr>
              <p:cNvSpPr/>
              <p:nvPr/>
            </p:nvSpPr>
            <p:spPr>
              <a:xfrm>
                <a:off x="4069411" y="3232454"/>
                <a:ext cx="154927" cy="154927"/>
              </a:xfrm>
              <a:prstGeom prst="ellipse">
                <a:avLst/>
              </a:prstGeom>
              <a:solidFill>
                <a:srgbClr val="54823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0" name="矩形 39">
              <a:extLst>
                <a:ext uri="{FF2B5EF4-FFF2-40B4-BE49-F238E27FC236}">
                  <a16:creationId xmlns:a16="http://schemas.microsoft.com/office/drawing/2014/main" id="{74334EB3-93CC-4AAD-B978-0014BFC88C37}"/>
                </a:ext>
              </a:extLst>
            </p:cNvPr>
            <p:cNvSpPr/>
            <p:nvPr/>
          </p:nvSpPr>
          <p:spPr>
            <a:xfrm>
              <a:off x="5490447" y="3697021"/>
              <a:ext cx="154927" cy="154927"/>
            </a:xfrm>
            <a:prstGeom prst="rect">
              <a:avLst/>
            </a:prstGeom>
            <a:solidFill>
              <a:srgbClr val="3865B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itka Heading Semibold" pitchFamily="2" charset="0"/>
              </a:endParaRPr>
            </a:p>
          </p:txBody>
        </p:sp>
      </p:grpSp>
      <p:sp>
        <p:nvSpPr>
          <p:cNvPr id="42" name="橢圓 41">
            <a:extLst>
              <a:ext uri="{FF2B5EF4-FFF2-40B4-BE49-F238E27FC236}">
                <a16:creationId xmlns:a16="http://schemas.microsoft.com/office/drawing/2014/main" id="{04929C4D-9FF3-46A1-AA0D-12BF16EBEFBE}"/>
              </a:ext>
            </a:extLst>
          </p:cNvPr>
          <p:cNvSpPr/>
          <p:nvPr/>
        </p:nvSpPr>
        <p:spPr>
          <a:xfrm>
            <a:off x="3058383" y="1983415"/>
            <a:ext cx="1335363" cy="1335363"/>
          </a:xfrm>
          <a:prstGeom prst="ellipse">
            <a:avLst/>
          </a:prstGeom>
          <a:noFill/>
          <a:ln>
            <a:solidFill>
              <a:srgbClr val="E03E3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圖說文字: 折線不加上框線 40">
            <a:extLst>
              <a:ext uri="{FF2B5EF4-FFF2-40B4-BE49-F238E27FC236}">
                <a16:creationId xmlns:a16="http://schemas.microsoft.com/office/drawing/2014/main" id="{15C76037-840E-4BF6-96CD-F794F9CD6917}"/>
              </a:ext>
            </a:extLst>
          </p:cNvPr>
          <p:cNvSpPr/>
          <p:nvPr/>
        </p:nvSpPr>
        <p:spPr>
          <a:xfrm>
            <a:off x="4190082" y="1485085"/>
            <a:ext cx="985143" cy="359832"/>
          </a:xfrm>
          <a:prstGeom prst="callout2">
            <a:avLst>
              <a:gd name="adj1" fmla="val 53048"/>
              <a:gd name="adj2" fmla="val -3777"/>
              <a:gd name="adj3" fmla="val 53048"/>
              <a:gd name="adj4" fmla="val -18375"/>
              <a:gd name="adj5" fmla="val 139052"/>
              <a:gd name="adj6" fmla="val -40050"/>
            </a:avLst>
          </a:prstGeom>
          <a:noFill/>
          <a:ln>
            <a:solidFill>
              <a:srgbClr val="E03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rgbClr val="E03E3E"/>
                </a:solidFill>
                <a:latin typeface="Sitka Heading Semibold" pitchFamily="2" charset="0"/>
              </a:rPr>
              <a:t>Danger</a:t>
            </a:r>
            <a:endParaRPr lang="zh-TW" altLang="en-US" sz="1400" dirty="0">
              <a:solidFill>
                <a:srgbClr val="E03E3E"/>
              </a:solidFill>
              <a:latin typeface="Sitka Heading Semibold" pitchFamily="2" charset="0"/>
            </a:endParaRPr>
          </a:p>
        </p:txBody>
      </p:sp>
      <p:cxnSp>
        <p:nvCxnSpPr>
          <p:cNvPr id="43" name="直線接點 42">
            <a:extLst>
              <a:ext uri="{FF2B5EF4-FFF2-40B4-BE49-F238E27FC236}">
                <a16:creationId xmlns:a16="http://schemas.microsoft.com/office/drawing/2014/main" id="{C16DD952-6526-4688-A518-1F544CC18384}"/>
              </a:ext>
            </a:extLst>
          </p:cNvPr>
          <p:cNvCxnSpPr>
            <a:cxnSpLocks/>
            <a:stCxn id="22" idx="1"/>
            <a:endCxn id="31" idx="5"/>
          </p:cNvCxnSpPr>
          <p:nvPr/>
        </p:nvCxnSpPr>
        <p:spPr>
          <a:xfrm flipH="1" flipV="1">
            <a:off x="3354760" y="2364292"/>
            <a:ext cx="316531" cy="23643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2E5165B7-0665-46B1-B9B5-FAED8775C0FD}"/>
              </a:ext>
            </a:extLst>
          </p:cNvPr>
          <p:cNvCxnSpPr>
            <a:cxnSpLocks/>
            <a:stCxn id="21" idx="2"/>
            <a:endCxn id="22" idx="6"/>
          </p:cNvCxnSpPr>
          <p:nvPr/>
        </p:nvCxnSpPr>
        <p:spPr>
          <a:xfrm flipH="1" flipV="1">
            <a:off x="3803529" y="2655497"/>
            <a:ext cx="401092" cy="2351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3ECABF28-5319-4839-8670-173CE547433C}"/>
              </a:ext>
            </a:extLst>
          </p:cNvPr>
          <p:cNvSpPr/>
          <p:nvPr/>
        </p:nvSpPr>
        <p:spPr>
          <a:xfrm>
            <a:off x="3435561" y="2411820"/>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a:extLst>
              <a:ext uri="{FF2B5EF4-FFF2-40B4-BE49-F238E27FC236}">
                <a16:creationId xmlns:a16="http://schemas.microsoft.com/office/drawing/2014/main" id="{1FB5E339-F6B5-4293-9A04-2F20E31CE83A}"/>
              </a:ext>
            </a:extLst>
          </p:cNvPr>
          <p:cNvSpPr/>
          <p:nvPr/>
        </p:nvSpPr>
        <p:spPr>
          <a:xfrm>
            <a:off x="3938941" y="2592877"/>
            <a:ext cx="154927" cy="154927"/>
          </a:xfrm>
          <a:prstGeom prst="ellipse">
            <a:avLst/>
          </a:prstGeom>
          <a:solidFill>
            <a:srgbClr val="E0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FD75A1D4-B870-46CF-8F26-DE79B216DFB6}"/>
              </a:ext>
            </a:extLst>
          </p:cNvPr>
          <p:cNvSpPr/>
          <p:nvPr/>
        </p:nvSpPr>
        <p:spPr>
          <a:xfrm>
            <a:off x="5266480" y="1788565"/>
            <a:ext cx="2878795" cy="10763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3" name="矩形: 圓角 52">
            <a:extLst>
              <a:ext uri="{FF2B5EF4-FFF2-40B4-BE49-F238E27FC236}">
                <a16:creationId xmlns:a16="http://schemas.microsoft.com/office/drawing/2014/main" id="{4156129A-0BA5-4811-94DA-38B21E1F0C1D}"/>
              </a:ext>
            </a:extLst>
          </p:cNvPr>
          <p:cNvSpPr/>
          <p:nvPr/>
        </p:nvSpPr>
        <p:spPr>
          <a:xfrm>
            <a:off x="5269286" y="3074822"/>
            <a:ext cx="2880000" cy="107639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文字方塊 55">
            <a:extLst>
              <a:ext uri="{FF2B5EF4-FFF2-40B4-BE49-F238E27FC236}">
                <a16:creationId xmlns:a16="http://schemas.microsoft.com/office/drawing/2014/main" id="{4ED7C70D-CF8F-42E7-AE2D-7C9DE7DEF154}"/>
              </a:ext>
            </a:extLst>
          </p:cNvPr>
          <p:cNvSpPr txBox="1"/>
          <p:nvPr/>
        </p:nvSpPr>
        <p:spPr>
          <a:xfrm>
            <a:off x="5361846" y="1986241"/>
            <a:ext cx="2700000"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增強了邊界區域的表示能力</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t>改善了模型對邊界樣本的分類效果</a:t>
            </a:r>
            <a:endParaRPr lang="zh-TW" altLang="en-US" sz="1200" dirty="0">
              <a:latin typeface="Sitka Heading Semibold"/>
            </a:endParaRPr>
          </a:p>
        </p:txBody>
      </p:sp>
      <p:sp>
        <p:nvSpPr>
          <p:cNvPr id="59" name="文字方塊 58">
            <a:extLst>
              <a:ext uri="{FF2B5EF4-FFF2-40B4-BE49-F238E27FC236}">
                <a16:creationId xmlns:a16="http://schemas.microsoft.com/office/drawing/2014/main" id="{573EFF6B-F59B-41E6-9CD4-9643904765B7}"/>
              </a:ext>
            </a:extLst>
          </p:cNvPr>
          <p:cNvSpPr txBox="1"/>
          <p:nvPr/>
        </p:nvSpPr>
        <p:spPr>
          <a:xfrm>
            <a:off x="5365170" y="3275307"/>
            <a:ext cx="2696676" cy="681038"/>
          </a:xfrm>
          <a:prstGeom prst="roundRect">
            <a:avLst/>
          </a:prstGeom>
          <a:noFill/>
          <a:ln>
            <a:noFill/>
          </a:ln>
        </p:spPr>
        <p:txBody>
          <a:bodyPr vert="horz" wrap="square" rtlCol="0" anchor="ctr">
            <a:sp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pPr marL="269875" indent="-269875" algn="l">
              <a:spcBef>
                <a:spcPts val="600"/>
              </a:spcBef>
              <a:spcAft>
                <a:spcPts val="600"/>
              </a:spcAft>
              <a:buFont typeface="Wingdings" panose="05000000000000000000" pitchFamily="2" charset="2"/>
              <a:buChar char="u"/>
            </a:pPr>
            <a:r>
              <a:rPr lang="zh-TW" altLang="en-US" sz="1200" dirty="0"/>
              <a:t>增加了計算成本</a:t>
            </a:r>
            <a:endParaRPr lang="en-US" altLang="zh-TW" sz="1200" dirty="0"/>
          </a:p>
          <a:p>
            <a:pPr marL="269875" indent="-269875" algn="l">
              <a:spcBef>
                <a:spcPts val="600"/>
              </a:spcBef>
              <a:spcAft>
                <a:spcPts val="600"/>
              </a:spcAft>
              <a:buFont typeface="Wingdings" panose="05000000000000000000" pitchFamily="2" charset="2"/>
              <a:buChar char="u"/>
            </a:pPr>
            <a:r>
              <a:rPr lang="zh-TW" altLang="en-US" sz="1200" dirty="0">
                <a:latin typeface="Sitka Heading Semibold"/>
              </a:rPr>
              <a:t>會受到邊界區域的噪聲樣本影響</a:t>
            </a:r>
          </a:p>
        </p:txBody>
      </p:sp>
    </p:spTree>
    <p:extLst>
      <p:ext uri="{BB962C8B-B14F-4D97-AF65-F5344CB8AC3E}">
        <p14:creationId xmlns:p14="http://schemas.microsoft.com/office/powerpoint/2010/main" val="2276218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50"/>
                                        <p:tgtEl>
                                          <p:spTgt spid="1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250"/>
                                        <p:tgtEl>
                                          <p:spTgt spid="2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250"/>
                                        <p:tgtEl>
                                          <p:spTgt spid="3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25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10" fill="hold"/>
                                        <p:tgtEl>
                                          <p:spTgt spid="25"/>
                                        </p:tgtEl>
                                        <p:attrNameLst>
                                          <p:attrName>stroke.color</p:attrName>
                                        </p:attrNameLst>
                                      </p:cBhvr>
                                      <p:to>
                                        <a:srgbClr val="E03E3E"/>
                                      </p:to>
                                    </p:animClr>
                                    <p:set>
                                      <p:cBhvr>
                                        <p:cTn id="25" dur="10" fill="hold"/>
                                        <p:tgtEl>
                                          <p:spTgt spid="25"/>
                                        </p:tgtEl>
                                        <p:attrNameLst>
                                          <p:attrName>stroke.on</p:attrName>
                                        </p:attrNameLst>
                                      </p:cBhvr>
                                      <p:to>
                                        <p:strVal val="true"/>
                                      </p:to>
                                    </p:se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250"/>
                                        <p:tgtEl>
                                          <p:spTgt spid="37"/>
                                        </p:tgtEl>
                                      </p:cBhvr>
                                    </p:animEffect>
                                  </p:childTnLst>
                                </p:cTn>
                              </p:par>
                            </p:childTnLst>
                          </p:cTn>
                        </p:par>
                        <p:par>
                          <p:cTn id="29" fill="hold">
                            <p:stCondLst>
                              <p:cond delay="250"/>
                            </p:stCondLst>
                            <p:childTnLst>
                              <p:par>
                                <p:cTn id="30" presetID="22" presetClass="entr" presetSubtype="2"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mph" presetSubtype="0" fill="hold" grpId="1" nodeType="clickEffect">
                                  <p:stCondLst>
                                    <p:cond delay="0"/>
                                  </p:stCondLst>
                                  <p:childTnLst>
                                    <p:animClr clrSpc="hsl" dir="cw">
                                      <p:cBhvr override="childStyle">
                                        <p:cTn id="36" dur="250" fill="hold"/>
                                        <p:tgtEl>
                                          <p:spTgt spid="37"/>
                                        </p:tgtEl>
                                        <p:attrNameLst>
                                          <p:attrName>style.color</p:attrName>
                                        </p:attrNameLst>
                                      </p:cBhvr>
                                      <p:by>
                                        <p:hsl h="0" s="-70588" l="0"/>
                                      </p:by>
                                    </p:animClr>
                                    <p:animClr clrSpc="hsl" dir="cw">
                                      <p:cBhvr>
                                        <p:cTn id="37" dur="250" fill="hold"/>
                                        <p:tgtEl>
                                          <p:spTgt spid="37"/>
                                        </p:tgtEl>
                                        <p:attrNameLst>
                                          <p:attrName>fillcolor</p:attrName>
                                        </p:attrNameLst>
                                      </p:cBhvr>
                                      <p:by>
                                        <p:hsl h="0" s="-70588" l="0"/>
                                      </p:by>
                                    </p:animClr>
                                    <p:animClr clrSpc="hsl" dir="cw">
                                      <p:cBhvr>
                                        <p:cTn id="38" dur="250" fill="hold"/>
                                        <p:tgtEl>
                                          <p:spTgt spid="37"/>
                                        </p:tgtEl>
                                        <p:attrNameLst>
                                          <p:attrName>stroke.color</p:attrName>
                                        </p:attrNameLst>
                                      </p:cBhvr>
                                      <p:by>
                                        <p:hsl h="0" s="-70588" l="0"/>
                                      </p:by>
                                    </p:animClr>
                                    <p:set>
                                      <p:cBhvr>
                                        <p:cTn id="39" dur="250" fill="hold"/>
                                        <p:tgtEl>
                                          <p:spTgt spid="37"/>
                                        </p:tgtEl>
                                        <p:attrNameLst>
                                          <p:attrName>fill.type</p:attrName>
                                        </p:attrNameLst>
                                      </p:cBhvr>
                                      <p:to>
                                        <p:strVal val="solid"/>
                                      </p:to>
                                    </p:set>
                                  </p:childTnLst>
                                </p:cTn>
                              </p:par>
                              <p:par>
                                <p:cTn id="40" presetID="25" presetClass="emph" presetSubtype="0" fill="hold" grpId="1" nodeType="withEffect">
                                  <p:stCondLst>
                                    <p:cond delay="0"/>
                                  </p:stCondLst>
                                  <p:childTnLst>
                                    <p:animClr clrSpc="hsl" dir="cw">
                                      <p:cBhvr override="childStyle">
                                        <p:cTn id="41" dur="250" fill="hold"/>
                                        <p:tgtEl>
                                          <p:spTgt spid="3"/>
                                        </p:tgtEl>
                                        <p:attrNameLst>
                                          <p:attrName>style.color</p:attrName>
                                        </p:attrNameLst>
                                      </p:cBhvr>
                                      <p:by>
                                        <p:hsl h="0" s="-70588" l="0"/>
                                      </p:by>
                                    </p:animClr>
                                    <p:animClr clrSpc="hsl" dir="cw">
                                      <p:cBhvr>
                                        <p:cTn id="42" dur="250" fill="hold"/>
                                        <p:tgtEl>
                                          <p:spTgt spid="3"/>
                                        </p:tgtEl>
                                        <p:attrNameLst>
                                          <p:attrName>fillcolor</p:attrName>
                                        </p:attrNameLst>
                                      </p:cBhvr>
                                      <p:by>
                                        <p:hsl h="0" s="-70588" l="0"/>
                                      </p:by>
                                    </p:animClr>
                                    <p:animClr clrSpc="hsl" dir="cw">
                                      <p:cBhvr>
                                        <p:cTn id="43" dur="250" fill="hold"/>
                                        <p:tgtEl>
                                          <p:spTgt spid="3"/>
                                        </p:tgtEl>
                                        <p:attrNameLst>
                                          <p:attrName>stroke.color</p:attrName>
                                        </p:attrNameLst>
                                      </p:cBhvr>
                                      <p:by>
                                        <p:hsl h="0" s="-70588" l="0"/>
                                      </p:by>
                                    </p:animClr>
                                    <p:set>
                                      <p:cBhvr>
                                        <p:cTn id="44" dur="250" fill="hold"/>
                                        <p:tgtEl>
                                          <p:spTgt spid="3"/>
                                        </p:tgtEl>
                                        <p:attrNameLst>
                                          <p:attrName>fill.type</p:attrName>
                                        </p:attrNameLst>
                                      </p:cBhvr>
                                      <p:to>
                                        <p:strVal val="solid"/>
                                      </p:to>
                                    </p:set>
                                  </p:childTnLst>
                                </p:cTn>
                              </p:par>
                              <p:par>
                                <p:cTn id="45" presetID="7" presetClass="emph" presetSubtype="2" fill="hold" nodeType="withEffect">
                                  <p:stCondLst>
                                    <p:cond delay="0"/>
                                  </p:stCondLst>
                                  <p:childTnLst>
                                    <p:animClr clrSpc="rgb" dir="cw">
                                      <p:cBhvr>
                                        <p:cTn id="46" dur="10" fill="hold"/>
                                        <p:tgtEl>
                                          <p:spTgt spid="25"/>
                                        </p:tgtEl>
                                        <p:attrNameLst>
                                          <p:attrName>stroke.color</p:attrName>
                                        </p:attrNameLst>
                                      </p:cBhvr>
                                      <p:to>
                                        <a:srgbClr val="FFFFFF"/>
                                      </p:to>
                                    </p:animClr>
                                    <p:set>
                                      <p:cBhvr>
                                        <p:cTn id="47" dur="10" fill="hold"/>
                                        <p:tgtEl>
                                          <p:spTgt spid="25"/>
                                        </p:tgtEl>
                                        <p:attrNameLst>
                                          <p:attrName>stroke.on</p:attrName>
                                        </p:attrNameLst>
                                      </p:cBhvr>
                                      <p:to>
                                        <p:strVal val="true"/>
                                      </p:to>
                                    </p:set>
                                  </p:childTnLst>
                                </p:cTn>
                              </p:par>
                              <p:par>
                                <p:cTn id="48" presetID="10"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250"/>
                                        <p:tgtEl>
                                          <p:spTgt spid="38"/>
                                        </p:tgtEl>
                                      </p:cBhvr>
                                    </p:animEffect>
                                  </p:childTnLst>
                                </p:cTn>
                              </p:par>
                              <p:par>
                                <p:cTn id="51" presetID="7" presetClass="emph" presetSubtype="2" fill="hold" nodeType="withEffect">
                                  <p:stCondLst>
                                    <p:cond delay="0"/>
                                  </p:stCondLst>
                                  <p:childTnLst>
                                    <p:animClr clrSpc="rgb" dir="cw">
                                      <p:cBhvr>
                                        <p:cTn id="52" dur="10" fill="hold"/>
                                        <p:tgtEl>
                                          <p:spTgt spid="33"/>
                                        </p:tgtEl>
                                        <p:attrNameLst>
                                          <p:attrName>stroke.color</p:attrName>
                                        </p:attrNameLst>
                                      </p:cBhvr>
                                      <p:to>
                                        <a:srgbClr val="E03E3E"/>
                                      </p:to>
                                    </p:animClr>
                                    <p:set>
                                      <p:cBhvr>
                                        <p:cTn id="53" dur="10" fill="hold"/>
                                        <p:tgtEl>
                                          <p:spTgt spid="33"/>
                                        </p:tgtEl>
                                        <p:attrNameLst>
                                          <p:attrName>stroke.on</p:attrName>
                                        </p:attrNameLst>
                                      </p:cBhvr>
                                      <p:to>
                                        <p:strVal val="true"/>
                                      </p:to>
                                    </p:set>
                                  </p:childTnLst>
                                </p:cTn>
                              </p:par>
                            </p:childTnLst>
                          </p:cTn>
                        </p:par>
                        <p:par>
                          <p:cTn id="54" fill="hold">
                            <p:stCondLst>
                              <p:cond delay="250"/>
                            </p:stCondLst>
                            <p:childTnLst>
                              <p:par>
                                <p:cTn id="55" presetID="22" presetClass="entr" presetSubtype="2"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right)">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7" presetClass="emph" presetSubtype="2" fill="hold" nodeType="clickEffect">
                                  <p:stCondLst>
                                    <p:cond delay="0"/>
                                  </p:stCondLst>
                                  <p:childTnLst>
                                    <p:animClr clrSpc="rgb" dir="cw">
                                      <p:cBhvr>
                                        <p:cTn id="61" dur="10" fill="hold"/>
                                        <p:tgtEl>
                                          <p:spTgt spid="33"/>
                                        </p:tgtEl>
                                        <p:attrNameLst>
                                          <p:attrName>stroke.color</p:attrName>
                                        </p:attrNameLst>
                                      </p:cBhvr>
                                      <p:to>
                                        <a:srgbClr val="FFFFFF"/>
                                      </p:to>
                                    </p:animClr>
                                    <p:set>
                                      <p:cBhvr>
                                        <p:cTn id="62" dur="10" fill="hold"/>
                                        <p:tgtEl>
                                          <p:spTgt spid="33"/>
                                        </p:tgtEl>
                                        <p:attrNameLst>
                                          <p:attrName>stroke.on</p:attrName>
                                        </p:attrNameLst>
                                      </p:cBhvr>
                                      <p:to>
                                        <p:strVal val="true"/>
                                      </p:to>
                                    </p:set>
                                  </p:childTnLst>
                                </p:cTn>
                              </p:par>
                              <p:par>
                                <p:cTn id="63" presetID="25" presetClass="emph" presetSubtype="0" fill="hold" grpId="1" nodeType="withEffect">
                                  <p:stCondLst>
                                    <p:cond delay="0"/>
                                  </p:stCondLst>
                                  <p:childTnLst>
                                    <p:animClr clrSpc="hsl" dir="cw">
                                      <p:cBhvr override="childStyle">
                                        <p:cTn id="64" dur="250" fill="hold"/>
                                        <p:tgtEl>
                                          <p:spTgt spid="38"/>
                                        </p:tgtEl>
                                        <p:attrNameLst>
                                          <p:attrName>style.color</p:attrName>
                                        </p:attrNameLst>
                                      </p:cBhvr>
                                      <p:by>
                                        <p:hsl h="0" s="-70588" l="0"/>
                                      </p:by>
                                    </p:animClr>
                                    <p:animClr clrSpc="hsl" dir="cw">
                                      <p:cBhvr>
                                        <p:cTn id="65" dur="250" fill="hold"/>
                                        <p:tgtEl>
                                          <p:spTgt spid="38"/>
                                        </p:tgtEl>
                                        <p:attrNameLst>
                                          <p:attrName>fillcolor</p:attrName>
                                        </p:attrNameLst>
                                      </p:cBhvr>
                                      <p:by>
                                        <p:hsl h="0" s="-70588" l="0"/>
                                      </p:by>
                                    </p:animClr>
                                    <p:animClr clrSpc="hsl" dir="cw">
                                      <p:cBhvr>
                                        <p:cTn id="66" dur="250" fill="hold"/>
                                        <p:tgtEl>
                                          <p:spTgt spid="38"/>
                                        </p:tgtEl>
                                        <p:attrNameLst>
                                          <p:attrName>stroke.color</p:attrName>
                                        </p:attrNameLst>
                                      </p:cBhvr>
                                      <p:by>
                                        <p:hsl h="0" s="-70588" l="0"/>
                                      </p:by>
                                    </p:animClr>
                                    <p:set>
                                      <p:cBhvr>
                                        <p:cTn id="67" dur="250" fill="hold"/>
                                        <p:tgtEl>
                                          <p:spTgt spid="38"/>
                                        </p:tgtEl>
                                        <p:attrNameLst>
                                          <p:attrName>fill.type</p:attrName>
                                        </p:attrNameLst>
                                      </p:cBhvr>
                                      <p:to>
                                        <p:strVal val="solid"/>
                                      </p:to>
                                    </p:set>
                                  </p:childTnLst>
                                </p:cTn>
                              </p:par>
                              <p:par>
                                <p:cTn id="68" presetID="25" presetClass="emph" presetSubtype="0" fill="hold" grpId="1" nodeType="withEffect">
                                  <p:stCondLst>
                                    <p:cond delay="0"/>
                                  </p:stCondLst>
                                  <p:childTnLst>
                                    <p:animClr clrSpc="hsl" dir="cw">
                                      <p:cBhvr override="childStyle">
                                        <p:cTn id="69" dur="250" fill="hold"/>
                                        <p:tgtEl>
                                          <p:spTgt spid="39"/>
                                        </p:tgtEl>
                                        <p:attrNameLst>
                                          <p:attrName>style.color</p:attrName>
                                        </p:attrNameLst>
                                      </p:cBhvr>
                                      <p:by>
                                        <p:hsl h="0" s="-70588" l="0"/>
                                      </p:by>
                                    </p:animClr>
                                    <p:animClr clrSpc="hsl" dir="cw">
                                      <p:cBhvr>
                                        <p:cTn id="70" dur="250" fill="hold"/>
                                        <p:tgtEl>
                                          <p:spTgt spid="39"/>
                                        </p:tgtEl>
                                        <p:attrNameLst>
                                          <p:attrName>fillcolor</p:attrName>
                                        </p:attrNameLst>
                                      </p:cBhvr>
                                      <p:by>
                                        <p:hsl h="0" s="-70588" l="0"/>
                                      </p:by>
                                    </p:animClr>
                                    <p:animClr clrSpc="hsl" dir="cw">
                                      <p:cBhvr>
                                        <p:cTn id="71" dur="250" fill="hold"/>
                                        <p:tgtEl>
                                          <p:spTgt spid="39"/>
                                        </p:tgtEl>
                                        <p:attrNameLst>
                                          <p:attrName>stroke.color</p:attrName>
                                        </p:attrNameLst>
                                      </p:cBhvr>
                                      <p:by>
                                        <p:hsl h="0" s="-70588" l="0"/>
                                      </p:by>
                                    </p:animClr>
                                    <p:set>
                                      <p:cBhvr>
                                        <p:cTn id="72" dur="250" fill="hold"/>
                                        <p:tgtEl>
                                          <p:spTgt spid="39"/>
                                        </p:tgtEl>
                                        <p:attrNameLst>
                                          <p:attrName>fill.type</p:attrName>
                                        </p:attrNameLst>
                                      </p:cBhvr>
                                      <p:to>
                                        <p:strVal val="solid"/>
                                      </p:to>
                                    </p:set>
                                  </p:childTnLst>
                                </p:cTn>
                              </p:par>
                              <p:par>
                                <p:cTn id="73" presetID="10"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250"/>
                                        <p:tgtEl>
                                          <p:spTgt spid="42"/>
                                        </p:tgtEl>
                                      </p:cBhvr>
                                    </p:animEffect>
                                  </p:childTnLst>
                                </p:cTn>
                              </p:par>
                              <p:par>
                                <p:cTn id="76" presetID="7" presetClass="emph" presetSubtype="2" fill="hold" nodeType="withEffect">
                                  <p:stCondLst>
                                    <p:cond delay="0"/>
                                  </p:stCondLst>
                                  <p:childTnLst>
                                    <p:animClr clrSpc="rgb" dir="cw">
                                      <p:cBhvr>
                                        <p:cTn id="77" dur="10" fill="hold"/>
                                        <p:tgtEl>
                                          <p:spTgt spid="22"/>
                                        </p:tgtEl>
                                        <p:attrNameLst>
                                          <p:attrName>stroke.color</p:attrName>
                                        </p:attrNameLst>
                                      </p:cBhvr>
                                      <p:to>
                                        <a:srgbClr val="E03E3E"/>
                                      </p:to>
                                    </p:animClr>
                                    <p:set>
                                      <p:cBhvr>
                                        <p:cTn id="78" dur="10" fill="hold"/>
                                        <p:tgtEl>
                                          <p:spTgt spid="22"/>
                                        </p:tgtEl>
                                        <p:attrNameLst>
                                          <p:attrName>stroke.on</p:attrName>
                                        </p:attrNameLst>
                                      </p:cBhvr>
                                      <p:to>
                                        <p:strVal val="true"/>
                                      </p:to>
                                    </p:set>
                                  </p:childTnLst>
                                </p:cTn>
                              </p:par>
                            </p:childTnLst>
                          </p:cTn>
                        </p:par>
                        <p:par>
                          <p:cTn id="79" fill="hold">
                            <p:stCondLst>
                              <p:cond delay="250"/>
                            </p:stCondLst>
                            <p:childTnLst>
                              <p:par>
                                <p:cTn id="80" presetID="22" presetClass="entr" presetSubtype="8"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wipe(left)">
                                      <p:cBhvr>
                                        <p:cTn id="82" dur="500"/>
                                        <p:tgtEl>
                                          <p:spTgt spid="41"/>
                                        </p:tgtEl>
                                      </p:cBhvr>
                                    </p:animEffect>
                                  </p:childTnLst>
                                </p:cTn>
                              </p:par>
                            </p:childTnLst>
                          </p:cTn>
                        </p:par>
                      </p:childTnLst>
                    </p:cTn>
                  </p:par>
                  <p:par>
                    <p:cTn id="83" fill="hold">
                      <p:stCondLst>
                        <p:cond delay="indefinite"/>
                      </p:stCondLst>
                      <p:childTnLst>
                        <p:par>
                          <p:cTn id="84" fill="hold">
                            <p:stCondLst>
                              <p:cond delay="0"/>
                            </p:stCondLst>
                            <p:childTnLst>
                              <p:par>
                                <p:cTn id="85" presetID="25" presetClass="emph" presetSubtype="0" fill="hold" grpId="1" nodeType="clickEffect">
                                  <p:stCondLst>
                                    <p:cond delay="0"/>
                                  </p:stCondLst>
                                  <p:childTnLst>
                                    <p:animClr clrSpc="hsl" dir="cw">
                                      <p:cBhvr override="childStyle">
                                        <p:cTn id="86" dur="250" fill="hold"/>
                                        <p:tgtEl>
                                          <p:spTgt spid="42"/>
                                        </p:tgtEl>
                                        <p:attrNameLst>
                                          <p:attrName>style.color</p:attrName>
                                        </p:attrNameLst>
                                      </p:cBhvr>
                                      <p:by>
                                        <p:hsl h="0" s="-70588" l="0"/>
                                      </p:by>
                                    </p:animClr>
                                    <p:animClr clrSpc="hsl" dir="cw">
                                      <p:cBhvr>
                                        <p:cTn id="87" dur="250" fill="hold"/>
                                        <p:tgtEl>
                                          <p:spTgt spid="42"/>
                                        </p:tgtEl>
                                        <p:attrNameLst>
                                          <p:attrName>fillcolor</p:attrName>
                                        </p:attrNameLst>
                                      </p:cBhvr>
                                      <p:by>
                                        <p:hsl h="0" s="-70588" l="0"/>
                                      </p:by>
                                    </p:animClr>
                                    <p:animClr clrSpc="hsl" dir="cw">
                                      <p:cBhvr>
                                        <p:cTn id="88" dur="250" fill="hold"/>
                                        <p:tgtEl>
                                          <p:spTgt spid="42"/>
                                        </p:tgtEl>
                                        <p:attrNameLst>
                                          <p:attrName>stroke.color</p:attrName>
                                        </p:attrNameLst>
                                      </p:cBhvr>
                                      <p:by>
                                        <p:hsl h="0" s="-70588" l="0"/>
                                      </p:by>
                                    </p:animClr>
                                    <p:set>
                                      <p:cBhvr>
                                        <p:cTn id="89" dur="250" fill="hold"/>
                                        <p:tgtEl>
                                          <p:spTgt spid="42"/>
                                        </p:tgtEl>
                                        <p:attrNameLst>
                                          <p:attrName>fill.type</p:attrName>
                                        </p:attrNameLst>
                                      </p:cBhvr>
                                      <p:to>
                                        <p:strVal val="solid"/>
                                      </p:to>
                                    </p:set>
                                  </p:childTnLst>
                                </p:cTn>
                              </p:par>
                              <p:par>
                                <p:cTn id="90" presetID="25" presetClass="emph" presetSubtype="0" fill="hold" grpId="1" nodeType="withEffect">
                                  <p:stCondLst>
                                    <p:cond delay="0"/>
                                  </p:stCondLst>
                                  <p:childTnLst>
                                    <p:animClr clrSpc="hsl" dir="cw">
                                      <p:cBhvr override="childStyle">
                                        <p:cTn id="91" dur="250" fill="hold"/>
                                        <p:tgtEl>
                                          <p:spTgt spid="41"/>
                                        </p:tgtEl>
                                        <p:attrNameLst>
                                          <p:attrName>style.color</p:attrName>
                                        </p:attrNameLst>
                                      </p:cBhvr>
                                      <p:by>
                                        <p:hsl h="0" s="-70588" l="0"/>
                                      </p:by>
                                    </p:animClr>
                                    <p:animClr clrSpc="hsl" dir="cw">
                                      <p:cBhvr>
                                        <p:cTn id="92" dur="250" fill="hold"/>
                                        <p:tgtEl>
                                          <p:spTgt spid="41"/>
                                        </p:tgtEl>
                                        <p:attrNameLst>
                                          <p:attrName>fillcolor</p:attrName>
                                        </p:attrNameLst>
                                      </p:cBhvr>
                                      <p:by>
                                        <p:hsl h="0" s="-70588" l="0"/>
                                      </p:by>
                                    </p:animClr>
                                    <p:animClr clrSpc="hsl" dir="cw">
                                      <p:cBhvr>
                                        <p:cTn id="93" dur="250" fill="hold"/>
                                        <p:tgtEl>
                                          <p:spTgt spid="41"/>
                                        </p:tgtEl>
                                        <p:attrNameLst>
                                          <p:attrName>stroke.color</p:attrName>
                                        </p:attrNameLst>
                                      </p:cBhvr>
                                      <p:by>
                                        <p:hsl h="0" s="-70588" l="0"/>
                                      </p:by>
                                    </p:animClr>
                                    <p:set>
                                      <p:cBhvr>
                                        <p:cTn id="94" dur="250" fill="hold"/>
                                        <p:tgtEl>
                                          <p:spTgt spid="41"/>
                                        </p:tgtEl>
                                        <p:attrNameLst>
                                          <p:attrName>fill.type</p:attrName>
                                        </p:attrNameLst>
                                      </p:cBhvr>
                                      <p:to>
                                        <p:strVal val="solid"/>
                                      </p:to>
                                    </p:set>
                                  </p:childTnLst>
                                </p:cTn>
                              </p:par>
                              <p:par>
                                <p:cTn id="95" presetID="7" presetClass="emph" presetSubtype="2" fill="hold" nodeType="withEffect">
                                  <p:stCondLst>
                                    <p:cond delay="0"/>
                                  </p:stCondLst>
                                  <p:childTnLst>
                                    <p:animClr clrSpc="rgb" dir="cw">
                                      <p:cBhvr>
                                        <p:cTn id="96" dur="10" fill="hold"/>
                                        <p:tgtEl>
                                          <p:spTgt spid="22"/>
                                        </p:tgtEl>
                                        <p:attrNameLst>
                                          <p:attrName>stroke.color</p:attrName>
                                        </p:attrNameLst>
                                      </p:cBhvr>
                                      <p:to>
                                        <a:srgbClr val="FFFFFF"/>
                                      </p:to>
                                    </p:animClr>
                                    <p:set>
                                      <p:cBhvr>
                                        <p:cTn id="97" dur="10" fill="hold"/>
                                        <p:tgtEl>
                                          <p:spTgt spid="22"/>
                                        </p:tgtEl>
                                        <p:attrNameLst>
                                          <p:attrName>stroke.on</p:attrName>
                                        </p:attrNameLst>
                                      </p:cBhvr>
                                      <p:to>
                                        <p:strVal val="true"/>
                                      </p:to>
                                    </p:set>
                                  </p:childTnLst>
                                </p:cTn>
                              </p:par>
                            </p:childTnLst>
                          </p:cTn>
                        </p:par>
                        <p:par>
                          <p:cTn id="98" fill="hold">
                            <p:stCondLst>
                              <p:cond delay="250"/>
                            </p:stCondLst>
                            <p:childTnLst>
                              <p:par>
                                <p:cTn id="99" presetID="16" presetClass="entr" presetSubtype="21" fill="hold" nodeType="after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barn(inVertical)">
                                      <p:cBhvr>
                                        <p:cTn id="101" dur="500"/>
                                        <p:tgtEl>
                                          <p:spTgt spid="43"/>
                                        </p:tgtEl>
                                      </p:cBhvr>
                                    </p:animEffect>
                                  </p:childTnLst>
                                </p:cTn>
                              </p:par>
                              <p:par>
                                <p:cTn id="102" presetID="16" presetClass="entr" presetSubtype="21" fill="hold" nodeType="with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barn(inVertical)">
                                      <p:cBhvr>
                                        <p:cTn id="104" dur="500"/>
                                        <p:tgtEl>
                                          <p:spTgt spid="44"/>
                                        </p:tgtEl>
                                      </p:cBhvr>
                                    </p:animEffect>
                                  </p:childTnLst>
                                </p:cTn>
                              </p:par>
                            </p:childTnLst>
                          </p:cTn>
                        </p:par>
                        <p:par>
                          <p:cTn id="105" fill="hold">
                            <p:stCondLst>
                              <p:cond delay="750"/>
                            </p:stCondLst>
                            <p:childTnLst>
                              <p:par>
                                <p:cTn id="106" presetID="10" presetClass="entr" presetSubtype="0" fill="hold" grpId="0" nodeType="after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250"/>
                                        <p:tgtEl>
                                          <p:spTgt spid="4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fade">
                                      <p:cBhvr>
                                        <p:cTn id="111" dur="250"/>
                                        <p:tgtEl>
                                          <p:spTgt spid="47"/>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grpId="0" nodeType="clickEffect">
                                  <p:stCondLst>
                                    <p:cond delay="0"/>
                                  </p:stCondLst>
                                  <p:childTnLst>
                                    <p:set>
                                      <p:cBhvr>
                                        <p:cTn id="115" dur="1" fill="hold">
                                          <p:stCondLst>
                                            <p:cond delay="0"/>
                                          </p:stCondLst>
                                        </p:cTn>
                                        <p:tgtEl>
                                          <p:spTgt spid="51"/>
                                        </p:tgtEl>
                                        <p:attrNameLst>
                                          <p:attrName>style.visibility</p:attrName>
                                        </p:attrNameLst>
                                      </p:cBhvr>
                                      <p:to>
                                        <p:strVal val="visible"/>
                                      </p:to>
                                    </p:set>
                                    <p:anim calcmode="lin" valueType="num">
                                      <p:cBhvr>
                                        <p:cTn id="116" dur="250" fill="hold"/>
                                        <p:tgtEl>
                                          <p:spTgt spid="51"/>
                                        </p:tgtEl>
                                        <p:attrNameLst>
                                          <p:attrName>ppt_w</p:attrName>
                                        </p:attrNameLst>
                                      </p:cBhvr>
                                      <p:tavLst>
                                        <p:tav tm="0">
                                          <p:val>
                                            <p:fltVal val="0"/>
                                          </p:val>
                                        </p:tav>
                                        <p:tav tm="100000">
                                          <p:val>
                                            <p:strVal val="#ppt_w"/>
                                          </p:val>
                                        </p:tav>
                                      </p:tavLst>
                                    </p:anim>
                                    <p:anim calcmode="lin" valueType="num">
                                      <p:cBhvr>
                                        <p:cTn id="117" dur="250" fill="hold"/>
                                        <p:tgtEl>
                                          <p:spTgt spid="51"/>
                                        </p:tgtEl>
                                        <p:attrNameLst>
                                          <p:attrName>ppt_h</p:attrName>
                                        </p:attrNameLst>
                                      </p:cBhvr>
                                      <p:tavLst>
                                        <p:tav tm="0">
                                          <p:val>
                                            <p:fltVal val="0"/>
                                          </p:val>
                                        </p:tav>
                                        <p:tav tm="100000">
                                          <p:val>
                                            <p:strVal val="#ppt_h"/>
                                          </p:val>
                                        </p:tav>
                                      </p:tavLst>
                                    </p:anim>
                                    <p:animEffect transition="in" filter="fade">
                                      <p:cBhvr>
                                        <p:cTn id="118" dur="250"/>
                                        <p:tgtEl>
                                          <p:spTgt spid="51"/>
                                        </p:tgtEl>
                                      </p:cBhvr>
                                    </p:animEffect>
                                  </p:childTnLst>
                                </p:cTn>
                              </p:par>
                              <p:par>
                                <p:cTn id="119" presetID="6" presetClass="emph" presetSubtype="0" fill="hold" grpId="1" nodeType="withEffect">
                                  <p:stCondLst>
                                    <p:cond delay="200"/>
                                  </p:stCondLst>
                                  <p:childTnLst>
                                    <p:animScale>
                                      <p:cBhvr>
                                        <p:cTn id="120" dur="250" fill="hold"/>
                                        <p:tgtEl>
                                          <p:spTgt spid="51"/>
                                        </p:tgtEl>
                                      </p:cBhvr>
                                      <p:by x="120000" y="120000"/>
                                    </p:animScale>
                                  </p:childTnLst>
                                </p:cTn>
                              </p:par>
                              <p:par>
                                <p:cTn id="121" presetID="6" presetClass="emph" presetSubtype="0" fill="hold" grpId="2" nodeType="withEffect">
                                  <p:stCondLst>
                                    <p:cond delay="400"/>
                                  </p:stCondLst>
                                  <p:childTnLst>
                                    <p:animScale>
                                      <p:cBhvr>
                                        <p:cTn id="122" dur="250" fill="hold"/>
                                        <p:tgtEl>
                                          <p:spTgt spid="51"/>
                                        </p:tgtEl>
                                      </p:cBhvr>
                                      <p:by x="83000" y="83000"/>
                                    </p:animScale>
                                  </p:childTnLst>
                                </p:cTn>
                              </p:par>
                            </p:childTnLst>
                          </p:cTn>
                        </p:par>
                        <p:par>
                          <p:cTn id="123" fill="hold">
                            <p:stCondLst>
                              <p:cond delay="650"/>
                            </p:stCondLst>
                            <p:childTnLst>
                              <p:par>
                                <p:cTn id="124" presetID="10" presetClass="entr" presetSubtype="0" fill="hold" grpId="0"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50"/>
                                        <p:tgtEl>
                                          <p:spTgt spid="56"/>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53"/>
                                        </p:tgtEl>
                                        <p:attrNameLst>
                                          <p:attrName>style.visibility</p:attrName>
                                        </p:attrNameLst>
                                      </p:cBhvr>
                                      <p:to>
                                        <p:strVal val="visible"/>
                                      </p:to>
                                    </p:set>
                                    <p:anim calcmode="lin" valueType="num">
                                      <p:cBhvr>
                                        <p:cTn id="131" dur="250" fill="hold"/>
                                        <p:tgtEl>
                                          <p:spTgt spid="53"/>
                                        </p:tgtEl>
                                        <p:attrNameLst>
                                          <p:attrName>ppt_w</p:attrName>
                                        </p:attrNameLst>
                                      </p:cBhvr>
                                      <p:tavLst>
                                        <p:tav tm="0">
                                          <p:val>
                                            <p:fltVal val="0"/>
                                          </p:val>
                                        </p:tav>
                                        <p:tav tm="100000">
                                          <p:val>
                                            <p:strVal val="#ppt_w"/>
                                          </p:val>
                                        </p:tav>
                                      </p:tavLst>
                                    </p:anim>
                                    <p:anim calcmode="lin" valueType="num">
                                      <p:cBhvr>
                                        <p:cTn id="132" dur="250" fill="hold"/>
                                        <p:tgtEl>
                                          <p:spTgt spid="53"/>
                                        </p:tgtEl>
                                        <p:attrNameLst>
                                          <p:attrName>ppt_h</p:attrName>
                                        </p:attrNameLst>
                                      </p:cBhvr>
                                      <p:tavLst>
                                        <p:tav tm="0">
                                          <p:val>
                                            <p:fltVal val="0"/>
                                          </p:val>
                                        </p:tav>
                                        <p:tav tm="100000">
                                          <p:val>
                                            <p:strVal val="#ppt_h"/>
                                          </p:val>
                                        </p:tav>
                                      </p:tavLst>
                                    </p:anim>
                                    <p:animEffect transition="in" filter="fade">
                                      <p:cBhvr>
                                        <p:cTn id="133" dur="250"/>
                                        <p:tgtEl>
                                          <p:spTgt spid="53"/>
                                        </p:tgtEl>
                                      </p:cBhvr>
                                    </p:animEffect>
                                  </p:childTnLst>
                                </p:cTn>
                              </p:par>
                              <p:par>
                                <p:cTn id="134" presetID="6" presetClass="emph" presetSubtype="0" fill="hold" grpId="1" nodeType="withEffect">
                                  <p:stCondLst>
                                    <p:cond delay="200"/>
                                  </p:stCondLst>
                                  <p:childTnLst>
                                    <p:animScale>
                                      <p:cBhvr>
                                        <p:cTn id="135" dur="250" fill="hold"/>
                                        <p:tgtEl>
                                          <p:spTgt spid="53"/>
                                        </p:tgtEl>
                                      </p:cBhvr>
                                      <p:by x="120000" y="120000"/>
                                    </p:animScale>
                                  </p:childTnLst>
                                </p:cTn>
                              </p:par>
                              <p:par>
                                <p:cTn id="136" presetID="6" presetClass="emph" presetSubtype="0" fill="hold" grpId="2" nodeType="withEffect">
                                  <p:stCondLst>
                                    <p:cond delay="400"/>
                                  </p:stCondLst>
                                  <p:childTnLst>
                                    <p:animScale>
                                      <p:cBhvr>
                                        <p:cTn id="137" dur="250" fill="hold"/>
                                        <p:tgtEl>
                                          <p:spTgt spid="53"/>
                                        </p:tgtEl>
                                      </p:cBhvr>
                                      <p:by x="83000" y="83000"/>
                                    </p:animScale>
                                  </p:childTnLst>
                                </p:cTn>
                              </p:par>
                            </p:childTnLst>
                          </p:cTn>
                        </p:par>
                        <p:par>
                          <p:cTn id="138" fill="hold">
                            <p:stCondLst>
                              <p:cond delay="650"/>
                            </p:stCondLst>
                            <p:childTnLst>
                              <p:par>
                                <p:cTn id="139" presetID="10" presetClass="entr" presetSubtype="0" fill="hold" grpId="0" nodeType="afterEffect">
                                  <p:stCondLst>
                                    <p:cond delay="0"/>
                                  </p:stCondLst>
                                  <p:childTnLst>
                                    <p:set>
                                      <p:cBhvr>
                                        <p:cTn id="140" dur="1" fill="hold">
                                          <p:stCondLst>
                                            <p:cond delay="0"/>
                                          </p:stCondLst>
                                        </p:cTn>
                                        <p:tgtEl>
                                          <p:spTgt spid="59"/>
                                        </p:tgtEl>
                                        <p:attrNameLst>
                                          <p:attrName>style.visibility</p:attrName>
                                        </p:attrNameLst>
                                      </p:cBhvr>
                                      <p:to>
                                        <p:strVal val="visible"/>
                                      </p:to>
                                    </p:set>
                                    <p:animEffect transition="in" filter="fade">
                                      <p:cBhvr>
                                        <p:cTn id="141" dur="2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22" grpId="0" animBg="1"/>
      <p:bldP spid="25" grpId="0" animBg="1"/>
      <p:bldP spid="33" grpId="0" animBg="1"/>
      <p:bldP spid="37" grpId="0" animBg="1"/>
      <p:bldP spid="37" grpId="1" animBg="1"/>
      <p:bldP spid="3" grpId="0" animBg="1"/>
      <p:bldP spid="3" grpId="1" animBg="1"/>
      <p:bldP spid="38" grpId="0" animBg="1"/>
      <p:bldP spid="38" grpId="1" animBg="1"/>
      <p:bldP spid="39" grpId="0" animBg="1"/>
      <p:bldP spid="39" grpId="1" animBg="1"/>
      <p:bldP spid="42" grpId="0" animBg="1"/>
      <p:bldP spid="42" grpId="1" animBg="1"/>
      <p:bldP spid="41" grpId="0" animBg="1"/>
      <p:bldP spid="41" grpId="1" animBg="1"/>
      <p:bldP spid="46" grpId="0" animBg="1"/>
      <p:bldP spid="47" grpId="0" animBg="1"/>
      <p:bldP spid="51" grpId="0" animBg="1"/>
      <p:bldP spid="51" grpId="1" animBg="1"/>
      <p:bldP spid="51" grpId="2" animBg="1"/>
      <p:bldP spid="53" grpId="0" animBg="1"/>
      <p:bldP spid="53" grpId="1" animBg="1"/>
      <p:bldP spid="53" grpId="2" animBg="1"/>
      <p:bldP spid="56" grpId="0"/>
      <p:bldP spid="59" grpId="0"/>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MH" val="20160630124613"/>
  <p:tag name="MH_LIBRARY" val="GRAPHIC"/>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34284</TotalTime>
  <Words>1126</Words>
  <Application>Microsoft Office PowerPoint</Application>
  <PresentationFormat>自訂</PresentationFormat>
  <Paragraphs>247</Paragraphs>
  <Slides>25</Slides>
  <Notes>25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25</vt:i4>
      </vt:variant>
    </vt:vector>
  </HeadingPairs>
  <TitlesOfParts>
    <vt:vector size="31" baseType="lpstr">
      <vt:lpstr>Sitka Heading Semibold</vt:lpstr>
      <vt:lpstr>Arial</vt:lpstr>
      <vt:lpstr>台灣金萱體</vt:lpstr>
      <vt:lpstr>Calibri</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林承緯</dc:creator>
  <dc:description>http://www.ypppt.com/</dc:description>
  <cp:lastModifiedBy>林承緯</cp:lastModifiedBy>
  <cp:revision>798</cp:revision>
  <dcterms:created xsi:type="dcterms:W3CDTF">2017-06-09T15:26:17Z</dcterms:created>
  <dcterms:modified xsi:type="dcterms:W3CDTF">2023-05-16T16:05:39Z</dcterms:modified>
</cp:coreProperties>
</file>