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4" r:id="rId1"/>
  </p:sldMasterIdLst>
  <p:notesMasterIdLst>
    <p:notesMasterId r:id="rId18"/>
  </p:notesMasterIdLst>
  <p:handoutMasterIdLst>
    <p:handoutMasterId r:id="rId19"/>
  </p:handoutMasterIdLst>
  <p:sldIdLst>
    <p:sldId id="256" r:id="rId2"/>
    <p:sldId id="261" r:id="rId3"/>
    <p:sldId id="376" r:id="rId4"/>
    <p:sldId id="319" r:id="rId5"/>
    <p:sldId id="380" r:id="rId6"/>
    <p:sldId id="381" r:id="rId7"/>
    <p:sldId id="382" r:id="rId8"/>
    <p:sldId id="378" r:id="rId9"/>
    <p:sldId id="348" r:id="rId10"/>
    <p:sldId id="271" r:id="rId11"/>
    <p:sldId id="385" r:id="rId12"/>
    <p:sldId id="384" r:id="rId13"/>
    <p:sldId id="386" r:id="rId14"/>
    <p:sldId id="374" r:id="rId15"/>
    <p:sldId id="365" r:id="rId16"/>
    <p:sldId id="282" r:id="rId17"/>
  </p:sldIdLst>
  <p:sldSz cx="9144000" cy="5145088"/>
  <p:notesSz cx="6858000" cy="9144000"/>
  <p:embeddedFontLst>
    <p:embeddedFont>
      <p:font typeface="Cambria Math" panose="02040503050406030204" pitchFamily="18" charset="0"/>
      <p:regular r:id="rId20"/>
    </p:embeddedFont>
    <p:embeddedFont>
      <p:font typeface="標楷體" panose="03000509000000000000" pitchFamily="65" charset="-120"/>
      <p:regular r:id="rId21"/>
    </p:embeddedFont>
  </p:embeddedFontLst>
  <p:kinsoku lang="zh-TW" invalStChars="" invalEndChars=""/>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開頭" id="{6FC05FCD-B7FD-4A89-B846-24418ABE0961}">
          <p14:sldIdLst>
            <p14:sldId id="256"/>
          </p14:sldIdLst>
        </p14:section>
        <p14:section name="目錄" id="{317438F3-236E-49AB-B153-7826C7B4D751}">
          <p14:sldIdLst>
            <p14:sldId id="261"/>
          </p14:sldIdLst>
        </p14:section>
        <p14:section name="摘要" id="{504896DA-EB07-4D0C-B4ED-394A818D56FE}">
          <p14:sldIdLst>
            <p14:sldId id="376"/>
          </p14:sldIdLst>
        </p14:section>
        <p14:section name="文獻探討" id="{8B0DAE7C-F86D-4A06-AEEB-4C4EC9171F37}">
          <p14:sldIdLst>
            <p14:sldId id="319"/>
            <p14:sldId id="380"/>
            <p14:sldId id="381"/>
            <p14:sldId id="382"/>
          </p14:sldIdLst>
        </p14:section>
        <p14:section name="實驗一" id="{37CC4188-1E23-434C-B6E1-B0C181BCF747}">
          <p14:sldIdLst>
            <p14:sldId id="378"/>
            <p14:sldId id="348"/>
          </p14:sldIdLst>
        </p14:section>
        <p14:section name="實驗二" id="{B51DCECE-0544-4C84-B3F1-84A12A7CD775}">
          <p14:sldIdLst>
            <p14:sldId id="271"/>
            <p14:sldId id="385"/>
          </p14:sldIdLst>
        </p14:section>
        <p14:section name="實驗三" id="{4D085803-3D30-4687-9908-936D4EC22D42}">
          <p14:sldIdLst>
            <p14:sldId id="384"/>
            <p14:sldId id="386"/>
          </p14:sldIdLst>
        </p14:section>
        <p14:section name="結論" id="{03F6012E-C4FD-44F8-A30B-DF371020F14E}">
          <p14:sldIdLst>
            <p14:sldId id="374"/>
          </p14:sldIdLst>
        </p14:section>
        <p14:section name="後續研究方向" id="{F17D7474-BD7D-452D-BC5D-0E5CAADD4CC5}">
          <p14:sldIdLst>
            <p14:sldId id="365"/>
          </p14:sldIdLst>
        </p14:section>
        <p14:section name="結尾" id="{4C644145-B8AD-4BCA-A57D-A344C6447098}">
          <p14:sldIdLst>
            <p14:sldId id="282"/>
          </p14:sldIdLst>
        </p14:section>
      </p14:sectionLst>
    </p:ex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承緯" initials="林承緯" lastIdx="2" clrIdx="0">
    <p:extLst>
      <p:ext uri="{19B8F6BF-5375-455C-9EA6-DF929625EA0E}">
        <p15:presenceInfo xmlns:p15="http://schemas.microsoft.com/office/powerpoint/2012/main" userId="林承緯"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E3E"/>
    <a:srgbClr val="F0F0F0"/>
    <a:srgbClr val="F2F2F2"/>
    <a:srgbClr val="000000"/>
    <a:srgbClr val="FFFFFF"/>
    <a:srgbClr val="35CD4B"/>
    <a:srgbClr val="FDBC40"/>
    <a:srgbClr val="FC625D"/>
    <a:srgbClr val="DEEBF7"/>
    <a:srgbClr val="FE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261" autoAdjust="0"/>
  </p:normalViewPr>
  <p:slideViewPr>
    <p:cSldViewPr>
      <p:cViewPr varScale="1">
        <p:scale>
          <a:sx n="137" d="100"/>
          <a:sy n="137" d="100"/>
        </p:scale>
        <p:origin x="1090" y="77"/>
      </p:cViewPr>
      <p:guideLst>
        <p:guide orient="horz" pos="1621"/>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91" d="100"/>
          <a:sy n="91" d="100"/>
        </p:scale>
        <p:origin x="4056" y="86"/>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B60ADF7-9340-4FEE-804B-9ED475F8C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latin typeface="標楷體" panose="03000509000000000000" pitchFamily="65" charset="-120"/>
              <a:ea typeface="標楷體" panose="03000509000000000000" pitchFamily="65" charset="-120"/>
            </a:endParaRPr>
          </a:p>
        </p:txBody>
      </p:sp>
      <p:sp>
        <p:nvSpPr>
          <p:cNvPr id="3" name="日期版面配置區 2">
            <a:extLst>
              <a:ext uri="{FF2B5EF4-FFF2-40B4-BE49-F238E27FC236}">
                <a16:creationId xmlns:a16="http://schemas.microsoft.com/office/drawing/2014/main" id="{BA6DFF2D-38DD-4A99-9424-EDE55FC627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051C41-D5B9-4DEE-A047-03934D421C4A}" type="datetimeFigureOut">
              <a:rPr lang="zh-TW" altLang="en-US" smtClean="0">
                <a:latin typeface="標楷體" panose="03000509000000000000" pitchFamily="65" charset="-120"/>
                <a:ea typeface="標楷體" panose="03000509000000000000" pitchFamily="65" charset="-120"/>
              </a:rPr>
              <a:t>2023/10/15</a:t>
            </a:fld>
            <a:endParaRPr lang="zh-TW" altLang="en-US" dirty="0">
              <a:latin typeface="標楷體" panose="03000509000000000000" pitchFamily="65" charset="-120"/>
              <a:ea typeface="標楷體" panose="03000509000000000000" pitchFamily="65" charset="-120"/>
            </a:endParaRPr>
          </a:p>
        </p:txBody>
      </p:sp>
      <p:sp>
        <p:nvSpPr>
          <p:cNvPr id="4" name="頁尾版面配置區 3">
            <a:extLst>
              <a:ext uri="{FF2B5EF4-FFF2-40B4-BE49-F238E27FC236}">
                <a16:creationId xmlns:a16="http://schemas.microsoft.com/office/drawing/2014/main" id="{B0B41F61-7EC8-4561-B7D2-7E6D5B684D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A7C516FE-EDF4-4DBD-BB3D-BB871D9650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035BC-2BAC-4859-9964-8DC11E2250FD}" type="slidenum">
              <a:rPr lang="zh-TW" altLang="en-US" smtClean="0">
                <a:latin typeface="標楷體" panose="03000509000000000000" pitchFamily="65" charset="-120"/>
                <a:ea typeface="標楷體" panose="03000509000000000000" pitchFamily="65" charset="-120"/>
              </a:rPr>
              <a:t>‹#›</a:t>
            </a:fld>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193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標楷體" panose="03000509000000000000" pitchFamily="65" charset="-120"/>
                <a:ea typeface="標楷體" panose="03000509000000000000" pitchFamily="65" charset="-120"/>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標楷體" panose="03000509000000000000" pitchFamily="65" charset="-120"/>
                <a:ea typeface="標楷體" panose="03000509000000000000" pitchFamily="65" charset="-120"/>
              </a:defRPr>
            </a:lvl1pPr>
          </a:lstStyle>
          <a:p>
            <a:fld id="{D60B4A33-8CC6-4A9D-99BB-1801B6CFF545}" type="datetimeFigureOut">
              <a:rPr lang="zh-CN" altLang="en-US" smtClean="0"/>
              <a:pPr/>
              <a:t>2023/10/15</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標楷體" panose="03000509000000000000" pitchFamily="65" charset="-120"/>
                <a:ea typeface="標楷體" panose="03000509000000000000" pitchFamily="65" charset="-120"/>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標楷體" panose="03000509000000000000" pitchFamily="65" charset="-120"/>
                <a:ea typeface="標楷體" panose="03000509000000000000" pitchFamily="65" charset="-120"/>
              </a:defRPr>
            </a:lvl1pPr>
          </a:lstStyle>
          <a:p>
            <a:fld id="{5AF57741-1FBC-46E9-B013-86EC6A7C2E15}" type="slidenum">
              <a:rPr lang="zh-CN" altLang="en-US" smtClean="0"/>
              <a:pPr/>
              <a:t>‹#›</a:t>
            </a:fld>
            <a:endParaRPr lang="zh-CN" altLang="en-US" dirty="0"/>
          </a:p>
        </p:txBody>
      </p:sp>
    </p:spTree>
    <p:extLst>
      <p:ext uri="{BB962C8B-B14F-4D97-AF65-F5344CB8AC3E}">
        <p14:creationId xmlns:p14="http://schemas.microsoft.com/office/powerpoint/2010/main" val="18316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Times New Roman" panose="02020603050405020304" pitchFamily="18" charset="0"/>
        <a:ea typeface="標楷體" panose="03000509000000000000" pitchFamily="65" charset="-120"/>
        <a:cs typeface="+mn-cs"/>
      </a:defRPr>
    </a:lvl1pPr>
    <a:lvl2pPr marL="457200" algn="l" defTabSz="914400" rtl="0" eaLnBrk="1" latinLnBrk="0" hangingPunct="1">
      <a:defRPr sz="1200" kern="1200" baseline="0">
        <a:solidFill>
          <a:schemeClr val="tx1"/>
        </a:solidFill>
        <a:latin typeface="Times New Roman" panose="02020603050405020304" pitchFamily="18" charset="0"/>
        <a:ea typeface="標楷體" panose="03000509000000000000" pitchFamily="65" charset="-120"/>
        <a:cs typeface="+mn-cs"/>
      </a:defRPr>
    </a:lvl2pPr>
    <a:lvl3pPr marL="914400" algn="l" defTabSz="914400" rtl="0" eaLnBrk="1" latinLnBrk="0" hangingPunct="1">
      <a:defRPr sz="1200" kern="1200" baseline="0">
        <a:solidFill>
          <a:schemeClr val="tx1"/>
        </a:solidFill>
        <a:latin typeface="Times New Roman" panose="02020603050405020304" pitchFamily="18" charset="0"/>
        <a:ea typeface="標楷體" panose="03000509000000000000" pitchFamily="65" charset="-120"/>
        <a:cs typeface="+mn-cs"/>
      </a:defRPr>
    </a:lvl3pPr>
    <a:lvl4pPr marL="1371600" algn="l" defTabSz="914400" rtl="0" eaLnBrk="1" latinLnBrk="0" hangingPunct="1">
      <a:defRPr sz="1200" kern="1200" baseline="0">
        <a:solidFill>
          <a:schemeClr val="tx1"/>
        </a:solidFill>
        <a:latin typeface="Times New Roman" panose="02020603050405020304" pitchFamily="18" charset="0"/>
        <a:ea typeface="標楷體" panose="03000509000000000000" pitchFamily="65" charset="-120"/>
        <a:cs typeface="+mn-cs"/>
      </a:defRPr>
    </a:lvl4pPr>
    <a:lvl5pPr marL="1828800" algn="l" defTabSz="914400" rtl="0" eaLnBrk="1" latinLnBrk="0" hangingPunct="1">
      <a:defRPr sz="1200" kern="1200" baseline="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1</a:t>
            </a:fld>
            <a:endParaRPr lang="zh-CN" altLang="en-US"/>
          </a:p>
        </p:txBody>
      </p:sp>
    </p:spTree>
    <p:extLst>
      <p:ext uri="{BB962C8B-B14F-4D97-AF65-F5344CB8AC3E}">
        <p14:creationId xmlns:p14="http://schemas.microsoft.com/office/powerpoint/2010/main" val="2816913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10235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11</a:t>
            </a:fld>
            <a:endParaRPr lang="zh-CN" altLang="en-US"/>
          </a:p>
        </p:txBody>
      </p:sp>
    </p:spTree>
    <p:extLst>
      <p:ext uri="{BB962C8B-B14F-4D97-AF65-F5344CB8AC3E}">
        <p14:creationId xmlns:p14="http://schemas.microsoft.com/office/powerpoint/2010/main" val="283305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12</a:t>
            </a:fld>
            <a:endParaRPr lang="zh-CN" altLang="en-US"/>
          </a:p>
        </p:txBody>
      </p:sp>
    </p:spTree>
    <p:extLst>
      <p:ext uri="{BB962C8B-B14F-4D97-AF65-F5344CB8AC3E}">
        <p14:creationId xmlns:p14="http://schemas.microsoft.com/office/powerpoint/2010/main" val="275155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13</a:t>
            </a:fld>
            <a:endParaRPr lang="zh-CN" altLang="en-US"/>
          </a:p>
        </p:txBody>
      </p:sp>
    </p:spTree>
    <p:extLst>
      <p:ext uri="{BB962C8B-B14F-4D97-AF65-F5344CB8AC3E}">
        <p14:creationId xmlns:p14="http://schemas.microsoft.com/office/powerpoint/2010/main" val="137657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14</a:t>
            </a:fld>
            <a:endParaRPr lang="zh-CN" altLang="en-US">
              <a:solidFill>
                <a:prstClr val="black"/>
              </a:solidFill>
            </a:endParaRPr>
          </a:p>
        </p:txBody>
      </p:sp>
    </p:spTree>
    <p:extLst>
      <p:ext uri="{BB962C8B-B14F-4D97-AF65-F5344CB8AC3E}">
        <p14:creationId xmlns:p14="http://schemas.microsoft.com/office/powerpoint/2010/main" val="292889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7BAE28C-3D3E-4DF5-86CA-388958D9FF29}" type="slidenum">
              <a:rPr lang="zh-CN" altLang="en-US" smtClean="0">
                <a:solidFill>
                  <a:prstClr val="black"/>
                </a:solidFill>
              </a:rPr>
              <a:pPr>
                <a:defRPr/>
              </a:pPr>
              <a:t>15</a:t>
            </a:fld>
            <a:endParaRPr lang="zh-CN" altLang="en-US">
              <a:solidFill>
                <a:prstClr val="black"/>
              </a:solidFill>
            </a:endParaRPr>
          </a:p>
        </p:txBody>
      </p:sp>
    </p:spTree>
    <p:extLst>
      <p:ext uri="{BB962C8B-B14F-4D97-AF65-F5344CB8AC3E}">
        <p14:creationId xmlns:p14="http://schemas.microsoft.com/office/powerpoint/2010/main" val="310750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9EC03C-DBF8-4FA1-93D4-309E83364A69}" type="slidenum">
              <a:rPr lang="zh-CN" altLang="en-US" smtClean="0"/>
              <a:t>16</a:t>
            </a:fld>
            <a:endParaRPr lang="zh-CN" altLang="en-US"/>
          </a:p>
        </p:txBody>
      </p:sp>
    </p:spTree>
    <p:extLst>
      <p:ext uri="{BB962C8B-B14F-4D97-AF65-F5344CB8AC3E}">
        <p14:creationId xmlns:p14="http://schemas.microsoft.com/office/powerpoint/2010/main" val="212417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301859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AF57741-1FBC-46E9-B013-86EC6A7C2E15}" type="slidenum">
              <a:rPr lang="zh-CN" altLang="en-US" smtClean="0"/>
              <a:pPr/>
              <a:t>3</a:t>
            </a:fld>
            <a:endParaRPr lang="zh-CN" altLang="en-US" dirty="0"/>
          </a:p>
        </p:txBody>
      </p:sp>
    </p:spTree>
    <p:extLst>
      <p:ext uri="{BB962C8B-B14F-4D97-AF65-F5344CB8AC3E}">
        <p14:creationId xmlns:p14="http://schemas.microsoft.com/office/powerpoint/2010/main" val="190056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4</a:t>
            </a:fld>
            <a:endParaRPr lang="zh-CN" altLang="en-US"/>
          </a:p>
        </p:txBody>
      </p:sp>
    </p:spTree>
    <p:extLst>
      <p:ext uri="{BB962C8B-B14F-4D97-AF65-F5344CB8AC3E}">
        <p14:creationId xmlns:p14="http://schemas.microsoft.com/office/powerpoint/2010/main" val="222664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5</a:t>
            </a:fld>
            <a:endParaRPr lang="zh-CN" altLang="en-US"/>
          </a:p>
        </p:txBody>
      </p:sp>
    </p:spTree>
    <p:extLst>
      <p:ext uri="{BB962C8B-B14F-4D97-AF65-F5344CB8AC3E}">
        <p14:creationId xmlns:p14="http://schemas.microsoft.com/office/powerpoint/2010/main" val="124308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6</a:t>
            </a:fld>
            <a:endParaRPr lang="zh-CN" altLang="en-US"/>
          </a:p>
        </p:txBody>
      </p:sp>
    </p:spTree>
    <p:extLst>
      <p:ext uri="{BB962C8B-B14F-4D97-AF65-F5344CB8AC3E}">
        <p14:creationId xmlns:p14="http://schemas.microsoft.com/office/powerpoint/2010/main" val="327325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7</a:t>
            </a:fld>
            <a:endParaRPr lang="zh-CN" altLang="en-US"/>
          </a:p>
        </p:txBody>
      </p:sp>
    </p:spTree>
    <p:extLst>
      <p:ext uri="{BB962C8B-B14F-4D97-AF65-F5344CB8AC3E}">
        <p14:creationId xmlns:p14="http://schemas.microsoft.com/office/powerpoint/2010/main" val="158562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8</a:t>
            </a:fld>
            <a:endParaRPr lang="zh-CN" altLang="en-US"/>
          </a:p>
        </p:txBody>
      </p:sp>
    </p:spTree>
    <p:extLst>
      <p:ext uri="{BB962C8B-B14F-4D97-AF65-F5344CB8AC3E}">
        <p14:creationId xmlns:p14="http://schemas.microsoft.com/office/powerpoint/2010/main" val="2299419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hangingPunct="0"/>
            <a:endParaRPr lang="zh-TW" altLang="zh-TW" sz="1200" kern="1200" baseline="0" dirty="0">
              <a:solidFill>
                <a:schemeClr val="tx1"/>
              </a:solidFill>
              <a:effectLst/>
              <a:latin typeface="Times New Roman" panose="02020603050405020304" pitchFamily="18" charset="0"/>
              <a:ea typeface="標楷體" panose="03000509000000000000" pitchFamily="65" charset="-120"/>
              <a:cs typeface="+mn-cs"/>
            </a:endParaRPr>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9</a:t>
            </a:fld>
            <a:endParaRPr lang="zh-CN" altLang="en-US"/>
          </a:p>
        </p:txBody>
      </p:sp>
    </p:spTree>
    <p:extLst>
      <p:ext uri="{BB962C8B-B14F-4D97-AF65-F5344CB8AC3E}">
        <p14:creationId xmlns:p14="http://schemas.microsoft.com/office/powerpoint/2010/main" val="3958568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1056A-F3E7-495F-BA08-9E7B71426D72}"/>
              </a:ext>
            </a:extLst>
          </p:cNvPr>
          <p:cNvSpPr>
            <a:spLocks noGrp="1"/>
          </p:cNvSpPr>
          <p:nvPr>
            <p:ph type="ctrTitle"/>
          </p:nvPr>
        </p:nvSpPr>
        <p:spPr>
          <a:xfrm>
            <a:off x="1143000" y="842032"/>
            <a:ext cx="6858000" cy="1791253"/>
          </a:xfrm>
        </p:spPr>
        <p:txBody>
          <a:bodyPr anchor="b"/>
          <a:lstStyle>
            <a:lvl1pPr algn="ctr">
              <a:defRPr sz="45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8A3DDD4-4EA3-4F0A-BBB0-928D4B05AF00}"/>
              </a:ext>
            </a:extLst>
          </p:cNvPr>
          <p:cNvSpPr>
            <a:spLocks noGrp="1"/>
          </p:cNvSpPr>
          <p:nvPr>
            <p:ph type="subTitle" idx="1"/>
          </p:nvPr>
        </p:nvSpPr>
        <p:spPr>
          <a:xfrm>
            <a:off x="1143000" y="2702363"/>
            <a:ext cx="6858000" cy="1242205"/>
          </a:xfrm>
        </p:spPr>
        <p:txBody>
          <a:bodyPr/>
          <a:lstStyle>
            <a:lvl1pPr marL="0" indent="0" algn="ctr">
              <a:buNone/>
              <a:defRPr sz="1800" baseline="0">
                <a:latin typeface="Times New Roman" panose="02020603050405020304" pitchFamily="18" charset="0"/>
                <a:ea typeface="標楷體" panose="03000509000000000000" pitchFamily="65" charset="-12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C4FE3E5-C310-4EFF-8D18-369BF15528D2}"/>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5" name="頁尾版面配置區 4">
            <a:extLst>
              <a:ext uri="{FF2B5EF4-FFF2-40B4-BE49-F238E27FC236}">
                <a16:creationId xmlns:a16="http://schemas.microsoft.com/office/drawing/2014/main" id="{52026C86-9DE9-4B32-92E2-FA886C14C2B6}"/>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6" name="投影片編號版面配置區 5">
            <a:extLst>
              <a:ext uri="{FF2B5EF4-FFF2-40B4-BE49-F238E27FC236}">
                <a16:creationId xmlns:a16="http://schemas.microsoft.com/office/drawing/2014/main" id="{AB924370-432A-472D-94F2-91EEBA0EC201}"/>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820743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9CF35E-3FF8-4430-A23E-B80CF54EEB3D}"/>
              </a:ext>
            </a:extLst>
          </p:cNvPr>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FB81F882-6D7B-4837-9CEA-2283D6E75AE2}"/>
              </a:ext>
            </a:extLst>
          </p:cNvPr>
          <p:cNvSpPr>
            <a:spLocks noGrp="1"/>
          </p:cNvSpPr>
          <p:nvPr>
            <p:ph type="body" orient="vert" idx="1"/>
          </p:nvPr>
        </p:nvSpPr>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F35359BE-997B-4AE8-92A9-A11F8DEBBD7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dirty="0"/>
          </a:p>
        </p:txBody>
      </p:sp>
      <p:sp>
        <p:nvSpPr>
          <p:cNvPr id="5" name="頁尾版面配置區 4">
            <a:extLst>
              <a:ext uri="{FF2B5EF4-FFF2-40B4-BE49-F238E27FC236}">
                <a16:creationId xmlns:a16="http://schemas.microsoft.com/office/drawing/2014/main" id="{A9287516-5E09-466E-A127-BCB0E09E52E1}"/>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dirty="0"/>
          </a:p>
        </p:txBody>
      </p:sp>
      <p:sp>
        <p:nvSpPr>
          <p:cNvPr id="6" name="投影片編號版面配置區 5">
            <a:extLst>
              <a:ext uri="{FF2B5EF4-FFF2-40B4-BE49-F238E27FC236}">
                <a16:creationId xmlns:a16="http://schemas.microsoft.com/office/drawing/2014/main" id="{56EE99BD-9FAC-4573-AC0C-7BF1029B49A6}"/>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dirty="0"/>
          </a:p>
        </p:txBody>
      </p:sp>
    </p:spTree>
    <p:extLst>
      <p:ext uri="{BB962C8B-B14F-4D97-AF65-F5344CB8AC3E}">
        <p14:creationId xmlns:p14="http://schemas.microsoft.com/office/powerpoint/2010/main" val="15364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671C0D-1521-43F0-ABF3-67A41E10EF83}"/>
              </a:ext>
            </a:extLst>
          </p:cNvPr>
          <p:cNvSpPr>
            <a:spLocks noGrp="1"/>
          </p:cNvSpPr>
          <p:nvPr>
            <p:ph type="title" orient="vert"/>
          </p:nvPr>
        </p:nvSpPr>
        <p:spPr>
          <a:xfrm>
            <a:off x="6543675" y="273928"/>
            <a:ext cx="1971675" cy="4360224"/>
          </a:xfrm>
        </p:spPr>
        <p:txBody>
          <a:bodyPr vert="eaVert"/>
          <a:lstStyle>
            <a:lvl1pPr>
              <a:defRPr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直排文字版面配置區 2">
            <a:extLst>
              <a:ext uri="{FF2B5EF4-FFF2-40B4-BE49-F238E27FC236}">
                <a16:creationId xmlns:a16="http://schemas.microsoft.com/office/drawing/2014/main" id="{54843C56-B623-4B17-BFAC-70E69A9451A4}"/>
              </a:ext>
            </a:extLst>
          </p:cNvPr>
          <p:cNvSpPr>
            <a:spLocks noGrp="1"/>
          </p:cNvSpPr>
          <p:nvPr>
            <p:ph type="body" orient="vert" idx="1"/>
          </p:nvPr>
        </p:nvSpPr>
        <p:spPr>
          <a:xfrm>
            <a:off x="628650" y="273928"/>
            <a:ext cx="5800725" cy="4360224"/>
          </a:xfrm>
        </p:spPr>
        <p:txBody>
          <a:bodyPr vert="eaVert"/>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37C63F61-FCAB-4DF3-9586-846DC87C3C04}"/>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dirty="0"/>
          </a:p>
        </p:txBody>
      </p:sp>
      <p:sp>
        <p:nvSpPr>
          <p:cNvPr id="5" name="頁尾版面配置區 4">
            <a:extLst>
              <a:ext uri="{FF2B5EF4-FFF2-40B4-BE49-F238E27FC236}">
                <a16:creationId xmlns:a16="http://schemas.microsoft.com/office/drawing/2014/main" id="{F62F7CF8-942C-428A-9248-2DA135E511E2}"/>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dirty="0"/>
          </a:p>
        </p:txBody>
      </p:sp>
      <p:sp>
        <p:nvSpPr>
          <p:cNvPr id="6" name="投影片編號版面配置區 5">
            <a:extLst>
              <a:ext uri="{FF2B5EF4-FFF2-40B4-BE49-F238E27FC236}">
                <a16:creationId xmlns:a16="http://schemas.microsoft.com/office/drawing/2014/main" id="{9005E364-449B-4200-9A78-FDAD1114DA09}"/>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dirty="0"/>
          </a:p>
        </p:txBody>
      </p:sp>
    </p:spTree>
    <p:extLst>
      <p:ext uri="{BB962C8B-B14F-4D97-AF65-F5344CB8AC3E}">
        <p14:creationId xmlns:p14="http://schemas.microsoft.com/office/powerpoint/2010/main" val="3606127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026A50-9603-4F04-986E-26F0F349CA0D}"/>
              </a:ext>
            </a:extLst>
          </p:cNvPr>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D5DCE31-36B8-4EB0-9386-11865D499717}"/>
              </a:ext>
            </a:extLst>
          </p:cNvPr>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978A08-6337-4783-AF8F-54FADCA945AD}"/>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5" name="頁尾版面配置區 4">
            <a:extLst>
              <a:ext uri="{FF2B5EF4-FFF2-40B4-BE49-F238E27FC236}">
                <a16:creationId xmlns:a16="http://schemas.microsoft.com/office/drawing/2014/main" id="{8F16F848-39B2-484D-88C8-006305610D45}"/>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6" name="投影片編號版面配置區 5">
            <a:extLst>
              <a:ext uri="{FF2B5EF4-FFF2-40B4-BE49-F238E27FC236}">
                <a16:creationId xmlns:a16="http://schemas.microsoft.com/office/drawing/2014/main" id="{71E8DEAF-E7A0-4E87-861D-E9F10E432580}"/>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88529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C06D0F-EC61-4B18-AFB2-3A7F15C22F9D}"/>
              </a:ext>
            </a:extLst>
          </p:cNvPr>
          <p:cNvSpPr>
            <a:spLocks noGrp="1"/>
          </p:cNvSpPr>
          <p:nvPr>
            <p:ph type="title"/>
          </p:nvPr>
        </p:nvSpPr>
        <p:spPr>
          <a:xfrm>
            <a:off x="623888" y="1282700"/>
            <a:ext cx="7886700" cy="2140213"/>
          </a:xfrm>
        </p:spPr>
        <p:txBody>
          <a:bodyPr anchor="b"/>
          <a:lstStyle>
            <a:lvl1pPr>
              <a:defRPr sz="4500"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0B5AA04-75E1-411C-BC15-D701370F16B1}"/>
              </a:ext>
            </a:extLst>
          </p:cNvPr>
          <p:cNvSpPr>
            <a:spLocks noGrp="1"/>
          </p:cNvSpPr>
          <p:nvPr>
            <p:ph type="body" idx="1"/>
          </p:nvPr>
        </p:nvSpPr>
        <p:spPr>
          <a:xfrm>
            <a:off x="623888" y="3443160"/>
            <a:ext cx="7886700" cy="1125488"/>
          </a:xfrm>
        </p:spPr>
        <p:txBody>
          <a:bodyPr/>
          <a:lstStyle>
            <a:lvl1pPr marL="0" indent="0">
              <a:buNone/>
              <a:defRPr sz="1800" baseline="0">
                <a:solidFill>
                  <a:schemeClr val="tx1">
                    <a:tint val="75000"/>
                  </a:schemeClr>
                </a:solidFill>
                <a:latin typeface="Times New Roman" panose="02020603050405020304" pitchFamily="18" charset="0"/>
                <a:ea typeface="標楷體" panose="03000509000000000000" pitchFamily="65" charset="-12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E15F905-B621-4C13-AA2F-18D9768F3491}"/>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5" name="頁尾版面配置區 4">
            <a:extLst>
              <a:ext uri="{FF2B5EF4-FFF2-40B4-BE49-F238E27FC236}">
                <a16:creationId xmlns:a16="http://schemas.microsoft.com/office/drawing/2014/main" id="{CD80DE0B-E8C0-4CD9-9BEB-EAF4FF5C3D42}"/>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6" name="投影片編號版面配置區 5">
            <a:extLst>
              <a:ext uri="{FF2B5EF4-FFF2-40B4-BE49-F238E27FC236}">
                <a16:creationId xmlns:a16="http://schemas.microsoft.com/office/drawing/2014/main" id="{BCE2B586-595C-4B10-AAF4-4EB559B193A5}"/>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401065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D4703-4B5E-4451-B82F-C4DBF1DC7F5B}"/>
              </a:ext>
            </a:extLst>
          </p:cNvPr>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C96B96E-5EEB-4EA3-9BC2-CAA682C4585F}"/>
              </a:ext>
            </a:extLst>
          </p:cNvPr>
          <p:cNvSpPr>
            <a:spLocks noGrp="1"/>
          </p:cNvSpPr>
          <p:nvPr>
            <p:ph sz="half" idx="1"/>
          </p:nvPr>
        </p:nvSpPr>
        <p:spPr>
          <a:xfrm>
            <a:off x="628650" y="1369642"/>
            <a:ext cx="3886200" cy="3264511"/>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BC880B-D252-404A-99E8-8CF172026449}"/>
              </a:ext>
            </a:extLst>
          </p:cNvPr>
          <p:cNvSpPr>
            <a:spLocks noGrp="1"/>
          </p:cNvSpPr>
          <p:nvPr>
            <p:ph sz="half" idx="2"/>
          </p:nvPr>
        </p:nvSpPr>
        <p:spPr>
          <a:xfrm>
            <a:off x="4629150" y="1369642"/>
            <a:ext cx="3886200" cy="3264511"/>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0EB7F00-97A9-4083-826B-5843DDECF283}"/>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6" name="頁尾版面配置區 5">
            <a:extLst>
              <a:ext uri="{FF2B5EF4-FFF2-40B4-BE49-F238E27FC236}">
                <a16:creationId xmlns:a16="http://schemas.microsoft.com/office/drawing/2014/main" id="{316BA9F9-9D2C-4112-A679-3BC06C6C1B07}"/>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7" name="投影片編號版面配置區 6">
            <a:extLst>
              <a:ext uri="{FF2B5EF4-FFF2-40B4-BE49-F238E27FC236}">
                <a16:creationId xmlns:a16="http://schemas.microsoft.com/office/drawing/2014/main" id="{0AEC48AF-07CF-47B6-873D-069C4E949169}"/>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185559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0634D9-E3C2-48BF-B3D8-0DC0687B7848}"/>
              </a:ext>
            </a:extLst>
          </p:cNvPr>
          <p:cNvSpPr>
            <a:spLocks noGrp="1"/>
          </p:cNvSpPr>
          <p:nvPr>
            <p:ph type="title"/>
          </p:nvPr>
        </p:nvSpPr>
        <p:spPr>
          <a:xfrm>
            <a:off x="629841" y="273929"/>
            <a:ext cx="7886700" cy="994479"/>
          </a:xfrm>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9DE1232-A2AF-47B6-97CE-4A48E0DA91AC}"/>
              </a:ext>
            </a:extLst>
          </p:cNvPr>
          <p:cNvSpPr>
            <a:spLocks noGrp="1"/>
          </p:cNvSpPr>
          <p:nvPr>
            <p:ph type="body" idx="1"/>
          </p:nvPr>
        </p:nvSpPr>
        <p:spPr>
          <a:xfrm>
            <a:off x="629842" y="1261261"/>
            <a:ext cx="3868340" cy="618125"/>
          </a:xfrm>
        </p:spPr>
        <p:txBody>
          <a:bodyPr anchor="b"/>
          <a:lstStyle>
            <a:lvl1pPr marL="0" indent="0">
              <a:buNone/>
              <a:defRPr sz="1800" b="1" baseline="0">
                <a:latin typeface="Times New Roman" panose="02020603050405020304" pitchFamily="18" charset="0"/>
                <a:ea typeface="標楷體" panose="03000509000000000000" pitchFamily="65" charset="-12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0225688-7550-448B-AA9F-9BE10E4EDDC7}"/>
              </a:ext>
            </a:extLst>
          </p:cNvPr>
          <p:cNvSpPr>
            <a:spLocks noGrp="1"/>
          </p:cNvSpPr>
          <p:nvPr>
            <p:ph sz="half" idx="2"/>
          </p:nvPr>
        </p:nvSpPr>
        <p:spPr>
          <a:xfrm>
            <a:off x="629842" y="1879386"/>
            <a:ext cx="3868340" cy="2764294"/>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D9D9BD9-DC44-461A-9DCF-A2BA3A0A3DD5}"/>
              </a:ext>
            </a:extLst>
          </p:cNvPr>
          <p:cNvSpPr>
            <a:spLocks noGrp="1"/>
          </p:cNvSpPr>
          <p:nvPr>
            <p:ph type="body" sz="quarter" idx="3"/>
          </p:nvPr>
        </p:nvSpPr>
        <p:spPr>
          <a:xfrm>
            <a:off x="4629150" y="1261261"/>
            <a:ext cx="3887391" cy="618125"/>
          </a:xfrm>
        </p:spPr>
        <p:txBody>
          <a:bodyPr anchor="b"/>
          <a:lstStyle>
            <a:lvl1pPr marL="0" indent="0">
              <a:buNone/>
              <a:defRPr sz="1800" b="1" baseline="0">
                <a:latin typeface="Times New Roman" panose="02020603050405020304" pitchFamily="18" charset="0"/>
                <a:ea typeface="標楷體" panose="03000509000000000000" pitchFamily="65" charset="-12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DE056C8-A851-49B8-87F1-8AA5E1E3CFF8}"/>
              </a:ext>
            </a:extLst>
          </p:cNvPr>
          <p:cNvSpPr>
            <a:spLocks noGrp="1"/>
          </p:cNvSpPr>
          <p:nvPr>
            <p:ph sz="quarter" idx="4"/>
          </p:nvPr>
        </p:nvSpPr>
        <p:spPr>
          <a:xfrm>
            <a:off x="4629150" y="1879386"/>
            <a:ext cx="3887391" cy="2764294"/>
          </a:xfrm>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8CD6526-CB7C-4772-A7E1-12446B137AC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8" name="頁尾版面配置區 7">
            <a:extLst>
              <a:ext uri="{FF2B5EF4-FFF2-40B4-BE49-F238E27FC236}">
                <a16:creationId xmlns:a16="http://schemas.microsoft.com/office/drawing/2014/main" id="{FBBFC1B1-CD57-4BFD-8D16-25AEF22CC4AA}"/>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9" name="投影片編號版面配置區 8">
            <a:extLst>
              <a:ext uri="{FF2B5EF4-FFF2-40B4-BE49-F238E27FC236}">
                <a16:creationId xmlns:a16="http://schemas.microsoft.com/office/drawing/2014/main" id="{08C7EE79-9DA8-4105-860F-7CB189AAC6B6}"/>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245613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D85F5-2B1E-4AEC-9462-9D2C3F469FD3}"/>
              </a:ext>
            </a:extLst>
          </p:cNvPr>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日期版面配置區 2">
            <a:extLst>
              <a:ext uri="{FF2B5EF4-FFF2-40B4-BE49-F238E27FC236}">
                <a16:creationId xmlns:a16="http://schemas.microsoft.com/office/drawing/2014/main" id="{36A6F4B5-918E-49DF-AE09-63E876125AB9}"/>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4" name="頁尾版面配置區 3">
            <a:extLst>
              <a:ext uri="{FF2B5EF4-FFF2-40B4-BE49-F238E27FC236}">
                <a16:creationId xmlns:a16="http://schemas.microsoft.com/office/drawing/2014/main" id="{2AA507D6-E6DF-4D20-925F-9EC7BD42F9A8}"/>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a:p>
        </p:txBody>
      </p:sp>
      <p:sp>
        <p:nvSpPr>
          <p:cNvPr id="5" name="投影片編號版面配置區 4">
            <a:extLst>
              <a:ext uri="{FF2B5EF4-FFF2-40B4-BE49-F238E27FC236}">
                <a16:creationId xmlns:a16="http://schemas.microsoft.com/office/drawing/2014/main" id="{C7F69D0C-B242-4175-8D67-3A47EEEBF008}"/>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335125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09D13FE-E159-4F62-9E6C-83078D84C74E}"/>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C67E8B0-37D8-4A94-82F6-917A9E355C37}" type="datetimeFigureOut">
              <a:rPr lang="zh-TW" altLang="en-US" smtClean="0"/>
              <a:pPr/>
              <a:t>2023/10/15</a:t>
            </a:fld>
            <a:endParaRPr lang="zh-TW" altLang="en-US"/>
          </a:p>
        </p:txBody>
      </p:sp>
      <p:sp>
        <p:nvSpPr>
          <p:cNvPr id="3" name="頁尾版面配置區 2">
            <a:extLst>
              <a:ext uri="{FF2B5EF4-FFF2-40B4-BE49-F238E27FC236}">
                <a16:creationId xmlns:a16="http://schemas.microsoft.com/office/drawing/2014/main" id="{C60D2DA6-BF5A-437B-AF37-B4121E949927}"/>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4" name="投影片編號版面配置區 3">
            <a:extLst>
              <a:ext uri="{FF2B5EF4-FFF2-40B4-BE49-F238E27FC236}">
                <a16:creationId xmlns:a16="http://schemas.microsoft.com/office/drawing/2014/main" id="{8F98B7BF-988F-44B1-B8E3-E1A5E31C67FD}"/>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1FE3E8B2-12FB-46EC-9011-C7F7CCA9E928}" type="slidenum">
              <a:rPr lang="zh-TW" altLang="en-US" smtClean="0"/>
              <a:pPr/>
              <a:t>‹#›</a:t>
            </a:fld>
            <a:endParaRPr lang="zh-TW" altLang="en-US"/>
          </a:p>
        </p:txBody>
      </p:sp>
    </p:spTree>
    <p:extLst>
      <p:ext uri="{BB962C8B-B14F-4D97-AF65-F5344CB8AC3E}">
        <p14:creationId xmlns:p14="http://schemas.microsoft.com/office/powerpoint/2010/main" val="3953517843"/>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8B8D3-BDFC-43BF-B41D-3B410B75594B}"/>
              </a:ext>
            </a:extLst>
          </p:cNvPr>
          <p:cNvSpPr>
            <a:spLocks noGrp="1"/>
          </p:cNvSpPr>
          <p:nvPr>
            <p:ph type="title"/>
          </p:nvPr>
        </p:nvSpPr>
        <p:spPr>
          <a:xfrm>
            <a:off x="629841" y="343006"/>
            <a:ext cx="2949178" cy="1200521"/>
          </a:xfrm>
        </p:spPr>
        <p:txBody>
          <a:bodyPr anchor="b"/>
          <a:lstStyle>
            <a:lvl1pPr>
              <a:defRPr sz="24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ED0577B1-522F-4B1F-8D78-796F7C6163A1}"/>
              </a:ext>
            </a:extLst>
          </p:cNvPr>
          <p:cNvSpPr>
            <a:spLocks noGrp="1"/>
          </p:cNvSpPr>
          <p:nvPr>
            <p:ph idx="1"/>
          </p:nvPr>
        </p:nvSpPr>
        <p:spPr>
          <a:xfrm>
            <a:off x="3887391" y="740798"/>
            <a:ext cx="4629150" cy="3656347"/>
          </a:xfrm>
        </p:spPr>
        <p:txBody>
          <a:bodyPr/>
          <a:lstStyle>
            <a:lvl1pPr>
              <a:defRPr sz="2400" baseline="0">
                <a:latin typeface="Times New Roman" panose="02020603050405020304" pitchFamily="18" charset="0"/>
                <a:ea typeface="標楷體" panose="03000509000000000000" pitchFamily="65" charset="-120"/>
              </a:defRPr>
            </a:lvl1pPr>
            <a:lvl2pPr>
              <a:defRPr sz="2100" baseline="0">
                <a:latin typeface="Times New Roman" panose="02020603050405020304" pitchFamily="18" charset="0"/>
                <a:ea typeface="標楷體" panose="03000509000000000000" pitchFamily="65" charset="-120"/>
              </a:defRPr>
            </a:lvl2pPr>
            <a:lvl3pPr>
              <a:defRPr sz="1800" baseline="0">
                <a:latin typeface="Times New Roman" panose="02020603050405020304" pitchFamily="18" charset="0"/>
                <a:ea typeface="標楷體" panose="03000509000000000000" pitchFamily="65" charset="-120"/>
              </a:defRPr>
            </a:lvl3pPr>
            <a:lvl4pPr>
              <a:defRPr sz="1500" baseline="0">
                <a:latin typeface="Times New Roman" panose="02020603050405020304" pitchFamily="18" charset="0"/>
                <a:ea typeface="標楷體" panose="03000509000000000000" pitchFamily="65" charset="-120"/>
              </a:defRPr>
            </a:lvl4pPr>
            <a:lvl5pPr>
              <a:defRPr sz="1500" baseline="0">
                <a:latin typeface="Times New Roman" panose="02020603050405020304" pitchFamily="18" charset="0"/>
                <a:ea typeface="標楷體" panose="03000509000000000000" pitchFamily="65" charset="-120"/>
              </a:defRPr>
            </a:lvl5pPr>
            <a:lvl6pPr>
              <a:defRPr sz="1500"/>
            </a:lvl6pPr>
            <a:lvl7pPr>
              <a:defRPr sz="1500"/>
            </a:lvl7pPr>
            <a:lvl8pPr>
              <a:defRPr sz="1500"/>
            </a:lvl8pPr>
            <a:lvl9pPr>
              <a:defRPr sz="15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a:extLst>
              <a:ext uri="{FF2B5EF4-FFF2-40B4-BE49-F238E27FC236}">
                <a16:creationId xmlns:a16="http://schemas.microsoft.com/office/drawing/2014/main" id="{BB0642F5-E67D-4D82-8F13-FEDB49C0D63C}"/>
              </a:ext>
            </a:extLst>
          </p:cNvPr>
          <p:cNvSpPr>
            <a:spLocks noGrp="1"/>
          </p:cNvSpPr>
          <p:nvPr>
            <p:ph type="body" sz="half" idx="2"/>
          </p:nvPr>
        </p:nvSpPr>
        <p:spPr>
          <a:xfrm>
            <a:off x="629841" y="1543526"/>
            <a:ext cx="2949178" cy="2859574"/>
          </a:xfrm>
        </p:spPr>
        <p:txBody>
          <a:bodyPr/>
          <a:lstStyle>
            <a:lvl1pPr marL="0" indent="0">
              <a:buNone/>
              <a:defRPr sz="1200" baseline="0">
                <a:latin typeface="Times New Roman" panose="02020603050405020304" pitchFamily="18" charset="0"/>
                <a:ea typeface="標楷體" panose="03000509000000000000" pitchFamily="65" charset="-12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1A5B1C40-8753-48B6-807F-E7C1985E0A68}"/>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dirty="0"/>
          </a:p>
        </p:txBody>
      </p:sp>
      <p:sp>
        <p:nvSpPr>
          <p:cNvPr id="6" name="頁尾版面配置區 5">
            <a:extLst>
              <a:ext uri="{FF2B5EF4-FFF2-40B4-BE49-F238E27FC236}">
                <a16:creationId xmlns:a16="http://schemas.microsoft.com/office/drawing/2014/main" id="{BCDCC936-F9DF-4E10-81AE-0F7051E11CFF}"/>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dirty="0"/>
          </a:p>
        </p:txBody>
      </p:sp>
      <p:sp>
        <p:nvSpPr>
          <p:cNvPr id="7" name="投影片編號版面配置區 6">
            <a:extLst>
              <a:ext uri="{FF2B5EF4-FFF2-40B4-BE49-F238E27FC236}">
                <a16:creationId xmlns:a16="http://schemas.microsoft.com/office/drawing/2014/main" id="{3A4CB987-A805-47CA-9127-796BF4D399B6}"/>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dirty="0"/>
          </a:p>
        </p:txBody>
      </p:sp>
    </p:spTree>
    <p:extLst>
      <p:ext uri="{BB962C8B-B14F-4D97-AF65-F5344CB8AC3E}">
        <p14:creationId xmlns:p14="http://schemas.microsoft.com/office/powerpoint/2010/main" val="358321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087BB-79F8-41F0-BAFC-970D06ED9F92}"/>
              </a:ext>
            </a:extLst>
          </p:cNvPr>
          <p:cNvSpPr>
            <a:spLocks noGrp="1"/>
          </p:cNvSpPr>
          <p:nvPr>
            <p:ph type="title"/>
          </p:nvPr>
        </p:nvSpPr>
        <p:spPr>
          <a:xfrm>
            <a:off x="629841" y="343006"/>
            <a:ext cx="2949178" cy="1200521"/>
          </a:xfrm>
        </p:spPr>
        <p:txBody>
          <a:bodyPr anchor="b"/>
          <a:lstStyle>
            <a:lvl1pPr>
              <a:defRPr sz="24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3" name="圖片版面配置區 2">
            <a:extLst>
              <a:ext uri="{FF2B5EF4-FFF2-40B4-BE49-F238E27FC236}">
                <a16:creationId xmlns:a16="http://schemas.microsoft.com/office/drawing/2014/main" id="{01BA208C-FAE0-4534-B3BA-020B18DEC046}"/>
              </a:ext>
            </a:extLst>
          </p:cNvPr>
          <p:cNvSpPr>
            <a:spLocks noGrp="1"/>
          </p:cNvSpPr>
          <p:nvPr>
            <p:ph type="pic" idx="1"/>
          </p:nvPr>
        </p:nvSpPr>
        <p:spPr>
          <a:xfrm>
            <a:off x="3887391" y="740798"/>
            <a:ext cx="4629150" cy="3656347"/>
          </a:xfrm>
        </p:spPr>
        <p:txBody>
          <a:bodyPr/>
          <a:lstStyle>
            <a:lvl1pPr marL="0" indent="0">
              <a:buNone/>
              <a:defRPr sz="2400" baseline="0">
                <a:latin typeface="Times New Roman" panose="02020603050405020304" pitchFamily="18" charset="0"/>
                <a:ea typeface="標楷體" panose="03000509000000000000" pitchFamily="65" charset="-12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dirty="0"/>
          </a:p>
        </p:txBody>
      </p:sp>
      <p:sp>
        <p:nvSpPr>
          <p:cNvPr id="4" name="文字版面配置區 3">
            <a:extLst>
              <a:ext uri="{FF2B5EF4-FFF2-40B4-BE49-F238E27FC236}">
                <a16:creationId xmlns:a16="http://schemas.microsoft.com/office/drawing/2014/main" id="{2076F354-DC69-43FF-9E6B-260986F4C8E3}"/>
              </a:ext>
            </a:extLst>
          </p:cNvPr>
          <p:cNvSpPr>
            <a:spLocks noGrp="1"/>
          </p:cNvSpPr>
          <p:nvPr>
            <p:ph type="body" sz="half" idx="2"/>
          </p:nvPr>
        </p:nvSpPr>
        <p:spPr>
          <a:xfrm>
            <a:off x="629841" y="1543526"/>
            <a:ext cx="2949178" cy="2859574"/>
          </a:xfrm>
        </p:spPr>
        <p:txBody>
          <a:bodyPr/>
          <a:lstStyle>
            <a:lvl1pPr marL="0" indent="0">
              <a:buNone/>
              <a:defRPr sz="1200" baseline="0">
                <a:latin typeface="Times New Roman" panose="02020603050405020304" pitchFamily="18" charset="0"/>
                <a:ea typeface="標楷體" panose="03000509000000000000" pitchFamily="65" charset="-12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dirty="0"/>
              <a:t>按一下以編輯母片文字樣式</a:t>
            </a:r>
          </a:p>
        </p:txBody>
      </p:sp>
      <p:sp>
        <p:nvSpPr>
          <p:cNvPr id="5" name="日期版面配置區 4">
            <a:extLst>
              <a:ext uri="{FF2B5EF4-FFF2-40B4-BE49-F238E27FC236}">
                <a16:creationId xmlns:a16="http://schemas.microsoft.com/office/drawing/2014/main" id="{FF64F79F-ECD6-4645-8071-00F0D4913744}"/>
              </a:ext>
            </a:extLst>
          </p:cNvPr>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dirty="0"/>
          </a:p>
        </p:txBody>
      </p:sp>
      <p:sp>
        <p:nvSpPr>
          <p:cNvPr id="6" name="頁尾版面配置區 5">
            <a:extLst>
              <a:ext uri="{FF2B5EF4-FFF2-40B4-BE49-F238E27FC236}">
                <a16:creationId xmlns:a16="http://schemas.microsoft.com/office/drawing/2014/main" id="{21185309-89BB-4382-9122-F2D60D2F5383}"/>
              </a:ext>
            </a:extLst>
          </p:cNvPr>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CN" altLang="en-US" dirty="0"/>
          </a:p>
        </p:txBody>
      </p:sp>
      <p:sp>
        <p:nvSpPr>
          <p:cNvPr id="7" name="投影片編號版面配置區 6">
            <a:extLst>
              <a:ext uri="{FF2B5EF4-FFF2-40B4-BE49-F238E27FC236}">
                <a16:creationId xmlns:a16="http://schemas.microsoft.com/office/drawing/2014/main" id="{36CEE73A-3EA8-4F03-B704-8A9A09E78FAA}"/>
              </a:ext>
            </a:extLst>
          </p:cNvPr>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dirty="0"/>
          </a:p>
        </p:txBody>
      </p:sp>
    </p:spTree>
    <p:extLst>
      <p:ext uri="{BB962C8B-B14F-4D97-AF65-F5344CB8AC3E}">
        <p14:creationId xmlns:p14="http://schemas.microsoft.com/office/powerpoint/2010/main" val="167865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34022C-A79F-43AB-A14B-CF4B7BF32E17}"/>
              </a:ext>
            </a:extLst>
          </p:cNvPr>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1F8B359-09B3-46D7-8C42-C0179110B1E2}"/>
              </a:ext>
            </a:extLst>
          </p:cNvPr>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8D6E69-9A5D-4060-BF7E-4C9AC93E78A3}"/>
              </a:ext>
            </a:extLst>
          </p:cNvPr>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baseline="0">
                <a:solidFill>
                  <a:schemeClr val="tx1">
                    <a:tint val="75000"/>
                  </a:schemeClr>
                </a:solidFill>
                <a:latin typeface="Times New Roman" panose="02020603050405020304" pitchFamily="18" charset="0"/>
                <a:ea typeface="標楷體" panose="03000509000000000000" pitchFamily="65" charset="-120"/>
              </a:defRPr>
            </a:lvl1pPr>
          </a:lstStyle>
          <a:p>
            <a:fld id="{C1F886BA-5FC7-4C45-9AF2-D10BC1540A8E}" type="datetimeFigureOut">
              <a:rPr lang="zh-CN" altLang="en-US" smtClean="0"/>
              <a:pPr/>
              <a:t>2023/10/15</a:t>
            </a:fld>
            <a:endParaRPr lang="zh-CN" altLang="en-US"/>
          </a:p>
        </p:txBody>
      </p:sp>
      <p:sp>
        <p:nvSpPr>
          <p:cNvPr id="5" name="頁尾版面配置區 4">
            <a:extLst>
              <a:ext uri="{FF2B5EF4-FFF2-40B4-BE49-F238E27FC236}">
                <a16:creationId xmlns:a16="http://schemas.microsoft.com/office/drawing/2014/main" id="{0DF23E87-EFD7-4484-A48E-EAD8643BDA32}"/>
              </a:ext>
            </a:extLst>
          </p:cNvPr>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CN" altLang="en-US"/>
          </a:p>
        </p:txBody>
      </p:sp>
      <p:sp>
        <p:nvSpPr>
          <p:cNvPr id="6" name="投影片編號版面配置區 5">
            <a:extLst>
              <a:ext uri="{FF2B5EF4-FFF2-40B4-BE49-F238E27FC236}">
                <a16:creationId xmlns:a16="http://schemas.microsoft.com/office/drawing/2014/main" id="{086F489D-CEB3-4DBD-A51B-4DDBB1A9AF87}"/>
              </a:ext>
            </a:extLst>
          </p:cNvPr>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baseline="0">
                <a:solidFill>
                  <a:schemeClr val="tx1">
                    <a:tint val="75000"/>
                  </a:schemeClr>
                </a:solidFill>
                <a:latin typeface="Times New Roman" panose="02020603050405020304" pitchFamily="18" charset="0"/>
                <a:ea typeface="標楷體" panose="03000509000000000000" pitchFamily="65" charset="-120"/>
              </a:defRPr>
            </a:lvl1pPr>
          </a:lstStyle>
          <a:p>
            <a:fld id="{DD6D0CF6-0F7D-4653-8535-B9F68734AF5D}" type="slidenum">
              <a:rPr lang="zh-CN" altLang="en-US" smtClean="0"/>
              <a:pPr/>
              <a:t>‹#›</a:t>
            </a:fld>
            <a:endParaRPr lang="zh-CN" altLang="en-US"/>
          </a:p>
        </p:txBody>
      </p:sp>
    </p:spTree>
    <p:extLst>
      <p:ext uri="{BB962C8B-B14F-4D97-AF65-F5344CB8AC3E}">
        <p14:creationId xmlns:p14="http://schemas.microsoft.com/office/powerpoint/2010/main" val="5698366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3" r:id="rId12"/>
  </p:sldLayoutIdLst>
  <p:transition spd="med">
    <p:random/>
  </p:transition>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標楷體" panose="03000509000000000000" pitchFamily="65" charset="-12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標楷體" panose="03000509000000000000" pitchFamily="65" charset="-12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標楷體" panose="03000509000000000000" pitchFamily="65" charset="-12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標楷體" panose="03000509000000000000" pitchFamily="65"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17935" y="1499535"/>
            <a:ext cx="8907908" cy="830997"/>
          </a:xfrm>
          <a:prstGeom prst="rect">
            <a:avLst/>
          </a:prstGeom>
          <a:noFill/>
        </p:spPr>
        <p:txBody>
          <a:bodyPr wrap="square" rtlCol="0">
            <a:spAutoFit/>
          </a:bodyPr>
          <a:lstStyle/>
          <a:p>
            <a:pPr algn="ctr">
              <a:spcBef>
                <a:spcPts val="600"/>
              </a:spcBef>
            </a:pPr>
            <a:r>
              <a:rPr lang="en-US" altLang="zh-TW" sz="2400" b="1"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sym typeface="+mn-lt"/>
              </a:rPr>
              <a:t>Neighbourhood-based Undersampling Approach for Handling Imbalanced and Overlapped Data</a:t>
            </a:r>
          </a:p>
        </p:txBody>
      </p:sp>
      <p:cxnSp>
        <p:nvCxnSpPr>
          <p:cNvPr id="19" name="直接连接符 60">
            <a:extLst>
              <a:ext uri="{FF2B5EF4-FFF2-40B4-BE49-F238E27FC236}">
                <a16:creationId xmlns:a16="http://schemas.microsoft.com/office/drawing/2014/main" id="{F325BBD3-43B9-433F-95CC-5D4A95575FFF}"/>
              </a:ext>
            </a:extLst>
          </p:cNvPr>
          <p:cNvCxnSpPr>
            <a:cxnSpLocks/>
          </p:cNvCxnSpPr>
          <p:nvPr/>
        </p:nvCxnSpPr>
        <p:spPr>
          <a:xfrm>
            <a:off x="1717786" y="3562445"/>
            <a:ext cx="5708210" cy="0"/>
          </a:xfrm>
          <a:prstGeom prst="line">
            <a:avLst/>
          </a:prstGeom>
          <a:noFill/>
          <a:ln w="19050" cap="rnd" cmpd="sng" algn="ctr">
            <a:solidFill>
              <a:schemeClr val="tx1">
                <a:lumMod val="75000"/>
                <a:lumOff val="25000"/>
              </a:schemeClr>
            </a:solidFill>
            <a:prstDash val="solid"/>
            <a:miter lim="800000"/>
          </a:ln>
          <a:effectLst/>
        </p:spPr>
      </p:cxnSp>
      <p:sp>
        <p:nvSpPr>
          <p:cNvPr id="20" name="TextBox 11">
            <a:extLst>
              <a:ext uri="{FF2B5EF4-FFF2-40B4-BE49-F238E27FC236}">
                <a16:creationId xmlns:a16="http://schemas.microsoft.com/office/drawing/2014/main" id="{391EEBDB-53D3-4DD5-94B4-CAF56A78DC95}"/>
              </a:ext>
            </a:extLst>
          </p:cNvPr>
          <p:cNvSpPr txBox="1"/>
          <p:nvPr/>
        </p:nvSpPr>
        <p:spPr>
          <a:xfrm>
            <a:off x="6065367" y="3600648"/>
            <a:ext cx="1360629" cy="267382"/>
          </a:xfrm>
          <a:prstGeom prst="rect">
            <a:avLst/>
          </a:prstGeom>
          <a:noFill/>
        </p:spPr>
        <p:txBody>
          <a:bodyPr wrap="none" lIns="51435" tIns="25718" rIns="51435" bIns="25718" rtlCol="0">
            <a:spAutoFit/>
          </a:bodyPr>
          <a:lstStyle/>
          <a:p>
            <a:pPr algn="r" defTabSz="514350"/>
            <a:r>
              <a:rPr lang="zh-TW"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報告者：林承緯</a:t>
            </a:r>
            <a:endParaRPr lang="zh-CN"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2" name="TextBox 11">
            <a:extLst>
              <a:ext uri="{FF2B5EF4-FFF2-40B4-BE49-F238E27FC236}">
                <a16:creationId xmlns:a16="http://schemas.microsoft.com/office/drawing/2014/main" id="{5EF0E7C8-CE5F-40DF-974F-5A2B0BFA9073}"/>
              </a:ext>
            </a:extLst>
          </p:cNvPr>
          <p:cNvSpPr txBox="1"/>
          <p:nvPr/>
        </p:nvSpPr>
        <p:spPr>
          <a:xfrm>
            <a:off x="2572916" y="2762255"/>
            <a:ext cx="3997954" cy="267382"/>
          </a:xfrm>
          <a:prstGeom prst="rect">
            <a:avLst/>
          </a:prstGeom>
          <a:noFill/>
        </p:spPr>
        <p:txBody>
          <a:bodyPr wrap="none" lIns="51435" tIns="25718" rIns="51435" bIns="25718" rtlCol="0">
            <a:spAutoFit/>
          </a:bodyPr>
          <a:lstStyle/>
          <a:p>
            <a:pPr algn="ctr" defTabSz="514350"/>
            <a:r>
              <a:rPr lang="zh-TW"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作者：</a:t>
            </a:r>
            <a:r>
              <a:rPr lang="en-US" altLang="zh-TW"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Pattaramon Vuttipittayamongkol</a:t>
            </a:r>
            <a:r>
              <a:rPr lang="zh-TW"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a:t>
            </a:r>
            <a:r>
              <a:rPr lang="en-US" altLang="zh-TW"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Eyad Elyan</a:t>
            </a: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pic>
        <p:nvPicPr>
          <p:cNvPr id="17" name="Picture 10" descr="animation drawing gif | WiffleGif">
            <a:extLst>
              <a:ext uri="{FF2B5EF4-FFF2-40B4-BE49-F238E27FC236}">
                <a16:creationId xmlns:a16="http://schemas.microsoft.com/office/drawing/2014/main" id="{30C571FF-196A-4A9E-8909-6E7D011F5B67}"/>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4268" y="3292624"/>
            <a:ext cx="502513" cy="28622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1">
            <a:extLst>
              <a:ext uri="{FF2B5EF4-FFF2-40B4-BE49-F238E27FC236}">
                <a16:creationId xmlns:a16="http://schemas.microsoft.com/office/drawing/2014/main" id="{273DC65C-FBBA-4AA7-987A-17AE32EDDA4C}"/>
              </a:ext>
            </a:extLst>
          </p:cNvPr>
          <p:cNvSpPr txBox="1"/>
          <p:nvPr/>
        </p:nvSpPr>
        <p:spPr>
          <a:xfrm>
            <a:off x="1931787" y="3146334"/>
            <a:ext cx="5280426" cy="267382"/>
          </a:xfrm>
          <a:prstGeom prst="rect">
            <a:avLst/>
          </a:prstGeom>
          <a:noFill/>
        </p:spPr>
        <p:txBody>
          <a:bodyPr wrap="square" lIns="51435" tIns="25718" rIns="51435" bIns="25718" rtlCol="0">
            <a:spAutoFit/>
          </a:bodyPr>
          <a:lstStyle/>
          <a:p>
            <a:pPr algn="ctr" defTabSz="514350"/>
            <a:r>
              <a:rPr lang="zh-TW"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來源：</a:t>
            </a:r>
            <a:r>
              <a:rPr lang="fr-FR" altLang="zh-TW"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Information Sciences</a:t>
            </a:r>
            <a:endParaRPr lang="en-US" altLang="zh-TW"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3" name="TextBox 11">
            <a:extLst>
              <a:ext uri="{FF2B5EF4-FFF2-40B4-BE49-F238E27FC236}">
                <a16:creationId xmlns:a16="http://schemas.microsoft.com/office/drawing/2014/main" id="{1D20C5C2-856D-4DD3-ABFF-1144482F860E}"/>
              </a:ext>
            </a:extLst>
          </p:cNvPr>
          <p:cNvSpPr txBox="1"/>
          <p:nvPr/>
        </p:nvSpPr>
        <p:spPr>
          <a:xfrm>
            <a:off x="1723028" y="3601306"/>
            <a:ext cx="1410321" cy="267382"/>
          </a:xfrm>
          <a:prstGeom prst="rect">
            <a:avLst/>
          </a:prstGeom>
          <a:noFill/>
        </p:spPr>
        <p:txBody>
          <a:bodyPr wrap="none" lIns="51435" tIns="25718" rIns="51435" bIns="25718" rtlCol="0">
            <a:spAutoFit/>
          </a:bodyPr>
          <a:lstStyle/>
          <a:p>
            <a:pPr defTabSz="514350"/>
            <a:r>
              <a:rPr lang="en-US" altLang="zh-TW"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 September 2019</a:t>
            </a:r>
            <a:endParaRPr lang="zh-CN" altLang="en-US" sz="14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群組 23">
            <a:extLst>
              <a:ext uri="{FF2B5EF4-FFF2-40B4-BE49-F238E27FC236}">
                <a16:creationId xmlns:a16="http://schemas.microsoft.com/office/drawing/2014/main" id="{CC7669AD-7F06-4768-AFEE-CF048590E0F6}"/>
              </a:ext>
            </a:extLst>
          </p:cNvPr>
          <p:cNvGrpSpPr/>
          <p:nvPr/>
        </p:nvGrpSpPr>
        <p:grpSpPr>
          <a:xfrm>
            <a:off x="179512" y="129324"/>
            <a:ext cx="451768" cy="555356"/>
            <a:chOff x="267804" y="190469"/>
            <a:chExt cx="531917" cy="653883"/>
          </a:xfrm>
        </p:grpSpPr>
        <p:sp>
          <p:nvSpPr>
            <p:cNvPr id="38" name="Freeform 5">
              <a:extLst>
                <a:ext uri="{FF2B5EF4-FFF2-40B4-BE49-F238E27FC236}">
                  <a16:creationId xmlns:a16="http://schemas.microsoft.com/office/drawing/2014/main" id="{447DA009-29B2-4614-9274-92ECD4B4075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39" name="Freeform 5">
              <a:extLst>
                <a:ext uri="{FF2B5EF4-FFF2-40B4-BE49-F238E27FC236}">
                  <a16:creationId xmlns:a16="http://schemas.microsoft.com/office/drawing/2014/main" id="{AB57CBEF-55B1-43B6-BED0-13326A536D45}"/>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32" name="矩形 31">
            <a:extLst>
              <a:ext uri="{FF2B5EF4-FFF2-40B4-BE49-F238E27FC236}">
                <a16:creationId xmlns:a16="http://schemas.microsoft.com/office/drawing/2014/main" id="{D599F86E-5EB2-46CA-8D70-DBA05EA452C9}"/>
              </a:ext>
            </a:extLst>
          </p:cNvPr>
          <p:cNvSpPr/>
          <p:nvPr/>
        </p:nvSpPr>
        <p:spPr>
          <a:xfrm>
            <a:off x="791580" y="235713"/>
            <a:ext cx="1717620"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實驗二</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3" name="矩形 12"/>
          <p:cNvSpPr/>
          <p:nvPr/>
        </p:nvSpPr>
        <p:spPr>
          <a:xfrm>
            <a:off x="8857250"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8</a:t>
            </a:r>
          </a:p>
        </p:txBody>
      </p:sp>
      <p:sp>
        <p:nvSpPr>
          <p:cNvPr id="14" name="文字方塊 13">
            <a:extLst>
              <a:ext uri="{FF2B5EF4-FFF2-40B4-BE49-F238E27FC236}">
                <a16:creationId xmlns:a16="http://schemas.microsoft.com/office/drawing/2014/main" id="{08C95ACD-2565-4C53-928A-407089C97842}"/>
              </a:ext>
            </a:extLst>
          </p:cNvPr>
          <p:cNvSpPr txBox="1"/>
          <p:nvPr/>
        </p:nvSpPr>
        <p:spPr>
          <a:xfrm>
            <a:off x="2908060" y="342602"/>
            <a:ext cx="3327879" cy="576063"/>
          </a:xfrm>
          <a:prstGeom prst="roundRect">
            <a:avLst>
              <a:gd name="adj" fmla="val 21421"/>
            </a:avLst>
          </a:prstGeom>
          <a:solidFill>
            <a:schemeClr val="bg1"/>
          </a:solidFill>
          <a:ln>
            <a:noFill/>
          </a:ln>
          <a:effectLst>
            <a:outerShdw blurRad="215900" algn="ctr" rotWithShape="0">
              <a:prstClr val="black">
                <a:alpha val="25000"/>
              </a:prstClr>
            </a:outerShdw>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zh-TW" altLang="en-US" sz="2000" b="1" dirty="0">
                <a:solidFill>
                  <a:schemeClr val="tx1">
                    <a:lumMod val="75000"/>
                    <a:lumOff val="25000"/>
                  </a:schemeClr>
                </a:solidFill>
                <a:latin typeface="Times New Roman" panose="02020603050405020304" pitchFamily="18" charset="0"/>
                <a:ea typeface="標楷體" panose="03000509000000000000" pitchFamily="65" charset="-120"/>
              </a:rPr>
              <a:t>資料集</a:t>
            </a:r>
          </a:p>
        </p:txBody>
      </p:sp>
      <p:sp>
        <p:nvSpPr>
          <p:cNvPr id="17" name="文字方塊 16">
            <a:extLst>
              <a:ext uri="{FF2B5EF4-FFF2-40B4-BE49-F238E27FC236}">
                <a16:creationId xmlns:a16="http://schemas.microsoft.com/office/drawing/2014/main" id="{7A42AC50-7322-43A6-8727-4043E82CC9B7}"/>
              </a:ext>
            </a:extLst>
          </p:cNvPr>
          <p:cNvSpPr txBox="1"/>
          <p:nvPr/>
        </p:nvSpPr>
        <p:spPr>
          <a:xfrm>
            <a:off x="791580" y="1204391"/>
            <a:ext cx="3564000" cy="3779999"/>
          </a:xfrm>
          <a:prstGeom prst="roundRect">
            <a:avLst>
              <a:gd name="adj" fmla="val 2636"/>
            </a:avLst>
          </a:prstGeom>
          <a:solidFill>
            <a:schemeClr val="bg1"/>
          </a:solidFill>
          <a:ln w="12700">
            <a:solidFill>
              <a:schemeClr val="tx1">
                <a:lumMod val="65000"/>
                <a:lumOff val="35000"/>
              </a:schemeClr>
            </a:solidFill>
          </a:ln>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b="1" dirty="0">
              <a:solidFill>
                <a:schemeClr val="bg1"/>
              </a:solidFill>
              <a:latin typeface="Times New Roman" panose="02020603050405020304" pitchFamily="18" charset="0"/>
              <a:ea typeface="標楷體" panose="03000509000000000000" pitchFamily="65" charset="-120"/>
            </a:endParaRPr>
          </a:p>
        </p:txBody>
      </p:sp>
      <p:sp>
        <p:nvSpPr>
          <p:cNvPr id="18" name="文字方塊 17">
            <a:extLst>
              <a:ext uri="{FF2B5EF4-FFF2-40B4-BE49-F238E27FC236}">
                <a16:creationId xmlns:a16="http://schemas.microsoft.com/office/drawing/2014/main" id="{2255C6FF-242D-45C0-84AA-EC04C3A29818}"/>
              </a:ext>
            </a:extLst>
          </p:cNvPr>
          <p:cNvSpPr txBox="1"/>
          <p:nvPr/>
        </p:nvSpPr>
        <p:spPr>
          <a:xfrm>
            <a:off x="798780" y="1210485"/>
            <a:ext cx="3550196" cy="320111"/>
          </a:xfrm>
          <a:prstGeom prst="round2SameRect">
            <a:avLst>
              <a:gd name="adj1" fmla="val 29739"/>
              <a:gd name="adj2" fmla="val 0"/>
            </a:avLst>
          </a:prstGeom>
          <a:solidFill>
            <a:schemeClr val="bg1">
              <a:lumMod val="95000"/>
            </a:schemeClr>
          </a:solidFill>
          <a:ln w="12700">
            <a:noFill/>
          </a:ln>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b="1" dirty="0">
              <a:solidFill>
                <a:schemeClr val="bg1"/>
              </a:solidFill>
              <a:latin typeface="Times New Roman" panose="02020603050405020304" pitchFamily="18" charset="0"/>
              <a:ea typeface="標楷體" panose="03000509000000000000" pitchFamily="65" charset="-120"/>
            </a:endParaRPr>
          </a:p>
        </p:txBody>
      </p:sp>
      <p:graphicFrame>
        <p:nvGraphicFramePr>
          <p:cNvPr id="23" name="表格 22">
            <a:extLst>
              <a:ext uri="{FF2B5EF4-FFF2-40B4-BE49-F238E27FC236}">
                <a16:creationId xmlns:a16="http://schemas.microsoft.com/office/drawing/2014/main" id="{7E02D43B-BC08-4683-8D75-5300E3586FA6}"/>
              </a:ext>
            </a:extLst>
          </p:cNvPr>
          <p:cNvGraphicFramePr>
            <a:graphicFrameLocks noGrp="1"/>
          </p:cNvGraphicFramePr>
          <p:nvPr>
            <p:extLst>
              <p:ext uri="{D42A27DB-BD31-4B8C-83A1-F6EECF244321}">
                <p14:modId xmlns:p14="http://schemas.microsoft.com/office/powerpoint/2010/main" val="587522688"/>
              </p:ext>
            </p:extLst>
          </p:nvPr>
        </p:nvGraphicFramePr>
        <p:xfrm>
          <a:off x="791580" y="1204392"/>
          <a:ext cx="3564000" cy="3780000"/>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1600020898"/>
                    </a:ext>
                  </a:extLst>
                </a:gridCol>
                <a:gridCol w="900000">
                  <a:extLst>
                    <a:ext uri="{9D8B030D-6E8A-4147-A177-3AD203B41FA5}">
                      <a16:colId xmlns:a16="http://schemas.microsoft.com/office/drawing/2014/main" val="2213988518"/>
                    </a:ext>
                  </a:extLst>
                </a:gridCol>
                <a:gridCol w="792000">
                  <a:extLst>
                    <a:ext uri="{9D8B030D-6E8A-4147-A177-3AD203B41FA5}">
                      <a16:colId xmlns:a16="http://schemas.microsoft.com/office/drawing/2014/main" val="16803038"/>
                    </a:ext>
                  </a:extLst>
                </a:gridCol>
                <a:gridCol w="612000">
                  <a:extLst>
                    <a:ext uri="{9D8B030D-6E8A-4147-A177-3AD203B41FA5}">
                      <a16:colId xmlns:a16="http://schemas.microsoft.com/office/drawing/2014/main" val="1216329516"/>
                    </a:ext>
                  </a:extLst>
                </a:gridCol>
              </a:tblGrid>
              <a:tr h="324000">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資料集名稱</a:t>
                      </a: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特徵數量</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資料量</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IR</a:t>
                      </a:r>
                      <a:endPar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3373852"/>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Wisconsin</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683</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1.86</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840440"/>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Pima</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768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1.87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5407406"/>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Glass0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2.06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61350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Vehicle1</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846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2.90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226830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Vehicle0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846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3.25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344151"/>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Ecoli1</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336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3.36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1522958"/>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New-thyroid1</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007034"/>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New-thyroid2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5.14</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116253"/>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Ecoli2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336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5.46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744827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Segmemt0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2308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6.02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16469"/>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Yeast3</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1484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8.10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4763574"/>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Ecoli3</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336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8.60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811965"/>
                  </a:ext>
                </a:extLst>
              </a:tr>
            </a:tbl>
          </a:graphicData>
        </a:graphic>
      </p:graphicFrame>
      <p:sp>
        <p:nvSpPr>
          <p:cNvPr id="16" name="文字方塊 15">
            <a:extLst>
              <a:ext uri="{FF2B5EF4-FFF2-40B4-BE49-F238E27FC236}">
                <a16:creationId xmlns:a16="http://schemas.microsoft.com/office/drawing/2014/main" id="{4AB249A7-4614-4EC6-8B83-AD60C1E520D1}"/>
              </a:ext>
            </a:extLst>
          </p:cNvPr>
          <p:cNvSpPr txBox="1"/>
          <p:nvPr/>
        </p:nvSpPr>
        <p:spPr>
          <a:xfrm>
            <a:off x="4788420" y="1204389"/>
            <a:ext cx="3636000" cy="3779999"/>
          </a:xfrm>
          <a:prstGeom prst="roundRect">
            <a:avLst>
              <a:gd name="adj" fmla="val 2636"/>
            </a:avLst>
          </a:prstGeom>
          <a:solidFill>
            <a:schemeClr val="bg1"/>
          </a:solidFill>
          <a:ln w="12700">
            <a:solidFill>
              <a:schemeClr val="tx1">
                <a:lumMod val="65000"/>
                <a:lumOff val="35000"/>
              </a:schemeClr>
            </a:solidFill>
          </a:ln>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b="1" dirty="0">
              <a:solidFill>
                <a:schemeClr val="bg1"/>
              </a:solidFill>
              <a:latin typeface="Times New Roman" panose="02020603050405020304" pitchFamily="18" charset="0"/>
              <a:ea typeface="標楷體" panose="03000509000000000000" pitchFamily="65" charset="-120"/>
            </a:endParaRPr>
          </a:p>
        </p:txBody>
      </p:sp>
      <p:sp>
        <p:nvSpPr>
          <p:cNvPr id="19" name="文字方塊 18">
            <a:extLst>
              <a:ext uri="{FF2B5EF4-FFF2-40B4-BE49-F238E27FC236}">
                <a16:creationId xmlns:a16="http://schemas.microsoft.com/office/drawing/2014/main" id="{D4BFAD47-1875-4A01-BE9F-E9EB00241779}"/>
              </a:ext>
            </a:extLst>
          </p:cNvPr>
          <p:cNvSpPr txBox="1"/>
          <p:nvPr/>
        </p:nvSpPr>
        <p:spPr>
          <a:xfrm>
            <a:off x="4795619" y="1210483"/>
            <a:ext cx="3623552" cy="320111"/>
          </a:xfrm>
          <a:prstGeom prst="round2SameRect">
            <a:avLst>
              <a:gd name="adj1" fmla="val 29610"/>
              <a:gd name="adj2" fmla="val 0"/>
            </a:avLst>
          </a:prstGeom>
          <a:solidFill>
            <a:schemeClr val="bg1">
              <a:lumMod val="95000"/>
            </a:schemeClr>
          </a:solidFill>
          <a:ln w="12700">
            <a:noFill/>
          </a:ln>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endParaRPr lang="zh-TW" altLang="en-US" sz="1400" b="1" dirty="0">
              <a:solidFill>
                <a:schemeClr val="bg1"/>
              </a:solidFill>
              <a:latin typeface="Times New Roman" panose="02020603050405020304" pitchFamily="18" charset="0"/>
              <a:ea typeface="標楷體" panose="03000509000000000000" pitchFamily="65" charset="-120"/>
            </a:endParaRPr>
          </a:p>
        </p:txBody>
      </p:sp>
      <p:graphicFrame>
        <p:nvGraphicFramePr>
          <p:cNvPr id="20" name="表格 19">
            <a:extLst>
              <a:ext uri="{FF2B5EF4-FFF2-40B4-BE49-F238E27FC236}">
                <a16:creationId xmlns:a16="http://schemas.microsoft.com/office/drawing/2014/main" id="{EB67B4B7-CE74-4B36-A48F-B19815B7C6B4}"/>
              </a:ext>
            </a:extLst>
          </p:cNvPr>
          <p:cNvGraphicFramePr>
            <a:graphicFrameLocks noGrp="1"/>
          </p:cNvGraphicFramePr>
          <p:nvPr>
            <p:extLst>
              <p:ext uri="{D42A27DB-BD31-4B8C-83A1-F6EECF244321}">
                <p14:modId xmlns:p14="http://schemas.microsoft.com/office/powerpoint/2010/main" val="4285716662"/>
              </p:ext>
            </p:extLst>
          </p:nvPr>
        </p:nvGraphicFramePr>
        <p:xfrm>
          <a:off x="4788420" y="1204390"/>
          <a:ext cx="3636000" cy="378000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1600020898"/>
                    </a:ext>
                  </a:extLst>
                </a:gridCol>
                <a:gridCol w="900000">
                  <a:extLst>
                    <a:ext uri="{9D8B030D-6E8A-4147-A177-3AD203B41FA5}">
                      <a16:colId xmlns:a16="http://schemas.microsoft.com/office/drawing/2014/main" val="2213988518"/>
                    </a:ext>
                  </a:extLst>
                </a:gridCol>
                <a:gridCol w="792000">
                  <a:extLst>
                    <a:ext uri="{9D8B030D-6E8A-4147-A177-3AD203B41FA5}">
                      <a16:colId xmlns:a16="http://schemas.microsoft.com/office/drawing/2014/main" val="16803038"/>
                    </a:ext>
                  </a:extLst>
                </a:gridCol>
                <a:gridCol w="612000">
                  <a:extLst>
                    <a:ext uri="{9D8B030D-6E8A-4147-A177-3AD203B41FA5}">
                      <a16:colId xmlns:a16="http://schemas.microsoft.com/office/drawing/2014/main" val="1216329516"/>
                    </a:ext>
                  </a:extLst>
                </a:gridCol>
              </a:tblGrid>
              <a:tr h="324000">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資料集名稱</a:t>
                      </a: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特徵數量</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資料量</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IR</a:t>
                      </a:r>
                      <a:endParaRPr lang="zh-TW" altLang="en-US" sz="1200" b="1"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3373852"/>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Yeast2vs4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9.08</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840440"/>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Vowel0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13</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988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9.98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5407406"/>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Glass2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11.59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61350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Yeast1vs7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459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14.30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226830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Glass4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15.46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344151"/>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Ecoli4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336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15.80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1522958"/>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Page-blocks13vs2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472</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15.86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1007034"/>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Abalone09-18 </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731</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16.40</a:t>
                      </a: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116253"/>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Glass5</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9</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22.78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7448277"/>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Yeast4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1484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28.10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316469"/>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Ecoli0137vs26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281</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39.14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4763574"/>
                  </a:ext>
                </a:extLst>
              </a:tr>
              <a:tr h="288000">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Yeast6</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no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8</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1484</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41.40</a:t>
                      </a:r>
                      <a:endParaRPr lang="zh-TW" altLang="en-US" sz="1200" b="0" baseline="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a:txBody>
                  <a:tcPr anchor="ctr">
                    <a:lnL w="9525" cap="flat" cmpd="sng" algn="ctr">
                      <a:solidFill>
                        <a:schemeClr val="tx1">
                          <a:lumMod val="65000"/>
                          <a:lumOff val="3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811965"/>
                  </a:ext>
                </a:extLst>
              </a:tr>
            </a:tbl>
          </a:graphicData>
        </a:graphic>
      </p:graphicFrame>
    </p:spTree>
    <p:extLst>
      <p:ext uri="{BB962C8B-B14F-4D97-AF65-F5344CB8AC3E}">
        <p14:creationId xmlns:p14="http://schemas.microsoft.com/office/powerpoint/2010/main" val="260669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fill="hold" grpId="1" nodeType="withEffect">
                                  <p:stCondLst>
                                    <p:cond delay="200"/>
                                  </p:stCondLst>
                                  <p:childTnLst>
                                    <p:animScale>
                                      <p:cBhvr>
                                        <p:cTn id="11" dur="250" fill="hold"/>
                                        <p:tgtEl>
                                          <p:spTgt spid="14"/>
                                        </p:tgtEl>
                                      </p:cBhvr>
                                      <p:by x="120000" y="120000"/>
                                    </p:animScale>
                                  </p:childTnLst>
                                </p:cTn>
                              </p:par>
                              <p:par>
                                <p:cTn id="12" presetID="6" presetClass="emph" presetSubtype="0" fill="hold" grpId="2" nodeType="withEffect">
                                  <p:stCondLst>
                                    <p:cond delay="400"/>
                                  </p:stCondLst>
                                  <p:childTnLst>
                                    <p:animScale>
                                      <p:cBhvr>
                                        <p:cTn id="13" dur="250" fill="hold"/>
                                        <p:tgtEl>
                                          <p:spTgt spid="14"/>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15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7" grpId="0" animBg="1"/>
      <p:bldP spid="18" grpId="0" animBg="1"/>
      <p:bldP spid="16"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219624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實驗二</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85647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9</a:t>
            </a:r>
          </a:p>
        </p:txBody>
      </p:sp>
      <p:pic>
        <p:nvPicPr>
          <p:cNvPr id="2" name="圖片 1">
            <a:extLst>
              <a:ext uri="{FF2B5EF4-FFF2-40B4-BE49-F238E27FC236}">
                <a16:creationId xmlns:a16="http://schemas.microsoft.com/office/drawing/2014/main" id="{6BAE50EA-ADA1-4F2B-B283-05BC94ADAAA0}"/>
              </a:ext>
            </a:extLst>
          </p:cNvPr>
          <p:cNvPicPr>
            <a:picLocks noChangeAspect="1"/>
          </p:cNvPicPr>
          <p:nvPr/>
        </p:nvPicPr>
        <p:blipFill>
          <a:blip r:embed="rId3"/>
          <a:stretch>
            <a:fillRect/>
          </a:stretch>
        </p:blipFill>
        <p:spPr>
          <a:xfrm>
            <a:off x="0" y="1060376"/>
            <a:ext cx="9144000" cy="3589993"/>
          </a:xfrm>
          <a:prstGeom prst="rect">
            <a:avLst/>
          </a:prstGeom>
        </p:spPr>
      </p:pic>
      <p:cxnSp>
        <p:nvCxnSpPr>
          <p:cNvPr id="5" name="直線接點 4">
            <a:extLst>
              <a:ext uri="{FF2B5EF4-FFF2-40B4-BE49-F238E27FC236}">
                <a16:creationId xmlns:a16="http://schemas.microsoft.com/office/drawing/2014/main" id="{B0085112-66D8-4759-A897-A4D2F61D1253}"/>
              </a:ext>
            </a:extLst>
          </p:cNvPr>
          <p:cNvCxnSpPr/>
          <p:nvPr/>
        </p:nvCxnSpPr>
        <p:spPr>
          <a:xfrm>
            <a:off x="1043608" y="1636440"/>
            <a:ext cx="2268252"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6E4CA215-32D2-4F00-A892-3E765893055D}"/>
              </a:ext>
            </a:extLst>
          </p:cNvPr>
          <p:cNvCxnSpPr/>
          <p:nvPr/>
        </p:nvCxnSpPr>
        <p:spPr>
          <a:xfrm>
            <a:off x="1043608" y="3580656"/>
            <a:ext cx="2268252"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090F911C-3258-4A45-A7DB-6FE4563228C9}"/>
              </a:ext>
            </a:extLst>
          </p:cNvPr>
          <p:cNvCxnSpPr>
            <a:cxnSpLocks/>
          </p:cNvCxnSpPr>
          <p:nvPr/>
        </p:nvCxnSpPr>
        <p:spPr>
          <a:xfrm>
            <a:off x="2699792" y="4306598"/>
            <a:ext cx="612068"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C7193246-1309-4139-B143-F275BA3879E3}"/>
              </a:ext>
            </a:extLst>
          </p:cNvPr>
          <p:cNvCxnSpPr>
            <a:cxnSpLocks/>
          </p:cNvCxnSpPr>
          <p:nvPr/>
        </p:nvCxnSpPr>
        <p:spPr>
          <a:xfrm>
            <a:off x="2699792" y="3947390"/>
            <a:ext cx="612068"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071FCB0B-5737-4E24-85E4-C013F053BCF5}"/>
              </a:ext>
            </a:extLst>
          </p:cNvPr>
          <p:cNvCxnSpPr>
            <a:cxnSpLocks/>
          </p:cNvCxnSpPr>
          <p:nvPr/>
        </p:nvCxnSpPr>
        <p:spPr>
          <a:xfrm>
            <a:off x="2698649" y="3701224"/>
            <a:ext cx="612068"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3EAC8108-C7C4-4088-9422-4DD4B5E0224F}"/>
              </a:ext>
            </a:extLst>
          </p:cNvPr>
          <p:cNvCxnSpPr>
            <a:cxnSpLocks/>
          </p:cNvCxnSpPr>
          <p:nvPr/>
        </p:nvCxnSpPr>
        <p:spPr>
          <a:xfrm>
            <a:off x="2698649" y="3211391"/>
            <a:ext cx="612068"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49FD3C66-8E6B-45CB-956D-B8F2F03D0082}"/>
              </a:ext>
            </a:extLst>
          </p:cNvPr>
          <p:cNvCxnSpPr>
            <a:cxnSpLocks/>
          </p:cNvCxnSpPr>
          <p:nvPr/>
        </p:nvCxnSpPr>
        <p:spPr>
          <a:xfrm>
            <a:off x="2698649" y="2974450"/>
            <a:ext cx="612068"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sp>
        <p:nvSpPr>
          <p:cNvPr id="25" name="矩形: 圓角 24">
            <a:extLst>
              <a:ext uri="{FF2B5EF4-FFF2-40B4-BE49-F238E27FC236}">
                <a16:creationId xmlns:a16="http://schemas.microsoft.com/office/drawing/2014/main" id="{FCDE948F-7935-4D73-8A56-73A27A9016A1}"/>
              </a:ext>
            </a:extLst>
          </p:cNvPr>
          <p:cNvSpPr/>
          <p:nvPr/>
        </p:nvSpPr>
        <p:spPr>
          <a:xfrm>
            <a:off x="2555776" y="1227007"/>
            <a:ext cx="864096" cy="3452672"/>
          </a:xfrm>
          <a:prstGeom prst="roundRect">
            <a:avLst>
              <a:gd name="adj" fmla="val 10562"/>
            </a:avLst>
          </a:prstGeom>
          <a:solidFill>
            <a:srgbClr val="E03E3E">
              <a:alpha val="10196"/>
            </a:srgbClr>
          </a:solidFill>
          <a:ln w="19050">
            <a:solidFill>
              <a:srgbClr val="E03E3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10616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219624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實驗三</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748464" y="4806534"/>
            <a:ext cx="389850"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10</a:t>
            </a:r>
          </a:p>
        </p:txBody>
      </p:sp>
      <p:grpSp>
        <p:nvGrpSpPr>
          <p:cNvPr id="11" name="群組 10">
            <a:extLst>
              <a:ext uri="{FF2B5EF4-FFF2-40B4-BE49-F238E27FC236}">
                <a16:creationId xmlns:a16="http://schemas.microsoft.com/office/drawing/2014/main" id="{7E5DC256-C923-4E3F-93E8-CCE25782E972}"/>
              </a:ext>
            </a:extLst>
          </p:cNvPr>
          <p:cNvGrpSpPr/>
          <p:nvPr/>
        </p:nvGrpSpPr>
        <p:grpSpPr>
          <a:xfrm>
            <a:off x="1498222" y="1276400"/>
            <a:ext cx="6147556" cy="3165889"/>
            <a:chOff x="161764" y="124272"/>
            <a:chExt cx="8820472" cy="4542396"/>
          </a:xfrm>
        </p:grpSpPr>
        <p:grpSp>
          <p:nvGrpSpPr>
            <p:cNvPr id="12" name="群組 11">
              <a:extLst>
                <a:ext uri="{FF2B5EF4-FFF2-40B4-BE49-F238E27FC236}">
                  <a16:creationId xmlns:a16="http://schemas.microsoft.com/office/drawing/2014/main" id="{EBCC5749-3B6E-4FC8-886F-60F7AEB37764}"/>
                </a:ext>
              </a:extLst>
            </p:cNvPr>
            <p:cNvGrpSpPr/>
            <p:nvPr/>
          </p:nvGrpSpPr>
          <p:grpSpPr>
            <a:xfrm>
              <a:off x="161764" y="124272"/>
              <a:ext cx="8820472" cy="4542396"/>
              <a:chOff x="161764" y="124272"/>
              <a:chExt cx="8820472" cy="4542396"/>
            </a:xfrm>
          </p:grpSpPr>
          <p:grpSp>
            <p:nvGrpSpPr>
              <p:cNvPr id="14" name="群組 13">
                <a:extLst>
                  <a:ext uri="{FF2B5EF4-FFF2-40B4-BE49-F238E27FC236}">
                    <a16:creationId xmlns:a16="http://schemas.microsoft.com/office/drawing/2014/main" id="{4D6DFB94-1E54-4901-86B0-66EDBD276C83}"/>
                  </a:ext>
                </a:extLst>
              </p:cNvPr>
              <p:cNvGrpSpPr/>
              <p:nvPr/>
            </p:nvGrpSpPr>
            <p:grpSpPr>
              <a:xfrm>
                <a:off x="161764" y="124272"/>
                <a:ext cx="8820472" cy="4542396"/>
                <a:chOff x="161764" y="124272"/>
                <a:chExt cx="8820472" cy="4542396"/>
              </a:xfrm>
            </p:grpSpPr>
            <p:sp>
              <p:nvSpPr>
                <p:cNvPr id="16" name="矩形: 圓角 15">
                  <a:extLst>
                    <a:ext uri="{FF2B5EF4-FFF2-40B4-BE49-F238E27FC236}">
                      <a16:creationId xmlns:a16="http://schemas.microsoft.com/office/drawing/2014/main" id="{C97887E1-5AA5-46AD-A94C-CBC4B6F0D0EC}"/>
                    </a:ext>
                  </a:extLst>
                </p:cNvPr>
                <p:cNvSpPr/>
                <p:nvPr/>
              </p:nvSpPr>
              <p:spPr>
                <a:xfrm>
                  <a:off x="161764" y="124272"/>
                  <a:ext cx="8820472" cy="4542396"/>
                </a:xfrm>
                <a:prstGeom prst="roundRect">
                  <a:avLst>
                    <a:gd name="adj" fmla="val 2424"/>
                  </a:avLst>
                </a:prstGeom>
                <a:solidFill>
                  <a:srgbClr val="F0F0F0"/>
                </a:solidFill>
                <a:ln w="6350">
                  <a:solidFill>
                    <a:schemeClr val="bg1">
                      <a:lumMod val="75000"/>
                    </a:schemeClr>
                  </a:solidFill>
                </a:ln>
                <a:effectLst>
                  <a:outerShdw blurRad="38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nvGrpSpPr>
                <p:cNvPr id="21" name="群組 20">
                  <a:extLst>
                    <a:ext uri="{FF2B5EF4-FFF2-40B4-BE49-F238E27FC236}">
                      <a16:creationId xmlns:a16="http://schemas.microsoft.com/office/drawing/2014/main" id="{75D6EE57-4379-400D-AC40-6700CEAF52D7}"/>
                    </a:ext>
                  </a:extLst>
                </p:cNvPr>
                <p:cNvGrpSpPr/>
                <p:nvPr/>
              </p:nvGrpSpPr>
              <p:grpSpPr>
                <a:xfrm>
                  <a:off x="323528" y="267697"/>
                  <a:ext cx="532756" cy="145198"/>
                  <a:chOff x="323528" y="268288"/>
                  <a:chExt cx="532756" cy="145198"/>
                </a:xfrm>
              </p:grpSpPr>
              <p:sp>
                <p:nvSpPr>
                  <p:cNvPr id="22" name="橢圓 21">
                    <a:extLst>
                      <a:ext uri="{FF2B5EF4-FFF2-40B4-BE49-F238E27FC236}">
                        <a16:creationId xmlns:a16="http://schemas.microsoft.com/office/drawing/2014/main" id="{23537B8A-CE1F-41D7-998F-F75BC8B3E31B}"/>
                      </a:ext>
                    </a:extLst>
                  </p:cNvPr>
                  <p:cNvSpPr/>
                  <p:nvPr/>
                </p:nvSpPr>
                <p:spPr>
                  <a:xfrm>
                    <a:off x="323528" y="268288"/>
                    <a:ext cx="144000" cy="144000"/>
                  </a:xfrm>
                  <a:prstGeom prst="ellipse">
                    <a:avLst/>
                  </a:prstGeom>
                  <a:solidFill>
                    <a:srgbClr val="FC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23" name="橢圓 22">
                    <a:extLst>
                      <a:ext uri="{FF2B5EF4-FFF2-40B4-BE49-F238E27FC236}">
                        <a16:creationId xmlns:a16="http://schemas.microsoft.com/office/drawing/2014/main" id="{1B275E54-DBA1-4D60-83A5-663D881AA55C}"/>
                      </a:ext>
                    </a:extLst>
                  </p:cNvPr>
                  <p:cNvSpPr/>
                  <p:nvPr/>
                </p:nvSpPr>
                <p:spPr>
                  <a:xfrm>
                    <a:off x="517906" y="269486"/>
                    <a:ext cx="144000" cy="144000"/>
                  </a:xfrm>
                  <a:prstGeom prst="ellipse">
                    <a:avLst/>
                  </a:prstGeom>
                  <a:solidFill>
                    <a:srgbClr val="FD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24" name="橢圓 23">
                    <a:extLst>
                      <a:ext uri="{FF2B5EF4-FFF2-40B4-BE49-F238E27FC236}">
                        <a16:creationId xmlns:a16="http://schemas.microsoft.com/office/drawing/2014/main" id="{ABC8F564-170C-44A3-9082-338BA26379F2}"/>
                      </a:ext>
                    </a:extLst>
                  </p:cNvPr>
                  <p:cNvSpPr/>
                  <p:nvPr/>
                </p:nvSpPr>
                <p:spPr>
                  <a:xfrm>
                    <a:off x="712284" y="268288"/>
                    <a:ext cx="144000" cy="144000"/>
                  </a:xfrm>
                  <a:prstGeom prst="ellipse">
                    <a:avLst/>
                  </a:prstGeom>
                  <a:solidFill>
                    <a:srgbClr val="35C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grpSp>
          <p:sp>
            <p:nvSpPr>
              <p:cNvPr id="15" name="矩形: 圓角 14">
                <a:extLst>
                  <a:ext uri="{FF2B5EF4-FFF2-40B4-BE49-F238E27FC236}">
                    <a16:creationId xmlns:a16="http://schemas.microsoft.com/office/drawing/2014/main" id="{E7BF3B89-6EDB-491D-A051-035045F0D509}"/>
                  </a:ext>
                </a:extLst>
              </p:cNvPr>
              <p:cNvSpPr/>
              <p:nvPr/>
            </p:nvSpPr>
            <p:spPr>
              <a:xfrm>
                <a:off x="3402000" y="213697"/>
                <a:ext cx="2340000" cy="252000"/>
              </a:xfrm>
              <a:prstGeom prst="roundRect">
                <a:avLst>
                  <a:gd name="adj" fmla="val 18991"/>
                </a:avLst>
              </a:prstGeom>
              <a:solidFill>
                <a:schemeClr val="bg1">
                  <a:lumMod val="85000"/>
                </a:schemeClr>
              </a:solidFill>
              <a:effectLst/>
            </p:spPr>
            <p:txBody>
              <a:bodyPr wrap="none" tIns="72000" bIns="54000" anchor="ctr">
                <a:noAutofit/>
              </a:bodyPr>
              <a:lstStyle/>
              <a:p>
                <a:pPr algn="ctr"/>
                <a:endParaRPr lang="zh-TW" altLang="en-US" sz="1000" b="1" dirty="0">
                  <a:solidFill>
                    <a:schemeClr val="tx1">
                      <a:lumMod val="65000"/>
                      <a:lumOff val="35000"/>
                    </a:schemeClr>
                  </a:solidFill>
                  <a:latin typeface="標楷體" panose="03000509000000000000" pitchFamily="65" charset="-120"/>
                  <a:ea typeface="標楷體" panose="03000509000000000000" pitchFamily="65" charset="-120"/>
                </a:endParaRPr>
              </a:p>
            </p:txBody>
          </p:sp>
        </p:grpSp>
        <p:cxnSp>
          <p:nvCxnSpPr>
            <p:cNvPr id="13" name="直線接點 12">
              <a:extLst>
                <a:ext uri="{FF2B5EF4-FFF2-40B4-BE49-F238E27FC236}">
                  <a16:creationId xmlns:a16="http://schemas.microsoft.com/office/drawing/2014/main" id="{402768E9-9D3B-4B75-BB6C-21A1B7A78D27}"/>
                </a:ext>
              </a:extLst>
            </p:cNvPr>
            <p:cNvCxnSpPr>
              <a:cxnSpLocks/>
            </p:cNvCxnSpPr>
            <p:nvPr/>
          </p:nvCxnSpPr>
          <p:spPr>
            <a:xfrm>
              <a:off x="298570" y="556320"/>
              <a:ext cx="8546860" cy="0"/>
            </a:xfrm>
            <a:prstGeom prst="line">
              <a:avLst/>
            </a:prstGeom>
            <a:ln w="6350" cap="rnd">
              <a:solidFill>
                <a:schemeClr val="bg1">
                  <a:lumMod val="75000"/>
                  <a:alpha val="80000"/>
                </a:schemeClr>
              </a:solidFill>
              <a:round/>
            </a:ln>
          </p:spPr>
          <p:style>
            <a:lnRef idx="1">
              <a:schemeClr val="accent1"/>
            </a:lnRef>
            <a:fillRef idx="0">
              <a:schemeClr val="accent1"/>
            </a:fillRef>
            <a:effectRef idx="0">
              <a:schemeClr val="accent1"/>
            </a:effectRef>
            <a:fontRef idx="minor">
              <a:schemeClr val="tx1"/>
            </a:fontRef>
          </p:style>
        </p:cxnSp>
      </p:grpSp>
      <p:sp>
        <p:nvSpPr>
          <p:cNvPr id="25" name="矩形: 圓角 24">
            <a:extLst>
              <a:ext uri="{FF2B5EF4-FFF2-40B4-BE49-F238E27FC236}">
                <a16:creationId xmlns:a16="http://schemas.microsoft.com/office/drawing/2014/main" id="{8B859598-C54F-415F-85A9-6F82980E1DFF}"/>
              </a:ext>
            </a:extLst>
          </p:cNvPr>
          <p:cNvSpPr/>
          <p:nvPr/>
        </p:nvSpPr>
        <p:spPr>
          <a:xfrm>
            <a:off x="1570618" y="1687864"/>
            <a:ext cx="6002765" cy="20718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gn="just">
              <a:lnSpc>
                <a:spcPct val="150000"/>
              </a:lnSpc>
              <a:buClr>
                <a:schemeClr val="tx1">
                  <a:lumMod val="75000"/>
                  <a:lumOff val="25000"/>
                </a:schemeClr>
              </a:buClr>
              <a:buSzPct val="90000"/>
              <a:buFont typeface="Times New Roman" panose="02020603050405020304" pitchFamily="18" charset="0"/>
              <a:buChar char="&gt;"/>
            </a:pP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實驗三使用真實案例的</a:t>
            </a:r>
            <a:r>
              <a:rPr lang="zh-TW" altLang="en-US" sz="1200" dirty="0">
                <a:solidFill>
                  <a:srgbClr val="E03E3E"/>
                </a:solidFill>
                <a:latin typeface="Times New Roman" panose="02020603050405020304" pitchFamily="18" charset="0"/>
                <a:ea typeface="標楷體" panose="03000509000000000000" pitchFamily="65" charset="-120"/>
              </a:rPr>
              <a:t>高維度</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資料集來進行實測，三個資料集分別為</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Breast Cancer</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MNIST_3</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MNIST_5</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p>
        </p:txBody>
      </p:sp>
    </p:spTree>
    <p:extLst>
      <p:ext uri="{BB962C8B-B14F-4D97-AF65-F5344CB8AC3E}">
        <p14:creationId xmlns:p14="http://schemas.microsoft.com/office/powerpoint/2010/main" val="1342376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iterate type="lt">
                                    <p:tmAbs val="30"/>
                                  </p:iterate>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219624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實驗三</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762287" y="4806534"/>
            <a:ext cx="382221"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11</a:t>
            </a:r>
          </a:p>
        </p:txBody>
      </p:sp>
      <p:pic>
        <p:nvPicPr>
          <p:cNvPr id="2" name="圖片 1">
            <a:extLst>
              <a:ext uri="{FF2B5EF4-FFF2-40B4-BE49-F238E27FC236}">
                <a16:creationId xmlns:a16="http://schemas.microsoft.com/office/drawing/2014/main" id="{4880B481-87E8-4DC1-A7FC-017B3AFC7088}"/>
              </a:ext>
            </a:extLst>
          </p:cNvPr>
          <p:cNvPicPr>
            <a:picLocks noChangeAspect="1"/>
          </p:cNvPicPr>
          <p:nvPr/>
        </p:nvPicPr>
        <p:blipFill>
          <a:blip r:embed="rId3"/>
          <a:stretch>
            <a:fillRect/>
          </a:stretch>
        </p:blipFill>
        <p:spPr>
          <a:xfrm>
            <a:off x="0" y="1420416"/>
            <a:ext cx="9144000" cy="2931129"/>
          </a:xfrm>
          <a:prstGeom prst="rect">
            <a:avLst/>
          </a:prstGeom>
        </p:spPr>
      </p:pic>
      <p:cxnSp>
        <p:nvCxnSpPr>
          <p:cNvPr id="12" name="直線接點 11">
            <a:extLst>
              <a:ext uri="{FF2B5EF4-FFF2-40B4-BE49-F238E27FC236}">
                <a16:creationId xmlns:a16="http://schemas.microsoft.com/office/drawing/2014/main" id="{264D5A0B-8229-4537-8707-55F2DDE244E7}"/>
              </a:ext>
            </a:extLst>
          </p:cNvPr>
          <p:cNvCxnSpPr>
            <a:cxnSpLocks/>
          </p:cNvCxnSpPr>
          <p:nvPr/>
        </p:nvCxnSpPr>
        <p:spPr>
          <a:xfrm>
            <a:off x="5292080" y="2008204"/>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F9659220-C7D5-4E4E-BFCE-7A0BDFAE0867}"/>
              </a:ext>
            </a:extLst>
          </p:cNvPr>
          <p:cNvCxnSpPr>
            <a:cxnSpLocks/>
          </p:cNvCxnSpPr>
          <p:nvPr/>
        </p:nvCxnSpPr>
        <p:spPr>
          <a:xfrm>
            <a:off x="5292080" y="2212504"/>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BC151992-90A0-4FCB-89F3-35D377F06E9C}"/>
              </a:ext>
            </a:extLst>
          </p:cNvPr>
          <p:cNvCxnSpPr>
            <a:cxnSpLocks/>
          </p:cNvCxnSpPr>
          <p:nvPr/>
        </p:nvCxnSpPr>
        <p:spPr>
          <a:xfrm>
            <a:off x="5292080" y="2812848"/>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01AAE681-5F58-4A10-87CD-F43808A33A0A}"/>
              </a:ext>
            </a:extLst>
          </p:cNvPr>
          <p:cNvCxnSpPr>
            <a:cxnSpLocks/>
          </p:cNvCxnSpPr>
          <p:nvPr/>
        </p:nvCxnSpPr>
        <p:spPr>
          <a:xfrm>
            <a:off x="5292080" y="3616660"/>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6FB5892B-6C1F-474B-B5AD-AA9B911B114F}"/>
              </a:ext>
            </a:extLst>
          </p:cNvPr>
          <p:cNvCxnSpPr>
            <a:cxnSpLocks/>
          </p:cNvCxnSpPr>
          <p:nvPr/>
        </p:nvCxnSpPr>
        <p:spPr>
          <a:xfrm>
            <a:off x="3311860" y="3815098"/>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FA7C96F4-7A54-4C2E-AF19-77490423B3A3}"/>
              </a:ext>
            </a:extLst>
          </p:cNvPr>
          <p:cNvCxnSpPr>
            <a:cxnSpLocks/>
          </p:cNvCxnSpPr>
          <p:nvPr/>
        </p:nvCxnSpPr>
        <p:spPr>
          <a:xfrm>
            <a:off x="2411760" y="3010168"/>
            <a:ext cx="504056" cy="0"/>
          </a:xfrm>
          <a:prstGeom prst="line">
            <a:avLst/>
          </a:prstGeom>
          <a:ln w="19050" cap="rnd">
            <a:solidFill>
              <a:srgbClr val="E03E3E"/>
            </a:solidFill>
            <a:round/>
          </a:ln>
        </p:spPr>
        <p:style>
          <a:lnRef idx="1">
            <a:schemeClr val="accent1"/>
          </a:lnRef>
          <a:fillRef idx="0">
            <a:schemeClr val="accent1"/>
          </a:fillRef>
          <a:effectRef idx="0">
            <a:schemeClr val="accent1"/>
          </a:effectRef>
          <a:fontRef idx="minor">
            <a:schemeClr val="tx1"/>
          </a:fontRef>
        </p:style>
      </p:cxnSp>
      <p:sp>
        <p:nvSpPr>
          <p:cNvPr id="14" name="矩形: 圓角 13">
            <a:extLst>
              <a:ext uri="{FF2B5EF4-FFF2-40B4-BE49-F238E27FC236}">
                <a16:creationId xmlns:a16="http://schemas.microsoft.com/office/drawing/2014/main" id="{8347BEE5-34F0-4722-9B03-BF8BBBF90BB0}"/>
              </a:ext>
            </a:extLst>
          </p:cNvPr>
          <p:cNvSpPr/>
          <p:nvPr/>
        </p:nvSpPr>
        <p:spPr>
          <a:xfrm>
            <a:off x="5147810" y="1423800"/>
            <a:ext cx="864096" cy="2931130"/>
          </a:xfrm>
          <a:prstGeom prst="roundRect">
            <a:avLst>
              <a:gd name="adj" fmla="val 10562"/>
            </a:avLst>
          </a:prstGeom>
          <a:solidFill>
            <a:srgbClr val="E03E3E">
              <a:alpha val="10196"/>
            </a:srgbClr>
          </a:solidFill>
          <a:ln w="19050">
            <a:solidFill>
              <a:srgbClr val="E03E3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2823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237626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結論</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0" name="矩形 9"/>
          <p:cNvSpPr/>
          <p:nvPr/>
        </p:nvSpPr>
        <p:spPr>
          <a:xfrm>
            <a:off x="8748464" y="4806534"/>
            <a:ext cx="389850"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12</a:t>
            </a:r>
          </a:p>
        </p:txBody>
      </p:sp>
      <p:grpSp>
        <p:nvGrpSpPr>
          <p:cNvPr id="25" name="群組 24">
            <a:extLst>
              <a:ext uri="{FF2B5EF4-FFF2-40B4-BE49-F238E27FC236}">
                <a16:creationId xmlns:a16="http://schemas.microsoft.com/office/drawing/2014/main" id="{D9BE1EC1-6DD5-4971-8610-046A6C774FC9}"/>
              </a:ext>
            </a:extLst>
          </p:cNvPr>
          <p:cNvGrpSpPr/>
          <p:nvPr/>
        </p:nvGrpSpPr>
        <p:grpSpPr>
          <a:xfrm>
            <a:off x="1498222" y="1276400"/>
            <a:ext cx="6147556" cy="3165889"/>
            <a:chOff x="161764" y="124272"/>
            <a:chExt cx="8820472" cy="4542396"/>
          </a:xfrm>
        </p:grpSpPr>
        <p:grpSp>
          <p:nvGrpSpPr>
            <p:cNvPr id="26" name="群組 25">
              <a:extLst>
                <a:ext uri="{FF2B5EF4-FFF2-40B4-BE49-F238E27FC236}">
                  <a16:creationId xmlns:a16="http://schemas.microsoft.com/office/drawing/2014/main" id="{029A5D6D-B68C-4BAC-8410-59B0EAE27F45}"/>
                </a:ext>
              </a:extLst>
            </p:cNvPr>
            <p:cNvGrpSpPr/>
            <p:nvPr/>
          </p:nvGrpSpPr>
          <p:grpSpPr>
            <a:xfrm>
              <a:off x="161764" y="124272"/>
              <a:ext cx="8820472" cy="4542396"/>
              <a:chOff x="161764" y="124272"/>
              <a:chExt cx="8820472" cy="4542396"/>
            </a:xfrm>
          </p:grpSpPr>
          <p:grpSp>
            <p:nvGrpSpPr>
              <p:cNvPr id="28" name="群組 27">
                <a:extLst>
                  <a:ext uri="{FF2B5EF4-FFF2-40B4-BE49-F238E27FC236}">
                    <a16:creationId xmlns:a16="http://schemas.microsoft.com/office/drawing/2014/main" id="{0F36E659-F1B3-44E1-AD3C-6D693CD055E7}"/>
                  </a:ext>
                </a:extLst>
              </p:cNvPr>
              <p:cNvGrpSpPr/>
              <p:nvPr/>
            </p:nvGrpSpPr>
            <p:grpSpPr>
              <a:xfrm>
                <a:off x="161764" y="124272"/>
                <a:ext cx="8820472" cy="4542396"/>
                <a:chOff x="161764" y="124272"/>
                <a:chExt cx="8820472" cy="4542396"/>
              </a:xfrm>
            </p:grpSpPr>
            <p:sp>
              <p:nvSpPr>
                <p:cNvPr id="30" name="矩形: 圓角 29">
                  <a:extLst>
                    <a:ext uri="{FF2B5EF4-FFF2-40B4-BE49-F238E27FC236}">
                      <a16:creationId xmlns:a16="http://schemas.microsoft.com/office/drawing/2014/main" id="{C70E4C2E-2523-4C0D-B409-50205C7DA8E2}"/>
                    </a:ext>
                  </a:extLst>
                </p:cNvPr>
                <p:cNvSpPr/>
                <p:nvPr/>
              </p:nvSpPr>
              <p:spPr>
                <a:xfrm>
                  <a:off x="161764" y="124272"/>
                  <a:ext cx="8820472" cy="4542396"/>
                </a:xfrm>
                <a:prstGeom prst="roundRect">
                  <a:avLst>
                    <a:gd name="adj" fmla="val 2424"/>
                  </a:avLst>
                </a:prstGeom>
                <a:solidFill>
                  <a:srgbClr val="F0F0F0"/>
                </a:solidFill>
                <a:ln w="6350">
                  <a:solidFill>
                    <a:schemeClr val="bg1">
                      <a:lumMod val="75000"/>
                    </a:schemeClr>
                  </a:solidFill>
                </a:ln>
                <a:effectLst>
                  <a:outerShdw blurRad="38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nvGrpSpPr>
                <p:cNvPr id="31" name="群組 30">
                  <a:extLst>
                    <a:ext uri="{FF2B5EF4-FFF2-40B4-BE49-F238E27FC236}">
                      <a16:creationId xmlns:a16="http://schemas.microsoft.com/office/drawing/2014/main" id="{8FF601EB-EDC2-4F6F-BD38-8C42F25D2572}"/>
                    </a:ext>
                  </a:extLst>
                </p:cNvPr>
                <p:cNvGrpSpPr/>
                <p:nvPr/>
              </p:nvGrpSpPr>
              <p:grpSpPr>
                <a:xfrm>
                  <a:off x="323528" y="267697"/>
                  <a:ext cx="532756" cy="145198"/>
                  <a:chOff x="323528" y="268288"/>
                  <a:chExt cx="532756" cy="145198"/>
                </a:xfrm>
              </p:grpSpPr>
              <p:sp>
                <p:nvSpPr>
                  <p:cNvPr id="32" name="橢圓 31">
                    <a:extLst>
                      <a:ext uri="{FF2B5EF4-FFF2-40B4-BE49-F238E27FC236}">
                        <a16:creationId xmlns:a16="http://schemas.microsoft.com/office/drawing/2014/main" id="{CE6C3353-B6B6-4F8A-A9BC-E9EF0151EDAD}"/>
                      </a:ext>
                    </a:extLst>
                  </p:cNvPr>
                  <p:cNvSpPr/>
                  <p:nvPr/>
                </p:nvSpPr>
                <p:spPr>
                  <a:xfrm>
                    <a:off x="323528" y="268288"/>
                    <a:ext cx="144000" cy="144000"/>
                  </a:xfrm>
                  <a:prstGeom prst="ellipse">
                    <a:avLst/>
                  </a:prstGeom>
                  <a:solidFill>
                    <a:srgbClr val="FC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33" name="橢圓 32">
                    <a:extLst>
                      <a:ext uri="{FF2B5EF4-FFF2-40B4-BE49-F238E27FC236}">
                        <a16:creationId xmlns:a16="http://schemas.microsoft.com/office/drawing/2014/main" id="{D39BFAEE-4314-4D28-A273-0BDB561CC293}"/>
                      </a:ext>
                    </a:extLst>
                  </p:cNvPr>
                  <p:cNvSpPr/>
                  <p:nvPr/>
                </p:nvSpPr>
                <p:spPr>
                  <a:xfrm>
                    <a:off x="517906" y="269486"/>
                    <a:ext cx="144000" cy="144000"/>
                  </a:xfrm>
                  <a:prstGeom prst="ellipse">
                    <a:avLst/>
                  </a:prstGeom>
                  <a:solidFill>
                    <a:srgbClr val="FD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34" name="橢圓 33">
                    <a:extLst>
                      <a:ext uri="{FF2B5EF4-FFF2-40B4-BE49-F238E27FC236}">
                        <a16:creationId xmlns:a16="http://schemas.microsoft.com/office/drawing/2014/main" id="{2DCECC34-DC90-4A0E-BE85-154887E369C6}"/>
                      </a:ext>
                    </a:extLst>
                  </p:cNvPr>
                  <p:cNvSpPr/>
                  <p:nvPr/>
                </p:nvSpPr>
                <p:spPr>
                  <a:xfrm>
                    <a:off x="712284" y="268288"/>
                    <a:ext cx="144000" cy="144000"/>
                  </a:xfrm>
                  <a:prstGeom prst="ellipse">
                    <a:avLst/>
                  </a:prstGeom>
                  <a:solidFill>
                    <a:srgbClr val="35C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grpSp>
          <p:sp>
            <p:nvSpPr>
              <p:cNvPr id="29" name="矩形: 圓角 28">
                <a:extLst>
                  <a:ext uri="{FF2B5EF4-FFF2-40B4-BE49-F238E27FC236}">
                    <a16:creationId xmlns:a16="http://schemas.microsoft.com/office/drawing/2014/main" id="{B986BD0F-C8DD-4147-B1BC-6877D7B0EABC}"/>
                  </a:ext>
                </a:extLst>
              </p:cNvPr>
              <p:cNvSpPr/>
              <p:nvPr/>
            </p:nvSpPr>
            <p:spPr>
              <a:xfrm>
                <a:off x="3402000" y="213697"/>
                <a:ext cx="2340000" cy="252000"/>
              </a:xfrm>
              <a:prstGeom prst="roundRect">
                <a:avLst>
                  <a:gd name="adj" fmla="val 18991"/>
                </a:avLst>
              </a:prstGeom>
              <a:solidFill>
                <a:schemeClr val="bg1">
                  <a:lumMod val="85000"/>
                </a:schemeClr>
              </a:solidFill>
              <a:effectLst/>
            </p:spPr>
            <p:txBody>
              <a:bodyPr wrap="none" tIns="72000" bIns="54000" anchor="ctr">
                <a:noAutofit/>
              </a:bodyPr>
              <a:lstStyle/>
              <a:p>
                <a:pPr algn="ctr"/>
                <a:endParaRPr lang="zh-TW" altLang="en-US" sz="1000" b="1" dirty="0">
                  <a:solidFill>
                    <a:schemeClr val="tx1">
                      <a:lumMod val="65000"/>
                      <a:lumOff val="35000"/>
                    </a:schemeClr>
                  </a:solidFill>
                  <a:latin typeface="標楷體" panose="03000509000000000000" pitchFamily="65" charset="-120"/>
                  <a:ea typeface="標楷體" panose="03000509000000000000" pitchFamily="65" charset="-120"/>
                </a:endParaRPr>
              </a:p>
            </p:txBody>
          </p:sp>
        </p:grpSp>
        <p:cxnSp>
          <p:nvCxnSpPr>
            <p:cNvPr id="27" name="直線接點 26">
              <a:extLst>
                <a:ext uri="{FF2B5EF4-FFF2-40B4-BE49-F238E27FC236}">
                  <a16:creationId xmlns:a16="http://schemas.microsoft.com/office/drawing/2014/main" id="{317011B4-92EB-4D9C-9DFF-D7B667A85D14}"/>
                </a:ext>
              </a:extLst>
            </p:cNvPr>
            <p:cNvCxnSpPr>
              <a:cxnSpLocks/>
            </p:cNvCxnSpPr>
            <p:nvPr/>
          </p:nvCxnSpPr>
          <p:spPr>
            <a:xfrm>
              <a:off x="298570" y="556320"/>
              <a:ext cx="8546860" cy="0"/>
            </a:xfrm>
            <a:prstGeom prst="line">
              <a:avLst/>
            </a:prstGeom>
            <a:ln w="6350" cap="rnd">
              <a:solidFill>
                <a:schemeClr val="bg1">
                  <a:lumMod val="75000"/>
                  <a:alpha val="80000"/>
                </a:schemeClr>
              </a:solidFill>
              <a:round/>
            </a:ln>
          </p:spPr>
          <p:style>
            <a:lnRef idx="1">
              <a:schemeClr val="accent1"/>
            </a:lnRef>
            <a:fillRef idx="0">
              <a:schemeClr val="accent1"/>
            </a:fillRef>
            <a:effectRef idx="0">
              <a:schemeClr val="accent1"/>
            </a:effectRef>
            <a:fontRef idx="minor">
              <a:schemeClr val="tx1"/>
            </a:fontRef>
          </p:style>
        </p:cxnSp>
      </p:grpSp>
      <p:sp>
        <p:nvSpPr>
          <p:cNvPr id="35" name="矩形: 圓角 34">
            <a:extLst>
              <a:ext uri="{FF2B5EF4-FFF2-40B4-BE49-F238E27FC236}">
                <a16:creationId xmlns:a16="http://schemas.microsoft.com/office/drawing/2014/main" id="{67CC92D3-F8C8-4EA1-A42F-A94DB64C24BA}"/>
              </a:ext>
            </a:extLst>
          </p:cNvPr>
          <p:cNvSpPr/>
          <p:nvPr/>
        </p:nvSpPr>
        <p:spPr>
          <a:xfrm>
            <a:off x="1547664" y="1687864"/>
            <a:ext cx="6002765" cy="20718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gn="just">
              <a:lnSpc>
                <a:spcPct val="150000"/>
              </a:lnSpc>
              <a:buClr>
                <a:schemeClr val="tx1">
                  <a:lumMod val="75000"/>
                  <a:lumOff val="25000"/>
                </a:schemeClr>
              </a:buClr>
              <a:buSzPct val="90000"/>
              <a:buFont typeface="Times New Roman" panose="02020603050405020304" pitchFamily="18" charset="0"/>
              <a:buChar char="&gt;"/>
            </a:pP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此研究提出的四種方法在各種不平衡和重疊程度下都有著不錯的效果，也在三種不同實驗中證明，四種方法在不同特性的資料集上都有各自的強項，讓使用者在各種不同領域的資料集進行平衡時有更多的選擇。</a:t>
            </a:r>
          </a:p>
        </p:txBody>
      </p:sp>
    </p:spTree>
    <p:custDataLst>
      <p:tags r:id="rId1"/>
    </p:custDataLst>
    <p:extLst>
      <p:ext uri="{BB962C8B-B14F-4D97-AF65-F5344CB8AC3E}">
        <p14:creationId xmlns:p14="http://schemas.microsoft.com/office/powerpoint/2010/main" val="588503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 presetClass="entr" presetSubtype="0" fill="hold" nodeType="afterEffect">
                                  <p:stCondLst>
                                    <p:cond delay="0"/>
                                  </p:stCondLst>
                                  <p:iterate type="lt">
                                    <p:tmAbs val="30"/>
                                  </p:iterate>
                                  <p:childTnLst>
                                    <p:set>
                                      <p:cBhvr>
                                        <p:cTn id="10"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0E4CDFCA-04E1-4516-8AC4-774128E0EC13}"/>
              </a:ext>
            </a:extLst>
          </p:cNvPr>
          <p:cNvGrpSpPr/>
          <p:nvPr/>
        </p:nvGrpSpPr>
        <p:grpSpPr>
          <a:xfrm>
            <a:off x="179512" y="129324"/>
            <a:ext cx="451768" cy="555356"/>
            <a:chOff x="267804" y="190469"/>
            <a:chExt cx="531917" cy="653883"/>
          </a:xfrm>
        </p:grpSpPr>
        <p:sp>
          <p:nvSpPr>
            <p:cNvPr id="20" name="Freeform 5">
              <a:extLst>
                <a:ext uri="{FF2B5EF4-FFF2-40B4-BE49-F238E27FC236}">
                  <a16:creationId xmlns:a16="http://schemas.microsoft.com/office/drawing/2014/main" id="{B08CFBC3-3F71-4B1F-A9DE-3280A5381DD7}"/>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1" name="Freeform 5">
              <a:extLst>
                <a:ext uri="{FF2B5EF4-FFF2-40B4-BE49-F238E27FC236}">
                  <a16:creationId xmlns:a16="http://schemas.microsoft.com/office/drawing/2014/main" id="{80880D9C-78B2-4AD7-9DAB-1B599F920DAC}"/>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22" name="矩形 21">
            <a:extLst>
              <a:ext uri="{FF2B5EF4-FFF2-40B4-BE49-F238E27FC236}">
                <a16:creationId xmlns:a16="http://schemas.microsoft.com/office/drawing/2014/main" id="{49EB658F-4929-42C2-B3CE-0C876AAB6BD3}"/>
              </a:ext>
            </a:extLst>
          </p:cNvPr>
          <p:cNvSpPr/>
          <p:nvPr/>
        </p:nvSpPr>
        <p:spPr>
          <a:xfrm>
            <a:off x="791580" y="235713"/>
            <a:ext cx="237626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後續研究方向</a:t>
            </a:r>
          </a:p>
        </p:txBody>
      </p:sp>
      <p:sp>
        <p:nvSpPr>
          <p:cNvPr id="10" name="矩形 9"/>
          <p:cNvSpPr/>
          <p:nvPr/>
        </p:nvSpPr>
        <p:spPr>
          <a:xfrm>
            <a:off x="8748464" y="4806534"/>
            <a:ext cx="389850"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13</a:t>
            </a:r>
          </a:p>
        </p:txBody>
      </p:sp>
      <p:sp>
        <p:nvSpPr>
          <p:cNvPr id="24" name="TextBox 54">
            <a:extLst>
              <a:ext uri="{FF2B5EF4-FFF2-40B4-BE49-F238E27FC236}">
                <a16:creationId xmlns:a16="http://schemas.microsoft.com/office/drawing/2014/main" id="{32551F5B-864A-4C9F-A8F3-C616A6241D20}"/>
              </a:ext>
            </a:extLst>
          </p:cNvPr>
          <p:cNvSpPr txBox="1"/>
          <p:nvPr/>
        </p:nvSpPr>
        <p:spPr>
          <a:xfrm>
            <a:off x="4451500" y="1778692"/>
            <a:ext cx="3612887"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Times New Roman" panose="02020603050405020304" pitchFamily="18" charset="0"/>
                <a:ea typeface="標楷體" panose="03000509000000000000" pitchFamily="65" charset="-120"/>
                <a:cs typeface="台灣金萱體" panose="02020500000000000000" pitchFamily="18" charset="-120"/>
              </a:rPr>
              <a:t>可以試著使用更多的演算法去比較</a:t>
            </a:r>
          </a:p>
        </p:txBody>
      </p:sp>
      <p:sp>
        <p:nvSpPr>
          <p:cNvPr id="25" name="Freeform 5">
            <a:extLst>
              <a:ext uri="{FF2B5EF4-FFF2-40B4-BE49-F238E27FC236}">
                <a16:creationId xmlns:a16="http://schemas.microsoft.com/office/drawing/2014/main" id="{3D451D83-872E-4C93-BA7C-CBCD85D461BC}"/>
              </a:ext>
            </a:extLst>
          </p:cNvPr>
          <p:cNvSpPr/>
          <p:nvPr/>
        </p:nvSpPr>
        <p:spPr bwMode="auto">
          <a:xfrm rot="5400000">
            <a:off x="1555908" y="1899168"/>
            <a:ext cx="2109643" cy="190149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75000"/>
              <a:lumOff val="25000"/>
            </a:schemeClr>
          </a:solidFill>
          <a:ln w="9525" cap="flat">
            <a:no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6" name="TextBox 56">
            <a:extLst>
              <a:ext uri="{FF2B5EF4-FFF2-40B4-BE49-F238E27FC236}">
                <a16:creationId xmlns:a16="http://schemas.microsoft.com/office/drawing/2014/main" id="{AFA7156F-A7D6-4D92-BE7A-CE0FFD89E1A9}"/>
              </a:ext>
            </a:extLst>
          </p:cNvPr>
          <p:cNvSpPr txBox="1"/>
          <p:nvPr/>
        </p:nvSpPr>
        <p:spPr>
          <a:xfrm>
            <a:off x="2086306" y="2419026"/>
            <a:ext cx="1048845"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defTabSz="913313">
              <a:defRPr/>
            </a:pPr>
            <a:r>
              <a:rPr lang="zh-TW" altLang="en-US" sz="2800"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t>研究</a:t>
            </a:r>
            <a:br>
              <a:rPr lang="en-US" altLang="zh-TW" sz="2800"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br>
            <a:r>
              <a:rPr lang="zh-TW" altLang="en-US" sz="2800"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t>方向</a:t>
            </a:r>
            <a:endParaRPr lang="zh-CN" altLang="en-US" sz="2800"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7" name="Freeform 5">
            <a:extLst>
              <a:ext uri="{FF2B5EF4-FFF2-40B4-BE49-F238E27FC236}">
                <a16:creationId xmlns:a16="http://schemas.microsoft.com/office/drawing/2014/main" id="{9E4ED41A-8EFF-4FC2-A571-228A4D6650DA}"/>
              </a:ext>
            </a:extLst>
          </p:cNvPr>
          <p:cNvSpPr/>
          <p:nvPr/>
        </p:nvSpPr>
        <p:spPr bwMode="auto">
          <a:xfrm rot="5400000">
            <a:off x="1458689" y="1808021"/>
            <a:ext cx="2314529" cy="20645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9050" cap="flat">
            <a:solidFill>
              <a:schemeClr val="tx1">
                <a:lumMod val="65000"/>
                <a:lumOff val="35000"/>
              </a:schemeClr>
            </a:solidFill>
            <a:prstDash val="solid"/>
            <a:miter lim="800000"/>
          </a:ln>
        </p:spPr>
        <p:txBody>
          <a:bodyPr vert="horz" wrap="square" lIns="91372" tIns="45684" rIns="91372" bIns="45684" numCol="1" anchor="t" anchorCtr="0" compatLnSpc="1"/>
          <a:lstStyle/>
          <a:p>
            <a:pPr defTabSz="913313">
              <a:defRPr/>
            </a:pPr>
            <a:endParaRPr lang="zh-CN" altLang="en-US" kern="0" dirty="0">
              <a:solidFill>
                <a:sysClr val="windowText" lastClr="000000"/>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8" name="椭圆 10">
            <a:extLst>
              <a:ext uri="{FF2B5EF4-FFF2-40B4-BE49-F238E27FC236}">
                <a16:creationId xmlns:a16="http://schemas.microsoft.com/office/drawing/2014/main" id="{893C5EFB-7D0D-401A-8461-BAE0F57F356E}"/>
              </a:ext>
            </a:extLst>
          </p:cNvPr>
          <p:cNvSpPr/>
          <p:nvPr/>
        </p:nvSpPr>
        <p:spPr>
          <a:xfrm>
            <a:off x="2921244" y="167244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t>1</a:t>
            </a:r>
            <a:endParaRPr lang="zh-CN" altLang="en-US"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9" name="椭圆 11">
            <a:extLst>
              <a:ext uri="{FF2B5EF4-FFF2-40B4-BE49-F238E27FC236}">
                <a16:creationId xmlns:a16="http://schemas.microsoft.com/office/drawing/2014/main" id="{AAA2D637-4F21-48BD-A444-B00EED199122}"/>
              </a:ext>
            </a:extLst>
          </p:cNvPr>
          <p:cNvSpPr/>
          <p:nvPr/>
        </p:nvSpPr>
        <p:spPr>
          <a:xfrm>
            <a:off x="3423885" y="2560974"/>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t>2</a:t>
            </a:r>
            <a:endParaRPr lang="zh-CN" altLang="en-US"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30" name="椭圆 12">
            <a:extLst>
              <a:ext uri="{FF2B5EF4-FFF2-40B4-BE49-F238E27FC236}">
                <a16:creationId xmlns:a16="http://schemas.microsoft.com/office/drawing/2014/main" id="{D3DDC9B3-C99A-45E4-9379-D36CE2574148}"/>
              </a:ext>
            </a:extLst>
          </p:cNvPr>
          <p:cNvSpPr/>
          <p:nvPr/>
        </p:nvSpPr>
        <p:spPr>
          <a:xfrm>
            <a:off x="2921244" y="3524735"/>
            <a:ext cx="427814" cy="427946"/>
          </a:xfrm>
          <a:prstGeom prst="ellipse">
            <a:avLst/>
          </a:prstGeom>
          <a:solidFill>
            <a:srgbClr val="E03E3E"/>
          </a:solidFill>
          <a:ln w="25400" cap="flat" cmpd="sng" algn="ctr">
            <a:solidFill>
              <a:schemeClr val="bg1"/>
            </a:solidFill>
            <a:prstDash val="solid"/>
          </a:ln>
          <a:effectLst/>
        </p:spPr>
        <p:txBody>
          <a:bodyPr lIns="68531" tIns="34265" rIns="68531" bIns="34265" rtlCol="0" anchor="ctr"/>
          <a:lstStyle/>
          <a:p>
            <a:pPr algn="ctr" defTabSz="913313">
              <a:defRPr/>
            </a:pPr>
            <a:r>
              <a:rPr lang="en-US" altLang="zh-CN"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rPr>
              <a:t>3</a:t>
            </a:r>
            <a:endParaRPr lang="zh-CN" altLang="en-US" b="1" kern="0" dirty="0">
              <a:solidFill>
                <a:sysClr val="window" lastClr="FFFFFF"/>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nvGrpSpPr>
          <p:cNvPr id="31" name="组合 13">
            <a:extLst>
              <a:ext uri="{FF2B5EF4-FFF2-40B4-BE49-F238E27FC236}">
                <a16:creationId xmlns:a16="http://schemas.microsoft.com/office/drawing/2014/main" id="{A67A6BF3-9F3B-482E-8585-61C7EB0FA83B}"/>
              </a:ext>
            </a:extLst>
          </p:cNvPr>
          <p:cNvGrpSpPr/>
          <p:nvPr/>
        </p:nvGrpSpPr>
        <p:grpSpPr>
          <a:xfrm>
            <a:off x="3349063" y="1709050"/>
            <a:ext cx="939310" cy="354727"/>
            <a:chOff x="3513818" y="1963801"/>
            <a:chExt cx="1051729" cy="354618"/>
          </a:xfrm>
        </p:grpSpPr>
        <p:cxnSp>
          <p:nvCxnSpPr>
            <p:cNvPr id="32" name="直接连接符 14">
              <a:extLst>
                <a:ext uri="{FF2B5EF4-FFF2-40B4-BE49-F238E27FC236}">
                  <a16:creationId xmlns:a16="http://schemas.microsoft.com/office/drawing/2014/main" id="{37FCB76F-BCC5-4B26-B216-718D1C8BECFC}"/>
                </a:ext>
              </a:extLst>
            </p:cNvPr>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33" name="直接连接符 15">
              <a:extLst>
                <a:ext uri="{FF2B5EF4-FFF2-40B4-BE49-F238E27FC236}">
                  <a16:creationId xmlns:a16="http://schemas.microsoft.com/office/drawing/2014/main" id="{126C3841-DFA8-4EF4-B1A6-EF7FA60A1ECA}"/>
                </a:ext>
              </a:extLst>
            </p:cNvPr>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sp>
        <p:nvSpPr>
          <p:cNvPr id="34" name="TextBox 64">
            <a:extLst>
              <a:ext uri="{FF2B5EF4-FFF2-40B4-BE49-F238E27FC236}">
                <a16:creationId xmlns:a16="http://schemas.microsoft.com/office/drawing/2014/main" id="{6C6DB0F4-6CB5-444D-923B-941F4B6FCEA6}"/>
              </a:ext>
            </a:extLst>
          </p:cNvPr>
          <p:cNvSpPr txBox="1"/>
          <p:nvPr/>
        </p:nvSpPr>
        <p:spPr>
          <a:xfrm>
            <a:off x="4967448" y="2664793"/>
            <a:ext cx="3096940"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hangingPunct="0">
              <a:defRPr/>
            </a:pPr>
            <a:r>
              <a:rPr lang="zh-TW" altLang="en-US" sz="1400" dirty="0">
                <a:latin typeface="Times New Roman" panose="02020603050405020304" pitchFamily="18" charset="0"/>
                <a:ea typeface="標楷體" panose="03000509000000000000" pitchFamily="65" charset="-120"/>
                <a:cs typeface="台灣金萱體" panose="02020500000000000000" pitchFamily="18" charset="-120"/>
              </a:rPr>
              <a:t>可以嘗試不同領域的資料集</a:t>
            </a:r>
          </a:p>
        </p:txBody>
      </p:sp>
      <p:sp>
        <p:nvSpPr>
          <p:cNvPr id="35" name="TextBox 65">
            <a:extLst>
              <a:ext uri="{FF2B5EF4-FFF2-40B4-BE49-F238E27FC236}">
                <a16:creationId xmlns:a16="http://schemas.microsoft.com/office/drawing/2014/main" id="{CAB4C317-9E45-47EC-84E8-4FB64C884724}"/>
              </a:ext>
            </a:extLst>
          </p:cNvPr>
          <p:cNvSpPr txBox="1"/>
          <p:nvPr/>
        </p:nvSpPr>
        <p:spPr>
          <a:xfrm>
            <a:off x="4451500" y="3616660"/>
            <a:ext cx="3612873" cy="215444"/>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just" defTabSz="684667">
              <a:defRPr/>
            </a:pPr>
            <a:r>
              <a:rPr lang="zh-TW" altLang="en-US" sz="1400" dirty="0">
                <a:latin typeface="Times New Roman" panose="02020603050405020304" pitchFamily="18" charset="0"/>
                <a:ea typeface="標楷體" panose="03000509000000000000" pitchFamily="65" charset="-120"/>
                <a:cs typeface="台灣金萱體" panose="02020500000000000000" pitchFamily="18" charset="-120"/>
              </a:rPr>
              <a:t>可以使用不同的平衡方法</a:t>
            </a:r>
          </a:p>
        </p:txBody>
      </p:sp>
      <p:grpSp>
        <p:nvGrpSpPr>
          <p:cNvPr id="36" name="组合 18">
            <a:extLst>
              <a:ext uri="{FF2B5EF4-FFF2-40B4-BE49-F238E27FC236}">
                <a16:creationId xmlns:a16="http://schemas.microsoft.com/office/drawing/2014/main" id="{018AE25E-0B25-4646-A52D-6A86FF80D17C}"/>
              </a:ext>
            </a:extLst>
          </p:cNvPr>
          <p:cNvGrpSpPr/>
          <p:nvPr/>
        </p:nvGrpSpPr>
        <p:grpSpPr>
          <a:xfrm>
            <a:off x="3856279" y="2597579"/>
            <a:ext cx="917532" cy="354727"/>
            <a:chOff x="3513818" y="1963801"/>
            <a:chExt cx="1051729" cy="354618"/>
          </a:xfrm>
        </p:grpSpPr>
        <p:cxnSp>
          <p:nvCxnSpPr>
            <p:cNvPr id="37" name="直接连接符 19">
              <a:extLst>
                <a:ext uri="{FF2B5EF4-FFF2-40B4-BE49-F238E27FC236}">
                  <a16:creationId xmlns:a16="http://schemas.microsoft.com/office/drawing/2014/main" id="{4F88EC2F-8066-45CC-8213-A0C09B2FA4DA}"/>
                </a:ext>
              </a:extLst>
            </p:cNvPr>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38" name="直接连接符 20">
              <a:extLst>
                <a:ext uri="{FF2B5EF4-FFF2-40B4-BE49-F238E27FC236}">
                  <a16:creationId xmlns:a16="http://schemas.microsoft.com/office/drawing/2014/main" id="{5496AE61-2694-4530-A236-060D17B93A40}"/>
                </a:ext>
              </a:extLst>
            </p:cNvPr>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grpSp>
        <p:nvGrpSpPr>
          <p:cNvPr id="39" name="组合 21">
            <a:extLst>
              <a:ext uri="{FF2B5EF4-FFF2-40B4-BE49-F238E27FC236}">
                <a16:creationId xmlns:a16="http://schemas.microsoft.com/office/drawing/2014/main" id="{4F6E3F3D-7A73-4BD0-AF55-3C508409F00F}"/>
              </a:ext>
            </a:extLst>
          </p:cNvPr>
          <p:cNvGrpSpPr/>
          <p:nvPr/>
        </p:nvGrpSpPr>
        <p:grpSpPr>
          <a:xfrm>
            <a:off x="3349063" y="3561340"/>
            <a:ext cx="939310" cy="354727"/>
            <a:chOff x="3513818" y="1963801"/>
            <a:chExt cx="1051729" cy="354618"/>
          </a:xfrm>
        </p:grpSpPr>
        <p:cxnSp>
          <p:nvCxnSpPr>
            <p:cNvPr id="40" name="直接连接符 22">
              <a:extLst>
                <a:ext uri="{FF2B5EF4-FFF2-40B4-BE49-F238E27FC236}">
                  <a16:creationId xmlns:a16="http://schemas.microsoft.com/office/drawing/2014/main" id="{3956605E-AD9C-449A-8A65-F3C744511E4C}"/>
                </a:ext>
              </a:extLst>
            </p:cNvPr>
            <p:cNvCxnSpPr/>
            <p:nvPr/>
          </p:nvCxnSpPr>
          <p:spPr>
            <a:xfrm>
              <a:off x="3513818" y="2141110"/>
              <a:ext cx="1051729" cy="0"/>
            </a:xfrm>
            <a:prstGeom prst="line">
              <a:avLst/>
            </a:prstGeom>
            <a:noFill/>
            <a:ln w="9525" cap="flat" cmpd="sng" algn="ctr">
              <a:solidFill>
                <a:schemeClr val="tx1">
                  <a:lumMod val="75000"/>
                  <a:lumOff val="25000"/>
                </a:schemeClr>
              </a:solidFill>
              <a:prstDash val="sysDot"/>
              <a:headEnd type="none" w="med" len="med"/>
              <a:tailEnd type="none" w="med" len="med"/>
            </a:ln>
            <a:effectLst/>
          </p:spPr>
        </p:cxnSp>
        <p:cxnSp>
          <p:nvCxnSpPr>
            <p:cNvPr id="41" name="直接连接符 23">
              <a:extLst>
                <a:ext uri="{FF2B5EF4-FFF2-40B4-BE49-F238E27FC236}">
                  <a16:creationId xmlns:a16="http://schemas.microsoft.com/office/drawing/2014/main" id="{0A5E0BAF-A080-4630-A990-8D61F21AABA4}"/>
                </a:ext>
              </a:extLst>
            </p:cNvPr>
            <p:cNvCxnSpPr/>
            <p:nvPr/>
          </p:nvCxnSpPr>
          <p:spPr>
            <a:xfrm>
              <a:off x="4565547" y="1963801"/>
              <a:ext cx="0" cy="354618"/>
            </a:xfrm>
            <a:prstGeom prst="line">
              <a:avLst/>
            </a:prstGeom>
            <a:noFill/>
            <a:ln w="9525" cap="flat" cmpd="sng" algn="ctr">
              <a:solidFill>
                <a:schemeClr val="tx1">
                  <a:lumMod val="75000"/>
                  <a:lumOff val="25000"/>
                </a:schemeClr>
              </a:solidFill>
              <a:prstDash val="sysDot"/>
              <a:headEnd type="none" w="med" len="med"/>
              <a:tailEnd type="none" w="med" len="med"/>
            </a:ln>
            <a:effectLst/>
          </p:spPr>
        </p:cxnSp>
      </p:grpSp>
    </p:spTree>
    <p:custDataLst>
      <p:tags r:id="rId1"/>
    </p:custDataLst>
    <p:extLst>
      <p:ext uri="{BB962C8B-B14F-4D97-AF65-F5344CB8AC3E}">
        <p14:creationId xmlns:p14="http://schemas.microsoft.com/office/powerpoint/2010/main" val="2403978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anim calcmode="lin" valueType="num">
                                      <p:cBhvr>
                                        <p:cTn id="10" dur="500" fill="hold"/>
                                        <p:tgtEl>
                                          <p:spTgt spid="27"/>
                                        </p:tgtEl>
                                        <p:attrNameLst>
                                          <p:attrName>ppt_x</p:attrName>
                                        </p:attrNameLst>
                                      </p:cBhvr>
                                      <p:tavLst>
                                        <p:tav tm="0">
                                          <p:val>
                                            <p:fltVal val="0.5"/>
                                          </p:val>
                                        </p:tav>
                                        <p:tav tm="100000">
                                          <p:val>
                                            <p:strVal val="#ppt_x"/>
                                          </p:val>
                                        </p:tav>
                                      </p:tavLst>
                                    </p:anim>
                                    <p:anim calcmode="lin" valueType="num">
                                      <p:cBhvr>
                                        <p:cTn id="11" dur="500" fill="hold"/>
                                        <p:tgtEl>
                                          <p:spTgt spid="27"/>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anim calcmode="lin" valueType="num">
                                      <p:cBhvr>
                                        <p:cTn id="17" dur="500" fill="hold"/>
                                        <p:tgtEl>
                                          <p:spTgt spid="25"/>
                                        </p:tgtEl>
                                        <p:attrNameLst>
                                          <p:attrName>ppt_x</p:attrName>
                                        </p:attrNameLst>
                                      </p:cBhvr>
                                      <p:tavLst>
                                        <p:tav tm="0">
                                          <p:val>
                                            <p:fltVal val="0.5"/>
                                          </p:val>
                                        </p:tav>
                                        <p:tav tm="100000">
                                          <p:val>
                                            <p:strVal val="#ppt_x"/>
                                          </p:val>
                                        </p:tav>
                                      </p:tavLst>
                                    </p:anim>
                                    <p:anim calcmode="lin" valueType="num">
                                      <p:cBhvr>
                                        <p:cTn id="18" dur="500" fill="hold"/>
                                        <p:tgtEl>
                                          <p:spTgt spid="2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p:cTn id="26" dur="500" fill="hold"/>
                                        <p:tgtEl>
                                          <p:spTgt spid="28"/>
                                        </p:tgtEl>
                                        <p:attrNameLst>
                                          <p:attrName>ppt_w</p:attrName>
                                        </p:attrNameLst>
                                      </p:cBhvr>
                                      <p:tavLst>
                                        <p:tav tm="0">
                                          <p:val>
                                            <p:fltVal val="0"/>
                                          </p:val>
                                        </p:tav>
                                        <p:tav tm="100000">
                                          <p:val>
                                            <p:strVal val="#ppt_w"/>
                                          </p:val>
                                        </p:tav>
                                      </p:tavLst>
                                    </p:anim>
                                    <p:anim calcmode="lin" valueType="num">
                                      <p:cBhvr>
                                        <p:cTn id="27" dur="500" fill="hold"/>
                                        <p:tgtEl>
                                          <p:spTgt spid="28"/>
                                        </p:tgtEl>
                                        <p:attrNameLst>
                                          <p:attrName>ppt_h</p:attrName>
                                        </p:attrNameLst>
                                      </p:cBhvr>
                                      <p:tavLst>
                                        <p:tav tm="0">
                                          <p:val>
                                            <p:fltVal val="0"/>
                                          </p:val>
                                        </p:tav>
                                        <p:tav tm="100000">
                                          <p:val>
                                            <p:strVal val="#ppt_h"/>
                                          </p:val>
                                        </p:tav>
                                      </p:tavLst>
                                    </p:anim>
                                    <p:animEffect transition="in" filter="fade">
                                      <p:cBhvr>
                                        <p:cTn id="28" dur="500"/>
                                        <p:tgtEl>
                                          <p:spTgt spid="28"/>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par>
                          <p:cTn id="39" fill="hold">
                            <p:stCondLst>
                              <p:cond delay="1900"/>
                            </p:stCondLst>
                            <p:childTnLst>
                              <p:par>
                                <p:cTn id="40" presetID="2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 presetClass="entr" presetSubtype="2" decel="5330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1+#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2650"/>
                            </p:stCondLst>
                            <p:childTnLst>
                              <p:par>
                                <p:cTn id="48" presetID="22" presetClass="entr" presetSubtype="8"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par>
                                <p:cTn id="51" presetID="2" presetClass="entr" presetSubtype="2" decel="5330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750" fill="hold"/>
                                        <p:tgtEl>
                                          <p:spTgt spid="34"/>
                                        </p:tgtEl>
                                        <p:attrNameLst>
                                          <p:attrName>ppt_x</p:attrName>
                                        </p:attrNameLst>
                                      </p:cBhvr>
                                      <p:tavLst>
                                        <p:tav tm="0">
                                          <p:val>
                                            <p:strVal val="1+#ppt_w/2"/>
                                          </p:val>
                                        </p:tav>
                                        <p:tav tm="100000">
                                          <p:val>
                                            <p:strVal val="#ppt_x"/>
                                          </p:val>
                                        </p:tav>
                                      </p:tavLst>
                                    </p:anim>
                                    <p:anim calcmode="lin" valueType="num">
                                      <p:cBhvr additive="base">
                                        <p:cTn id="54" dur="750" fill="hold"/>
                                        <p:tgtEl>
                                          <p:spTgt spid="34"/>
                                        </p:tgtEl>
                                        <p:attrNameLst>
                                          <p:attrName>ppt_y</p:attrName>
                                        </p:attrNameLst>
                                      </p:cBhvr>
                                      <p:tavLst>
                                        <p:tav tm="0">
                                          <p:val>
                                            <p:strVal val="#ppt_y"/>
                                          </p:val>
                                        </p:tav>
                                        <p:tav tm="100000">
                                          <p:val>
                                            <p:strVal val="#ppt_y"/>
                                          </p:val>
                                        </p:tav>
                                      </p:tavLst>
                                    </p:anim>
                                  </p:childTnLst>
                                </p:cTn>
                              </p:par>
                            </p:childTnLst>
                          </p:cTn>
                        </p:par>
                        <p:par>
                          <p:cTn id="55" fill="hold">
                            <p:stCondLst>
                              <p:cond delay="3400"/>
                            </p:stCondLst>
                            <p:childTnLst>
                              <p:par>
                                <p:cTn id="56" presetID="22" presetClass="entr" presetSubtype="8"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par>
                                <p:cTn id="59" presetID="2" presetClass="entr" presetSubtype="2" decel="5330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750" fill="hold"/>
                                        <p:tgtEl>
                                          <p:spTgt spid="35"/>
                                        </p:tgtEl>
                                        <p:attrNameLst>
                                          <p:attrName>ppt_x</p:attrName>
                                        </p:attrNameLst>
                                      </p:cBhvr>
                                      <p:tavLst>
                                        <p:tav tm="0">
                                          <p:val>
                                            <p:strVal val="1+#ppt_w/2"/>
                                          </p:val>
                                        </p:tav>
                                        <p:tav tm="100000">
                                          <p:val>
                                            <p:strVal val="#ppt_x"/>
                                          </p:val>
                                        </p:tav>
                                      </p:tavLst>
                                    </p:anim>
                                    <p:anim calcmode="lin" valueType="num">
                                      <p:cBhvr additive="base">
                                        <p:cTn id="62" dur="75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p:bldP spid="27" grpId="0" animBg="1"/>
      <p:bldP spid="28" grpId="0" animBg="1"/>
      <p:bldP spid="29" grpId="0" animBg="1"/>
      <p:bldP spid="30" grpId="0" animBg="1"/>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180926" y="2280156"/>
            <a:ext cx="4782149" cy="769441"/>
          </a:xfrm>
          <a:prstGeom prst="rect">
            <a:avLst/>
          </a:prstGeom>
          <a:noFill/>
        </p:spPr>
        <p:txBody>
          <a:bodyPr wrap="square" rtlCol="0">
            <a:spAutoFit/>
          </a:bodyPr>
          <a:lstStyle/>
          <a:p>
            <a:pPr algn="ctr"/>
            <a:r>
              <a:rPr lang="en-US" altLang="zh-TW" sz="4400" b="1" dirty="0">
                <a:solidFill>
                  <a:schemeClr val="tx1">
                    <a:lumMod val="75000"/>
                    <a:lumOff val="25000"/>
                  </a:schemeClr>
                </a:solidFill>
                <a:latin typeface="Times New Roman" panose="02020603050405020304" pitchFamily="18" charset="0"/>
                <a:ea typeface="標楷體" panose="03000509000000000000" pitchFamily="65" charset="-120"/>
                <a:cs typeface="+mn-ea"/>
                <a:sym typeface="+mn-lt"/>
              </a:rPr>
              <a:t>Thank You</a:t>
            </a:r>
            <a:endParaRPr lang="zh-CN" altLang="en-US" sz="4400" b="1"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sym typeface="+mn-lt"/>
            </a:endParaRPr>
          </a:p>
        </p:txBody>
      </p:sp>
      <p:sp>
        <p:nvSpPr>
          <p:cNvPr id="25" name="Freeform 5">
            <a:extLst>
              <a:ext uri="{FF2B5EF4-FFF2-40B4-BE49-F238E27FC236}">
                <a16:creationId xmlns:a16="http://schemas.microsoft.com/office/drawing/2014/main" id="{A01EFA1E-CF2D-40B5-96BE-699ADEDFB6AE}"/>
              </a:ext>
            </a:extLst>
          </p:cNvPr>
          <p:cNvSpPr>
            <a:spLocks/>
          </p:cNvSpPr>
          <p:nvPr/>
        </p:nvSpPr>
        <p:spPr bwMode="auto">
          <a:xfrm rot="1400701">
            <a:off x="8081768" y="-469601"/>
            <a:ext cx="1229567" cy="139650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grpSp>
        <p:nvGrpSpPr>
          <p:cNvPr id="2" name="群組 1">
            <a:extLst>
              <a:ext uri="{FF2B5EF4-FFF2-40B4-BE49-F238E27FC236}">
                <a16:creationId xmlns:a16="http://schemas.microsoft.com/office/drawing/2014/main" id="{9A179041-7C7F-40C3-B53E-D40BE1F5CD8D}"/>
              </a:ext>
            </a:extLst>
          </p:cNvPr>
          <p:cNvGrpSpPr/>
          <p:nvPr/>
        </p:nvGrpSpPr>
        <p:grpSpPr>
          <a:xfrm>
            <a:off x="-271920" y="3566241"/>
            <a:ext cx="1310405" cy="1845308"/>
            <a:chOff x="-271920" y="3321291"/>
            <a:chExt cx="1484351" cy="2090258"/>
          </a:xfrm>
        </p:grpSpPr>
        <p:sp>
          <p:nvSpPr>
            <p:cNvPr id="28" name="Freeform 5">
              <a:extLst>
                <a:ext uri="{FF2B5EF4-FFF2-40B4-BE49-F238E27FC236}">
                  <a16:creationId xmlns:a16="http://schemas.microsoft.com/office/drawing/2014/main" id="{88E03143-0639-4569-A425-90CC1E807DFC}"/>
                </a:ext>
              </a:extLst>
            </p:cNvPr>
            <p:cNvSpPr>
              <a:spLocks/>
            </p:cNvSpPr>
            <p:nvPr/>
          </p:nvSpPr>
          <p:spPr bwMode="auto">
            <a:xfrm rot="20697498">
              <a:off x="-271920" y="4010777"/>
              <a:ext cx="1233323" cy="14007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4" name="Freeform 5">
              <a:extLst>
                <a:ext uri="{FF2B5EF4-FFF2-40B4-BE49-F238E27FC236}">
                  <a16:creationId xmlns:a16="http://schemas.microsoft.com/office/drawing/2014/main" id="{C9EB7730-7BF1-4D8E-BEC5-535E5F9400C4}"/>
                </a:ext>
              </a:extLst>
            </p:cNvPr>
            <p:cNvSpPr>
              <a:spLocks/>
            </p:cNvSpPr>
            <p:nvPr/>
          </p:nvSpPr>
          <p:spPr bwMode="auto">
            <a:xfrm rot="1746940">
              <a:off x="420344" y="3535913"/>
              <a:ext cx="792087" cy="89962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5" name="Freeform 5">
              <a:extLst>
                <a:ext uri="{FF2B5EF4-FFF2-40B4-BE49-F238E27FC236}">
                  <a16:creationId xmlns:a16="http://schemas.microsoft.com/office/drawing/2014/main" id="{E1CBB883-6E8C-43DC-B539-E688ABEC4D12}"/>
                </a:ext>
              </a:extLst>
            </p:cNvPr>
            <p:cNvSpPr>
              <a:spLocks/>
            </p:cNvSpPr>
            <p:nvPr/>
          </p:nvSpPr>
          <p:spPr bwMode="auto">
            <a:xfrm rot="3462091">
              <a:off x="338476" y="3291862"/>
              <a:ext cx="433514" cy="492372"/>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16" name="Freeform 5">
            <a:extLst>
              <a:ext uri="{FF2B5EF4-FFF2-40B4-BE49-F238E27FC236}">
                <a16:creationId xmlns:a16="http://schemas.microsoft.com/office/drawing/2014/main" id="{F8A96149-87BB-438D-902F-F707F854C769}"/>
              </a:ext>
            </a:extLst>
          </p:cNvPr>
          <p:cNvSpPr>
            <a:spLocks/>
          </p:cNvSpPr>
          <p:nvPr/>
        </p:nvSpPr>
        <p:spPr bwMode="auto">
          <a:xfrm rot="748008">
            <a:off x="8205302" y="651120"/>
            <a:ext cx="621886" cy="706319"/>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dirty="0">
              <a:latin typeface="Times New Roman" panose="02020603050405020304" pitchFamily="18" charset="0"/>
              <a:ea typeface="標楷體" panose="03000509000000000000" pitchFamily="65" charset="-120"/>
              <a:cs typeface="台灣金萱體" panose="02020500000000000000" pitchFamily="18" charset="-120"/>
            </a:endParaRPr>
          </a:p>
        </p:txBody>
      </p:sp>
      <p:pic>
        <p:nvPicPr>
          <p:cNvPr id="2052" name="Picture 4" descr="iT 邦幫忙::一起幫忙解決難題，拯救IT 人的一天">
            <a:extLst>
              <a:ext uri="{FF2B5EF4-FFF2-40B4-BE49-F238E27FC236}">
                <a16:creationId xmlns:a16="http://schemas.microsoft.com/office/drawing/2014/main" id="{2FEBFA40-F51A-4CDA-8275-FE995265AB69}"/>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4372744"/>
            <a:ext cx="825225" cy="7723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nimation drawing gif | WiffleGif">
            <a:extLst>
              <a:ext uri="{FF2B5EF4-FFF2-40B4-BE49-F238E27FC236}">
                <a16:creationId xmlns:a16="http://schemas.microsoft.com/office/drawing/2014/main" id="{6075FB3F-3802-4A51-BD9A-F99A2B5A7413}"/>
              </a:ext>
            </a:extLst>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12975" y="2233844"/>
            <a:ext cx="502513" cy="28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390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群組 5">
            <a:extLst>
              <a:ext uri="{FF2B5EF4-FFF2-40B4-BE49-F238E27FC236}">
                <a16:creationId xmlns:a16="http://schemas.microsoft.com/office/drawing/2014/main" id="{7B7B69E2-07DF-4FF8-BB94-8A013764D9FF}"/>
              </a:ext>
            </a:extLst>
          </p:cNvPr>
          <p:cNvGrpSpPr/>
          <p:nvPr/>
        </p:nvGrpSpPr>
        <p:grpSpPr>
          <a:xfrm>
            <a:off x="1559417" y="1385291"/>
            <a:ext cx="1896459" cy="2371330"/>
            <a:chOff x="1403648" y="1385291"/>
            <a:chExt cx="1896459" cy="2371330"/>
          </a:xfrm>
        </p:grpSpPr>
        <p:sp>
          <p:nvSpPr>
            <p:cNvPr id="13" name="Freeform 5"/>
            <p:cNvSpPr>
              <a:spLocks/>
            </p:cNvSpPr>
            <p:nvPr/>
          </p:nvSpPr>
          <p:spPr bwMode="auto">
            <a:xfrm>
              <a:off x="1655676" y="1385291"/>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5" name="Freeform 5"/>
            <p:cNvSpPr>
              <a:spLocks/>
            </p:cNvSpPr>
            <p:nvPr/>
          </p:nvSpPr>
          <p:spPr bwMode="auto">
            <a:xfrm>
              <a:off x="1403648" y="1745331"/>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45" name="TextBox 59"/>
          <p:cNvSpPr txBox="1">
            <a:spLocks noChangeArrowheads="1"/>
          </p:cNvSpPr>
          <p:nvPr/>
        </p:nvSpPr>
        <p:spPr bwMode="auto">
          <a:xfrm flipH="1">
            <a:off x="1613145" y="2251927"/>
            <a:ext cx="1663403" cy="931024"/>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Aft>
                <a:spcPts val="1200"/>
              </a:spcAft>
              <a:defRPr/>
            </a:pPr>
            <a:r>
              <a:rPr lang="zh-TW" altLang="en-US" sz="2800" kern="0" dirty="0">
                <a:solidFill>
                  <a:schemeClr val="bg1"/>
                </a:solidFill>
                <a:latin typeface="Times New Roman" panose="02020603050405020304" pitchFamily="18" charset="0"/>
                <a:ea typeface="標楷體" panose="03000509000000000000" pitchFamily="65" charset="-120"/>
                <a:cs typeface="台灣金萱體" panose="02020500000000000000" pitchFamily="18" charset="-120"/>
              </a:rPr>
              <a:t>目錄</a:t>
            </a:r>
            <a:endParaRPr lang="en-US" altLang="zh-CN" sz="2800" kern="0" dirty="0">
              <a:solidFill>
                <a:schemeClr val="bg1"/>
              </a:solidFill>
              <a:latin typeface="Times New Roman" panose="02020603050405020304" pitchFamily="18" charset="0"/>
              <a:ea typeface="標楷體" panose="03000509000000000000" pitchFamily="65" charset="-120"/>
              <a:cs typeface="台灣金萱體" panose="02020500000000000000" pitchFamily="18" charset="-120"/>
            </a:endParaRPr>
          </a:p>
          <a:p>
            <a:pPr algn="ctr">
              <a:defRPr/>
            </a:pPr>
            <a:r>
              <a:rPr lang="en-US" altLang="zh-CN" b="1" kern="0" dirty="0">
                <a:solidFill>
                  <a:schemeClr val="bg1"/>
                </a:solidFill>
                <a:latin typeface="Times New Roman" panose="02020603050405020304" pitchFamily="18" charset="0"/>
                <a:ea typeface="標楷體" panose="03000509000000000000" pitchFamily="65" charset="-120"/>
                <a:cs typeface="台灣金萱體" panose="02020500000000000000" pitchFamily="18" charset="-120"/>
              </a:rPr>
              <a:t>CONTENTS</a:t>
            </a:r>
            <a:endParaRPr lang="en-US" altLang="ko-KR" b="1" kern="0" dirty="0">
              <a:solidFill>
                <a:schemeClr val="bg1"/>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9" name="矩形 18">
            <a:extLst>
              <a:ext uri="{FF2B5EF4-FFF2-40B4-BE49-F238E27FC236}">
                <a16:creationId xmlns:a16="http://schemas.microsoft.com/office/drawing/2014/main" id="{8602A32D-DF8A-4FEB-9EA0-763121459363}"/>
              </a:ext>
            </a:extLst>
          </p:cNvPr>
          <p:cNvSpPr/>
          <p:nvPr/>
        </p:nvSpPr>
        <p:spPr>
          <a:xfrm>
            <a:off x="4934674" y="844352"/>
            <a:ext cx="2977358" cy="377026"/>
          </a:xfrm>
          <a:prstGeom prst="rect">
            <a:avLst/>
          </a:prstGeom>
        </p:spPr>
        <p:txBody>
          <a:bodyPr wrap="square" lIns="68580" tIns="34290" rIns="68580" bIns="34290">
            <a:spAutoFit/>
          </a:bodyPr>
          <a:lstStyle/>
          <a:p>
            <a:pPr>
              <a:defRPr/>
            </a:pP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01 /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摘要</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0" name="矩形 19">
            <a:extLst>
              <a:ext uri="{FF2B5EF4-FFF2-40B4-BE49-F238E27FC236}">
                <a16:creationId xmlns:a16="http://schemas.microsoft.com/office/drawing/2014/main" id="{CE925BDD-9182-40C0-BCA5-2792D5565554}"/>
              </a:ext>
            </a:extLst>
          </p:cNvPr>
          <p:cNvSpPr/>
          <p:nvPr/>
        </p:nvSpPr>
        <p:spPr>
          <a:xfrm>
            <a:off x="4932040" y="1354123"/>
            <a:ext cx="2977358"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2</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文獻探討</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1" name="矩形 20">
            <a:extLst>
              <a:ext uri="{FF2B5EF4-FFF2-40B4-BE49-F238E27FC236}">
                <a16:creationId xmlns:a16="http://schemas.microsoft.com/office/drawing/2014/main" id="{C45AA815-D246-41DD-90BE-7A18DD6D822D}"/>
              </a:ext>
            </a:extLst>
          </p:cNvPr>
          <p:cNvSpPr/>
          <p:nvPr/>
        </p:nvSpPr>
        <p:spPr>
          <a:xfrm>
            <a:off x="4932040" y="1860719"/>
            <a:ext cx="2977200"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3</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實驗一</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2" name="矩形 21">
            <a:extLst>
              <a:ext uri="{FF2B5EF4-FFF2-40B4-BE49-F238E27FC236}">
                <a16:creationId xmlns:a16="http://schemas.microsoft.com/office/drawing/2014/main" id="{1C264A54-70F4-452F-B438-D861348107FC}"/>
              </a:ext>
            </a:extLst>
          </p:cNvPr>
          <p:cNvSpPr/>
          <p:nvPr/>
        </p:nvSpPr>
        <p:spPr>
          <a:xfrm>
            <a:off x="4932040" y="2370490"/>
            <a:ext cx="2977358"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4</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實驗二</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3" name="矩形 22">
            <a:extLst>
              <a:ext uri="{FF2B5EF4-FFF2-40B4-BE49-F238E27FC236}">
                <a16:creationId xmlns:a16="http://schemas.microsoft.com/office/drawing/2014/main" id="{703B4915-BB67-4E4E-B2FD-133FD1B3E7D9}"/>
              </a:ext>
            </a:extLst>
          </p:cNvPr>
          <p:cNvSpPr/>
          <p:nvPr/>
        </p:nvSpPr>
        <p:spPr>
          <a:xfrm>
            <a:off x="4932040" y="2877086"/>
            <a:ext cx="2977358"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5</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實驗三</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1" name="矩形 10">
            <a:extLst>
              <a:ext uri="{FF2B5EF4-FFF2-40B4-BE49-F238E27FC236}">
                <a16:creationId xmlns:a16="http://schemas.microsoft.com/office/drawing/2014/main" id="{D5DE6BF6-5E3A-4DC8-AB27-D1EBE715506E}"/>
              </a:ext>
            </a:extLst>
          </p:cNvPr>
          <p:cNvSpPr/>
          <p:nvPr/>
        </p:nvSpPr>
        <p:spPr>
          <a:xfrm>
            <a:off x="4932040" y="3381257"/>
            <a:ext cx="2977358"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6</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結論</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12" name="矩形 11">
            <a:extLst>
              <a:ext uri="{FF2B5EF4-FFF2-40B4-BE49-F238E27FC236}">
                <a16:creationId xmlns:a16="http://schemas.microsoft.com/office/drawing/2014/main" id="{65AF4816-BC39-4838-94B8-FA3DFC97B258}"/>
              </a:ext>
            </a:extLst>
          </p:cNvPr>
          <p:cNvSpPr/>
          <p:nvPr/>
        </p:nvSpPr>
        <p:spPr>
          <a:xfrm>
            <a:off x="4932040" y="3885428"/>
            <a:ext cx="2977358" cy="377026"/>
          </a:xfrm>
          <a:prstGeom prst="rect">
            <a:avLst/>
          </a:prstGeom>
        </p:spPr>
        <p:txBody>
          <a:bodyPr wrap="square" lIns="68580" tIns="34290" rIns="68580" bIns="34290">
            <a:spAutoFit/>
          </a:bodyPr>
          <a:lstStyle/>
          <a:p>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0</a:t>
            </a:r>
            <a:r>
              <a:rPr lang="en-US" altLang="zh-TW"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7</a:t>
            </a:r>
            <a:r>
              <a:rPr lang="en-US"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 / </a:t>
            </a:r>
            <a:r>
              <a:rPr lang="zh-TW" altLang="en-US"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後續研究方向</a:t>
            </a:r>
            <a:endParaRPr lang="zh-CN" altLang="zh-CN" sz="2000"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Tree>
    <p:extLst>
      <p:ext uri="{BB962C8B-B14F-4D97-AF65-F5344CB8AC3E}">
        <p14:creationId xmlns:p14="http://schemas.microsoft.com/office/powerpoint/2010/main" val="3216940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6" presetClass="emph" presetSubtype="0" fill="hold" nodeType="withEffect">
                                  <p:stCondLst>
                                    <p:cond delay="200"/>
                                  </p:stCondLst>
                                  <p:childTnLst>
                                    <p:animScale>
                                      <p:cBhvr>
                                        <p:cTn id="11" dur="250" fill="hold"/>
                                        <p:tgtEl>
                                          <p:spTgt spid="6"/>
                                        </p:tgtEl>
                                      </p:cBhvr>
                                      <p:by x="120000" y="120000"/>
                                    </p:animScale>
                                  </p:childTnLst>
                                </p:cTn>
                              </p:par>
                              <p:par>
                                <p:cTn id="12" presetID="6" presetClass="emph" presetSubtype="0" fill="hold" nodeType="withEffect">
                                  <p:stCondLst>
                                    <p:cond delay="400"/>
                                  </p:stCondLst>
                                  <p:childTnLst>
                                    <p:animScale>
                                      <p:cBhvr>
                                        <p:cTn id="13" dur="250" fill="hold"/>
                                        <p:tgtEl>
                                          <p:spTgt spid="6"/>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250"/>
                                        <p:tgtEl>
                                          <p:spTgt spid="45"/>
                                        </p:tgtEl>
                                      </p:cBhvr>
                                    </p:animEffect>
                                  </p:childTnLst>
                                </p:cTn>
                              </p:par>
                            </p:childTnLst>
                          </p:cTn>
                        </p:par>
                        <p:par>
                          <p:cTn id="18" fill="hold">
                            <p:stCondLst>
                              <p:cond delay="900"/>
                            </p:stCondLst>
                            <p:childTnLst>
                              <p:par>
                                <p:cTn id="19" presetID="50" presetClass="entr" presetSubtype="0" decel="100000" fill="hold" grpId="0" nodeType="after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calcmode="lin" valueType="num">
                                      <p:cBhvr>
                                        <p:cTn id="21" dur="100" fill="hold"/>
                                        <p:tgtEl>
                                          <p:spTgt spid="19"/>
                                        </p:tgtEl>
                                        <p:attrNameLst>
                                          <p:attrName>ppt_w</p:attrName>
                                        </p:attrNameLst>
                                      </p:cBhvr>
                                      <p:tavLst>
                                        <p:tav tm="0">
                                          <p:val>
                                            <p:strVal val="#ppt_w+.3"/>
                                          </p:val>
                                        </p:tav>
                                        <p:tav tm="100000">
                                          <p:val>
                                            <p:strVal val="#ppt_w"/>
                                          </p:val>
                                        </p:tav>
                                      </p:tavLst>
                                    </p:anim>
                                    <p:anim calcmode="lin" valueType="num">
                                      <p:cBhvr>
                                        <p:cTn id="22" dur="100" fill="hold"/>
                                        <p:tgtEl>
                                          <p:spTgt spid="19"/>
                                        </p:tgtEl>
                                        <p:attrNameLst>
                                          <p:attrName>ppt_h</p:attrName>
                                        </p:attrNameLst>
                                      </p:cBhvr>
                                      <p:tavLst>
                                        <p:tav tm="0">
                                          <p:val>
                                            <p:strVal val="#ppt_h"/>
                                          </p:val>
                                        </p:tav>
                                        <p:tav tm="100000">
                                          <p:val>
                                            <p:strVal val="#ppt_h"/>
                                          </p:val>
                                        </p:tav>
                                      </p:tavLst>
                                    </p:anim>
                                    <p:animEffect transition="in" filter="fade">
                                      <p:cBhvr>
                                        <p:cTn id="23" dur="100"/>
                                        <p:tgtEl>
                                          <p:spTgt spid="19"/>
                                        </p:tgtEl>
                                      </p:cBhvr>
                                    </p:animEffect>
                                  </p:childTnLst>
                                </p:cTn>
                              </p:par>
                            </p:childTnLst>
                          </p:cTn>
                        </p:par>
                        <p:par>
                          <p:cTn id="24" fill="hold">
                            <p:stCondLst>
                              <p:cond delay="1040"/>
                            </p:stCondLst>
                            <p:childTnLst>
                              <p:par>
                                <p:cTn id="25" presetID="50" presetClass="entr" presetSubtype="0" decel="10000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 calcmode="lin" valueType="num">
                                      <p:cBhvr>
                                        <p:cTn id="27" dur="100" fill="hold"/>
                                        <p:tgtEl>
                                          <p:spTgt spid="20"/>
                                        </p:tgtEl>
                                        <p:attrNameLst>
                                          <p:attrName>ppt_w</p:attrName>
                                        </p:attrNameLst>
                                      </p:cBhvr>
                                      <p:tavLst>
                                        <p:tav tm="0">
                                          <p:val>
                                            <p:strVal val="#ppt_w+.3"/>
                                          </p:val>
                                        </p:tav>
                                        <p:tav tm="100000">
                                          <p:val>
                                            <p:strVal val="#ppt_w"/>
                                          </p:val>
                                        </p:tav>
                                      </p:tavLst>
                                    </p:anim>
                                    <p:anim calcmode="lin" valueType="num">
                                      <p:cBhvr>
                                        <p:cTn id="28" dur="100" fill="hold"/>
                                        <p:tgtEl>
                                          <p:spTgt spid="20"/>
                                        </p:tgtEl>
                                        <p:attrNameLst>
                                          <p:attrName>ppt_h</p:attrName>
                                        </p:attrNameLst>
                                      </p:cBhvr>
                                      <p:tavLst>
                                        <p:tav tm="0">
                                          <p:val>
                                            <p:strVal val="#ppt_h"/>
                                          </p:val>
                                        </p:tav>
                                        <p:tav tm="100000">
                                          <p:val>
                                            <p:strVal val="#ppt_h"/>
                                          </p:val>
                                        </p:tav>
                                      </p:tavLst>
                                    </p:anim>
                                    <p:animEffect transition="in" filter="fade">
                                      <p:cBhvr>
                                        <p:cTn id="29" dur="100"/>
                                        <p:tgtEl>
                                          <p:spTgt spid="20"/>
                                        </p:tgtEl>
                                      </p:cBhvr>
                                    </p:animEffect>
                                  </p:childTnLst>
                                </p:cTn>
                              </p:par>
                            </p:childTnLst>
                          </p:cTn>
                        </p:par>
                        <p:par>
                          <p:cTn id="30" fill="hold">
                            <p:stCondLst>
                              <p:cond delay="1200"/>
                            </p:stCondLst>
                            <p:childTnLst>
                              <p:par>
                                <p:cTn id="31" presetID="50" presetClass="entr" presetSubtype="0" decel="100000" fill="hold" grpId="0" nodeType="afterEffect">
                                  <p:stCondLst>
                                    <p:cond delay="0"/>
                                  </p:stCondLst>
                                  <p:iterate type="lt">
                                    <p:tmPct val="10000"/>
                                  </p:iterate>
                                  <p:childTnLst>
                                    <p:set>
                                      <p:cBhvr>
                                        <p:cTn id="32" dur="1" fill="hold">
                                          <p:stCondLst>
                                            <p:cond delay="0"/>
                                          </p:stCondLst>
                                        </p:cTn>
                                        <p:tgtEl>
                                          <p:spTgt spid="21"/>
                                        </p:tgtEl>
                                        <p:attrNameLst>
                                          <p:attrName>style.visibility</p:attrName>
                                        </p:attrNameLst>
                                      </p:cBhvr>
                                      <p:to>
                                        <p:strVal val="visible"/>
                                      </p:to>
                                    </p:set>
                                    <p:anim calcmode="lin" valueType="num">
                                      <p:cBhvr>
                                        <p:cTn id="33" dur="100" fill="hold"/>
                                        <p:tgtEl>
                                          <p:spTgt spid="21"/>
                                        </p:tgtEl>
                                        <p:attrNameLst>
                                          <p:attrName>ppt_w</p:attrName>
                                        </p:attrNameLst>
                                      </p:cBhvr>
                                      <p:tavLst>
                                        <p:tav tm="0">
                                          <p:val>
                                            <p:strVal val="#ppt_w+.3"/>
                                          </p:val>
                                        </p:tav>
                                        <p:tav tm="100000">
                                          <p:val>
                                            <p:strVal val="#ppt_w"/>
                                          </p:val>
                                        </p:tav>
                                      </p:tavLst>
                                    </p:anim>
                                    <p:anim calcmode="lin" valueType="num">
                                      <p:cBhvr>
                                        <p:cTn id="34" dur="100" fill="hold"/>
                                        <p:tgtEl>
                                          <p:spTgt spid="21"/>
                                        </p:tgtEl>
                                        <p:attrNameLst>
                                          <p:attrName>ppt_h</p:attrName>
                                        </p:attrNameLst>
                                      </p:cBhvr>
                                      <p:tavLst>
                                        <p:tav tm="0">
                                          <p:val>
                                            <p:strVal val="#ppt_h"/>
                                          </p:val>
                                        </p:tav>
                                        <p:tav tm="100000">
                                          <p:val>
                                            <p:strVal val="#ppt_h"/>
                                          </p:val>
                                        </p:tav>
                                      </p:tavLst>
                                    </p:anim>
                                    <p:animEffect transition="in" filter="fade">
                                      <p:cBhvr>
                                        <p:cTn id="35" dur="100"/>
                                        <p:tgtEl>
                                          <p:spTgt spid="21"/>
                                        </p:tgtEl>
                                      </p:cBhvr>
                                    </p:animEffect>
                                  </p:childTnLst>
                                </p:cTn>
                              </p:par>
                            </p:childTnLst>
                          </p:cTn>
                        </p:par>
                        <p:par>
                          <p:cTn id="36" fill="hold">
                            <p:stCondLst>
                              <p:cond delay="1350"/>
                            </p:stCondLst>
                            <p:childTnLst>
                              <p:par>
                                <p:cTn id="37" presetID="50" presetClass="entr" presetSubtype="0" decel="100000" fill="hold" grpId="0" nodeType="after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 calcmode="lin" valueType="num">
                                      <p:cBhvr>
                                        <p:cTn id="39" dur="100" fill="hold"/>
                                        <p:tgtEl>
                                          <p:spTgt spid="22"/>
                                        </p:tgtEl>
                                        <p:attrNameLst>
                                          <p:attrName>ppt_w</p:attrName>
                                        </p:attrNameLst>
                                      </p:cBhvr>
                                      <p:tavLst>
                                        <p:tav tm="0">
                                          <p:val>
                                            <p:strVal val="#ppt_w+.3"/>
                                          </p:val>
                                        </p:tav>
                                        <p:tav tm="100000">
                                          <p:val>
                                            <p:strVal val="#ppt_w"/>
                                          </p:val>
                                        </p:tav>
                                      </p:tavLst>
                                    </p:anim>
                                    <p:anim calcmode="lin" valueType="num">
                                      <p:cBhvr>
                                        <p:cTn id="40" dur="100" fill="hold"/>
                                        <p:tgtEl>
                                          <p:spTgt spid="22"/>
                                        </p:tgtEl>
                                        <p:attrNameLst>
                                          <p:attrName>ppt_h</p:attrName>
                                        </p:attrNameLst>
                                      </p:cBhvr>
                                      <p:tavLst>
                                        <p:tav tm="0">
                                          <p:val>
                                            <p:strVal val="#ppt_h"/>
                                          </p:val>
                                        </p:tav>
                                        <p:tav tm="100000">
                                          <p:val>
                                            <p:strVal val="#ppt_h"/>
                                          </p:val>
                                        </p:tav>
                                      </p:tavLst>
                                    </p:anim>
                                    <p:animEffect transition="in" filter="fade">
                                      <p:cBhvr>
                                        <p:cTn id="41" dur="100"/>
                                        <p:tgtEl>
                                          <p:spTgt spid="22"/>
                                        </p:tgtEl>
                                      </p:cBhvr>
                                    </p:animEffect>
                                  </p:childTnLst>
                                </p:cTn>
                              </p:par>
                            </p:childTnLst>
                          </p:cTn>
                        </p:par>
                        <p:par>
                          <p:cTn id="42" fill="hold">
                            <p:stCondLst>
                              <p:cond delay="1500"/>
                            </p:stCondLst>
                            <p:childTnLst>
                              <p:par>
                                <p:cTn id="43" presetID="50" presetClass="entr" presetSubtype="0" decel="100000" fill="hold" grpId="0" nodeType="afterEffect">
                                  <p:stCondLst>
                                    <p:cond delay="0"/>
                                  </p:stCondLst>
                                  <p:iterate type="lt">
                                    <p:tmPct val="10000"/>
                                  </p:iterate>
                                  <p:childTnLst>
                                    <p:set>
                                      <p:cBhvr>
                                        <p:cTn id="44" dur="1" fill="hold">
                                          <p:stCondLst>
                                            <p:cond delay="0"/>
                                          </p:stCondLst>
                                        </p:cTn>
                                        <p:tgtEl>
                                          <p:spTgt spid="23"/>
                                        </p:tgtEl>
                                        <p:attrNameLst>
                                          <p:attrName>style.visibility</p:attrName>
                                        </p:attrNameLst>
                                      </p:cBhvr>
                                      <p:to>
                                        <p:strVal val="visible"/>
                                      </p:to>
                                    </p:set>
                                    <p:anim calcmode="lin" valueType="num">
                                      <p:cBhvr>
                                        <p:cTn id="45" dur="100" fill="hold"/>
                                        <p:tgtEl>
                                          <p:spTgt spid="23"/>
                                        </p:tgtEl>
                                        <p:attrNameLst>
                                          <p:attrName>ppt_w</p:attrName>
                                        </p:attrNameLst>
                                      </p:cBhvr>
                                      <p:tavLst>
                                        <p:tav tm="0">
                                          <p:val>
                                            <p:strVal val="#ppt_w+.3"/>
                                          </p:val>
                                        </p:tav>
                                        <p:tav tm="100000">
                                          <p:val>
                                            <p:strVal val="#ppt_w"/>
                                          </p:val>
                                        </p:tav>
                                      </p:tavLst>
                                    </p:anim>
                                    <p:anim calcmode="lin" valueType="num">
                                      <p:cBhvr>
                                        <p:cTn id="46" dur="100" fill="hold"/>
                                        <p:tgtEl>
                                          <p:spTgt spid="23"/>
                                        </p:tgtEl>
                                        <p:attrNameLst>
                                          <p:attrName>ppt_h</p:attrName>
                                        </p:attrNameLst>
                                      </p:cBhvr>
                                      <p:tavLst>
                                        <p:tav tm="0">
                                          <p:val>
                                            <p:strVal val="#ppt_h"/>
                                          </p:val>
                                        </p:tav>
                                        <p:tav tm="100000">
                                          <p:val>
                                            <p:strVal val="#ppt_h"/>
                                          </p:val>
                                        </p:tav>
                                      </p:tavLst>
                                    </p:anim>
                                    <p:animEffect transition="in" filter="fade">
                                      <p:cBhvr>
                                        <p:cTn id="47" dur="100"/>
                                        <p:tgtEl>
                                          <p:spTgt spid="23"/>
                                        </p:tgtEl>
                                      </p:cBhvr>
                                    </p:animEffect>
                                  </p:childTnLst>
                                </p:cTn>
                              </p:par>
                            </p:childTnLst>
                          </p:cTn>
                        </p:par>
                        <p:par>
                          <p:cTn id="48" fill="hold">
                            <p:stCondLst>
                              <p:cond delay="1650"/>
                            </p:stCondLst>
                            <p:childTnLst>
                              <p:par>
                                <p:cTn id="49" presetID="50" presetClass="entr" presetSubtype="0" decel="100000" fill="hold" grpId="0" nodeType="afterEffect">
                                  <p:stCondLst>
                                    <p:cond delay="0"/>
                                  </p:stCondLst>
                                  <p:iterate type="lt">
                                    <p:tmPct val="10000"/>
                                  </p:iterate>
                                  <p:childTnLst>
                                    <p:set>
                                      <p:cBhvr>
                                        <p:cTn id="50" dur="1" fill="hold">
                                          <p:stCondLst>
                                            <p:cond delay="0"/>
                                          </p:stCondLst>
                                        </p:cTn>
                                        <p:tgtEl>
                                          <p:spTgt spid="11"/>
                                        </p:tgtEl>
                                        <p:attrNameLst>
                                          <p:attrName>style.visibility</p:attrName>
                                        </p:attrNameLst>
                                      </p:cBhvr>
                                      <p:to>
                                        <p:strVal val="visible"/>
                                      </p:to>
                                    </p:set>
                                    <p:anim calcmode="lin" valueType="num">
                                      <p:cBhvr>
                                        <p:cTn id="51" dur="100" fill="hold"/>
                                        <p:tgtEl>
                                          <p:spTgt spid="11"/>
                                        </p:tgtEl>
                                        <p:attrNameLst>
                                          <p:attrName>ppt_w</p:attrName>
                                        </p:attrNameLst>
                                      </p:cBhvr>
                                      <p:tavLst>
                                        <p:tav tm="0">
                                          <p:val>
                                            <p:strVal val="#ppt_w+.3"/>
                                          </p:val>
                                        </p:tav>
                                        <p:tav tm="100000">
                                          <p:val>
                                            <p:strVal val="#ppt_w"/>
                                          </p:val>
                                        </p:tav>
                                      </p:tavLst>
                                    </p:anim>
                                    <p:anim calcmode="lin" valueType="num">
                                      <p:cBhvr>
                                        <p:cTn id="52" dur="100" fill="hold"/>
                                        <p:tgtEl>
                                          <p:spTgt spid="11"/>
                                        </p:tgtEl>
                                        <p:attrNameLst>
                                          <p:attrName>ppt_h</p:attrName>
                                        </p:attrNameLst>
                                      </p:cBhvr>
                                      <p:tavLst>
                                        <p:tav tm="0">
                                          <p:val>
                                            <p:strVal val="#ppt_h"/>
                                          </p:val>
                                        </p:tav>
                                        <p:tav tm="100000">
                                          <p:val>
                                            <p:strVal val="#ppt_h"/>
                                          </p:val>
                                        </p:tav>
                                      </p:tavLst>
                                    </p:anim>
                                    <p:animEffect transition="in" filter="fade">
                                      <p:cBhvr>
                                        <p:cTn id="53" dur="100"/>
                                        <p:tgtEl>
                                          <p:spTgt spid="11"/>
                                        </p:tgtEl>
                                      </p:cBhvr>
                                    </p:animEffect>
                                  </p:childTnLst>
                                </p:cTn>
                              </p:par>
                            </p:childTnLst>
                          </p:cTn>
                        </p:par>
                        <p:par>
                          <p:cTn id="54" fill="hold">
                            <p:stCondLst>
                              <p:cond delay="1790"/>
                            </p:stCondLst>
                            <p:childTnLst>
                              <p:par>
                                <p:cTn id="55" presetID="50" presetClass="entr" presetSubtype="0" decel="100000" fill="hold" grpId="0" nodeType="afterEffect">
                                  <p:stCondLst>
                                    <p:cond delay="0"/>
                                  </p:stCondLst>
                                  <p:iterate type="lt">
                                    <p:tmPct val="10000"/>
                                  </p:iterate>
                                  <p:childTnLst>
                                    <p:set>
                                      <p:cBhvr>
                                        <p:cTn id="56" dur="1" fill="hold">
                                          <p:stCondLst>
                                            <p:cond delay="0"/>
                                          </p:stCondLst>
                                        </p:cTn>
                                        <p:tgtEl>
                                          <p:spTgt spid="12"/>
                                        </p:tgtEl>
                                        <p:attrNameLst>
                                          <p:attrName>style.visibility</p:attrName>
                                        </p:attrNameLst>
                                      </p:cBhvr>
                                      <p:to>
                                        <p:strVal val="visible"/>
                                      </p:to>
                                    </p:set>
                                    <p:anim calcmode="lin" valueType="num">
                                      <p:cBhvr>
                                        <p:cTn id="57" dur="100" fill="hold"/>
                                        <p:tgtEl>
                                          <p:spTgt spid="12"/>
                                        </p:tgtEl>
                                        <p:attrNameLst>
                                          <p:attrName>ppt_w</p:attrName>
                                        </p:attrNameLst>
                                      </p:cBhvr>
                                      <p:tavLst>
                                        <p:tav tm="0">
                                          <p:val>
                                            <p:strVal val="#ppt_w+.3"/>
                                          </p:val>
                                        </p:tav>
                                        <p:tav tm="100000">
                                          <p:val>
                                            <p:strVal val="#ppt_w"/>
                                          </p:val>
                                        </p:tav>
                                      </p:tavLst>
                                    </p:anim>
                                    <p:anim calcmode="lin" valueType="num">
                                      <p:cBhvr>
                                        <p:cTn id="58" dur="100" fill="hold"/>
                                        <p:tgtEl>
                                          <p:spTgt spid="12"/>
                                        </p:tgtEl>
                                        <p:attrNameLst>
                                          <p:attrName>ppt_h</p:attrName>
                                        </p:attrNameLst>
                                      </p:cBhvr>
                                      <p:tavLst>
                                        <p:tav tm="0">
                                          <p:val>
                                            <p:strVal val="#ppt_h"/>
                                          </p:val>
                                        </p:tav>
                                        <p:tav tm="100000">
                                          <p:val>
                                            <p:strVal val="#ppt_h"/>
                                          </p:val>
                                        </p:tav>
                                      </p:tavLst>
                                    </p:anim>
                                    <p:animEffect transition="in" filter="fade">
                                      <p:cBhvr>
                                        <p:cTn id="59" dur="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19" grpId="0"/>
      <p:bldP spid="20" grpId="0"/>
      <p:bldP spid="21" grpId="0"/>
      <p:bldP spid="22" grpId="0"/>
      <p:bldP spid="23"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E0E61B05-B4BB-4F91-9332-A2A24A539FD0}"/>
              </a:ext>
            </a:extLst>
          </p:cNvPr>
          <p:cNvGrpSpPr/>
          <p:nvPr/>
        </p:nvGrpSpPr>
        <p:grpSpPr>
          <a:xfrm>
            <a:off x="1498222" y="1276400"/>
            <a:ext cx="6147556" cy="3165889"/>
            <a:chOff x="161764" y="124272"/>
            <a:chExt cx="8820472" cy="4542396"/>
          </a:xfrm>
        </p:grpSpPr>
        <p:grpSp>
          <p:nvGrpSpPr>
            <p:cNvPr id="35" name="群組 34">
              <a:extLst>
                <a:ext uri="{FF2B5EF4-FFF2-40B4-BE49-F238E27FC236}">
                  <a16:creationId xmlns:a16="http://schemas.microsoft.com/office/drawing/2014/main" id="{C3EB8811-89B6-43F7-A6DD-1EF3AE49B606}"/>
                </a:ext>
              </a:extLst>
            </p:cNvPr>
            <p:cNvGrpSpPr/>
            <p:nvPr/>
          </p:nvGrpSpPr>
          <p:grpSpPr>
            <a:xfrm>
              <a:off x="161764" y="124272"/>
              <a:ext cx="8820472" cy="4542396"/>
              <a:chOff x="161764" y="124272"/>
              <a:chExt cx="8820472" cy="4542396"/>
            </a:xfrm>
          </p:grpSpPr>
          <p:grpSp>
            <p:nvGrpSpPr>
              <p:cNvPr id="33" name="群組 32">
                <a:extLst>
                  <a:ext uri="{FF2B5EF4-FFF2-40B4-BE49-F238E27FC236}">
                    <a16:creationId xmlns:a16="http://schemas.microsoft.com/office/drawing/2014/main" id="{E0F68276-6780-4649-AB92-10FC210750EC}"/>
                  </a:ext>
                </a:extLst>
              </p:cNvPr>
              <p:cNvGrpSpPr/>
              <p:nvPr/>
            </p:nvGrpSpPr>
            <p:grpSpPr>
              <a:xfrm>
                <a:off x="161764" y="124272"/>
                <a:ext cx="8820472" cy="4542396"/>
                <a:chOff x="161764" y="124272"/>
                <a:chExt cx="8820472" cy="4542396"/>
              </a:xfrm>
            </p:grpSpPr>
            <p:sp>
              <p:nvSpPr>
                <p:cNvPr id="27" name="矩形: 圓角 26">
                  <a:extLst>
                    <a:ext uri="{FF2B5EF4-FFF2-40B4-BE49-F238E27FC236}">
                      <a16:creationId xmlns:a16="http://schemas.microsoft.com/office/drawing/2014/main" id="{DBC65B59-9CCE-4C8C-BB0B-CC1C09AE34BF}"/>
                    </a:ext>
                  </a:extLst>
                </p:cNvPr>
                <p:cNvSpPr/>
                <p:nvPr/>
              </p:nvSpPr>
              <p:spPr>
                <a:xfrm>
                  <a:off x="161764" y="124272"/>
                  <a:ext cx="8820472" cy="4542396"/>
                </a:xfrm>
                <a:prstGeom prst="roundRect">
                  <a:avLst>
                    <a:gd name="adj" fmla="val 2424"/>
                  </a:avLst>
                </a:prstGeom>
                <a:solidFill>
                  <a:srgbClr val="F0F0F0"/>
                </a:solidFill>
                <a:ln w="6350">
                  <a:solidFill>
                    <a:schemeClr val="bg1">
                      <a:lumMod val="75000"/>
                    </a:schemeClr>
                  </a:solidFill>
                </a:ln>
                <a:effectLst>
                  <a:outerShdw blurRad="38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nvGrpSpPr>
                <p:cNvPr id="31" name="群組 30">
                  <a:extLst>
                    <a:ext uri="{FF2B5EF4-FFF2-40B4-BE49-F238E27FC236}">
                      <a16:creationId xmlns:a16="http://schemas.microsoft.com/office/drawing/2014/main" id="{E0EDDAE3-AFA5-4661-A4D7-561C9DCC445B}"/>
                    </a:ext>
                  </a:extLst>
                </p:cNvPr>
                <p:cNvGrpSpPr/>
                <p:nvPr/>
              </p:nvGrpSpPr>
              <p:grpSpPr>
                <a:xfrm>
                  <a:off x="323528" y="267697"/>
                  <a:ext cx="532756" cy="145198"/>
                  <a:chOff x="323528" y="268288"/>
                  <a:chExt cx="532756" cy="145198"/>
                </a:xfrm>
              </p:grpSpPr>
              <p:sp>
                <p:nvSpPr>
                  <p:cNvPr id="28" name="橢圓 27">
                    <a:extLst>
                      <a:ext uri="{FF2B5EF4-FFF2-40B4-BE49-F238E27FC236}">
                        <a16:creationId xmlns:a16="http://schemas.microsoft.com/office/drawing/2014/main" id="{25C27A4A-4C13-4D58-97B8-B6EA96434AD6}"/>
                      </a:ext>
                    </a:extLst>
                  </p:cNvPr>
                  <p:cNvSpPr/>
                  <p:nvPr/>
                </p:nvSpPr>
                <p:spPr>
                  <a:xfrm>
                    <a:off x="323528" y="268288"/>
                    <a:ext cx="144000" cy="144000"/>
                  </a:xfrm>
                  <a:prstGeom prst="ellipse">
                    <a:avLst/>
                  </a:prstGeom>
                  <a:solidFill>
                    <a:srgbClr val="FC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29" name="橢圓 28">
                    <a:extLst>
                      <a:ext uri="{FF2B5EF4-FFF2-40B4-BE49-F238E27FC236}">
                        <a16:creationId xmlns:a16="http://schemas.microsoft.com/office/drawing/2014/main" id="{01754CFE-F12E-48E6-95B4-FEE2656EDF31}"/>
                      </a:ext>
                    </a:extLst>
                  </p:cNvPr>
                  <p:cNvSpPr/>
                  <p:nvPr/>
                </p:nvSpPr>
                <p:spPr>
                  <a:xfrm>
                    <a:off x="517906" y="269486"/>
                    <a:ext cx="144000" cy="144000"/>
                  </a:xfrm>
                  <a:prstGeom prst="ellipse">
                    <a:avLst/>
                  </a:prstGeom>
                  <a:solidFill>
                    <a:srgbClr val="FD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30" name="橢圓 29">
                    <a:extLst>
                      <a:ext uri="{FF2B5EF4-FFF2-40B4-BE49-F238E27FC236}">
                        <a16:creationId xmlns:a16="http://schemas.microsoft.com/office/drawing/2014/main" id="{3A0C064E-4B71-47AE-92FA-06F2C46B070E}"/>
                      </a:ext>
                    </a:extLst>
                  </p:cNvPr>
                  <p:cNvSpPr/>
                  <p:nvPr/>
                </p:nvSpPr>
                <p:spPr>
                  <a:xfrm>
                    <a:off x="712284" y="268288"/>
                    <a:ext cx="144000" cy="144000"/>
                  </a:xfrm>
                  <a:prstGeom prst="ellipse">
                    <a:avLst/>
                  </a:prstGeom>
                  <a:solidFill>
                    <a:srgbClr val="35C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grpSp>
          <p:sp>
            <p:nvSpPr>
              <p:cNvPr id="34" name="矩形: 圓角 33">
                <a:extLst>
                  <a:ext uri="{FF2B5EF4-FFF2-40B4-BE49-F238E27FC236}">
                    <a16:creationId xmlns:a16="http://schemas.microsoft.com/office/drawing/2014/main" id="{BF906B89-049B-4942-9B6B-95EDEA375E30}"/>
                  </a:ext>
                </a:extLst>
              </p:cNvPr>
              <p:cNvSpPr/>
              <p:nvPr/>
            </p:nvSpPr>
            <p:spPr>
              <a:xfrm>
                <a:off x="3402000" y="213697"/>
                <a:ext cx="2340000" cy="252000"/>
              </a:xfrm>
              <a:prstGeom prst="roundRect">
                <a:avLst>
                  <a:gd name="adj" fmla="val 18991"/>
                </a:avLst>
              </a:prstGeom>
              <a:solidFill>
                <a:schemeClr val="bg1">
                  <a:lumMod val="85000"/>
                </a:schemeClr>
              </a:solidFill>
              <a:effectLst/>
            </p:spPr>
            <p:txBody>
              <a:bodyPr wrap="none" tIns="72000" bIns="54000" anchor="ctr">
                <a:noAutofit/>
              </a:bodyPr>
              <a:lstStyle/>
              <a:p>
                <a:pPr algn="ctr"/>
                <a:endParaRPr lang="zh-TW" altLang="en-US" sz="1000" b="1" dirty="0">
                  <a:solidFill>
                    <a:schemeClr val="tx1">
                      <a:lumMod val="65000"/>
                      <a:lumOff val="35000"/>
                    </a:schemeClr>
                  </a:solidFill>
                  <a:latin typeface="標楷體" panose="03000509000000000000" pitchFamily="65" charset="-120"/>
                  <a:ea typeface="標楷體" panose="03000509000000000000" pitchFamily="65" charset="-120"/>
                </a:endParaRPr>
              </a:p>
            </p:txBody>
          </p:sp>
        </p:grpSp>
        <p:cxnSp>
          <p:nvCxnSpPr>
            <p:cNvPr id="3" name="直線接點 2">
              <a:extLst>
                <a:ext uri="{FF2B5EF4-FFF2-40B4-BE49-F238E27FC236}">
                  <a16:creationId xmlns:a16="http://schemas.microsoft.com/office/drawing/2014/main" id="{59B531B9-3D7E-4C02-A734-71106558D286}"/>
                </a:ext>
              </a:extLst>
            </p:cNvPr>
            <p:cNvCxnSpPr>
              <a:cxnSpLocks/>
            </p:cNvCxnSpPr>
            <p:nvPr/>
          </p:nvCxnSpPr>
          <p:spPr>
            <a:xfrm>
              <a:off x="298570" y="556320"/>
              <a:ext cx="8546860" cy="0"/>
            </a:xfrm>
            <a:prstGeom prst="line">
              <a:avLst/>
            </a:prstGeom>
            <a:ln w="6350" cap="rnd">
              <a:solidFill>
                <a:schemeClr val="bg1">
                  <a:lumMod val="75000"/>
                  <a:alpha val="80000"/>
                </a:schemeClr>
              </a:solidFill>
              <a:round/>
            </a:ln>
          </p:spPr>
          <p:style>
            <a:lnRef idx="1">
              <a:schemeClr val="accent1"/>
            </a:lnRef>
            <a:fillRef idx="0">
              <a:schemeClr val="accent1"/>
            </a:fillRef>
            <a:effectRef idx="0">
              <a:schemeClr val="accent1"/>
            </a:effectRef>
            <a:fontRef idx="minor">
              <a:schemeClr val="tx1"/>
            </a:fontRef>
          </p:style>
        </p:cxnSp>
      </p:grpSp>
      <p:sp>
        <p:nvSpPr>
          <p:cNvPr id="6" name="矩形: 圓角 5">
            <a:extLst>
              <a:ext uri="{FF2B5EF4-FFF2-40B4-BE49-F238E27FC236}">
                <a16:creationId xmlns:a16="http://schemas.microsoft.com/office/drawing/2014/main" id="{F45DEBF0-2CE1-4A01-8304-A123EC0325CD}"/>
              </a:ext>
            </a:extLst>
          </p:cNvPr>
          <p:cNvSpPr/>
          <p:nvPr/>
        </p:nvSpPr>
        <p:spPr>
          <a:xfrm>
            <a:off x="1570618" y="1687864"/>
            <a:ext cx="6002765" cy="20718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gn="just">
              <a:lnSpc>
                <a:spcPct val="150000"/>
              </a:lnSpc>
              <a:buClr>
                <a:schemeClr val="tx1">
                  <a:lumMod val="75000"/>
                  <a:lumOff val="25000"/>
                </a:schemeClr>
              </a:buClr>
              <a:buSzPct val="90000"/>
              <a:buFont typeface="Times New Roman" panose="02020603050405020304" pitchFamily="18" charset="0"/>
              <a:buChar char="&gt;"/>
            </a:pP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本研究提出了四種基於</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k-NN</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的欠採樣平衡方法，主要目的是藉由去除重疊的多數類別樣本來最大程度地提升重疊區域中少數類別樣本的可視性，然後此研究使用了大量模擬、真實的資料集進行實驗，並且去評估哪一種方式的效果最好。</a:t>
            </a:r>
          </a:p>
        </p:txBody>
      </p:sp>
      <p:grpSp>
        <p:nvGrpSpPr>
          <p:cNvPr id="19" name="群組 18">
            <a:extLst>
              <a:ext uri="{FF2B5EF4-FFF2-40B4-BE49-F238E27FC236}">
                <a16:creationId xmlns:a16="http://schemas.microsoft.com/office/drawing/2014/main" id="{A68086ED-619C-44CD-B815-2F724F63CAEC}"/>
              </a:ext>
            </a:extLst>
          </p:cNvPr>
          <p:cNvGrpSpPr/>
          <p:nvPr/>
        </p:nvGrpSpPr>
        <p:grpSpPr>
          <a:xfrm>
            <a:off x="179512" y="129324"/>
            <a:ext cx="1584176" cy="555356"/>
            <a:chOff x="179512" y="129324"/>
            <a:chExt cx="1584176" cy="555356"/>
          </a:xfrm>
        </p:grpSpPr>
        <p:grpSp>
          <p:nvGrpSpPr>
            <p:cNvPr id="20" name="群組 19">
              <a:extLst>
                <a:ext uri="{FF2B5EF4-FFF2-40B4-BE49-F238E27FC236}">
                  <a16:creationId xmlns:a16="http://schemas.microsoft.com/office/drawing/2014/main" id="{94ED9592-E3B9-407F-AA8C-5DB746E48726}"/>
                </a:ext>
              </a:extLst>
            </p:cNvPr>
            <p:cNvGrpSpPr/>
            <p:nvPr/>
          </p:nvGrpSpPr>
          <p:grpSpPr>
            <a:xfrm>
              <a:off x="179512" y="129324"/>
              <a:ext cx="451768" cy="555356"/>
              <a:chOff x="267804" y="190469"/>
              <a:chExt cx="531917" cy="653883"/>
            </a:xfrm>
          </p:grpSpPr>
          <p:sp>
            <p:nvSpPr>
              <p:cNvPr id="22" name="Freeform 5">
                <a:extLst>
                  <a:ext uri="{FF2B5EF4-FFF2-40B4-BE49-F238E27FC236}">
                    <a16:creationId xmlns:a16="http://schemas.microsoft.com/office/drawing/2014/main" id="{A4C20396-BEE1-4CBC-AAAB-567120097EC8}"/>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3" name="Freeform 5">
                <a:extLst>
                  <a:ext uri="{FF2B5EF4-FFF2-40B4-BE49-F238E27FC236}">
                    <a16:creationId xmlns:a16="http://schemas.microsoft.com/office/drawing/2014/main" id="{BB72DFA7-2686-4227-9192-C760C4861FD6}"/>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21" name="矩形 20">
              <a:extLst>
                <a:ext uri="{FF2B5EF4-FFF2-40B4-BE49-F238E27FC236}">
                  <a16:creationId xmlns:a16="http://schemas.microsoft.com/office/drawing/2014/main" id="{29CD39D1-B91F-4184-BA18-5CAE1C91A864}"/>
                </a:ext>
              </a:extLst>
            </p:cNvPr>
            <p:cNvSpPr/>
            <p:nvPr/>
          </p:nvSpPr>
          <p:spPr>
            <a:xfrm>
              <a:off x="791580" y="235713"/>
              <a:ext cx="972108"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摘要</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24" name="矩形 23">
            <a:extLst>
              <a:ext uri="{FF2B5EF4-FFF2-40B4-BE49-F238E27FC236}">
                <a16:creationId xmlns:a16="http://schemas.microsoft.com/office/drawing/2014/main" id="{C4FA3621-4B55-41EE-A948-677502F621E3}"/>
              </a:ext>
            </a:extLst>
          </p:cNvPr>
          <p:cNvSpPr/>
          <p:nvPr/>
        </p:nvSpPr>
        <p:spPr>
          <a:xfrm>
            <a:off x="8857250" y="4806534"/>
            <a:ext cx="287258" cy="338554"/>
          </a:xfrm>
          <a:prstGeom prst="rect">
            <a:avLst/>
          </a:prstGeom>
        </p:spPr>
        <p:txBody>
          <a:bodyPr wrap="none">
            <a:spAutoFit/>
          </a:bodyPr>
          <a:lstStyle/>
          <a:p>
            <a:r>
              <a:rPr lang="en-US" altLang="zh-TW" sz="1600" kern="1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1</a:t>
            </a:r>
            <a:endParaRPr lang="en-US" sz="1600" dirty="0">
              <a:solidFill>
                <a:schemeClr val="tx1">
                  <a:lumMod val="65000"/>
                  <a:lumOff val="35000"/>
                </a:schemeClr>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224184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 presetClass="entr" presetSubtype="0" fill="hold" nodeType="afterEffect">
                                  <p:stCondLst>
                                    <p:cond delay="0"/>
                                  </p:stCondLst>
                                  <p:iterate type="lt">
                                    <p:tmAbs val="30"/>
                                  </p:iterate>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94421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文獻探討</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855646" y="4806534"/>
            <a:ext cx="287258" cy="338554"/>
          </a:xfrm>
          <a:prstGeom prst="rect">
            <a:avLst/>
          </a:prstGeom>
        </p:spPr>
        <p:txBody>
          <a:bodyPr wrap="none">
            <a:spAutoFit/>
          </a:bodyPr>
          <a:lstStyle/>
          <a:p>
            <a:r>
              <a:rPr lang="en-US" altLang="zh-TW"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2</a:t>
            </a:r>
            <a:endPar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48" name="橢圓 47">
            <a:extLst>
              <a:ext uri="{FF2B5EF4-FFF2-40B4-BE49-F238E27FC236}">
                <a16:creationId xmlns:a16="http://schemas.microsoft.com/office/drawing/2014/main" id="{7BF6F6FC-4C64-45BA-A987-3F080CA02C95}"/>
              </a:ext>
            </a:extLst>
          </p:cNvPr>
          <p:cNvSpPr/>
          <p:nvPr/>
        </p:nvSpPr>
        <p:spPr>
          <a:xfrm>
            <a:off x="3616685" y="308503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9" name="橢圓 48">
            <a:extLst>
              <a:ext uri="{FF2B5EF4-FFF2-40B4-BE49-F238E27FC236}">
                <a16:creationId xmlns:a16="http://schemas.microsoft.com/office/drawing/2014/main" id="{967A0BC4-C0CB-402B-AAA9-08CEFA33D9EE}"/>
              </a:ext>
            </a:extLst>
          </p:cNvPr>
          <p:cNvSpPr/>
          <p:nvPr/>
        </p:nvSpPr>
        <p:spPr>
          <a:xfrm>
            <a:off x="4497221" y="1811067"/>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9" name="橢圓 68">
            <a:extLst>
              <a:ext uri="{FF2B5EF4-FFF2-40B4-BE49-F238E27FC236}">
                <a16:creationId xmlns:a16="http://schemas.microsoft.com/office/drawing/2014/main" id="{C0673EF4-7709-4597-B341-25F4C28C33A1}"/>
              </a:ext>
            </a:extLst>
          </p:cNvPr>
          <p:cNvSpPr/>
          <p:nvPr/>
        </p:nvSpPr>
        <p:spPr>
          <a:xfrm>
            <a:off x="5201603" y="2519831"/>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nvGrpSpPr>
          <p:cNvPr id="3" name="群組 2">
            <a:extLst>
              <a:ext uri="{FF2B5EF4-FFF2-40B4-BE49-F238E27FC236}">
                <a16:creationId xmlns:a16="http://schemas.microsoft.com/office/drawing/2014/main" id="{23C7E1DC-5690-4317-9ABC-27933FE43D9C}"/>
              </a:ext>
            </a:extLst>
          </p:cNvPr>
          <p:cNvGrpSpPr/>
          <p:nvPr/>
        </p:nvGrpSpPr>
        <p:grpSpPr>
          <a:xfrm>
            <a:off x="2812759" y="1707650"/>
            <a:ext cx="3518482" cy="2762705"/>
            <a:chOff x="2812759" y="1707650"/>
            <a:chExt cx="3518482" cy="2762705"/>
          </a:xfrm>
        </p:grpSpPr>
        <p:cxnSp>
          <p:nvCxnSpPr>
            <p:cNvPr id="23" name="直線單箭頭接點 22">
              <a:extLst>
                <a:ext uri="{FF2B5EF4-FFF2-40B4-BE49-F238E27FC236}">
                  <a16:creationId xmlns:a16="http://schemas.microsoft.com/office/drawing/2014/main" id="{5D908982-D128-451A-9228-B23A1ED9703D}"/>
                </a:ext>
              </a:extLst>
            </p:cNvPr>
            <p:cNvCxnSpPr>
              <a:cxnSpLocks/>
            </p:cNvCxnSpPr>
            <p:nvPr/>
          </p:nvCxnSpPr>
          <p:spPr>
            <a:xfrm>
              <a:off x="2812759" y="4460997"/>
              <a:ext cx="3518482"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24" name="直線單箭頭接點 23">
              <a:extLst>
                <a:ext uri="{FF2B5EF4-FFF2-40B4-BE49-F238E27FC236}">
                  <a16:creationId xmlns:a16="http://schemas.microsoft.com/office/drawing/2014/main" id="{9F773D34-DC96-4F26-B52D-8C839F92FDBD}"/>
                </a:ext>
              </a:extLst>
            </p:cNvPr>
            <p:cNvCxnSpPr>
              <a:cxnSpLocks/>
            </p:cNvCxnSpPr>
            <p:nvPr/>
          </p:nvCxnSpPr>
          <p:spPr>
            <a:xfrm flipV="1">
              <a:off x="2816014" y="1707650"/>
              <a:ext cx="0" cy="2762705"/>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25" name="矩形 24">
              <a:extLst>
                <a:ext uri="{FF2B5EF4-FFF2-40B4-BE49-F238E27FC236}">
                  <a16:creationId xmlns:a16="http://schemas.microsoft.com/office/drawing/2014/main" id="{FE52E5C7-59F3-4E9E-8564-BCCF289AC45D}"/>
                </a:ext>
              </a:extLst>
            </p:cNvPr>
            <p:cNvSpPr/>
            <p:nvPr/>
          </p:nvSpPr>
          <p:spPr>
            <a:xfrm>
              <a:off x="4182485" y="3851949"/>
              <a:ext cx="220150"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26" name="矩形 25">
              <a:extLst>
                <a:ext uri="{FF2B5EF4-FFF2-40B4-BE49-F238E27FC236}">
                  <a16:creationId xmlns:a16="http://schemas.microsoft.com/office/drawing/2014/main" id="{D86BF744-B5DF-494E-9843-F2F334AF7339}"/>
                </a:ext>
              </a:extLst>
            </p:cNvPr>
            <p:cNvSpPr/>
            <p:nvPr/>
          </p:nvSpPr>
          <p:spPr>
            <a:xfrm>
              <a:off x="3117117" y="2869174"/>
              <a:ext cx="220148"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28" name="橢圓 27">
              <a:extLst>
                <a:ext uri="{FF2B5EF4-FFF2-40B4-BE49-F238E27FC236}">
                  <a16:creationId xmlns:a16="http://schemas.microsoft.com/office/drawing/2014/main" id="{95F7F164-1805-4585-97B6-028150A21571}"/>
                </a:ext>
              </a:extLst>
            </p:cNvPr>
            <p:cNvSpPr/>
            <p:nvPr/>
          </p:nvSpPr>
          <p:spPr>
            <a:xfrm>
              <a:off x="5765861" y="2573854"/>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29" name="橢圓 28">
              <a:extLst>
                <a:ext uri="{FF2B5EF4-FFF2-40B4-BE49-F238E27FC236}">
                  <a16:creationId xmlns:a16="http://schemas.microsoft.com/office/drawing/2014/main" id="{F7B47423-88D9-4315-9DF0-DBB31DDA1248}"/>
                </a:ext>
              </a:extLst>
            </p:cNvPr>
            <p:cNvSpPr/>
            <p:nvPr/>
          </p:nvSpPr>
          <p:spPr>
            <a:xfrm>
              <a:off x="4719814" y="260670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2" name="橢圓 31">
              <a:extLst>
                <a:ext uri="{FF2B5EF4-FFF2-40B4-BE49-F238E27FC236}">
                  <a16:creationId xmlns:a16="http://schemas.microsoft.com/office/drawing/2014/main" id="{F203210D-8600-492A-A76F-E418748FDE52}"/>
                </a:ext>
              </a:extLst>
            </p:cNvPr>
            <p:cNvSpPr/>
            <p:nvPr/>
          </p:nvSpPr>
          <p:spPr>
            <a:xfrm>
              <a:off x="4587679" y="356411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3" name="橢圓 32">
              <a:extLst>
                <a:ext uri="{FF2B5EF4-FFF2-40B4-BE49-F238E27FC236}">
                  <a16:creationId xmlns:a16="http://schemas.microsoft.com/office/drawing/2014/main" id="{AD99CF95-6B21-473C-8C34-C79A7162437D}"/>
                </a:ext>
              </a:extLst>
            </p:cNvPr>
            <p:cNvSpPr/>
            <p:nvPr/>
          </p:nvSpPr>
          <p:spPr>
            <a:xfrm>
              <a:off x="4856457" y="218692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8" name="橢圓 37">
              <a:extLst>
                <a:ext uri="{FF2B5EF4-FFF2-40B4-BE49-F238E27FC236}">
                  <a16:creationId xmlns:a16="http://schemas.microsoft.com/office/drawing/2014/main" id="{F7F4E7E3-AAFF-4A09-91FF-188AAE0F25EE}"/>
                </a:ext>
              </a:extLst>
            </p:cNvPr>
            <p:cNvSpPr/>
            <p:nvPr/>
          </p:nvSpPr>
          <p:spPr>
            <a:xfrm>
              <a:off x="5002140" y="3062725"/>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1" name="橢圓 40">
              <a:extLst>
                <a:ext uri="{FF2B5EF4-FFF2-40B4-BE49-F238E27FC236}">
                  <a16:creationId xmlns:a16="http://schemas.microsoft.com/office/drawing/2014/main" id="{02B3B080-9122-4DB2-8324-6DE95E829CDF}"/>
                </a:ext>
              </a:extLst>
            </p:cNvPr>
            <p:cNvSpPr/>
            <p:nvPr/>
          </p:nvSpPr>
          <p:spPr>
            <a:xfrm>
              <a:off x="3766376" y="4158702"/>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2" name="橢圓 41">
              <a:extLst>
                <a:ext uri="{FF2B5EF4-FFF2-40B4-BE49-F238E27FC236}">
                  <a16:creationId xmlns:a16="http://schemas.microsoft.com/office/drawing/2014/main" id="{C4E72353-1A7D-4519-842D-ADBF6DC69F5B}"/>
                </a:ext>
              </a:extLst>
            </p:cNvPr>
            <p:cNvSpPr/>
            <p:nvPr/>
          </p:nvSpPr>
          <p:spPr>
            <a:xfrm>
              <a:off x="5547525" y="306727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3" name="矩形 42">
              <a:extLst>
                <a:ext uri="{FF2B5EF4-FFF2-40B4-BE49-F238E27FC236}">
                  <a16:creationId xmlns:a16="http://schemas.microsoft.com/office/drawing/2014/main" id="{A92664C0-78CB-419F-B7E9-8730EE277889}"/>
                </a:ext>
              </a:extLst>
            </p:cNvPr>
            <p:cNvSpPr/>
            <p:nvPr/>
          </p:nvSpPr>
          <p:spPr>
            <a:xfrm>
              <a:off x="3337265" y="4022276"/>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4" name="矩形 43">
              <a:extLst>
                <a:ext uri="{FF2B5EF4-FFF2-40B4-BE49-F238E27FC236}">
                  <a16:creationId xmlns:a16="http://schemas.microsoft.com/office/drawing/2014/main" id="{FF74B669-551B-4FB3-81FB-EA080B614669}"/>
                </a:ext>
              </a:extLst>
            </p:cNvPr>
            <p:cNvSpPr/>
            <p:nvPr/>
          </p:nvSpPr>
          <p:spPr>
            <a:xfrm>
              <a:off x="4169299" y="2918961"/>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6" name="橢圓 45">
              <a:extLst>
                <a:ext uri="{FF2B5EF4-FFF2-40B4-BE49-F238E27FC236}">
                  <a16:creationId xmlns:a16="http://schemas.microsoft.com/office/drawing/2014/main" id="{B0240F05-F9B0-4E1A-85B8-C9960CBA351A}"/>
                </a:ext>
              </a:extLst>
            </p:cNvPr>
            <p:cNvSpPr/>
            <p:nvPr/>
          </p:nvSpPr>
          <p:spPr>
            <a:xfrm>
              <a:off x="5545712" y="202426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7" name="橢圓 46">
              <a:extLst>
                <a:ext uri="{FF2B5EF4-FFF2-40B4-BE49-F238E27FC236}">
                  <a16:creationId xmlns:a16="http://schemas.microsoft.com/office/drawing/2014/main" id="{26CECC17-C98B-44C0-A6C4-9A7391126543}"/>
                </a:ext>
              </a:extLst>
            </p:cNvPr>
            <p:cNvSpPr/>
            <p:nvPr/>
          </p:nvSpPr>
          <p:spPr>
            <a:xfrm>
              <a:off x="2983848" y="198444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1" name="矩形 60">
              <a:extLst>
                <a:ext uri="{FF2B5EF4-FFF2-40B4-BE49-F238E27FC236}">
                  <a16:creationId xmlns:a16="http://schemas.microsoft.com/office/drawing/2014/main" id="{AB6EB131-E53D-4A74-8864-20EF055DA7BC}"/>
                </a:ext>
              </a:extLst>
            </p:cNvPr>
            <p:cNvSpPr/>
            <p:nvPr/>
          </p:nvSpPr>
          <p:spPr>
            <a:xfrm>
              <a:off x="5657599" y="4021782"/>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2" name="矩形 61">
              <a:extLst>
                <a:ext uri="{FF2B5EF4-FFF2-40B4-BE49-F238E27FC236}">
                  <a16:creationId xmlns:a16="http://schemas.microsoft.com/office/drawing/2014/main" id="{1476500D-E4E9-4920-890E-BCB8B95095F6}"/>
                </a:ext>
              </a:extLst>
            </p:cNvPr>
            <p:cNvSpPr/>
            <p:nvPr/>
          </p:nvSpPr>
          <p:spPr>
            <a:xfrm>
              <a:off x="5071157" y="408012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3" name="橢圓 62">
              <a:extLst>
                <a:ext uri="{FF2B5EF4-FFF2-40B4-BE49-F238E27FC236}">
                  <a16:creationId xmlns:a16="http://schemas.microsoft.com/office/drawing/2014/main" id="{1375B6F7-22A4-4073-999E-811CDAA2CBBE}"/>
                </a:ext>
              </a:extLst>
            </p:cNvPr>
            <p:cNvSpPr/>
            <p:nvPr/>
          </p:nvSpPr>
          <p:spPr>
            <a:xfrm>
              <a:off x="3244532" y="359152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4" name="橢圓 63">
              <a:extLst>
                <a:ext uri="{FF2B5EF4-FFF2-40B4-BE49-F238E27FC236}">
                  <a16:creationId xmlns:a16="http://schemas.microsoft.com/office/drawing/2014/main" id="{077D2E8F-C465-4D0F-95FB-F3156F44A97D}"/>
                </a:ext>
              </a:extLst>
            </p:cNvPr>
            <p:cNvSpPr/>
            <p:nvPr/>
          </p:nvSpPr>
          <p:spPr>
            <a:xfrm>
              <a:off x="3404168" y="248468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5" name="橢圓 64">
              <a:extLst>
                <a:ext uri="{FF2B5EF4-FFF2-40B4-BE49-F238E27FC236}">
                  <a16:creationId xmlns:a16="http://schemas.microsoft.com/office/drawing/2014/main" id="{A0545012-3BE9-40AE-826C-86C55CF95E2E}"/>
                </a:ext>
              </a:extLst>
            </p:cNvPr>
            <p:cNvSpPr/>
            <p:nvPr/>
          </p:nvSpPr>
          <p:spPr>
            <a:xfrm>
              <a:off x="3929748" y="2485128"/>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6" name="矩形 65">
              <a:extLst>
                <a:ext uri="{FF2B5EF4-FFF2-40B4-BE49-F238E27FC236}">
                  <a16:creationId xmlns:a16="http://schemas.microsoft.com/office/drawing/2014/main" id="{5AF08A4B-1F88-4A63-B1D7-94E7A7A9ED94}"/>
                </a:ext>
              </a:extLst>
            </p:cNvPr>
            <p:cNvSpPr/>
            <p:nvPr/>
          </p:nvSpPr>
          <p:spPr>
            <a:xfrm>
              <a:off x="3844464" y="3553457"/>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7" name="橢圓 66">
              <a:extLst>
                <a:ext uri="{FF2B5EF4-FFF2-40B4-BE49-F238E27FC236}">
                  <a16:creationId xmlns:a16="http://schemas.microsoft.com/office/drawing/2014/main" id="{4D0D6A62-D4D6-4871-9032-0988C47DFF83}"/>
                </a:ext>
              </a:extLst>
            </p:cNvPr>
            <p:cNvSpPr/>
            <p:nvPr/>
          </p:nvSpPr>
          <p:spPr>
            <a:xfrm>
              <a:off x="5437450" y="3599499"/>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8" name="橢圓 67">
              <a:extLst>
                <a:ext uri="{FF2B5EF4-FFF2-40B4-BE49-F238E27FC236}">
                  <a16:creationId xmlns:a16="http://schemas.microsoft.com/office/drawing/2014/main" id="{61A796E6-BBF3-4A95-A660-366C3C575AC2}"/>
                </a:ext>
              </a:extLst>
            </p:cNvPr>
            <p:cNvSpPr/>
            <p:nvPr/>
          </p:nvSpPr>
          <p:spPr>
            <a:xfrm>
              <a:off x="4785552" y="383056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0" name="矩形 69">
              <a:extLst>
                <a:ext uri="{FF2B5EF4-FFF2-40B4-BE49-F238E27FC236}">
                  <a16:creationId xmlns:a16="http://schemas.microsoft.com/office/drawing/2014/main" id="{D87E22B3-EFEC-4E5F-A7DD-D4D7334F2CEB}"/>
                </a:ext>
              </a:extLst>
            </p:cNvPr>
            <p:cNvSpPr/>
            <p:nvPr/>
          </p:nvSpPr>
          <p:spPr>
            <a:xfrm>
              <a:off x="4070789" y="191633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sp>
        <p:nvSpPr>
          <p:cNvPr id="71" name="文字方塊 70">
            <a:extLst>
              <a:ext uri="{FF2B5EF4-FFF2-40B4-BE49-F238E27FC236}">
                <a16:creationId xmlns:a16="http://schemas.microsoft.com/office/drawing/2014/main" id="{9D5AB5A0-1786-45A6-AE8F-2788B9EB26E9}"/>
              </a:ext>
            </a:extLst>
          </p:cNvPr>
          <p:cNvSpPr txBox="1"/>
          <p:nvPr/>
        </p:nvSpPr>
        <p:spPr>
          <a:xfrm>
            <a:off x="2412000" y="702789"/>
            <a:ext cx="4320000" cy="576063"/>
          </a:xfrm>
          <a:prstGeom prst="roundRect">
            <a:avLst>
              <a:gd name="adj" fmla="val 21421"/>
            </a:avLst>
          </a:prstGeom>
          <a:solidFill>
            <a:schemeClr val="bg1"/>
          </a:solidFill>
          <a:ln>
            <a:noFill/>
          </a:ln>
          <a:effectLst>
            <a:outerShdw blurRad="215900" algn="ctr" rotWithShape="0">
              <a:prstClr val="black">
                <a:alpha val="25000"/>
              </a:prstClr>
            </a:outerShdw>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2000" b="1" dirty="0">
                <a:solidFill>
                  <a:schemeClr val="tx1">
                    <a:lumMod val="75000"/>
                    <a:lumOff val="25000"/>
                  </a:schemeClr>
                </a:solidFill>
                <a:latin typeface="Times New Roman" panose="02020603050405020304" pitchFamily="18" charset="0"/>
                <a:ea typeface="標楷體" panose="03000509000000000000" pitchFamily="65" charset="-120"/>
              </a:rPr>
              <a:t>Basic Neighbourhood Search</a:t>
            </a:r>
            <a:endParaRPr lang="zh-TW" altLang="en-US" sz="2000" b="1" dirty="0">
              <a:solidFill>
                <a:schemeClr val="tx1">
                  <a:lumMod val="75000"/>
                  <a:lumOff val="25000"/>
                </a:schemeClr>
              </a:solidFill>
              <a:latin typeface="Times New Roman" panose="02020603050405020304" pitchFamily="18" charset="0"/>
              <a:ea typeface="標楷體" panose="03000509000000000000" pitchFamily="65" charset="-120"/>
            </a:endParaRPr>
          </a:p>
        </p:txBody>
      </p:sp>
      <p:sp>
        <p:nvSpPr>
          <p:cNvPr id="75" name="橢圓 74">
            <a:extLst>
              <a:ext uri="{FF2B5EF4-FFF2-40B4-BE49-F238E27FC236}">
                <a16:creationId xmlns:a16="http://schemas.microsoft.com/office/drawing/2014/main" id="{FA9EF082-F900-47D3-AAE7-F02D6C1B4525}"/>
              </a:ext>
            </a:extLst>
          </p:cNvPr>
          <p:cNvSpPr/>
          <p:nvPr/>
        </p:nvSpPr>
        <p:spPr>
          <a:xfrm>
            <a:off x="2915816" y="2353500"/>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pic>
        <p:nvPicPr>
          <p:cNvPr id="37" name="圖形 36" descr="關閉">
            <a:extLst>
              <a:ext uri="{FF2B5EF4-FFF2-40B4-BE49-F238E27FC236}">
                <a16:creationId xmlns:a16="http://schemas.microsoft.com/office/drawing/2014/main" id="{510FB882-20EF-4814-B011-91487FAC40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6759" y="3011678"/>
            <a:ext cx="360000" cy="360000"/>
          </a:xfrm>
          <a:prstGeom prst="rect">
            <a:avLst/>
          </a:prstGeom>
        </p:spPr>
      </p:pic>
    </p:spTree>
    <p:extLst>
      <p:ext uri="{BB962C8B-B14F-4D97-AF65-F5344CB8AC3E}">
        <p14:creationId xmlns:p14="http://schemas.microsoft.com/office/powerpoint/2010/main" val="3578252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250" fill="hold"/>
                                        <p:tgtEl>
                                          <p:spTgt spid="71"/>
                                        </p:tgtEl>
                                        <p:attrNameLst>
                                          <p:attrName>ppt_w</p:attrName>
                                        </p:attrNameLst>
                                      </p:cBhvr>
                                      <p:tavLst>
                                        <p:tav tm="0">
                                          <p:val>
                                            <p:fltVal val="0"/>
                                          </p:val>
                                        </p:tav>
                                        <p:tav tm="100000">
                                          <p:val>
                                            <p:strVal val="#ppt_w"/>
                                          </p:val>
                                        </p:tav>
                                      </p:tavLst>
                                    </p:anim>
                                    <p:anim calcmode="lin" valueType="num">
                                      <p:cBhvr>
                                        <p:cTn id="8" dur="250" fill="hold"/>
                                        <p:tgtEl>
                                          <p:spTgt spid="71"/>
                                        </p:tgtEl>
                                        <p:attrNameLst>
                                          <p:attrName>ppt_h</p:attrName>
                                        </p:attrNameLst>
                                      </p:cBhvr>
                                      <p:tavLst>
                                        <p:tav tm="0">
                                          <p:val>
                                            <p:fltVal val="0"/>
                                          </p:val>
                                        </p:tav>
                                        <p:tav tm="100000">
                                          <p:val>
                                            <p:strVal val="#ppt_h"/>
                                          </p:val>
                                        </p:tav>
                                      </p:tavLst>
                                    </p:anim>
                                    <p:animEffect transition="in" filter="fade">
                                      <p:cBhvr>
                                        <p:cTn id="9" dur="250"/>
                                        <p:tgtEl>
                                          <p:spTgt spid="71"/>
                                        </p:tgtEl>
                                      </p:cBhvr>
                                    </p:animEffect>
                                  </p:childTnLst>
                                </p:cTn>
                              </p:par>
                              <p:par>
                                <p:cTn id="10" presetID="6" presetClass="emph" presetSubtype="0" fill="hold" grpId="1" nodeType="withEffect">
                                  <p:stCondLst>
                                    <p:cond delay="200"/>
                                  </p:stCondLst>
                                  <p:childTnLst>
                                    <p:animScale>
                                      <p:cBhvr>
                                        <p:cTn id="11" dur="250" fill="hold"/>
                                        <p:tgtEl>
                                          <p:spTgt spid="71"/>
                                        </p:tgtEl>
                                      </p:cBhvr>
                                      <p:by x="120000" y="120000"/>
                                    </p:animScale>
                                  </p:childTnLst>
                                </p:cTn>
                              </p:par>
                              <p:par>
                                <p:cTn id="12" presetID="6" presetClass="emph" presetSubtype="0" fill="hold" grpId="2" nodeType="withEffect">
                                  <p:stCondLst>
                                    <p:cond delay="400"/>
                                  </p:stCondLst>
                                  <p:childTnLst>
                                    <p:animScale>
                                      <p:cBhvr>
                                        <p:cTn id="13" dur="250" fill="hold"/>
                                        <p:tgtEl>
                                          <p:spTgt spid="71"/>
                                        </p:tgtEl>
                                      </p:cBhvr>
                                      <p:by x="83000" y="83000"/>
                                    </p:animScale>
                                  </p:childTnLst>
                                </p:cTn>
                              </p:par>
                            </p:childTnLst>
                          </p:cTn>
                        </p:par>
                        <p:par>
                          <p:cTn id="14" fill="hold">
                            <p:stCondLst>
                              <p:cond delay="65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par>
                                <p:cTn id="21" presetID="10" presetClass="entr" presetSubtype="0" fill="hold" grpId="2"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par>
                                <p:cTn id="29" presetID="7" presetClass="emph" presetSubtype="2" fill="hold" nodeType="withEffect">
                                  <p:stCondLst>
                                    <p:cond delay="0"/>
                                  </p:stCondLst>
                                  <p:childTnLst>
                                    <p:animClr clrSpc="rgb" dir="cw">
                                      <p:cBhvr>
                                        <p:cTn id="30" dur="500" fill="hold"/>
                                        <p:tgtEl>
                                          <p:spTgt spid="48"/>
                                        </p:tgtEl>
                                        <p:attrNameLst>
                                          <p:attrName>stroke.color</p:attrName>
                                        </p:attrNameLst>
                                      </p:cBhvr>
                                      <p:to>
                                        <a:srgbClr val="E03E3E"/>
                                      </p:to>
                                    </p:animClr>
                                    <p:set>
                                      <p:cBhvr>
                                        <p:cTn id="31" dur="500" fill="hold"/>
                                        <p:tgtEl>
                                          <p:spTgt spid="48"/>
                                        </p:tgtEl>
                                        <p:attrNameLst>
                                          <p:attrName>stroke.on</p:attrName>
                                        </p:attrNameLst>
                                      </p:cBhvr>
                                      <p:to>
                                        <p:strVal val="true"/>
                                      </p:to>
                                    </p:set>
                                  </p:childTnLst>
                                </p:cTn>
                              </p:par>
                              <p:par>
                                <p:cTn id="32" presetID="10"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7" presetClass="emph" presetSubtype="2" fill="hold" nodeType="withEffect">
                                  <p:stCondLst>
                                    <p:cond delay="0"/>
                                  </p:stCondLst>
                                  <p:childTnLst>
                                    <p:animClr clrSpc="rgb" dir="cw">
                                      <p:cBhvr>
                                        <p:cTn id="36" dur="500" fill="hold"/>
                                        <p:tgtEl>
                                          <p:spTgt spid="69"/>
                                        </p:tgtEl>
                                        <p:attrNameLst>
                                          <p:attrName>stroke.color</p:attrName>
                                        </p:attrNameLst>
                                      </p:cBhvr>
                                      <p:to>
                                        <a:srgbClr val="E03E3E"/>
                                      </p:to>
                                    </p:animClr>
                                    <p:set>
                                      <p:cBhvr>
                                        <p:cTn id="37" dur="500" fill="hold"/>
                                        <p:tgtEl>
                                          <p:spTgt spid="69"/>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2" animBg="1"/>
      <p:bldP spid="49" grpId="0" animBg="1"/>
      <p:bldP spid="69" grpId="0" animBg="1"/>
      <p:bldP spid="71" grpId="0" animBg="1"/>
      <p:bldP spid="71" grpId="1" animBg="1"/>
      <p:bldP spid="71" grpId="2"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D86BF744-B5DF-494E-9843-F2F334AF7339}"/>
              </a:ext>
            </a:extLst>
          </p:cNvPr>
          <p:cNvSpPr/>
          <p:nvPr/>
        </p:nvSpPr>
        <p:spPr>
          <a:xfrm>
            <a:off x="3706019" y="3058880"/>
            <a:ext cx="220148"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2" name="矩形 61">
            <a:extLst>
              <a:ext uri="{FF2B5EF4-FFF2-40B4-BE49-F238E27FC236}">
                <a16:creationId xmlns:a16="http://schemas.microsoft.com/office/drawing/2014/main" id="{1476500D-E4E9-4920-890E-BCB8B95095F6}"/>
              </a:ext>
            </a:extLst>
          </p:cNvPr>
          <p:cNvSpPr/>
          <p:nvPr/>
        </p:nvSpPr>
        <p:spPr>
          <a:xfrm>
            <a:off x="5182813" y="289799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4" name="橢圓 63">
            <a:extLst>
              <a:ext uri="{FF2B5EF4-FFF2-40B4-BE49-F238E27FC236}">
                <a16:creationId xmlns:a16="http://schemas.microsoft.com/office/drawing/2014/main" id="{077D2E8F-C465-4D0F-95FB-F3156F44A97D}"/>
              </a:ext>
            </a:extLst>
          </p:cNvPr>
          <p:cNvSpPr/>
          <p:nvPr/>
        </p:nvSpPr>
        <p:spPr>
          <a:xfrm>
            <a:off x="3595945" y="2572669"/>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nvGrpSpPr>
          <p:cNvPr id="3" name="群組 2">
            <a:extLst>
              <a:ext uri="{FF2B5EF4-FFF2-40B4-BE49-F238E27FC236}">
                <a16:creationId xmlns:a16="http://schemas.microsoft.com/office/drawing/2014/main" id="{7ECD7A27-7CE5-470F-B7B2-4F0E59BA09F6}"/>
              </a:ext>
            </a:extLst>
          </p:cNvPr>
          <p:cNvGrpSpPr/>
          <p:nvPr/>
        </p:nvGrpSpPr>
        <p:grpSpPr>
          <a:xfrm>
            <a:off x="2812759" y="1707650"/>
            <a:ext cx="3518482" cy="2762705"/>
            <a:chOff x="2812759" y="1707650"/>
            <a:chExt cx="3518482" cy="2762705"/>
          </a:xfrm>
        </p:grpSpPr>
        <p:sp>
          <p:nvSpPr>
            <p:cNvPr id="48" name="橢圓 47">
              <a:extLst>
                <a:ext uri="{FF2B5EF4-FFF2-40B4-BE49-F238E27FC236}">
                  <a16:creationId xmlns:a16="http://schemas.microsoft.com/office/drawing/2014/main" id="{7BF6F6FC-4C64-45BA-A987-3F080CA02C95}"/>
                </a:ext>
              </a:extLst>
            </p:cNvPr>
            <p:cNvSpPr/>
            <p:nvPr/>
          </p:nvSpPr>
          <p:spPr>
            <a:xfrm>
              <a:off x="3149860" y="2475789"/>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cxnSp>
          <p:nvCxnSpPr>
            <p:cNvPr id="23" name="直線單箭頭接點 22">
              <a:extLst>
                <a:ext uri="{FF2B5EF4-FFF2-40B4-BE49-F238E27FC236}">
                  <a16:creationId xmlns:a16="http://schemas.microsoft.com/office/drawing/2014/main" id="{5D908982-D128-451A-9228-B23A1ED9703D}"/>
                </a:ext>
              </a:extLst>
            </p:cNvPr>
            <p:cNvCxnSpPr>
              <a:cxnSpLocks/>
            </p:cNvCxnSpPr>
            <p:nvPr/>
          </p:nvCxnSpPr>
          <p:spPr>
            <a:xfrm>
              <a:off x="2812759" y="4460997"/>
              <a:ext cx="3518482"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24" name="直線單箭頭接點 23">
              <a:extLst>
                <a:ext uri="{FF2B5EF4-FFF2-40B4-BE49-F238E27FC236}">
                  <a16:creationId xmlns:a16="http://schemas.microsoft.com/office/drawing/2014/main" id="{9F773D34-DC96-4F26-B52D-8C839F92FDBD}"/>
                </a:ext>
              </a:extLst>
            </p:cNvPr>
            <p:cNvCxnSpPr>
              <a:cxnSpLocks/>
            </p:cNvCxnSpPr>
            <p:nvPr/>
          </p:nvCxnSpPr>
          <p:spPr>
            <a:xfrm flipV="1">
              <a:off x="2816014" y="1707650"/>
              <a:ext cx="0" cy="2762705"/>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25" name="矩形 24">
              <a:extLst>
                <a:ext uri="{FF2B5EF4-FFF2-40B4-BE49-F238E27FC236}">
                  <a16:creationId xmlns:a16="http://schemas.microsoft.com/office/drawing/2014/main" id="{FE52E5C7-59F3-4E9E-8564-BCCF289AC45D}"/>
                </a:ext>
              </a:extLst>
            </p:cNvPr>
            <p:cNvSpPr/>
            <p:nvPr/>
          </p:nvSpPr>
          <p:spPr>
            <a:xfrm>
              <a:off x="4792581" y="3787315"/>
              <a:ext cx="220150"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28" name="橢圓 27">
              <a:extLst>
                <a:ext uri="{FF2B5EF4-FFF2-40B4-BE49-F238E27FC236}">
                  <a16:creationId xmlns:a16="http://schemas.microsoft.com/office/drawing/2014/main" id="{95F7F164-1805-4585-97B6-028150A21571}"/>
                </a:ext>
              </a:extLst>
            </p:cNvPr>
            <p:cNvSpPr/>
            <p:nvPr/>
          </p:nvSpPr>
          <p:spPr>
            <a:xfrm>
              <a:off x="5793454" y="197757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2" name="橢圓 31">
              <a:extLst>
                <a:ext uri="{FF2B5EF4-FFF2-40B4-BE49-F238E27FC236}">
                  <a16:creationId xmlns:a16="http://schemas.microsoft.com/office/drawing/2014/main" id="{F203210D-8600-492A-A76F-E418748FDE52}"/>
                </a:ext>
              </a:extLst>
            </p:cNvPr>
            <p:cNvSpPr/>
            <p:nvPr/>
          </p:nvSpPr>
          <p:spPr>
            <a:xfrm>
              <a:off x="4481932" y="332388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8" name="橢圓 37">
              <a:extLst>
                <a:ext uri="{FF2B5EF4-FFF2-40B4-BE49-F238E27FC236}">
                  <a16:creationId xmlns:a16="http://schemas.microsoft.com/office/drawing/2014/main" id="{F7F4E7E3-AAFF-4A09-91FF-188AAE0F25EE}"/>
                </a:ext>
              </a:extLst>
            </p:cNvPr>
            <p:cNvSpPr/>
            <p:nvPr/>
          </p:nvSpPr>
          <p:spPr>
            <a:xfrm>
              <a:off x="5648019" y="2747081"/>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1" name="橢圓 40">
              <a:extLst>
                <a:ext uri="{FF2B5EF4-FFF2-40B4-BE49-F238E27FC236}">
                  <a16:creationId xmlns:a16="http://schemas.microsoft.com/office/drawing/2014/main" id="{02B3B080-9122-4DB2-8324-6DE95E829CDF}"/>
                </a:ext>
              </a:extLst>
            </p:cNvPr>
            <p:cNvSpPr/>
            <p:nvPr/>
          </p:nvSpPr>
          <p:spPr>
            <a:xfrm>
              <a:off x="4294572" y="4061794"/>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3" name="矩形 42">
              <a:extLst>
                <a:ext uri="{FF2B5EF4-FFF2-40B4-BE49-F238E27FC236}">
                  <a16:creationId xmlns:a16="http://schemas.microsoft.com/office/drawing/2014/main" id="{A92664C0-78CB-419F-B7E9-8730EE277889}"/>
                </a:ext>
              </a:extLst>
            </p:cNvPr>
            <p:cNvSpPr/>
            <p:nvPr/>
          </p:nvSpPr>
          <p:spPr>
            <a:xfrm>
              <a:off x="3337265" y="4022276"/>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6" name="橢圓 45">
              <a:extLst>
                <a:ext uri="{FF2B5EF4-FFF2-40B4-BE49-F238E27FC236}">
                  <a16:creationId xmlns:a16="http://schemas.microsoft.com/office/drawing/2014/main" id="{B0240F05-F9B0-4E1A-85B8-C9960CBA351A}"/>
                </a:ext>
              </a:extLst>
            </p:cNvPr>
            <p:cNvSpPr/>
            <p:nvPr/>
          </p:nvSpPr>
          <p:spPr>
            <a:xfrm>
              <a:off x="5018020" y="2066100"/>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47" name="橢圓 46">
              <a:extLst>
                <a:ext uri="{FF2B5EF4-FFF2-40B4-BE49-F238E27FC236}">
                  <a16:creationId xmlns:a16="http://schemas.microsoft.com/office/drawing/2014/main" id="{26CECC17-C98B-44C0-A6C4-9A7391126543}"/>
                </a:ext>
              </a:extLst>
            </p:cNvPr>
            <p:cNvSpPr/>
            <p:nvPr/>
          </p:nvSpPr>
          <p:spPr>
            <a:xfrm>
              <a:off x="2983848" y="198444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1" name="矩形 60">
              <a:extLst>
                <a:ext uri="{FF2B5EF4-FFF2-40B4-BE49-F238E27FC236}">
                  <a16:creationId xmlns:a16="http://schemas.microsoft.com/office/drawing/2014/main" id="{AB6EB131-E53D-4A74-8864-20EF055DA7BC}"/>
                </a:ext>
              </a:extLst>
            </p:cNvPr>
            <p:cNvSpPr/>
            <p:nvPr/>
          </p:nvSpPr>
          <p:spPr>
            <a:xfrm>
              <a:off x="5758094" y="3450110"/>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3" name="橢圓 62">
              <a:extLst>
                <a:ext uri="{FF2B5EF4-FFF2-40B4-BE49-F238E27FC236}">
                  <a16:creationId xmlns:a16="http://schemas.microsoft.com/office/drawing/2014/main" id="{1375B6F7-22A4-4073-999E-811CDAA2CBBE}"/>
                </a:ext>
              </a:extLst>
            </p:cNvPr>
            <p:cNvSpPr/>
            <p:nvPr/>
          </p:nvSpPr>
          <p:spPr>
            <a:xfrm>
              <a:off x="2998039" y="3683542"/>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5" name="橢圓 64">
              <a:extLst>
                <a:ext uri="{FF2B5EF4-FFF2-40B4-BE49-F238E27FC236}">
                  <a16:creationId xmlns:a16="http://schemas.microsoft.com/office/drawing/2014/main" id="{A0545012-3BE9-40AE-826C-86C55CF95E2E}"/>
                </a:ext>
              </a:extLst>
            </p:cNvPr>
            <p:cNvSpPr/>
            <p:nvPr/>
          </p:nvSpPr>
          <p:spPr>
            <a:xfrm>
              <a:off x="3929634" y="273018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6" name="矩形 65">
              <a:extLst>
                <a:ext uri="{FF2B5EF4-FFF2-40B4-BE49-F238E27FC236}">
                  <a16:creationId xmlns:a16="http://schemas.microsoft.com/office/drawing/2014/main" id="{5AF08A4B-1F88-4A63-B1D7-94E7A7A9ED94}"/>
                </a:ext>
              </a:extLst>
            </p:cNvPr>
            <p:cNvSpPr/>
            <p:nvPr/>
          </p:nvSpPr>
          <p:spPr>
            <a:xfrm>
              <a:off x="3967053" y="3305711"/>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7" name="橢圓 66">
              <a:extLst>
                <a:ext uri="{FF2B5EF4-FFF2-40B4-BE49-F238E27FC236}">
                  <a16:creationId xmlns:a16="http://schemas.microsoft.com/office/drawing/2014/main" id="{4D0D6A62-D4D6-4871-9032-0988C47DFF83}"/>
                </a:ext>
              </a:extLst>
            </p:cNvPr>
            <p:cNvSpPr/>
            <p:nvPr/>
          </p:nvSpPr>
          <p:spPr>
            <a:xfrm>
              <a:off x="4431654" y="261550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0" name="矩形 69">
              <a:extLst>
                <a:ext uri="{FF2B5EF4-FFF2-40B4-BE49-F238E27FC236}">
                  <a16:creationId xmlns:a16="http://schemas.microsoft.com/office/drawing/2014/main" id="{D87E22B3-EFEC-4E5F-A7DD-D4D7334F2CEB}"/>
                </a:ext>
              </a:extLst>
            </p:cNvPr>
            <p:cNvSpPr/>
            <p:nvPr/>
          </p:nvSpPr>
          <p:spPr>
            <a:xfrm>
              <a:off x="4070789" y="191633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7" name="橢圓 36">
              <a:extLst>
                <a:ext uri="{FF2B5EF4-FFF2-40B4-BE49-F238E27FC236}">
                  <a16:creationId xmlns:a16="http://schemas.microsoft.com/office/drawing/2014/main" id="{A274DBAD-68ED-43E1-BE40-02646AF4D1C7}"/>
                </a:ext>
              </a:extLst>
            </p:cNvPr>
            <p:cNvSpPr/>
            <p:nvPr/>
          </p:nvSpPr>
          <p:spPr>
            <a:xfrm>
              <a:off x="5018685" y="3256671"/>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0" name="橢圓 49">
              <a:extLst>
                <a:ext uri="{FF2B5EF4-FFF2-40B4-BE49-F238E27FC236}">
                  <a16:creationId xmlns:a16="http://schemas.microsoft.com/office/drawing/2014/main" id="{E412E19A-2BDF-4799-A165-C0564AEB3073}"/>
                </a:ext>
              </a:extLst>
            </p:cNvPr>
            <p:cNvSpPr/>
            <p:nvPr/>
          </p:nvSpPr>
          <p:spPr>
            <a:xfrm>
              <a:off x="5793454" y="4089925"/>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2" name="橢圓 51">
              <a:extLst>
                <a:ext uri="{FF2B5EF4-FFF2-40B4-BE49-F238E27FC236}">
                  <a16:creationId xmlns:a16="http://schemas.microsoft.com/office/drawing/2014/main" id="{49242550-99C6-4A03-8047-C52EFDA89C43}"/>
                </a:ext>
              </a:extLst>
            </p:cNvPr>
            <p:cNvSpPr/>
            <p:nvPr/>
          </p:nvSpPr>
          <p:spPr>
            <a:xfrm>
              <a:off x="3424017" y="3342179"/>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5" name="橢圓 34">
              <a:extLst>
                <a:ext uri="{FF2B5EF4-FFF2-40B4-BE49-F238E27FC236}">
                  <a16:creationId xmlns:a16="http://schemas.microsoft.com/office/drawing/2014/main" id="{610A8D4E-7844-4A92-9A01-5011BBA29B31}"/>
                </a:ext>
              </a:extLst>
            </p:cNvPr>
            <p:cNvSpPr/>
            <p:nvPr/>
          </p:nvSpPr>
          <p:spPr>
            <a:xfrm>
              <a:off x="5283540" y="3833143"/>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94421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文獻探討</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85564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3</a:t>
            </a:r>
          </a:p>
        </p:txBody>
      </p:sp>
      <p:sp>
        <p:nvSpPr>
          <p:cNvPr id="69" name="橢圓 68">
            <a:extLst>
              <a:ext uri="{FF2B5EF4-FFF2-40B4-BE49-F238E27FC236}">
                <a16:creationId xmlns:a16="http://schemas.microsoft.com/office/drawing/2014/main" id="{C0673EF4-7709-4597-B341-25F4C28C33A1}"/>
              </a:ext>
            </a:extLst>
          </p:cNvPr>
          <p:cNvSpPr/>
          <p:nvPr/>
        </p:nvSpPr>
        <p:spPr>
          <a:xfrm>
            <a:off x="5207851" y="2490400"/>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1" name="文字方塊 70">
            <a:extLst>
              <a:ext uri="{FF2B5EF4-FFF2-40B4-BE49-F238E27FC236}">
                <a16:creationId xmlns:a16="http://schemas.microsoft.com/office/drawing/2014/main" id="{9D5AB5A0-1786-45A6-AE8F-2788B9EB26E9}"/>
              </a:ext>
            </a:extLst>
          </p:cNvPr>
          <p:cNvSpPr txBox="1"/>
          <p:nvPr/>
        </p:nvSpPr>
        <p:spPr>
          <a:xfrm>
            <a:off x="2412000" y="702789"/>
            <a:ext cx="4320000" cy="576063"/>
          </a:xfrm>
          <a:prstGeom prst="roundRect">
            <a:avLst>
              <a:gd name="adj" fmla="val 21421"/>
            </a:avLst>
          </a:prstGeom>
          <a:solidFill>
            <a:schemeClr val="bg1"/>
          </a:solidFill>
          <a:ln>
            <a:noFill/>
          </a:ln>
          <a:effectLst>
            <a:outerShdw blurRad="215900" algn="ctr" rotWithShape="0">
              <a:prstClr val="black">
                <a:alpha val="25000"/>
              </a:prstClr>
            </a:outerShdw>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2000" b="1" dirty="0">
                <a:solidFill>
                  <a:schemeClr val="tx1">
                    <a:lumMod val="75000"/>
                    <a:lumOff val="25000"/>
                  </a:schemeClr>
                </a:solidFill>
                <a:latin typeface="Times New Roman" panose="02020603050405020304" pitchFamily="18" charset="0"/>
                <a:ea typeface="標楷體" panose="03000509000000000000" pitchFamily="65" charset="-120"/>
              </a:rPr>
              <a:t>Modified Tomek Link Search</a:t>
            </a:r>
          </a:p>
        </p:txBody>
      </p:sp>
      <p:sp>
        <p:nvSpPr>
          <p:cNvPr id="75" name="橢圓 74">
            <a:extLst>
              <a:ext uri="{FF2B5EF4-FFF2-40B4-BE49-F238E27FC236}">
                <a16:creationId xmlns:a16="http://schemas.microsoft.com/office/drawing/2014/main" id="{FA9EF082-F900-47D3-AAE7-F02D6C1B4525}"/>
              </a:ext>
            </a:extLst>
          </p:cNvPr>
          <p:cNvSpPr/>
          <p:nvPr/>
        </p:nvSpPr>
        <p:spPr>
          <a:xfrm>
            <a:off x="3081060" y="2063881"/>
            <a:ext cx="1260000" cy="1260000"/>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3" name="橢圓 32">
            <a:extLst>
              <a:ext uri="{FF2B5EF4-FFF2-40B4-BE49-F238E27FC236}">
                <a16:creationId xmlns:a16="http://schemas.microsoft.com/office/drawing/2014/main" id="{7238073A-B4A3-4B57-979A-CFF85B8F861B}"/>
              </a:ext>
            </a:extLst>
          </p:cNvPr>
          <p:cNvSpPr/>
          <p:nvPr/>
        </p:nvSpPr>
        <p:spPr>
          <a:xfrm>
            <a:off x="3190937" y="2539418"/>
            <a:ext cx="1260000" cy="1260000"/>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pic>
        <p:nvPicPr>
          <p:cNvPr id="40" name="圖形 39" descr="關閉">
            <a:extLst>
              <a:ext uri="{FF2B5EF4-FFF2-40B4-BE49-F238E27FC236}">
                <a16:creationId xmlns:a16="http://schemas.microsoft.com/office/drawing/2014/main" id="{95C9BA79-04E2-4062-90AC-1F3E17D1726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7926" y="2418331"/>
            <a:ext cx="360000" cy="360000"/>
          </a:xfrm>
          <a:prstGeom prst="rect">
            <a:avLst/>
          </a:prstGeom>
        </p:spPr>
      </p:pic>
      <p:sp>
        <p:nvSpPr>
          <p:cNvPr id="34" name="橢圓 33">
            <a:extLst>
              <a:ext uri="{FF2B5EF4-FFF2-40B4-BE49-F238E27FC236}">
                <a16:creationId xmlns:a16="http://schemas.microsoft.com/office/drawing/2014/main" id="{805B11EE-A110-4B59-A888-2EADCB3C16A3}"/>
              </a:ext>
            </a:extLst>
          </p:cNvPr>
          <p:cNvSpPr/>
          <p:nvPr/>
        </p:nvSpPr>
        <p:spPr>
          <a:xfrm>
            <a:off x="4687926" y="1957111"/>
            <a:ext cx="1260000" cy="1260000"/>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6" name="橢圓 35">
            <a:extLst>
              <a:ext uri="{FF2B5EF4-FFF2-40B4-BE49-F238E27FC236}">
                <a16:creationId xmlns:a16="http://schemas.microsoft.com/office/drawing/2014/main" id="{1DB7AAF7-552D-4C2B-B0C5-B8CD1464A949}"/>
              </a:ext>
            </a:extLst>
          </p:cNvPr>
          <p:cNvSpPr/>
          <p:nvPr/>
        </p:nvSpPr>
        <p:spPr>
          <a:xfrm>
            <a:off x="4667928" y="2372106"/>
            <a:ext cx="1260000" cy="1260000"/>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9" name="矩形: 圓角 38">
            <a:extLst>
              <a:ext uri="{FF2B5EF4-FFF2-40B4-BE49-F238E27FC236}">
                <a16:creationId xmlns:a16="http://schemas.microsoft.com/office/drawing/2014/main" id="{0E1B695C-F5B1-495A-922A-8BDA2AAF55A8}"/>
              </a:ext>
            </a:extLst>
          </p:cNvPr>
          <p:cNvSpPr/>
          <p:nvPr/>
        </p:nvSpPr>
        <p:spPr>
          <a:xfrm>
            <a:off x="3312000" y="4470355"/>
            <a:ext cx="2520000" cy="360000"/>
          </a:xfrm>
          <a:prstGeom prst="roundRect">
            <a:avLst>
              <a:gd name="adj" fmla="val 15183"/>
            </a:avLst>
          </a:prstGeom>
          <a:noFill/>
          <a:ln>
            <a:noFill/>
          </a:ln>
          <a:effectLst>
            <a:outerShdw blurRad="254000" algn="ctr" rotWithShape="0">
              <a:prstClr val="black">
                <a:alpha val="15000"/>
              </a:prstClr>
            </a:outerShdw>
          </a:effectLst>
        </p:spPr>
        <p:txBody>
          <a:bodyPr wrap="square" lIns="36000" tIns="36000" rIns="36000" bIns="36000" anchor="ctr">
            <a:noAutofit/>
          </a:bodyPr>
          <a:lstStyle/>
          <a:p>
            <a:pPr algn="ctr">
              <a:spcBef>
                <a:spcPts val="300"/>
              </a:spcBef>
              <a:spcAft>
                <a:spcPts val="300"/>
              </a:spcAft>
              <a:buClr>
                <a:schemeClr val="tx1">
                  <a:lumMod val="65000"/>
                  <a:lumOff val="35000"/>
                </a:schemeClr>
              </a:buClr>
              <a:buSzPct val="85000"/>
            </a:pPr>
            <a:r>
              <a:rPr lang="en-US" altLang="zh-TW" sz="12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K=3</a:t>
            </a:r>
            <a:endParaRPr lang="zh-TW" altLang="en-US" sz="12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67852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250" fill="hold"/>
                                        <p:tgtEl>
                                          <p:spTgt spid="71"/>
                                        </p:tgtEl>
                                        <p:attrNameLst>
                                          <p:attrName>ppt_w</p:attrName>
                                        </p:attrNameLst>
                                      </p:cBhvr>
                                      <p:tavLst>
                                        <p:tav tm="0">
                                          <p:val>
                                            <p:fltVal val="0"/>
                                          </p:val>
                                        </p:tav>
                                        <p:tav tm="100000">
                                          <p:val>
                                            <p:strVal val="#ppt_w"/>
                                          </p:val>
                                        </p:tav>
                                      </p:tavLst>
                                    </p:anim>
                                    <p:anim calcmode="lin" valueType="num">
                                      <p:cBhvr>
                                        <p:cTn id="8" dur="250" fill="hold"/>
                                        <p:tgtEl>
                                          <p:spTgt spid="71"/>
                                        </p:tgtEl>
                                        <p:attrNameLst>
                                          <p:attrName>ppt_h</p:attrName>
                                        </p:attrNameLst>
                                      </p:cBhvr>
                                      <p:tavLst>
                                        <p:tav tm="0">
                                          <p:val>
                                            <p:fltVal val="0"/>
                                          </p:val>
                                        </p:tav>
                                        <p:tav tm="100000">
                                          <p:val>
                                            <p:strVal val="#ppt_h"/>
                                          </p:val>
                                        </p:tav>
                                      </p:tavLst>
                                    </p:anim>
                                    <p:animEffect transition="in" filter="fade">
                                      <p:cBhvr>
                                        <p:cTn id="9" dur="250"/>
                                        <p:tgtEl>
                                          <p:spTgt spid="71"/>
                                        </p:tgtEl>
                                      </p:cBhvr>
                                    </p:animEffect>
                                  </p:childTnLst>
                                </p:cTn>
                              </p:par>
                              <p:par>
                                <p:cTn id="10" presetID="6" presetClass="emph" presetSubtype="0" fill="hold" grpId="1" nodeType="withEffect">
                                  <p:stCondLst>
                                    <p:cond delay="200"/>
                                  </p:stCondLst>
                                  <p:childTnLst>
                                    <p:animScale>
                                      <p:cBhvr>
                                        <p:cTn id="11" dur="250" fill="hold"/>
                                        <p:tgtEl>
                                          <p:spTgt spid="71"/>
                                        </p:tgtEl>
                                      </p:cBhvr>
                                      <p:by x="120000" y="120000"/>
                                    </p:animScale>
                                  </p:childTnLst>
                                </p:cTn>
                              </p:par>
                              <p:par>
                                <p:cTn id="12" presetID="6" presetClass="emph" presetSubtype="0" fill="hold" grpId="2" nodeType="withEffect">
                                  <p:stCondLst>
                                    <p:cond delay="400"/>
                                  </p:stCondLst>
                                  <p:childTnLst>
                                    <p:animScale>
                                      <p:cBhvr>
                                        <p:cTn id="13" dur="250" fill="hold"/>
                                        <p:tgtEl>
                                          <p:spTgt spid="71"/>
                                        </p:tgtEl>
                                      </p:cBhvr>
                                      <p:by x="83000" y="83000"/>
                                    </p:animScale>
                                  </p:childTnLst>
                                </p:cTn>
                              </p:par>
                            </p:childTnLst>
                          </p:cTn>
                        </p:par>
                        <p:par>
                          <p:cTn id="14" fill="hold">
                            <p:stCondLst>
                              <p:cond delay="65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7" presetClass="emph" presetSubtype="2" fill="hold" nodeType="withEffect">
                                  <p:stCondLst>
                                    <p:cond delay="0"/>
                                  </p:stCondLst>
                                  <p:childTnLst>
                                    <p:animClr clrSpc="rgb" dir="cw">
                                      <p:cBhvr>
                                        <p:cTn id="39" dur="500" fill="hold"/>
                                        <p:tgtEl>
                                          <p:spTgt spid="64"/>
                                        </p:tgtEl>
                                        <p:attrNameLst>
                                          <p:attrName>stroke.color</p:attrName>
                                        </p:attrNameLst>
                                      </p:cBhvr>
                                      <p:to>
                                        <a:srgbClr val="E03E3E"/>
                                      </p:to>
                                    </p:animClr>
                                    <p:set>
                                      <p:cBhvr>
                                        <p:cTn id="40" dur="500" fill="hold"/>
                                        <p:tgtEl>
                                          <p:spTgt spid="64"/>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7" presetClass="emph" presetSubtype="2" fill="hold" nodeType="withEffect">
                                  <p:stCondLst>
                                    <p:cond delay="0"/>
                                  </p:stCondLst>
                                  <p:childTnLst>
                                    <p:animClr clrSpc="rgb" dir="cw">
                                      <p:cBhvr>
                                        <p:cTn id="47" dur="500" fill="hold"/>
                                        <p:tgtEl>
                                          <p:spTgt spid="26"/>
                                        </p:tgtEl>
                                        <p:attrNameLst>
                                          <p:attrName>stroke.color</p:attrName>
                                        </p:attrNameLst>
                                      </p:cBhvr>
                                      <p:to>
                                        <a:srgbClr val="E03E3E"/>
                                      </p:to>
                                    </p:animClr>
                                    <p:set>
                                      <p:cBhvr>
                                        <p:cTn id="48" dur="500" fill="hold"/>
                                        <p:tgtEl>
                                          <p:spTgt spid="2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7" presetClass="emph" presetSubtype="2" fill="hold" nodeType="withEffect">
                                  <p:stCondLst>
                                    <p:cond delay="0"/>
                                  </p:stCondLst>
                                  <p:childTnLst>
                                    <p:animClr clrSpc="rgb" dir="cw">
                                      <p:cBhvr>
                                        <p:cTn id="55" dur="500" fill="hold"/>
                                        <p:tgtEl>
                                          <p:spTgt spid="69"/>
                                        </p:tgtEl>
                                        <p:attrNameLst>
                                          <p:attrName>stroke.color</p:attrName>
                                        </p:attrNameLst>
                                      </p:cBhvr>
                                      <p:to>
                                        <a:srgbClr val="E03E3E"/>
                                      </p:to>
                                    </p:animClr>
                                    <p:set>
                                      <p:cBhvr>
                                        <p:cTn id="56" dur="500" fill="hold"/>
                                        <p:tgtEl>
                                          <p:spTgt spid="69"/>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7" presetClass="emph" presetSubtype="2" fill="hold" nodeType="withEffect">
                                  <p:stCondLst>
                                    <p:cond delay="0"/>
                                  </p:stCondLst>
                                  <p:childTnLst>
                                    <p:animClr clrSpc="rgb" dir="cw">
                                      <p:cBhvr>
                                        <p:cTn id="63" dur="500" fill="hold"/>
                                        <p:tgtEl>
                                          <p:spTgt spid="62"/>
                                        </p:tgtEl>
                                        <p:attrNameLst>
                                          <p:attrName>stroke.color</p:attrName>
                                        </p:attrNameLst>
                                      </p:cBhvr>
                                      <p:to>
                                        <a:srgbClr val="E03E3E"/>
                                      </p:to>
                                    </p:animClr>
                                    <p:set>
                                      <p:cBhvr>
                                        <p:cTn id="64" dur="500" fill="hold"/>
                                        <p:tgtEl>
                                          <p:spTgt spid="62"/>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2" grpId="0" animBg="1"/>
      <p:bldP spid="64" grpId="0" animBg="1"/>
      <p:bldP spid="69" grpId="0" animBg="1"/>
      <p:bldP spid="71" grpId="0" animBg="1"/>
      <p:bldP spid="71" grpId="1" animBg="1"/>
      <p:bldP spid="71" grpId="2" animBg="1"/>
      <p:bldP spid="75" grpId="0" animBg="1"/>
      <p:bldP spid="33" grpId="0" animBg="1"/>
      <p:bldP spid="34" grpId="0" animBg="1"/>
      <p:bldP spid="36" grpId="0" animBg="1"/>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橢圓 36">
            <a:extLst>
              <a:ext uri="{FF2B5EF4-FFF2-40B4-BE49-F238E27FC236}">
                <a16:creationId xmlns:a16="http://schemas.microsoft.com/office/drawing/2014/main" id="{C310F341-1F3A-4B1F-905F-6BD559BD1977}"/>
              </a:ext>
            </a:extLst>
          </p:cNvPr>
          <p:cNvSpPr/>
          <p:nvPr/>
        </p:nvSpPr>
        <p:spPr>
          <a:xfrm>
            <a:off x="3616685" y="308503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56" name="橢圓 55">
            <a:extLst>
              <a:ext uri="{FF2B5EF4-FFF2-40B4-BE49-F238E27FC236}">
                <a16:creationId xmlns:a16="http://schemas.microsoft.com/office/drawing/2014/main" id="{52B2AC4E-FA66-453C-8346-75A1F364764B}"/>
              </a:ext>
            </a:extLst>
          </p:cNvPr>
          <p:cNvSpPr/>
          <p:nvPr/>
        </p:nvSpPr>
        <p:spPr>
          <a:xfrm>
            <a:off x="4356782" y="338363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9" name="矩形 8">
            <a:extLst>
              <a:ext uri="{FF2B5EF4-FFF2-40B4-BE49-F238E27FC236}">
                <a16:creationId xmlns:a16="http://schemas.microsoft.com/office/drawing/2014/main" id="{BD7C89C8-D76B-4341-A88A-BDBFA6ADAFC5}"/>
              </a:ext>
            </a:extLst>
          </p:cNvPr>
          <p:cNvSpPr/>
          <p:nvPr/>
        </p:nvSpPr>
        <p:spPr>
          <a:xfrm>
            <a:off x="791580" y="235713"/>
            <a:ext cx="194421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文獻探討</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pic>
        <p:nvPicPr>
          <p:cNvPr id="90" name="圖形 89" descr="關閉">
            <a:extLst>
              <a:ext uri="{FF2B5EF4-FFF2-40B4-BE49-F238E27FC236}">
                <a16:creationId xmlns:a16="http://schemas.microsoft.com/office/drawing/2014/main" id="{44FB9337-8E00-4769-9D69-6D355D77EDC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4114" y="3012827"/>
            <a:ext cx="360000" cy="360000"/>
          </a:xfrm>
          <a:prstGeom prst="rect">
            <a:avLst/>
          </a:prstGeom>
        </p:spPr>
      </p:pic>
      <p:pic>
        <p:nvPicPr>
          <p:cNvPr id="91" name="圖形 90" descr="關閉">
            <a:extLst>
              <a:ext uri="{FF2B5EF4-FFF2-40B4-BE49-F238E27FC236}">
                <a16:creationId xmlns:a16="http://schemas.microsoft.com/office/drawing/2014/main" id="{B322304E-4F43-4E2D-95DE-D9C03354DF6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5605" y="3311567"/>
            <a:ext cx="360000" cy="360000"/>
          </a:xfrm>
          <a:prstGeom prst="rect">
            <a:avLst/>
          </a:prstGeom>
        </p:spPr>
      </p:pic>
      <p:sp>
        <p:nvSpPr>
          <p:cNvPr id="8" name="矩形 7"/>
          <p:cNvSpPr/>
          <p:nvPr/>
        </p:nvSpPr>
        <p:spPr>
          <a:xfrm>
            <a:off x="885564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4</a:t>
            </a:r>
          </a:p>
        </p:txBody>
      </p:sp>
      <p:sp>
        <p:nvSpPr>
          <p:cNvPr id="71" name="文字方塊 70">
            <a:extLst>
              <a:ext uri="{FF2B5EF4-FFF2-40B4-BE49-F238E27FC236}">
                <a16:creationId xmlns:a16="http://schemas.microsoft.com/office/drawing/2014/main" id="{9D5AB5A0-1786-45A6-AE8F-2788B9EB26E9}"/>
              </a:ext>
            </a:extLst>
          </p:cNvPr>
          <p:cNvSpPr txBox="1"/>
          <p:nvPr/>
        </p:nvSpPr>
        <p:spPr>
          <a:xfrm>
            <a:off x="2322000" y="702789"/>
            <a:ext cx="4500000" cy="576063"/>
          </a:xfrm>
          <a:prstGeom prst="roundRect">
            <a:avLst>
              <a:gd name="adj" fmla="val 21421"/>
            </a:avLst>
          </a:prstGeom>
          <a:solidFill>
            <a:schemeClr val="bg1"/>
          </a:solidFill>
          <a:ln>
            <a:noFill/>
          </a:ln>
          <a:effectLst>
            <a:outerShdw blurRad="215900" algn="ctr" rotWithShape="0">
              <a:prstClr val="black">
                <a:alpha val="25000"/>
              </a:prstClr>
            </a:outerShdw>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2000" b="1" dirty="0">
                <a:solidFill>
                  <a:schemeClr val="tx1">
                    <a:lumMod val="75000"/>
                    <a:lumOff val="25000"/>
                  </a:schemeClr>
                </a:solidFill>
                <a:latin typeface="Times New Roman" panose="02020603050405020304" pitchFamily="18" charset="0"/>
                <a:ea typeface="標楷體" panose="03000509000000000000" pitchFamily="65" charset="-120"/>
              </a:rPr>
              <a:t>Common Nearest </a:t>
            </a:r>
            <a:r>
              <a:rPr lang="en-US" altLang="zh-TW" sz="2000" b="1" dirty="0" err="1">
                <a:solidFill>
                  <a:schemeClr val="tx1">
                    <a:lumMod val="75000"/>
                    <a:lumOff val="25000"/>
                  </a:schemeClr>
                </a:solidFill>
                <a:latin typeface="Times New Roman" panose="02020603050405020304" pitchFamily="18" charset="0"/>
                <a:ea typeface="標楷體" panose="03000509000000000000" pitchFamily="65" charset="-120"/>
              </a:rPr>
              <a:t>Neighbours</a:t>
            </a:r>
            <a:r>
              <a:rPr lang="en-US" altLang="zh-TW" sz="2000" b="1" dirty="0">
                <a:solidFill>
                  <a:schemeClr val="tx1">
                    <a:lumMod val="75000"/>
                    <a:lumOff val="25000"/>
                  </a:schemeClr>
                </a:solidFill>
                <a:latin typeface="Times New Roman" panose="02020603050405020304" pitchFamily="18" charset="0"/>
                <a:ea typeface="標楷體" panose="03000509000000000000" pitchFamily="65" charset="-120"/>
              </a:rPr>
              <a:t> Search</a:t>
            </a:r>
          </a:p>
        </p:txBody>
      </p:sp>
      <p:sp>
        <p:nvSpPr>
          <p:cNvPr id="39" name="橢圓 38">
            <a:extLst>
              <a:ext uri="{FF2B5EF4-FFF2-40B4-BE49-F238E27FC236}">
                <a16:creationId xmlns:a16="http://schemas.microsoft.com/office/drawing/2014/main" id="{AFE958CB-A61F-4810-925B-EE9163944662}"/>
              </a:ext>
            </a:extLst>
          </p:cNvPr>
          <p:cNvSpPr/>
          <p:nvPr/>
        </p:nvSpPr>
        <p:spPr>
          <a:xfrm>
            <a:off x="3473289" y="2219169"/>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6" name="矩形 75">
            <a:extLst>
              <a:ext uri="{FF2B5EF4-FFF2-40B4-BE49-F238E27FC236}">
                <a16:creationId xmlns:a16="http://schemas.microsoft.com/office/drawing/2014/main" id="{864474D0-211D-4EC3-8B35-D17CF12D769B}"/>
              </a:ext>
            </a:extLst>
          </p:cNvPr>
          <p:cNvSpPr/>
          <p:nvPr/>
        </p:nvSpPr>
        <p:spPr>
          <a:xfrm>
            <a:off x="4169299" y="2918961"/>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4" name="矩形 83">
            <a:extLst>
              <a:ext uri="{FF2B5EF4-FFF2-40B4-BE49-F238E27FC236}">
                <a16:creationId xmlns:a16="http://schemas.microsoft.com/office/drawing/2014/main" id="{DE445DF8-E9B3-42B3-8F52-2ACBBA7F79A3}"/>
              </a:ext>
            </a:extLst>
          </p:cNvPr>
          <p:cNvSpPr/>
          <p:nvPr/>
        </p:nvSpPr>
        <p:spPr>
          <a:xfrm>
            <a:off x="3844464" y="3553457"/>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nvGrpSpPr>
          <p:cNvPr id="4" name="群組 3">
            <a:extLst>
              <a:ext uri="{FF2B5EF4-FFF2-40B4-BE49-F238E27FC236}">
                <a16:creationId xmlns:a16="http://schemas.microsoft.com/office/drawing/2014/main" id="{CEF33F47-AE9D-4B0C-A40D-01834960ADD2}"/>
              </a:ext>
            </a:extLst>
          </p:cNvPr>
          <p:cNvGrpSpPr/>
          <p:nvPr/>
        </p:nvGrpSpPr>
        <p:grpSpPr>
          <a:xfrm>
            <a:off x="2812759" y="1707650"/>
            <a:ext cx="3518482" cy="2762705"/>
            <a:chOff x="2812759" y="1707650"/>
            <a:chExt cx="3518482" cy="2762705"/>
          </a:xfrm>
        </p:grpSpPr>
        <p:cxnSp>
          <p:nvCxnSpPr>
            <p:cNvPr id="45" name="直線單箭頭接點 44">
              <a:extLst>
                <a:ext uri="{FF2B5EF4-FFF2-40B4-BE49-F238E27FC236}">
                  <a16:creationId xmlns:a16="http://schemas.microsoft.com/office/drawing/2014/main" id="{1E3049F8-6CF4-41CE-94D0-FB3AEB0AEB67}"/>
                </a:ext>
              </a:extLst>
            </p:cNvPr>
            <p:cNvCxnSpPr>
              <a:cxnSpLocks/>
            </p:cNvCxnSpPr>
            <p:nvPr/>
          </p:nvCxnSpPr>
          <p:spPr>
            <a:xfrm>
              <a:off x="2812759" y="4460997"/>
              <a:ext cx="3518482"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0" name="直線單箭頭接點 49">
              <a:extLst>
                <a:ext uri="{FF2B5EF4-FFF2-40B4-BE49-F238E27FC236}">
                  <a16:creationId xmlns:a16="http://schemas.microsoft.com/office/drawing/2014/main" id="{98209F04-B12F-4BCA-A712-3AD06A45FA27}"/>
                </a:ext>
              </a:extLst>
            </p:cNvPr>
            <p:cNvCxnSpPr>
              <a:cxnSpLocks/>
            </p:cNvCxnSpPr>
            <p:nvPr/>
          </p:nvCxnSpPr>
          <p:spPr>
            <a:xfrm flipV="1">
              <a:off x="2816014" y="1707650"/>
              <a:ext cx="0" cy="2762705"/>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52" name="矩形 51">
              <a:extLst>
                <a:ext uri="{FF2B5EF4-FFF2-40B4-BE49-F238E27FC236}">
                  <a16:creationId xmlns:a16="http://schemas.microsoft.com/office/drawing/2014/main" id="{D03681B6-87F6-40E8-8A15-FDABB29E838A}"/>
                </a:ext>
              </a:extLst>
            </p:cNvPr>
            <p:cNvSpPr/>
            <p:nvPr/>
          </p:nvSpPr>
          <p:spPr>
            <a:xfrm>
              <a:off x="3117117" y="2869174"/>
              <a:ext cx="220148"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3" name="橢圓 52">
              <a:extLst>
                <a:ext uri="{FF2B5EF4-FFF2-40B4-BE49-F238E27FC236}">
                  <a16:creationId xmlns:a16="http://schemas.microsoft.com/office/drawing/2014/main" id="{E1A3384C-A775-47B9-8C06-E5861ACC8C9B}"/>
                </a:ext>
              </a:extLst>
            </p:cNvPr>
            <p:cNvSpPr/>
            <p:nvPr/>
          </p:nvSpPr>
          <p:spPr>
            <a:xfrm>
              <a:off x="5765861" y="2573854"/>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4" name="橢圓 53">
              <a:extLst>
                <a:ext uri="{FF2B5EF4-FFF2-40B4-BE49-F238E27FC236}">
                  <a16:creationId xmlns:a16="http://schemas.microsoft.com/office/drawing/2014/main" id="{2ED8FF82-3049-4E0C-A887-5FA88B32612C}"/>
                </a:ext>
              </a:extLst>
            </p:cNvPr>
            <p:cNvSpPr/>
            <p:nvPr/>
          </p:nvSpPr>
          <p:spPr>
            <a:xfrm>
              <a:off x="4719814" y="260670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9" name="橢圓 58">
              <a:extLst>
                <a:ext uri="{FF2B5EF4-FFF2-40B4-BE49-F238E27FC236}">
                  <a16:creationId xmlns:a16="http://schemas.microsoft.com/office/drawing/2014/main" id="{F2609D43-03AD-44E1-BBE7-3FA4AC24DD11}"/>
                </a:ext>
              </a:extLst>
            </p:cNvPr>
            <p:cNvSpPr/>
            <p:nvPr/>
          </p:nvSpPr>
          <p:spPr>
            <a:xfrm>
              <a:off x="4856457" y="218692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0" name="橢圓 59">
              <a:extLst>
                <a:ext uri="{FF2B5EF4-FFF2-40B4-BE49-F238E27FC236}">
                  <a16:creationId xmlns:a16="http://schemas.microsoft.com/office/drawing/2014/main" id="{092BFF61-6913-4B74-9D1B-0117CBDA9CA8}"/>
                </a:ext>
              </a:extLst>
            </p:cNvPr>
            <p:cNvSpPr/>
            <p:nvPr/>
          </p:nvSpPr>
          <p:spPr>
            <a:xfrm>
              <a:off x="4811458" y="3102174"/>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2" name="橢圓 71">
              <a:extLst>
                <a:ext uri="{FF2B5EF4-FFF2-40B4-BE49-F238E27FC236}">
                  <a16:creationId xmlns:a16="http://schemas.microsoft.com/office/drawing/2014/main" id="{0D98AA50-A920-4F29-B5F8-CF84F2ED8F03}"/>
                </a:ext>
              </a:extLst>
            </p:cNvPr>
            <p:cNvSpPr/>
            <p:nvPr/>
          </p:nvSpPr>
          <p:spPr>
            <a:xfrm>
              <a:off x="4130525" y="410855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3" name="橢圓 72">
              <a:extLst>
                <a:ext uri="{FF2B5EF4-FFF2-40B4-BE49-F238E27FC236}">
                  <a16:creationId xmlns:a16="http://schemas.microsoft.com/office/drawing/2014/main" id="{132CCD17-9C1C-4ABA-A565-9E1073D893B6}"/>
                </a:ext>
              </a:extLst>
            </p:cNvPr>
            <p:cNvSpPr/>
            <p:nvPr/>
          </p:nvSpPr>
          <p:spPr>
            <a:xfrm>
              <a:off x="5547525" y="306727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4" name="矩形 73">
              <a:extLst>
                <a:ext uri="{FF2B5EF4-FFF2-40B4-BE49-F238E27FC236}">
                  <a16:creationId xmlns:a16="http://schemas.microsoft.com/office/drawing/2014/main" id="{A3650C27-A9F4-4730-8BA0-FD75A3432F2C}"/>
                </a:ext>
              </a:extLst>
            </p:cNvPr>
            <p:cNvSpPr/>
            <p:nvPr/>
          </p:nvSpPr>
          <p:spPr>
            <a:xfrm>
              <a:off x="3585573" y="404876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7" name="橢圓 76">
              <a:extLst>
                <a:ext uri="{FF2B5EF4-FFF2-40B4-BE49-F238E27FC236}">
                  <a16:creationId xmlns:a16="http://schemas.microsoft.com/office/drawing/2014/main" id="{1E982A09-5425-479A-BA4D-4822088CFDEF}"/>
                </a:ext>
              </a:extLst>
            </p:cNvPr>
            <p:cNvSpPr/>
            <p:nvPr/>
          </p:nvSpPr>
          <p:spPr>
            <a:xfrm>
              <a:off x="5545712" y="202426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8" name="橢圓 77">
              <a:extLst>
                <a:ext uri="{FF2B5EF4-FFF2-40B4-BE49-F238E27FC236}">
                  <a16:creationId xmlns:a16="http://schemas.microsoft.com/office/drawing/2014/main" id="{AF02CBDD-25DC-4FA8-8273-5E8D90444918}"/>
                </a:ext>
              </a:extLst>
            </p:cNvPr>
            <p:cNvSpPr/>
            <p:nvPr/>
          </p:nvSpPr>
          <p:spPr>
            <a:xfrm>
              <a:off x="2983848" y="198444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9" name="矩形 78">
              <a:extLst>
                <a:ext uri="{FF2B5EF4-FFF2-40B4-BE49-F238E27FC236}">
                  <a16:creationId xmlns:a16="http://schemas.microsoft.com/office/drawing/2014/main" id="{E2C7ADFB-8C49-4103-87A4-692E92D3548C}"/>
                </a:ext>
              </a:extLst>
            </p:cNvPr>
            <p:cNvSpPr/>
            <p:nvPr/>
          </p:nvSpPr>
          <p:spPr>
            <a:xfrm>
              <a:off x="5657599" y="4021782"/>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0" name="矩形 79">
              <a:extLst>
                <a:ext uri="{FF2B5EF4-FFF2-40B4-BE49-F238E27FC236}">
                  <a16:creationId xmlns:a16="http://schemas.microsoft.com/office/drawing/2014/main" id="{6388B66B-D653-4AB7-8496-F37D5712DF9F}"/>
                </a:ext>
              </a:extLst>
            </p:cNvPr>
            <p:cNvSpPr/>
            <p:nvPr/>
          </p:nvSpPr>
          <p:spPr>
            <a:xfrm>
              <a:off x="5071157" y="408012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1" name="橢圓 80">
              <a:extLst>
                <a:ext uri="{FF2B5EF4-FFF2-40B4-BE49-F238E27FC236}">
                  <a16:creationId xmlns:a16="http://schemas.microsoft.com/office/drawing/2014/main" id="{99A7FA2D-DB9C-472A-9691-F97A018D14C3}"/>
                </a:ext>
              </a:extLst>
            </p:cNvPr>
            <p:cNvSpPr/>
            <p:nvPr/>
          </p:nvSpPr>
          <p:spPr>
            <a:xfrm>
              <a:off x="3244532" y="359152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2" name="橢圓 81">
              <a:extLst>
                <a:ext uri="{FF2B5EF4-FFF2-40B4-BE49-F238E27FC236}">
                  <a16:creationId xmlns:a16="http://schemas.microsoft.com/office/drawing/2014/main" id="{C6B42BEC-CDA4-4393-82DC-6AA29531C148}"/>
                </a:ext>
              </a:extLst>
            </p:cNvPr>
            <p:cNvSpPr/>
            <p:nvPr/>
          </p:nvSpPr>
          <p:spPr>
            <a:xfrm>
              <a:off x="3363215" y="2406282"/>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3" name="橢圓 82">
              <a:extLst>
                <a:ext uri="{FF2B5EF4-FFF2-40B4-BE49-F238E27FC236}">
                  <a16:creationId xmlns:a16="http://schemas.microsoft.com/office/drawing/2014/main" id="{4553956D-E2EA-4057-B780-2F5E03CB41DC}"/>
                </a:ext>
              </a:extLst>
            </p:cNvPr>
            <p:cNvSpPr/>
            <p:nvPr/>
          </p:nvSpPr>
          <p:spPr>
            <a:xfrm>
              <a:off x="3929748" y="2485128"/>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5" name="橢圓 84">
              <a:extLst>
                <a:ext uri="{FF2B5EF4-FFF2-40B4-BE49-F238E27FC236}">
                  <a16:creationId xmlns:a16="http://schemas.microsoft.com/office/drawing/2014/main" id="{4E31BB25-5B2C-4EEF-8E6D-4456662B9AC8}"/>
                </a:ext>
              </a:extLst>
            </p:cNvPr>
            <p:cNvSpPr/>
            <p:nvPr/>
          </p:nvSpPr>
          <p:spPr>
            <a:xfrm>
              <a:off x="5437450" y="3599499"/>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6" name="橢圓 85">
              <a:extLst>
                <a:ext uri="{FF2B5EF4-FFF2-40B4-BE49-F238E27FC236}">
                  <a16:creationId xmlns:a16="http://schemas.microsoft.com/office/drawing/2014/main" id="{D0F27841-7F46-4650-86D4-C36C4D062F89}"/>
                </a:ext>
              </a:extLst>
            </p:cNvPr>
            <p:cNvSpPr/>
            <p:nvPr/>
          </p:nvSpPr>
          <p:spPr>
            <a:xfrm>
              <a:off x="4785552" y="383056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7" name="橢圓 86">
              <a:extLst>
                <a:ext uri="{FF2B5EF4-FFF2-40B4-BE49-F238E27FC236}">
                  <a16:creationId xmlns:a16="http://schemas.microsoft.com/office/drawing/2014/main" id="{34892005-CC98-4163-9CED-897F883F64B3}"/>
                </a:ext>
              </a:extLst>
            </p:cNvPr>
            <p:cNvSpPr/>
            <p:nvPr/>
          </p:nvSpPr>
          <p:spPr>
            <a:xfrm>
              <a:off x="5201603" y="2519831"/>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8" name="矩形 87">
              <a:extLst>
                <a:ext uri="{FF2B5EF4-FFF2-40B4-BE49-F238E27FC236}">
                  <a16:creationId xmlns:a16="http://schemas.microsoft.com/office/drawing/2014/main" id="{1CE2B8E0-A0A8-4973-811C-6F676DE85846}"/>
                </a:ext>
              </a:extLst>
            </p:cNvPr>
            <p:cNvSpPr/>
            <p:nvPr/>
          </p:nvSpPr>
          <p:spPr>
            <a:xfrm>
              <a:off x="4070789" y="191633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sp>
        <p:nvSpPr>
          <p:cNvPr id="89" name="橢圓 88">
            <a:extLst>
              <a:ext uri="{FF2B5EF4-FFF2-40B4-BE49-F238E27FC236}">
                <a16:creationId xmlns:a16="http://schemas.microsoft.com/office/drawing/2014/main" id="{DBB65188-8745-4D3F-8C63-A8E01DD0652B}"/>
              </a:ext>
            </a:extLst>
          </p:cNvPr>
          <p:cNvSpPr/>
          <p:nvPr/>
        </p:nvSpPr>
        <p:spPr>
          <a:xfrm>
            <a:off x="3148486" y="2818876"/>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Tree>
    <p:extLst>
      <p:ext uri="{BB962C8B-B14F-4D97-AF65-F5344CB8AC3E}">
        <p14:creationId xmlns:p14="http://schemas.microsoft.com/office/powerpoint/2010/main" val="3828403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250" fill="hold"/>
                                        <p:tgtEl>
                                          <p:spTgt spid="71"/>
                                        </p:tgtEl>
                                        <p:attrNameLst>
                                          <p:attrName>ppt_w</p:attrName>
                                        </p:attrNameLst>
                                      </p:cBhvr>
                                      <p:tavLst>
                                        <p:tav tm="0">
                                          <p:val>
                                            <p:fltVal val="0"/>
                                          </p:val>
                                        </p:tav>
                                        <p:tav tm="100000">
                                          <p:val>
                                            <p:strVal val="#ppt_w"/>
                                          </p:val>
                                        </p:tav>
                                      </p:tavLst>
                                    </p:anim>
                                    <p:anim calcmode="lin" valueType="num">
                                      <p:cBhvr>
                                        <p:cTn id="8" dur="250" fill="hold"/>
                                        <p:tgtEl>
                                          <p:spTgt spid="71"/>
                                        </p:tgtEl>
                                        <p:attrNameLst>
                                          <p:attrName>ppt_h</p:attrName>
                                        </p:attrNameLst>
                                      </p:cBhvr>
                                      <p:tavLst>
                                        <p:tav tm="0">
                                          <p:val>
                                            <p:fltVal val="0"/>
                                          </p:val>
                                        </p:tav>
                                        <p:tav tm="100000">
                                          <p:val>
                                            <p:strVal val="#ppt_h"/>
                                          </p:val>
                                        </p:tav>
                                      </p:tavLst>
                                    </p:anim>
                                    <p:animEffect transition="in" filter="fade">
                                      <p:cBhvr>
                                        <p:cTn id="9" dur="250"/>
                                        <p:tgtEl>
                                          <p:spTgt spid="71"/>
                                        </p:tgtEl>
                                      </p:cBhvr>
                                    </p:animEffect>
                                  </p:childTnLst>
                                </p:cTn>
                              </p:par>
                              <p:par>
                                <p:cTn id="10" presetID="6" presetClass="emph" presetSubtype="0" fill="hold" grpId="1" nodeType="withEffect">
                                  <p:stCondLst>
                                    <p:cond delay="200"/>
                                  </p:stCondLst>
                                  <p:childTnLst>
                                    <p:animScale>
                                      <p:cBhvr>
                                        <p:cTn id="11" dur="250" fill="hold"/>
                                        <p:tgtEl>
                                          <p:spTgt spid="71"/>
                                        </p:tgtEl>
                                      </p:cBhvr>
                                      <p:by x="120000" y="120000"/>
                                    </p:animScale>
                                  </p:childTnLst>
                                </p:cTn>
                              </p:par>
                              <p:par>
                                <p:cTn id="12" presetID="6" presetClass="emph" presetSubtype="0" fill="hold" grpId="2" nodeType="withEffect">
                                  <p:stCondLst>
                                    <p:cond delay="400"/>
                                  </p:stCondLst>
                                  <p:childTnLst>
                                    <p:animScale>
                                      <p:cBhvr>
                                        <p:cTn id="13" dur="250" fill="hold"/>
                                        <p:tgtEl>
                                          <p:spTgt spid="71"/>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7" presetClass="emph" presetSubtype="2" fill="hold" nodeType="withEffect">
                                  <p:stCondLst>
                                    <p:cond delay="0"/>
                                  </p:stCondLst>
                                  <p:childTnLst>
                                    <p:animClr clrSpc="rgb" dir="cw">
                                      <p:cBhvr>
                                        <p:cTn id="36" dur="500" fill="hold"/>
                                        <p:tgtEl>
                                          <p:spTgt spid="84"/>
                                        </p:tgtEl>
                                        <p:attrNameLst>
                                          <p:attrName>stroke.color</p:attrName>
                                        </p:attrNameLst>
                                      </p:cBhvr>
                                      <p:to>
                                        <a:srgbClr val="E03E3E"/>
                                      </p:to>
                                    </p:animClr>
                                    <p:set>
                                      <p:cBhvr>
                                        <p:cTn id="37" dur="500" fill="hold"/>
                                        <p:tgtEl>
                                          <p:spTgt spid="84"/>
                                        </p:tgtEl>
                                        <p:attrNameLst>
                                          <p:attrName>stroke.on</p:attrName>
                                        </p:attrNameLst>
                                      </p:cBhvr>
                                      <p:to>
                                        <p:strVal val="true"/>
                                      </p:to>
                                    </p:se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7" presetClass="emph" presetSubtype="2" fill="hold" nodeType="withEffect">
                                  <p:stCondLst>
                                    <p:cond delay="0"/>
                                  </p:stCondLst>
                                  <p:childTnLst>
                                    <p:animClr clrSpc="rgb" dir="cw">
                                      <p:cBhvr>
                                        <p:cTn id="42" dur="500" fill="hold"/>
                                        <p:tgtEl>
                                          <p:spTgt spid="76"/>
                                        </p:tgtEl>
                                        <p:attrNameLst>
                                          <p:attrName>stroke.color</p:attrName>
                                        </p:attrNameLst>
                                      </p:cBhvr>
                                      <p:to>
                                        <a:srgbClr val="E03E3E"/>
                                      </p:to>
                                    </p:animClr>
                                    <p:set>
                                      <p:cBhvr>
                                        <p:cTn id="43" dur="500" fill="hold"/>
                                        <p:tgtEl>
                                          <p:spTgt spid="76"/>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6" grpId="0" animBg="1"/>
      <p:bldP spid="71" grpId="0" animBg="1"/>
      <p:bldP spid="71" grpId="1" animBg="1"/>
      <p:bldP spid="71" grpId="2" animBg="1"/>
      <p:bldP spid="39" grpId="0" animBg="1"/>
      <p:bldP spid="76" grpId="0" animBg="1"/>
      <p:bldP spid="84" grpId="0" animBg="1"/>
      <p:bldP spid="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94421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文獻探討</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85564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5</a:t>
            </a:r>
          </a:p>
        </p:txBody>
      </p:sp>
      <p:sp>
        <p:nvSpPr>
          <p:cNvPr id="71" name="文字方塊 70">
            <a:extLst>
              <a:ext uri="{FF2B5EF4-FFF2-40B4-BE49-F238E27FC236}">
                <a16:creationId xmlns:a16="http://schemas.microsoft.com/office/drawing/2014/main" id="{9D5AB5A0-1786-45A6-AE8F-2788B9EB26E9}"/>
              </a:ext>
            </a:extLst>
          </p:cNvPr>
          <p:cNvSpPr txBox="1"/>
          <p:nvPr/>
        </p:nvSpPr>
        <p:spPr>
          <a:xfrm>
            <a:off x="2412000" y="702789"/>
            <a:ext cx="4320000" cy="576063"/>
          </a:xfrm>
          <a:prstGeom prst="roundRect">
            <a:avLst>
              <a:gd name="adj" fmla="val 21421"/>
            </a:avLst>
          </a:prstGeom>
          <a:solidFill>
            <a:schemeClr val="bg1"/>
          </a:solidFill>
          <a:ln>
            <a:noFill/>
          </a:ln>
          <a:effectLst>
            <a:outerShdw blurRad="215900" algn="ctr" rotWithShape="0">
              <a:prstClr val="black">
                <a:alpha val="25000"/>
              </a:prstClr>
            </a:outerShdw>
          </a:effectLst>
        </p:spPr>
        <p:txBody>
          <a:bodyPr vert="horz" wrap="square" rtlCol="0" anchor="ctr">
            <a:noAutofit/>
          </a:bodyPr>
          <a:lstStyle>
            <a:defPPr>
              <a:defRPr lang="zh-TW"/>
            </a:defPPr>
            <a:lvl1pPr algn="ctr">
              <a:defRPr sz="1600">
                <a:solidFill>
                  <a:schemeClr val="tx1">
                    <a:lumMod val="65000"/>
                    <a:lumOff val="35000"/>
                  </a:schemeClr>
                </a:solidFill>
                <a:latin typeface="台灣金萱體" panose="02020500000000000000" pitchFamily="18" charset="-120"/>
                <a:ea typeface="台灣金萱體" panose="02020500000000000000" pitchFamily="18" charset="-120"/>
                <a:cs typeface="台灣金萱體" panose="02020500000000000000" pitchFamily="18" charset="-120"/>
              </a:defRPr>
            </a:lvl1pPr>
          </a:lstStyle>
          <a:p>
            <a:r>
              <a:rPr lang="en-US" altLang="zh-TW" sz="2000" b="1" dirty="0">
                <a:solidFill>
                  <a:schemeClr val="tx1">
                    <a:lumMod val="75000"/>
                    <a:lumOff val="25000"/>
                  </a:schemeClr>
                </a:solidFill>
                <a:latin typeface="Times New Roman" panose="02020603050405020304" pitchFamily="18" charset="0"/>
                <a:ea typeface="標楷體" panose="03000509000000000000" pitchFamily="65" charset="-120"/>
              </a:rPr>
              <a:t>Recursive search</a:t>
            </a:r>
          </a:p>
        </p:txBody>
      </p:sp>
      <p:sp>
        <p:nvSpPr>
          <p:cNvPr id="37" name="橢圓 36">
            <a:extLst>
              <a:ext uri="{FF2B5EF4-FFF2-40B4-BE49-F238E27FC236}">
                <a16:creationId xmlns:a16="http://schemas.microsoft.com/office/drawing/2014/main" id="{8617DD0F-0171-4A9B-B80F-F9237B772620}"/>
              </a:ext>
            </a:extLst>
          </p:cNvPr>
          <p:cNvSpPr/>
          <p:nvPr/>
        </p:nvSpPr>
        <p:spPr>
          <a:xfrm>
            <a:off x="3616685" y="308503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39" name="橢圓 38">
            <a:extLst>
              <a:ext uri="{FF2B5EF4-FFF2-40B4-BE49-F238E27FC236}">
                <a16:creationId xmlns:a16="http://schemas.microsoft.com/office/drawing/2014/main" id="{203E92D7-41AF-46DB-9E92-883D7CAA5340}"/>
              </a:ext>
            </a:extLst>
          </p:cNvPr>
          <p:cNvSpPr/>
          <p:nvPr/>
        </p:nvSpPr>
        <p:spPr>
          <a:xfrm>
            <a:off x="4356782" y="3383636"/>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pic>
        <p:nvPicPr>
          <p:cNvPr id="40" name="圖形 39" descr="關閉">
            <a:extLst>
              <a:ext uri="{FF2B5EF4-FFF2-40B4-BE49-F238E27FC236}">
                <a16:creationId xmlns:a16="http://schemas.microsoft.com/office/drawing/2014/main" id="{759110AA-EED9-4DA7-B9A3-D2753155AE7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4957" y="3011395"/>
            <a:ext cx="360000" cy="360000"/>
          </a:xfrm>
          <a:prstGeom prst="rect">
            <a:avLst/>
          </a:prstGeom>
        </p:spPr>
      </p:pic>
      <p:pic>
        <p:nvPicPr>
          <p:cNvPr id="45" name="圖形 44" descr="關閉">
            <a:extLst>
              <a:ext uri="{FF2B5EF4-FFF2-40B4-BE49-F238E27FC236}">
                <a16:creationId xmlns:a16="http://schemas.microsoft.com/office/drawing/2014/main" id="{8D546E38-3A5B-4108-BC78-BACEF84743E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0356" y="3311567"/>
            <a:ext cx="360000" cy="360000"/>
          </a:xfrm>
          <a:prstGeom prst="rect">
            <a:avLst/>
          </a:prstGeom>
        </p:spPr>
      </p:pic>
      <p:sp>
        <p:nvSpPr>
          <p:cNvPr id="50" name="橢圓 49">
            <a:extLst>
              <a:ext uri="{FF2B5EF4-FFF2-40B4-BE49-F238E27FC236}">
                <a16:creationId xmlns:a16="http://schemas.microsoft.com/office/drawing/2014/main" id="{AC8D9BED-5F1D-4AE8-AB5F-B68268C7A610}"/>
              </a:ext>
            </a:extLst>
          </p:cNvPr>
          <p:cNvSpPr/>
          <p:nvPr/>
        </p:nvSpPr>
        <p:spPr>
          <a:xfrm>
            <a:off x="3473289" y="2219169"/>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1" name="矩形 50">
            <a:extLst>
              <a:ext uri="{FF2B5EF4-FFF2-40B4-BE49-F238E27FC236}">
                <a16:creationId xmlns:a16="http://schemas.microsoft.com/office/drawing/2014/main" id="{681FCBF8-8D88-498E-90D0-1BDA6AB23A5E}"/>
              </a:ext>
            </a:extLst>
          </p:cNvPr>
          <p:cNvSpPr/>
          <p:nvPr/>
        </p:nvSpPr>
        <p:spPr>
          <a:xfrm>
            <a:off x="4169299" y="2918961"/>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52" name="矩形 51">
            <a:extLst>
              <a:ext uri="{FF2B5EF4-FFF2-40B4-BE49-F238E27FC236}">
                <a16:creationId xmlns:a16="http://schemas.microsoft.com/office/drawing/2014/main" id="{9A9858C7-9880-41EB-8534-AF04C0B613A3}"/>
              </a:ext>
            </a:extLst>
          </p:cNvPr>
          <p:cNvSpPr/>
          <p:nvPr/>
        </p:nvSpPr>
        <p:spPr>
          <a:xfrm>
            <a:off x="3844464" y="3553457"/>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6" name="橢圓 75">
            <a:extLst>
              <a:ext uri="{FF2B5EF4-FFF2-40B4-BE49-F238E27FC236}">
                <a16:creationId xmlns:a16="http://schemas.microsoft.com/office/drawing/2014/main" id="{29CC5C6F-08CB-4265-977D-538E6C080217}"/>
              </a:ext>
            </a:extLst>
          </p:cNvPr>
          <p:cNvSpPr/>
          <p:nvPr/>
        </p:nvSpPr>
        <p:spPr>
          <a:xfrm>
            <a:off x="3805722" y="3773445"/>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5" name="橢圓 84">
            <a:extLst>
              <a:ext uri="{FF2B5EF4-FFF2-40B4-BE49-F238E27FC236}">
                <a16:creationId xmlns:a16="http://schemas.microsoft.com/office/drawing/2014/main" id="{C96D14F4-3D02-4901-9444-0036749F8431}"/>
              </a:ext>
            </a:extLst>
          </p:cNvPr>
          <p:cNvSpPr/>
          <p:nvPr/>
        </p:nvSpPr>
        <p:spPr>
          <a:xfrm>
            <a:off x="4180863" y="2676185"/>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nvGrpSpPr>
          <p:cNvPr id="3" name="群組 2">
            <a:extLst>
              <a:ext uri="{FF2B5EF4-FFF2-40B4-BE49-F238E27FC236}">
                <a16:creationId xmlns:a16="http://schemas.microsoft.com/office/drawing/2014/main" id="{F180ECD6-236F-46D5-93CC-716501B1BC6F}"/>
              </a:ext>
            </a:extLst>
          </p:cNvPr>
          <p:cNvGrpSpPr/>
          <p:nvPr/>
        </p:nvGrpSpPr>
        <p:grpSpPr>
          <a:xfrm>
            <a:off x="2812759" y="1707650"/>
            <a:ext cx="3518482" cy="2762705"/>
            <a:chOff x="2812759" y="1707650"/>
            <a:chExt cx="3518482" cy="2762705"/>
          </a:xfrm>
        </p:grpSpPr>
        <p:cxnSp>
          <p:nvCxnSpPr>
            <p:cNvPr id="54" name="直線單箭頭接點 53">
              <a:extLst>
                <a:ext uri="{FF2B5EF4-FFF2-40B4-BE49-F238E27FC236}">
                  <a16:creationId xmlns:a16="http://schemas.microsoft.com/office/drawing/2014/main" id="{4048595B-6906-41EE-BDDD-CA0521C3B965}"/>
                </a:ext>
              </a:extLst>
            </p:cNvPr>
            <p:cNvCxnSpPr>
              <a:cxnSpLocks/>
            </p:cNvCxnSpPr>
            <p:nvPr/>
          </p:nvCxnSpPr>
          <p:spPr>
            <a:xfrm>
              <a:off x="2812759" y="4460997"/>
              <a:ext cx="3518482"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6" name="直線單箭頭接點 55">
              <a:extLst>
                <a:ext uri="{FF2B5EF4-FFF2-40B4-BE49-F238E27FC236}">
                  <a16:creationId xmlns:a16="http://schemas.microsoft.com/office/drawing/2014/main" id="{E257242D-2A90-41F8-A0FE-6724209273E8}"/>
                </a:ext>
              </a:extLst>
            </p:cNvPr>
            <p:cNvCxnSpPr>
              <a:cxnSpLocks/>
            </p:cNvCxnSpPr>
            <p:nvPr/>
          </p:nvCxnSpPr>
          <p:spPr>
            <a:xfrm flipV="1">
              <a:off x="2816014" y="1707650"/>
              <a:ext cx="0" cy="2762705"/>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59" name="矩形 58">
              <a:extLst>
                <a:ext uri="{FF2B5EF4-FFF2-40B4-BE49-F238E27FC236}">
                  <a16:creationId xmlns:a16="http://schemas.microsoft.com/office/drawing/2014/main" id="{20A8A4A2-9429-4C68-8CC7-83E270E2F0C3}"/>
                </a:ext>
              </a:extLst>
            </p:cNvPr>
            <p:cNvSpPr/>
            <p:nvPr/>
          </p:nvSpPr>
          <p:spPr>
            <a:xfrm>
              <a:off x="3117117" y="2869174"/>
              <a:ext cx="220148"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60" name="橢圓 59">
              <a:extLst>
                <a:ext uri="{FF2B5EF4-FFF2-40B4-BE49-F238E27FC236}">
                  <a16:creationId xmlns:a16="http://schemas.microsoft.com/office/drawing/2014/main" id="{75212D2B-A3F9-41A5-874F-F2393C639294}"/>
                </a:ext>
              </a:extLst>
            </p:cNvPr>
            <p:cNvSpPr/>
            <p:nvPr/>
          </p:nvSpPr>
          <p:spPr>
            <a:xfrm>
              <a:off x="5765861" y="2573854"/>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2" name="橢圓 71">
              <a:extLst>
                <a:ext uri="{FF2B5EF4-FFF2-40B4-BE49-F238E27FC236}">
                  <a16:creationId xmlns:a16="http://schemas.microsoft.com/office/drawing/2014/main" id="{3B0DD872-B78A-43ED-8E99-1328204F08A7}"/>
                </a:ext>
              </a:extLst>
            </p:cNvPr>
            <p:cNvSpPr/>
            <p:nvPr/>
          </p:nvSpPr>
          <p:spPr>
            <a:xfrm>
              <a:off x="4130525" y="230894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3" name="橢圓 72">
              <a:extLst>
                <a:ext uri="{FF2B5EF4-FFF2-40B4-BE49-F238E27FC236}">
                  <a16:creationId xmlns:a16="http://schemas.microsoft.com/office/drawing/2014/main" id="{D849B22E-369C-46FF-8D34-B15B9C1D5732}"/>
                </a:ext>
              </a:extLst>
            </p:cNvPr>
            <p:cNvSpPr/>
            <p:nvPr/>
          </p:nvSpPr>
          <p:spPr>
            <a:xfrm>
              <a:off x="4856457" y="218692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4" name="橢圓 73">
              <a:extLst>
                <a:ext uri="{FF2B5EF4-FFF2-40B4-BE49-F238E27FC236}">
                  <a16:creationId xmlns:a16="http://schemas.microsoft.com/office/drawing/2014/main" id="{3994B0CB-8441-40B9-80CE-0893E77FDB65}"/>
                </a:ext>
              </a:extLst>
            </p:cNvPr>
            <p:cNvSpPr/>
            <p:nvPr/>
          </p:nvSpPr>
          <p:spPr>
            <a:xfrm>
              <a:off x="4811458" y="3102174"/>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7" name="橢圓 76">
              <a:extLst>
                <a:ext uri="{FF2B5EF4-FFF2-40B4-BE49-F238E27FC236}">
                  <a16:creationId xmlns:a16="http://schemas.microsoft.com/office/drawing/2014/main" id="{2C016091-B52C-4849-BBB9-C22679D8F9B4}"/>
                </a:ext>
              </a:extLst>
            </p:cNvPr>
            <p:cNvSpPr/>
            <p:nvPr/>
          </p:nvSpPr>
          <p:spPr>
            <a:xfrm>
              <a:off x="5547525" y="3067271"/>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8" name="矩形 77">
              <a:extLst>
                <a:ext uri="{FF2B5EF4-FFF2-40B4-BE49-F238E27FC236}">
                  <a16:creationId xmlns:a16="http://schemas.microsoft.com/office/drawing/2014/main" id="{77BBCC67-61DA-43BC-837C-680BE5F921BF}"/>
                </a:ext>
              </a:extLst>
            </p:cNvPr>
            <p:cNvSpPr/>
            <p:nvPr/>
          </p:nvSpPr>
          <p:spPr>
            <a:xfrm>
              <a:off x="4075609" y="4065944"/>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79" name="橢圓 78">
              <a:extLst>
                <a:ext uri="{FF2B5EF4-FFF2-40B4-BE49-F238E27FC236}">
                  <a16:creationId xmlns:a16="http://schemas.microsoft.com/office/drawing/2014/main" id="{6F852244-0F8A-4E79-8C61-69119FB9CF46}"/>
                </a:ext>
              </a:extLst>
            </p:cNvPr>
            <p:cNvSpPr/>
            <p:nvPr/>
          </p:nvSpPr>
          <p:spPr>
            <a:xfrm>
              <a:off x="5545712" y="202426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0" name="橢圓 79">
              <a:extLst>
                <a:ext uri="{FF2B5EF4-FFF2-40B4-BE49-F238E27FC236}">
                  <a16:creationId xmlns:a16="http://schemas.microsoft.com/office/drawing/2014/main" id="{B68A8E63-0CA2-4F06-94CD-2B52D31F0F90}"/>
                </a:ext>
              </a:extLst>
            </p:cNvPr>
            <p:cNvSpPr/>
            <p:nvPr/>
          </p:nvSpPr>
          <p:spPr>
            <a:xfrm>
              <a:off x="2983848" y="1984446"/>
              <a:ext cx="220149"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1" name="矩形 80">
              <a:extLst>
                <a:ext uri="{FF2B5EF4-FFF2-40B4-BE49-F238E27FC236}">
                  <a16:creationId xmlns:a16="http://schemas.microsoft.com/office/drawing/2014/main" id="{7426BDD8-F0C6-41FE-ADC9-5FC10968949D}"/>
                </a:ext>
              </a:extLst>
            </p:cNvPr>
            <p:cNvSpPr/>
            <p:nvPr/>
          </p:nvSpPr>
          <p:spPr>
            <a:xfrm>
              <a:off x="5657599" y="4021782"/>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2" name="矩形 81">
              <a:extLst>
                <a:ext uri="{FF2B5EF4-FFF2-40B4-BE49-F238E27FC236}">
                  <a16:creationId xmlns:a16="http://schemas.microsoft.com/office/drawing/2014/main" id="{5F322BC7-71A0-4C90-8454-58EEDFEF72BB}"/>
                </a:ext>
              </a:extLst>
            </p:cNvPr>
            <p:cNvSpPr/>
            <p:nvPr/>
          </p:nvSpPr>
          <p:spPr>
            <a:xfrm>
              <a:off x="5071157" y="408012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3" name="橢圓 82">
              <a:extLst>
                <a:ext uri="{FF2B5EF4-FFF2-40B4-BE49-F238E27FC236}">
                  <a16:creationId xmlns:a16="http://schemas.microsoft.com/office/drawing/2014/main" id="{B12CC720-3CB1-4568-8E8F-9CA38EB3696D}"/>
                </a:ext>
              </a:extLst>
            </p:cNvPr>
            <p:cNvSpPr/>
            <p:nvPr/>
          </p:nvSpPr>
          <p:spPr>
            <a:xfrm>
              <a:off x="3244532" y="3591527"/>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4" name="橢圓 83">
              <a:extLst>
                <a:ext uri="{FF2B5EF4-FFF2-40B4-BE49-F238E27FC236}">
                  <a16:creationId xmlns:a16="http://schemas.microsoft.com/office/drawing/2014/main" id="{FC0A4DB8-A218-48E6-B918-C181C97C4B82}"/>
                </a:ext>
              </a:extLst>
            </p:cNvPr>
            <p:cNvSpPr/>
            <p:nvPr/>
          </p:nvSpPr>
          <p:spPr>
            <a:xfrm>
              <a:off x="3363215" y="2406282"/>
              <a:ext cx="220148"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6" name="橢圓 85">
              <a:extLst>
                <a:ext uri="{FF2B5EF4-FFF2-40B4-BE49-F238E27FC236}">
                  <a16:creationId xmlns:a16="http://schemas.microsoft.com/office/drawing/2014/main" id="{CF81CE88-381A-445B-9A63-C3321DFDA36F}"/>
                </a:ext>
              </a:extLst>
            </p:cNvPr>
            <p:cNvSpPr/>
            <p:nvPr/>
          </p:nvSpPr>
          <p:spPr>
            <a:xfrm>
              <a:off x="5437450" y="3599499"/>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7" name="橢圓 86">
              <a:extLst>
                <a:ext uri="{FF2B5EF4-FFF2-40B4-BE49-F238E27FC236}">
                  <a16:creationId xmlns:a16="http://schemas.microsoft.com/office/drawing/2014/main" id="{4D6B3B25-79E8-47B0-88C2-3725DFC45D4F}"/>
                </a:ext>
              </a:extLst>
            </p:cNvPr>
            <p:cNvSpPr/>
            <p:nvPr/>
          </p:nvSpPr>
          <p:spPr>
            <a:xfrm>
              <a:off x="4785552" y="3830562"/>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8" name="橢圓 87">
              <a:extLst>
                <a:ext uri="{FF2B5EF4-FFF2-40B4-BE49-F238E27FC236}">
                  <a16:creationId xmlns:a16="http://schemas.microsoft.com/office/drawing/2014/main" id="{03E0D44B-0570-4019-8132-FF7F384A0489}"/>
                </a:ext>
              </a:extLst>
            </p:cNvPr>
            <p:cNvSpPr/>
            <p:nvPr/>
          </p:nvSpPr>
          <p:spPr>
            <a:xfrm>
              <a:off x="5201603" y="2519831"/>
              <a:ext cx="220150" cy="215863"/>
            </a:xfrm>
            <a:prstGeom prst="ellipse">
              <a:avLst/>
            </a:prstGeom>
            <a:solidFill>
              <a:srgbClr val="537DC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89" name="矩形 88">
              <a:extLst>
                <a:ext uri="{FF2B5EF4-FFF2-40B4-BE49-F238E27FC236}">
                  <a16:creationId xmlns:a16="http://schemas.microsoft.com/office/drawing/2014/main" id="{6661513C-CA12-433A-91F5-AB2CE1C02CA4}"/>
                </a:ext>
              </a:extLst>
            </p:cNvPr>
            <p:cNvSpPr/>
            <p:nvPr/>
          </p:nvSpPr>
          <p:spPr>
            <a:xfrm>
              <a:off x="4070789" y="1916335"/>
              <a:ext cx="220149" cy="215863"/>
            </a:xfrm>
            <a:prstGeom prst="rect">
              <a:avLst/>
            </a:prstGeom>
            <a:solidFill>
              <a:srgbClr val="EF8B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grpSp>
      <p:sp>
        <p:nvSpPr>
          <p:cNvPr id="90" name="橢圓 89">
            <a:extLst>
              <a:ext uri="{FF2B5EF4-FFF2-40B4-BE49-F238E27FC236}">
                <a16:creationId xmlns:a16="http://schemas.microsoft.com/office/drawing/2014/main" id="{0AC171EE-FDE6-4873-BF8B-E39C5653C8BB}"/>
              </a:ext>
            </a:extLst>
          </p:cNvPr>
          <p:cNvSpPr/>
          <p:nvPr/>
        </p:nvSpPr>
        <p:spPr>
          <a:xfrm>
            <a:off x="3148486" y="2818876"/>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91" name="橢圓 90">
            <a:extLst>
              <a:ext uri="{FF2B5EF4-FFF2-40B4-BE49-F238E27FC236}">
                <a16:creationId xmlns:a16="http://schemas.microsoft.com/office/drawing/2014/main" id="{A2E31381-BD1C-4F16-805A-FA602427E229}"/>
              </a:ext>
            </a:extLst>
          </p:cNvPr>
          <p:cNvSpPr/>
          <p:nvPr/>
        </p:nvSpPr>
        <p:spPr>
          <a:xfrm>
            <a:off x="2920906" y="2384178"/>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sp>
        <p:nvSpPr>
          <p:cNvPr id="92" name="橢圓 91">
            <a:extLst>
              <a:ext uri="{FF2B5EF4-FFF2-40B4-BE49-F238E27FC236}">
                <a16:creationId xmlns:a16="http://schemas.microsoft.com/office/drawing/2014/main" id="{7DC97F18-43B7-43FA-A4F6-BB3AD2AC19E3}"/>
              </a:ext>
            </a:extLst>
          </p:cNvPr>
          <p:cNvSpPr/>
          <p:nvPr/>
        </p:nvSpPr>
        <p:spPr>
          <a:xfrm>
            <a:off x="3641973" y="2653867"/>
            <a:ext cx="1623423" cy="1623423"/>
          </a:xfrm>
          <a:prstGeom prst="ellipse">
            <a:avLst/>
          </a:prstGeom>
          <a:noFill/>
          <a:ln w="12700" cap="flat" cmpd="sng" algn="ctr">
            <a:solidFill>
              <a:srgbClr val="E03E3E"/>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新細明體" panose="02020500000000000000" pitchFamily="18" charset="-120"/>
              <a:cs typeface="+mn-cs"/>
            </a:endParaRPr>
          </a:p>
        </p:txBody>
      </p:sp>
      <p:pic>
        <p:nvPicPr>
          <p:cNvPr id="94" name="圖形 93" descr="關閉">
            <a:extLst>
              <a:ext uri="{FF2B5EF4-FFF2-40B4-BE49-F238E27FC236}">
                <a16:creationId xmlns:a16="http://schemas.microsoft.com/office/drawing/2014/main" id="{94F55647-E40E-4421-A326-E8CEDE96050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5796" y="3691764"/>
            <a:ext cx="360000" cy="360000"/>
          </a:xfrm>
          <a:prstGeom prst="rect">
            <a:avLst/>
          </a:prstGeom>
        </p:spPr>
      </p:pic>
      <p:pic>
        <p:nvPicPr>
          <p:cNvPr id="95" name="圖形 94" descr="關閉">
            <a:extLst>
              <a:ext uri="{FF2B5EF4-FFF2-40B4-BE49-F238E27FC236}">
                <a16:creationId xmlns:a16="http://schemas.microsoft.com/office/drawing/2014/main" id="{3AC6F9A5-A9B3-4412-9F49-E914EC1A854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5000" y="2601890"/>
            <a:ext cx="360000" cy="360000"/>
          </a:xfrm>
          <a:prstGeom prst="rect">
            <a:avLst/>
          </a:prstGeom>
        </p:spPr>
      </p:pic>
    </p:spTree>
    <p:extLst>
      <p:ext uri="{BB962C8B-B14F-4D97-AF65-F5344CB8AC3E}">
        <p14:creationId xmlns:p14="http://schemas.microsoft.com/office/powerpoint/2010/main" val="3181383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250" fill="hold"/>
                                        <p:tgtEl>
                                          <p:spTgt spid="71"/>
                                        </p:tgtEl>
                                        <p:attrNameLst>
                                          <p:attrName>ppt_w</p:attrName>
                                        </p:attrNameLst>
                                      </p:cBhvr>
                                      <p:tavLst>
                                        <p:tav tm="0">
                                          <p:val>
                                            <p:fltVal val="0"/>
                                          </p:val>
                                        </p:tav>
                                        <p:tav tm="100000">
                                          <p:val>
                                            <p:strVal val="#ppt_w"/>
                                          </p:val>
                                        </p:tav>
                                      </p:tavLst>
                                    </p:anim>
                                    <p:anim calcmode="lin" valueType="num">
                                      <p:cBhvr>
                                        <p:cTn id="8" dur="250" fill="hold"/>
                                        <p:tgtEl>
                                          <p:spTgt spid="71"/>
                                        </p:tgtEl>
                                        <p:attrNameLst>
                                          <p:attrName>ppt_h</p:attrName>
                                        </p:attrNameLst>
                                      </p:cBhvr>
                                      <p:tavLst>
                                        <p:tav tm="0">
                                          <p:val>
                                            <p:fltVal val="0"/>
                                          </p:val>
                                        </p:tav>
                                        <p:tav tm="100000">
                                          <p:val>
                                            <p:strVal val="#ppt_h"/>
                                          </p:val>
                                        </p:tav>
                                      </p:tavLst>
                                    </p:anim>
                                    <p:animEffect transition="in" filter="fade">
                                      <p:cBhvr>
                                        <p:cTn id="9" dur="250"/>
                                        <p:tgtEl>
                                          <p:spTgt spid="71"/>
                                        </p:tgtEl>
                                      </p:cBhvr>
                                    </p:animEffect>
                                  </p:childTnLst>
                                </p:cTn>
                              </p:par>
                              <p:par>
                                <p:cTn id="10" presetID="6" presetClass="emph" presetSubtype="0" fill="hold" grpId="1" nodeType="withEffect">
                                  <p:stCondLst>
                                    <p:cond delay="200"/>
                                  </p:stCondLst>
                                  <p:childTnLst>
                                    <p:animScale>
                                      <p:cBhvr>
                                        <p:cTn id="11" dur="250" fill="hold"/>
                                        <p:tgtEl>
                                          <p:spTgt spid="71"/>
                                        </p:tgtEl>
                                      </p:cBhvr>
                                      <p:by x="120000" y="120000"/>
                                    </p:animScale>
                                  </p:childTnLst>
                                </p:cTn>
                              </p:par>
                              <p:par>
                                <p:cTn id="12" presetID="6" presetClass="emph" presetSubtype="0" fill="hold" grpId="2" nodeType="withEffect">
                                  <p:stCondLst>
                                    <p:cond delay="400"/>
                                  </p:stCondLst>
                                  <p:childTnLst>
                                    <p:animScale>
                                      <p:cBhvr>
                                        <p:cTn id="13" dur="250" fill="hold"/>
                                        <p:tgtEl>
                                          <p:spTgt spid="71"/>
                                        </p:tgtEl>
                                      </p:cBhvr>
                                      <p:by x="83000" y="83000"/>
                                    </p:animScale>
                                  </p:childTnLst>
                                </p:cTn>
                              </p:par>
                            </p:childTnLst>
                          </p:cTn>
                        </p:par>
                        <p:par>
                          <p:cTn id="14" fill="hold">
                            <p:stCondLst>
                              <p:cond delay="65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500"/>
                                        <p:tgtEl>
                                          <p:spTgt spid="7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childTnLst>
                                </p:cTn>
                              </p:par>
                              <p:par>
                                <p:cTn id="39" presetID="7" presetClass="emph" presetSubtype="2" fill="hold" nodeType="withEffect">
                                  <p:stCondLst>
                                    <p:cond delay="0"/>
                                  </p:stCondLst>
                                  <p:childTnLst>
                                    <p:animClr clrSpc="rgb" dir="cw">
                                      <p:cBhvr>
                                        <p:cTn id="40" dur="500" fill="hold"/>
                                        <p:tgtEl>
                                          <p:spTgt spid="52"/>
                                        </p:tgtEl>
                                        <p:attrNameLst>
                                          <p:attrName>stroke.color</p:attrName>
                                        </p:attrNameLst>
                                      </p:cBhvr>
                                      <p:to>
                                        <a:srgbClr val="E03E3E"/>
                                      </p:to>
                                    </p:animClr>
                                    <p:set>
                                      <p:cBhvr>
                                        <p:cTn id="41" dur="500" fill="hold"/>
                                        <p:tgtEl>
                                          <p:spTgt spid="52"/>
                                        </p:tgtEl>
                                        <p:attrNameLst>
                                          <p:attrName>stroke.on</p:attrName>
                                        </p:attrNameLst>
                                      </p:cBhvr>
                                      <p:to>
                                        <p:strVal val="true"/>
                                      </p:to>
                                    </p:set>
                                  </p:childTnLst>
                                </p:cTn>
                              </p:par>
                              <p:par>
                                <p:cTn id="42" presetID="10"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7" presetClass="emph" presetSubtype="2" fill="hold" nodeType="withEffect">
                                  <p:stCondLst>
                                    <p:cond delay="0"/>
                                  </p:stCondLst>
                                  <p:childTnLst>
                                    <p:animClr clrSpc="rgb" dir="cw">
                                      <p:cBhvr>
                                        <p:cTn id="46" dur="500" fill="hold"/>
                                        <p:tgtEl>
                                          <p:spTgt spid="51"/>
                                        </p:tgtEl>
                                        <p:attrNameLst>
                                          <p:attrName>stroke.color</p:attrName>
                                        </p:attrNameLst>
                                      </p:cBhvr>
                                      <p:to>
                                        <a:srgbClr val="E03E3E"/>
                                      </p:to>
                                    </p:animClr>
                                    <p:set>
                                      <p:cBhvr>
                                        <p:cTn id="47" dur="500" fill="hold"/>
                                        <p:tgtEl>
                                          <p:spTgt spid="51"/>
                                        </p:tgtEl>
                                        <p:attrNameLst>
                                          <p:attrName>stroke.on</p:attrName>
                                        </p:attrNameLst>
                                      </p:cBhvr>
                                      <p:to>
                                        <p:strVal val="true"/>
                                      </p:to>
                                    </p:set>
                                  </p:childTnLst>
                                </p:cTn>
                              </p:par>
                              <p:par>
                                <p:cTn id="48" presetID="10"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90"/>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50"/>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51"/>
                                        </p:tgtEl>
                                        <p:attrNameLst>
                                          <p:attrName>stroke.color</p:attrName>
                                        </p:attrNameLst>
                                      </p:cBhvr>
                                      <p:to>
                                        <a:srgbClr val="FFFFFF"/>
                                      </p:to>
                                    </p:animClr>
                                    <p:set>
                                      <p:cBhvr>
                                        <p:cTn id="62" dur="500" fill="hold"/>
                                        <p:tgtEl>
                                          <p:spTgt spid="5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52"/>
                                        </p:tgtEl>
                                        <p:attrNameLst>
                                          <p:attrName>stroke.color</p:attrName>
                                        </p:attrNameLst>
                                      </p:cBhvr>
                                      <p:to>
                                        <a:srgbClr val="FFFFFF"/>
                                      </p:to>
                                    </p:animClr>
                                    <p:set>
                                      <p:cBhvr>
                                        <p:cTn id="65" dur="500" fill="hold"/>
                                        <p:tgtEl>
                                          <p:spTgt spid="52"/>
                                        </p:tgtEl>
                                        <p:attrNameLst>
                                          <p:attrName>stroke.on</p:attrName>
                                        </p:attrNameLst>
                                      </p:cBhvr>
                                      <p:to>
                                        <p:strVal val="true"/>
                                      </p:to>
                                    </p:set>
                                  </p:childTnLst>
                                </p:cTn>
                              </p:par>
                              <p:par>
                                <p:cTn id="66" presetID="10" presetClass="entr" presetSubtype="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fade">
                                      <p:cBhvr>
                                        <p:cTn id="68" dur="500"/>
                                        <p:tgtEl>
                                          <p:spTgt spid="91"/>
                                        </p:tgtEl>
                                      </p:cBhvr>
                                    </p:animEffect>
                                  </p:childTnLst>
                                </p:cTn>
                              </p:par>
                              <p:par>
                                <p:cTn id="69" presetID="7" presetClass="emph" presetSubtype="2" fill="hold" nodeType="withEffect">
                                  <p:stCondLst>
                                    <p:cond delay="0"/>
                                  </p:stCondLst>
                                  <p:childTnLst>
                                    <p:animClr clrSpc="rgb" dir="cw">
                                      <p:cBhvr>
                                        <p:cTn id="70" dur="500" fill="hold"/>
                                        <p:tgtEl>
                                          <p:spTgt spid="39"/>
                                        </p:tgtEl>
                                        <p:attrNameLst>
                                          <p:attrName>stroke.color</p:attrName>
                                        </p:attrNameLst>
                                      </p:cBhvr>
                                      <p:to>
                                        <a:srgbClr val="E03E3E"/>
                                      </p:to>
                                    </p:animClr>
                                    <p:set>
                                      <p:cBhvr>
                                        <p:cTn id="71" dur="500" fill="hold"/>
                                        <p:tgtEl>
                                          <p:spTgt spid="39"/>
                                        </p:tgtEl>
                                        <p:attrNameLst>
                                          <p:attrName>stroke.on</p:attrName>
                                        </p:attrNameLst>
                                      </p:cBhvr>
                                      <p:to>
                                        <p:strVal val="true"/>
                                      </p:to>
                                    </p:set>
                                  </p:childTnLst>
                                </p:cTn>
                              </p:par>
                              <p:par>
                                <p:cTn id="72" presetID="10" presetClass="entr" presetSubtype="0" fill="hold" grpId="0" nodeType="with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500"/>
                                        <p:tgtEl>
                                          <p:spTgt spid="92"/>
                                        </p:tgtEl>
                                      </p:cBhvr>
                                    </p:animEffect>
                                  </p:childTnLst>
                                </p:cTn>
                              </p:par>
                              <p:par>
                                <p:cTn id="75" presetID="7" presetClass="emph" presetSubtype="2" fill="hold" nodeType="withEffect">
                                  <p:stCondLst>
                                    <p:cond delay="0"/>
                                  </p:stCondLst>
                                  <p:childTnLst>
                                    <p:animClr clrSpc="rgb" dir="cw">
                                      <p:cBhvr>
                                        <p:cTn id="76" dur="500" fill="hold"/>
                                        <p:tgtEl>
                                          <p:spTgt spid="37"/>
                                        </p:tgtEl>
                                        <p:attrNameLst>
                                          <p:attrName>stroke.color</p:attrName>
                                        </p:attrNameLst>
                                      </p:cBhvr>
                                      <p:to>
                                        <a:srgbClr val="E03E3E"/>
                                      </p:to>
                                    </p:animClr>
                                    <p:set>
                                      <p:cBhvr>
                                        <p:cTn id="77" dur="500" fill="hold"/>
                                        <p:tgtEl>
                                          <p:spTgt spid="37"/>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4"/>
                                        </p:tgtEl>
                                        <p:attrNameLst>
                                          <p:attrName>style.visibility</p:attrName>
                                        </p:attrNameLst>
                                      </p:cBhvr>
                                      <p:to>
                                        <p:strVal val="visible"/>
                                      </p:to>
                                    </p:set>
                                    <p:animEffect transition="in" filter="fade">
                                      <p:cBhvr>
                                        <p:cTn id="82" dur="500"/>
                                        <p:tgtEl>
                                          <p:spTgt spid="94"/>
                                        </p:tgtEl>
                                      </p:cBhvr>
                                    </p:animEffect>
                                  </p:childTnLst>
                                </p:cTn>
                              </p:par>
                              <p:par>
                                <p:cTn id="83" presetID="10" presetClass="entr" presetSubtype="0" fill="hold" nodeType="withEffect">
                                  <p:stCondLst>
                                    <p:cond delay="0"/>
                                  </p:stCondLst>
                                  <p:childTnLst>
                                    <p:set>
                                      <p:cBhvr>
                                        <p:cTn id="84" dur="1" fill="hold">
                                          <p:stCondLst>
                                            <p:cond delay="0"/>
                                          </p:stCondLst>
                                        </p:cTn>
                                        <p:tgtEl>
                                          <p:spTgt spid="95"/>
                                        </p:tgtEl>
                                        <p:attrNameLst>
                                          <p:attrName>style.visibility</p:attrName>
                                        </p:attrNameLst>
                                      </p:cBhvr>
                                      <p:to>
                                        <p:strVal val="visible"/>
                                      </p:to>
                                    </p:set>
                                    <p:animEffect transition="in" filter="fade">
                                      <p:cBhvr>
                                        <p:cTn id="8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1" grpId="2" animBg="1"/>
      <p:bldP spid="37" grpId="0" animBg="1"/>
      <p:bldP spid="39" grpId="0" animBg="1"/>
      <p:bldP spid="50" grpId="0" animBg="1"/>
      <p:bldP spid="50" grpId="1" animBg="1"/>
      <p:bldP spid="51" grpId="0" animBg="1"/>
      <p:bldP spid="52" grpId="0" animBg="1"/>
      <p:bldP spid="76" grpId="0" animBg="1"/>
      <p:bldP spid="85" grpId="0" animBg="1"/>
      <p:bldP spid="90" grpId="0" animBg="1"/>
      <p:bldP spid="90" grpId="1" animBg="1"/>
      <p:bldP spid="91" grpId="0" animBg="1"/>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1944216"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實驗一</a:t>
            </a:r>
          </a:p>
        </p:txBody>
      </p:sp>
      <p:sp>
        <p:nvSpPr>
          <p:cNvPr id="8" name="矩形 7"/>
          <p:cNvSpPr/>
          <p:nvPr/>
        </p:nvSpPr>
        <p:spPr>
          <a:xfrm>
            <a:off x="885564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6</a:t>
            </a:r>
          </a:p>
        </p:txBody>
      </p:sp>
      <p:grpSp>
        <p:nvGrpSpPr>
          <p:cNvPr id="37" name="群組 36">
            <a:extLst>
              <a:ext uri="{FF2B5EF4-FFF2-40B4-BE49-F238E27FC236}">
                <a16:creationId xmlns:a16="http://schemas.microsoft.com/office/drawing/2014/main" id="{088507C6-D7CC-4D29-A909-EEC61DECB422}"/>
              </a:ext>
            </a:extLst>
          </p:cNvPr>
          <p:cNvGrpSpPr/>
          <p:nvPr/>
        </p:nvGrpSpPr>
        <p:grpSpPr>
          <a:xfrm>
            <a:off x="1498222" y="1276400"/>
            <a:ext cx="6147556" cy="3165889"/>
            <a:chOff x="161764" y="124272"/>
            <a:chExt cx="8820472" cy="4542396"/>
          </a:xfrm>
        </p:grpSpPr>
        <p:grpSp>
          <p:nvGrpSpPr>
            <p:cNvPr id="38" name="群組 37">
              <a:extLst>
                <a:ext uri="{FF2B5EF4-FFF2-40B4-BE49-F238E27FC236}">
                  <a16:creationId xmlns:a16="http://schemas.microsoft.com/office/drawing/2014/main" id="{E867C404-D501-433E-A46D-882B4E40B670}"/>
                </a:ext>
              </a:extLst>
            </p:cNvPr>
            <p:cNvGrpSpPr/>
            <p:nvPr/>
          </p:nvGrpSpPr>
          <p:grpSpPr>
            <a:xfrm>
              <a:off x="161764" y="124272"/>
              <a:ext cx="8820472" cy="4542396"/>
              <a:chOff x="161764" y="124272"/>
              <a:chExt cx="8820472" cy="4542396"/>
            </a:xfrm>
          </p:grpSpPr>
          <p:grpSp>
            <p:nvGrpSpPr>
              <p:cNvPr id="40" name="群組 39">
                <a:extLst>
                  <a:ext uri="{FF2B5EF4-FFF2-40B4-BE49-F238E27FC236}">
                    <a16:creationId xmlns:a16="http://schemas.microsoft.com/office/drawing/2014/main" id="{CBB8F162-DD14-4495-9D96-1D69FB7938A7}"/>
                  </a:ext>
                </a:extLst>
              </p:cNvPr>
              <p:cNvGrpSpPr/>
              <p:nvPr/>
            </p:nvGrpSpPr>
            <p:grpSpPr>
              <a:xfrm>
                <a:off x="161764" y="124272"/>
                <a:ext cx="8820472" cy="4542396"/>
                <a:chOff x="161764" y="124272"/>
                <a:chExt cx="8820472" cy="4542396"/>
              </a:xfrm>
            </p:grpSpPr>
            <p:sp>
              <p:nvSpPr>
                <p:cNvPr id="42" name="矩形: 圓角 41">
                  <a:extLst>
                    <a:ext uri="{FF2B5EF4-FFF2-40B4-BE49-F238E27FC236}">
                      <a16:creationId xmlns:a16="http://schemas.microsoft.com/office/drawing/2014/main" id="{BF6A5133-4ADA-45E8-A36D-D9FF112E9A39}"/>
                    </a:ext>
                  </a:extLst>
                </p:cNvPr>
                <p:cNvSpPr/>
                <p:nvPr/>
              </p:nvSpPr>
              <p:spPr>
                <a:xfrm>
                  <a:off x="161764" y="124272"/>
                  <a:ext cx="8820472" cy="4542396"/>
                </a:xfrm>
                <a:prstGeom prst="roundRect">
                  <a:avLst>
                    <a:gd name="adj" fmla="val 2424"/>
                  </a:avLst>
                </a:prstGeom>
                <a:solidFill>
                  <a:srgbClr val="F0F0F0"/>
                </a:solidFill>
                <a:ln w="6350">
                  <a:solidFill>
                    <a:schemeClr val="bg1">
                      <a:lumMod val="75000"/>
                    </a:schemeClr>
                  </a:solidFill>
                </a:ln>
                <a:effectLst>
                  <a:outerShdw blurRad="38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nvGrpSpPr>
                <p:cNvPr id="43" name="群組 42">
                  <a:extLst>
                    <a:ext uri="{FF2B5EF4-FFF2-40B4-BE49-F238E27FC236}">
                      <a16:creationId xmlns:a16="http://schemas.microsoft.com/office/drawing/2014/main" id="{43B85733-ABB5-48DE-8BBE-E961A755A1B5}"/>
                    </a:ext>
                  </a:extLst>
                </p:cNvPr>
                <p:cNvGrpSpPr/>
                <p:nvPr/>
              </p:nvGrpSpPr>
              <p:grpSpPr>
                <a:xfrm>
                  <a:off x="323528" y="267697"/>
                  <a:ext cx="532756" cy="145198"/>
                  <a:chOff x="323528" y="268288"/>
                  <a:chExt cx="532756" cy="145198"/>
                </a:xfrm>
              </p:grpSpPr>
              <p:sp>
                <p:nvSpPr>
                  <p:cNvPr id="44" name="橢圓 43">
                    <a:extLst>
                      <a:ext uri="{FF2B5EF4-FFF2-40B4-BE49-F238E27FC236}">
                        <a16:creationId xmlns:a16="http://schemas.microsoft.com/office/drawing/2014/main" id="{1024CAFF-C308-4910-81B3-262575FB84B4}"/>
                      </a:ext>
                    </a:extLst>
                  </p:cNvPr>
                  <p:cNvSpPr/>
                  <p:nvPr/>
                </p:nvSpPr>
                <p:spPr>
                  <a:xfrm>
                    <a:off x="323528" y="268288"/>
                    <a:ext cx="144000" cy="144000"/>
                  </a:xfrm>
                  <a:prstGeom prst="ellipse">
                    <a:avLst/>
                  </a:prstGeom>
                  <a:solidFill>
                    <a:srgbClr val="FC6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45" name="橢圓 44">
                    <a:extLst>
                      <a:ext uri="{FF2B5EF4-FFF2-40B4-BE49-F238E27FC236}">
                        <a16:creationId xmlns:a16="http://schemas.microsoft.com/office/drawing/2014/main" id="{850E6473-1B29-42D2-BE40-C55733EAD5A0}"/>
                      </a:ext>
                    </a:extLst>
                  </p:cNvPr>
                  <p:cNvSpPr/>
                  <p:nvPr/>
                </p:nvSpPr>
                <p:spPr>
                  <a:xfrm>
                    <a:off x="517906" y="269486"/>
                    <a:ext cx="144000" cy="144000"/>
                  </a:xfrm>
                  <a:prstGeom prst="ellipse">
                    <a:avLst/>
                  </a:prstGeom>
                  <a:solidFill>
                    <a:srgbClr val="FDB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sp>
                <p:nvSpPr>
                  <p:cNvPr id="46" name="橢圓 45">
                    <a:extLst>
                      <a:ext uri="{FF2B5EF4-FFF2-40B4-BE49-F238E27FC236}">
                        <a16:creationId xmlns:a16="http://schemas.microsoft.com/office/drawing/2014/main" id="{F79E4491-6083-4524-A800-AA85486C0C2E}"/>
                      </a:ext>
                    </a:extLst>
                  </p:cNvPr>
                  <p:cNvSpPr/>
                  <p:nvPr/>
                </p:nvSpPr>
                <p:spPr>
                  <a:xfrm>
                    <a:off x="712284" y="268288"/>
                    <a:ext cx="144000" cy="144000"/>
                  </a:xfrm>
                  <a:prstGeom prst="ellipse">
                    <a:avLst/>
                  </a:prstGeom>
                  <a:solidFill>
                    <a:srgbClr val="35CD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endParaRPr>
                  </a:p>
                </p:txBody>
              </p:sp>
            </p:grpSp>
          </p:grpSp>
          <p:sp>
            <p:nvSpPr>
              <p:cNvPr id="41" name="矩形: 圓角 40">
                <a:extLst>
                  <a:ext uri="{FF2B5EF4-FFF2-40B4-BE49-F238E27FC236}">
                    <a16:creationId xmlns:a16="http://schemas.microsoft.com/office/drawing/2014/main" id="{3E22C79C-F2BC-4B43-8033-B0CAFBEF7294}"/>
                  </a:ext>
                </a:extLst>
              </p:cNvPr>
              <p:cNvSpPr/>
              <p:nvPr/>
            </p:nvSpPr>
            <p:spPr>
              <a:xfrm>
                <a:off x="3402000" y="213697"/>
                <a:ext cx="2340000" cy="252000"/>
              </a:xfrm>
              <a:prstGeom prst="roundRect">
                <a:avLst>
                  <a:gd name="adj" fmla="val 18991"/>
                </a:avLst>
              </a:prstGeom>
              <a:solidFill>
                <a:schemeClr val="bg1">
                  <a:lumMod val="85000"/>
                </a:schemeClr>
              </a:solidFill>
              <a:effectLst/>
            </p:spPr>
            <p:txBody>
              <a:bodyPr wrap="none" tIns="72000" bIns="54000" anchor="ctr">
                <a:noAutofit/>
              </a:bodyPr>
              <a:lstStyle/>
              <a:p>
                <a:pPr algn="ctr"/>
                <a:endParaRPr lang="zh-TW" altLang="en-US" sz="1000" b="1" dirty="0">
                  <a:solidFill>
                    <a:schemeClr val="tx1">
                      <a:lumMod val="65000"/>
                      <a:lumOff val="35000"/>
                    </a:schemeClr>
                  </a:solidFill>
                  <a:latin typeface="標楷體" panose="03000509000000000000" pitchFamily="65" charset="-120"/>
                  <a:ea typeface="標楷體" panose="03000509000000000000" pitchFamily="65" charset="-120"/>
                </a:endParaRPr>
              </a:p>
            </p:txBody>
          </p:sp>
        </p:grpSp>
        <p:cxnSp>
          <p:nvCxnSpPr>
            <p:cNvPr id="39" name="直線接點 38">
              <a:extLst>
                <a:ext uri="{FF2B5EF4-FFF2-40B4-BE49-F238E27FC236}">
                  <a16:creationId xmlns:a16="http://schemas.microsoft.com/office/drawing/2014/main" id="{FDF6D525-CF69-45F9-860A-D3B577ACCACE}"/>
                </a:ext>
              </a:extLst>
            </p:cNvPr>
            <p:cNvCxnSpPr>
              <a:cxnSpLocks/>
            </p:cNvCxnSpPr>
            <p:nvPr/>
          </p:nvCxnSpPr>
          <p:spPr>
            <a:xfrm>
              <a:off x="298570" y="556320"/>
              <a:ext cx="8546860" cy="0"/>
            </a:xfrm>
            <a:prstGeom prst="line">
              <a:avLst/>
            </a:prstGeom>
            <a:ln w="6350" cap="rnd">
              <a:solidFill>
                <a:schemeClr val="bg1">
                  <a:lumMod val="75000"/>
                  <a:alpha val="80000"/>
                </a:schemeClr>
              </a:solidFill>
              <a:round/>
            </a:ln>
          </p:spPr>
          <p:style>
            <a:lnRef idx="1">
              <a:schemeClr val="accent1"/>
            </a:lnRef>
            <a:fillRef idx="0">
              <a:schemeClr val="accent1"/>
            </a:fillRef>
            <a:effectRef idx="0">
              <a:schemeClr val="accent1"/>
            </a:effectRef>
            <a:fontRef idx="minor">
              <a:schemeClr val="tx1"/>
            </a:fontRef>
          </p:style>
        </p:cxnSp>
      </p:grpSp>
      <p:sp>
        <p:nvSpPr>
          <p:cNvPr id="47" name="矩形: 圓角 46">
            <a:extLst>
              <a:ext uri="{FF2B5EF4-FFF2-40B4-BE49-F238E27FC236}">
                <a16:creationId xmlns:a16="http://schemas.microsoft.com/office/drawing/2014/main" id="{C104EB90-67DC-40B5-8C88-8DFE61FB84BE}"/>
              </a:ext>
            </a:extLst>
          </p:cNvPr>
          <p:cNvSpPr/>
          <p:nvPr/>
        </p:nvSpPr>
        <p:spPr>
          <a:xfrm>
            <a:off x="1570618" y="1687864"/>
            <a:ext cx="6002765" cy="207188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7800" indent="-177800" algn="just">
              <a:lnSpc>
                <a:spcPct val="150000"/>
              </a:lnSpc>
              <a:buClr>
                <a:schemeClr val="tx1">
                  <a:lumMod val="75000"/>
                  <a:lumOff val="25000"/>
                </a:schemeClr>
              </a:buClr>
              <a:buSzPct val="90000"/>
              <a:buFont typeface="Times New Roman" panose="02020603050405020304" pitchFamily="18" charset="0"/>
              <a:buChar char="&gt;"/>
            </a:pP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實驗一採用模擬資料集，將</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IR</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值分別設置為</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1.5</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3</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12</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30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60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120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，類別重疊程度在</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 </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 </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100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％之間變化，步長為</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10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，多數類別的樣本數量固定為</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6,000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，而少數類別的樣本數量則隨著</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IR</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值的不同，在</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50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 </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 </a:t>
            </a:r>
            <a:r>
              <a:rPr lang="en-US" altLang="zh-TW" sz="1200" dirty="0">
                <a:solidFill>
                  <a:schemeClr val="tx1">
                    <a:lumMod val="65000"/>
                    <a:lumOff val="35000"/>
                  </a:schemeClr>
                </a:solidFill>
                <a:latin typeface="Times New Roman" panose="02020603050405020304" pitchFamily="18" charset="0"/>
                <a:ea typeface="標楷體" panose="03000509000000000000" pitchFamily="65" charset="-120"/>
              </a:rPr>
              <a:t>4,000</a:t>
            </a:r>
            <a:r>
              <a:rPr lang="zh-TW" altLang="en-US" sz="1200" dirty="0">
                <a:solidFill>
                  <a:schemeClr val="tx1">
                    <a:lumMod val="65000"/>
                    <a:lumOff val="35000"/>
                  </a:schemeClr>
                </a:solidFill>
                <a:latin typeface="Times New Roman" panose="02020603050405020304" pitchFamily="18" charset="0"/>
                <a:ea typeface="標楷體" panose="03000509000000000000" pitchFamily="65" charset="-120"/>
              </a:rPr>
              <a:t>之間變化。</a:t>
            </a:r>
          </a:p>
        </p:txBody>
      </p:sp>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64C4C5C0-2331-4079-8704-D6671B5B6B25}"/>
                  </a:ext>
                </a:extLst>
              </p:cNvPr>
              <p:cNvSpPr/>
              <p:nvPr/>
            </p:nvSpPr>
            <p:spPr>
              <a:xfrm>
                <a:off x="3732635" y="3616660"/>
                <a:ext cx="1678729"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𝑘</m:t>
                      </m:r>
                      <m:r>
                        <a:rPr lang="en-US" altLang="zh-TW" b="0" i="1" smtClean="0">
                          <a:solidFill>
                            <a:schemeClr val="tx1">
                              <a:lumMod val="75000"/>
                              <a:lumOff val="25000"/>
                            </a:schemeClr>
                          </a:solidFill>
                          <a:latin typeface="Cambria Math" panose="02040503050406030204" pitchFamily="18" charset="0"/>
                        </a:rPr>
                        <m:t>=</m:t>
                      </m:r>
                      <m:rad>
                        <m:radPr>
                          <m:degHide m:val="on"/>
                          <m:ctrlPr>
                            <a:rPr lang="en-US" altLang="zh-TW" b="0" i="1" smtClean="0">
                              <a:solidFill>
                                <a:schemeClr val="tx1">
                                  <a:lumMod val="75000"/>
                                  <a:lumOff val="25000"/>
                                </a:schemeClr>
                              </a:solidFill>
                              <a:latin typeface="Cambria Math" panose="02040503050406030204" pitchFamily="18" charset="0"/>
                            </a:rPr>
                          </m:ctrlPr>
                        </m:radPr>
                        <m:deg/>
                        <m:e>
                          <m:r>
                            <a:rPr lang="en-US" altLang="zh-TW" b="0" i="1" smtClean="0">
                              <a:solidFill>
                                <a:schemeClr val="tx1">
                                  <a:lumMod val="75000"/>
                                  <a:lumOff val="25000"/>
                                </a:schemeClr>
                              </a:solidFill>
                              <a:latin typeface="Cambria Math" panose="02040503050406030204" pitchFamily="18" charset="0"/>
                            </a:rPr>
                            <m:t>𝑁</m:t>
                          </m:r>
                        </m:e>
                      </m:rad>
                      <m:r>
                        <a:rPr lang="en-US" altLang="zh-TW" b="0" i="1" smtClean="0">
                          <a:solidFill>
                            <a:schemeClr val="tx1">
                              <a:lumMod val="75000"/>
                              <a:lumOff val="25000"/>
                            </a:schemeClr>
                          </a:solidFill>
                          <a:latin typeface="Cambria Math" panose="02040503050406030204" pitchFamily="18" charset="0"/>
                        </a:rPr>
                        <m:t>+</m:t>
                      </m:r>
                      <m:rad>
                        <m:radPr>
                          <m:degHide m:val="on"/>
                          <m:ctrlPr>
                            <a:rPr lang="en-US" altLang="zh-TW" b="0" i="1" smtClean="0">
                              <a:solidFill>
                                <a:schemeClr val="tx1">
                                  <a:lumMod val="75000"/>
                                  <a:lumOff val="25000"/>
                                </a:schemeClr>
                              </a:solidFill>
                              <a:latin typeface="Cambria Math" panose="02040503050406030204" pitchFamily="18" charset="0"/>
                            </a:rPr>
                          </m:ctrlPr>
                        </m:radPr>
                        <m:deg/>
                        <m:e>
                          <m:r>
                            <a:rPr lang="en-US" altLang="zh-TW" b="0" i="1" smtClean="0">
                              <a:solidFill>
                                <a:schemeClr val="tx1">
                                  <a:lumMod val="75000"/>
                                  <a:lumOff val="25000"/>
                                </a:schemeClr>
                              </a:solidFill>
                              <a:latin typeface="Cambria Math" panose="02040503050406030204" pitchFamily="18" charset="0"/>
                            </a:rPr>
                            <m:t>𝐼𝑅</m:t>
                          </m:r>
                        </m:e>
                      </m:rad>
                    </m:oMath>
                  </m:oMathPara>
                </a14:m>
                <a:endParaRPr lang="zh-TW" altLang="en-US" dirty="0">
                  <a:solidFill>
                    <a:schemeClr val="tx1">
                      <a:lumMod val="75000"/>
                      <a:lumOff val="25000"/>
                    </a:schemeClr>
                  </a:solidFill>
                </a:endParaRPr>
              </a:p>
            </p:txBody>
          </p:sp>
        </mc:Choice>
        <mc:Fallback>
          <p:sp>
            <p:nvSpPr>
              <p:cNvPr id="18" name="矩形 17">
                <a:extLst>
                  <a:ext uri="{FF2B5EF4-FFF2-40B4-BE49-F238E27FC236}">
                    <a16:creationId xmlns:a16="http://schemas.microsoft.com/office/drawing/2014/main" id="{64C4C5C0-2331-4079-8704-D6671B5B6B25}"/>
                  </a:ext>
                </a:extLst>
              </p:cNvPr>
              <p:cNvSpPr>
                <a:spLocks noRot="1" noChangeAspect="1" noMove="1" noResize="1" noEditPoints="1" noAdjustHandles="1" noChangeArrowheads="1" noChangeShapeType="1" noTextEdit="1"/>
              </p:cNvSpPr>
              <p:nvPr/>
            </p:nvSpPr>
            <p:spPr>
              <a:xfrm>
                <a:off x="3732635" y="3616660"/>
                <a:ext cx="1678729" cy="400110"/>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28097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 presetClass="entr" presetSubtype="0" fill="hold" nodeType="afterEffect">
                                  <p:stCondLst>
                                    <p:cond delay="0"/>
                                  </p:stCondLst>
                                  <p:iterate type="lt">
                                    <p:tmAbs val="30"/>
                                  </p:iterate>
                                  <p:childTnLst>
                                    <p:set>
                                      <p:cBhvr>
                                        <p:cTn id="1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B4762224-9F35-4D48-BB77-EFFCC35BF3E6}"/>
              </a:ext>
            </a:extLst>
          </p:cNvPr>
          <p:cNvGrpSpPr/>
          <p:nvPr/>
        </p:nvGrpSpPr>
        <p:grpSpPr>
          <a:xfrm>
            <a:off x="179512" y="129324"/>
            <a:ext cx="451768" cy="555356"/>
            <a:chOff x="267804" y="190469"/>
            <a:chExt cx="531917" cy="653883"/>
          </a:xfrm>
        </p:grpSpPr>
        <p:sp>
          <p:nvSpPr>
            <p:cNvPr id="57" name="Freeform 5">
              <a:extLst>
                <a:ext uri="{FF2B5EF4-FFF2-40B4-BE49-F238E27FC236}">
                  <a16:creationId xmlns:a16="http://schemas.microsoft.com/office/drawing/2014/main" id="{362203A2-E93F-4F87-B804-D3E931DE92DE}"/>
                </a:ext>
              </a:extLst>
            </p:cNvPr>
            <p:cNvSpPr>
              <a:spLocks/>
            </p:cNvSpPr>
            <p:nvPr/>
          </p:nvSpPr>
          <p:spPr bwMode="auto">
            <a:xfrm>
              <a:off x="267804" y="190469"/>
              <a:ext cx="442196" cy="502233"/>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58" name="Freeform 5">
              <a:extLst>
                <a:ext uri="{FF2B5EF4-FFF2-40B4-BE49-F238E27FC236}">
                  <a16:creationId xmlns:a16="http://schemas.microsoft.com/office/drawing/2014/main" id="{5CBECD0A-59D4-4B3F-A133-D8EFC67D5F0B}"/>
                </a:ext>
              </a:extLst>
            </p:cNvPr>
            <p:cNvSpPr>
              <a:spLocks/>
            </p:cNvSpPr>
            <p:nvPr/>
          </p:nvSpPr>
          <p:spPr bwMode="auto">
            <a:xfrm>
              <a:off x="323528" y="303506"/>
              <a:ext cx="476193" cy="54084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grpSp>
      <p:sp>
        <p:nvSpPr>
          <p:cNvPr id="9" name="矩形 8">
            <a:extLst>
              <a:ext uri="{FF2B5EF4-FFF2-40B4-BE49-F238E27FC236}">
                <a16:creationId xmlns:a16="http://schemas.microsoft.com/office/drawing/2014/main" id="{BD7C89C8-D76B-4341-A88A-BDBFA6ADAFC5}"/>
              </a:ext>
            </a:extLst>
          </p:cNvPr>
          <p:cNvSpPr/>
          <p:nvPr/>
        </p:nvSpPr>
        <p:spPr>
          <a:xfrm>
            <a:off x="791580" y="235713"/>
            <a:ext cx="2196244" cy="438582"/>
          </a:xfrm>
          <a:prstGeom prst="rect">
            <a:avLst/>
          </a:prstGeom>
        </p:spPr>
        <p:txBody>
          <a:bodyPr wrap="square" lIns="68580" tIns="34290" rIns="68580" bIns="34290">
            <a:spAutoFit/>
          </a:bodyPr>
          <a:lstStyle/>
          <a:p>
            <a:pPr>
              <a:defRPr/>
            </a:pPr>
            <a:r>
              <a:rPr lang="zh-TW" altLang="en-US"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實驗一</a:t>
            </a:r>
            <a:endParaRPr lang="zh-CN" altLang="zh-CN" sz="2400" b="1" kern="100"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8" name="矩形 7"/>
          <p:cNvSpPr/>
          <p:nvPr/>
        </p:nvSpPr>
        <p:spPr>
          <a:xfrm>
            <a:off x="8856476" y="4806534"/>
            <a:ext cx="287258" cy="338554"/>
          </a:xfrm>
          <a:prstGeom prst="rect">
            <a:avLst/>
          </a:prstGeom>
        </p:spPr>
        <p:txBody>
          <a:bodyPr wrap="none">
            <a:spAutoFit/>
          </a:bodyPr>
          <a:lstStyle/>
          <a:p>
            <a:r>
              <a:rPr lang="en-US" sz="1600"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7</a:t>
            </a:r>
          </a:p>
        </p:txBody>
      </p:sp>
      <p:pic>
        <p:nvPicPr>
          <p:cNvPr id="3" name="圖片 2">
            <a:extLst>
              <a:ext uri="{FF2B5EF4-FFF2-40B4-BE49-F238E27FC236}">
                <a16:creationId xmlns:a16="http://schemas.microsoft.com/office/drawing/2014/main" id="{D76A5F32-DD59-44C2-BB4F-29B2DF334F25}"/>
              </a:ext>
            </a:extLst>
          </p:cNvPr>
          <p:cNvPicPr>
            <a:picLocks noChangeAspect="1"/>
          </p:cNvPicPr>
          <p:nvPr/>
        </p:nvPicPr>
        <p:blipFill rotWithShape="1">
          <a:blip r:embed="rId3"/>
          <a:srcRect l="93706" t="32966" b="35491"/>
          <a:stretch/>
        </p:blipFill>
        <p:spPr>
          <a:xfrm>
            <a:off x="8227326" y="0"/>
            <a:ext cx="816164" cy="2174405"/>
          </a:xfrm>
          <a:prstGeom prst="rect">
            <a:avLst/>
          </a:prstGeom>
        </p:spPr>
      </p:pic>
      <p:pic>
        <p:nvPicPr>
          <p:cNvPr id="13" name="圖片 12">
            <a:extLst>
              <a:ext uri="{FF2B5EF4-FFF2-40B4-BE49-F238E27FC236}">
                <a16:creationId xmlns:a16="http://schemas.microsoft.com/office/drawing/2014/main" id="{4D1EA5BD-0D21-43F3-8611-A37B897E94E7}"/>
              </a:ext>
            </a:extLst>
          </p:cNvPr>
          <p:cNvPicPr>
            <a:picLocks noChangeAspect="1"/>
          </p:cNvPicPr>
          <p:nvPr/>
        </p:nvPicPr>
        <p:blipFill rotWithShape="1">
          <a:blip r:embed="rId3"/>
          <a:srcRect t="72076" r="8622"/>
          <a:stretch/>
        </p:blipFill>
        <p:spPr>
          <a:xfrm>
            <a:off x="21247" y="2680556"/>
            <a:ext cx="9101506" cy="1478662"/>
          </a:xfrm>
          <a:prstGeom prst="rect">
            <a:avLst/>
          </a:prstGeom>
        </p:spPr>
      </p:pic>
      <p:sp>
        <p:nvSpPr>
          <p:cNvPr id="14" name="TextBox 11">
            <a:extLst>
              <a:ext uri="{FF2B5EF4-FFF2-40B4-BE49-F238E27FC236}">
                <a16:creationId xmlns:a16="http://schemas.microsoft.com/office/drawing/2014/main" id="{8E38F31D-372B-48A9-BE94-BDA3AC8EC7BD}"/>
              </a:ext>
            </a:extLst>
          </p:cNvPr>
          <p:cNvSpPr txBox="1"/>
          <p:nvPr/>
        </p:nvSpPr>
        <p:spPr>
          <a:xfrm>
            <a:off x="1931787" y="1748127"/>
            <a:ext cx="5280426" cy="328937"/>
          </a:xfrm>
          <a:prstGeom prst="rect">
            <a:avLst/>
          </a:prstGeom>
          <a:noFill/>
        </p:spPr>
        <p:txBody>
          <a:bodyPr wrap="square" lIns="51435" tIns="25718" rIns="51435" bIns="25718" rtlCol="0">
            <a:spAutoFit/>
          </a:bodyPr>
          <a:lstStyle/>
          <a:p>
            <a:pPr algn="ctr" defTabSz="514350"/>
            <a:r>
              <a:rPr lang="en-US" altLang="zh-TW" b="1" dirty="0">
                <a:solidFill>
                  <a:schemeClr val="tx1">
                    <a:lumMod val="75000"/>
                    <a:lumOff val="25000"/>
                  </a:schemeClr>
                </a:solidFill>
                <a:latin typeface="Times New Roman" panose="02020603050405020304" pitchFamily="18" charset="0"/>
                <a:ea typeface="標楷體" panose="03000509000000000000" pitchFamily="65" charset="-120"/>
                <a:cs typeface="台灣金萱體" panose="02020500000000000000" pitchFamily="18" charset="-120"/>
              </a:rPr>
              <a:t>F1-score</a:t>
            </a:r>
          </a:p>
        </p:txBody>
      </p:sp>
      <p:sp>
        <p:nvSpPr>
          <p:cNvPr id="16" name="TextBox 11">
            <a:extLst>
              <a:ext uri="{FF2B5EF4-FFF2-40B4-BE49-F238E27FC236}">
                <a16:creationId xmlns:a16="http://schemas.microsoft.com/office/drawing/2014/main" id="{D813B480-4A7C-49BD-803B-E9F77D34ED37}"/>
              </a:ext>
            </a:extLst>
          </p:cNvPr>
          <p:cNvSpPr txBox="1"/>
          <p:nvPr/>
        </p:nvSpPr>
        <p:spPr>
          <a:xfrm>
            <a:off x="341114" y="2392082"/>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IR=1.5</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1" name="TextBox 11">
            <a:extLst>
              <a:ext uri="{FF2B5EF4-FFF2-40B4-BE49-F238E27FC236}">
                <a16:creationId xmlns:a16="http://schemas.microsoft.com/office/drawing/2014/main" id="{547D7861-62B5-44D4-A81F-645CCEBDA10D}"/>
              </a:ext>
            </a:extLst>
          </p:cNvPr>
          <p:cNvSpPr txBox="1"/>
          <p:nvPr/>
        </p:nvSpPr>
        <p:spPr>
          <a:xfrm>
            <a:off x="1811416" y="2389411"/>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IR=3</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2" name="TextBox 11">
            <a:extLst>
              <a:ext uri="{FF2B5EF4-FFF2-40B4-BE49-F238E27FC236}">
                <a16:creationId xmlns:a16="http://schemas.microsoft.com/office/drawing/2014/main" id="{C533E371-E506-4204-9829-5E282911AE6E}"/>
              </a:ext>
            </a:extLst>
          </p:cNvPr>
          <p:cNvSpPr txBox="1"/>
          <p:nvPr/>
        </p:nvSpPr>
        <p:spPr>
          <a:xfrm>
            <a:off x="3305166" y="2389411"/>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IR=12</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3" name="TextBox 11">
            <a:extLst>
              <a:ext uri="{FF2B5EF4-FFF2-40B4-BE49-F238E27FC236}">
                <a16:creationId xmlns:a16="http://schemas.microsoft.com/office/drawing/2014/main" id="{CF518260-452C-40E0-9916-213ADC9649A5}"/>
              </a:ext>
            </a:extLst>
          </p:cNvPr>
          <p:cNvSpPr txBox="1"/>
          <p:nvPr/>
        </p:nvSpPr>
        <p:spPr>
          <a:xfrm>
            <a:off x="4787192" y="2389411"/>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IR=30</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4" name="TextBox 11">
            <a:extLst>
              <a:ext uri="{FF2B5EF4-FFF2-40B4-BE49-F238E27FC236}">
                <a16:creationId xmlns:a16="http://schemas.microsoft.com/office/drawing/2014/main" id="{10B1B135-0DDB-476F-939D-AC30F79EBD1A}"/>
              </a:ext>
            </a:extLst>
          </p:cNvPr>
          <p:cNvSpPr txBox="1"/>
          <p:nvPr/>
        </p:nvSpPr>
        <p:spPr>
          <a:xfrm>
            <a:off x="6286006" y="2389411"/>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IR=60</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
        <p:nvSpPr>
          <p:cNvPr id="25" name="TextBox 11">
            <a:extLst>
              <a:ext uri="{FF2B5EF4-FFF2-40B4-BE49-F238E27FC236}">
                <a16:creationId xmlns:a16="http://schemas.microsoft.com/office/drawing/2014/main" id="{B03E68C2-0D32-4180-BDDF-31419B808C43}"/>
              </a:ext>
            </a:extLst>
          </p:cNvPr>
          <p:cNvSpPr txBox="1"/>
          <p:nvPr/>
        </p:nvSpPr>
        <p:spPr>
          <a:xfrm>
            <a:off x="7767744" y="2389411"/>
            <a:ext cx="1260140" cy="267382"/>
          </a:xfrm>
          <a:prstGeom prst="rect">
            <a:avLst/>
          </a:prstGeom>
          <a:noFill/>
        </p:spPr>
        <p:txBody>
          <a:bodyPr wrap="square" lIns="51435" tIns="25718" rIns="51435" bIns="25718" rtlCol="0">
            <a:spAutoFit/>
          </a:bodyPr>
          <a:lstStyle/>
          <a:p>
            <a:pPr algn="ctr" defTabSz="514350"/>
            <a:r>
              <a:rPr lang="en-US" altLang="zh-TW" sz="1400"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rPr>
              <a:t>IR=120</a:t>
            </a:r>
            <a:endParaRPr lang="en-US" altLang="zh-TW" b="1" dirty="0">
              <a:solidFill>
                <a:schemeClr val="tx1">
                  <a:lumMod val="65000"/>
                  <a:lumOff val="35000"/>
                </a:schemeClr>
              </a:solidFill>
              <a:latin typeface="Times New Roman" panose="02020603050405020304" pitchFamily="18" charset="0"/>
              <a:ea typeface="標楷體" panose="03000509000000000000" pitchFamily="65" charset="-120"/>
              <a:cs typeface="台灣金萱體" panose="02020500000000000000" pitchFamily="18" charset="-120"/>
            </a:endParaRPr>
          </a:p>
        </p:txBody>
      </p:sp>
    </p:spTree>
    <p:extLst>
      <p:ext uri="{BB962C8B-B14F-4D97-AF65-F5344CB8AC3E}">
        <p14:creationId xmlns:p14="http://schemas.microsoft.com/office/powerpoint/2010/main" val="1829539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500"/>
                                        <p:tgtEl>
                                          <p:spTgt spid="1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fade">
                                      <p:cBhvr>
                                        <p:cTn id="25" dur="500"/>
                                        <p:tgtEl>
                                          <p:spTgt spid="23">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fade">
                                      <p:cBhvr>
                                        <p:cTn id="28" dur="500"/>
                                        <p:tgtEl>
                                          <p:spTgt spid="24">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animEffect transition="in" filter="fade">
                                      <p:cBhvr>
                                        <p:cTn id="3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66244</TotalTime>
  <Words>531</Words>
  <Application>Microsoft Office PowerPoint</Application>
  <PresentationFormat>自訂</PresentationFormat>
  <Paragraphs>186</Paragraphs>
  <Slides>16</Slides>
  <Notes>16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Times New Roman</vt:lpstr>
      <vt:lpstr>Arial</vt:lpstr>
      <vt:lpstr>標楷體</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林承緯</dc:creator>
  <dc:description>http://www.ypppt.com/</dc:description>
  <cp:lastModifiedBy>林承緯</cp:lastModifiedBy>
  <cp:revision>1142</cp:revision>
  <dcterms:created xsi:type="dcterms:W3CDTF">2017-06-09T15:26:17Z</dcterms:created>
  <dcterms:modified xsi:type="dcterms:W3CDTF">2023-10-16T09:51:55Z</dcterms:modified>
</cp:coreProperties>
</file>