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.xml" ContentType="application/vnd.openxmlformats-officedocument.presentationml.tags+xml"/>
  <Override PartName="/ppt/notesSlides/notesSlide17.xml" ContentType="application/vnd.openxmlformats-officedocument.presentationml.notes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4" r:id="rId1"/>
  </p:sldMasterIdLst>
  <p:notesMasterIdLst>
    <p:notesMasterId r:id="rId21"/>
  </p:notesMasterIdLst>
  <p:sldIdLst>
    <p:sldId id="256" r:id="rId2"/>
    <p:sldId id="261" r:id="rId3"/>
    <p:sldId id="279" r:id="rId4"/>
    <p:sldId id="296" r:id="rId5"/>
    <p:sldId id="317" r:id="rId6"/>
    <p:sldId id="291" r:id="rId7"/>
    <p:sldId id="319" r:id="rId8"/>
    <p:sldId id="318" r:id="rId9"/>
    <p:sldId id="271" r:id="rId10"/>
    <p:sldId id="320" r:id="rId11"/>
    <p:sldId id="322" r:id="rId12"/>
    <p:sldId id="323" r:id="rId13"/>
    <p:sldId id="307" r:id="rId14"/>
    <p:sldId id="324" r:id="rId15"/>
    <p:sldId id="325" r:id="rId16"/>
    <p:sldId id="326" r:id="rId17"/>
    <p:sldId id="299" r:id="rId18"/>
    <p:sldId id="300" r:id="rId19"/>
    <p:sldId id="282" r:id="rId20"/>
  </p:sldIdLst>
  <p:sldSz cx="9144000" cy="5145088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Sitka Heading Semibold" pitchFamily="2" charset="0"/>
      <p:bold r:id="rId26"/>
      <p:boldItalic r:id="rId27"/>
    </p:embeddedFont>
    <p:embeddedFont>
      <p:font typeface="台灣金萱體" panose="02020500000000000000" pitchFamily="18" charset="-120"/>
      <p:regular r:id="rId28"/>
    </p:embeddedFont>
  </p:embeddedFontLst>
  <p:kinsoku lang="zh-TW" invalStChars="" invalEndChars="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開頭" id="{6FC05FCD-B7FD-4A89-B846-24418ABE0961}">
          <p14:sldIdLst>
            <p14:sldId id="256"/>
          </p14:sldIdLst>
        </p14:section>
        <p14:section name="目錄" id="{317438F3-236E-49AB-B153-7826C7B4D751}">
          <p14:sldIdLst>
            <p14:sldId id="261"/>
          </p14:sldIdLst>
        </p14:section>
        <p14:section name="摘要" id="{9CC72B25-1A53-4164-8B20-DF951713DD1A}">
          <p14:sldIdLst>
            <p14:sldId id="279"/>
          </p14:sldIdLst>
        </p14:section>
        <p14:section name="文獻探討" id="{AFD34280-BC63-4D29-B66E-5A216B0AB766}">
          <p14:sldIdLst>
            <p14:sldId id="296"/>
            <p14:sldId id="317"/>
            <p14:sldId id="291"/>
            <p14:sldId id="319"/>
            <p14:sldId id="318"/>
          </p14:sldIdLst>
        </p14:section>
        <p14:section name="研究方法" id="{37CC4188-1E23-434C-B6E1-B0C181BCF747}">
          <p14:sldIdLst>
            <p14:sldId id="271"/>
            <p14:sldId id="320"/>
            <p14:sldId id="322"/>
            <p14:sldId id="323"/>
            <p14:sldId id="307"/>
            <p14:sldId id="324"/>
            <p14:sldId id="325"/>
            <p14:sldId id="326"/>
          </p14:sldIdLst>
        </p14:section>
        <p14:section name="結論" id="{03F6012E-C4FD-44F8-A30B-DF371020F14E}">
          <p14:sldIdLst>
            <p14:sldId id="299"/>
            <p14:sldId id="300"/>
          </p14:sldIdLst>
        </p14:section>
        <p14:section name="結尾" id="{4C644145-B8AD-4BCA-A57D-A344C6447098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承緯" initials="林承緯" lastIdx="2" clrIdx="0">
    <p:extLst>
      <p:ext uri="{19B8F6BF-5375-455C-9EA6-DF929625EA0E}">
        <p15:presenceInfo xmlns:p15="http://schemas.microsoft.com/office/powerpoint/2012/main" userId="林承緯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E3E"/>
    <a:srgbClr val="FAEEDE"/>
    <a:srgbClr val="EDEDEF"/>
    <a:srgbClr val="E96161"/>
    <a:srgbClr val="F88C56"/>
    <a:srgbClr val="DD9393"/>
    <a:srgbClr val="8FC36B"/>
    <a:srgbClr val="A9D18E"/>
    <a:srgbClr val="F8CBAD"/>
    <a:srgbClr val="F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949" autoAdjust="0"/>
  </p:normalViewPr>
  <p:slideViewPr>
    <p:cSldViewPr>
      <p:cViewPr varScale="1">
        <p:scale>
          <a:sx n="83" d="100"/>
          <a:sy n="83" d="100"/>
        </p:scale>
        <p:origin x="77" y="826"/>
      </p:cViewPr>
      <p:guideLst>
        <p:guide orient="horz" pos="1621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2023/3/25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91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913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079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245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871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847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39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217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741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597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hangingPunct="0">
              <a:buFont typeface="+mj-lt"/>
              <a:buNone/>
            </a:pP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539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171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91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20DF-609D-469D-AA65-D123F325B72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78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729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zh-TW" altLang="en-US" sz="1200" dirty="0">
              <a:latin typeface="Sitka Heading Semibold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573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495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641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464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6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1056A-F3E7-495F-BA08-9E7B71426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A3DDD4-4EA3-4F0A-BBB0-928D4B05A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 baseline="0">
                <a:latin typeface="Sitka Heading Semibold" pitchFamily="2" charset="0"/>
                <a:ea typeface="台灣金萱體" panose="02020500000000000000" pitchFamily="18" charset="-12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4FE3E5-C310-4EFF-8D18-369BF155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2023/3/25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026C86-9DE9-4B32-92E2-FA886C14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924370-432A-472D-94F2-91EEBA0E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74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F35E-3FF8-4430-A23E-B80CF54E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81F882-6D7B-4837-9CEA-2283D6E75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5359BE-997B-4AE8-92A9-A11F8DEB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2023/3/25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287516-5E09-466E-A127-BCB0E09E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EE99BD-9FAC-4573-AC0C-7BF1029B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41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8671C0D-1521-43F0-ABF3-67A41E10E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843C56-B623-4B17-BFAC-70E69A945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C63F61-FCAB-4DF3-9586-846DC87C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2023/3/25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2F7CF8-942C-428A-9248-2DA135E5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05E364-449B-4200-9A78-FDAD1114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127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26A50-9603-4F04-986E-26F0F349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5DCE31-36B8-4EB0-9386-11865D4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978A08-6337-4783-AF8F-54FADCA9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2023/3/25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16F848-39B2-484D-88C8-00630561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E8DEAF-E7A0-4E87-861D-E9F10E43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29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06D0F-EC61-4B18-AFB2-3A7F15C2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B5AA04-75E1-411C-BC15-D701370F1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15F905-B621-4C13-AA2F-18D9768F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2023/3/25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80DE0B-E8C0-4CD9-9BEB-EAF4FF5C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E2B586-595C-4B10-AAF4-4EB559B1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65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D4703-4B5E-4451-B82F-C4DBF1DC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96B96E-5EEB-4EA3-9BC2-CAA682C45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BC880B-D252-404A-99E8-8CF172026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EB7F00-97A9-4083-826B-5843DDEC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2023/3/25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6BA9F9-9D2C-4112-A679-3BC06C6C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EC48AF-07CF-47B6-873D-069C4E94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59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634D9-E3C2-48BF-B3D8-0DC0687B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DE1232-A2AF-47B6-97CE-4A48E0DA9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225688-7550-448B-AA9F-9BE10E4ED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D9D9BD9-DC44-461A-9DCF-A2BA3A0A3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E056C8-A851-49B8-87F1-8AA5E1E3C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8CD6526-CB7C-4772-A7E1-12446B13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2023/3/25</a:t>
            </a:fld>
            <a:endParaRPr lang="zh-CN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BBFC1B1-CD57-4BFD-8D16-25AEF22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C7EE79-9DA8-4105-860F-7CB189AA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13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D85F5-2B1E-4AEC-9462-9D2C3F46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6A6F4B5-918E-49DF-AE09-63E87612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2023/3/25</a:t>
            </a:fld>
            <a:endParaRPr lang="zh-CN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A507D6-E6DF-4D20-925F-9EC7BD42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F69D0C-B242-4175-8D67-3A47EEEB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5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9D13FE-E159-4F62-9E6C-83078D84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E8B0-37D8-4A94-82F6-917A9E355C37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0D2DA6-BF5A-437B-AF37-B4121E94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98B7BF-988F-44B1-B8E3-E1A5E31C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E8B2-12FB-46EC-9011-C7F7CCA9E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517843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8B8D3-BDFC-43BF-B41D-3B410B75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0577B1-522F-4B1F-8D78-796F7C61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B0642F5-E67D-4D82-8F13-FEDB49C0D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5B1C40-8753-48B6-807F-E7C1985E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2023/3/25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DCC936-F9DF-4E10-81AE-0F7051E1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4CB987-A805-47CA-9127-796BF4D3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21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087BB-79F8-41F0-BAFC-970D06ED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BA208C-FAE0-4534-B3BA-020B18DEC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76F354-DC69-43FF-9E6B-260986F4C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64F79F-ECD6-4645-8071-00F0D491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2023/3/25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185309-89BB-4382-9122-F2D60D2F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CEE73A-3EA8-4F03-B704-8A9A09E7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65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C34022C-A79F-43AB-A14B-CF4B7BF3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F8B359-09B3-46D7-8C42-C0179110B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8D6E69-9A5D-4060-BF7E-4C9AC93E7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2023/3/25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F23E87-EFD7-4484-A48E-EAD8643BD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6F489D-CEB3-4DBD-A51B-4DDBB1A9A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83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63" r:id="rId12"/>
  </p:sldLayoutIdLst>
  <p:transition spd="med">
    <p:random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17937" y="1498303"/>
            <a:ext cx="8907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基於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BERT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的情緒分析應用於短句自動審查</a:t>
            </a:r>
          </a:p>
        </p:txBody>
      </p:sp>
      <p:cxnSp>
        <p:nvCxnSpPr>
          <p:cNvPr id="19" name="直接连接符 60">
            <a:extLst>
              <a:ext uri="{FF2B5EF4-FFF2-40B4-BE49-F238E27FC236}">
                <a16:creationId xmlns:a16="http://schemas.microsoft.com/office/drawing/2014/main" id="{F325BBD3-43B9-433F-95CC-5D4A95575FFF}"/>
              </a:ext>
            </a:extLst>
          </p:cNvPr>
          <p:cNvCxnSpPr>
            <a:cxnSpLocks/>
          </p:cNvCxnSpPr>
          <p:nvPr/>
        </p:nvCxnSpPr>
        <p:spPr>
          <a:xfrm>
            <a:off x="1717786" y="3670457"/>
            <a:ext cx="5708210" cy="0"/>
          </a:xfrm>
          <a:prstGeom prst="line">
            <a:avLst/>
          </a:prstGeom>
          <a:noFill/>
          <a:ln w="19050" cap="rnd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cxnSp>
      <p:sp>
        <p:nvSpPr>
          <p:cNvPr id="20" name="TextBox 11">
            <a:extLst>
              <a:ext uri="{FF2B5EF4-FFF2-40B4-BE49-F238E27FC236}">
                <a16:creationId xmlns:a16="http://schemas.microsoft.com/office/drawing/2014/main" id="{391EEBDB-53D3-4DD5-94B4-CAF56A78DC95}"/>
              </a:ext>
            </a:extLst>
          </p:cNvPr>
          <p:cNvSpPr txBox="1"/>
          <p:nvPr/>
        </p:nvSpPr>
        <p:spPr>
          <a:xfrm>
            <a:off x="6031713" y="3708660"/>
            <a:ext cx="1294906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報告者：林承緯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56E31E7-04DC-44FE-9958-6DB823526577}"/>
              </a:ext>
            </a:extLst>
          </p:cNvPr>
          <p:cNvSpPr/>
          <p:nvPr/>
        </p:nvSpPr>
        <p:spPr>
          <a:xfrm>
            <a:off x="2780924" y="2347887"/>
            <a:ext cx="3582153" cy="298151"/>
          </a:xfrm>
          <a:prstGeom prst="rect">
            <a:avLst/>
          </a:prstGeom>
        </p:spPr>
        <p:txBody>
          <a:bodyPr wrap="square" lIns="51428" tIns="25714" rIns="51428" bIns="25714">
            <a:spAutoFit/>
          </a:bodyPr>
          <a:lstStyle/>
          <a:p>
            <a:pPr algn="ctr" defTabSz="514350"/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國立中興大學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－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電機工程學系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5EF0E7C8-CE5F-40DF-974F-5A2B0BFA9073}"/>
              </a:ext>
            </a:extLst>
          </p:cNvPr>
          <p:cNvSpPr txBox="1"/>
          <p:nvPr/>
        </p:nvSpPr>
        <p:spPr>
          <a:xfrm>
            <a:off x="3924438" y="2864149"/>
            <a:ext cx="1294906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研究生：何宗諭</a:t>
            </a: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12F5B3B2-5AEC-445E-8469-D3DFD1006F85}"/>
              </a:ext>
            </a:extLst>
          </p:cNvPr>
          <p:cNvSpPr txBox="1"/>
          <p:nvPr/>
        </p:nvSpPr>
        <p:spPr>
          <a:xfrm>
            <a:off x="3625478" y="3145287"/>
            <a:ext cx="1892827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指導教授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：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林維亮 博士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id="{3A5432AF-1A9B-4BB7-BD44-D34B78114211}"/>
              </a:ext>
            </a:extLst>
          </p:cNvPr>
          <p:cNvSpPr txBox="1"/>
          <p:nvPr/>
        </p:nvSpPr>
        <p:spPr>
          <a:xfrm>
            <a:off x="1800551" y="3709318"/>
            <a:ext cx="1597873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 hangingPunct="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中華民國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111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年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08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月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01EFA1E-CF2D-40B5-96BE-699ADEDFB6AE}"/>
              </a:ext>
            </a:extLst>
          </p:cNvPr>
          <p:cNvSpPr>
            <a:spLocks/>
          </p:cNvSpPr>
          <p:nvPr/>
        </p:nvSpPr>
        <p:spPr bwMode="auto">
          <a:xfrm rot="1400701">
            <a:off x="8081768" y="-469601"/>
            <a:ext cx="1229567" cy="139650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A179041-7C7F-40C3-B53E-D40BE1F5CD8D}"/>
              </a:ext>
            </a:extLst>
          </p:cNvPr>
          <p:cNvGrpSpPr/>
          <p:nvPr/>
        </p:nvGrpSpPr>
        <p:grpSpPr>
          <a:xfrm>
            <a:off x="-271920" y="3566241"/>
            <a:ext cx="1310405" cy="1845308"/>
            <a:chOff x="-271920" y="3321291"/>
            <a:chExt cx="1484351" cy="209025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88E03143-0639-4569-A425-90CC1E807DFC}"/>
                </a:ext>
              </a:extLst>
            </p:cNvPr>
            <p:cNvSpPr>
              <a:spLocks/>
            </p:cNvSpPr>
            <p:nvPr/>
          </p:nvSpPr>
          <p:spPr bwMode="auto">
            <a:xfrm rot="20697498">
              <a:off x="-271920" y="4010777"/>
              <a:ext cx="1233323" cy="14007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9EB7730-7BF1-4D8E-BEC5-535E5F9400C4}"/>
                </a:ext>
              </a:extLst>
            </p:cNvPr>
            <p:cNvSpPr>
              <a:spLocks/>
            </p:cNvSpPr>
            <p:nvPr/>
          </p:nvSpPr>
          <p:spPr bwMode="auto">
            <a:xfrm rot="1746940">
              <a:off x="420344" y="3535913"/>
              <a:ext cx="792087" cy="899629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1CBB883-6E8C-43DC-B539-E688ABEC4D12}"/>
                </a:ext>
              </a:extLst>
            </p:cNvPr>
            <p:cNvSpPr>
              <a:spLocks/>
            </p:cNvSpPr>
            <p:nvPr/>
          </p:nvSpPr>
          <p:spPr bwMode="auto">
            <a:xfrm rot="3462091">
              <a:off x="338476" y="3291862"/>
              <a:ext cx="433514" cy="4923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F8A96149-87BB-438D-902F-F707F854C769}"/>
              </a:ext>
            </a:extLst>
          </p:cNvPr>
          <p:cNvSpPr>
            <a:spLocks/>
          </p:cNvSpPr>
          <p:nvPr/>
        </p:nvSpPr>
        <p:spPr bwMode="auto">
          <a:xfrm rot="748008">
            <a:off x="8205302" y="651120"/>
            <a:ext cx="621886" cy="70631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7" name="Picture 10" descr="animation drawing gif | WiffleGif">
            <a:extLst>
              <a:ext uri="{FF2B5EF4-FFF2-40B4-BE49-F238E27FC236}">
                <a16:creationId xmlns:a16="http://schemas.microsoft.com/office/drawing/2014/main" id="{30C571FF-196A-4A9E-8909-6E7D011F5B6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268" y="3400636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id="{064DD712-F186-44ED-87E7-81BE0251650B}"/>
              </a:ext>
            </a:extLst>
          </p:cNvPr>
          <p:cNvSpPr txBox="1"/>
          <p:nvPr/>
        </p:nvSpPr>
        <p:spPr bwMode="auto">
          <a:xfrm>
            <a:off x="1889702" y="1005721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研究架構圖</a:t>
            </a:r>
          </a:p>
        </p:txBody>
      </p:sp>
      <p:sp>
        <p:nvSpPr>
          <p:cNvPr id="13" name="矩形 12"/>
          <p:cNvSpPr/>
          <p:nvPr/>
        </p:nvSpPr>
        <p:spPr>
          <a:xfrm>
            <a:off x="8833485" y="4806534"/>
            <a:ext cx="300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8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901CF955-8804-40CE-B053-C19B689D93B8}"/>
              </a:ext>
            </a:extLst>
          </p:cNvPr>
          <p:cNvGrpSpPr/>
          <p:nvPr/>
        </p:nvGrpSpPr>
        <p:grpSpPr>
          <a:xfrm>
            <a:off x="818688" y="1739673"/>
            <a:ext cx="7506624" cy="2885329"/>
            <a:chOff x="818688" y="1739673"/>
            <a:chExt cx="7506624" cy="2885329"/>
          </a:xfrm>
        </p:grpSpPr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CBF08C69-838C-4275-88E7-D24D99306B71}"/>
                </a:ext>
              </a:extLst>
            </p:cNvPr>
            <p:cNvGrpSpPr/>
            <p:nvPr/>
          </p:nvGrpSpPr>
          <p:grpSpPr>
            <a:xfrm>
              <a:off x="818688" y="1739673"/>
              <a:ext cx="7506624" cy="2885329"/>
              <a:chOff x="935596" y="1898203"/>
              <a:chExt cx="7506624" cy="2885329"/>
            </a:xfrm>
          </p:grpSpPr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0B709485-A2C7-475D-97D3-246AD582A7FE}"/>
                  </a:ext>
                </a:extLst>
              </p:cNvPr>
              <p:cNvSpPr txBox="1"/>
              <p:nvPr/>
            </p:nvSpPr>
            <p:spPr>
              <a:xfrm>
                <a:off x="3023828" y="1898203"/>
                <a:ext cx="1260000" cy="432000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zh-TW" altLang="en-US" sz="1400" dirty="0">
                    <a:latin typeface="Sitka Heading Semibold" pitchFamily="2" charset="0"/>
                  </a:rPr>
                  <a:t>斷詞處理</a:t>
                </a: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43A865FA-0CC0-480A-9CBF-ED4498CD3966}"/>
                  </a:ext>
                </a:extLst>
              </p:cNvPr>
              <p:cNvSpPr txBox="1"/>
              <p:nvPr/>
            </p:nvSpPr>
            <p:spPr>
              <a:xfrm>
                <a:off x="5112060" y="1898203"/>
                <a:ext cx="1260000" cy="432000"/>
              </a:xfrm>
              <a:prstGeom prst="roundRect">
                <a:avLst/>
              </a:prstGeom>
              <a:solidFill>
                <a:srgbClr val="FAEEDE"/>
              </a:solidFill>
              <a:ln>
                <a:solidFill>
                  <a:srgbClr val="E03E3E"/>
                </a:solidFill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sz="1400" dirty="0">
                    <a:latin typeface="Sitka Heading Semibold" pitchFamily="2" charset="0"/>
                  </a:rPr>
                  <a:t>Model</a:t>
                </a:r>
                <a:endParaRPr lang="zh-TW" altLang="en-US" sz="1400" dirty="0">
                  <a:latin typeface="Sitka Heading Semibold" pitchFamily="2" charset="0"/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B32D254C-8DE4-456B-BD57-63742A7D7882}"/>
                  </a:ext>
                </a:extLst>
              </p:cNvPr>
              <p:cNvSpPr txBox="1"/>
              <p:nvPr/>
            </p:nvSpPr>
            <p:spPr>
              <a:xfrm>
                <a:off x="935596" y="1898203"/>
                <a:ext cx="1260000" cy="432000"/>
              </a:xfrm>
              <a:prstGeom prst="roundRect">
                <a:avLst/>
              </a:prstGeom>
              <a:solidFill>
                <a:srgbClr val="FAEEDE"/>
              </a:solidFill>
              <a:ln>
                <a:solidFill>
                  <a:srgbClr val="E03E3E"/>
                </a:solidFill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sz="1400" dirty="0">
                    <a:latin typeface="Sitka Heading Semibold" pitchFamily="2" charset="0"/>
                  </a:rPr>
                  <a:t>Model</a:t>
                </a:r>
                <a:endParaRPr lang="zh-TW" altLang="en-US" sz="1400" dirty="0">
                  <a:latin typeface="Sitka Heading Semibold" pitchFamily="2" charset="0"/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4D088599-8A72-49D5-AE73-97532F4F9C99}"/>
                  </a:ext>
                </a:extLst>
              </p:cNvPr>
              <p:cNvSpPr txBox="1"/>
              <p:nvPr/>
            </p:nvSpPr>
            <p:spPr>
              <a:xfrm>
                <a:off x="935596" y="3122111"/>
                <a:ext cx="1260000" cy="432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zh-TW" altLang="en-US" sz="1400" dirty="0">
                    <a:latin typeface="Sitka Heading Semibold" pitchFamily="2" charset="0"/>
                  </a:rPr>
                  <a:t>正面＆中立</a:t>
                </a:r>
              </a:p>
            </p:txBody>
          </p:sp>
          <p:sp>
            <p:nvSpPr>
              <p:cNvPr id="3" name="菱形 2">
                <a:extLst>
                  <a:ext uri="{FF2B5EF4-FFF2-40B4-BE49-F238E27FC236}">
                    <a16:creationId xmlns:a16="http://schemas.microsoft.com/office/drawing/2014/main" id="{A4FAF8E5-F9F9-40C1-9061-6E8F868E77B2}"/>
                  </a:ext>
                </a:extLst>
              </p:cNvPr>
              <p:cNvSpPr/>
              <p:nvPr/>
            </p:nvSpPr>
            <p:spPr>
              <a:xfrm>
                <a:off x="3023828" y="2888061"/>
                <a:ext cx="1260000" cy="900100"/>
              </a:xfrm>
              <a:prstGeom prst="diamond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rPr>
                  <a:t>字元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rPr>
                  <a:t>&lt;=7</a:t>
                </a:r>
                <a:endPara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21" name="菱形 20">
                <a:extLst>
                  <a:ext uri="{FF2B5EF4-FFF2-40B4-BE49-F238E27FC236}">
                    <a16:creationId xmlns:a16="http://schemas.microsoft.com/office/drawing/2014/main" id="{7ACEA838-0E09-4110-AC28-B72E845836E8}"/>
                  </a:ext>
                </a:extLst>
              </p:cNvPr>
              <p:cNvSpPr/>
              <p:nvPr/>
            </p:nvSpPr>
            <p:spPr>
              <a:xfrm>
                <a:off x="5112060" y="2887632"/>
                <a:ext cx="1260000" cy="900100"/>
              </a:xfrm>
              <a:prstGeom prst="diamond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rPr>
                  <a:t>正面</a:t>
                </a: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A67D6DB-F9EC-402B-8401-1582D98B9330}"/>
                  </a:ext>
                </a:extLst>
              </p:cNvPr>
              <p:cNvSpPr txBox="1"/>
              <p:nvPr/>
            </p:nvSpPr>
            <p:spPr>
              <a:xfrm>
                <a:off x="7182220" y="3121682"/>
                <a:ext cx="1260000" cy="432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zh-TW" altLang="en-US" sz="1400" dirty="0">
                    <a:latin typeface="Sitka Heading Semibold" pitchFamily="2" charset="0"/>
                  </a:rPr>
                  <a:t>負面＆中立</a:t>
                </a:r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0AF93503-2C7B-4A3B-B417-BF251AA7FF93}"/>
                  </a:ext>
                </a:extLst>
              </p:cNvPr>
              <p:cNvSpPr txBox="1"/>
              <p:nvPr/>
            </p:nvSpPr>
            <p:spPr>
              <a:xfrm>
                <a:off x="3023828" y="4351532"/>
                <a:ext cx="1260000" cy="432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zh-TW" altLang="en-US" sz="1400" dirty="0">
                    <a:latin typeface="Sitka Heading Semibold" pitchFamily="2" charset="0"/>
                  </a:rPr>
                  <a:t>正面</a:t>
                </a: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0672A710-BA8F-4315-86EA-93E06E9FCAAF}"/>
                  </a:ext>
                </a:extLst>
              </p:cNvPr>
              <p:cNvSpPr txBox="1"/>
              <p:nvPr/>
            </p:nvSpPr>
            <p:spPr>
              <a:xfrm>
                <a:off x="7182220" y="1898203"/>
                <a:ext cx="1260000" cy="432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sz="1400" dirty="0">
                    <a:latin typeface="Sitka Heading Semibold" pitchFamily="2" charset="0"/>
                  </a:rPr>
                  <a:t>Input</a:t>
                </a:r>
                <a:endParaRPr lang="zh-TW" altLang="en-US" sz="1400" dirty="0">
                  <a:latin typeface="Sitka Heading Semibold" pitchFamily="2" charset="0"/>
                </a:endParaRPr>
              </a:p>
            </p:txBody>
          </p:sp>
          <p:cxnSp>
            <p:nvCxnSpPr>
              <p:cNvPr id="4" name="直線單箭頭接點 3">
                <a:extLst>
                  <a:ext uri="{FF2B5EF4-FFF2-40B4-BE49-F238E27FC236}">
                    <a16:creationId xmlns:a16="http://schemas.microsoft.com/office/drawing/2014/main" id="{F884D035-FDE8-43A8-862D-7A760793C1C5}"/>
                  </a:ext>
                </a:extLst>
              </p:cNvPr>
              <p:cNvCxnSpPr>
                <a:stCxn id="22" idx="1"/>
                <a:endCxn id="17" idx="3"/>
              </p:cNvCxnSpPr>
              <p:nvPr/>
            </p:nvCxnSpPr>
            <p:spPr>
              <a:xfrm flipH="1">
                <a:off x="6372060" y="2114203"/>
                <a:ext cx="81016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>
                <a:extLst>
                  <a:ext uri="{FF2B5EF4-FFF2-40B4-BE49-F238E27FC236}">
                    <a16:creationId xmlns:a16="http://schemas.microsoft.com/office/drawing/2014/main" id="{36019638-7D93-4909-82BE-181DBE7F976C}"/>
                  </a:ext>
                </a:extLst>
              </p:cNvPr>
              <p:cNvCxnSpPr>
                <a:cxnSpLocks/>
                <a:stCxn id="17" idx="2"/>
                <a:endCxn id="21" idx="0"/>
              </p:cNvCxnSpPr>
              <p:nvPr/>
            </p:nvCxnSpPr>
            <p:spPr>
              <a:xfrm>
                <a:off x="5742060" y="2330203"/>
                <a:ext cx="0" cy="557429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線單箭頭接點 24">
                <a:extLst>
                  <a:ext uri="{FF2B5EF4-FFF2-40B4-BE49-F238E27FC236}">
                    <a16:creationId xmlns:a16="http://schemas.microsoft.com/office/drawing/2014/main" id="{259C9C99-5C2A-421B-8A20-8DF3FAEE25D1}"/>
                  </a:ext>
                </a:extLst>
              </p:cNvPr>
              <p:cNvCxnSpPr>
                <a:cxnSpLocks/>
                <a:stCxn id="21" idx="3"/>
                <a:endCxn id="14" idx="1"/>
              </p:cNvCxnSpPr>
              <p:nvPr/>
            </p:nvCxnSpPr>
            <p:spPr>
              <a:xfrm>
                <a:off x="6372060" y="3337682"/>
                <a:ext cx="81016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線單箭頭接點 25">
                <a:extLst>
                  <a:ext uri="{FF2B5EF4-FFF2-40B4-BE49-F238E27FC236}">
                    <a16:creationId xmlns:a16="http://schemas.microsoft.com/office/drawing/2014/main" id="{97E961C0-878A-4229-B3A2-5DF233F75E76}"/>
                  </a:ext>
                </a:extLst>
              </p:cNvPr>
              <p:cNvCxnSpPr>
                <a:cxnSpLocks/>
                <a:stCxn id="21" idx="1"/>
                <a:endCxn id="3" idx="3"/>
              </p:cNvCxnSpPr>
              <p:nvPr/>
            </p:nvCxnSpPr>
            <p:spPr>
              <a:xfrm flipH="1">
                <a:off x="4283828" y="3337682"/>
                <a:ext cx="828232" cy="429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>
                <a:extLst>
                  <a:ext uri="{FF2B5EF4-FFF2-40B4-BE49-F238E27FC236}">
                    <a16:creationId xmlns:a16="http://schemas.microsoft.com/office/drawing/2014/main" id="{263541BB-1D88-4338-9CE8-353624DA3210}"/>
                  </a:ext>
                </a:extLst>
              </p:cNvPr>
              <p:cNvCxnSpPr>
                <a:cxnSpLocks/>
                <a:stCxn id="3" idx="0"/>
                <a:endCxn id="16" idx="2"/>
              </p:cNvCxnSpPr>
              <p:nvPr/>
            </p:nvCxnSpPr>
            <p:spPr>
              <a:xfrm flipV="1">
                <a:off x="3653828" y="2330203"/>
                <a:ext cx="0" cy="557858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線單箭頭接點 32">
                <a:extLst>
                  <a:ext uri="{FF2B5EF4-FFF2-40B4-BE49-F238E27FC236}">
                    <a16:creationId xmlns:a16="http://schemas.microsoft.com/office/drawing/2014/main" id="{28A5C50E-1C80-4EA0-A45A-7510548CE3E3}"/>
                  </a:ext>
                </a:extLst>
              </p:cNvPr>
              <p:cNvCxnSpPr>
                <a:cxnSpLocks/>
                <a:stCxn id="3" idx="2"/>
                <a:endCxn id="15" idx="0"/>
              </p:cNvCxnSpPr>
              <p:nvPr/>
            </p:nvCxnSpPr>
            <p:spPr>
              <a:xfrm>
                <a:off x="3653828" y="3788161"/>
                <a:ext cx="0" cy="563371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單箭頭接點 34">
                <a:extLst>
                  <a:ext uri="{FF2B5EF4-FFF2-40B4-BE49-F238E27FC236}">
                    <a16:creationId xmlns:a16="http://schemas.microsoft.com/office/drawing/2014/main" id="{0D633DD2-9F5E-403D-A1A2-75DF54E38B76}"/>
                  </a:ext>
                </a:extLst>
              </p:cNvPr>
              <p:cNvCxnSpPr>
                <a:cxnSpLocks/>
                <a:stCxn id="16" idx="1"/>
                <a:endCxn id="19" idx="3"/>
              </p:cNvCxnSpPr>
              <p:nvPr/>
            </p:nvCxnSpPr>
            <p:spPr>
              <a:xfrm flipH="1">
                <a:off x="2195596" y="2114203"/>
                <a:ext cx="828232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單箭頭接點 39">
                <a:extLst>
                  <a:ext uri="{FF2B5EF4-FFF2-40B4-BE49-F238E27FC236}">
                    <a16:creationId xmlns:a16="http://schemas.microsoft.com/office/drawing/2014/main" id="{20BEDE3D-A90F-4177-8819-4210CE0E7C2A}"/>
                  </a:ext>
                </a:extLst>
              </p:cNvPr>
              <p:cNvCxnSpPr>
                <a:cxnSpLocks/>
                <a:stCxn id="19" idx="2"/>
                <a:endCxn id="20" idx="0"/>
              </p:cNvCxnSpPr>
              <p:nvPr/>
            </p:nvCxnSpPr>
            <p:spPr>
              <a:xfrm>
                <a:off x="1565596" y="2330203"/>
                <a:ext cx="0" cy="791908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5703BDE0-54A2-47A7-A31F-231E6795BC5C}"/>
                </a:ext>
              </a:extLst>
            </p:cNvPr>
            <p:cNvSpPr txBox="1"/>
            <p:nvPr/>
          </p:nvSpPr>
          <p:spPr>
            <a:xfrm>
              <a:off x="4293039" y="3251158"/>
              <a:ext cx="575994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/>
                </a:rPr>
                <a:t>Yes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40F1CC0B-7D81-4402-8B5A-E2CF1C896C0F}"/>
                </a:ext>
              </a:extLst>
            </p:cNvPr>
            <p:cNvSpPr txBox="1"/>
            <p:nvPr/>
          </p:nvSpPr>
          <p:spPr>
            <a:xfrm>
              <a:off x="3501410" y="3758082"/>
              <a:ext cx="575994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/>
                </a:rPr>
                <a:t>No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6B1981F4-55A6-4B9E-BDEE-811A7F5153B0}"/>
                </a:ext>
              </a:extLst>
            </p:cNvPr>
            <p:cNvSpPr txBox="1"/>
            <p:nvPr/>
          </p:nvSpPr>
          <p:spPr>
            <a:xfrm>
              <a:off x="6372235" y="3241918"/>
              <a:ext cx="575994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/>
                </a:rPr>
                <a:t>No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577EC4C9-8F5E-4E11-8472-42BA0DE4A2A5}"/>
                </a:ext>
              </a:extLst>
            </p:cNvPr>
            <p:cNvSpPr txBox="1"/>
            <p:nvPr/>
          </p:nvSpPr>
          <p:spPr>
            <a:xfrm>
              <a:off x="3501410" y="2294611"/>
              <a:ext cx="575994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/>
                </a:rPr>
                <a:t>Yes</a:t>
              </a:r>
              <a:endParaRPr lang="zh-TW" altLang="en-US" sz="1200" dirty="0">
                <a:latin typeface="Sitka Heading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853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id="{064DD712-F186-44ED-87E7-81BE0251650B}"/>
              </a:ext>
            </a:extLst>
          </p:cNvPr>
          <p:cNvSpPr txBox="1"/>
          <p:nvPr/>
        </p:nvSpPr>
        <p:spPr bwMode="auto">
          <a:xfrm>
            <a:off x="1889702" y="988368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模型訓練架構圖</a:t>
            </a:r>
          </a:p>
        </p:txBody>
      </p:sp>
      <p:sp>
        <p:nvSpPr>
          <p:cNvPr id="13" name="矩形 12"/>
          <p:cNvSpPr/>
          <p:nvPr/>
        </p:nvSpPr>
        <p:spPr>
          <a:xfrm>
            <a:off x="8832263" y="480653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9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B842D3C-0C53-4B29-B1D7-004CBB56E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75998" y="1492424"/>
            <a:ext cx="3592003" cy="310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3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6C6EE03-4831-4DA8-9D5E-40C65CC29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886" y="2566653"/>
            <a:ext cx="6624228" cy="2164674"/>
          </a:xfrm>
          <a:prstGeom prst="rect">
            <a:avLst/>
          </a:prstGeom>
        </p:spPr>
      </p:pic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id="{064DD712-F186-44ED-87E7-81BE0251650B}"/>
              </a:ext>
            </a:extLst>
          </p:cNvPr>
          <p:cNvSpPr txBox="1"/>
          <p:nvPr/>
        </p:nvSpPr>
        <p:spPr bwMode="auto">
          <a:xfrm>
            <a:off x="1889702" y="988368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輸入前處理</a:t>
            </a:r>
          </a:p>
        </p:txBody>
      </p:sp>
      <p:sp>
        <p:nvSpPr>
          <p:cNvPr id="13" name="矩形 12"/>
          <p:cNvSpPr/>
          <p:nvPr/>
        </p:nvSpPr>
        <p:spPr>
          <a:xfrm>
            <a:off x="8750944" y="4806534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10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4D49FE5-11E8-46E8-99DF-511DC56FB64A}"/>
              </a:ext>
            </a:extLst>
          </p:cNvPr>
          <p:cNvGrpSpPr/>
          <p:nvPr/>
        </p:nvGrpSpPr>
        <p:grpSpPr>
          <a:xfrm>
            <a:off x="1511660" y="2068488"/>
            <a:ext cx="6372454" cy="2684041"/>
            <a:chOff x="1511660" y="2084747"/>
            <a:chExt cx="6372454" cy="2684041"/>
          </a:xfrm>
        </p:grpSpPr>
        <p:sp>
          <p:nvSpPr>
            <p:cNvPr id="7" name="L 圖案 6">
              <a:extLst>
                <a:ext uri="{FF2B5EF4-FFF2-40B4-BE49-F238E27FC236}">
                  <a16:creationId xmlns:a16="http://schemas.microsoft.com/office/drawing/2014/main" id="{1CBFF0CA-6F4E-444A-80B8-F748FA45BF04}"/>
                </a:ext>
              </a:extLst>
            </p:cNvPr>
            <p:cNvSpPr/>
            <p:nvPr/>
          </p:nvSpPr>
          <p:spPr>
            <a:xfrm flipH="1">
              <a:off x="1511660" y="2583377"/>
              <a:ext cx="6372454" cy="2185411"/>
            </a:xfrm>
            <a:prstGeom prst="corner">
              <a:avLst>
                <a:gd name="adj1" fmla="val 87869"/>
                <a:gd name="adj2" fmla="val 129375"/>
              </a:avLst>
            </a:prstGeom>
            <a:noFill/>
            <a:ln>
              <a:solidFill>
                <a:srgbClr val="E03E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1" name="圖形 20" descr="單線箭號 (直線)">
              <a:extLst>
                <a:ext uri="{FF2B5EF4-FFF2-40B4-BE49-F238E27FC236}">
                  <a16:creationId xmlns:a16="http://schemas.microsoft.com/office/drawing/2014/main" id="{DD1D6A17-7173-459E-8C3D-8C5DE36FC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 flipH="1">
              <a:off x="6340354" y="2341656"/>
              <a:ext cx="216000" cy="216000"/>
            </a:xfrm>
            <a:prstGeom prst="rect">
              <a:avLst/>
            </a:prstGeom>
          </p:spPr>
        </p:pic>
        <p:sp>
          <p:nvSpPr>
            <p:cNvPr id="22" name="TextBox 120">
              <a:extLst>
                <a:ext uri="{FF2B5EF4-FFF2-40B4-BE49-F238E27FC236}">
                  <a16:creationId xmlns:a16="http://schemas.microsoft.com/office/drawing/2014/main" id="{86651AD4-9C72-468F-87A1-E21DEBBD2B00}"/>
                </a:ext>
              </a:extLst>
            </p:cNvPr>
            <p:cNvSpPr txBox="1"/>
            <p:nvPr/>
          </p:nvSpPr>
          <p:spPr bwMode="auto">
            <a:xfrm>
              <a:off x="6155272" y="2084747"/>
              <a:ext cx="586163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 algn="ctr"/>
              <a:r>
                <a:rPr lang="en-US" altLang="zh-TW" sz="1400" b="1" dirty="0">
                  <a:solidFill>
                    <a:srgbClr val="E03E3E"/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PAD</a:t>
              </a:r>
              <a:endParaRPr lang="zh-TW" altLang="en-US" sz="1400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1DA86C9-99D3-4C73-A2C4-9E8B36BF1339}"/>
              </a:ext>
            </a:extLst>
          </p:cNvPr>
          <p:cNvSpPr txBox="1"/>
          <p:nvPr/>
        </p:nvSpPr>
        <p:spPr>
          <a:xfrm>
            <a:off x="1259886" y="1558916"/>
            <a:ext cx="6624228" cy="41139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lnSpc>
                <a:spcPct val="150000"/>
              </a:lnSpc>
            </a:pPr>
            <a:r>
              <a:rPr lang="zh-TW" altLang="en-US" sz="1400" dirty="0"/>
              <a:t>因為有預設的</a:t>
            </a:r>
            <a:r>
              <a:rPr lang="en-US" altLang="zh-TW" sz="1400" dirty="0"/>
              <a:t>128</a:t>
            </a:r>
            <a:r>
              <a:rPr lang="zh-TW" altLang="en-US" sz="1400" dirty="0"/>
              <a:t>的限制，所以會對這些序列不足</a:t>
            </a:r>
            <a:r>
              <a:rPr lang="en-US" altLang="zh-TW" sz="1400" dirty="0"/>
              <a:t>128</a:t>
            </a:r>
            <a:r>
              <a:rPr lang="zh-TW" altLang="en-US" sz="1400" dirty="0"/>
              <a:t>個的部分加上</a:t>
            </a:r>
            <a:r>
              <a:rPr lang="en-US" altLang="zh-TW" sz="1400" dirty="0"/>
              <a:t>[PAD]</a:t>
            </a:r>
            <a:r>
              <a:rPr lang="zh-TW" altLang="en-US" sz="1400" dirty="0"/>
              <a:t>記號做擴充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B478CB09-31B1-4C3C-BAF4-AA4BD425DED5}"/>
              </a:ext>
            </a:extLst>
          </p:cNvPr>
          <p:cNvGrpSpPr/>
          <p:nvPr/>
        </p:nvGrpSpPr>
        <p:grpSpPr>
          <a:xfrm>
            <a:off x="2576631" y="2104492"/>
            <a:ext cx="586163" cy="680322"/>
            <a:chOff x="2576631" y="2120751"/>
            <a:chExt cx="586163" cy="68032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9F5209E-E0A5-4A58-A9EB-D75A8379D0C5}"/>
                </a:ext>
              </a:extLst>
            </p:cNvPr>
            <p:cNvSpPr/>
            <p:nvPr/>
          </p:nvSpPr>
          <p:spPr>
            <a:xfrm>
              <a:off x="2735796" y="2644552"/>
              <a:ext cx="267834" cy="156521"/>
            </a:xfrm>
            <a:prstGeom prst="rect">
              <a:avLst/>
            </a:prstGeom>
            <a:noFill/>
            <a:ln>
              <a:solidFill>
                <a:srgbClr val="E03E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2" name="圖形 11" descr="單線箭號 (直線)">
              <a:extLst>
                <a:ext uri="{FF2B5EF4-FFF2-40B4-BE49-F238E27FC236}">
                  <a16:creationId xmlns:a16="http://schemas.microsoft.com/office/drawing/2014/main" id="{2122D12B-F9A3-4546-9DF6-6D05A8048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 flipH="1">
              <a:off x="2761713" y="2392548"/>
              <a:ext cx="216000" cy="216000"/>
            </a:xfrm>
            <a:prstGeom prst="rect">
              <a:avLst/>
            </a:prstGeom>
          </p:spPr>
        </p:pic>
        <p:sp>
          <p:nvSpPr>
            <p:cNvPr id="14" name="TextBox 120">
              <a:extLst>
                <a:ext uri="{FF2B5EF4-FFF2-40B4-BE49-F238E27FC236}">
                  <a16:creationId xmlns:a16="http://schemas.microsoft.com/office/drawing/2014/main" id="{608FD107-03B3-42DD-8195-AD9CF739ECE7}"/>
                </a:ext>
              </a:extLst>
            </p:cNvPr>
            <p:cNvSpPr txBox="1"/>
            <p:nvPr/>
          </p:nvSpPr>
          <p:spPr bwMode="auto">
            <a:xfrm>
              <a:off x="2576631" y="2120751"/>
              <a:ext cx="586163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 algn="ctr"/>
              <a:r>
                <a:rPr lang="en-US" altLang="zh-TW" sz="1400" b="1" dirty="0">
                  <a:solidFill>
                    <a:srgbClr val="E03E3E"/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CLS</a:t>
              </a:r>
              <a:endParaRPr lang="zh-TW" altLang="en-US" sz="1400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7B9EB32-529C-4F69-9031-FC059519E276}"/>
              </a:ext>
            </a:extLst>
          </p:cNvPr>
          <p:cNvGrpSpPr/>
          <p:nvPr/>
        </p:nvGrpSpPr>
        <p:grpSpPr>
          <a:xfrm>
            <a:off x="4427984" y="2104492"/>
            <a:ext cx="586163" cy="680322"/>
            <a:chOff x="2576631" y="2120751"/>
            <a:chExt cx="586163" cy="680322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E9B7C22-208C-4566-8431-61F792B5229F}"/>
                </a:ext>
              </a:extLst>
            </p:cNvPr>
            <p:cNvSpPr/>
            <p:nvPr/>
          </p:nvSpPr>
          <p:spPr>
            <a:xfrm>
              <a:off x="2735796" y="2644552"/>
              <a:ext cx="267834" cy="156521"/>
            </a:xfrm>
            <a:prstGeom prst="rect">
              <a:avLst/>
            </a:prstGeom>
            <a:noFill/>
            <a:ln>
              <a:solidFill>
                <a:srgbClr val="E03E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7" name="圖形 16" descr="單線箭號 (直線)">
              <a:extLst>
                <a:ext uri="{FF2B5EF4-FFF2-40B4-BE49-F238E27FC236}">
                  <a16:creationId xmlns:a16="http://schemas.microsoft.com/office/drawing/2014/main" id="{8953B363-F6CA-45DC-9978-D0C9FE652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 flipH="1">
              <a:off x="2761713" y="2392548"/>
              <a:ext cx="216000" cy="216000"/>
            </a:xfrm>
            <a:prstGeom prst="rect">
              <a:avLst/>
            </a:prstGeom>
          </p:spPr>
        </p:pic>
        <p:sp>
          <p:nvSpPr>
            <p:cNvPr id="18" name="TextBox 120">
              <a:extLst>
                <a:ext uri="{FF2B5EF4-FFF2-40B4-BE49-F238E27FC236}">
                  <a16:creationId xmlns:a16="http://schemas.microsoft.com/office/drawing/2014/main" id="{C28B2585-9C76-42AE-9DC0-1F72FD314CF8}"/>
                </a:ext>
              </a:extLst>
            </p:cNvPr>
            <p:cNvSpPr txBox="1"/>
            <p:nvPr/>
          </p:nvSpPr>
          <p:spPr bwMode="auto">
            <a:xfrm>
              <a:off x="2576631" y="2120751"/>
              <a:ext cx="586163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 algn="ctr"/>
              <a:r>
                <a:rPr lang="en-US" altLang="zh-TW" sz="1400" b="1" dirty="0">
                  <a:solidFill>
                    <a:srgbClr val="E03E3E"/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SEP</a:t>
              </a:r>
              <a:endParaRPr lang="zh-TW" altLang="en-US" sz="1400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957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89627E-CDCA-4A0D-A0FE-A78C80CAC6A5}"/>
              </a:ext>
            </a:extLst>
          </p:cNvPr>
          <p:cNvSpPr/>
          <p:nvPr/>
        </p:nvSpPr>
        <p:spPr>
          <a:xfrm>
            <a:off x="1549692" y="1496007"/>
            <a:ext cx="6044615" cy="381266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ctr" defTabSz="685302">
              <a:lnSpc>
                <a:spcPct val="150000"/>
              </a:lnSpc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有斷詞處理混淆矩陣</a:t>
            </a:r>
          </a:p>
        </p:txBody>
      </p:sp>
      <p:sp>
        <p:nvSpPr>
          <p:cNvPr id="9" name="矩形 8"/>
          <p:cNvSpPr/>
          <p:nvPr/>
        </p:nvSpPr>
        <p:spPr>
          <a:xfrm>
            <a:off x="8750944" y="480653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7E28A5A4-3124-474F-9665-161282D1D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364427"/>
              </p:ext>
            </p:extLst>
          </p:nvPr>
        </p:nvGraphicFramePr>
        <p:xfrm>
          <a:off x="1523999" y="201558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1362368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597521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3248708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159691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856920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混淆矩陣</a:t>
                      </a:r>
                      <a:endParaRPr lang="en-US" altLang="zh-TW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（單位：數量）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預測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022381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正面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中立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負面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17129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實際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正面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46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13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0806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中立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14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42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5476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負面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17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66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273176"/>
                  </a:ext>
                </a:extLst>
              </a:tr>
            </a:tbl>
          </a:graphicData>
        </a:graphic>
      </p:graphicFrame>
      <p:sp>
        <p:nvSpPr>
          <p:cNvPr id="12" name="TextBox 120">
            <a:extLst>
              <a:ext uri="{FF2B5EF4-FFF2-40B4-BE49-F238E27FC236}">
                <a16:creationId xmlns:a16="http://schemas.microsoft.com/office/drawing/2014/main" id="{CF40E081-E4A1-445B-B97C-6283C1AA8F19}"/>
              </a:ext>
            </a:extLst>
          </p:cNvPr>
          <p:cNvSpPr txBox="1"/>
          <p:nvPr/>
        </p:nvSpPr>
        <p:spPr bwMode="auto">
          <a:xfrm>
            <a:off x="1889702" y="988368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</a:t>
            </a:r>
          </a:p>
        </p:txBody>
      </p:sp>
    </p:spTree>
    <p:extLst>
      <p:ext uri="{BB962C8B-B14F-4D97-AF65-F5344CB8AC3E}">
        <p14:creationId xmlns:p14="http://schemas.microsoft.com/office/powerpoint/2010/main" val="78204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89627E-CDCA-4A0D-A0FE-A78C80CAC6A5}"/>
              </a:ext>
            </a:extLst>
          </p:cNvPr>
          <p:cNvSpPr/>
          <p:nvPr/>
        </p:nvSpPr>
        <p:spPr>
          <a:xfrm>
            <a:off x="1549692" y="1496007"/>
            <a:ext cx="6044615" cy="381266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ctr" defTabSz="685302">
              <a:lnSpc>
                <a:spcPct val="150000"/>
              </a:lnSpc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無斷詞處理混淆矩陣</a:t>
            </a:r>
          </a:p>
        </p:txBody>
      </p:sp>
      <p:sp>
        <p:nvSpPr>
          <p:cNvPr id="9" name="矩形 8"/>
          <p:cNvSpPr/>
          <p:nvPr/>
        </p:nvSpPr>
        <p:spPr>
          <a:xfrm>
            <a:off x="8750944" y="4806534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7E28A5A4-3124-474F-9665-161282D1D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402897"/>
              </p:ext>
            </p:extLst>
          </p:nvPr>
        </p:nvGraphicFramePr>
        <p:xfrm>
          <a:off x="1523999" y="201558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1362368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597521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3248708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159691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856920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混淆矩陣</a:t>
                      </a:r>
                      <a:endParaRPr lang="en-US" altLang="zh-TW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（單位：數量）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預測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022381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正面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中立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負面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17129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實際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正面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48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11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0806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中立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15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41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5476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負面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</a:t>
                      </a:r>
                      <a:endParaRPr lang="zh-TW" altLang="en-US" sz="120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16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66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273176"/>
                  </a:ext>
                </a:extLst>
              </a:tr>
            </a:tbl>
          </a:graphicData>
        </a:graphic>
      </p:graphicFrame>
      <p:sp>
        <p:nvSpPr>
          <p:cNvPr id="12" name="TextBox 120">
            <a:extLst>
              <a:ext uri="{FF2B5EF4-FFF2-40B4-BE49-F238E27FC236}">
                <a16:creationId xmlns:a16="http://schemas.microsoft.com/office/drawing/2014/main" id="{CF40E081-E4A1-445B-B97C-6283C1AA8F19}"/>
              </a:ext>
            </a:extLst>
          </p:cNvPr>
          <p:cNvSpPr txBox="1"/>
          <p:nvPr/>
        </p:nvSpPr>
        <p:spPr bwMode="auto">
          <a:xfrm>
            <a:off x="1889702" y="988368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</a:t>
            </a:r>
          </a:p>
        </p:txBody>
      </p:sp>
    </p:spTree>
    <p:extLst>
      <p:ext uri="{BB962C8B-B14F-4D97-AF65-F5344CB8AC3E}">
        <p14:creationId xmlns:p14="http://schemas.microsoft.com/office/powerpoint/2010/main" val="303420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89627E-CDCA-4A0D-A0FE-A78C80CAC6A5}"/>
              </a:ext>
            </a:extLst>
          </p:cNvPr>
          <p:cNvSpPr/>
          <p:nvPr/>
        </p:nvSpPr>
        <p:spPr>
          <a:xfrm>
            <a:off x="1549692" y="1496007"/>
            <a:ext cx="6044615" cy="381266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ctr" defTabSz="685302">
              <a:lnSpc>
                <a:spcPct val="150000"/>
              </a:lnSpc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卓騰語言科技混淆矩陣</a:t>
            </a:r>
          </a:p>
        </p:txBody>
      </p:sp>
      <p:sp>
        <p:nvSpPr>
          <p:cNvPr id="9" name="矩形 8"/>
          <p:cNvSpPr/>
          <p:nvPr/>
        </p:nvSpPr>
        <p:spPr>
          <a:xfrm>
            <a:off x="8750944" y="480653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13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7E28A5A4-3124-474F-9665-161282D1D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319292"/>
              </p:ext>
            </p:extLst>
          </p:nvPr>
        </p:nvGraphicFramePr>
        <p:xfrm>
          <a:off x="1523999" y="201558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1362368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597521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3248708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159691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856920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混淆矩陣</a:t>
                      </a:r>
                      <a:endParaRPr lang="en-US" altLang="zh-TW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（單位：數量）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預測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022381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正面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中立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負面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17129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實際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正面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38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21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0806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中立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13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40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8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5476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負面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</a:t>
                      </a:r>
                      <a:endParaRPr lang="zh-TW" altLang="en-US" sz="120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38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43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273176"/>
                  </a:ext>
                </a:extLst>
              </a:tr>
            </a:tbl>
          </a:graphicData>
        </a:graphic>
      </p:graphicFrame>
      <p:sp>
        <p:nvSpPr>
          <p:cNvPr id="12" name="TextBox 120">
            <a:extLst>
              <a:ext uri="{FF2B5EF4-FFF2-40B4-BE49-F238E27FC236}">
                <a16:creationId xmlns:a16="http://schemas.microsoft.com/office/drawing/2014/main" id="{CF40E081-E4A1-445B-B97C-6283C1AA8F19}"/>
              </a:ext>
            </a:extLst>
          </p:cNvPr>
          <p:cNvSpPr txBox="1"/>
          <p:nvPr/>
        </p:nvSpPr>
        <p:spPr bwMode="auto">
          <a:xfrm>
            <a:off x="1889702" y="988368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</a:t>
            </a:r>
          </a:p>
        </p:txBody>
      </p:sp>
    </p:spTree>
    <p:extLst>
      <p:ext uri="{BB962C8B-B14F-4D97-AF65-F5344CB8AC3E}">
        <p14:creationId xmlns:p14="http://schemas.microsoft.com/office/powerpoint/2010/main" val="362043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89627E-CDCA-4A0D-A0FE-A78C80CAC6A5}"/>
              </a:ext>
            </a:extLst>
          </p:cNvPr>
          <p:cNvSpPr/>
          <p:nvPr/>
        </p:nvSpPr>
        <p:spPr>
          <a:xfrm>
            <a:off x="1549692" y="1496007"/>
            <a:ext cx="6044615" cy="381266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ctr" defTabSz="685302">
              <a:lnSpc>
                <a:spcPct val="150000"/>
              </a:lnSpc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諷刺語句判斷</a:t>
            </a:r>
          </a:p>
        </p:txBody>
      </p:sp>
      <p:sp>
        <p:nvSpPr>
          <p:cNvPr id="9" name="矩形 8"/>
          <p:cNvSpPr/>
          <p:nvPr/>
        </p:nvSpPr>
        <p:spPr>
          <a:xfrm>
            <a:off x="8750944" y="4806534"/>
            <a:ext cx="402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14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7E28A5A4-3124-474F-9665-161282D1D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065861"/>
              </p:ext>
            </p:extLst>
          </p:nvPr>
        </p:nvGraphicFramePr>
        <p:xfrm>
          <a:off x="1533464" y="2015580"/>
          <a:ext cx="60703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577">
                  <a:extLst>
                    <a:ext uri="{9D8B030D-6E8A-4147-A177-3AD203B41FA5}">
                      <a16:colId xmlns:a16="http://schemas.microsoft.com/office/drawing/2014/main" val="663998576"/>
                    </a:ext>
                  </a:extLst>
                </a:gridCol>
                <a:gridCol w="1517577">
                  <a:extLst>
                    <a:ext uri="{9D8B030D-6E8A-4147-A177-3AD203B41FA5}">
                      <a16:colId xmlns:a16="http://schemas.microsoft.com/office/drawing/2014/main" val="3632487086"/>
                    </a:ext>
                  </a:extLst>
                </a:gridCol>
                <a:gridCol w="1517577">
                  <a:extLst>
                    <a:ext uri="{9D8B030D-6E8A-4147-A177-3AD203B41FA5}">
                      <a16:colId xmlns:a16="http://schemas.microsoft.com/office/drawing/2014/main" val="2815969155"/>
                    </a:ext>
                  </a:extLst>
                </a:gridCol>
                <a:gridCol w="1517577">
                  <a:extLst>
                    <a:ext uri="{9D8B030D-6E8A-4147-A177-3AD203B41FA5}">
                      <a16:colId xmlns:a16="http://schemas.microsoft.com/office/drawing/2014/main" val="23856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諷刺語句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有斷詞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無斷詞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卓騰語言科技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02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阿不就好厲害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中立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正面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負面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171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有錢人終成眷屬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中立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正面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正面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080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祝智障生日快樂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中立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正面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正面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54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愚人快樂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中立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正面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正面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273176"/>
                  </a:ext>
                </a:extLst>
              </a:tr>
            </a:tbl>
          </a:graphicData>
        </a:graphic>
      </p:graphicFrame>
      <p:sp>
        <p:nvSpPr>
          <p:cNvPr id="12" name="TextBox 120">
            <a:extLst>
              <a:ext uri="{FF2B5EF4-FFF2-40B4-BE49-F238E27FC236}">
                <a16:creationId xmlns:a16="http://schemas.microsoft.com/office/drawing/2014/main" id="{CF40E081-E4A1-445B-B97C-6283C1AA8F19}"/>
              </a:ext>
            </a:extLst>
          </p:cNvPr>
          <p:cNvSpPr txBox="1"/>
          <p:nvPr/>
        </p:nvSpPr>
        <p:spPr bwMode="auto">
          <a:xfrm>
            <a:off x="1889702" y="988368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</a:t>
            </a:r>
          </a:p>
        </p:txBody>
      </p:sp>
    </p:spTree>
    <p:extLst>
      <p:ext uri="{BB962C8B-B14F-4D97-AF65-F5344CB8AC3E}">
        <p14:creationId xmlns:p14="http://schemas.microsoft.com/office/powerpoint/2010/main" val="63018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0E4CDFCA-04E1-4516-8AC4-774128E0EC13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08CFBC3-3F71-4B1F-A9DE-3280A5381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80880D9C-78B2-4AD7-9DAB-1B599F920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49EB658F-4929-42C2-B3CE-0C876AAB6BD3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結論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F05724E-22CD-490A-94D7-D3F5A4019309}"/>
              </a:ext>
            </a:extLst>
          </p:cNvPr>
          <p:cNvSpPr txBox="1"/>
          <p:nvPr/>
        </p:nvSpPr>
        <p:spPr>
          <a:xfrm>
            <a:off x="2437637" y="1762697"/>
            <a:ext cx="4268725" cy="1620000"/>
          </a:xfrm>
          <a:prstGeom prst="roundRect">
            <a:avLst/>
          </a:prstGeom>
          <a:solidFill>
            <a:srgbClr val="FAEEDE"/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sz="1400" i="1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DC5801C-C6F9-4656-9974-840616E106AB}"/>
              </a:ext>
            </a:extLst>
          </p:cNvPr>
          <p:cNvSpPr/>
          <p:nvPr/>
        </p:nvSpPr>
        <p:spPr>
          <a:xfrm>
            <a:off x="2717793" y="1852464"/>
            <a:ext cx="3708412" cy="13183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對於正負面的短句判斷有不錯的精確度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斷詞處理有效判斷同時包含好與壞的言論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無法有效判斷比較高端的諷刺性言論</a:t>
            </a:r>
          </a:p>
        </p:txBody>
      </p:sp>
      <p:sp>
        <p:nvSpPr>
          <p:cNvPr id="10" name="矩形 9"/>
          <p:cNvSpPr/>
          <p:nvPr/>
        </p:nvSpPr>
        <p:spPr>
          <a:xfrm>
            <a:off x="8750944" y="4806534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15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05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4"/>
          <p:cNvSpPr txBox="1"/>
          <p:nvPr/>
        </p:nvSpPr>
        <p:spPr>
          <a:xfrm>
            <a:off x="3803429" y="1778692"/>
            <a:ext cx="43286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 hangingPunct="0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試著針對諷刺語句來做訓練來提升判斷諷刺語句的準確度</a:t>
            </a:r>
          </a:p>
        </p:txBody>
      </p:sp>
      <p:sp>
        <p:nvSpPr>
          <p:cNvPr id="7" name="Freeform 5"/>
          <p:cNvSpPr/>
          <p:nvPr/>
        </p:nvSpPr>
        <p:spPr bwMode="auto">
          <a:xfrm rot="5400000">
            <a:off x="907837" y="1899168"/>
            <a:ext cx="2109643" cy="19014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TextBox 56"/>
          <p:cNvSpPr txBox="1"/>
          <p:nvPr/>
        </p:nvSpPr>
        <p:spPr>
          <a:xfrm>
            <a:off x="1438235" y="2419026"/>
            <a:ext cx="1048845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913313">
              <a:defRPr/>
            </a:pPr>
            <a:r>
              <a:rPr lang="zh-TW" altLang="en-US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</a:t>
            </a:r>
            <a:br>
              <a:rPr lang="en-US" altLang="zh-TW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方向</a:t>
            </a:r>
            <a:endParaRPr lang="zh-CN" altLang="en-US" sz="2800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Freeform 5"/>
          <p:cNvSpPr/>
          <p:nvPr/>
        </p:nvSpPr>
        <p:spPr bwMode="auto">
          <a:xfrm rot="5400000">
            <a:off x="810618" y="1808021"/>
            <a:ext cx="2314529" cy="206457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90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273173" y="1672444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775814" y="2560974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3173" y="3524735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2700992" y="1709050"/>
            <a:ext cx="939310" cy="354727"/>
            <a:chOff x="3513818" y="1963801"/>
            <a:chExt cx="1051729" cy="354618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TextBox 64"/>
          <p:cNvSpPr txBox="1"/>
          <p:nvPr/>
        </p:nvSpPr>
        <p:spPr>
          <a:xfrm>
            <a:off x="4319376" y="2664793"/>
            <a:ext cx="36729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 hangingPunct="0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試著使用更長且文法、詞性更多樣的文字去分析</a:t>
            </a:r>
          </a:p>
        </p:txBody>
      </p:sp>
      <p:sp>
        <p:nvSpPr>
          <p:cNvPr id="18" name="TextBox 65"/>
          <p:cNvSpPr txBox="1"/>
          <p:nvPr/>
        </p:nvSpPr>
        <p:spPr>
          <a:xfrm>
            <a:off x="3803430" y="3661044"/>
            <a:ext cx="339686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試著用其他預訓練模型去做訓練並且進行比較</a:t>
            </a:r>
          </a:p>
        </p:txBody>
      </p:sp>
      <p:grpSp>
        <p:nvGrpSpPr>
          <p:cNvPr id="3" name="组合 18"/>
          <p:cNvGrpSpPr/>
          <p:nvPr/>
        </p:nvGrpSpPr>
        <p:grpSpPr>
          <a:xfrm>
            <a:off x="3208208" y="2597579"/>
            <a:ext cx="917532" cy="354727"/>
            <a:chOff x="3513818" y="1963801"/>
            <a:chExt cx="1051729" cy="354618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组合 21"/>
          <p:cNvGrpSpPr/>
          <p:nvPr/>
        </p:nvGrpSpPr>
        <p:grpSpPr>
          <a:xfrm>
            <a:off x="2700992" y="3561340"/>
            <a:ext cx="939310" cy="354727"/>
            <a:chOff x="3513818" y="1963801"/>
            <a:chExt cx="1051729" cy="354618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401FC64E-29A1-4A2C-8B02-BE6993C61C25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BB36F368-FE3D-411A-BB87-8A13CE515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2D8E3628-346E-4EE1-886E-0A5DB7D0A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4A0B5BE4-704E-4079-B688-D03138A37E5A}"/>
              </a:ext>
            </a:extLst>
          </p:cNvPr>
          <p:cNvSpPr/>
          <p:nvPr/>
        </p:nvSpPr>
        <p:spPr>
          <a:xfrm>
            <a:off x="791580" y="235713"/>
            <a:ext cx="2124236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後續研究方向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750944" y="4806534"/>
            <a:ext cx="405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16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018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6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4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180926" y="2280156"/>
            <a:ext cx="4782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華康儷粗宋(P)" panose="02020700000000000000" pitchFamily="18" charset="-120"/>
                <a:cs typeface="+mn-ea"/>
                <a:sym typeface="+mn-lt"/>
              </a:rPr>
              <a:t>Thank You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華康儷粗宋(P)" panose="02020700000000000000" pitchFamily="18" charset="-120"/>
              <a:cs typeface="+mn-ea"/>
              <a:sym typeface="+mn-lt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01EFA1E-CF2D-40B5-96BE-699ADEDFB6AE}"/>
              </a:ext>
            </a:extLst>
          </p:cNvPr>
          <p:cNvSpPr>
            <a:spLocks/>
          </p:cNvSpPr>
          <p:nvPr/>
        </p:nvSpPr>
        <p:spPr bwMode="auto">
          <a:xfrm rot="1400701">
            <a:off x="8081768" y="-469601"/>
            <a:ext cx="1229567" cy="139650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A179041-7C7F-40C3-B53E-D40BE1F5CD8D}"/>
              </a:ext>
            </a:extLst>
          </p:cNvPr>
          <p:cNvGrpSpPr/>
          <p:nvPr/>
        </p:nvGrpSpPr>
        <p:grpSpPr>
          <a:xfrm>
            <a:off x="-271920" y="3566241"/>
            <a:ext cx="1310405" cy="1845308"/>
            <a:chOff x="-271920" y="3321291"/>
            <a:chExt cx="1484351" cy="209025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88E03143-0639-4569-A425-90CC1E807DFC}"/>
                </a:ext>
              </a:extLst>
            </p:cNvPr>
            <p:cNvSpPr>
              <a:spLocks/>
            </p:cNvSpPr>
            <p:nvPr/>
          </p:nvSpPr>
          <p:spPr bwMode="auto">
            <a:xfrm rot="20697498">
              <a:off x="-271920" y="4010777"/>
              <a:ext cx="1233323" cy="14007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9EB7730-7BF1-4D8E-BEC5-535E5F9400C4}"/>
                </a:ext>
              </a:extLst>
            </p:cNvPr>
            <p:cNvSpPr>
              <a:spLocks/>
            </p:cNvSpPr>
            <p:nvPr/>
          </p:nvSpPr>
          <p:spPr bwMode="auto">
            <a:xfrm rot="1746940">
              <a:off x="420344" y="3535913"/>
              <a:ext cx="792087" cy="899629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1CBB883-6E8C-43DC-B539-E688ABEC4D12}"/>
                </a:ext>
              </a:extLst>
            </p:cNvPr>
            <p:cNvSpPr>
              <a:spLocks/>
            </p:cNvSpPr>
            <p:nvPr/>
          </p:nvSpPr>
          <p:spPr bwMode="auto">
            <a:xfrm rot="3462091">
              <a:off x="338476" y="3291862"/>
              <a:ext cx="433514" cy="4923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F8A96149-87BB-438D-902F-F707F854C769}"/>
              </a:ext>
            </a:extLst>
          </p:cNvPr>
          <p:cNvSpPr>
            <a:spLocks/>
          </p:cNvSpPr>
          <p:nvPr/>
        </p:nvSpPr>
        <p:spPr bwMode="auto">
          <a:xfrm rot="748008">
            <a:off x="8205302" y="651120"/>
            <a:ext cx="621886" cy="70631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2052" name="Picture 4" descr="iT 邦幫忙::一起幫忙解決難題，拯救IT 人的一天">
            <a:extLst>
              <a:ext uri="{FF2B5EF4-FFF2-40B4-BE49-F238E27FC236}">
                <a16:creationId xmlns:a16="http://schemas.microsoft.com/office/drawing/2014/main" id="{2FEBFA40-F51A-4CDA-8275-FE995265AB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372744"/>
            <a:ext cx="825225" cy="77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nimation drawing gif | WiffleGif">
            <a:extLst>
              <a:ext uri="{FF2B5EF4-FFF2-40B4-BE49-F238E27FC236}">
                <a16:creationId xmlns:a16="http://schemas.microsoft.com/office/drawing/2014/main" id="{6075FB3F-3802-4A51-BD9A-F99A2B5A741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975" y="2261509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39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7B7B69E2-07DF-4FF8-BB94-8A013764D9FF}"/>
              </a:ext>
            </a:extLst>
          </p:cNvPr>
          <p:cNvGrpSpPr/>
          <p:nvPr/>
        </p:nvGrpSpPr>
        <p:grpSpPr>
          <a:xfrm>
            <a:off x="1403648" y="1385291"/>
            <a:ext cx="1896459" cy="2371330"/>
            <a:chOff x="1403648" y="1385291"/>
            <a:chExt cx="1896459" cy="2371330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655676" y="1385291"/>
              <a:ext cx="1644431" cy="186769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403648" y="1745331"/>
              <a:ext cx="1770860" cy="2011290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57376" y="2251927"/>
            <a:ext cx="1663403" cy="93102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Aft>
                <a:spcPts val="1200"/>
              </a:spcAft>
              <a:defRPr/>
            </a:pPr>
            <a:r>
              <a:rPr lang="zh-TW" altLang="en-US" sz="2800" kern="0" dirty="0">
                <a:solidFill>
                  <a:schemeClr val="bg1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目錄</a:t>
            </a:r>
            <a:endParaRPr lang="en-US" altLang="zh-CN" sz="2800" kern="0" dirty="0">
              <a:solidFill>
                <a:schemeClr val="bg1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586875" y="1366076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01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摘要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AEE734-2822-4CD0-9E29-BA481238A149}"/>
              </a:ext>
            </a:extLst>
          </p:cNvPr>
          <p:cNvSpPr/>
          <p:nvPr/>
        </p:nvSpPr>
        <p:spPr>
          <a:xfrm>
            <a:off x="4584241" y="1875847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F07043-2BCE-4E6F-8CE1-C7085DD28F10}"/>
              </a:ext>
            </a:extLst>
          </p:cNvPr>
          <p:cNvSpPr/>
          <p:nvPr/>
        </p:nvSpPr>
        <p:spPr>
          <a:xfrm>
            <a:off x="4584240" y="2382443"/>
            <a:ext cx="4387091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研究方法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2CD16A2-D576-4329-97C0-9A0853D5AF47}"/>
              </a:ext>
            </a:extLst>
          </p:cNvPr>
          <p:cNvSpPr/>
          <p:nvPr/>
        </p:nvSpPr>
        <p:spPr>
          <a:xfrm>
            <a:off x="4584241" y="2892214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結論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4F8C1A3-A663-45AC-9CE4-285A9594D3C4}"/>
              </a:ext>
            </a:extLst>
          </p:cNvPr>
          <p:cNvSpPr/>
          <p:nvPr/>
        </p:nvSpPr>
        <p:spPr>
          <a:xfrm>
            <a:off x="4584241" y="3398810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5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後續研究方向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694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40"/>
                            </p:stCondLst>
                            <p:childTnLst>
                              <p:par>
                                <p:cTn id="2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"/>
                            </p:stCondLst>
                            <p:childTnLst>
                              <p:par>
                                <p:cTn id="3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60"/>
                            </p:stCondLst>
                            <p:childTnLst>
                              <p:par>
                                <p:cTn id="3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0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5A95AF7D-A64B-4237-9FD3-9765090F59BC}"/>
              </a:ext>
            </a:extLst>
          </p:cNvPr>
          <p:cNvSpPr/>
          <p:nvPr/>
        </p:nvSpPr>
        <p:spPr>
          <a:xfrm>
            <a:off x="1763688" y="1863515"/>
            <a:ext cx="5609534" cy="150111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96000" algn="just" hangingPunct="0">
              <a:lnSpc>
                <a:spcPct val="150000"/>
              </a:lnSpc>
              <a:defRPr/>
            </a:pP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此研究使用</a:t>
            </a:r>
            <a:r>
              <a:rPr lang="en-US" altLang="zh-TW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BERT</a:t>
            </a: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架構做中文短句的情緒判斷，目標是用於審核廣告詞、廣告看板或留言板，過濾掉不適當的言論，透過蒐集網路上的各種言論去訓練模型，設計了新的架構來比較機器進行情緒判斷的成效。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9C798942-E44E-49FA-8AB6-EEE1007BDC18}"/>
              </a:ext>
            </a:extLst>
          </p:cNvPr>
          <p:cNvGrpSpPr/>
          <p:nvPr/>
        </p:nvGrpSpPr>
        <p:grpSpPr>
          <a:xfrm>
            <a:off x="179512" y="129324"/>
            <a:ext cx="1584176" cy="555356"/>
            <a:chOff x="179512" y="129324"/>
            <a:chExt cx="1584176" cy="55535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40E20DA5-6383-49BF-8925-7945EEABAD8B}"/>
                </a:ext>
              </a:extLst>
            </p:cNvPr>
            <p:cNvGrpSpPr/>
            <p:nvPr/>
          </p:nvGrpSpPr>
          <p:grpSpPr>
            <a:xfrm>
              <a:off x="179512" y="129324"/>
              <a:ext cx="451768" cy="555356"/>
              <a:chOff x="267804" y="190469"/>
              <a:chExt cx="531917" cy="653883"/>
            </a:xfrm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8E44E837-1527-4D3C-8273-8B9FFFF85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04" y="190469"/>
                <a:ext cx="442196" cy="502233"/>
              </a:xfrm>
              <a:custGeom>
                <a:avLst/>
                <a:gdLst>
                  <a:gd name="T0" fmla="*/ 6935 w 12812"/>
                  <a:gd name="T1" fmla="*/ 195 h 14572"/>
                  <a:gd name="T2" fmla="*/ 9609 w 12812"/>
                  <a:gd name="T3" fmla="*/ 1739 h 14572"/>
                  <a:gd name="T4" fmla="*/ 12283 w 12812"/>
                  <a:gd name="T5" fmla="*/ 3282 h 14572"/>
                  <a:gd name="T6" fmla="*/ 12812 w 12812"/>
                  <a:gd name="T7" fmla="*/ 4199 h 14572"/>
                  <a:gd name="T8" fmla="*/ 12812 w 12812"/>
                  <a:gd name="T9" fmla="*/ 7286 h 14572"/>
                  <a:gd name="T10" fmla="*/ 12812 w 12812"/>
                  <a:gd name="T11" fmla="*/ 10374 h 14572"/>
                  <a:gd name="T12" fmla="*/ 12283 w 12812"/>
                  <a:gd name="T13" fmla="*/ 11290 h 14572"/>
                  <a:gd name="T14" fmla="*/ 9609 w 12812"/>
                  <a:gd name="T15" fmla="*/ 12834 h 14572"/>
                  <a:gd name="T16" fmla="*/ 6935 w 12812"/>
                  <a:gd name="T17" fmla="*/ 14378 h 14572"/>
                  <a:gd name="T18" fmla="*/ 5877 w 12812"/>
                  <a:gd name="T19" fmla="*/ 14378 h 14572"/>
                  <a:gd name="T20" fmla="*/ 3203 w 12812"/>
                  <a:gd name="T21" fmla="*/ 12834 h 14572"/>
                  <a:gd name="T22" fmla="*/ 529 w 12812"/>
                  <a:gd name="T23" fmla="*/ 11290 h 14572"/>
                  <a:gd name="T24" fmla="*/ 0 w 12812"/>
                  <a:gd name="T25" fmla="*/ 10374 h 14572"/>
                  <a:gd name="T26" fmla="*/ 0 w 12812"/>
                  <a:gd name="T27" fmla="*/ 7286 h 14572"/>
                  <a:gd name="T28" fmla="*/ 0 w 12812"/>
                  <a:gd name="T29" fmla="*/ 4199 h 14572"/>
                  <a:gd name="T30" fmla="*/ 529 w 12812"/>
                  <a:gd name="T31" fmla="*/ 3282 h 14572"/>
                  <a:gd name="T32" fmla="*/ 3203 w 12812"/>
                  <a:gd name="T33" fmla="*/ 1739 h 14572"/>
                  <a:gd name="T34" fmla="*/ 5877 w 12812"/>
                  <a:gd name="T35" fmla="*/ 195 h 14572"/>
                  <a:gd name="T36" fmla="*/ 6935 w 12812"/>
                  <a:gd name="T37" fmla="*/ 195 h 14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12" h="14572">
                    <a:moveTo>
                      <a:pt x="6935" y="195"/>
                    </a:moveTo>
                    <a:lnTo>
                      <a:pt x="9609" y="1739"/>
                    </a:lnTo>
                    <a:lnTo>
                      <a:pt x="12283" y="3282"/>
                    </a:lnTo>
                    <a:cubicBezTo>
                      <a:pt x="12620" y="3477"/>
                      <a:pt x="12812" y="3810"/>
                      <a:pt x="12812" y="4199"/>
                    </a:cubicBezTo>
                    <a:lnTo>
                      <a:pt x="12812" y="7286"/>
                    </a:lnTo>
                    <a:lnTo>
                      <a:pt x="12812" y="10374"/>
                    </a:lnTo>
                    <a:cubicBezTo>
                      <a:pt x="12812" y="10763"/>
                      <a:pt x="12620" y="11096"/>
                      <a:pt x="12283" y="11290"/>
                    </a:cubicBezTo>
                    <a:lnTo>
                      <a:pt x="9609" y="12834"/>
                    </a:lnTo>
                    <a:lnTo>
                      <a:pt x="6935" y="14378"/>
                    </a:lnTo>
                    <a:cubicBezTo>
                      <a:pt x="6599" y="14572"/>
                      <a:pt x="6213" y="14572"/>
                      <a:pt x="5877" y="14378"/>
                    </a:cubicBezTo>
                    <a:lnTo>
                      <a:pt x="3203" y="12834"/>
                    </a:lnTo>
                    <a:lnTo>
                      <a:pt x="529" y="11290"/>
                    </a:lnTo>
                    <a:cubicBezTo>
                      <a:pt x="193" y="11096"/>
                      <a:pt x="0" y="10763"/>
                      <a:pt x="0" y="10374"/>
                    </a:cubicBezTo>
                    <a:lnTo>
                      <a:pt x="0" y="7286"/>
                    </a:lnTo>
                    <a:lnTo>
                      <a:pt x="0" y="4199"/>
                    </a:lnTo>
                    <a:cubicBezTo>
                      <a:pt x="0" y="3810"/>
                      <a:pt x="193" y="3477"/>
                      <a:pt x="529" y="3282"/>
                    </a:cubicBezTo>
                    <a:lnTo>
                      <a:pt x="3203" y="1739"/>
                    </a:lnTo>
                    <a:lnTo>
                      <a:pt x="5877" y="195"/>
                    </a:lnTo>
                    <a:cubicBezTo>
                      <a:pt x="6213" y="0"/>
                      <a:pt x="6599" y="0"/>
                      <a:pt x="6935" y="195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dirty="0"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3BF5FC9B-A4F9-4892-A9AC-8CEBF0B5B9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528" y="303506"/>
                <a:ext cx="476193" cy="540846"/>
              </a:xfrm>
              <a:custGeom>
                <a:avLst/>
                <a:gdLst>
                  <a:gd name="T0" fmla="*/ 6935 w 12812"/>
                  <a:gd name="T1" fmla="*/ 195 h 14572"/>
                  <a:gd name="T2" fmla="*/ 9609 w 12812"/>
                  <a:gd name="T3" fmla="*/ 1739 h 14572"/>
                  <a:gd name="T4" fmla="*/ 12283 w 12812"/>
                  <a:gd name="T5" fmla="*/ 3282 h 14572"/>
                  <a:gd name="T6" fmla="*/ 12812 w 12812"/>
                  <a:gd name="T7" fmla="*/ 4199 h 14572"/>
                  <a:gd name="T8" fmla="*/ 12812 w 12812"/>
                  <a:gd name="T9" fmla="*/ 7286 h 14572"/>
                  <a:gd name="T10" fmla="*/ 12812 w 12812"/>
                  <a:gd name="T11" fmla="*/ 10374 h 14572"/>
                  <a:gd name="T12" fmla="*/ 12283 w 12812"/>
                  <a:gd name="T13" fmla="*/ 11290 h 14572"/>
                  <a:gd name="T14" fmla="*/ 9609 w 12812"/>
                  <a:gd name="T15" fmla="*/ 12834 h 14572"/>
                  <a:gd name="T16" fmla="*/ 6935 w 12812"/>
                  <a:gd name="T17" fmla="*/ 14378 h 14572"/>
                  <a:gd name="T18" fmla="*/ 5877 w 12812"/>
                  <a:gd name="T19" fmla="*/ 14378 h 14572"/>
                  <a:gd name="T20" fmla="*/ 3203 w 12812"/>
                  <a:gd name="T21" fmla="*/ 12834 h 14572"/>
                  <a:gd name="T22" fmla="*/ 529 w 12812"/>
                  <a:gd name="T23" fmla="*/ 11290 h 14572"/>
                  <a:gd name="T24" fmla="*/ 0 w 12812"/>
                  <a:gd name="T25" fmla="*/ 10374 h 14572"/>
                  <a:gd name="T26" fmla="*/ 0 w 12812"/>
                  <a:gd name="T27" fmla="*/ 7286 h 14572"/>
                  <a:gd name="T28" fmla="*/ 0 w 12812"/>
                  <a:gd name="T29" fmla="*/ 4199 h 14572"/>
                  <a:gd name="T30" fmla="*/ 529 w 12812"/>
                  <a:gd name="T31" fmla="*/ 3282 h 14572"/>
                  <a:gd name="T32" fmla="*/ 3203 w 12812"/>
                  <a:gd name="T33" fmla="*/ 1739 h 14572"/>
                  <a:gd name="T34" fmla="*/ 5877 w 12812"/>
                  <a:gd name="T35" fmla="*/ 195 h 14572"/>
                  <a:gd name="T36" fmla="*/ 6935 w 12812"/>
                  <a:gd name="T37" fmla="*/ 195 h 14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12" h="14572">
                    <a:moveTo>
                      <a:pt x="6935" y="195"/>
                    </a:moveTo>
                    <a:lnTo>
                      <a:pt x="9609" y="1739"/>
                    </a:lnTo>
                    <a:lnTo>
                      <a:pt x="12283" y="3282"/>
                    </a:lnTo>
                    <a:cubicBezTo>
                      <a:pt x="12620" y="3477"/>
                      <a:pt x="12812" y="3810"/>
                      <a:pt x="12812" y="4199"/>
                    </a:cubicBezTo>
                    <a:lnTo>
                      <a:pt x="12812" y="7286"/>
                    </a:lnTo>
                    <a:lnTo>
                      <a:pt x="12812" y="10374"/>
                    </a:lnTo>
                    <a:cubicBezTo>
                      <a:pt x="12812" y="10763"/>
                      <a:pt x="12620" y="11096"/>
                      <a:pt x="12283" y="11290"/>
                    </a:cubicBezTo>
                    <a:lnTo>
                      <a:pt x="9609" y="12834"/>
                    </a:lnTo>
                    <a:lnTo>
                      <a:pt x="6935" y="14378"/>
                    </a:lnTo>
                    <a:cubicBezTo>
                      <a:pt x="6599" y="14572"/>
                      <a:pt x="6213" y="14572"/>
                      <a:pt x="5877" y="14378"/>
                    </a:cubicBezTo>
                    <a:lnTo>
                      <a:pt x="3203" y="12834"/>
                    </a:lnTo>
                    <a:lnTo>
                      <a:pt x="529" y="11290"/>
                    </a:lnTo>
                    <a:cubicBezTo>
                      <a:pt x="193" y="11096"/>
                      <a:pt x="0" y="10763"/>
                      <a:pt x="0" y="10374"/>
                    </a:cubicBezTo>
                    <a:lnTo>
                      <a:pt x="0" y="7286"/>
                    </a:lnTo>
                    <a:lnTo>
                      <a:pt x="0" y="4199"/>
                    </a:lnTo>
                    <a:cubicBezTo>
                      <a:pt x="0" y="3810"/>
                      <a:pt x="193" y="3477"/>
                      <a:pt x="529" y="3282"/>
                    </a:cubicBezTo>
                    <a:lnTo>
                      <a:pt x="3203" y="1739"/>
                    </a:lnTo>
                    <a:lnTo>
                      <a:pt x="5877" y="195"/>
                    </a:lnTo>
                    <a:cubicBezTo>
                      <a:pt x="6213" y="0"/>
                      <a:pt x="6599" y="0"/>
                      <a:pt x="6935" y="19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3DACA2-30F3-4DC6-8E64-CE1DC8E8E848}"/>
                </a:ext>
              </a:extLst>
            </p:cNvPr>
            <p:cNvSpPr/>
            <p:nvPr/>
          </p:nvSpPr>
          <p:spPr>
            <a:xfrm>
              <a:off x="791580" y="235713"/>
              <a:ext cx="972108" cy="438582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defRPr/>
              </a:pPr>
              <a:r>
                <a:rPr lang="zh-TW" altLang="en-US" sz="2400" b="1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摘要</a:t>
              </a:r>
              <a:endParaRPr lang="zh-CN" altLang="zh-CN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6D1773DF-0D18-4F04-943C-6CF20D94B5D2}"/>
              </a:ext>
            </a:extLst>
          </p:cNvPr>
          <p:cNvSpPr>
            <a:spLocks/>
          </p:cNvSpPr>
          <p:nvPr/>
        </p:nvSpPr>
        <p:spPr bwMode="auto">
          <a:xfrm rot="20847803">
            <a:off x="965238" y="-1307014"/>
            <a:ext cx="7216521" cy="759618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83747D89-13E8-4A1F-A9EA-79346497EA7E}"/>
              </a:ext>
            </a:extLst>
          </p:cNvPr>
          <p:cNvSpPr>
            <a:spLocks/>
          </p:cNvSpPr>
          <p:nvPr/>
        </p:nvSpPr>
        <p:spPr bwMode="auto">
          <a:xfrm rot="1042242">
            <a:off x="-258852" y="3435328"/>
            <a:ext cx="1783150" cy="202525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67E9511-5498-4AAE-A6A7-18BEF6BB6C3C}"/>
              </a:ext>
            </a:extLst>
          </p:cNvPr>
          <p:cNvSpPr>
            <a:spLocks/>
          </p:cNvSpPr>
          <p:nvPr/>
        </p:nvSpPr>
        <p:spPr bwMode="auto">
          <a:xfrm rot="1166732">
            <a:off x="7697970" y="-244578"/>
            <a:ext cx="1231907" cy="1399164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8" name="Picture 10" descr="animation drawing gif | WiffleGif">
            <a:extLst>
              <a:ext uri="{FF2B5EF4-FFF2-40B4-BE49-F238E27FC236}">
                <a16:creationId xmlns:a16="http://schemas.microsoft.com/office/drawing/2014/main" id="{279548AD-B2C2-4C67-83A9-986E1F89E9D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00692" flipH="1">
            <a:off x="8414658" y="742264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838779" y="4806534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98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38779" y="4806534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0ECF229-B597-40F5-9255-526B1A5AA910}"/>
              </a:ext>
            </a:extLst>
          </p:cNvPr>
          <p:cNvGrpSpPr/>
          <p:nvPr/>
        </p:nvGrpSpPr>
        <p:grpSpPr>
          <a:xfrm>
            <a:off x="2123728" y="2054130"/>
            <a:ext cx="1656184" cy="1778554"/>
            <a:chOff x="2411760" y="2346917"/>
            <a:chExt cx="1656184" cy="1778554"/>
          </a:xfrm>
        </p:grpSpPr>
        <p:pic>
          <p:nvPicPr>
            <p:cNvPr id="22" name="圖形 21" descr="監視器">
              <a:extLst>
                <a:ext uri="{FF2B5EF4-FFF2-40B4-BE49-F238E27FC236}">
                  <a16:creationId xmlns:a16="http://schemas.microsoft.com/office/drawing/2014/main" id="{2C519A3C-9DA0-4EA2-8C79-E7B88F4A3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19852" y="2346917"/>
              <a:ext cx="1440000" cy="1440000"/>
            </a:xfrm>
            <a:prstGeom prst="rect">
              <a:avLst/>
            </a:prstGeom>
          </p:spPr>
        </p:pic>
        <p:sp>
          <p:nvSpPr>
            <p:cNvPr id="30" name="TextBox 120">
              <a:extLst>
                <a:ext uri="{FF2B5EF4-FFF2-40B4-BE49-F238E27FC236}">
                  <a16:creationId xmlns:a16="http://schemas.microsoft.com/office/drawing/2014/main" id="{882A4803-D42E-4354-8366-A4607B6F2539}"/>
                </a:ext>
              </a:extLst>
            </p:cNvPr>
            <p:cNvSpPr txBox="1"/>
            <p:nvPr/>
          </p:nvSpPr>
          <p:spPr bwMode="auto">
            <a:xfrm>
              <a:off x="2411760" y="3786917"/>
              <a:ext cx="1656184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 algn="ctr"/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01101010</a:t>
              </a:r>
              <a:endPara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28608639-DB2A-4FA5-BDAF-6C120BBF1C53}"/>
              </a:ext>
            </a:extLst>
          </p:cNvPr>
          <p:cNvGrpSpPr/>
          <p:nvPr/>
        </p:nvGrpSpPr>
        <p:grpSpPr>
          <a:xfrm>
            <a:off x="5364088" y="2054130"/>
            <a:ext cx="1656184" cy="1778554"/>
            <a:chOff x="5076058" y="2346917"/>
            <a:chExt cx="1656184" cy="1778554"/>
          </a:xfrm>
        </p:grpSpPr>
        <p:pic>
          <p:nvPicPr>
            <p:cNvPr id="20" name="圖形 19" descr="使用者">
              <a:extLst>
                <a:ext uri="{FF2B5EF4-FFF2-40B4-BE49-F238E27FC236}">
                  <a16:creationId xmlns:a16="http://schemas.microsoft.com/office/drawing/2014/main" id="{22B84D7F-E7E9-4304-962D-9D9C8EC6F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184150" y="2346917"/>
              <a:ext cx="1440000" cy="1440000"/>
            </a:xfrm>
            <a:prstGeom prst="rect">
              <a:avLst/>
            </a:prstGeom>
          </p:spPr>
        </p:pic>
        <p:sp>
          <p:nvSpPr>
            <p:cNvPr id="31" name="TextBox 120">
              <a:extLst>
                <a:ext uri="{FF2B5EF4-FFF2-40B4-BE49-F238E27FC236}">
                  <a16:creationId xmlns:a16="http://schemas.microsoft.com/office/drawing/2014/main" id="{4D0CA5DD-DAC3-4128-9413-CFB1D0B64F7B}"/>
                </a:ext>
              </a:extLst>
            </p:cNvPr>
            <p:cNvSpPr txBox="1"/>
            <p:nvPr/>
          </p:nvSpPr>
          <p:spPr bwMode="auto">
            <a:xfrm>
              <a:off x="5076058" y="3786917"/>
              <a:ext cx="1656184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 algn="ctr"/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你好嗎</a:t>
              </a: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2A1C0CDA-8807-4AE8-881B-941233249FB5}"/>
              </a:ext>
            </a:extLst>
          </p:cNvPr>
          <p:cNvGrpSpPr/>
          <p:nvPr/>
        </p:nvGrpSpPr>
        <p:grpSpPr>
          <a:xfrm>
            <a:off x="3743908" y="2494910"/>
            <a:ext cx="1656184" cy="555449"/>
            <a:chOff x="3743908" y="2449143"/>
            <a:chExt cx="1656184" cy="555449"/>
          </a:xfrm>
        </p:grpSpPr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B63910B2-FB2A-4B4F-8EFE-0C102CDA6D78}"/>
                </a:ext>
              </a:extLst>
            </p:cNvPr>
            <p:cNvCxnSpPr>
              <a:cxnSpLocks/>
            </p:cNvCxnSpPr>
            <p:nvPr/>
          </p:nvCxnSpPr>
          <p:spPr>
            <a:xfrm>
              <a:off x="3905926" y="3004592"/>
              <a:ext cx="1332148" cy="0"/>
            </a:xfrm>
            <a:prstGeom prst="straightConnector1">
              <a:avLst/>
            </a:prstGeom>
            <a:ln w="19050" cap="rnd">
              <a:solidFill>
                <a:srgbClr val="E03E3E"/>
              </a:solidFill>
              <a:prstDash val="dash"/>
              <a:round/>
              <a:headEnd type="arrow" w="med" len="sm"/>
              <a:tailEnd type="arrow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120">
              <a:extLst>
                <a:ext uri="{FF2B5EF4-FFF2-40B4-BE49-F238E27FC236}">
                  <a16:creationId xmlns:a16="http://schemas.microsoft.com/office/drawing/2014/main" id="{6EF1B7CB-1866-4FA1-92D6-DB25764B1356}"/>
                </a:ext>
              </a:extLst>
            </p:cNvPr>
            <p:cNvSpPr txBox="1"/>
            <p:nvPr/>
          </p:nvSpPr>
          <p:spPr bwMode="auto">
            <a:xfrm>
              <a:off x="3743908" y="2449143"/>
              <a:ext cx="1656184" cy="36933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 algn="ctr"/>
              <a:r>
                <a:rPr lang="en-US" altLang="zh-TW" b="1" dirty="0">
                  <a:solidFill>
                    <a:srgbClr val="E03E3E"/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NLP</a:t>
              </a:r>
              <a:endParaRPr lang="zh-TW" altLang="en-US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42" name="TextBox 120">
            <a:extLst>
              <a:ext uri="{FF2B5EF4-FFF2-40B4-BE49-F238E27FC236}">
                <a16:creationId xmlns:a16="http://schemas.microsoft.com/office/drawing/2014/main" id="{6D719F43-B4E8-44DE-9560-13876C23FB10}"/>
              </a:ext>
            </a:extLst>
          </p:cNvPr>
          <p:cNvSpPr txBox="1"/>
          <p:nvPr/>
        </p:nvSpPr>
        <p:spPr bwMode="auto">
          <a:xfrm>
            <a:off x="1934707" y="927864"/>
            <a:ext cx="5274585" cy="369332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自然語言處理（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N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atural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L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anguage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P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rocessing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21011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字方塊 74">
            <a:extLst>
              <a:ext uri="{FF2B5EF4-FFF2-40B4-BE49-F238E27FC236}">
                <a16:creationId xmlns:a16="http://schemas.microsoft.com/office/drawing/2014/main" id="{6A38450B-CD80-4E3C-A60D-A67705DB4469}"/>
              </a:ext>
            </a:extLst>
          </p:cNvPr>
          <p:cNvSpPr txBox="1"/>
          <p:nvPr/>
        </p:nvSpPr>
        <p:spPr>
          <a:xfrm>
            <a:off x="1005741" y="1124201"/>
            <a:ext cx="7130712" cy="3600000"/>
          </a:xfrm>
          <a:prstGeom prst="roundRect">
            <a:avLst>
              <a:gd name="adj" fmla="val 1405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sz="1400" i="1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05A46B8C-ACF5-418B-A2F3-977B3723D731}"/>
              </a:ext>
            </a:extLst>
          </p:cNvPr>
          <p:cNvSpPr txBox="1"/>
          <p:nvPr/>
        </p:nvSpPr>
        <p:spPr>
          <a:xfrm>
            <a:off x="1385648" y="1859191"/>
            <a:ext cx="6390708" cy="6773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Sitka Heading Semibold" pitchFamily="2" charset="0"/>
              </a:rPr>
              <a:t>自然語言理解是指希望機器像人一樣可以具備理解語言的能力，學會斷詞、並理解個別的詞義之後，再根據語意去理解整段句子。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pic>
        <p:nvPicPr>
          <p:cNvPr id="3082" name="Picture 10" descr="https://aiacademy.tw/wp-content/uploads/2020/01/ma-natural-language-processing-08.jpg">
            <a:extLst>
              <a:ext uri="{FF2B5EF4-FFF2-40B4-BE49-F238E27FC236}">
                <a16:creationId xmlns:a16="http://schemas.microsoft.com/office/drawing/2014/main" id="{C8ACCD49-DE2A-408C-BB48-9A6E73C0B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2" t="7381" r="7431" b="10045"/>
          <a:stretch/>
        </p:blipFill>
        <p:spPr bwMode="auto">
          <a:xfrm>
            <a:off x="4800350" y="1747102"/>
            <a:ext cx="2765506" cy="147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38779" y="4806534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AF308AD-343E-4A22-A23E-88AFCC2799E8}"/>
              </a:ext>
            </a:extLst>
          </p:cNvPr>
          <p:cNvSpPr/>
          <p:nvPr/>
        </p:nvSpPr>
        <p:spPr>
          <a:xfrm>
            <a:off x="1295636" y="1452990"/>
            <a:ext cx="48503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自然語言理解（</a:t>
            </a:r>
            <a:r>
              <a:rPr lang="en-US" altLang="zh-TW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Natural Language</a:t>
            </a:r>
            <a:r>
              <a:rPr lang="zh-TW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 </a:t>
            </a:r>
            <a:r>
              <a:rPr lang="en-US" altLang="zh-TW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Understanding</a:t>
            </a:r>
            <a:r>
              <a:rPr lang="zh-TW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zh-TW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1" name="TextBox 120"/>
          <p:cNvSpPr txBox="1"/>
          <p:nvPr/>
        </p:nvSpPr>
        <p:spPr bwMode="auto">
          <a:xfrm>
            <a:off x="2011216" y="927864"/>
            <a:ext cx="5121569" cy="369332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自然語言處理（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N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atural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L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anguage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P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rocessing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91BE202-F2D4-4003-8FE0-A842166BB889}"/>
              </a:ext>
            </a:extLst>
          </p:cNvPr>
          <p:cNvSpPr/>
          <p:nvPr/>
        </p:nvSpPr>
        <p:spPr>
          <a:xfrm>
            <a:off x="1295637" y="3245007"/>
            <a:ext cx="48503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自然語言生成（</a:t>
            </a:r>
            <a:r>
              <a:rPr lang="en-US" altLang="zh-TW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Natural Language</a:t>
            </a:r>
            <a:r>
              <a:rPr lang="zh-TW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 </a:t>
            </a:r>
            <a:r>
              <a:rPr lang="en-US" altLang="zh-TW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Generation</a:t>
            </a:r>
            <a:r>
              <a:rPr lang="zh-TW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zh-TW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86559AE5-8445-401C-A1FF-9D7DFCD951C0}"/>
              </a:ext>
            </a:extLst>
          </p:cNvPr>
          <p:cNvSpPr txBox="1"/>
          <p:nvPr/>
        </p:nvSpPr>
        <p:spPr>
          <a:xfrm>
            <a:off x="1385648" y="3656512"/>
            <a:ext cx="6390708" cy="6773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algn="just" hangingPunct="0">
              <a:lnSpc>
                <a:spcPct val="150000"/>
              </a:lnSpc>
            </a:pPr>
            <a:r>
              <a:rPr lang="zh-TW" altLang="en-US" sz="1200" dirty="0">
                <a:latin typeface="Sitka Heading Semibold" pitchFamily="2" charset="0"/>
              </a:rPr>
              <a:t>自然語言生成是指將非語言的資料數據，轉換成人類能夠理解的自然語言格式，常應用在語言翻譯、聊天機器人等。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29B2829-3F89-450B-9D72-0A0D2DD2257B}"/>
              </a:ext>
            </a:extLst>
          </p:cNvPr>
          <p:cNvGrpSpPr/>
          <p:nvPr/>
        </p:nvGrpSpPr>
        <p:grpSpPr>
          <a:xfrm>
            <a:off x="1907704" y="2009986"/>
            <a:ext cx="2716554" cy="340519"/>
            <a:chOff x="1603419" y="1939639"/>
            <a:chExt cx="2716554" cy="340519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4110464-F8C8-49F5-903C-08CBB8545005}"/>
                </a:ext>
              </a:extLst>
            </p:cNvPr>
            <p:cNvSpPr/>
            <p:nvPr/>
          </p:nvSpPr>
          <p:spPr>
            <a:xfrm>
              <a:off x="2238877" y="1956011"/>
              <a:ext cx="208109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張三</a:t>
              </a:r>
              <a:r>
                <a:rPr lang="zh-TW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　</a:t>
              </a:r>
              <a:r>
                <a:rPr lang="zh-TW" altLang="en-US" sz="1400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打</a:t>
              </a:r>
              <a:r>
                <a:rPr lang="zh-TW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　</a:t>
              </a:r>
              <a:r>
                <a:rPr lang="zh-TW" altLang="en-US" sz="1400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李四</a:t>
              </a:r>
              <a:endParaRPr lang="en-US" altLang="zh-TW" sz="14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206D523E-13D9-4C3E-A493-93B9BD7CB9E5}"/>
                </a:ext>
              </a:extLst>
            </p:cNvPr>
            <p:cNvSpPr txBox="1"/>
            <p:nvPr/>
          </p:nvSpPr>
          <p:spPr>
            <a:xfrm>
              <a:off x="1603419" y="1939639"/>
              <a:ext cx="540000" cy="34051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 pitchFamily="2" charset="0"/>
                </a:rPr>
                <a:t>S</a:t>
              </a:r>
              <a:r>
                <a:rPr lang="en-US" altLang="zh-TW" sz="1400" dirty="0">
                  <a:solidFill>
                    <a:schemeClr val="bg1"/>
                  </a:solidFill>
                </a:rPr>
                <a:t>1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528812DD-0DFB-43E6-BF8A-3ACF4D248A5F}"/>
              </a:ext>
            </a:extLst>
          </p:cNvPr>
          <p:cNvGrpSpPr/>
          <p:nvPr/>
        </p:nvGrpSpPr>
        <p:grpSpPr>
          <a:xfrm>
            <a:off x="1907704" y="2586050"/>
            <a:ext cx="2782068" cy="340519"/>
            <a:chOff x="1603419" y="2537674"/>
            <a:chExt cx="2782068" cy="340519"/>
          </a:xfrm>
        </p:grpSpPr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3E1EBB7C-1A7B-41AE-815C-A0558B81143E}"/>
                </a:ext>
              </a:extLst>
            </p:cNvPr>
            <p:cNvSpPr txBox="1"/>
            <p:nvPr/>
          </p:nvSpPr>
          <p:spPr>
            <a:xfrm>
              <a:off x="2238877" y="2542138"/>
              <a:ext cx="2146610" cy="331589"/>
            </a:xfrm>
            <a:prstGeom prst="roundRect">
              <a:avLst>
                <a:gd name="adj" fmla="val 13537"/>
              </a:avLst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pPr algn="l"/>
              <a:r>
                <a:rPr lang="zh-TW" altLang="en-US" sz="1400" u="sng" dirty="0">
                  <a:latin typeface="Sitka Heading Semibold" pitchFamily="2" charset="0"/>
                </a:rPr>
                <a:t>李四</a:t>
              </a:r>
              <a:r>
                <a:rPr lang="zh-TW" altLang="en-US" sz="1400" dirty="0">
                  <a:latin typeface="Sitka Heading Semibold" pitchFamily="2" charset="0"/>
                </a:rPr>
                <a:t>　</a:t>
              </a:r>
              <a:r>
                <a:rPr lang="zh-TW" altLang="en-US" sz="1400" u="sng" dirty="0">
                  <a:latin typeface="Sitka Heading Semibold" pitchFamily="2" charset="0"/>
                </a:rPr>
                <a:t>被</a:t>
              </a:r>
              <a:r>
                <a:rPr lang="zh-TW" altLang="en-US" sz="1400" dirty="0">
                  <a:latin typeface="Sitka Heading Semibold" pitchFamily="2" charset="0"/>
                </a:rPr>
                <a:t>　</a:t>
              </a:r>
              <a:r>
                <a:rPr lang="zh-TW" altLang="en-US" sz="1400" u="sng" dirty="0">
                  <a:latin typeface="Sitka Heading Semibold" pitchFamily="2" charset="0"/>
                </a:rPr>
                <a:t>張三</a:t>
              </a:r>
              <a:r>
                <a:rPr lang="zh-TW" altLang="en-US" sz="1400" dirty="0">
                  <a:latin typeface="Sitka Heading Semibold" pitchFamily="2" charset="0"/>
                </a:rPr>
                <a:t>　</a:t>
              </a:r>
              <a:r>
                <a:rPr lang="zh-TW" altLang="en-US" sz="1400" u="sng" dirty="0">
                  <a:latin typeface="Sitka Heading Semibold" pitchFamily="2" charset="0"/>
                </a:rPr>
                <a:t>打</a:t>
              </a:r>
              <a:endParaRPr lang="zh-TW" altLang="en-US" sz="1400" u="sng" dirty="0"/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D324F271-71B5-459E-AB6F-AF252765B842}"/>
                </a:ext>
              </a:extLst>
            </p:cNvPr>
            <p:cNvSpPr txBox="1"/>
            <p:nvPr/>
          </p:nvSpPr>
          <p:spPr>
            <a:xfrm>
              <a:off x="1603419" y="2537674"/>
              <a:ext cx="540000" cy="34051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 pitchFamily="2" charset="0"/>
                </a:rPr>
                <a:t>S</a:t>
              </a:r>
              <a:r>
                <a:rPr lang="en-US" altLang="zh-TW" sz="1400" dirty="0">
                  <a:solidFill>
                    <a:schemeClr val="bg1"/>
                  </a:solidFill>
                </a:rPr>
                <a:t>2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6" name="圖形 75" descr="單線箭號 (直線)">
            <a:extLst>
              <a:ext uri="{FF2B5EF4-FFF2-40B4-BE49-F238E27FC236}">
                <a16:creationId xmlns:a16="http://schemas.microsoft.com/office/drawing/2014/main" id="{2438DBD5-150F-4543-8E54-024A946761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89733" y="2370026"/>
            <a:ext cx="218712" cy="218712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0BF85685-BF1C-495F-B3A4-60DEC1494DF1}"/>
              </a:ext>
            </a:extLst>
          </p:cNvPr>
          <p:cNvGrpSpPr/>
          <p:nvPr/>
        </p:nvGrpSpPr>
        <p:grpSpPr>
          <a:xfrm>
            <a:off x="2037709" y="3866220"/>
            <a:ext cx="1922223" cy="542528"/>
            <a:chOff x="2181725" y="3773755"/>
            <a:chExt cx="1922223" cy="542528"/>
          </a:xfrm>
        </p:grpSpPr>
        <p:pic>
          <p:nvPicPr>
            <p:cNvPr id="7" name="圖形 6" descr="語音">
              <a:extLst>
                <a:ext uri="{FF2B5EF4-FFF2-40B4-BE49-F238E27FC236}">
                  <a16:creationId xmlns:a16="http://schemas.microsoft.com/office/drawing/2014/main" id="{048A21E8-E354-4FEB-8E6C-D31633AA2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70643" y="3773755"/>
              <a:ext cx="540000" cy="540000"/>
            </a:xfrm>
            <a:prstGeom prst="rect">
              <a:avLst/>
            </a:prstGeom>
          </p:spPr>
        </p:pic>
        <p:pic>
          <p:nvPicPr>
            <p:cNvPr id="10" name="圖形 9" descr="文件">
              <a:extLst>
                <a:ext uri="{FF2B5EF4-FFF2-40B4-BE49-F238E27FC236}">
                  <a16:creationId xmlns:a16="http://schemas.microsoft.com/office/drawing/2014/main" id="{4FF5946B-88C1-48E5-9458-EEFF6FA20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563948" y="3776283"/>
              <a:ext cx="540000" cy="540000"/>
            </a:xfrm>
            <a:prstGeom prst="rect">
              <a:avLst/>
            </a:prstGeom>
          </p:spPr>
        </p:pic>
        <p:pic>
          <p:nvPicPr>
            <p:cNvPr id="12" name="圖形 11" descr="圖片">
              <a:extLst>
                <a:ext uri="{FF2B5EF4-FFF2-40B4-BE49-F238E27FC236}">
                  <a16:creationId xmlns:a16="http://schemas.microsoft.com/office/drawing/2014/main" id="{D96516A3-0687-4936-9C74-3439DAE83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181725" y="3773755"/>
              <a:ext cx="540000" cy="540000"/>
            </a:xfrm>
            <a:prstGeom prst="rect">
              <a:avLst/>
            </a:prstGeom>
          </p:spPr>
        </p:pic>
      </p:grpSp>
      <p:pic>
        <p:nvPicPr>
          <p:cNvPr id="78" name="圖形 77" descr="單線箭號 (直線)">
            <a:extLst>
              <a:ext uri="{FF2B5EF4-FFF2-40B4-BE49-F238E27FC236}">
                <a16:creationId xmlns:a16="http://schemas.microsoft.com/office/drawing/2014/main" id="{71F2538B-FC6F-4CCF-93A0-14E209C072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89733" y="4026864"/>
            <a:ext cx="218712" cy="218712"/>
          </a:xfrm>
          <a:prstGeom prst="rect">
            <a:avLst/>
          </a:prstGeom>
        </p:spPr>
      </p:pic>
      <p:sp>
        <p:nvSpPr>
          <p:cNvPr id="80" name="文字方塊 79">
            <a:extLst>
              <a:ext uri="{FF2B5EF4-FFF2-40B4-BE49-F238E27FC236}">
                <a16:creationId xmlns:a16="http://schemas.microsoft.com/office/drawing/2014/main" id="{D305F08A-8F03-4971-9594-4FF8C58A4250}"/>
              </a:ext>
            </a:extLst>
          </p:cNvPr>
          <p:cNvSpPr txBox="1"/>
          <p:nvPr/>
        </p:nvSpPr>
        <p:spPr>
          <a:xfrm>
            <a:off x="5038246" y="3960403"/>
            <a:ext cx="900000" cy="360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solidFill>
                  <a:schemeClr val="bg1"/>
                </a:solidFill>
                <a:latin typeface="Sitka Heading Semibold" pitchFamily="2" charset="0"/>
              </a:rPr>
              <a:t>Text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7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51" grpId="0" animBg="1"/>
      <p:bldP spid="51" grpId="1" animBg="1"/>
      <p:bldP spid="53" grpId="0"/>
      <p:bldP spid="70" grpId="0"/>
      <p:bldP spid="71" grpId="0" animBg="1"/>
      <p:bldP spid="71" grpId="1" animBg="1"/>
      <p:bldP spid="8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長短期記憶（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L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ong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hort-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T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erm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emory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028" name="Picture 4" descr="An unrolled recurrent neural network.">
            <a:extLst>
              <a:ext uri="{FF2B5EF4-FFF2-40B4-BE49-F238E27FC236}">
                <a16:creationId xmlns:a16="http://schemas.microsoft.com/office/drawing/2014/main" id="{AA96D19A-AD28-4292-A0C3-3F5FB68D7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516" y="2068488"/>
            <a:ext cx="6030967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EF16716B-34D8-4621-BB76-F53EA3F39206}"/>
              </a:ext>
            </a:extLst>
          </p:cNvPr>
          <p:cNvSpPr txBox="1"/>
          <p:nvPr/>
        </p:nvSpPr>
        <p:spPr>
          <a:xfrm>
            <a:off x="3431702" y="3868688"/>
            <a:ext cx="2280593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/>
              </a:rPr>
              <a:t>展開的循環神經網路</a:t>
            </a:r>
          </a:p>
        </p:txBody>
      </p:sp>
    </p:spTree>
    <p:extLst>
      <p:ext uri="{BB962C8B-B14F-4D97-AF65-F5344CB8AC3E}">
        <p14:creationId xmlns:p14="http://schemas.microsoft.com/office/powerpoint/2010/main" val="193711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長短期記憶（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L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ong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hort-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T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erm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emory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5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CF45890-0C77-4948-889B-9B9248B2429E}"/>
              </a:ext>
            </a:extLst>
          </p:cNvPr>
          <p:cNvGrpSpPr/>
          <p:nvPr/>
        </p:nvGrpSpPr>
        <p:grpSpPr>
          <a:xfrm>
            <a:off x="1799692" y="1594452"/>
            <a:ext cx="2292584" cy="2840539"/>
            <a:chOff x="1799692" y="1594452"/>
            <a:chExt cx="2292584" cy="2840539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EF16716B-34D8-4621-BB76-F53EA3F39206}"/>
                </a:ext>
              </a:extLst>
            </p:cNvPr>
            <p:cNvSpPr txBox="1"/>
            <p:nvPr/>
          </p:nvSpPr>
          <p:spPr>
            <a:xfrm>
              <a:off x="2095312" y="4094472"/>
              <a:ext cx="1701344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/>
                </a:rPr>
                <a:t>RNN</a:t>
              </a:r>
              <a:endParaRPr lang="zh-TW" altLang="en-US" sz="1400" dirty="0">
                <a:latin typeface="Sitka Heading Semibold"/>
              </a:endParaRPr>
            </a:p>
          </p:txBody>
        </p: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D0FE68B-D9D4-4041-B89B-41225CB1A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692" y="1594452"/>
              <a:ext cx="2292584" cy="2340000"/>
            </a:xfrm>
            <a:prstGeom prst="rect">
              <a:avLst/>
            </a:prstGeom>
          </p:spPr>
        </p:pic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A4941BE9-E4EF-42A5-B7D0-5C4B2C4EFBFF}"/>
              </a:ext>
            </a:extLst>
          </p:cNvPr>
          <p:cNvGrpSpPr/>
          <p:nvPr/>
        </p:nvGrpSpPr>
        <p:grpSpPr>
          <a:xfrm>
            <a:off x="5051726" y="1594452"/>
            <a:ext cx="2281424" cy="2840538"/>
            <a:chOff x="5051726" y="1594452"/>
            <a:chExt cx="2281424" cy="2840538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3D2058A0-2132-4D9A-ADAD-25500F5FC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1726" y="1594452"/>
              <a:ext cx="2281424" cy="2340000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934D3F5-79E4-459B-96F3-0D3EFCB8045A}"/>
                </a:ext>
              </a:extLst>
            </p:cNvPr>
            <p:cNvSpPr txBox="1"/>
            <p:nvPr/>
          </p:nvSpPr>
          <p:spPr>
            <a:xfrm>
              <a:off x="5347346" y="4094471"/>
              <a:ext cx="1701344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/>
                </a:rPr>
                <a:t>LSTM</a:t>
              </a:r>
              <a:endParaRPr lang="zh-TW" altLang="en-US" sz="1400" dirty="0">
                <a:latin typeface="Sitka Heading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825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長短期記憶（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L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ong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hort-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T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erm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emory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301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6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43844EAA-0AFD-4929-9C3F-C5A44D1B835C}"/>
              </a:ext>
            </a:extLst>
          </p:cNvPr>
          <p:cNvGrpSpPr/>
          <p:nvPr/>
        </p:nvGrpSpPr>
        <p:grpSpPr>
          <a:xfrm>
            <a:off x="362616" y="1536780"/>
            <a:ext cx="8513424" cy="2943976"/>
            <a:chOff x="362616" y="1473989"/>
            <a:chExt cx="8513424" cy="2943976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7CAEA9C4-2124-4F3A-A621-6DB363F5E2F4}"/>
                </a:ext>
              </a:extLst>
            </p:cNvPr>
            <p:cNvSpPr txBox="1"/>
            <p:nvPr/>
          </p:nvSpPr>
          <p:spPr>
            <a:xfrm>
              <a:off x="1698368" y="2232025"/>
              <a:ext cx="1440000" cy="4320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 pitchFamily="2" charset="0"/>
                </a:rPr>
                <a:t>Input Gate</a:t>
              </a:r>
              <a:endParaRPr lang="zh-TW" altLang="en-US" sz="1400" dirty="0">
                <a:solidFill>
                  <a:schemeClr val="bg1"/>
                </a:solidFill>
                <a:latin typeface="Sitka Heading Semibold" pitchFamily="2" charset="0"/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B1B0AFA-B8D7-4B13-8B9D-D300DEFFFC09}"/>
                </a:ext>
              </a:extLst>
            </p:cNvPr>
            <p:cNvSpPr txBox="1"/>
            <p:nvPr/>
          </p:nvSpPr>
          <p:spPr>
            <a:xfrm>
              <a:off x="3856463" y="2232025"/>
              <a:ext cx="1440000" cy="43200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 pitchFamily="2" charset="0"/>
                </a:rPr>
                <a:t>Memory Cell</a:t>
              </a:r>
              <a:endParaRPr lang="zh-TW" altLang="en-US" sz="1400" dirty="0">
                <a:solidFill>
                  <a:schemeClr val="bg1"/>
                </a:solidFill>
                <a:latin typeface="Sitka Heading Semibold" pitchFamily="2" charset="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6CF50D11-F560-4B03-A446-AD3C451EF552}"/>
                </a:ext>
              </a:extLst>
            </p:cNvPr>
            <p:cNvSpPr txBox="1"/>
            <p:nvPr/>
          </p:nvSpPr>
          <p:spPr>
            <a:xfrm>
              <a:off x="6019712" y="2232025"/>
              <a:ext cx="1440000" cy="4320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 pitchFamily="2" charset="0"/>
                </a:rPr>
                <a:t>Output Gate</a:t>
              </a:r>
              <a:endParaRPr lang="zh-TW" altLang="en-US" sz="1400" dirty="0">
                <a:solidFill>
                  <a:schemeClr val="bg1"/>
                </a:solidFill>
                <a:latin typeface="Sitka Heading Semibold" pitchFamily="2" charset="0"/>
              </a:endParaRPr>
            </a:p>
          </p:txBody>
        </p:sp>
        <p:pic>
          <p:nvPicPr>
            <p:cNvPr id="38" name="圖形 37" descr="單線箭號 (直線)">
              <a:extLst>
                <a:ext uri="{FF2B5EF4-FFF2-40B4-BE49-F238E27FC236}">
                  <a16:creationId xmlns:a16="http://schemas.microsoft.com/office/drawing/2014/main" id="{86D0B841-F1C1-454F-ACE8-597712FA6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3388287" y="2340025"/>
              <a:ext cx="216000" cy="216000"/>
            </a:xfrm>
            <a:prstGeom prst="rect">
              <a:avLst/>
            </a:prstGeom>
          </p:spPr>
        </p:pic>
        <p:pic>
          <p:nvPicPr>
            <p:cNvPr id="39" name="圖形 38" descr="單線箭號 (直線)">
              <a:extLst>
                <a:ext uri="{FF2B5EF4-FFF2-40B4-BE49-F238E27FC236}">
                  <a16:creationId xmlns:a16="http://schemas.microsoft.com/office/drawing/2014/main" id="{6CA6D306-D25B-4F95-9347-4DCB90C99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5548639" y="2340025"/>
              <a:ext cx="216000" cy="216000"/>
            </a:xfrm>
            <a:prstGeom prst="rect">
              <a:avLst/>
            </a:prstGeom>
          </p:spPr>
        </p:pic>
        <p:pic>
          <p:nvPicPr>
            <p:cNvPr id="40" name="圖形 39" descr="單線箭號 (直線)">
              <a:extLst>
                <a:ext uri="{FF2B5EF4-FFF2-40B4-BE49-F238E27FC236}">
                  <a16:creationId xmlns:a16="http://schemas.microsoft.com/office/drawing/2014/main" id="{ABA8985A-8621-4423-9BF6-AE57EEDA9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1228744" y="2340025"/>
              <a:ext cx="216000" cy="216000"/>
            </a:xfrm>
            <a:prstGeom prst="rect">
              <a:avLst/>
            </a:prstGeom>
          </p:spPr>
        </p:pic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7F08361B-82F2-49D8-BDBA-682B5E8E1AA4}"/>
                </a:ext>
              </a:extLst>
            </p:cNvPr>
            <p:cNvSpPr txBox="1"/>
            <p:nvPr/>
          </p:nvSpPr>
          <p:spPr>
            <a:xfrm>
              <a:off x="3856463" y="3240186"/>
              <a:ext cx="1440000" cy="43200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 pitchFamily="2" charset="0"/>
                </a:rPr>
                <a:t>Forget Gate</a:t>
              </a:r>
              <a:endParaRPr lang="zh-TW" altLang="en-US" sz="1400" dirty="0">
                <a:solidFill>
                  <a:schemeClr val="bg1"/>
                </a:solidFill>
                <a:latin typeface="Sitka Heading Semibold" pitchFamily="2" charset="0"/>
              </a:endParaRPr>
            </a:p>
          </p:txBody>
        </p:sp>
        <p:pic>
          <p:nvPicPr>
            <p:cNvPr id="42" name="圖形 41" descr="單線箭號 (直線)">
              <a:extLst>
                <a:ext uri="{FF2B5EF4-FFF2-40B4-BE49-F238E27FC236}">
                  <a16:creationId xmlns:a16="http://schemas.microsoft.com/office/drawing/2014/main" id="{470948BA-93C0-4C75-BF5D-C309E243C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 flipH="1">
              <a:off x="4283993" y="2844105"/>
              <a:ext cx="216000" cy="216000"/>
            </a:xfrm>
            <a:prstGeom prst="rect">
              <a:avLst/>
            </a:prstGeom>
          </p:spPr>
        </p:pic>
        <p:pic>
          <p:nvPicPr>
            <p:cNvPr id="44" name="圖形 43" descr="單線箭號 (直線)">
              <a:extLst>
                <a:ext uri="{FF2B5EF4-FFF2-40B4-BE49-F238E27FC236}">
                  <a16:creationId xmlns:a16="http://schemas.microsoft.com/office/drawing/2014/main" id="{4AE585DB-3FA5-4C08-B155-EF837EE99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 flipH="1" flipV="1">
              <a:off x="4644008" y="2844106"/>
              <a:ext cx="216000" cy="216000"/>
            </a:xfrm>
            <a:prstGeom prst="rect">
              <a:avLst/>
            </a:prstGeom>
          </p:spPr>
        </p:pic>
        <p:pic>
          <p:nvPicPr>
            <p:cNvPr id="45" name="圖形 44" descr="單線箭號 (直線)">
              <a:extLst>
                <a:ext uri="{FF2B5EF4-FFF2-40B4-BE49-F238E27FC236}">
                  <a16:creationId xmlns:a16="http://schemas.microsoft.com/office/drawing/2014/main" id="{54C6DD5A-B1EC-4D1F-B344-7D24D6218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 flipH="1">
              <a:off x="4468497" y="3852266"/>
              <a:ext cx="216000" cy="216000"/>
            </a:xfrm>
            <a:prstGeom prst="rect">
              <a:avLst/>
            </a:prstGeom>
          </p:spPr>
        </p:pic>
        <p:pic>
          <p:nvPicPr>
            <p:cNvPr id="46" name="圖形 45" descr="單線箭號 (直線)">
              <a:extLst>
                <a:ext uri="{FF2B5EF4-FFF2-40B4-BE49-F238E27FC236}">
                  <a16:creationId xmlns:a16="http://schemas.microsoft.com/office/drawing/2014/main" id="{C39EC8D8-D70D-46C2-984D-25C913BA1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7714785" y="2340025"/>
              <a:ext cx="216000" cy="216000"/>
            </a:xfrm>
            <a:prstGeom prst="rect">
              <a:avLst/>
            </a:prstGeom>
          </p:spPr>
        </p:pic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125AD9E8-DC45-4E44-9797-928568035F18}"/>
                </a:ext>
              </a:extLst>
            </p:cNvPr>
            <p:cNvSpPr txBox="1"/>
            <p:nvPr/>
          </p:nvSpPr>
          <p:spPr>
            <a:xfrm>
              <a:off x="3156625" y="4111498"/>
              <a:ext cx="2849510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/>
                </a:rPr>
                <a:t>Signal control the forget gate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3283EA81-7541-44DD-98A2-183362998D52}"/>
                </a:ext>
              </a:extLst>
            </p:cNvPr>
            <p:cNvSpPr txBox="1"/>
            <p:nvPr/>
          </p:nvSpPr>
          <p:spPr>
            <a:xfrm>
              <a:off x="362616" y="2277765"/>
              <a:ext cx="960784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/>
                </a:rPr>
                <a:t>Input</a:t>
              </a:r>
              <a:endParaRPr lang="zh-TW" altLang="en-US" sz="1400" dirty="0">
                <a:latin typeface="Sitka Heading Semibold"/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4C26D470-6FFB-4925-A468-D86CE88F0584}"/>
                </a:ext>
              </a:extLst>
            </p:cNvPr>
            <p:cNvSpPr txBox="1"/>
            <p:nvPr/>
          </p:nvSpPr>
          <p:spPr>
            <a:xfrm>
              <a:off x="7915256" y="2277764"/>
              <a:ext cx="960784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/>
                </a:rPr>
                <a:t>Output</a:t>
              </a:r>
              <a:endParaRPr lang="zh-TW" altLang="en-US" sz="1400" dirty="0">
                <a:latin typeface="Sitka Heading Semibold"/>
              </a:endParaRPr>
            </a:p>
          </p:txBody>
        </p:sp>
        <p:pic>
          <p:nvPicPr>
            <p:cNvPr id="51" name="圖形 50" descr="單線箭號 (直線)">
              <a:extLst>
                <a:ext uri="{FF2B5EF4-FFF2-40B4-BE49-F238E27FC236}">
                  <a16:creationId xmlns:a16="http://schemas.microsoft.com/office/drawing/2014/main" id="{925B8B5A-B30C-47FA-A6BE-232D571F4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 flipH="1" flipV="1">
              <a:off x="2303760" y="1852464"/>
              <a:ext cx="216000" cy="216000"/>
            </a:xfrm>
            <a:prstGeom prst="rect">
              <a:avLst/>
            </a:prstGeom>
          </p:spPr>
        </p:pic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8F43C01C-5AA4-45C5-81BA-9B57CD2A3ADD}"/>
                </a:ext>
              </a:extLst>
            </p:cNvPr>
            <p:cNvSpPr txBox="1"/>
            <p:nvPr/>
          </p:nvSpPr>
          <p:spPr>
            <a:xfrm>
              <a:off x="987005" y="1473989"/>
              <a:ext cx="2849510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/>
                </a:rPr>
                <a:t>Signal control the input gate</a:t>
              </a:r>
              <a:endParaRPr lang="zh-TW" altLang="en-US" sz="1200" dirty="0">
                <a:latin typeface="Sitka Heading Semibold"/>
              </a:endParaRPr>
            </a:p>
          </p:txBody>
        </p:sp>
        <p:pic>
          <p:nvPicPr>
            <p:cNvPr id="53" name="圖形 52" descr="單線箭號 (直線)">
              <a:extLst>
                <a:ext uri="{FF2B5EF4-FFF2-40B4-BE49-F238E27FC236}">
                  <a16:creationId xmlns:a16="http://schemas.microsoft.com/office/drawing/2014/main" id="{5D710A12-8079-4BF5-B244-83B5E9334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 flipH="1" flipV="1">
              <a:off x="6631658" y="1860588"/>
              <a:ext cx="216000" cy="216000"/>
            </a:xfrm>
            <a:prstGeom prst="rect">
              <a:avLst/>
            </a:prstGeom>
          </p:spPr>
        </p:pic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518172F6-9A4E-4EBC-B95C-A47FF726386F}"/>
                </a:ext>
              </a:extLst>
            </p:cNvPr>
            <p:cNvSpPr txBox="1"/>
            <p:nvPr/>
          </p:nvSpPr>
          <p:spPr>
            <a:xfrm>
              <a:off x="5314903" y="1473989"/>
              <a:ext cx="2849510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/>
                </a:rPr>
                <a:t>Signal control the output gate</a:t>
              </a:r>
              <a:endParaRPr lang="zh-TW" altLang="en-US" sz="1200" dirty="0">
                <a:latin typeface="Sitka Heading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7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7E03DDB-3468-4CC4-A0EE-33228287A2C8}"/>
              </a:ext>
            </a:extLst>
          </p:cNvPr>
          <p:cNvSpPr txBox="1"/>
          <p:nvPr/>
        </p:nvSpPr>
        <p:spPr>
          <a:xfrm>
            <a:off x="1882978" y="2645800"/>
            <a:ext cx="2148962" cy="144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CBCADCE7-781E-439C-8B86-A22202BD1E46}"/>
              </a:ext>
            </a:extLst>
          </p:cNvPr>
          <p:cNvSpPr txBox="1"/>
          <p:nvPr/>
        </p:nvSpPr>
        <p:spPr>
          <a:xfrm>
            <a:off x="2391360" y="2458515"/>
            <a:ext cx="1132197" cy="3745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資料來源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4360450-5CA0-49B2-9A33-1E1B73BF920A}"/>
              </a:ext>
            </a:extLst>
          </p:cNvPr>
          <p:cNvSpPr txBox="1"/>
          <p:nvPr/>
        </p:nvSpPr>
        <p:spPr>
          <a:xfrm>
            <a:off x="2000515" y="2800397"/>
            <a:ext cx="1913885" cy="1130806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1400" dirty="0">
                <a:latin typeface="Sitka Heading Semibold" pitchFamily="2" charset="0"/>
              </a:rPr>
              <a:t>開源資料集</a:t>
            </a:r>
            <a:endParaRPr lang="en-US" altLang="zh-TW" sz="1400" dirty="0">
              <a:latin typeface="Sitka Heading Semibold" pitchFamily="2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1400" dirty="0">
                <a:latin typeface="Sitka Heading Semibold" pitchFamily="2" charset="0"/>
              </a:rPr>
              <a:t>網路留言與評論</a:t>
            </a:r>
            <a:endParaRPr lang="en-US" altLang="zh-TW" sz="1400" dirty="0">
              <a:latin typeface="Sitka Heading Semibold" pitchFamily="2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1400" dirty="0">
                <a:latin typeface="Sitka Heading Semibold" pitchFamily="2" charset="0"/>
              </a:rPr>
              <a:t>情緒字典</a:t>
            </a:r>
            <a:endParaRPr lang="en-US" altLang="zh-TW" sz="1400" dirty="0">
              <a:latin typeface="Sitka Heading Semibold" pitchFamily="2" charset="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B8516DA4-F49D-4341-8652-CD4F0D07FF3A}"/>
              </a:ext>
            </a:extLst>
          </p:cNvPr>
          <p:cNvSpPr txBox="1"/>
          <p:nvPr/>
        </p:nvSpPr>
        <p:spPr>
          <a:xfrm>
            <a:off x="1763688" y="1407115"/>
            <a:ext cx="5616624" cy="768934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lnSpc>
                <a:spcPct val="150000"/>
              </a:lnSpc>
            </a:pPr>
            <a:r>
              <a:rPr lang="zh-TW" altLang="en-US" sz="1400" dirty="0"/>
              <a:t>資料集內的每段句子限制是</a:t>
            </a:r>
            <a:r>
              <a:rPr lang="en-US" altLang="zh-TW" sz="1400" dirty="0"/>
              <a:t>15</a:t>
            </a:r>
            <a:r>
              <a:rPr lang="zh-TW" altLang="en-US" sz="1400" dirty="0"/>
              <a:t>個字元（包含標點符號），總共分為三類分別是正面（</a:t>
            </a:r>
            <a:r>
              <a:rPr lang="en-US" altLang="zh-TW" sz="1400" dirty="0"/>
              <a:t>1</a:t>
            </a:r>
            <a:r>
              <a:rPr lang="zh-TW" altLang="en-US" sz="1400" dirty="0"/>
              <a:t>）、中立（</a:t>
            </a:r>
            <a:r>
              <a:rPr lang="en-US" altLang="zh-TW" sz="1400" dirty="0"/>
              <a:t>0</a:t>
            </a:r>
            <a:r>
              <a:rPr lang="zh-TW" altLang="en-US" sz="1400" dirty="0"/>
              <a:t>）、負面（</a:t>
            </a:r>
            <a:r>
              <a:rPr lang="en-US" altLang="zh-TW" sz="1400" dirty="0"/>
              <a:t>-1</a:t>
            </a:r>
            <a:r>
              <a:rPr lang="zh-TW" altLang="en-US" sz="1400" dirty="0"/>
              <a:t>）</a:t>
            </a: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id="{064DD712-F186-44ED-87E7-81BE0251650B}"/>
              </a:ext>
            </a:extLst>
          </p:cNvPr>
          <p:cNvSpPr txBox="1"/>
          <p:nvPr/>
        </p:nvSpPr>
        <p:spPr bwMode="auto">
          <a:xfrm>
            <a:off x="1889702" y="104170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蒐集資料</a:t>
            </a:r>
          </a:p>
        </p:txBody>
      </p:sp>
      <p:sp>
        <p:nvSpPr>
          <p:cNvPr id="13" name="矩形 12"/>
          <p:cNvSpPr/>
          <p:nvPr/>
        </p:nvSpPr>
        <p:spPr>
          <a:xfrm>
            <a:off x="8859948" y="4806534"/>
            <a:ext cx="2840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7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617C9FC3-7858-4871-B708-D1B5C8CE4D2C}"/>
              </a:ext>
            </a:extLst>
          </p:cNvPr>
          <p:cNvGrpSpPr/>
          <p:nvPr/>
        </p:nvGrpSpPr>
        <p:grpSpPr>
          <a:xfrm>
            <a:off x="5215911" y="2503291"/>
            <a:ext cx="2164401" cy="1833449"/>
            <a:chOff x="5410967" y="2392544"/>
            <a:chExt cx="2164401" cy="1833449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409C2A4D-8C7C-4FF6-8109-23B0D468DC95}"/>
                </a:ext>
              </a:extLst>
            </p:cNvPr>
            <p:cNvSpPr txBox="1"/>
            <p:nvPr/>
          </p:nvSpPr>
          <p:spPr>
            <a:xfrm>
              <a:off x="5410967" y="2392544"/>
              <a:ext cx="2160000" cy="360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happy</a:t>
              </a:r>
              <a:r>
                <a:rPr lang="zh-TW" altLang="en-US" sz="1200" dirty="0">
                  <a:latin typeface="Sitka Heading Semibold" pitchFamily="2" charset="0"/>
                </a:rPr>
                <a:t>、</a:t>
              </a:r>
              <a:r>
                <a:rPr lang="en-US" altLang="zh-TW" sz="1200" dirty="0">
                  <a:latin typeface="Sitka Heading Semibold" pitchFamily="2" charset="0"/>
                </a:rPr>
                <a:t>surprise</a:t>
              </a:r>
              <a:r>
                <a:rPr lang="zh-TW" altLang="en-US" sz="1200" dirty="0">
                  <a:latin typeface="Sitka Heading Semibold" pitchFamily="2" charset="0"/>
                </a:rPr>
                <a:t>、</a:t>
              </a:r>
              <a:r>
                <a:rPr lang="en-US" altLang="zh-TW" sz="1200" dirty="0">
                  <a:latin typeface="Sitka Heading Semibold" pitchFamily="2" charset="0"/>
                </a:rPr>
                <a:t>like</a:t>
              </a:r>
              <a:endParaRPr lang="zh-TW" altLang="en-US" sz="1200" dirty="0">
                <a:latin typeface="Sitka Heading Semibold" pitchFamily="2" charset="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2AA9576-99AA-4331-8C1A-06E6A7F3AEAF}"/>
                </a:ext>
              </a:extLst>
            </p:cNvPr>
            <p:cNvSpPr txBox="1"/>
            <p:nvPr/>
          </p:nvSpPr>
          <p:spPr>
            <a:xfrm>
              <a:off x="5415368" y="2916576"/>
              <a:ext cx="2160000" cy="360000"/>
            </a:xfrm>
            <a:prstGeom prst="roundRect">
              <a:avLst/>
            </a:prstGeom>
            <a:solidFill>
              <a:srgbClr val="FAEEDE"/>
            </a:solidFill>
            <a:ln>
              <a:solidFill>
                <a:srgbClr val="E03E3E"/>
              </a:solidFill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disgust</a:t>
              </a:r>
              <a:r>
                <a:rPr lang="zh-TW" altLang="en-US" sz="1200" dirty="0">
                  <a:latin typeface="Sitka Heading Semibold" pitchFamily="2" charset="0"/>
                </a:rPr>
                <a:t>、</a:t>
              </a:r>
              <a:r>
                <a:rPr lang="en-US" altLang="zh-TW" sz="1200" dirty="0">
                  <a:latin typeface="Sitka Heading Semibold" pitchFamily="2" charset="0"/>
                </a:rPr>
                <a:t>sadness</a:t>
              </a:r>
              <a:r>
                <a:rPr lang="zh-TW" altLang="en-US" sz="1200" dirty="0">
                  <a:latin typeface="Sitka Heading Semibold" pitchFamily="2" charset="0"/>
                </a:rPr>
                <a:t>、</a:t>
              </a:r>
              <a:r>
                <a:rPr lang="en-US" altLang="zh-TW" sz="1200" dirty="0">
                  <a:latin typeface="Sitka Heading Semibold" pitchFamily="2" charset="0"/>
                </a:rPr>
                <a:t>anger</a:t>
              </a:r>
              <a:endParaRPr lang="zh-TW" altLang="en-US" sz="1200" dirty="0">
                <a:latin typeface="Sitka Heading Semibold" pitchFamily="2" charset="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0B709485-A2C7-475D-97D3-246AD582A7FE}"/>
                </a:ext>
              </a:extLst>
            </p:cNvPr>
            <p:cNvSpPr txBox="1"/>
            <p:nvPr/>
          </p:nvSpPr>
          <p:spPr>
            <a:xfrm>
              <a:off x="5410967" y="3467374"/>
              <a:ext cx="2160000" cy="30646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none</a:t>
              </a:r>
              <a:endParaRPr lang="zh-TW" altLang="en-US" sz="1200" dirty="0">
                <a:latin typeface="Sitka Heading Semibold" pitchFamily="2" charset="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721FDFCB-BBD0-443D-B13A-9DA886A3579F}"/>
                </a:ext>
              </a:extLst>
            </p:cNvPr>
            <p:cNvSpPr txBox="1"/>
            <p:nvPr/>
          </p:nvSpPr>
          <p:spPr>
            <a:xfrm>
              <a:off x="5441929" y="3885474"/>
              <a:ext cx="2098076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/>
                </a:rPr>
                <a:t>nlpcc</a:t>
              </a:r>
              <a:r>
                <a:rPr lang="en-US" altLang="zh-TW" sz="1400" dirty="0"/>
                <a:t>2014</a:t>
              </a:r>
              <a:r>
                <a:rPr lang="zh-TW" altLang="en-US" sz="1400" dirty="0"/>
                <a:t>資料集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669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90"/>
                            </p:stCondLst>
                            <p:childTnLst>
                              <p:par>
                                <p:cTn id="2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50"/>
                            </p:stCondLst>
                            <p:childTnLst>
                              <p:par>
                                <p:cTn id="3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18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40" grpId="0" uiExpand="1" build="p"/>
      <p:bldP spid="63" grpId="0"/>
      <p:bldP spid="6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24562</TotalTime>
  <Words>685</Words>
  <Application>Microsoft Office PowerPoint</Application>
  <PresentationFormat>自訂</PresentationFormat>
  <Paragraphs>220</Paragraphs>
  <Slides>19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Sitka Heading Semibold</vt:lpstr>
      <vt:lpstr>Calibri</vt:lpstr>
      <vt:lpstr>Wingdings</vt:lpstr>
      <vt:lpstr>台灣金萱體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林承緯</dc:creator>
  <dc:description>http://www.ypppt.com/</dc:description>
  <cp:lastModifiedBy>林承緯</cp:lastModifiedBy>
  <cp:revision>629</cp:revision>
  <dcterms:created xsi:type="dcterms:W3CDTF">2017-06-09T15:26:17Z</dcterms:created>
  <dcterms:modified xsi:type="dcterms:W3CDTF">2023-03-25T15:01:25Z</dcterms:modified>
</cp:coreProperties>
</file>