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13"/>
  </p:notesMasterIdLst>
  <p:sldIdLst>
    <p:sldId id="256" r:id="rId2"/>
    <p:sldId id="261" r:id="rId3"/>
    <p:sldId id="340" r:id="rId4"/>
    <p:sldId id="296" r:id="rId5"/>
    <p:sldId id="319" r:id="rId6"/>
    <p:sldId id="271" r:id="rId7"/>
    <p:sldId id="334" r:id="rId8"/>
    <p:sldId id="348" r:id="rId9"/>
    <p:sldId id="347" r:id="rId10"/>
    <p:sldId id="300" r:id="rId11"/>
    <p:sldId id="282" r:id="rId12"/>
  </p:sldIdLst>
  <p:sldSz cx="9144000" cy="5145088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Sitka Heading Semibold" pitchFamily="2" charset="0"/>
      <p:bold r:id="rId18"/>
      <p:boldItalic r:id="rId19"/>
    </p:embeddedFont>
    <p:embeddedFont>
      <p:font typeface="台灣金萱體" panose="02020500000000000000" pitchFamily="18" charset="-120"/>
      <p:regular r:id="rId20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340"/>
          </p14:sldIdLst>
        </p14:section>
        <p14:section name="文獻探討" id="{AFD34280-BC63-4D29-B66E-5A216B0AB766}">
          <p14:sldIdLst>
            <p14:sldId id="296"/>
          </p14:sldIdLst>
        </p14:section>
        <p14:section name="研究方法" id="{37CC4188-1E23-434C-B6E1-B0C181BCF747}">
          <p14:sldIdLst>
            <p14:sldId id="319"/>
            <p14:sldId id="271"/>
            <p14:sldId id="334"/>
            <p14:sldId id="348"/>
          </p14:sldIdLst>
        </p14:section>
        <p14:section name="結論" id="{03F6012E-C4FD-44F8-A30B-DF371020F14E}">
          <p14:sldIdLst>
            <p14:sldId id="347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FFFFF"/>
    <a:srgbClr val="DEEBF7"/>
    <a:srgbClr val="FEF8F8"/>
    <a:srgbClr val="CBD3F5"/>
    <a:srgbClr val="FEFAE8"/>
    <a:srgbClr val="E8EAFC"/>
    <a:srgbClr val="EAF2FA"/>
    <a:srgbClr val="C1CDFF"/>
    <a:srgbClr val="E5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7217" autoAdjust="0"/>
  </p:normalViewPr>
  <p:slideViewPr>
    <p:cSldViewPr>
      <p:cViewPr varScale="1">
        <p:scale>
          <a:sx n="139" d="100"/>
          <a:sy n="139" d="100"/>
        </p:scale>
        <p:origin x="1042" y="82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kern="1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= TP / (TP + FP)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TP / (TP + FN)</a:t>
            </a:r>
            <a:endParaRPr lang="en-US" altLang="zh-CN" dirty="0"/>
          </a:p>
          <a:p>
            <a:r>
              <a:rPr lang="en-US" altLang="zh-CN" dirty="0"/>
              <a:t>TNR =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/ (TN + FN)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 = 2 * (Precision * Recall) / (Precision + Recall)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G-means = √(TPR * TNR)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0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= TP / (TP + FP)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TP / (TP + FN)</a:t>
            </a:r>
            <a:endParaRPr lang="en-US" altLang="zh-CN" dirty="0"/>
          </a:p>
          <a:p>
            <a:r>
              <a:rPr lang="en-US" altLang="zh-CN" dirty="0"/>
              <a:t>TNR =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/ (TN + FN)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 = 2 * (Precision * Recall) / (Precision + Recall)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G-means = √(TPR * TNR)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72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2023/8/29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2023/8/29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2023/8/29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2023/8/29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2023/8/29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2023/8/29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2023/8/29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2023/8/29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2023/8/29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2023/8/29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2023/8/29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345503"/>
            <a:ext cx="890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A Combination Method of Resampling and Random Forest </a:t>
            </a:r>
            <a:b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</a:b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for Imbalanced Data Classification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  <a:sym typeface="+mn-lt"/>
            </a:endParaRP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562445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31713" y="3600648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2929776" y="2762255"/>
            <a:ext cx="3284232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作者：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LIU Zheng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QIU Han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ZHU Junhu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3A5432AF-1A9B-4BB7-BD44-D34B78114211}"/>
              </a:ext>
            </a:extLst>
          </p:cNvPr>
          <p:cNvSpPr txBox="1"/>
          <p:nvPr/>
        </p:nvSpPr>
        <p:spPr>
          <a:xfrm>
            <a:off x="1791438" y="3601306"/>
            <a:ext cx="1405513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defTabSz="514350" hangingPunct="0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15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August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2022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29262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273DC65C-FBBA-4AA7-987A-17AE32EDDA4C}"/>
              </a:ext>
            </a:extLst>
          </p:cNvPr>
          <p:cNvSpPr txBox="1"/>
          <p:nvPr/>
        </p:nvSpPr>
        <p:spPr>
          <a:xfrm>
            <a:off x="3803409" y="3146334"/>
            <a:ext cx="1536960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來源：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IEEE Access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451500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可以試著使用更多的演算法去比較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555908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2086306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458689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21244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23885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21244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349063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967448" y="2664793"/>
            <a:ext cx="3096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可以嘗試不同領域的資料集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4451500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可以使用不同的平衡方法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856279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349063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44426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A95AF7D-A64B-4237-9FD3-9765090F59BC}"/>
              </a:ext>
            </a:extLst>
          </p:cNvPr>
          <p:cNvSpPr/>
          <p:nvPr/>
        </p:nvSpPr>
        <p:spPr>
          <a:xfrm>
            <a:off x="1767233" y="1821082"/>
            <a:ext cx="5609534" cy="150111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提出了一種結合取樣和隨機森林的方法來進行不平衡資料分類，在不同的子樹中使用不同的子資料集進行取樣，通過減少單次取樣中使用的特徵數量，降低特徵維度對取樣效果的影響，以提高基本分類器的多樣性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535051" y="880356"/>
            <a:ext cx="8073897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Resampling &amp; Random Forest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79" name="群組 178">
            <a:extLst>
              <a:ext uri="{FF2B5EF4-FFF2-40B4-BE49-F238E27FC236}">
                <a16:creationId xmlns:a16="http://schemas.microsoft.com/office/drawing/2014/main" id="{3F689E35-9F03-4C9F-B5E6-E4C95DEAC8CF}"/>
              </a:ext>
            </a:extLst>
          </p:cNvPr>
          <p:cNvGrpSpPr/>
          <p:nvPr/>
        </p:nvGrpSpPr>
        <p:grpSpPr>
          <a:xfrm>
            <a:off x="764173" y="1744452"/>
            <a:ext cx="7615651" cy="2654323"/>
            <a:chOff x="718648" y="1492424"/>
            <a:chExt cx="7615651" cy="2654323"/>
          </a:xfrm>
        </p:grpSpPr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F0B98C60-6CCD-4A59-A4EB-11AA06266C07}"/>
                </a:ext>
              </a:extLst>
            </p:cNvPr>
            <p:cNvSpPr txBox="1"/>
            <p:nvPr/>
          </p:nvSpPr>
          <p:spPr>
            <a:xfrm>
              <a:off x="2375874" y="2609762"/>
              <a:ext cx="1080000" cy="51077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>
                  <a:latin typeface="Sitka Heading Semibold" pitchFamily="2" charset="0"/>
                </a:rPr>
                <a:t>Feature</a:t>
              </a:r>
              <a:br>
                <a:rPr lang="en-US" altLang="zh-TW" sz="1200">
                  <a:latin typeface="Sitka Heading Semibold" pitchFamily="2" charset="0"/>
                </a:rPr>
              </a:br>
              <a:r>
                <a:rPr lang="en-US" altLang="zh-TW" sz="1200">
                  <a:latin typeface="Sitka Heading Semibold" pitchFamily="2" charset="0"/>
                </a:rPr>
                <a:t>Selection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4DCEBBBC-945A-4983-9C62-FF585EF490A2}"/>
                </a:ext>
              </a:extLst>
            </p:cNvPr>
            <p:cNvGrpSpPr/>
            <p:nvPr/>
          </p:nvGrpSpPr>
          <p:grpSpPr>
            <a:xfrm>
              <a:off x="4121949" y="1582767"/>
              <a:ext cx="900100" cy="2563980"/>
              <a:chOff x="2555776" y="1771842"/>
              <a:chExt cx="900100" cy="2563980"/>
            </a:xfrm>
          </p:grpSpPr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CA4BA5A2-ED53-4231-94F6-DB19E8A5170E}"/>
                  </a:ext>
                </a:extLst>
              </p:cNvPr>
              <p:cNvSpPr txBox="1"/>
              <p:nvPr/>
            </p:nvSpPr>
            <p:spPr>
              <a:xfrm>
                <a:off x="2555776" y="1771842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Data </a:t>
                </a:r>
                <a:r>
                  <a:rPr lang="en-US" altLang="zh-TW" sz="1200" dirty="0"/>
                  <a:t>1</a:t>
                </a:r>
                <a:endParaRPr lang="zh-TW" altLang="en-US" sz="1200" dirty="0"/>
              </a:p>
            </p:txBody>
          </p:sp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D90FFF5F-CB43-4E34-B4B1-EDFEA2E33189}"/>
                  </a:ext>
                </a:extLst>
              </p:cNvPr>
              <p:cNvSpPr txBox="1"/>
              <p:nvPr/>
            </p:nvSpPr>
            <p:spPr>
              <a:xfrm>
                <a:off x="2555776" y="2317923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dirty="0"/>
                  <a:t>Data </a:t>
                </a:r>
                <a:r>
                  <a:rPr lang="en-US" altLang="zh-TW" dirty="0">
                    <a:latin typeface="台灣金萱體" panose="02020500000000000000" pitchFamily="18" charset="-120"/>
                  </a:rPr>
                  <a:t>2</a:t>
                </a:r>
                <a:endParaRPr lang="zh-TW" altLang="en-US" dirty="0">
                  <a:latin typeface="台灣金萱體" panose="02020500000000000000" pitchFamily="18" charset="-120"/>
                </a:endParaRPr>
              </a:p>
            </p:txBody>
          </p: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0FB57982-2195-437A-9419-1123C602EDAA}"/>
                  </a:ext>
                </a:extLst>
              </p:cNvPr>
              <p:cNvSpPr txBox="1"/>
              <p:nvPr/>
            </p:nvSpPr>
            <p:spPr>
              <a:xfrm>
                <a:off x="2555776" y="2873539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dirty="0"/>
                  <a:t>Data </a:t>
                </a:r>
                <a:r>
                  <a:rPr lang="en-US" altLang="zh-TW" dirty="0">
                    <a:latin typeface="台灣金萱體" panose="02020500000000000000" pitchFamily="18" charset="-120"/>
                  </a:rPr>
                  <a:t>3</a:t>
                </a:r>
                <a:endParaRPr lang="zh-TW" altLang="en-US" dirty="0">
                  <a:latin typeface="台灣金萱體" panose="02020500000000000000" pitchFamily="18" charset="-120"/>
                </a:endParaRPr>
              </a:p>
            </p:txBody>
          </p:sp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4AA0581D-76ED-49DE-B45E-7EF676BEB2C7}"/>
                  </a:ext>
                </a:extLst>
              </p:cNvPr>
              <p:cNvSpPr txBox="1"/>
              <p:nvPr/>
            </p:nvSpPr>
            <p:spPr>
              <a:xfrm>
                <a:off x="2555776" y="3425024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dirty="0"/>
                  <a:t>Data </a:t>
                </a:r>
                <a:r>
                  <a:rPr lang="en-US" altLang="zh-TW" dirty="0">
                    <a:latin typeface="台灣金萱體" panose="02020500000000000000" pitchFamily="18" charset="-120"/>
                  </a:rPr>
                  <a:t>4</a:t>
                </a:r>
                <a:endParaRPr lang="zh-TW" altLang="en-US" dirty="0">
                  <a:latin typeface="台灣金萱體" panose="02020500000000000000" pitchFamily="18" charset="-120"/>
                </a:endParaRPr>
              </a:p>
            </p:txBody>
          </p:sp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834B43B5-0F13-4528-ABFC-D624E2E2812C}"/>
                  </a:ext>
                </a:extLst>
              </p:cNvPr>
              <p:cNvSpPr txBox="1"/>
              <p:nvPr/>
            </p:nvSpPr>
            <p:spPr>
              <a:xfrm>
                <a:off x="2555776" y="3975822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dirty="0"/>
                  <a:t>Data </a:t>
                </a:r>
                <a:r>
                  <a:rPr lang="en-US" altLang="zh-TW" dirty="0">
                    <a:latin typeface="台灣金萱體" panose="02020500000000000000" pitchFamily="18" charset="-120"/>
                  </a:rPr>
                  <a:t>5</a:t>
                </a:r>
                <a:endParaRPr lang="zh-TW" altLang="en-US" dirty="0">
                  <a:latin typeface="台灣金萱體" panose="02020500000000000000" pitchFamily="18" charset="-120"/>
                </a:endParaRPr>
              </a:p>
            </p:txBody>
          </p:sp>
        </p:grpSp>
        <p:grpSp>
          <p:nvGrpSpPr>
            <p:cNvPr id="114" name="群組 113">
              <a:extLst>
                <a:ext uri="{FF2B5EF4-FFF2-40B4-BE49-F238E27FC236}">
                  <a16:creationId xmlns:a16="http://schemas.microsoft.com/office/drawing/2014/main" id="{046945B5-32A9-458C-BA3D-E80403C13CF3}"/>
                </a:ext>
              </a:extLst>
            </p:cNvPr>
            <p:cNvGrpSpPr/>
            <p:nvPr/>
          </p:nvGrpSpPr>
          <p:grpSpPr>
            <a:xfrm>
              <a:off x="3455874" y="1762767"/>
              <a:ext cx="666075" cy="2203980"/>
              <a:chOff x="3545412" y="1951842"/>
              <a:chExt cx="666075" cy="2203980"/>
            </a:xfrm>
          </p:grpSpPr>
          <p:cxnSp>
            <p:nvCxnSpPr>
              <p:cNvPr id="141" name="接點: 肘形 140">
                <a:extLst>
                  <a:ext uri="{FF2B5EF4-FFF2-40B4-BE49-F238E27FC236}">
                    <a16:creationId xmlns:a16="http://schemas.microsoft.com/office/drawing/2014/main" id="{BB2CBFBA-3CC7-425F-A217-601E8B3336E4}"/>
                  </a:ext>
                </a:extLst>
              </p:cNvPr>
              <p:cNvCxnSpPr>
                <a:cxnSpLocks/>
                <a:stCxn id="111" idx="3"/>
                <a:endCxn id="151" idx="1"/>
              </p:cNvCxnSpPr>
              <p:nvPr/>
            </p:nvCxnSpPr>
            <p:spPr>
              <a:xfrm flipV="1">
                <a:off x="3545412" y="1951842"/>
                <a:ext cx="666075" cy="1102384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接點: 肘形 141">
                <a:extLst>
                  <a:ext uri="{FF2B5EF4-FFF2-40B4-BE49-F238E27FC236}">
                    <a16:creationId xmlns:a16="http://schemas.microsoft.com/office/drawing/2014/main" id="{17E07269-7DC8-4568-9801-752B55107CAB}"/>
                  </a:ext>
                </a:extLst>
              </p:cNvPr>
              <p:cNvCxnSpPr>
                <a:cxnSpLocks/>
                <a:stCxn id="111" idx="3"/>
                <a:endCxn id="152" idx="1"/>
              </p:cNvCxnSpPr>
              <p:nvPr/>
            </p:nvCxnSpPr>
            <p:spPr>
              <a:xfrm flipV="1">
                <a:off x="3545412" y="2497923"/>
                <a:ext cx="666075" cy="556303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接點: 肘形 142">
                <a:extLst>
                  <a:ext uri="{FF2B5EF4-FFF2-40B4-BE49-F238E27FC236}">
                    <a16:creationId xmlns:a16="http://schemas.microsoft.com/office/drawing/2014/main" id="{C7B35123-D3CC-485C-8CCB-A8070D86DC54}"/>
                  </a:ext>
                </a:extLst>
              </p:cNvPr>
              <p:cNvCxnSpPr>
                <a:cxnSpLocks/>
                <a:stCxn id="111" idx="3"/>
                <a:endCxn id="153" idx="1"/>
              </p:cNvCxnSpPr>
              <p:nvPr/>
            </p:nvCxnSpPr>
            <p:spPr>
              <a:xfrm flipV="1">
                <a:off x="3545412" y="3053539"/>
                <a:ext cx="666075" cy="687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接點: 肘形 143">
                <a:extLst>
                  <a:ext uri="{FF2B5EF4-FFF2-40B4-BE49-F238E27FC236}">
                    <a16:creationId xmlns:a16="http://schemas.microsoft.com/office/drawing/2014/main" id="{F467E4AA-EAB7-40BF-82D0-2862ECA898B5}"/>
                  </a:ext>
                </a:extLst>
              </p:cNvPr>
              <p:cNvCxnSpPr>
                <a:cxnSpLocks/>
                <a:stCxn id="111" idx="3"/>
                <a:endCxn id="154" idx="1"/>
              </p:cNvCxnSpPr>
              <p:nvPr/>
            </p:nvCxnSpPr>
            <p:spPr>
              <a:xfrm>
                <a:off x="3545412" y="3054226"/>
                <a:ext cx="666075" cy="550798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接點: 肘形 144">
                <a:extLst>
                  <a:ext uri="{FF2B5EF4-FFF2-40B4-BE49-F238E27FC236}">
                    <a16:creationId xmlns:a16="http://schemas.microsoft.com/office/drawing/2014/main" id="{C6D7C3B6-4D67-475D-8542-917DB4ED6AFF}"/>
                  </a:ext>
                </a:extLst>
              </p:cNvPr>
              <p:cNvCxnSpPr>
                <a:cxnSpLocks/>
                <a:stCxn id="111" idx="3"/>
                <a:endCxn id="155" idx="1"/>
              </p:cNvCxnSpPr>
              <p:nvPr/>
            </p:nvCxnSpPr>
            <p:spPr>
              <a:xfrm>
                <a:off x="3545412" y="3054226"/>
                <a:ext cx="666075" cy="1101596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9DF1D5F2-C21F-4034-934B-CA23A26E036F}"/>
                </a:ext>
              </a:extLst>
            </p:cNvPr>
            <p:cNvSpPr txBox="1"/>
            <p:nvPr/>
          </p:nvSpPr>
          <p:spPr>
            <a:xfrm>
              <a:off x="7254299" y="2606516"/>
              <a:ext cx="1080000" cy="51077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Random</a:t>
              </a:r>
              <a:br>
                <a:rPr lang="en-US" altLang="zh-TW" sz="1200" dirty="0">
                  <a:latin typeface="Sitka Heading Semibold" pitchFamily="2" charset="0"/>
                </a:rPr>
              </a:br>
              <a:r>
                <a:rPr lang="en-US" altLang="zh-TW" sz="1200" dirty="0">
                  <a:latin typeface="Sitka Heading Semibold" pitchFamily="2" charset="0"/>
                </a:rPr>
                <a:t>Forest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7078EAF8-295D-4E3A-9916-8C59A0AB04B4}"/>
                </a:ext>
              </a:extLst>
            </p:cNvPr>
            <p:cNvSpPr txBox="1"/>
            <p:nvPr/>
          </p:nvSpPr>
          <p:spPr>
            <a:xfrm>
              <a:off x="718648" y="1492424"/>
              <a:ext cx="1080000" cy="54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Training</a:t>
              </a:r>
              <a:br>
                <a:rPr lang="en-US" altLang="zh-TW" sz="1200" dirty="0">
                  <a:latin typeface="Sitka Heading Semibold" pitchFamily="2" charset="0"/>
                </a:rPr>
              </a:br>
              <a:r>
                <a:rPr lang="en-US" altLang="zh-TW" sz="1200" dirty="0">
                  <a:latin typeface="Sitka Heading Semibold" pitchFamily="2" charset="0"/>
                </a:rPr>
                <a:t>Data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0F4E0DC8-4FD7-4B0D-B04E-4D6AD87C01AC}"/>
                </a:ext>
              </a:extLst>
            </p:cNvPr>
            <p:cNvCxnSpPr>
              <a:cxnSpLocks/>
              <a:stCxn id="117" idx="2"/>
              <a:endCxn id="156" idx="0"/>
            </p:cNvCxnSpPr>
            <p:nvPr/>
          </p:nvCxnSpPr>
          <p:spPr>
            <a:xfrm>
              <a:off x="1258648" y="2032424"/>
              <a:ext cx="192" cy="652727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0EA5FCB3-D68B-4B11-841A-961CE853CC3E}"/>
                </a:ext>
              </a:extLst>
            </p:cNvPr>
            <p:cNvGrpSpPr/>
            <p:nvPr/>
          </p:nvGrpSpPr>
          <p:grpSpPr>
            <a:xfrm>
              <a:off x="5688124" y="1579851"/>
              <a:ext cx="900732" cy="2563980"/>
              <a:chOff x="4409982" y="1771842"/>
              <a:chExt cx="900732" cy="2563980"/>
            </a:xfrm>
          </p:grpSpPr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2508A326-D090-4347-900E-62F6B715D146}"/>
                  </a:ext>
                </a:extLst>
              </p:cNvPr>
              <p:cNvSpPr txBox="1"/>
              <p:nvPr/>
            </p:nvSpPr>
            <p:spPr>
              <a:xfrm>
                <a:off x="4409982" y="2874226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3</a:t>
                </a:r>
                <a:endParaRPr lang="zh-TW" altLang="en-US" sz="1200" dirty="0"/>
              </a:p>
            </p:txBody>
          </p:sp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251FEB11-0A08-40AD-B2C8-15678A5DDB73}"/>
                  </a:ext>
                </a:extLst>
              </p:cNvPr>
              <p:cNvSpPr txBox="1"/>
              <p:nvPr/>
            </p:nvSpPr>
            <p:spPr>
              <a:xfrm>
                <a:off x="4410614" y="3425024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4</a:t>
                </a:r>
                <a:endParaRPr lang="zh-TW" altLang="en-US" sz="1200" dirty="0"/>
              </a:p>
            </p:txBody>
          </p:sp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7EA47D5-6FA6-4E67-9FF9-E908141D3FBA}"/>
                  </a:ext>
                </a:extLst>
              </p:cNvPr>
              <p:cNvSpPr txBox="1"/>
              <p:nvPr/>
            </p:nvSpPr>
            <p:spPr>
              <a:xfrm>
                <a:off x="4409982" y="3975822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5</a:t>
                </a:r>
                <a:endParaRPr lang="zh-TW" altLang="en-US" sz="1200" dirty="0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AAE090EA-D420-4FAD-806E-A6D8DC25BF55}"/>
                  </a:ext>
                </a:extLst>
              </p:cNvPr>
              <p:cNvSpPr txBox="1"/>
              <p:nvPr/>
            </p:nvSpPr>
            <p:spPr>
              <a:xfrm>
                <a:off x="4409982" y="2323428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2</a:t>
                </a:r>
                <a:endParaRPr lang="zh-TW" altLang="en-US" sz="1200" dirty="0"/>
              </a:p>
            </p:txBody>
          </p: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BB6C0DA5-692A-4A20-BEA3-F8754152366D}"/>
                  </a:ext>
                </a:extLst>
              </p:cNvPr>
              <p:cNvSpPr txBox="1"/>
              <p:nvPr/>
            </p:nvSpPr>
            <p:spPr>
              <a:xfrm>
                <a:off x="4409982" y="1771842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1</a:t>
                </a:r>
                <a:endParaRPr lang="zh-TW" altLang="en-US" sz="1200" dirty="0"/>
              </a:p>
            </p:txBody>
          </p:sp>
        </p:grpSp>
        <p:grpSp>
          <p:nvGrpSpPr>
            <p:cNvPr id="120" name="群組 119">
              <a:extLst>
                <a:ext uri="{FF2B5EF4-FFF2-40B4-BE49-F238E27FC236}">
                  <a16:creationId xmlns:a16="http://schemas.microsoft.com/office/drawing/2014/main" id="{0AFC69C0-1DB6-465F-AEE1-0CE52FCD1211}"/>
                </a:ext>
              </a:extLst>
            </p:cNvPr>
            <p:cNvGrpSpPr/>
            <p:nvPr/>
          </p:nvGrpSpPr>
          <p:grpSpPr>
            <a:xfrm>
              <a:off x="5022049" y="1759851"/>
              <a:ext cx="666707" cy="2206896"/>
              <a:chOff x="3448961" y="1951485"/>
              <a:chExt cx="666707" cy="2206896"/>
            </a:xfrm>
          </p:grpSpPr>
          <p:cxnSp>
            <p:nvCxnSpPr>
              <p:cNvPr id="126" name="直線單箭頭接點 125">
                <a:extLst>
                  <a:ext uri="{FF2B5EF4-FFF2-40B4-BE49-F238E27FC236}">
                    <a16:creationId xmlns:a16="http://schemas.microsoft.com/office/drawing/2014/main" id="{29522CB7-BF55-4F2E-91F2-F7632E85696B}"/>
                  </a:ext>
                </a:extLst>
              </p:cNvPr>
              <p:cNvCxnSpPr>
                <a:cxnSpLocks/>
                <a:stCxn id="151" idx="3"/>
                <a:endCxn id="135" idx="1"/>
              </p:cNvCxnSpPr>
              <p:nvPr/>
            </p:nvCxnSpPr>
            <p:spPr>
              <a:xfrm flipV="1">
                <a:off x="3448961" y="1951485"/>
                <a:ext cx="666075" cy="2916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單箭頭接點 126">
                <a:extLst>
                  <a:ext uri="{FF2B5EF4-FFF2-40B4-BE49-F238E27FC236}">
                    <a16:creationId xmlns:a16="http://schemas.microsoft.com/office/drawing/2014/main" id="{B9D07319-6351-410F-A79E-295118A3A627}"/>
                  </a:ext>
                </a:extLst>
              </p:cNvPr>
              <p:cNvCxnSpPr>
                <a:cxnSpLocks/>
                <a:stCxn id="152" idx="3"/>
                <a:endCxn id="134" idx="1"/>
              </p:cNvCxnSpPr>
              <p:nvPr/>
            </p:nvCxnSpPr>
            <p:spPr>
              <a:xfrm>
                <a:off x="3448961" y="2500482"/>
                <a:ext cx="666075" cy="2589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單箭頭接點 127">
                <a:extLst>
                  <a:ext uri="{FF2B5EF4-FFF2-40B4-BE49-F238E27FC236}">
                    <a16:creationId xmlns:a16="http://schemas.microsoft.com/office/drawing/2014/main" id="{96809942-2A0C-403A-A853-CC294EC8A24A}"/>
                  </a:ext>
                </a:extLst>
              </p:cNvPr>
              <p:cNvCxnSpPr>
                <a:cxnSpLocks/>
                <a:stCxn id="153" idx="3"/>
                <a:endCxn id="131" idx="1"/>
              </p:cNvCxnSpPr>
              <p:nvPr/>
            </p:nvCxnSpPr>
            <p:spPr>
              <a:xfrm flipV="1">
                <a:off x="3448961" y="3053869"/>
                <a:ext cx="666075" cy="2229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單箭頭接點 128">
                <a:extLst>
                  <a:ext uri="{FF2B5EF4-FFF2-40B4-BE49-F238E27FC236}">
                    <a16:creationId xmlns:a16="http://schemas.microsoft.com/office/drawing/2014/main" id="{1885EB65-BBDC-4EBC-8CD9-851BA1C24CAB}"/>
                  </a:ext>
                </a:extLst>
              </p:cNvPr>
              <p:cNvCxnSpPr>
                <a:cxnSpLocks/>
                <a:stCxn id="154" idx="3"/>
                <a:endCxn id="132" idx="1"/>
              </p:cNvCxnSpPr>
              <p:nvPr/>
            </p:nvCxnSpPr>
            <p:spPr>
              <a:xfrm flipV="1">
                <a:off x="3448961" y="3604667"/>
                <a:ext cx="666707" cy="2916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單箭頭接點 129">
                <a:extLst>
                  <a:ext uri="{FF2B5EF4-FFF2-40B4-BE49-F238E27FC236}">
                    <a16:creationId xmlns:a16="http://schemas.microsoft.com/office/drawing/2014/main" id="{FF812E5C-6D64-433C-B111-5DABB35928DE}"/>
                  </a:ext>
                </a:extLst>
              </p:cNvPr>
              <p:cNvCxnSpPr>
                <a:cxnSpLocks/>
                <a:stCxn id="155" idx="3"/>
                <a:endCxn id="133" idx="1"/>
              </p:cNvCxnSpPr>
              <p:nvPr/>
            </p:nvCxnSpPr>
            <p:spPr>
              <a:xfrm flipV="1">
                <a:off x="3448961" y="4155465"/>
                <a:ext cx="666075" cy="2916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接點: 肘形 120">
              <a:extLst>
                <a:ext uri="{FF2B5EF4-FFF2-40B4-BE49-F238E27FC236}">
                  <a16:creationId xmlns:a16="http://schemas.microsoft.com/office/drawing/2014/main" id="{17D68F43-CBF7-46EE-B56A-ED2F2A3E4057}"/>
                </a:ext>
              </a:extLst>
            </p:cNvPr>
            <p:cNvCxnSpPr>
              <a:cxnSpLocks/>
              <a:stCxn id="135" idx="3"/>
              <a:endCxn id="116" idx="1"/>
            </p:cNvCxnSpPr>
            <p:nvPr/>
          </p:nvCxnSpPr>
          <p:spPr>
            <a:xfrm>
              <a:off x="6588224" y="1759851"/>
              <a:ext cx="666075" cy="1102054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接點: 肘形 121">
              <a:extLst>
                <a:ext uri="{FF2B5EF4-FFF2-40B4-BE49-F238E27FC236}">
                  <a16:creationId xmlns:a16="http://schemas.microsoft.com/office/drawing/2014/main" id="{E12726EA-52D4-4C4E-B7B9-1FF578326F9D}"/>
                </a:ext>
              </a:extLst>
            </p:cNvPr>
            <p:cNvCxnSpPr>
              <a:cxnSpLocks/>
              <a:stCxn id="134" idx="3"/>
              <a:endCxn id="116" idx="1"/>
            </p:cNvCxnSpPr>
            <p:nvPr/>
          </p:nvCxnSpPr>
          <p:spPr>
            <a:xfrm>
              <a:off x="6588224" y="2311437"/>
              <a:ext cx="666075" cy="550468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接點: 肘形 122">
              <a:extLst>
                <a:ext uri="{FF2B5EF4-FFF2-40B4-BE49-F238E27FC236}">
                  <a16:creationId xmlns:a16="http://schemas.microsoft.com/office/drawing/2014/main" id="{D1CB3E45-CE97-4373-9FA7-C1298671EE70}"/>
                </a:ext>
              </a:extLst>
            </p:cNvPr>
            <p:cNvCxnSpPr>
              <a:cxnSpLocks/>
              <a:stCxn id="131" idx="3"/>
              <a:endCxn id="116" idx="1"/>
            </p:cNvCxnSpPr>
            <p:nvPr/>
          </p:nvCxnSpPr>
          <p:spPr>
            <a:xfrm flipV="1">
              <a:off x="6588224" y="2861905"/>
              <a:ext cx="666075" cy="330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接點: 肘形 123">
              <a:extLst>
                <a:ext uri="{FF2B5EF4-FFF2-40B4-BE49-F238E27FC236}">
                  <a16:creationId xmlns:a16="http://schemas.microsoft.com/office/drawing/2014/main" id="{A6A914D6-AA5C-4BDF-BA47-A2D192A3607D}"/>
                </a:ext>
              </a:extLst>
            </p:cNvPr>
            <p:cNvCxnSpPr>
              <a:cxnSpLocks/>
              <a:stCxn id="132" idx="3"/>
              <a:endCxn id="116" idx="1"/>
            </p:cNvCxnSpPr>
            <p:nvPr/>
          </p:nvCxnSpPr>
          <p:spPr>
            <a:xfrm flipV="1">
              <a:off x="6588856" y="2861905"/>
              <a:ext cx="665443" cy="551128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接點: 肘形 124">
              <a:extLst>
                <a:ext uri="{FF2B5EF4-FFF2-40B4-BE49-F238E27FC236}">
                  <a16:creationId xmlns:a16="http://schemas.microsoft.com/office/drawing/2014/main" id="{58E4AB73-0F4C-488E-8048-B707DD24A9CF}"/>
                </a:ext>
              </a:extLst>
            </p:cNvPr>
            <p:cNvCxnSpPr>
              <a:cxnSpLocks/>
              <a:stCxn id="133" idx="3"/>
              <a:endCxn id="116" idx="1"/>
            </p:cNvCxnSpPr>
            <p:nvPr/>
          </p:nvCxnSpPr>
          <p:spPr>
            <a:xfrm flipV="1">
              <a:off x="6588224" y="2861905"/>
              <a:ext cx="666075" cy="1101926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D18863B3-8275-4D10-A600-5FC78F1B0220}"/>
                </a:ext>
              </a:extLst>
            </p:cNvPr>
            <p:cNvSpPr txBox="1"/>
            <p:nvPr/>
          </p:nvSpPr>
          <p:spPr>
            <a:xfrm>
              <a:off x="718840" y="2685151"/>
              <a:ext cx="108000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Resampling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cxnSp>
          <p:nvCxnSpPr>
            <p:cNvPr id="172" name="直線單箭頭接點 171">
              <a:extLst>
                <a:ext uri="{FF2B5EF4-FFF2-40B4-BE49-F238E27FC236}">
                  <a16:creationId xmlns:a16="http://schemas.microsoft.com/office/drawing/2014/main" id="{24CB44F6-2941-4362-A0C6-BAF13BB9863F}"/>
                </a:ext>
              </a:extLst>
            </p:cNvPr>
            <p:cNvCxnSpPr>
              <a:cxnSpLocks/>
              <a:stCxn id="156" idx="3"/>
              <a:endCxn id="111" idx="1"/>
            </p:cNvCxnSpPr>
            <p:nvPr/>
          </p:nvCxnSpPr>
          <p:spPr>
            <a:xfrm>
              <a:off x="1798840" y="2865151"/>
              <a:ext cx="577034" cy="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研究架構圖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5646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C4CC252D-DEE9-4C74-811B-0F683E3D9B71}"/>
              </a:ext>
            </a:extLst>
          </p:cNvPr>
          <p:cNvGrpSpPr/>
          <p:nvPr/>
        </p:nvGrpSpPr>
        <p:grpSpPr>
          <a:xfrm>
            <a:off x="718648" y="1492424"/>
            <a:ext cx="7701286" cy="2654323"/>
            <a:chOff x="718648" y="1610409"/>
            <a:chExt cx="7701286" cy="2654323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40C3299-AF66-473B-903B-82704E1AD845}"/>
                </a:ext>
              </a:extLst>
            </p:cNvPr>
            <p:cNvSpPr txBox="1"/>
            <p:nvPr/>
          </p:nvSpPr>
          <p:spPr>
            <a:xfrm>
              <a:off x="720920" y="2727747"/>
              <a:ext cx="1080000" cy="51077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Feature</a:t>
              </a:r>
              <a:br>
                <a:rPr lang="en-US" altLang="zh-TW" sz="1200" dirty="0">
                  <a:latin typeface="Sitka Heading Semibold" pitchFamily="2" charset="0"/>
                </a:rPr>
              </a:br>
              <a:r>
                <a:rPr lang="en-US" altLang="zh-TW" sz="1200" dirty="0">
                  <a:latin typeface="Sitka Heading Semibold" pitchFamily="2" charset="0"/>
                </a:rPr>
                <a:t>Selection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9AB72504-75D9-45E7-AB94-81B85BF7C859}"/>
                </a:ext>
              </a:extLst>
            </p:cNvPr>
            <p:cNvGrpSpPr/>
            <p:nvPr/>
          </p:nvGrpSpPr>
          <p:grpSpPr>
            <a:xfrm>
              <a:off x="2466238" y="1700752"/>
              <a:ext cx="900100" cy="2563980"/>
              <a:chOff x="2555776" y="1771842"/>
              <a:chExt cx="900100" cy="2563980"/>
            </a:xfrm>
          </p:grpSpPr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4856F39A-8C62-4442-BF65-2BFDFE73FA33}"/>
                  </a:ext>
                </a:extLst>
              </p:cNvPr>
              <p:cNvSpPr txBox="1"/>
              <p:nvPr/>
            </p:nvSpPr>
            <p:spPr>
              <a:xfrm>
                <a:off x="2555776" y="1771842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Data </a:t>
                </a:r>
                <a:r>
                  <a:rPr lang="en-US" altLang="zh-TW" sz="1200" dirty="0"/>
                  <a:t>1</a:t>
                </a:r>
                <a:endParaRPr lang="zh-TW" altLang="en-US" sz="1200" dirty="0"/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CBD9A04D-B041-4B1F-B5EE-FE66CC4B16C8}"/>
                  </a:ext>
                </a:extLst>
              </p:cNvPr>
              <p:cNvSpPr txBox="1"/>
              <p:nvPr/>
            </p:nvSpPr>
            <p:spPr>
              <a:xfrm>
                <a:off x="2555776" y="2317923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dirty="0"/>
                  <a:t>Data </a:t>
                </a:r>
                <a:r>
                  <a:rPr lang="en-US" altLang="zh-TW" dirty="0">
                    <a:latin typeface="台灣金萱體" panose="02020500000000000000" pitchFamily="18" charset="-120"/>
                  </a:rPr>
                  <a:t>2</a:t>
                </a:r>
                <a:endParaRPr lang="zh-TW" altLang="en-US" dirty="0">
                  <a:latin typeface="台灣金萱體" panose="02020500000000000000" pitchFamily="18" charset="-120"/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FC23952E-5C73-4ED2-B74F-89768D501958}"/>
                  </a:ext>
                </a:extLst>
              </p:cNvPr>
              <p:cNvSpPr txBox="1"/>
              <p:nvPr/>
            </p:nvSpPr>
            <p:spPr>
              <a:xfrm>
                <a:off x="2555776" y="2873539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dirty="0"/>
                  <a:t>Data </a:t>
                </a:r>
                <a:r>
                  <a:rPr lang="en-US" altLang="zh-TW" dirty="0">
                    <a:latin typeface="台灣金萱體" panose="02020500000000000000" pitchFamily="18" charset="-120"/>
                  </a:rPr>
                  <a:t>3</a:t>
                </a:r>
                <a:endParaRPr lang="zh-TW" altLang="en-US" dirty="0">
                  <a:latin typeface="台灣金萱體" panose="02020500000000000000" pitchFamily="18" charset="-120"/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BCEB2BA-B843-416D-A1D4-93D38F62AAD2}"/>
                  </a:ext>
                </a:extLst>
              </p:cNvPr>
              <p:cNvSpPr txBox="1"/>
              <p:nvPr/>
            </p:nvSpPr>
            <p:spPr>
              <a:xfrm>
                <a:off x="2555776" y="3425024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dirty="0"/>
                  <a:t>Data </a:t>
                </a:r>
                <a:r>
                  <a:rPr lang="en-US" altLang="zh-TW" dirty="0">
                    <a:latin typeface="台灣金萱體" panose="02020500000000000000" pitchFamily="18" charset="-120"/>
                  </a:rPr>
                  <a:t>4</a:t>
                </a:r>
                <a:endParaRPr lang="zh-TW" altLang="en-US" dirty="0">
                  <a:latin typeface="台灣金萱體" panose="02020500000000000000" pitchFamily="18" charset="-120"/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58A68B05-1BDB-422F-91F0-CF1EF07A01A2}"/>
                  </a:ext>
                </a:extLst>
              </p:cNvPr>
              <p:cNvSpPr txBox="1"/>
              <p:nvPr/>
            </p:nvSpPr>
            <p:spPr>
              <a:xfrm>
                <a:off x="2555776" y="3975822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dirty="0"/>
                  <a:t>Data </a:t>
                </a:r>
                <a:r>
                  <a:rPr lang="en-US" altLang="zh-TW" dirty="0">
                    <a:latin typeface="台灣金萱體" panose="02020500000000000000" pitchFamily="18" charset="-120"/>
                  </a:rPr>
                  <a:t>5</a:t>
                </a:r>
                <a:endParaRPr lang="zh-TW" altLang="en-US" dirty="0">
                  <a:latin typeface="台灣金萱體" panose="02020500000000000000" pitchFamily="18" charset="-120"/>
                </a:endParaRPr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32D0B001-A0A6-4915-AFFD-7ACE051947D7}"/>
                </a:ext>
              </a:extLst>
            </p:cNvPr>
            <p:cNvGrpSpPr/>
            <p:nvPr/>
          </p:nvGrpSpPr>
          <p:grpSpPr>
            <a:xfrm>
              <a:off x="4032096" y="1700459"/>
              <a:ext cx="1080632" cy="2563980"/>
              <a:chOff x="4409982" y="1771842"/>
              <a:chExt cx="1080632" cy="2563980"/>
            </a:xfrm>
          </p:grpSpPr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18F31F3-433D-43F9-92F5-66E059E1A663}"/>
                  </a:ext>
                </a:extLst>
              </p:cNvPr>
              <p:cNvSpPr txBox="1"/>
              <p:nvPr/>
            </p:nvSpPr>
            <p:spPr>
              <a:xfrm>
                <a:off x="4409982" y="2874226"/>
                <a:ext cx="1080000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Resampling</a:t>
                </a:r>
                <a:endParaRPr lang="zh-TW" altLang="en-US" sz="1200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A034A609-E736-4965-A43E-2D0187DFE625}"/>
                  </a:ext>
                </a:extLst>
              </p:cNvPr>
              <p:cNvSpPr txBox="1"/>
              <p:nvPr/>
            </p:nvSpPr>
            <p:spPr>
              <a:xfrm>
                <a:off x="4410614" y="3425024"/>
                <a:ext cx="1080000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Resampling</a:t>
                </a:r>
                <a:endParaRPr lang="zh-TW" altLang="en-US" sz="1200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6B8E2B09-8871-4912-BE87-639CDC876BD8}"/>
                  </a:ext>
                </a:extLst>
              </p:cNvPr>
              <p:cNvSpPr txBox="1"/>
              <p:nvPr/>
            </p:nvSpPr>
            <p:spPr>
              <a:xfrm>
                <a:off x="4409982" y="3975822"/>
                <a:ext cx="1080000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Resampling</a:t>
                </a:r>
                <a:endParaRPr lang="zh-TW" altLang="en-US" sz="1200" dirty="0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51E8B88-FBBA-4534-8F6C-A780285B68D8}"/>
                  </a:ext>
                </a:extLst>
              </p:cNvPr>
              <p:cNvSpPr txBox="1"/>
              <p:nvPr/>
            </p:nvSpPr>
            <p:spPr>
              <a:xfrm>
                <a:off x="4409982" y="2323428"/>
                <a:ext cx="1080000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Resampling</a:t>
                </a:r>
                <a:endParaRPr lang="zh-TW" altLang="en-US" sz="1200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E99996F-4A72-4923-95A7-63D500CC9E00}"/>
                  </a:ext>
                </a:extLst>
              </p:cNvPr>
              <p:cNvSpPr txBox="1"/>
              <p:nvPr/>
            </p:nvSpPr>
            <p:spPr>
              <a:xfrm>
                <a:off x="4409982" y="1771842"/>
                <a:ext cx="1080000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Resampling</a:t>
                </a:r>
                <a:endParaRPr lang="zh-TW" altLang="en-US" sz="1200" dirty="0"/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1A824D8F-83DA-467F-BF04-28539C2E5B07}"/>
                </a:ext>
              </a:extLst>
            </p:cNvPr>
            <p:cNvGrpSpPr/>
            <p:nvPr/>
          </p:nvGrpSpPr>
          <p:grpSpPr>
            <a:xfrm>
              <a:off x="1800920" y="1880752"/>
              <a:ext cx="665318" cy="2203980"/>
              <a:chOff x="1890458" y="1951842"/>
              <a:chExt cx="665318" cy="2203980"/>
            </a:xfrm>
          </p:grpSpPr>
          <p:cxnSp>
            <p:nvCxnSpPr>
              <p:cNvPr id="50" name="接點: 肘形 49">
                <a:extLst>
                  <a:ext uri="{FF2B5EF4-FFF2-40B4-BE49-F238E27FC236}">
                    <a16:creationId xmlns:a16="http://schemas.microsoft.com/office/drawing/2014/main" id="{96F5811B-A16A-41F0-8DF9-33AFC82A3EFB}"/>
                  </a:ext>
                </a:extLst>
              </p:cNvPr>
              <p:cNvCxnSpPr>
                <a:cxnSpLocks/>
                <a:stCxn id="31" idx="3"/>
                <a:endCxn id="63" idx="1"/>
              </p:cNvCxnSpPr>
              <p:nvPr/>
            </p:nvCxnSpPr>
            <p:spPr>
              <a:xfrm flipV="1">
                <a:off x="1890458" y="1951842"/>
                <a:ext cx="665318" cy="1102384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接點: 肘形 50">
                <a:extLst>
                  <a:ext uri="{FF2B5EF4-FFF2-40B4-BE49-F238E27FC236}">
                    <a16:creationId xmlns:a16="http://schemas.microsoft.com/office/drawing/2014/main" id="{DA566E8D-29A9-452F-8C8A-490B943E8681}"/>
                  </a:ext>
                </a:extLst>
              </p:cNvPr>
              <p:cNvCxnSpPr>
                <a:cxnSpLocks/>
                <a:stCxn id="31" idx="3"/>
                <a:endCxn id="64" idx="1"/>
              </p:cNvCxnSpPr>
              <p:nvPr/>
            </p:nvCxnSpPr>
            <p:spPr>
              <a:xfrm flipV="1">
                <a:off x="1890458" y="2497923"/>
                <a:ext cx="665318" cy="556303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接點: 肘形 51">
                <a:extLst>
                  <a:ext uri="{FF2B5EF4-FFF2-40B4-BE49-F238E27FC236}">
                    <a16:creationId xmlns:a16="http://schemas.microsoft.com/office/drawing/2014/main" id="{2EB96A0F-4665-44F9-A680-C2DD001E961D}"/>
                  </a:ext>
                </a:extLst>
              </p:cNvPr>
              <p:cNvCxnSpPr>
                <a:cxnSpLocks/>
                <a:stCxn id="31" idx="3"/>
                <a:endCxn id="65" idx="1"/>
              </p:cNvCxnSpPr>
              <p:nvPr/>
            </p:nvCxnSpPr>
            <p:spPr>
              <a:xfrm flipV="1">
                <a:off x="1890458" y="3053539"/>
                <a:ext cx="665318" cy="687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接點: 肘形 52">
                <a:extLst>
                  <a:ext uri="{FF2B5EF4-FFF2-40B4-BE49-F238E27FC236}">
                    <a16:creationId xmlns:a16="http://schemas.microsoft.com/office/drawing/2014/main" id="{F20CFFC5-EE98-4662-A1C3-75D2D2A442A1}"/>
                  </a:ext>
                </a:extLst>
              </p:cNvPr>
              <p:cNvCxnSpPr>
                <a:cxnSpLocks/>
                <a:stCxn id="31" idx="3"/>
                <a:endCxn id="66" idx="1"/>
              </p:cNvCxnSpPr>
              <p:nvPr/>
            </p:nvCxnSpPr>
            <p:spPr>
              <a:xfrm>
                <a:off x="1890458" y="3054226"/>
                <a:ext cx="665318" cy="550798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接點: 肘形 53">
                <a:extLst>
                  <a:ext uri="{FF2B5EF4-FFF2-40B4-BE49-F238E27FC236}">
                    <a16:creationId xmlns:a16="http://schemas.microsoft.com/office/drawing/2014/main" id="{4153C494-D21B-4235-965F-85223064E429}"/>
                  </a:ext>
                </a:extLst>
              </p:cNvPr>
              <p:cNvCxnSpPr>
                <a:cxnSpLocks/>
                <a:stCxn id="31" idx="3"/>
                <a:endCxn id="67" idx="1"/>
              </p:cNvCxnSpPr>
              <p:nvPr/>
            </p:nvCxnSpPr>
            <p:spPr>
              <a:xfrm>
                <a:off x="1890458" y="3054226"/>
                <a:ext cx="665318" cy="1101596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5E925D2E-F604-4F6E-AA4D-99E187EA8DD7}"/>
                </a:ext>
              </a:extLst>
            </p:cNvPr>
            <p:cNvGrpSpPr/>
            <p:nvPr/>
          </p:nvGrpSpPr>
          <p:grpSpPr>
            <a:xfrm>
              <a:off x="3366338" y="1880459"/>
              <a:ext cx="666390" cy="2204273"/>
              <a:chOff x="3455876" y="1951549"/>
              <a:chExt cx="666390" cy="2204273"/>
            </a:xfrm>
          </p:grpSpPr>
          <p:cxnSp>
            <p:nvCxnSpPr>
              <p:cNvPr id="45" name="直線單箭頭接點 44">
                <a:extLst>
                  <a:ext uri="{FF2B5EF4-FFF2-40B4-BE49-F238E27FC236}">
                    <a16:creationId xmlns:a16="http://schemas.microsoft.com/office/drawing/2014/main" id="{21510C69-787E-4257-88EA-AF39E2159FA3}"/>
                  </a:ext>
                </a:extLst>
              </p:cNvPr>
              <p:cNvCxnSpPr>
                <a:cxnSpLocks/>
                <a:stCxn id="63" idx="3"/>
                <a:endCxn id="62" idx="1"/>
              </p:cNvCxnSpPr>
              <p:nvPr/>
            </p:nvCxnSpPr>
            <p:spPr>
              <a:xfrm flipV="1">
                <a:off x="3455876" y="1951549"/>
                <a:ext cx="665758" cy="293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>
                <a:extLst>
                  <a:ext uri="{FF2B5EF4-FFF2-40B4-BE49-F238E27FC236}">
                    <a16:creationId xmlns:a16="http://schemas.microsoft.com/office/drawing/2014/main" id="{A1527B9F-FDE8-4B66-A1BD-AB353D648CCE}"/>
                  </a:ext>
                </a:extLst>
              </p:cNvPr>
              <p:cNvCxnSpPr>
                <a:cxnSpLocks/>
                <a:stCxn id="64" idx="3"/>
                <a:endCxn id="61" idx="1"/>
              </p:cNvCxnSpPr>
              <p:nvPr/>
            </p:nvCxnSpPr>
            <p:spPr>
              <a:xfrm>
                <a:off x="3455876" y="2497923"/>
                <a:ext cx="665758" cy="5212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46">
                <a:extLst>
                  <a:ext uri="{FF2B5EF4-FFF2-40B4-BE49-F238E27FC236}">
                    <a16:creationId xmlns:a16="http://schemas.microsoft.com/office/drawing/2014/main" id="{BC5BB526-AEF1-45FD-B3B7-4711B531C13C}"/>
                  </a:ext>
                </a:extLst>
              </p:cNvPr>
              <p:cNvCxnSpPr>
                <a:cxnSpLocks/>
                <a:stCxn id="65" idx="3"/>
                <a:endCxn id="56" idx="1"/>
              </p:cNvCxnSpPr>
              <p:nvPr/>
            </p:nvCxnSpPr>
            <p:spPr>
              <a:xfrm>
                <a:off x="3455876" y="3053539"/>
                <a:ext cx="665758" cy="394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>
                <a:extLst>
                  <a:ext uri="{FF2B5EF4-FFF2-40B4-BE49-F238E27FC236}">
                    <a16:creationId xmlns:a16="http://schemas.microsoft.com/office/drawing/2014/main" id="{1D3F5A14-59F6-4FEB-AB27-6725F46CCCE3}"/>
                  </a:ext>
                </a:extLst>
              </p:cNvPr>
              <p:cNvCxnSpPr>
                <a:cxnSpLocks/>
                <a:stCxn id="66" idx="3"/>
                <a:endCxn id="59" idx="1"/>
              </p:cNvCxnSpPr>
              <p:nvPr/>
            </p:nvCxnSpPr>
            <p:spPr>
              <a:xfrm flipV="1">
                <a:off x="3455876" y="3604731"/>
                <a:ext cx="666390" cy="293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>
                <a:extLst>
                  <a:ext uri="{FF2B5EF4-FFF2-40B4-BE49-F238E27FC236}">
                    <a16:creationId xmlns:a16="http://schemas.microsoft.com/office/drawing/2014/main" id="{E6431786-9F37-490E-95EB-4819E87BE83F}"/>
                  </a:ext>
                </a:extLst>
              </p:cNvPr>
              <p:cNvCxnSpPr>
                <a:cxnSpLocks/>
                <a:stCxn id="67" idx="3"/>
                <a:endCxn id="60" idx="1"/>
              </p:cNvCxnSpPr>
              <p:nvPr/>
            </p:nvCxnSpPr>
            <p:spPr>
              <a:xfrm flipV="1">
                <a:off x="3455876" y="4155529"/>
                <a:ext cx="665758" cy="293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6D662EEF-5846-49D4-8D1A-9545D9D312BF}"/>
                </a:ext>
              </a:extLst>
            </p:cNvPr>
            <p:cNvSpPr txBox="1"/>
            <p:nvPr/>
          </p:nvSpPr>
          <p:spPr>
            <a:xfrm>
              <a:off x="7339934" y="2724501"/>
              <a:ext cx="1080000" cy="51077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Random</a:t>
              </a:r>
              <a:br>
                <a:rPr lang="en-US" altLang="zh-TW" sz="1200" dirty="0">
                  <a:latin typeface="Sitka Heading Semibold" pitchFamily="2" charset="0"/>
                </a:rPr>
              </a:br>
              <a:r>
                <a:rPr lang="en-US" altLang="zh-TW" sz="1200" dirty="0">
                  <a:latin typeface="Sitka Heading Semibold" pitchFamily="2" charset="0"/>
                </a:rPr>
                <a:t>Forest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3F77E3-290D-4A8A-B394-255B01AB9ABE}"/>
                </a:ext>
              </a:extLst>
            </p:cNvPr>
            <p:cNvSpPr txBox="1"/>
            <p:nvPr/>
          </p:nvSpPr>
          <p:spPr>
            <a:xfrm>
              <a:off x="718648" y="1610409"/>
              <a:ext cx="1080000" cy="54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Training</a:t>
              </a:r>
              <a:br>
                <a:rPr lang="en-US" altLang="zh-TW" sz="1200" dirty="0">
                  <a:latin typeface="Sitka Heading Semibold" pitchFamily="2" charset="0"/>
                </a:rPr>
              </a:br>
              <a:r>
                <a:rPr lang="en-US" altLang="zh-TW" sz="1200" dirty="0">
                  <a:latin typeface="Sitka Heading Semibold" pitchFamily="2" charset="0"/>
                </a:rPr>
                <a:t>Data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DA72A45B-B87D-470B-B33C-69BC5AED32E4}"/>
                </a:ext>
              </a:extLst>
            </p:cNvPr>
            <p:cNvCxnSpPr>
              <a:cxnSpLocks/>
              <a:stCxn id="68" idx="2"/>
              <a:endCxn id="31" idx="0"/>
            </p:cNvCxnSpPr>
            <p:nvPr/>
          </p:nvCxnSpPr>
          <p:spPr>
            <a:xfrm>
              <a:off x="1258648" y="2150409"/>
              <a:ext cx="2272" cy="577338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5802D7D8-CB1E-429D-95C2-EF2F73F005DA}"/>
                </a:ext>
              </a:extLst>
            </p:cNvPr>
            <p:cNvGrpSpPr/>
            <p:nvPr/>
          </p:nvGrpSpPr>
          <p:grpSpPr>
            <a:xfrm>
              <a:off x="5777222" y="1700459"/>
              <a:ext cx="900732" cy="2563980"/>
              <a:chOff x="4409982" y="1771842"/>
              <a:chExt cx="900732" cy="2563980"/>
            </a:xfrm>
          </p:grpSpPr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608CD8C-E3FA-4ADD-B742-F14EAF21FB7B}"/>
                  </a:ext>
                </a:extLst>
              </p:cNvPr>
              <p:cNvSpPr txBox="1"/>
              <p:nvPr/>
            </p:nvSpPr>
            <p:spPr>
              <a:xfrm>
                <a:off x="4409982" y="2874226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3</a:t>
                </a:r>
                <a:endParaRPr lang="zh-TW" altLang="en-US" sz="1200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00F44A98-B488-42D5-924D-E389EA9D5850}"/>
                  </a:ext>
                </a:extLst>
              </p:cNvPr>
              <p:cNvSpPr txBox="1"/>
              <p:nvPr/>
            </p:nvSpPr>
            <p:spPr>
              <a:xfrm>
                <a:off x="4410614" y="3425024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4</a:t>
                </a:r>
                <a:endParaRPr lang="zh-TW" altLang="en-US" sz="1200" dirty="0"/>
              </a:p>
            </p:txBody>
          </p:sp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0B9961DE-F351-48A4-8553-D5CD288EB795}"/>
                  </a:ext>
                </a:extLst>
              </p:cNvPr>
              <p:cNvSpPr txBox="1"/>
              <p:nvPr/>
            </p:nvSpPr>
            <p:spPr>
              <a:xfrm>
                <a:off x="4409982" y="3975822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5</a:t>
                </a:r>
                <a:endParaRPr lang="zh-TW" altLang="en-US" sz="1200" dirty="0"/>
              </a:p>
            </p:txBody>
          </p:sp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C9B4A9B4-F802-4557-9081-995221702926}"/>
                  </a:ext>
                </a:extLst>
              </p:cNvPr>
              <p:cNvSpPr txBox="1"/>
              <p:nvPr/>
            </p:nvSpPr>
            <p:spPr>
              <a:xfrm>
                <a:off x="4409982" y="2323428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2</a:t>
                </a:r>
                <a:endParaRPr lang="zh-TW" altLang="en-US" sz="1200" dirty="0"/>
              </a:p>
            </p:txBody>
          </p:sp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FC68C5D7-9423-439A-A94E-A1D1BC27F23C}"/>
                  </a:ext>
                </a:extLst>
              </p:cNvPr>
              <p:cNvSpPr txBox="1"/>
              <p:nvPr/>
            </p:nvSpPr>
            <p:spPr>
              <a:xfrm>
                <a:off x="4409982" y="1771842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1</a:t>
                </a:r>
                <a:endParaRPr lang="zh-TW" altLang="en-US" sz="1200" dirty="0"/>
              </a:p>
            </p:txBody>
          </p:sp>
        </p:grp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A2763520-CDF2-4E97-8E23-DFE5A990D828}"/>
                </a:ext>
              </a:extLst>
            </p:cNvPr>
            <p:cNvGrpSpPr/>
            <p:nvPr/>
          </p:nvGrpSpPr>
          <p:grpSpPr>
            <a:xfrm>
              <a:off x="5112096" y="1880459"/>
              <a:ext cx="665758" cy="2203980"/>
              <a:chOff x="3445183" y="1954108"/>
              <a:chExt cx="665758" cy="2203980"/>
            </a:xfrm>
          </p:grpSpPr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343F3222-8405-411C-9E3E-4A4800218B9D}"/>
                  </a:ext>
                </a:extLst>
              </p:cNvPr>
              <p:cNvCxnSpPr>
                <a:cxnSpLocks/>
                <a:stCxn id="62" idx="3"/>
                <a:endCxn id="75" idx="1"/>
              </p:cNvCxnSpPr>
              <p:nvPr/>
            </p:nvCxnSpPr>
            <p:spPr>
              <a:xfrm>
                <a:off x="3445183" y="1954108"/>
                <a:ext cx="665126" cy="0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FB17699D-5674-4999-A7F9-58F16CE5FFB1}"/>
                  </a:ext>
                </a:extLst>
              </p:cNvPr>
              <p:cNvCxnSpPr>
                <a:cxnSpLocks/>
                <a:stCxn id="61" idx="3"/>
                <a:endCxn id="74" idx="1"/>
              </p:cNvCxnSpPr>
              <p:nvPr/>
            </p:nvCxnSpPr>
            <p:spPr>
              <a:xfrm>
                <a:off x="3445183" y="2505694"/>
                <a:ext cx="665126" cy="0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459AAA66-F46A-4D09-946E-C418A779C4AC}"/>
                  </a:ext>
                </a:extLst>
              </p:cNvPr>
              <p:cNvCxnSpPr>
                <a:cxnSpLocks/>
                <a:stCxn id="56" idx="3"/>
                <a:endCxn id="71" idx="1"/>
              </p:cNvCxnSpPr>
              <p:nvPr/>
            </p:nvCxnSpPr>
            <p:spPr>
              <a:xfrm>
                <a:off x="3445183" y="3056492"/>
                <a:ext cx="665126" cy="0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FE0584C0-D416-4E5C-BE7F-A559209ED8BF}"/>
                  </a:ext>
                </a:extLst>
              </p:cNvPr>
              <p:cNvCxnSpPr>
                <a:cxnSpLocks/>
                <a:stCxn id="59" idx="3"/>
                <a:endCxn id="72" idx="1"/>
              </p:cNvCxnSpPr>
              <p:nvPr/>
            </p:nvCxnSpPr>
            <p:spPr>
              <a:xfrm>
                <a:off x="3445815" y="3607290"/>
                <a:ext cx="665126" cy="0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>
                <a:extLst>
                  <a:ext uri="{FF2B5EF4-FFF2-40B4-BE49-F238E27FC236}">
                    <a16:creationId xmlns:a16="http://schemas.microsoft.com/office/drawing/2014/main" id="{4D689A37-697B-46AE-B880-9CEFC787B4A2}"/>
                  </a:ext>
                </a:extLst>
              </p:cNvPr>
              <p:cNvCxnSpPr>
                <a:cxnSpLocks/>
                <a:stCxn id="60" idx="3"/>
                <a:endCxn id="73" idx="1"/>
              </p:cNvCxnSpPr>
              <p:nvPr/>
            </p:nvCxnSpPr>
            <p:spPr>
              <a:xfrm>
                <a:off x="3445183" y="4158088"/>
                <a:ext cx="665126" cy="0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接點: 肘形 81">
              <a:extLst>
                <a:ext uri="{FF2B5EF4-FFF2-40B4-BE49-F238E27FC236}">
                  <a16:creationId xmlns:a16="http://schemas.microsoft.com/office/drawing/2014/main" id="{EBFCFDB7-7E29-45A0-8367-F023DE90D467}"/>
                </a:ext>
              </a:extLst>
            </p:cNvPr>
            <p:cNvCxnSpPr>
              <a:cxnSpLocks/>
              <a:stCxn id="75" idx="3"/>
              <a:endCxn id="38" idx="1"/>
            </p:cNvCxnSpPr>
            <p:nvPr/>
          </p:nvCxnSpPr>
          <p:spPr>
            <a:xfrm>
              <a:off x="6677322" y="1880459"/>
              <a:ext cx="662612" cy="1099431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接點: 肘形 82">
              <a:extLst>
                <a:ext uri="{FF2B5EF4-FFF2-40B4-BE49-F238E27FC236}">
                  <a16:creationId xmlns:a16="http://schemas.microsoft.com/office/drawing/2014/main" id="{C8F74BCC-5CE6-4FDE-9536-56F16BD3EBE5}"/>
                </a:ext>
              </a:extLst>
            </p:cNvPr>
            <p:cNvCxnSpPr>
              <a:cxnSpLocks/>
              <a:stCxn id="74" idx="3"/>
              <a:endCxn id="38" idx="1"/>
            </p:cNvCxnSpPr>
            <p:nvPr/>
          </p:nvCxnSpPr>
          <p:spPr>
            <a:xfrm>
              <a:off x="6677322" y="2432045"/>
              <a:ext cx="662612" cy="547845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接點: 肘形 83">
              <a:extLst>
                <a:ext uri="{FF2B5EF4-FFF2-40B4-BE49-F238E27FC236}">
                  <a16:creationId xmlns:a16="http://schemas.microsoft.com/office/drawing/2014/main" id="{CA437B84-842E-4DBC-9A35-1B59771C81E0}"/>
                </a:ext>
              </a:extLst>
            </p:cNvPr>
            <p:cNvCxnSpPr>
              <a:cxnSpLocks/>
              <a:stCxn id="71" idx="3"/>
              <a:endCxn id="38" idx="1"/>
            </p:cNvCxnSpPr>
            <p:nvPr/>
          </p:nvCxnSpPr>
          <p:spPr>
            <a:xfrm flipV="1">
              <a:off x="6677322" y="2979890"/>
              <a:ext cx="662612" cy="2953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接點: 肘形 84">
              <a:extLst>
                <a:ext uri="{FF2B5EF4-FFF2-40B4-BE49-F238E27FC236}">
                  <a16:creationId xmlns:a16="http://schemas.microsoft.com/office/drawing/2014/main" id="{A93071E9-494E-4C55-B57B-165FD8D37880}"/>
                </a:ext>
              </a:extLst>
            </p:cNvPr>
            <p:cNvCxnSpPr>
              <a:cxnSpLocks/>
              <a:stCxn id="72" idx="3"/>
              <a:endCxn id="38" idx="1"/>
            </p:cNvCxnSpPr>
            <p:nvPr/>
          </p:nvCxnSpPr>
          <p:spPr>
            <a:xfrm flipV="1">
              <a:off x="6677954" y="2979890"/>
              <a:ext cx="661980" cy="553751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接點: 肘形 85">
              <a:extLst>
                <a:ext uri="{FF2B5EF4-FFF2-40B4-BE49-F238E27FC236}">
                  <a16:creationId xmlns:a16="http://schemas.microsoft.com/office/drawing/2014/main" id="{B1A4C6FA-4FE0-4808-8A91-712697E7E7E6}"/>
                </a:ext>
              </a:extLst>
            </p:cNvPr>
            <p:cNvCxnSpPr>
              <a:cxnSpLocks/>
              <a:stCxn id="73" idx="3"/>
              <a:endCxn id="38" idx="1"/>
            </p:cNvCxnSpPr>
            <p:nvPr/>
          </p:nvCxnSpPr>
          <p:spPr>
            <a:xfrm flipV="1">
              <a:off x="6677322" y="2979890"/>
              <a:ext cx="662612" cy="1104549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6779324-112C-4CD3-8F5E-67449F4B6106}"/>
              </a:ext>
            </a:extLst>
          </p:cNvPr>
          <p:cNvCxnSpPr>
            <a:cxnSpLocks/>
            <a:stCxn id="60" idx="2"/>
            <a:endCxn id="97" idx="0"/>
          </p:cNvCxnSpPr>
          <p:nvPr/>
        </p:nvCxnSpPr>
        <p:spPr>
          <a:xfrm flipH="1">
            <a:off x="4572000" y="4146454"/>
            <a:ext cx="96" cy="353613"/>
          </a:xfrm>
          <a:prstGeom prst="straightConnector1">
            <a:avLst/>
          </a:prstGeom>
          <a:ln w="9525" cap="rnd">
            <a:solidFill>
              <a:srgbClr val="E03E3E"/>
            </a:solidFill>
            <a:prstDash val="dash"/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F5F61993-B2A3-46EB-99C4-9BE57300D373}"/>
              </a:ext>
            </a:extLst>
          </p:cNvPr>
          <p:cNvSpPr txBox="1"/>
          <p:nvPr/>
        </p:nvSpPr>
        <p:spPr>
          <a:xfrm>
            <a:off x="1835704" y="4500067"/>
            <a:ext cx="547259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1200" dirty="0">
                <a:solidFill>
                  <a:srgbClr val="E03E3E"/>
                </a:solidFill>
                <a:latin typeface="Sitka Heading Semibold" pitchFamily="2" charset="0"/>
              </a:rPr>
              <a:t>SMOTE</a:t>
            </a:r>
            <a:r>
              <a:rPr lang="zh-TW" altLang="en-US" sz="1200" dirty="0">
                <a:solidFill>
                  <a:srgbClr val="E03E3E"/>
                </a:solidFill>
                <a:latin typeface="Sitka Heading Semibold" pitchFamily="2" charset="0"/>
              </a:rPr>
              <a:t>（</a:t>
            </a:r>
            <a:r>
              <a:rPr lang="en-US" altLang="zh-TW" sz="1200" dirty="0">
                <a:solidFill>
                  <a:srgbClr val="E03E3E"/>
                </a:solidFill>
                <a:latin typeface="Sitka Heading Semibold" pitchFamily="2" charset="0"/>
              </a:rPr>
              <a:t>PSRF</a:t>
            </a:r>
            <a:r>
              <a:rPr lang="zh-TW" altLang="en-US" sz="1200" dirty="0">
                <a:solidFill>
                  <a:srgbClr val="E03E3E"/>
                </a:solidFill>
                <a:latin typeface="Sitka Heading Semibold" pitchFamily="2" charset="0"/>
              </a:rPr>
              <a:t>）、</a:t>
            </a:r>
            <a:r>
              <a:rPr lang="en-US" altLang="zh-TW" sz="1200" dirty="0">
                <a:solidFill>
                  <a:srgbClr val="E03E3E"/>
                </a:solidFill>
                <a:latin typeface="Sitka Heading Semibold" pitchFamily="2" charset="0"/>
              </a:rPr>
              <a:t>Borderline</a:t>
            </a:r>
            <a:r>
              <a:rPr lang="zh-TW" altLang="en-US" sz="1200" dirty="0">
                <a:solidFill>
                  <a:srgbClr val="E03E3E"/>
                </a:solidFill>
                <a:latin typeface="Sitka Heading Semibold" pitchFamily="2" charset="0"/>
              </a:rPr>
              <a:t> </a:t>
            </a:r>
            <a:r>
              <a:rPr lang="en-US" altLang="zh-TW" sz="1200" dirty="0">
                <a:solidFill>
                  <a:srgbClr val="E03E3E"/>
                </a:solidFill>
                <a:latin typeface="Sitka Heading Semibold" pitchFamily="2" charset="0"/>
              </a:rPr>
              <a:t>SMOTE</a:t>
            </a:r>
            <a:r>
              <a:rPr lang="zh-TW" altLang="en-US" sz="1200" dirty="0">
                <a:solidFill>
                  <a:srgbClr val="E03E3E"/>
                </a:solidFill>
                <a:latin typeface="Sitka Heading Semibold" pitchFamily="2" charset="0"/>
              </a:rPr>
              <a:t> （</a:t>
            </a:r>
            <a:r>
              <a:rPr lang="en-US" altLang="zh-TW" sz="1200" dirty="0">
                <a:solidFill>
                  <a:srgbClr val="E03E3E"/>
                </a:solidFill>
                <a:latin typeface="Sitka Heading Semibold" pitchFamily="2" charset="0"/>
              </a:rPr>
              <a:t>PBSRF</a:t>
            </a:r>
            <a:r>
              <a:rPr lang="zh-TW" altLang="en-US" sz="1200" dirty="0">
                <a:solidFill>
                  <a:srgbClr val="E03E3E"/>
                </a:solidFill>
                <a:latin typeface="Sitka Heading Semibold" pitchFamily="2" charset="0"/>
              </a:rPr>
              <a:t>） 、</a:t>
            </a:r>
            <a:r>
              <a:rPr lang="en-US" altLang="zh-TW" sz="1200" dirty="0">
                <a:solidFill>
                  <a:srgbClr val="E03E3E"/>
                </a:solidFill>
                <a:latin typeface="Sitka Heading Semibold" pitchFamily="2" charset="0"/>
              </a:rPr>
              <a:t>ADASYN</a:t>
            </a:r>
            <a:r>
              <a:rPr lang="zh-TW" altLang="en-US" sz="1200" dirty="0">
                <a:solidFill>
                  <a:srgbClr val="E03E3E"/>
                </a:solidFill>
                <a:latin typeface="Sitka Heading Semibold" pitchFamily="2" charset="0"/>
              </a:rPr>
              <a:t> （</a:t>
            </a:r>
            <a:r>
              <a:rPr lang="en-US" altLang="zh-TW" sz="1200" dirty="0">
                <a:solidFill>
                  <a:srgbClr val="E03E3E"/>
                </a:solidFill>
                <a:latin typeface="Sitka Heading Semibold" pitchFamily="2" charset="0"/>
              </a:rPr>
              <a:t>PADRF</a:t>
            </a:r>
            <a:r>
              <a:rPr lang="zh-TW" altLang="en-US" sz="1200" dirty="0">
                <a:solidFill>
                  <a:srgbClr val="E03E3E"/>
                </a:solidFill>
                <a:latin typeface="Sitka Heading Semibold" pitchFamily="2" charset="0"/>
              </a:rPr>
              <a:t>）</a:t>
            </a:r>
            <a:endParaRPr lang="en-US" altLang="zh-TW" sz="12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922767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</a:t>
            </a:r>
          </a:p>
        </p:txBody>
      </p:sp>
      <p:sp>
        <p:nvSpPr>
          <p:cNvPr id="13" name="矩形 12"/>
          <p:cNvSpPr/>
          <p:nvPr/>
        </p:nvSpPr>
        <p:spPr>
          <a:xfrm>
            <a:off x="8846028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39512"/>
              </p:ext>
            </p:extLst>
          </p:nvPr>
        </p:nvGraphicFramePr>
        <p:xfrm>
          <a:off x="2066919" y="1456420"/>
          <a:ext cx="5010162" cy="317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847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1054549">
                  <a:extLst>
                    <a:ext uri="{9D8B030D-6E8A-4147-A177-3AD203B41FA5}">
                      <a16:colId xmlns:a16="http://schemas.microsoft.com/office/drawing/2014/main" val="2213988518"/>
                    </a:ext>
                  </a:extLst>
                </a:gridCol>
                <a:gridCol w="1400698">
                  <a:extLst>
                    <a:ext uri="{9D8B030D-6E8A-4147-A177-3AD203B41FA5}">
                      <a16:colId xmlns:a16="http://schemas.microsoft.com/office/drawing/2014/main" val="16803038"/>
                    </a:ext>
                  </a:extLst>
                </a:gridCol>
                <a:gridCol w="808068">
                  <a:extLst>
                    <a:ext uri="{9D8B030D-6E8A-4147-A177-3AD203B41FA5}">
                      <a16:colId xmlns:a16="http://schemas.microsoft.com/office/drawing/2014/main" val="121632951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特徵數量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vehicle</a:t>
                      </a:r>
                      <a:r>
                        <a:rPr lang="de-DE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846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18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3.3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newthyroid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215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5.1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segment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2308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19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6.0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13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glass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214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6.4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2683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yesat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1484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8.1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44151"/>
                  </a:ext>
                </a:extLst>
              </a:tr>
              <a:tr h="23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ecoli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336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8.6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5229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page-blocks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5472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8.8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070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vowel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988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10.0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5228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ecoli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336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15.8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9917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yeast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1484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32.7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89348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30F561DB-44E3-4AAE-8804-04A915101323}"/>
              </a:ext>
            </a:extLst>
          </p:cNvPr>
          <p:cNvSpPr txBox="1"/>
          <p:nvPr/>
        </p:nvSpPr>
        <p:spPr>
          <a:xfrm>
            <a:off x="5422992" y="4653300"/>
            <a:ext cx="1669253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資料來源：</a:t>
            </a:r>
            <a:r>
              <a:rPr lang="en-US" altLang="zh-TW" sz="1200" dirty="0">
                <a:latin typeface="Sitka Heading Semibold" pitchFamily="2" charset="0"/>
              </a:rPr>
              <a:t>KEEL</a:t>
            </a:r>
          </a:p>
        </p:txBody>
      </p:sp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G-means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7FB2778-3F37-4AA8-95E7-5EB5DAB6A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32484"/>
              </p:ext>
            </p:extLst>
          </p:nvPr>
        </p:nvGraphicFramePr>
        <p:xfrm>
          <a:off x="297985" y="1408374"/>
          <a:ext cx="8548030" cy="339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48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1020626">
                  <a:extLst>
                    <a:ext uri="{9D8B030D-6E8A-4147-A177-3AD203B41FA5}">
                      <a16:colId xmlns:a16="http://schemas.microsoft.com/office/drawing/2014/main" val="2213988518"/>
                    </a:ext>
                  </a:extLst>
                </a:gridCol>
                <a:gridCol w="1020626">
                  <a:extLst>
                    <a:ext uri="{9D8B030D-6E8A-4147-A177-3AD203B41FA5}">
                      <a16:colId xmlns:a16="http://schemas.microsoft.com/office/drawing/2014/main" val="16803038"/>
                    </a:ext>
                  </a:extLst>
                </a:gridCol>
                <a:gridCol w="1020626">
                  <a:extLst>
                    <a:ext uri="{9D8B030D-6E8A-4147-A177-3AD203B41FA5}">
                      <a16:colId xmlns:a16="http://schemas.microsoft.com/office/drawing/2014/main" val="1216329516"/>
                    </a:ext>
                  </a:extLst>
                </a:gridCol>
                <a:gridCol w="1020626">
                  <a:extLst>
                    <a:ext uri="{9D8B030D-6E8A-4147-A177-3AD203B41FA5}">
                      <a16:colId xmlns:a16="http://schemas.microsoft.com/office/drawing/2014/main" val="1448486365"/>
                    </a:ext>
                  </a:extLst>
                </a:gridCol>
                <a:gridCol w="1020626">
                  <a:extLst>
                    <a:ext uri="{9D8B030D-6E8A-4147-A177-3AD203B41FA5}">
                      <a16:colId xmlns:a16="http://schemas.microsoft.com/office/drawing/2014/main" val="121068502"/>
                    </a:ext>
                  </a:extLst>
                </a:gridCol>
                <a:gridCol w="1020626">
                  <a:extLst>
                    <a:ext uri="{9D8B030D-6E8A-4147-A177-3AD203B41FA5}">
                      <a16:colId xmlns:a16="http://schemas.microsoft.com/office/drawing/2014/main" val="772205470"/>
                    </a:ext>
                  </a:extLst>
                </a:gridCol>
                <a:gridCol w="1020626">
                  <a:extLst>
                    <a:ext uri="{9D8B030D-6E8A-4147-A177-3AD203B41FA5}">
                      <a16:colId xmlns:a16="http://schemas.microsoft.com/office/drawing/2014/main" val="168464921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RF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PSRF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Borderline SMOTE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PBSRF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ADASYN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PADRF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vehicle</a:t>
                      </a:r>
                      <a:r>
                        <a:rPr lang="de-DE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0.9450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0.9600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0.9550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0.9650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0.9750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0.9650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0.9700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newthyroid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0.9143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0.9143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0.9429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0.9714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0.9714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0.9714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0.9714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segment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0.9758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0.9848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0.9848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0.9848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0.9848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0.9848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0.9848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13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glass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0.7333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0.8000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0.8000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0.7333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0.7667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0.8333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0.8333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2683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yesat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0.5515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0.7152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0.7636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0.7394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0.7697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0.7515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0.7879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441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ecoli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0.5143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0.6571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0.7143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0.5714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0.7143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0.7143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0.7429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5229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page-blocks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0.8339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0.8946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0.8982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0.9054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0.9089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0.9089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0.9125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070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vowel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0.9444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0.9778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0.9667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0.9666 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0.9889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0.9556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0.9556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5228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ecoli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0.7500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0.9000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0.9000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0.7000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0.8500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0.8000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0.9000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9917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yeast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0.3556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0.8000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0.8222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0.7333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0.6667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0.8222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0.7556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893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20CE9EF4-8DE3-4B90-8787-70D36F174E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16" y="1204392"/>
            <a:ext cx="8338546" cy="3891321"/>
          </a:xfrm>
          <a:prstGeom prst="rect">
            <a:avLst/>
          </a:prstGeom>
        </p:spPr>
      </p:pic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42822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G-means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pic>
        <p:nvPicPr>
          <p:cNvPr id="11" name="圖形 10" descr="皇冠">
            <a:extLst>
              <a:ext uri="{FF2B5EF4-FFF2-40B4-BE49-F238E27FC236}">
                <a16:creationId xmlns:a16="http://schemas.microsoft.com/office/drawing/2014/main" id="{C4C34CF6-DDB6-4CA7-85B4-62F4E55677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8415" y="1294007"/>
            <a:ext cx="160458" cy="160458"/>
          </a:xfrm>
          <a:prstGeom prst="rect">
            <a:avLst/>
          </a:prstGeom>
        </p:spPr>
      </p:pic>
      <p:pic>
        <p:nvPicPr>
          <p:cNvPr id="18" name="圖形 17" descr="皇冠">
            <a:extLst>
              <a:ext uri="{FF2B5EF4-FFF2-40B4-BE49-F238E27FC236}">
                <a16:creationId xmlns:a16="http://schemas.microsoft.com/office/drawing/2014/main" id="{374EACD7-DDDC-42A4-B065-133B6BB0AF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5897" y="1703435"/>
            <a:ext cx="160458" cy="160458"/>
          </a:xfrm>
          <a:prstGeom prst="rect">
            <a:avLst/>
          </a:prstGeom>
        </p:spPr>
      </p:pic>
      <p:pic>
        <p:nvPicPr>
          <p:cNvPr id="20" name="圖形 19" descr="皇冠">
            <a:extLst>
              <a:ext uri="{FF2B5EF4-FFF2-40B4-BE49-F238E27FC236}">
                <a16:creationId xmlns:a16="http://schemas.microsoft.com/office/drawing/2014/main" id="{ADE53026-916A-49AF-BEA9-DFD5E6CD00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4728" y="1835344"/>
            <a:ext cx="160458" cy="160458"/>
          </a:xfrm>
          <a:prstGeom prst="rect">
            <a:avLst/>
          </a:prstGeom>
        </p:spPr>
      </p:pic>
      <p:pic>
        <p:nvPicPr>
          <p:cNvPr id="21" name="圖形 20" descr="皇冠">
            <a:extLst>
              <a:ext uri="{FF2B5EF4-FFF2-40B4-BE49-F238E27FC236}">
                <a16:creationId xmlns:a16="http://schemas.microsoft.com/office/drawing/2014/main" id="{75BBC711-D611-41A5-97C5-C2AEB474AF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8002" y="1963949"/>
            <a:ext cx="160458" cy="160458"/>
          </a:xfrm>
          <a:prstGeom prst="rect">
            <a:avLst/>
          </a:prstGeom>
        </p:spPr>
      </p:pic>
      <p:pic>
        <p:nvPicPr>
          <p:cNvPr id="22" name="圖形 21" descr="皇冠">
            <a:extLst>
              <a:ext uri="{FF2B5EF4-FFF2-40B4-BE49-F238E27FC236}">
                <a16:creationId xmlns:a16="http://schemas.microsoft.com/office/drawing/2014/main" id="{905F170D-1F01-4C04-8138-07FE3171B3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8122" y="1475818"/>
            <a:ext cx="160458" cy="160458"/>
          </a:xfrm>
          <a:prstGeom prst="rect">
            <a:avLst/>
          </a:prstGeom>
        </p:spPr>
      </p:pic>
      <p:pic>
        <p:nvPicPr>
          <p:cNvPr id="23" name="圖形 22" descr="皇冠">
            <a:extLst>
              <a:ext uri="{FF2B5EF4-FFF2-40B4-BE49-F238E27FC236}">
                <a16:creationId xmlns:a16="http://schemas.microsoft.com/office/drawing/2014/main" id="{A8C9FD54-03D4-4DDF-9599-EBEFC7359A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2424" y="1255451"/>
            <a:ext cx="160458" cy="160458"/>
          </a:xfrm>
          <a:prstGeom prst="rect">
            <a:avLst/>
          </a:prstGeom>
        </p:spPr>
      </p:pic>
      <p:pic>
        <p:nvPicPr>
          <p:cNvPr id="24" name="圖形 23" descr="皇冠">
            <a:extLst>
              <a:ext uri="{FF2B5EF4-FFF2-40B4-BE49-F238E27FC236}">
                <a16:creationId xmlns:a16="http://schemas.microsoft.com/office/drawing/2014/main" id="{6D3E4D5D-7685-4F81-86CF-FFD8493F5B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4757" y="1515865"/>
            <a:ext cx="160458" cy="160458"/>
          </a:xfrm>
          <a:prstGeom prst="rect">
            <a:avLst/>
          </a:prstGeom>
        </p:spPr>
      </p:pic>
      <p:pic>
        <p:nvPicPr>
          <p:cNvPr id="25" name="圖形 24" descr="皇冠">
            <a:extLst>
              <a:ext uri="{FF2B5EF4-FFF2-40B4-BE49-F238E27FC236}">
                <a16:creationId xmlns:a16="http://schemas.microsoft.com/office/drawing/2014/main" id="{2D1B1F2A-5FC8-43CD-A8F9-D4427ACD61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8375" y="1733083"/>
            <a:ext cx="160458" cy="160458"/>
          </a:xfrm>
          <a:prstGeom prst="rect">
            <a:avLst/>
          </a:prstGeom>
        </p:spPr>
      </p:pic>
      <p:pic>
        <p:nvPicPr>
          <p:cNvPr id="28" name="圖形 27" descr="皇冠">
            <a:extLst>
              <a:ext uri="{FF2B5EF4-FFF2-40B4-BE49-F238E27FC236}">
                <a16:creationId xmlns:a16="http://schemas.microsoft.com/office/drawing/2014/main" id="{A148B943-AE7D-4273-982C-021131E63C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7945" y="1733083"/>
            <a:ext cx="160458" cy="1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60456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4425E1-85ED-4007-B957-DFF9D1B59C7E}"/>
              </a:ext>
            </a:extLst>
          </p:cNvPr>
          <p:cNvSpPr txBox="1"/>
          <p:nvPr/>
        </p:nvSpPr>
        <p:spPr>
          <a:xfrm>
            <a:off x="1529822" y="1762543"/>
            <a:ext cx="6084356" cy="162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9B37D4-E35E-4BDC-9FEA-8998C6C1BEF5}"/>
              </a:ext>
            </a:extLst>
          </p:cNvPr>
          <p:cNvSpPr/>
          <p:nvPr/>
        </p:nvSpPr>
        <p:spPr>
          <a:xfrm>
            <a:off x="1833148" y="2157044"/>
            <a:ext cx="5477705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不同子樹使用不同的特徵進行取樣，增加了基本分類器的多樣性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每次取樣中使用的特徵數量減少，減輕高維特徵對取樣效果的影響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2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52415</TotalTime>
  <Words>538</Words>
  <Application>Microsoft Office PowerPoint</Application>
  <PresentationFormat>自訂</PresentationFormat>
  <Paragraphs>231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台灣金萱體</vt:lpstr>
      <vt:lpstr>Sitka Heading Semibold</vt:lpstr>
      <vt:lpstr>Arial</vt:lpstr>
      <vt:lpstr>Calibri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907</cp:revision>
  <dcterms:created xsi:type="dcterms:W3CDTF">2017-06-09T15:26:17Z</dcterms:created>
  <dcterms:modified xsi:type="dcterms:W3CDTF">2023-08-28T16:59:37Z</dcterms:modified>
</cp:coreProperties>
</file>