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tags/tag1.xml" ContentType="application/vnd.openxmlformats-officedocument.presentationml.tags+xml"/>
  <Override PartName="/ppt/notesSlides/notesSlide33.xml" ContentType="application/vnd.openxmlformats-officedocument.presentationml.notesSlide+xml"/>
  <Override PartName="/ppt/tags/tag2.xml" ContentType="application/vnd.openxmlformats-officedocument.presentationml.tags+xml"/>
  <Override PartName="/ppt/notesSlides/notesSlide34.xml" ContentType="application/vnd.openxmlformats-officedocument.presentationml.notesSlide+xml"/>
  <Override PartName="/ppt/tags/tag3.xml" ContentType="application/vnd.openxmlformats-officedocument.presentationml.tags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4" r:id="rId1"/>
  </p:sldMasterIdLst>
  <p:notesMasterIdLst>
    <p:notesMasterId r:id="rId38"/>
  </p:notesMasterIdLst>
  <p:sldIdLst>
    <p:sldId id="256" r:id="rId2"/>
    <p:sldId id="261" r:id="rId3"/>
    <p:sldId id="340" r:id="rId4"/>
    <p:sldId id="296" r:id="rId5"/>
    <p:sldId id="327" r:id="rId6"/>
    <p:sldId id="328" r:id="rId7"/>
    <p:sldId id="319" r:id="rId8"/>
    <p:sldId id="330" r:id="rId9"/>
    <p:sldId id="331" r:id="rId10"/>
    <p:sldId id="346" r:id="rId11"/>
    <p:sldId id="318" r:id="rId12"/>
    <p:sldId id="341" r:id="rId13"/>
    <p:sldId id="342" r:id="rId14"/>
    <p:sldId id="343" r:id="rId15"/>
    <p:sldId id="349" r:id="rId16"/>
    <p:sldId id="350" r:id="rId17"/>
    <p:sldId id="351" r:id="rId18"/>
    <p:sldId id="352" r:id="rId19"/>
    <p:sldId id="353" r:id="rId20"/>
    <p:sldId id="354" r:id="rId21"/>
    <p:sldId id="355" r:id="rId22"/>
    <p:sldId id="356" r:id="rId23"/>
    <p:sldId id="359" r:id="rId24"/>
    <p:sldId id="358" r:id="rId25"/>
    <p:sldId id="360" r:id="rId26"/>
    <p:sldId id="320" r:id="rId27"/>
    <p:sldId id="271" r:id="rId28"/>
    <p:sldId id="332" r:id="rId29"/>
    <p:sldId id="344" r:id="rId30"/>
    <p:sldId id="345" r:id="rId31"/>
    <p:sldId id="334" r:id="rId32"/>
    <p:sldId id="348" r:id="rId33"/>
    <p:sldId id="347" r:id="rId34"/>
    <p:sldId id="315" r:id="rId35"/>
    <p:sldId id="300" r:id="rId36"/>
    <p:sldId id="282" r:id="rId37"/>
  </p:sldIdLst>
  <p:sldSz cx="9144000" cy="5145088"/>
  <p:notesSz cx="6858000" cy="9144000"/>
  <p:embeddedFontLst>
    <p:embeddedFont>
      <p:font typeface="Calibri" panose="020F0502020204030204" pitchFamily="34" charset="0"/>
      <p:regular r:id="rId39"/>
      <p:bold r:id="rId40"/>
      <p:italic r:id="rId41"/>
      <p:boldItalic r:id="rId42"/>
    </p:embeddedFont>
    <p:embeddedFont>
      <p:font typeface="Sitka Heading Semibold" pitchFamily="2" charset="0"/>
      <p:bold r:id="rId43"/>
      <p:boldItalic r:id="rId44"/>
    </p:embeddedFont>
    <p:embeddedFont>
      <p:font typeface="台灣金萱體" panose="02020500000000000000" pitchFamily="18" charset="-120"/>
      <p:regular r:id="rId45"/>
    </p:embeddedFont>
  </p:embeddedFontLst>
  <p:kinsoku lang="zh-TW" invalStChars="" invalEndChars="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開頭" id="{6FC05FCD-B7FD-4A89-B846-24418ABE0961}">
          <p14:sldIdLst>
            <p14:sldId id="256"/>
          </p14:sldIdLst>
        </p14:section>
        <p14:section name="目錄" id="{317438F3-236E-49AB-B153-7826C7B4D751}">
          <p14:sldIdLst>
            <p14:sldId id="261"/>
          </p14:sldIdLst>
        </p14:section>
        <p14:section name="摘要" id="{9CC72B25-1A53-4164-8B20-DF951713DD1A}">
          <p14:sldIdLst>
            <p14:sldId id="340"/>
          </p14:sldIdLst>
        </p14:section>
        <p14:section name="文獻探討" id="{AFD34280-BC63-4D29-B66E-5A216B0AB766}">
          <p14:sldIdLst>
            <p14:sldId id="296"/>
            <p14:sldId id="327"/>
            <p14:sldId id="328"/>
            <p14:sldId id="319"/>
            <p14:sldId id="330"/>
            <p14:sldId id="331"/>
            <p14:sldId id="346"/>
            <p14:sldId id="318"/>
            <p14:sldId id="341"/>
            <p14:sldId id="342"/>
            <p14:sldId id="343"/>
            <p14:sldId id="349"/>
            <p14:sldId id="350"/>
            <p14:sldId id="351"/>
            <p14:sldId id="352"/>
            <p14:sldId id="353"/>
            <p14:sldId id="354"/>
            <p14:sldId id="355"/>
            <p14:sldId id="356"/>
            <p14:sldId id="359"/>
            <p14:sldId id="358"/>
            <p14:sldId id="360"/>
          </p14:sldIdLst>
        </p14:section>
        <p14:section name="研究方法" id="{37CC4188-1E23-434C-B6E1-B0C181BCF747}">
          <p14:sldIdLst>
            <p14:sldId id="320"/>
            <p14:sldId id="271"/>
            <p14:sldId id="332"/>
            <p14:sldId id="344"/>
            <p14:sldId id="345"/>
            <p14:sldId id="334"/>
            <p14:sldId id="348"/>
          </p14:sldIdLst>
        </p14:section>
        <p14:section name="結論" id="{03F6012E-C4FD-44F8-A30B-DF371020F14E}">
          <p14:sldIdLst>
            <p14:sldId id="347"/>
            <p14:sldId id="315"/>
            <p14:sldId id="300"/>
          </p14:sldIdLst>
        </p14:section>
        <p14:section name="結尾" id="{4C644145-B8AD-4BCA-A57D-A344C6447098}">
          <p14:sldIdLst>
            <p14:sldId id="28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林承緯" initials="林承緯" lastIdx="2" clrIdx="0">
    <p:extLst>
      <p:ext uri="{19B8F6BF-5375-455C-9EA6-DF929625EA0E}">
        <p15:presenceInfo xmlns:p15="http://schemas.microsoft.com/office/powerpoint/2012/main" userId="林承緯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3E3E"/>
    <a:srgbClr val="FAB406"/>
    <a:srgbClr val="DEEBF7"/>
    <a:srgbClr val="FEF8F8"/>
    <a:srgbClr val="CBD3F5"/>
    <a:srgbClr val="FEFAE8"/>
    <a:srgbClr val="E8EAFC"/>
    <a:srgbClr val="EAF2FA"/>
    <a:srgbClr val="C1CDFF"/>
    <a:srgbClr val="E5E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4" autoAdjust="0"/>
    <p:restoredTop sz="87217" autoAdjust="0"/>
  </p:normalViewPr>
  <p:slideViewPr>
    <p:cSldViewPr>
      <p:cViewPr varScale="1">
        <p:scale>
          <a:sx n="139" d="100"/>
          <a:sy n="139" d="100"/>
        </p:scale>
        <p:origin x="158" y="38"/>
      </p:cViewPr>
      <p:guideLst>
        <p:guide orient="horz" pos="1621"/>
        <p:guide pos="2880"/>
      </p:guideLst>
    </p:cSldViewPr>
  </p:slid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4.fntdata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2.fntdata"/><Relationship Id="rId45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5.fntdata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46" Type="http://schemas.openxmlformats.org/officeDocument/2006/relationships/commentAuthors" Target="commentAuthors.xml"/><Relationship Id="rId20" Type="http://schemas.openxmlformats.org/officeDocument/2006/relationships/slide" Target="slides/slide19.xml"/><Relationship Id="rId41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0B4A33-8CC6-4A9D-99BB-1801B6CFF545}" type="datetimeFigureOut">
              <a:rPr lang="zh-CN" altLang="en-US" smtClean="0"/>
              <a:pPr/>
              <a:t>2023/5/21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F57741-1FBC-46E9-B013-86EC6A7C2E1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16917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9EC03C-DBF8-4FA1-93D4-309E83364A6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69134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hangingPunct="0"/>
            <a:endParaRPr lang="zh-TW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FE4F62-605D-4A72-9B78-2AF5B0B98AE9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51059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hangingPunct="0"/>
            <a:endParaRPr lang="zh-TW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FE4F62-605D-4A72-9B78-2AF5B0B98AE9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94642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hangingPunct="0"/>
            <a:endParaRPr lang="zh-TW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FE4F62-605D-4A72-9B78-2AF5B0B98AE9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41759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hangingPunct="0"/>
            <a:endParaRPr lang="zh-TW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FE4F62-605D-4A72-9B78-2AF5B0B98AE9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06235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hangingPunct="0"/>
            <a:endParaRPr lang="zh-TW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FE4F62-605D-4A72-9B78-2AF5B0B98AE9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33864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hangingPunct="0"/>
            <a:endParaRPr lang="zh-TW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FE4F62-605D-4A72-9B78-2AF5B0B98AE9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28632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hangingPunct="0"/>
            <a:endParaRPr lang="zh-TW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FE4F62-605D-4A72-9B78-2AF5B0B98AE9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93347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hangingPunct="0"/>
            <a:endParaRPr lang="zh-TW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FE4F62-605D-4A72-9B78-2AF5B0B98AE9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43828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hangingPunct="0"/>
            <a:endParaRPr lang="zh-TW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FE4F62-605D-4A72-9B78-2AF5B0B98AE9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311863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hangingPunct="0"/>
            <a:endParaRPr lang="zh-TW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FE4F62-605D-4A72-9B78-2AF5B0B98AE9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14491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DF715-C661-4A4B-BB5A-CE67FF753190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859105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hangingPunct="0"/>
            <a:endParaRPr lang="zh-TW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FE4F62-605D-4A72-9B78-2AF5B0B98AE9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710323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hangingPunct="0"/>
            <a:endParaRPr lang="zh-TW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FE4F62-605D-4A72-9B78-2AF5B0B98AE9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025581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hangingPunct="0"/>
            <a:endParaRPr lang="zh-TW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FE4F62-605D-4A72-9B78-2AF5B0B98AE9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634294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hangingPunct="0"/>
            <a:endParaRPr lang="zh-TW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FE4F62-605D-4A72-9B78-2AF5B0B98AE9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988247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hangingPunct="0"/>
            <a:endParaRPr lang="zh-TW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FE4F62-605D-4A72-9B78-2AF5B0B98AE9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77656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hangingPunct="0"/>
            <a:endParaRPr lang="zh-TW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FE4F62-605D-4A72-9B78-2AF5B0B98AE9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156994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hangingPunct="0"/>
            <a:endParaRPr lang="zh-TW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107975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hangingPunct="0"/>
            <a:endParaRPr lang="zh-TW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235626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hangingPunct="0"/>
            <a:endParaRPr lang="zh-TW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83079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hangingPunct="0"/>
            <a:endParaRPr lang="zh-TW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14104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sz="1200" kern="100" dirty="0">
              <a:solidFill>
                <a:schemeClr val="tx1">
                  <a:lumMod val="75000"/>
                  <a:lumOff val="25000"/>
                </a:schemeClr>
              </a:solidFill>
              <a:latin typeface="Sitka Heading Semibold" pitchFamily="2" charset="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2020DF-609D-469D-AA65-D123F325B72B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987824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hangingPunct="0"/>
            <a:endParaRPr lang="zh-TW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405987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18C319-592B-4604-8379-677AD2D98A71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600574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18C319-592B-4604-8379-677AD2D98A71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265773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BAE28C-3D3E-4DF5-86CA-388958D9FF29}" type="slidenum">
              <a:rPr lang="zh-CN" altLang="en-US" smtClean="0">
                <a:solidFill>
                  <a:prstClr val="black"/>
                </a:solidFill>
              </a:rPr>
              <a:pPr>
                <a:defRPr/>
              </a:pPr>
              <a:t>33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35970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BAE28C-3D3E-4DF5-86CA-388958D9FF29}" type="slidenum">
              <a:rPr lang="zh-CN" altLang="en-US" smtClean="0">
                <a:solidFill>
                  <a:prstClr val="black"/>
                </a:solidFill>
              </a:rPr>
              <a:pPr>
                <a:defRPr/>
              </a:pPr>
              <a:t>34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187924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hangingPunct="0">
              <a:buFont typeface="+mj-lt"/>
              <a:buNone/>
            </a:pPr>
            <a:endParaRPr lang="zh-TW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F775A4-DBCA-43D6-BDA5-B5DAC751E2D2}" type="slidenum">
              <a:rPr lang="zh-CN" altLang="en-US" smtClean="0">
                <a:solidFill>
                  <a:prstClr val="black"/>
                </a:solidFill>
              </a:rPr>
              <a:pPr/>
              <a:t>35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875391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9EC03C-DBF8-4FA1-93D4-309E83364A69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41711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hangingPunct="0"/>
            <a:endParaRPr lang="zh-TW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FE4F62-605D-4A72-9B78-2AF5B0B98AE9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17292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hangingPunct="0"/>
            <a:endParaRPr lang="zh-TW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FE4F62-605D-4A72-9B78-2AF5B0B98AE9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40439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hangingPunct="0"/>
            <a:endParaRPr lang="zh-TW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FE4F62-605D-4A72-9B78-2AF5B0B98AE9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31293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hangingPunct="0"/>
            <a:endParaRPr lang="zh-TW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FE4F62-605D-4A72-9B78-2AF5B0B98AE9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66410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hangingPunct="0"/>
            <a:endParaRPr lang="zh-TW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FE4F62-605D-4A72-9B78-2AF5B0B98AE9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5662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hangingPunct="0"/>
            <a:endParaRPr lang="zh-TW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FE4F62-605D-4A72-9B78-2AF5B0B98AE9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16567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91056A-F3E7-495F-BA08-9E7B71426D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2032"/>
            <a:ext cx="6858000" cy="1791253"/>
          </a:xfrm>
        </p:spPr>
        <p:txBody>
          <a:bodyPr anchor="b"/>
          <a:lstStyle>
            <a:lvl1pPr algn="ctr">
              <a:defRPr sz="4500" baseline="0">
                <a:latin typeface="Sitka Heading Semibold" pitchFamily="2" charset="0"/>
                <a:ea typeface="台灣金萱體" panose="02020500000000000000" pitchFamily="18" charset="-120"/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8A3DDD4-4EA3-4F0A-BBB0-928D4B05AF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2363"/>
            <a:ext cx="6858000" cy="1242205"/>
          </a:xfrm>
        </p:spPr>
        <p:txBody>
          <a:bodyPr/>
          <a:lstStyle>
            <a:lvl1pPr marL="0" indent="0" algn="ctr">
              <a:buNone/>
              <a:defRPr sz="1800" baseline="0">
                <a:latin typeface="Sitka Heading Semibold" pitchFamily="2" charset="0"/>
                <a:ea typeface="台灣金萱體" panose="02020500000000000000" pitchFamily="18" charset="-12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C4FE3E5-C310-4EFF-8D18-369BF1552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latin typeface="Sitka Heading Semibold" pitchFamily="2" charset="0"/>
                <a:ea typeface="台灣金萱體" panose="02020500000000000000" pitchFamily="18" charset="-120"/>
              </a:defRPr>
            </a:lvl1pPr>
          </a:lstStyle>
          <a:p>
            <a:fld id="{C1F886BA-5FC7-4C45-9AF2-D10BC1540A8E}" type="datetimeFigureOut">
              <a:rPr lang="zh-CN" altLang="en-US" smtClean="0"/>
              <a:pPr/>
              <a:t>2023/5/21</a:t>
            </a:fld>
            <a:endParaRPr lang="zh-CN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2026C86-9DE9-4B32-92E2-FA886C14C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latin typeface="Sitka Heading Semibold" pitchFamily="2" charset="0"/>
                <a:ea typeface="台灣金萱體" panose="02020500000000000000" pitchFamily="18" charset="-120"/>
              </a:defRPr>
            </a:lvl1pPr>
          </a:lstStyle>
          <a:p>
            <a:endParaRPr lang="zh-CN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B924370-432A-472D-94F2-91EEBA0EC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latin typeface="Sitka Heading Semibold" pitchFamily="2" charset="0"/>
                <a:ea typeface="台灣金萱體" panose="02020500000000000000" pitchFamily="18" charset="-120"/>
              </a:defRPr>
            </a:lvl1pPr>
          </a:lstStyle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0743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9CF35E-3FF8-4430-A23E-B80CF54EE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B81F882-6D7B-4837-9CEA-2283D6E75A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35359BE-997B-4AE8-92A9-A11F8DEBB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2023/5/21</a:t>
            </a:fld>
            <a:endParaRPr lang="zh-CN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9287516-5E09-466E-A127-BCB0E09E5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6EE99BD-9FAC-4573-AC0C-7BF1029B4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6419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D8671C0D-1521-43F0-ABF3-67A41E10EF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928"/>
            <a:ext cx="1971675" cy="4360224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4843C56-B623-4B17-BFAC-70E69A9451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928"/>
            <a:ext cx="5800725" cy="4360224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7C63F61-FCAB-4DF3-9586-846DC87C3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2023/5/21</a:t>
            </a:fld>
            <a:endParaRPr lang="zh-CN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62F7CF8-942C-428A-9248-2DA135E51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005E364-449B-4200-9A78-FDAD1114D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61271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1110394"/>
      </p:ext>
    </p:extLst>
  </p:cSld>
  <p:clrMapOvr>
    <a:masterClrMapping/>
  </p:clrMapOvr>
  <p:transition spd="med"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026A50-9603-4F04-986E-26F0F349C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D5DCE31-36B8-4EB0-9386-11865D4997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7978A08-6337-4783-AF8F-54FADCA94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2023/5/21</a:t>
            </a:fld>
            <a:endParaRPr lang="zh-CN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F16F848-39B2-484D-88C8-006305610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1E8DEAF-E7A0-4E87-861D-E9F10E432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5297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7C06D0F-EC61-4B18-AFB2-3A7F15C22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4021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0B5AA04-75E1-411C-BC15-D701370F16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3160"/>
            <a:ext cx="7886700" cy="1125488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E15F905-B621-4C13-AA2F-18D9768F3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2023/5/21</a:t>
            </a:fld>
            <a:endParaRPr lang="zh-CN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D80DE0B-E8C0-4CD9-9BEB-EAF4FF5C3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CE2B586-595C-4B10-AAF4-4EB559B19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0650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11D4703-4B5E-4451-B82F-C4DBF1DC7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C96B96E-5EEB-4EA3-9BC2-CAA682C458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642"/>
            <a:ext cx="3886200" cy="3264511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DBC880B-D252-404A-99E8-8CF1720264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642"/>
            <a:ext cx="3886200" cy="3264511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0EB7F00-97A9-4083-826B-5843DDECF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2023/5/21</a:t>
            </a:fld>
            <a:endParaRPr lang="zh-CN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16BA9F9-9D2C-4112-A679-3BC06C6C1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AEC48AF-07CF-47B6-873D-069C4E949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5593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0634D9-E3C2-48BF-B3D8-0DC0687B7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929"/>
            <a:ext cx="7886700" cy="99447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9DE1232-A2AF-47B6-97CE-4A48E0DA91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1261"/>
            <a:ext cx="3868340" cy="61812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0225688-7550-448B-AA9F-9BE10E4EDD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9386"/>
            <a:ext cx="3868340" cy="2764294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D9D9BD9-DC44-461A-9DCF-A2BA3A0A3D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1261"/>
            <a:ext cx="3887391" cy="61812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2DE056C8-A851-49B8-87F1-8AA5E1E3CF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9386"/>
            <a:ext cx="3887391" cy="2764294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A8CD6526-CB7C-4772-A7E1-12446B137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2023/5/21</a:t>
            </a:fld>
            <a:endParaRPr lang="zh-CN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FBBFC1B1-CD57-4BFD-8D16-25AEF22CC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08C7EE79-9DA8-4105-860F-7CB189AAC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6135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ADD85F5-2B1E-4AEC-9462-9D2C3F469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36A6F4B5-918E-49DF-AE09-63E876125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2023/5/21</a:t>
            </a:fld>
            <a:endParaRPr lang="zh-CN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2AA507D6-E6DF-4D20-925F-9EC7BD42F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7F69D0C-B242-4175-8D67-3A47EEEBF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1256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609D13FE-E159-4F62-9E6C-83078D84C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7E8B0-37D8-4A94-82F6-917A9E355C37}" type="datetimeFigureOut">
              <a:rPr lang="zh-TW" altLang="en-US" smtClean="0"/>
              <a:t>2023/5/21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C60D2DA6-BF5A-437B-AF37-B4121E949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F98B7BF-988F-44B1-B8E3-E1A5E31C6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3E8B2-12FB-46EC-9011-C7F7CCA9E9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3517843"/>
      </p:ext>
    </p:extLst>
  </p:cSld>
  <p:clrMapOvr>
    <a:masterClrMapping/>
  </p:clrMapOvr>
  <p:transition spd="med"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48B8D3-BDFC-43BF-B41D-3B410B755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3006"/>
            <a:ext cx="2949178" cy="120052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D0577B1-522F-4B1F-8D78-796F7C6163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798"/>
            <a:ext cx="4629150" cy="365634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B0642F5-E67D-4D82-8F13-FEDB49C0D6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526"/>
            <a:ext cx="2949178" cy="2859574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A5B1C40-8753-48B6-807F-E7C1985E0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2023/5/21</a:t>
            </a:fld>
            <a:endParaRPr lang="zh-CN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CDCC936-F9DF-4E10-81AE-0F7051E11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A4CB987-A805-47CA-9127-796BF4D39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3215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B087BB-79F8-41F0-BAFC-970D06ED9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3006"/>
            <a:ext cx="2949178" cy="120052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01BA208C-FAE0-4534-B3BA-020B18DEC0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798"/>
            <a:ext cx="4629150" cy="3656347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076F354-DC69-43FF-9E6B-260986F4C8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526"/>
            <a:ext cx="2949178" cy="2859574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F64F79F-ECD6-4645-8071-00F0D4913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2023/5/21</a:t>
            </a:fld>
            <a:endParaRPr lang="zh-CN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1185309-89BB-4382-9122-F2D60D2F5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6CEE73A-3EA8-4F03-B704-8A9A09E78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8659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FC34022C-A79F-43AB-A14B-CF4B7BF32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929"/>
            <a:ext cx="7886700" cy="9944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1F8B359-09B3-46D7-8C42-C0179110B1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642"/>
            <a:ext cx="7886700" cy="32645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68D6E69-9A5D-4060-BF7E-4C9AC93E78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8735"/>
            <a:ext cx="20574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tint val="7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</a:defRPr>
            </a:lvl1pPr>
          </a:lstStyle>
          <a:p>
            <a:fld id="{C1F886BA-5FC7-4C45-9AF2-D10BC1540A8E}" type="datetimeFigureOut">
              <a:rPr lang="zh-CN" altLang="en-US" smtClean="0"/>
              <a:pPr/>
              <a:t>2023/5/21</a:t>
            </a:fld>
            <a:endParaRPr lang="zh-CN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DF23E87-EFD7-4484-A48E-EAD8643BDA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8735"/>
            <a:ext cx="30861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tint val="7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</a:defRPr>
            </a:lvl1pPr>
          </a:lstStyle>
          <a:p>
            <a:endParaRPr lang="zh-CN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86F489D-CEB3-4DBD-A51B-4DDBB1A9AF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8735"/>
            <a:ext cx="20574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tint val="7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</a:defRPr>
            </a:lvl1pPr>
          </a:lstStyle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9836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63" r:id="rId12"/>
  </p:sldLayoutIdLst>
  <p:transition spd="med">
    <p:random/>
  </p:transition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 baseline="0">
          <a:solidFill>
            <a:schemeClr val="tx1"/>
          </a:solidFill>
          <a:latin typeface="Sitka Heading Semibold" pitchFamily="2" charset="0"/>
          <a:ea typeface="台灣金萱體" panose="02020500000000000000" pitchFamily="18" charset="-120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 baseline="0">
          <a:solidFill>
            <a:schemeClr val="tx1"/>
          </a:solidFill>
          <a:latin typeface="Sitka Heading Semibold" pitchFamily="2" charset="0"/>
          <a:ea typeface="台灣金萱體" panose="02020500000000000000" pitchFamily="18" charset="-120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Sitka Heading Semibold" pitchFamily="2" charset="0"/>
          <a:ea typeface="台灣金萱體" panose="02020500000000000000" pitchFamily="18" charset="-120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 baseline="0">
          <a:solidFill>
            <a:schemeClr val="tx1"/>
          </a:solidFill>
          <a:latin typeface="Sitka Heading Semibold" pitchFamily="2" charset="0"/>
          <a:ea typeface="台灣金萱體" panose="02020500000000000000" pitchFamily="18" charset="-120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Sitka Heading Semibold" pitchFamily="2" charset="0"/>
          <a:ea typeface="台灣金萱體" panose="02020500000000000000" pitchFamily="18" charset="-120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Sitka Heading Semibold" pitchFamily="2" charset="0"/>
          <a:ea typeface="台灣金萱體" panose="02020500000000000000" pitchFamily="18" charset="-120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117937" y="1434536"/>
            <a:ext cx="89079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zh-TW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  <a:sym typeface="+mn-lt"/>
              </a:rPr>
              <a:t>深度神經網路於中文斷詞之研究</a:t>
            </a:r>
          </a:p>
        </p:txBody>
      </p:sp>
      <p:cxnSp>
        <p:nvCxnSpPr>
          <p:cNvPr id="19" name="直接连接符 60">
            <a:extLst>
              <a:ext uri="{FF2B5EF4-FFF2-40B4-BE49-F238E27FC236}">
                <a16:creationId xmlns:a16="http://schemas.microsoft.com/office/drawing/2014/main" id="{F325BBD3-43B9-433F-95CC-5D4A95575FFF}"/>
              </a:ext>
            </a:extLst>
          </p:cNvPr>
          <p:cNvCxnSpPr>
            <a:cxnSpLocks/>
          </p:cNvCxnSpPr>
          <p:nvPr/>
        </p:nvCxnSpPr>
        <p:spPr>
          <a:xfrm>
            <a:off x="1717786" y="3562445"/>
            <a:ext cx="5708210" cy="0"/>
          </a:xfrm>
          <a:prstGeom prst="line">
            <a:avLst/>
          </a:prstGeom>
          <a:noFill/>
          <a:ln w="19050" cap="rnd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cxnSp>
      <p:sp>
        <p:nvSpPr>
          <p:cNvPr id="20" name="TextBox 11">
            <a:extLst>
              <a:ext uri="{FF2B5EF4-FFF2-40B4-BE49-F238E27FC236}">
                <a16:creationId xmlns:a16="http://schemas.microsoft.com/office/drawing/2014/main" id="{391EEBDB-53D3-4DD5-94B4-CAF56A78DC95}"/>
              </a:ext>
            </a:extLst>
          </p:cNvPr>
          <p:cNvSpPr txBox="1"/>
          <p:nvPr/>
        </p:nvSpPr>
        <p:spPr>
          <a:xfrm>
            <a:off x="6031713" y="3600648"/>
            <a:ext cx="1294906" cy="267382"/>
          </a:xfrm>
          <a:prstGeom prst="rect">
            <a:avLst/>
          </a:prstGeom>
          <a:noFill/>
        </p:spPr>
        <p:txBody>
          <a:bodyPr wrap="none" lIns="51435" tIns="25718" rIns="51435" bIns="25718" rtlCol="0">
            <a:spAutoFit/>
          </a:bodyPr>
          <a:lstStyle/>
          <a:p>
            <a:pPr algn="ctr" defTabSz="514350"/>
            <a:r>
              <a:rPr lang="zh-TW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報告者：林承緯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456E31E7-04DC-44FE-9958-6DB823526577}"/>
              </a:ext>
            </a:extLst>
          </p:cNvPr>
          <p:cNvSpPr/>
          <p:nvPr/>
        </p:nvSpPr>
        <p:spPr>
          <a:xfrm>
            <a:off x="2780924" y="2239875"/>
            <a:ext cx="3582153" cy="298151"/>
          </a:xfrm>
          <a:prstGeom prst="rect">
            <a:avLst/>
          </a:prstGeom>
        </p:spPr>
        <p:txBody>
          <a:bodyPr wrap="square" lIns="51428" tIns="25714" rIns="51428" bIns="25714">
            <a:spAutoFit/>
          </a:bodyPr>
          <a:lstStyle/>
          <a:p>
            <a:pPr algn="ctr" defTabSz="514350"/>
            <a:r>
              <a:rPr lang="zh-TW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國立臺灣科技大學</a:t>
            </a:r>
            <a:r>
              <a:rPr lang="zh-TW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－</a:t>
            </a:r>
            <a:r>
              <a:rPr lang="zh-TW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資訊工程學系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22" name="TextBox 11">
            <a:extLst>
              <a:ext uri="{FF2B5EF4-FFF2-40B4-BE49-F238E27FC236}">
                <a16:creationId xmlns:a16="http://schemas.microsoft.com/office/drawing/2014/main" id="{5EF0E7C8-CE5F-40DF-974F-5A2B0BFA9073}"/>
              </a:ext>
            </a:extLst>
          </p:cNvPr>
          <p:cNvSpPr txBox="1"/>
          <p:nvPr/>
        </p:nvSpPr>
        <p:spPr>
          <a:xfrm>
            <a:off x="3924438" y="2756137"/>
            <a:ext cx="1294906" cy="267382"/>
          </a:xfrm>
          <a:prstGeom prst="rect">
            <a:avLst/>
          </a:prstGeom>
          <a:noFill/>
        </p:spPr>
        <p:txBody>
          <a:bodyPr wrap="none" lIns="51435" tIns="25718" rIns="51435" bIns="25718" rtlCol="0">
            <a:spAutoFit/>
          </a:bodyPr>
          <a:lstStyle/>
          <a:p>
            <a:pPr algn="ctr" defTabSz="514350"/>
            <a:r>
              <a:rPr lang="zh-TW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研究生：吳澤鑫</a:t>
            </a:r>
          </a:p>
        </p:txBody>
      </p:sp>
      <p:sp>
        <p:nvSpPr>
          <p:cNvPr id="23" name="TextBox 11">
            <a:extLst>
              <a:ext uri="{FF2B5EF4-FFF2-40B4-BE49-F238E27FC236}">
                <a16:creationId xmlns:a16="http://schemas.microsoft.com/office/drawing/2014/main" id="{12F5B3B2-5AEC-445E-8469-D3DFD1006F85}"/>
              </a:ext>
            </a:extLst>
          </p:cNvPr>
          <p:cNvSpPr txBox="1"/>
          <p:nvPr/>
        </p:nvSpPr>
        <p:spPr>
          <a:xfrm>
            <a:off x="3624677" y="3037275"/>
            <a:ext cx="1894429" cy="267382"/>
          </a:xfrm>
          <a:prstGeom prst="rect">
            <a:avLst/>
          </a:prstGeom>
          <a:noFill/>
        </p:spPr>
        <p:txBody>
          <a:bodyPr wrap="none" lIns="51435" tIns="25718" rIns="51435" bIns="25718" rtlCol="0">
            <a:spAutoFit/>
          </a:bodyPr>
          <a:lstStyle/>
          <a:p>
            <a:pPr algn="ctr" defTabSz="514350"/>
            <a:r>
              <a:rPr lang="zh-TW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指導教授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：</a:t>
            </a:r>
            <a:r>
              <a:rPr lang="zh-TW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陳冠宇 博士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24" name="TextBox 11">
            <a:extLst>
              <a:ext uri="{FF2B5EF4-FFF2-40B4-BE49-F238E27FC236}">
                <a16:creationId xmlns:a16="http://schemas.microsoft.com/office/drawing/2014/main" id="{3A5432AF-1A9B-4BB7-BD44-D34B78114211}"/>
              </a:ext>
            </a:extLst>
          </p:cNvPr>
          <p:cNvSpPr txBox="1"/>
          <p:nvPr/>
        </p:nvSpPr>
        <p:spPr>
          <a:xfrm>
            <a:off x="1802154" y="3601306"/>
            <a:ext cx="1594667" cy="267382"/>
          </a:xfrm>
          <a:prstGeom prst="rect">
            <a:avLst/>
          </a:prstGeom>
          <a:noFill/>
        </p:spPr>
        <p:txBody>
          <a:bodyPr wrap="none" lIns="51435" tIns="25718" rIns="51435" bIns="25718" rtlCol="0">
            <a:spAutoFit/>
          </a:bodyPr>
          <a:lstStyle/>
          <a:p>
            <a:pPr algn="ctr" defTabSz="514350" hangingPunct="0"/>
            <a:r>
              <a:rPr lang="zh-TW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中華民國</a:t>
            </a:r>
            <a:r>
              <a:rPr lang="en-US" altLang="zh-TW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112</a:t>
            </a:r>
            <a:r>
              <a:rPr lang="zh-TW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年</a:t>
            </a:r>
            <a:r>
              <a:rPr lang="en-US" altLang="zh-TW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01</a:t>
            </a:r>
            <a:r>
              <a:rPr lang="zh-TW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月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25" name="Freeform 5">
            <a:extLst>
              <a:ext uri="{FF2B5EF4-FFF2-40B4-BE49-F238E27FC236}">
                <a16:creationId xmlns:a16="http://schemas.microsoft.com/office/drawing/2014/main" id="{A01EFA1E-CF2D-40B5-96BE-699ADEDFB6AE}"/>
              </a:ext>
            </a:extLst>
          </p:cNvPr>
          <p:cNvSpPr>
            <a:spLocks/>
          </p:cNvSpPr>
          <p:nvPr/>
        </p:nvSpPr>
        <p:spPr bwMode="auto">
          <a:xfrm rot="1400701">
            <a:off x="8081768" y="-469601"/>
            <a:ext cx="1229567" cy="1396506"/>
          </a:xfrm>
          <a:custGeom>
            <a:avLst/>
            <a:gdLst>
              <a:gd name="T0" fmla="*/ 6935 w 12812"/>
              <a:gd name="T1" fmla="*/ 195 h 14572"/>
              <a:gd name="T2" fmla="*/ 9609 w 12812"/>
              <a:gd name="T3" fmla="*/ 1739 h 14572"/>
              <a:gd name="T4" fmla="*/ 12283 w 12812"/>
              <a:gd name="T5" fmla="*/ 3282 h 14572"/>
              <a:gd name="T6" fmla="*/ 12812 w 12812"/>
              <a:gd name="T7" fmla="*/ 4199 h 14572"/>
              <a:gd name="T8" fmla="*/ 12812 w 12812"/>
              <a:gd name="T9" fmla="*/ 7286 h 14572"/>
              <a:gd name="T10" fmla="*/ 12812 w 12812"/>
              <a:gd name="T11" fmla="*/ 10374 h 14572"/>
              <a:gd name="T12" fmla="*/ 12283 w 12812"/>
              <a:gd name="T13" fmla="*/ 11290 h 14572"/>
              <a:gd name="T14" fmla="*/ 9609 w 12812"/>
              <a:gd name="T15" fmla="*/ 12834 h 14572"/>
              <a:gd name="T16" fmla="*/ 6935 w 12812"/>
              <a:gd name="T17" fmla="*/ 14378 h 14572"/>
              <a:gd name="T18" fmla="*/ 5877 w 12812"/>
              <a:gd name="T19" fmla="*/ 14378 h 14572"/>
              <a:gd name="T20" fmla="*/ 3203 w 12812"/>
              <a:gd name="T21" fmla="*/ 12834 h 14572"/>
              <a:gd name="T22" fmla="*/ 529 w 12812"/>
              <a:gd name="T23" fmla="*/ 11290 h 14572"/>
              <a:gd name="T24" fmla="*/ 0 w 12812"/>
              <a:gd name="T25" fmla="*/ 10374 h 14572"/>
              <a:gd name="T26" fmla="*/ 0 w 12812"/>
              <a:gd name="T27" fmla="*/ 7286 h 14572"/>
              <a:gd name="T28" fmla="*/ 0 w 12812"/>
              <a:gd name="T29" fmla="*/ 4199 h 14572"/>
              <a:gd name="T30" fmla="*/ 529 w 12812"/>
              <a:gd name="T31" fmla="*/ 3282 h 14572"/>
              <a:gd name="T32" fmla="*/ 3203 w 12812"/>
              <a:gd name="T33" fmla="*/ 1739 h 14572"/>
              <a:gd name="T34" fmla="*/ 5877 w 12812"/>
              <a:gd name="T35" fmla="*/ 195 h 14572"/>
              <a:gd name="T36" fmla="*/ 6935 w 12812"/>
              <a:gd name="T37" fmla="*/ 195 h 145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2812" h="14572">
                <a:moveTo>
                  <a:pt x="6935" y="195"/>
                </a:moveTo>
                <a:lnTo>
                  <a:pt x="9609" y="1739"/>
                </a:lnTo>
                <a:lnTo>
                  <a:pt x="12283" y="3282"/>
                </a:lnTo>
                <a:cubicBezTo>
                  <a:pt x="12620" y="3477"/>
                  <a:pt x="12812" y="3810"/>
                  <a:pt x="12812" y="4199"/>
                </a:cubicBezTo>
                <a:lnTo>
                  <a:pt x="12812" y="7286"/>
                </a:lnTo>
                <a:lnTo>
                  <a:pt x="12812" y="10374"/>
                </a:lnTo>
                <a:cubicBezTo>
                  <a:pt x="12812" y="10763"/>
                  <a:pt x="12620" y="11096"/>
                  <a:pt x="12283" y="11290"/>
                </a:cubicBezTo>
                <a:lnTo>
                  <a:pt x="9609" y="12834"/>
                </a:lnTo>
                <a:lnTo>
                  <a:pt x="6935" y="14378"/>
                </a:lnTo>
                <a:cubicBezTo>
                  <a:pt x="6599" y="14572"/>
                  <a:pt x="6213" y="14572"/>
                  <a:pt x="5877" y="14378"/>
                </a:cubicBezTo>
                <a:lnTo>
                  <a:pt x="3203" y="12834"/>
                </a:lnTo>
                <a:lnTo>
                  <a:pt x="529" y="11290"/>
                </a:lnTo>
                <a:cubicBezTo>
                  <a:pt x="193" y="11096"/>
                  <a:pt x="0" y="10763"/>
                  <a:pt x="0" y="10374"/>
                </a:cubicBezTo>
                <a:lnTo>
                  <a:pt x="0" y="7286"/>
                </a:lnTo>
                <a:lnTo>
                  <a:pt x="0" y="4199"/>
                </a:lnTo>
                <a:cubicBezTo>
                  <a:pt x="0" y="3810"/>
                  <a:pt x="193" y="3477"/>
                  <a:pt x="529" y="3282"/>
                </a:cubicBezTo>
                <a:lnTo>
                  <a:pt x="3203" y="1739"/>
                </a:lnTo>
                <a:lnTo>
                  <a:pt x="5877" y="195"/>
                </a:lnTo>
                <a:cubicBezTo>
                  <a:pt x="6213" y="0"/>
                  <a:pt x="6599" y="0"/>
                  <a:pt x="6935" y="195"/>
                </a:cubicBezTo>
                <a:close/>
              </a:path>
            </a:pathLst>
          </a:custGeom>
          <a:noFill/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5" tIns="25718" rIns="51435" bIns="25718" rtlCol="0" anchor="ctr"/>
          <a:lstStyle/>
          <a:p>
            <a:pPr algn="ctr"/>
            <a:endParaRPr lang="zh-CN" altLang="en-US" sz="1350" dirty="0"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9A179041-7C7F-40C3-B53E-D40BE1F5CD8D}"/>
              </a:ext>
            </a:extLst>
          </p:cNvPr>
          <p:cNvGrpSpPr/>
          <p:nvPr/>
        </p:nvGrpSpPr>
        <p:grpSpPr>
          <a:xfrm>
            <a:off x="-271920" y="3566241"/>
            <a:ext cx="1310405" cy="1845308"/>
            <a:chOff x="-271920" y="3321291"/>
            <a:chExt cx="1484351" cy="2090258"/>
          </a:xfrm>
        </p:grpSpPr>
        <p:sp>
          <p:nvSpPr>
            <p:cNvPr id="28" name="Freeform 5">
              <a:extLst>
                <a:ext uri="{FF2B5EF4-FFF2-40B4-BE49-F238E27FC236}">
                  <a16:creationId xmlns:a16="http://schemas.microsoft.com/office/drawing/2014/main" id="{88E03143-0639-4569-A425-90CC1E807DFC}"/>
                </a:ext>
              </a:extLst>
            </p:cNvPr>
            <p:cNvSpPr>
              <a:spLocks/>
            </p:cNvSpPr>
            <p:nvPr/>
          </p:nvSpPr>
          <p:spPr bwMode="auto">
            <a:xfrm rot="20697498">
              <a:off x="-271920" y="4010777"/>
              <a:ext cx="1233323" cy="1400772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1435" tIns="25718" rIns="51435" bIns="25718" rtlCol="0" anchor="ctr"/>
            <a:lstStyle/>
            <a:p>
              <a:pPr algn="ctr"/>
              <a:endParaRPr lang="zh-CN" altLang="en-US" sz="1350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C9EB7730-7BF1-4D8E-BEC5-535E5F9400C4}"/>
                </a:ext>
              </a:extLst>
            </p:cNvPr>
            <p:cNvSpPr>
              <a:spLocks/>
            </p:cNvSpPr>
            <p:nvPr/>
          </p:nvSpPr>
          <p:spPr bwMode="auto">
            <a:xfrm rot="1746940">
              <a:off x="420344" y="3535913"/>
              <a:ext cx="792087" cy="899629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1435" tIns="25718" rIns="51435" bIns="25718" rtlCol="0" anchor="ctr"/>
            <a:lstStyle/>
            <a:p>
              <a:pPr algn="ctr"/>
              <a:endParaRPr lang="zh-CN" altLang="en-US" sz="1350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E1CBB883-6E8C-43DC-B539-E688ABEC4D12}"/>
                </a:ext>
              </a:extLst>
            </p:cNvPr>
            <p:cNvSpPr>
              <a:spLocks/>
            </p:cNvSpPr>
            <p:nvPr/>
          </p:nvSpPr>
          <p:spPr bwMode="auto">
            <a:xfrm rot="3462091">
              <a:off x="338476" y="3291862"/>
              <a:ext cx="433514" cy="492372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1435" tIns="25718" rIns="51435" bIns="25718" rtlCol="0" anchor="ctr"/>
            <a:lstStyle/>
            <a:p>
              <a:pPr algn="ctr"/>
              <a:endParaRPr lang="zh-CN" altLang="en-US" sz="1350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</p:grpSp>
      <p:sp>
        <p:nvSpPr>
          <p:cNvPr id="16" name="Freeform 5">
            <a:extLst>
              <a:ext uri="{FF2B5EF4-FFF2-40B4-BE49-F238E27FC236}">
                <a16:creationId xmlns:a16="http://schemas.microsoft.com/office/drawing/2014/main" id="{F8A96149-87BB-438D-902F-F707F854C769}"/>
              </a:ext>
            </a:extLst>
          </p:cNvPr>
          <p:cNvSpPr>
            <a:spLocks/>
          </p:cNvSpPr>
          <p:nvPr/>
        </p:nvSpPr>
        <p:spPr bwMode="auto">
          <a:xfrm rot="748008">
            <a:off x="8205302" y="651120"/>
            <a:ext cx="621886" cy="706319"/>
          </a:xfrm>
          <a:custGeom>
            <a:avLst/>
            <a:gdLst>
              <a:gd name="T0" fmla="*/ 6935 w 12812"/>
              <a:gd name="T1" fmla="*/ 195 h 14572"/>
              <a:gd name="T2" fmla="*/ 9609 w 12812"/>
              <a:gd name="T3" fmla="*/ 1739 h 14572"/>
              <a:gd name="T4" fmla="*/ 12283 w 12812"/>
              <a:gd name="T5" fmla="*/ 3282 h 14572"/>
              <a:gd name="T6" fmla="*/ 12812 w 12812"/>
              <a:gd name="T7" fmla="*/ 4199 h 14572"/>
              <a:gd name="T8" fmla="*/ 12812 w 12812"/>
              <a:gd name="T9" fmla="*/ 7286 h 14572"/>
              <a:gd name="T10" fmla="*/ 12812 w 12812"/>
              <a:gd name="T11" fmla="*/ 10374 h 14572"/>
              <a:gd name="T12" fmla="*/ 12283 w 12812"/>
              <a:gd name="T13" fmla="*/ 11290 h 14572"/>
              <a:gd name="T14" fmla="*/ 9609 w 12812"/>
              <a:gd name="T15" fmla="*/ 12834 h 14572"/>
              <a:gd name="T16" fmla="*/ 6935 w 12812"/>
              <a:gd name="T17" fmla="*/ 14378 h 14572"/>
              <a:gd name="T18" fmla="*/ 5877 w 12812"/>
              <a:gd name="T19" fmla="*/ 14378 h 14572"/>
              <a:gd name="T20" fmla="*/ 3203 w 12812"/>
              <a:gd name="T21" fmla="*/ 12834 h 14572"/>
              <a:gd name="T22" fmla="*/ 529 w 12812"/>
              <a:gd name="T23" fmla="*/ 11290 h 14572"/>
              <a:gd name="T24" fmla="*/ 0 w 12812"/>
              <a:gd name="T25" fmla="*/ 10374 h 14572"/>
              <a:gd name="T26" fmla="*/ 0 w 12812"/>
              <a:gd name="T27" fmla="*/ 7286 h 14572"/>
              <a:gd name="T28" fmla="*/ 0 w 12812"/>
              <a:gd name="T29" fmla="*/ 4199 h 14572"/>
              <a:gd name="T30" fmla="*/ 529 w 12812"/>
              <a:gd name="T31" fmla="*/ 3282 h 14572"/>
              <a:gd name="T32" fmla="*/ 3203 w 12812"/>
              <a:gd name="T33" fmla="*/ 1739 h 14572"/>
              <a:gd name="T34" fmla="*/ 5877 w 12812"/>
              <a:gd name="T35" fmla="*/ 195 h 14572"/>
              <a:gd name="T36" fmla="*/ 6935 w 12812"/>
              <a:gd name="T37" fmla="*/ 195 h 145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2812" h="14572">
                <a:moveTo>
                  <a:pt x="6935" y="195"/>
                </a:moveTo>
                <a:lnTo>
                  <a:pt x="9609" y="1739"/>
                </a:lnTo>
                <a:lnTo>
                  <a:pt x="12283" y="3282"/>
                </a:lnTo>
                <a:cubicBezTo>
                  <a:pt x="12620" y="3477"/>
                  <a:pt x="12812" y="3810"/>
                  <a:pt x="12812" y="4199"/>
                </a:cubicBezTo>
                <a:lnTo>
                  <a:pt x="12812" y="7286"/>
                </a:lnTo>
                <a:lnTo>
                  <a:pt x="12812" y="10374"/>
                </a:lnTo>
                <a:cubicBezTo>
                  <a:pt x="12812" y="10763"/>
                  <a:pt x="12620" y="11096"/>
                  <a:pt x="12283" y="11290"/>
                </a:cubicBezTo>
                <a:lnTo>
                  <a:pt x="9609" y="12834"/>
                </a:lnTo>
                <a:lnTo>
                  <a:pt x="6935" y="14378"/>
                </a:lnTo>
                <a:cubicBezTo>
                  <a:pt x="6599" y="14572"/>
                  <a:pt x="6213" y="14572"/>
                  <a:pt x="5877" y="14378"/>
                </a:cubicBezTo>
                <a:lnTo>
                  <a:pt x="3203" y="12834"/>
                </a:lnTo>
                <a:lnTo>
                  <a:pt x="529" y="11290"/>
                </a:lnTo>
                <a:cubicBezTo>
                  <a:pt x="193" y="11096"/>
                  <a:pt x="0" y="10763"/>
                  <a:pt x="0" y="10374"/>
                </a:cubicBezTo>
                <a:lnTo>
                  <a:pt x="0" y="7286"/>
                </a:lnTo>
                <a:lnTo>
                  <a:pt x="0" y="4199"/>
                </a:lnTo>
                <a:cubicBezTo>
                  <a:pt x="0" y="3810"/>
                  <a:pt x="193" y="3477"/>
                  <a:pt x="529" y="3282"/>
                </a:cubicBezTo>
                <a:lnTo>
                  <a:pt x="3203" y="1739"/>
                </a:lnTo>
                <a:lnTo>
                  <a:pt x="5877" y="195"/>
                </a:lnTo>
                <a:cubicBezTo>
                  <a:pt x="6213" y="0"/>
                  <a:pt x="6599" y="0"/>
                  <a:pt x="6935" y="195"/>
                </a:cubicBezTo>
                <a:close/>
              </a:path>
            </a:pathLst>
          </a:custGeom>
          <a:noFill/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5" tIns="25718" rIns="51435" bIns="25718" rtlCol="0" anchor="ctr"/>
          <a:lstStyle/>
          <a:p>
            <a:pPr algn="ctr"/>
            <a:endParaRPr lang="zh-CN" altLang="en-US" sz="1350" dirty="0"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pic>
        <p:nvPicPr>
          <p:cNvPr id="17" name="Picture 10" descr="animation drawing gif | WiffleGif">
            <a:extLst>
              <a:ext uri="{FF2B5EF4-FFF2-40B4-BE49-F238E27FC236}">
                <a16:creationId xmlns:a16="http://schemas.microsoft.com/office/drawing/2014/main" id="{30C571FF-196A-4A9E-8909-6E7D011F5B67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4268" y="3292624"/>
            <a:ext cx="502513" cy="286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群組 54">
            <a:extLst>
              <a:ext uri="{FF2B5EF4-FFF2-40B4-BE49-F238E27FC236}">
                <a16:creationId xmlns:a16="http://schemas.microsoft.com/office/drawing/2014/main" id="{B4762224-9F35-4D48-BB77-EFFCC35BF3E6}"/>
              </a:ext>
            </a:extLst>
          </p:cNvPr>
          <p:cNvGrpSpPr/>
          <p:nvPr/>
        </p:nvGrpSpPr>
        <p:grpSpPr>
          <a:xfrm>
            <a:off x="179512" y="129324"/>
            <a:ext cx="451768" cy="555356"/>
            <a:chOff x="267804" y="190469"/>
            <a:chExt cx="531917" cy="653883"/>
          </a:xfrm>
        </p:grpSpPr>
        <p:sp>
          <p:nvSpPr>
            <p:cNvPr id="57" name="Freeform 5">
              <a:extLst>
                <a:ext uri="{FF2B5EF4-FFF2-40B4-BE49-F238E27FC236}">
                  <a16:creationId xmlns:a16="http://schemas.microsoft.com/office/drawing/2014/main" id="{362203A2-E93F-4F87-B804-D3E931DE92D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804" y="190469"/>
              <a:ext cx="442196" cy="502233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  <p:sp>
          <p:nvSpPr>
            <p:cNvPr id="58" name="Freeform 5">
              <a:extLst>
                <a:ext uri="{FF2B5EF4-FFF2-40B4-BE49-F238E27FC236}">
                  <a16:creationId xmlns:a16="http://schemas.microsoft.com/office/drawing/2014/main" id="{5CBECD0A-59D4-4B3F-A133-D8EFC67D5F0B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528" y="303506"/>
              <a:ext cx="476193" cy="540846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id="{BD7C89C8-D76B-4341-A88A-BDBFA6ADAFC5}"/>
              </a:ext>
            </a:extLst>
          </p:cNvPr>
          <p:cNvSpPr/>
          <p:nvPr/>
        </p:nvSpPr>
        <p:spPr>
          <a:xfrm>
            <a:off x="791580" y="235713"/>
            <a:ext cx="1620180" cy="43858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zh-TW" altLang="en-US" sz="24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文獻探討</a:t>
            </a:r>
            <a:endParaRPr lang="zh-CN" altLang="zh-CN" sz="2400" b="1" kern="1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838779" y="4806534"/>
            <a:ext cx="30008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8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67" name="TextBox 120">
            <a:extLst>
              <a:ext uri="{FF2B5EF4-FFF2-40B4-BE49-F238E27FC236}">
                <a16:creationId xmlns:a16="http://schemas.microsoft.com/office/drawing/2014/main" id="{E5CA49B8-BEA6-4367-A9F7-421BA5706365}"/>
              </a:ext>
            </a:extLst>
          </p:cNvPr>
          <p:cNvSpPr txBox="1"/>
          <p:nvPr/>
        </p:nvSpPr>
        <p:spPr bwMode="auto">
          <a:xfrm>
            <a:off x="1889702" y="880356"/>
            <a:ext cx="5364596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 algn="ctr"/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連續詞袋模型（</a:t>
            </a:r>
            <a:r>
              <a:rPr lang="en-US" altLang="zh-TW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Continuous Bag-of-words</a:t>
            </a:r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）</a:t>
            </a:r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EF01D3C9-9646-4C32-9B98-F56583385207}"/>
              </a:ext>
            </a:extLst>
          </p:cNvPr>
          <p:cNvGrpSpPr/>
          <p:nvPr/>
        </p:nvGrpSpPr>
        <p:grpSpPr>
          <a:xfrm>
            <a:off x="2267744" y="2696898"/>
            <a:ext cx="720000" cy="1826270"/>
            <a:chOff x="1889702" y="1973537"/>
            <a:chExt cx="720000" cy="1826270"/>
          </a:xfrm>
        </p:grpSpPr>
        <p:sp>
          <p:nvSpPr>
            <p:cNvPr id="68" name="文字方塊 67">
              <a:extLst>
                <a:ext uri="{FF2B5EF4-FFF2-40B4-BE49-F238E27FC236}">
                  <a16:creationId xmlns:a16="http://schemas.microsoft.com/office/drawing/2014/main" id="{063437C1-2988-4A37-8330-D9AC02989EE7}"/>
                </a:ext>
              </a:extLst>
            </p:cNvPr>
            <p:cNvSpPr txBox="1"/>
            <p:nvPr/>
          </p:nvSpPr>
          <p:spPr>
            <a:xfrm>
              <a:off x="1889702" y="1973537"/>
              <a:ext cx="720000" cy="360000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 vert="horz" wrap="square" rtlCol="0" anchor="ctr">
              <a:spAutoFit/>
            </a:bodyPr>
            <a:lstStyle>
              <a:defPPr>
                <a:defRPr lang="zh-TW"/>
              </a:defPPr>
              <a:lvl1pPr algn="ctr"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defRPr>
              </a:lvl1pPr>
            </a:lstStyle>
            <a:p>
              <a:r>
                <a:rPr lang="zh-TW" altLang="en-US" sz="1400" dirty="0">
                  <a:solidFill>
                    <a:schemeClr val="bg1"/>
                  </a:solidFill>
                  <a:latin typeface="Sitka Heading Semibold" pitchFamily="2" charset="0"/>
                </a:rPr>
                <a:t>我</a:t>
              </a:r>
            </a:p>
          </p:txBody>
        </p:sp>
        <p:sp>
          <p:nvSpPr>
            <p:cNvPr id="71" name="文字方塊 70">
              <a:extLst>
                <a:ext uri="{FF2B5EF4-FFF2-40B4-BE49-F238E27FC236}">
                  <a16:creationId xmlns:a16="http://schemas.microsoft.com/office/drawing/2014/main" id="{4EE12D7D-3A1C-460A-B87D-BB3B56F7DAA7}"/>
                </a:ext>
              </a:extLst>
            </p:cNvPr>
            <p:cNvSpPr txBox="1"/>
            <p:nvPr/>
          </p:nvSpPr>
          <p:spPr>
            <a:xfrm>
              <a:off x="1889702" y="2706672"/>
              <a:ext cx="720000" cy="360000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 vert="horz" wrap="square" rtlCol="0" anchor="ctr">
              <a:spAutoFit/>
            </a:bodyPr>
            <a:lstStyle>
              <a:defPPr>
                <a:defRPr lang="zh-TW"/>
              </a:defPPr>
              <a:lvl1pPr algn="ctr"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defRPr>
              </a:lvl1pPr>
            </a:lstStyle>
            <a:p>
              <a:r>
                <a:rPr lang="zh-TW" altLang="en-US" sz="1400" dirty="0">
                  <a:solidFill>
                    <a:schemeClr val="bg1"/>
                  </a:solidFill>
                  <a:latin typeface="Sitka Heading Semibold" pitchFamily="2" charset="0"/>
                </a:rPr>
                <a:t>吃</a:t>
              </a:r>
            </a:p>
          </p:txBody>
        </p:sp>
        <p:sp>
          <p:nvSpPr>
            <p:cNvPr id="72" name="文字方塊 71">
              <a:extLst>
                <a:ext uri="{FF2B5EF4-FFF2-40B4-BE49-F238E27FC236}">
                  <a16:creationId xmlns:a16="http://schemas.microsoft.com/office/drawing/2014/main" id="{80B3111C-938F-4E77-B956-8CEE96DA137D}"/>
                </a:ext>
              </a:extLst>
            </p:cNvPr>
            <p:cNvSpPr txBox="1"/>
            <p:nvPr/>
          </p:nvSpPr>
          <p:spPr>
            <a:xfrm>
              <a:off x="1889702" y="3439807"/>
              <a:ext cx="720000" cy="360000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 vert="horz" wrap="square" rtlCol="0" anchor="ctr">
              <a:spAutoFit/>
            </a:bodyPr>
            <a:lstStyle>
              <a:defPPr>
                <a:defRPr lang="zh-TW"/>
              </a:defPPr>
              <a:lvl1pPr algn="ctr"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defRPr>
              </a:lvl1pPr>
            </a:lstStyle>
            <a:p>
              <a:r>
                <a:rPr lang="zh-TW" altLang="en-US" sz="1400" dirty="0">
                  <a:solidFill>
                    <a:schemeClr val="bg1"/>
                  </a:solidFill>
                  <a:latin typeface="Sitka Heading Semibold" pitchFamily="2" charset="0"/>
                </a:rPr>
                <a:t>水果</a:t>
              </a:r>
            </a:p>
          </p:txBody>
        </p:sp>
      </p:grpSp>
      <p:sp>
        <p:nvSpPr>
          <p:cNvPr id="80" name="文字方塊 79">
            <a:extLst>
              <a:ext uri="{FF2B5EF4-FFF2-40B4-BE49-F238E27FC236}">
                <a16:creationId xmlns:a16="http://schemas.microsoft.com/office/drawing/2014/main" id="{A03C1C0F-3066-471D-95F6-2F778C71DFC8}"/>
              </a:ext>
            </a:extLst>
          </p:cNvPr>
          <p:cNvSpPr txBox="1"/>
          <p:nvPr/>
        </p:nvSpPr>
        <p:spPr>
          <a:xfrm>
            <a:off x="4031940" y="3340033"/>
            <a:ext cx="1080120" cy="5400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en-US" altLang="zh-TW" sz="1400" dirty="0">
                <a:latin typeface="Sitka Heading Semibold" pitchFamily="2" charset="0"/>
              </a:rPr>
              <a:t>SUM</a:t>
            </a:r>
            <a:endParaRPr lang="zh-TW" altLang="en-US" sz="1400" dirty="0">
              <a:latin typeface="Sitka Heading Semibold" pitchFamily="2" charset="0"/>
            </a:endParaRPr>
          </a:p>
        </p:txBody>
      </p:sp>
      <p:sp>
        <p:nvSpPr>
          <p:cNvPr id="81" name="文字方塊 80">
            <a:extLst>
              <a:ext uri="{FF2B5EF4-FFF2-40B4-BE49-F238E27FC236}">
                <a16:creationId xmlns:a16="http://schemas.microsoft.com/office/drawing/2014/main" id="{402805F2-B0B1-4440-9521-680713720286}"/>
              </a:ext>
            </a:extLst>
          </p:cNvPr>
          <p:cNvSpPr txBox="1"/>
          <p:nvPr/>
        </p:nvSpPr>
        <p:spPr>
          <a:xfrm>
            <a:off x="6159874" y="3430033"/>
            <a:ext cx="720000" cy="36000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zh-TW" altLang="en-US" sz="1400" dirty="0">
                <a:solidFill>
                  <a:schemeClr val="bg1"/>
                </a:solidFill>
                <a:latin typeface="Sitka Heading Semibold" pitchFamily="2" charset="0"/>
              </a:rPr>
              <a:t>喜歡</a:t>
            </a:r>
          </a:p>
        </p:txBody>
      </p:sp>
      <p:sp>
        <p:nvSpPr>
          <p:cNvPr id="83" name="文字方塊 82">
            <a:extLst>
              <a:ext uri="{FF2B5EF4-FFF2-40B4-BE49-F238E27FC236}">
                <a16:creationId xmlns:a16="http://schemas.microsoft.com/office/drawing/2014/main" id="{E45F4F5F-6BDE-434C-8A91-462A27866FAC}"/>
              </a:ext>
            </a:extLst>
          </p:cNvPr>
          <p:cNvSpPr txBox="1"/>
          <p:nvPr/>
        </p:nvSpPr>
        <p:spPr>
          <a:xfrm>
            <a:off x="6015811" y="2158065"/>
            <a:ext cx="1008126" cy="306467"/>
          </a:xfrm>
          <a:prstGeom prst="roundRect">
            <a:avLst/>
          </a:prstGeom>
          <a:noFill/>
          <a:ln>
            <a:noFill/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en-US" altLang="zh-TW" sz="1200" dirty="0">
                <a:latin typeface="Sitka Heading Semibold" pitchFamily="2" charset="0"/>
              </a:rPr>
              <a:t>Output</a:t>
            </a:r>
            <a:endParaRPr lang="zh-TW" altLang="en-US" sz="1200" dirty="0">
              <a:latin typeface="Sitka Heading Semibold" pitchFamily="2" charset="0"/>
            </a:endParaRPr>
          </a:p>
        </p:txBody>
      </p:sp>
      <p:sp>
        <p:nvSpPr>
          <p:cNvPr id="84" name="文字方塊 83">
            <a:extLst>
              <a:ext uri="{FF2B5EF4-FFF2-40B4-BE49-F238E27FC236}">
                <a16:creationId xmlns:a16="http://schemas.microsoft.com/office/drawing/2014/main" id="{ECB32993-86D3-4313-B8BB-60B7BCE26127}"/>
              </a:ext>
            </a:extLst>
          </p:cNvPr>
          <p:cNvSpPr txBox="1"/>
          <p:nvPr/>
        </p:nvSpPr>
        <p:spPr>
          <a:xfrm>
            <a:off x="2123681" y="2156848"/>
            <a:ext cx="1008126" cy="306467"/>
          </a:xfrm>
          <a:prstGeom prst="roundRect">
            <a:avLst/>
          </a:prstGeom>
          <a:noFill/>
          <a:ln>
            <a:noFill/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en-US" altLang="zh-TW" sz="1200" dirty="0">
                <a:latin typeface="Sitka Heading Semibold" pitchFamily="2" charset="0"/>
              </a:rPr>
              <a:t>Input</a:t>
            </a:r>
            <a:endParaRPr lang="zh-TW" altLang="en-US" sz="1200" dirty="0">
              <a:latin typeface="Sitka Heading Semibold" pitchFamily="2" charset="0"/>
            </a:endParaRPr>
          </a:p>
        </p:txBody>
      </p:sp>
      <p:sp>
        <p:nvSpPr>
          <p:cNvPr id="86" name="文字方塊 85">
            <a:extLst>
              <a:ext uri="{FF2B5EF4-FFF2-40B4-BE49-F238E27FC236}">
                <a16:creationId xmlns:a16="http://schemas.microsoft.com/office/drawing/2014/main" id="{05BA5689-D2D6-4EA2-9181-FD20448E3537}"/>
              </a:ext>
            </a:extLst>
          </p:cNvPr>
          <p:cNvSpPr txBox="1"/>
          <p:nvPr/>
        </p:nvSpPr>
        <p:spPr>
          <a:xfrm>
            <a:off x="4031940" y="2156848"/>
            <a:ext cx="1080119" cy="306467"/>
          </a:xfrm>
          <a:prstGeom prst="roundRect">
            <a:avLst/>
          </a:prstGeom>
          <a:noFill/>
          <a:ln>
            <a:noFill/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en-US" altLang="zh-TW" sz="1200" dirty="0">
                <a:latin typeface="Sitka Heading Semibold" pitchFamily="2" charset="0"/>
              </a:rPr>
              <a:t>Projection</a:t>
            </a:r>
            <a:endParaRPr lang="zh-TW" altLang="en-US" sz="1200" dirty="0">
              <a:latin typeface="Sitka Heading Semibold" pitchFamily="2" charset="0"/>
            </a:endParaRPr>
          </a:p>
        </p:txBody>
      </p:sp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0416D507-A4B3-4BBE-839E-ECD8811AB714}"/>
              </a:ext>
            </a:extLst>
          </p:cNvPr>
          <p:cNvCxnSpPr>
            <a:cxnSpLocks/>
            <a:stCxn id="68" idx="3"/>
            <a:endCxn id="80" idx="1"/>
          </p:cNvCxnSpPr>
          <p:nvPr/>
        </p:nvCxnSpPr>
        <p:spPr>
          <a:xfrm>
            <a:off x="2987744" y="2876898"/>
            <a:ext cx="1044196" cy="733135"/>
          </a:xfrm>
          <a:prstGeom prst="straightConnector1">
            <a:avLst/>
          </a:prstGeom>
          <a:ln w="9525" cap="rnd">
            <a:solidFill>
              <a:schemeClr val="tx1">
                <a:lumMod val="65000"/>
                <a:lumOff val="35000"/>
              </a:schemeClr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單箭頭接點 86">
            <a:extLst>
              <a:ext uri="{FF2B5EF4-FFF2-40B4-BE49-F238E27FC236}">
                <a16:creationId xmlns:a16="http://schemas.microsoft.com/office/drawing/2014/main" id="{833C4A72-2CE4-4BB1-A418-F7F84CEB25EB}"/>
              </a:ext>
            </a:extLst>
          </p:cNvPr>
          <p:cNvCxnSpPr>
            <a:cxnSpLocks/>
            <a:stCxn id="71" idx="3"/>
            <a:endCxn id="80" idx="1"/>
          </p:cNvCxnSpPr>
          <p:nvPr/>
        </p:nvCxnSpPr>
        <p:spPr>
          <a:xfrm>
            <a:off x="2987744" y="3610033"/>
            <a:ext cx="1044196" cy="0"/>
          </a:xfrm>
          <a:prstGeom prst="straightConnector1">
            <a:avLst/>
          </a:prstGeom>
          <a:ln w="9525" cap="rnd">
            <a:solidFill>
              <a:schemeClr val="tx1">
                <a:lumMod val="65000"/>
                <a:lumOff val="35000"/>
              </a:schemeClr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單箭頭接點 87">
            <a:extLst>
              <a:ext uri="{FF2B5EF4-FFF2-40B4-BE49-F238E27FC236}">
                <a16:creationId xmlns:a16="http://schemas.microsoft.com/office/drawing/2014/main" id="{7D1A4825-6D61-42E3-B44F-6360D763BEFF}"/>
              </a:ext>
            </a:extLst>
          </p:cNvPr>
          <p:cNvCxnSpPr>
            <a:cxnSpLocks/>
            <a:stCxn id="72" idx="3"/>
            <a:endCxn id="80" idx="1"/>
          </p:cNvCxnSpPr>
          <p:nvPr/>
        </p:nvCxnSpPr>
        <p:spPr>
          <a:xfrm flipV="1">
            <a:off x="2987744" y="3610033"/>
            <a:ext cx="1044196" cy="733135"/>
          </a:xfrm>
          <a:prstGeom prst="straightConnector1">
            <a:avLst/>
          </a:prstGeom>
          <a:ln w="9525" cap="rnd">
            <a:solidFill>
              <a:schemeClr val="tx1">
                <a:lumMod val="65000"/>
                <a:lumOff val="35000"/>
              </a:schemeClr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單箭頭接點 90">
            <a:extLst>
              <a:ext uri="{FF2B5EF4-FFF2-40B4-BE49-F238E27FC236}">
                <a16:creationId xmlns:a16="http://schemas.microsoft.com/office/drawing/2014/main" id="{0EA77EB7-349C-4A8D-9C0A-62837C9659D5}"/>
              </a:ext>
            </a:extLst>
          </p:cNvPr>
          <p:cNvCxnSpPr>
            <a:cxnSpLocks/>
            <a:stCxn id="80" idx="3"/>
            <a:endCxn id="81" idx="1"/>
          </p:cNvCxnSpPr>
          <p:nvPr/>
        </p:nvCxnSpPr>
        <p:spPr>
          <a:xfrm>
            <a:off x="5112060" y="3610033"/>
            <a:ext cx="1047814" cy="0"/>
          </a:xfrm>
          <a:prstGeom prst="straightConnector1">
            <a:avLst/>
          </a:prstGeom>
          <a:ln w="9525" cap="rnd">
            <a:solidFill>
              <a:schemeClr val="tx1">
                <a:lumMod val="65000"/>
                <a:lumOff val="35000"/>
              </a:schemeClr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矩形: 圓角 93">
            <a:extLst>
              <a:ext uri="{FF2B5EF4-FFF2-40B4-BE49-F238E27FC236}">
                <a16:creationId xmlns:a16="http://schemas.microsoft.com/office/drawing/2014/main" id="{40451989-6912-4ABB-BD93-7A14BB3425EB}"/>
              </a:ext>
            </a:extLst>
          </p:cNvPr>
          <p:cNvSpPr/>
          <p:nvPr/>
        </p:nvSpPr>
        <p:spPr>
          <a:xfrm>
            <a:off x="3737157" y="1406527"/>
            <a:ext cx="1669684" cy="432591"/>
          </a:xfrm>
          <a:prstGeom prst="roundRect">
            <a:avLst/>
          </a:prstGeom>
          <a:solidFill>
            <a:schemeClr val="accent5">
              <a:lumMod val="20000"/>
              <a:lumOff val="80000"/>
              <a:alpha val="6509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5" name="文字方塊 94">
            <a:extLst>
              <a:ext uri="{FF2B5EF4-FFF2-40B4-BE49-F238E27FC236}">
                <a16:creationId xmlns:a16="http://schemas.microsoft.com/office/drawing/2014/main" id="{6EE6E07C-74BB-4E2C-B6E4-4053C8560388}"/>
              </a:ext>
            </a:extLst>
          </p:cNvPr>
          <p:cNvSpPr txBox="1"/>
          <p:nvPr/>
        </p:nvSpPr>
        <p:spPr>
          <a:xfrm>
            <a:off x="3902551" y="1452561"/>
            <a:ext cx="1338896" cy="340519"/>
          </a:xfrm>
          <a:prstGeom prst="roundRect">
            <a:avLst/>
          </a:prstGeom>
          <a:noFill/>
          <a:ln>
            <a:noFill/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zh-TW" altLang="en-US" sz="1400" dirty="0">
                <a:latin typeface="Sitka Heading Semibold"/>
              </a:rPr>
              <a:t>我喜歡吃水果</a:t>
            </a:r>
          </a:p>
        </p:txBody>
      </p:sp>
    </p:spTree>
    <p:extLst>
      <p:ext uri="{BB962C8B-B14F-4D97-AF65-F5344CB8AC3E}">
        <p14:creationId xmlns:p14="http://schemas.microsoft.com/office/powerpoint/2010/main" val="3825442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25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mph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5" dur="250" fill="hold"/>
                                        <p:tgtEl>
                                          <p:spTgt spid="94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6" presetClass="emph" presetSubtype="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7" dur="250" fill="hold"/>
                                        <p:tgtEl>
                                          <p:spTgt spid="94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9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4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  <p:bldP spid="80" grpId="0" animBg="1"/>
      <p:bldP spid="81" grpId="0" animBg="1"/>
      <p:bldP spid="83" grpId="0"/>
      <p:bldP spid="84" grpId="0"/>
      <p:bldP spid="86" grpId="0"/>
      <p:bldP spid="94" grpId="0" animBg="1"/>
      <p:bldP spid="94" grpId="1" animBg="1"/>
      <p:bldP spid="94" grpId="2" animBg="1"/>
      <p:bldP spid="9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Box 120"/>
          <p:cNvSpPr txBox="1"/>
          <p:nvPr/>
        </p:nvSpPr>
        <p:spPr bwMode="auto">
          <a:xfrm>
            <a:off x="1889702" y="844352"/>
            <a:ext cx="5364596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 algn="ctr"/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略字模型（</a:t>
            </a:r>
            <a:r>
              <a:rPr lang="en-US" altLang="zh-TW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Skip-gram</a:t>
            </a:r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）</a:t>
            </a:r>
          </a:p>
        </p:txBody>
      </p:sp>
      <p:grpSp>
        <p:nvGrpSpPr>
          <p:cNvPr id="55" name="群組 54">
            <a:extLst>
              <a:ext uri="{FF2B5EF4-FFF2-40B4-BE49-F238E27FC236}">
                <a16:creationId xmlns:a16="http://schemas.microsoft.com/office/drawing/2014/main" id="{B4762224-9F35-4D48-BB77-EFFCC35BF3E6}"/>
              </a:ext>
            </a:extLst>
          </p:cNvPr>
          <p:cNvGrpSpPr/>
          <p:nvPr/>
        </p:nvGrpSpPr>
        <p:grpSpPr>
          <a:xfrm>
            <a:off x="179512" y="129324"/>
            <a:ext cx="451768" cy="555356"/>
            <a:chOff x="267804" y="190469"/>
            <a:chExt cx="531917" cy="653883"/>
          </a:xfrm>
        </p:grpSpPr>
        <p:sp>
          <p:nvSpPr>
            <p:cNvPr id="57" name="Freeform 5">
              <a:extLst>
                <a:ext uri="{FF2B5EF4-FFF2-40B4-BE49-F238E27FC236}">
                  <a16:creationId xmlns:a16="http://schemas.microsoft.com/office/drawing/2014/main" id="{362203A2-E93F-4F87-B804-D3E931DE92D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804" y="190469"/>
              <a:ext cx="442196" cy="502233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  <p:sp>
          <p:nvSpPr>
            <p:cNvPr id="58" name="Freeform 5">
              <a:extLst>
                <a:ext uri="{FF2B5EF4-FFF2-40B4-BE49-F238E27FC236}">
                  <a16:creationId xmlns:a16="http://schemas.microsoft.com/office/drawing/2014/main" id="{5CBECD0A-59D4-4B3F-A133-D8EFC67D5F0B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528" y="303506"/>
              <a:ext cx="476193" cy="540846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id="{BD7C89C8-D76B-4341-A88A-BDBFA6ADAFC5}"/>
              </a:ext>
            </a:extLst>
          </p:cNvPr>
          <p:cNvSpPr/>
          <p:nvPr/>
        </p:nvSpPr>
        <p:spPr>
          <a:xfrm>
            <a:off x="791580" y="235713"/>
            <a:ext cx="1620180" cy="43858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zh-TW" altLang="en-US" sz="24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文獻探討</a:t>
            </a:r>
            <a:endParaRPr lang="zh-CN" altLang="zh-CN" sz="2400" b="1" kern="1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838779" y="4806534"/>
            <a:ext cx="2984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9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50C554E9-C60B-4CB4-933D-3AAB472011C9}"/>
              </a:ext>
            </a:extLst>
          </p:cNvPr>
          <p:cNvGrpSpPr/>
          <p:nvPr/>
        </p:nvGrpSpPr>
        <p:grpSpPr>
          <a:xfrm>
            <a:off x="6157913" y="2696898"/>
            <a:ext cx="720000" cy="1826270"/>
            <a:chOff x="1889702" y="1973537"/>
            <a:chExt cx="720000" cy="1826270"/>
          </a:xfrm>
        </p:grpSpPr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886DCD40-1C52-4AA5-B726-74A7E1963A7B}"/>
                </a:ext>
              </a:extLst>
            </p:cNvPr>
            <p:cNvSpPr txBox="1"/>
            <p:nvPr/>
          </p:nvSpPr>
          <p:spPr>
            <a:xfrm>
              <a:off x="1889702" y="1973537"/>
              <a:ext cx="720000" cy="360000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 vert="horz" wrap="square" rtlCol="0" anchor="ctr">
              <a:spAutoFit/>
            </a:bodyPr>
            <a:lstStyle>
              <a:defPPr>
                <a:defRPr lang="zh-TW"/>
              </a:defPPr>
              <a:lvl1pPr algn="ctr"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defRPr>
              </a:lvl1pPr>
            </a:lstStyle>
            <a:p>
              <a:r>
                <a:rPr lang="zh-TW" altLang="en-US" sz="1400" dirty="0">
                  <a:solidFill>
                    <a:schemeClr val="bg1"/>
                  </a:solidFill>
                  <a:latin typeface="Sitka Heading Semibold" pitchFamily="2" charset="0"/>
                </a:rPr>
                <a:t>我</a:t>
              </a:r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F7EA7120-649B-49A1-8484-B692CEBF26E0}"/>
                </a:ext>
              </a:extLst>
            </p:cNvPr>
            <p:cNvSpPr txBox="1"/>
            <p:nvPr/>
          </p:nvSpPr>
          <p:spPr>
            <a:xfrm>
              <a:off x="1889702" y="2706672"/>
              <a:ext cx="720000" cy="360000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 vert="horz" wrap="square" rtlCol="0" anchor="ctr">
              <a:spAutoFit/>
            </a:bodyPr>
            <a:lstStyle>
              <a:defPPr>
                <a:defRPr lang="zh-TW"/>
              </a:defPPr>
              <a:lvl1pPr algn="ctr"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defRPr>
              </a:lvl1pPr>
            </a:lstStyle>
            <a:p>
              <a:r>
                <a:rPr lang="zh-TW" altLang="en-US" sz="1400" dirty="0">
                  <a:solidFill>
                    <a:schemeClr val="bg1"/>
                  </a:solidFill>
                  <a:latin typeface="Sitka Heading Semibold" pitchFamily="2" charset="0"/>
                </a:rPr>
                <a:t>吃</a:t>
              </a:r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063FBD78-664D-4D4D-B9BB-487D619A1A6E}"/>
                </a:ext>
              </a:extLst>
            </p:cNvPr>
            <p:cNvSpPr txBox="1"/>
            <p:nvPr/>
          </p:nvSpPr>
          <p:spPr>
            <a:xfrm>
              <a:off x="1889702" y="3439807"/>
              <a:ext cx="720000" cy="360000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 vert="horz" wrap="square" rtlCol="0" anchor="ctr">
              <a:spAutoFit/>
            </a:bodyPr>
            <a:lstStyle>
              <a:defPPr>
                <a:defRPr lang="zh-TW"/>
              </a:defPPr>
              <a:lvl1pPr algn="ctr"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defRPr>
              </a:lvl1pPr>
            </a:lstStyle>
            <a:p>
              <a:r>
                <a:rPr lang="zh-TW" altLang="en-US" sz="1400" dirty="0">
                  <a:solidFill>
                    <a:schemeClr val="bg1"/>
                  </a:solidFill>
                  <a:latin typeface="Sitka Heading Semibold" pitchFamily="2" charset="0"/>
                </a:rPr>
                <a:t>水果</a:t>
              </a:r>
            </a:p>
          </p:txBody>
        </p:sp>
      </p:grp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F37F4A3D-D884-4717-B68A-79A100445E5C}"/>
              </a:ext>
            </a:extLst>
          </p:cNvPr>
          <p:cNvSpPr txBox="1"/>
          <p:nvPr/>
        </p:nvSpPr>
        <p:spPr>
          <a:xfrm>
            <a:off x="4031940" y="3340033"/>
            <a:ext cx="1080120" cy="5400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en-US" altLang="zh-TW" sz="1400" dirty="0">
                <a:latin typeface="Sitka Heading Semibold" pitchFamily="2" charset="0"/>
              </a:rPr>
              <a:t>SUM</a:t>
            </a:r>
            <a:endParaRPr lang="zh-TW" altLang="en-US" sz="1400" dirty="0">
              <a:latin typeface="Sitka Heading Semibold" pitchFamily="2" charset="0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EF30C7C7-E317-4203-9FDE-208A78A59ED4}"/>
              </a:ext>
            </a:extLst>
          </p:cNvPr>
          <p:cNvSpPr txBox="1"/>
          <p:nvPr/>
        </p:nvSpPr>
        <p:spPr>
          <a:xfrm>
            <a:off x="2266087" y="3430033"/>
            <a:ext cx="720000" cy="36000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zh-TW" altLang="en-US" sz="1400" dirty="0">
                <a:solidFill>
                  <a:schemeClr val="bg1"/>
                </a:solidFill>
                <a:latin typeface="Sitka Heading Semibold" pitchFamily="2" charset="0"/>
              </a:rPr>
              <a:t>喜歡</a:t>
            </a: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2975A91E-CF16-4962-BE3E-D481FAC72CBB}"/>
              </a:ext>
            </a:extLst>
          </p:cNvPr>
          <p:cNvSpPr txBox="1"/>
          <p:nvPr/>
        </p:nvSpPr>
        <p:spPr>
          <a:xfrm>
            <a:off x="6015811" y="2158065"/>
            <a:ext cx="1008126" cy="306467"/>
          </a:xfrm>
          <a:prstGeom prst="roundRect">
            <a:avLst/>
          </a:prstGeom>
          <a:noFill/>
          <a:ln>
            <a:noFill/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en-US" altLang="zh-TW" sz="1200" dirty="0">
                <a:latin typeface="Sitka Heading Semibold" pitchFamily="2" charset="0"/>
              </a:rPr>
              <a:t>Output</a:t>
            </a:r>
            <a:endParaRPr lang="zh-TW" altLang="en-US" sz="1200" dirty="0">
              <a:latin typeface="Sitka Heading Semibold" pitchFamily="2" charset="0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2B59A57D-39D2-4610-8090-7D8BE1D7C64C}"/>
              </a:ext>
            </a:extLst>
          </p:cNvPr>
          <p:cNvSpPr txBox="1"/>
          <p:nvPr/>
        </p:nvSpPr>
        <p:spPr>
          <a:xfrm>
            <a:off x="2123681" y="2156848"/>
            <a:ext cx="1008126" cy="306467"/>
          </a:xfrm>
          <a:prstGeom prst="roundRect">
            <a:avLst/>
          </a:prstGeom>
          <a:noFill/>
          <a:ln>
            <a:noFill/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en-US" altLang="zh-TW" sz="1200" dirty="0">
                <a:latin typeface="Sitka Heading Semibold" pitchFamily="2" charset="0"/>
              </a:rPr>
              <a:t>Input</a:t>
            </a:r>
            <a:endParaRPr lang="zh-TW" altLang="en-US" sz="1200" dirty="0">
              <a:latin typeface="Sitka Heading Semibold" pitchFamily="2" charset="0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97849560-81B1-4B9E-9C3E-73C7A56683FF}"/>
              </a:ext>
            </a:extLst>
          </p:cNvPr>
          <p:cNvSpPr txBox="1"/>
          <p:nvPr/>
        </p:nvSpPr>
        <p:spPr>
          <a:xfrm>
            <a:off x="4031940" y="2156848"/>
            <a:ext cx="1080119" cy="306467"/>
          </a:xfrm>
          <a:prstGeom prst="roundRect">
            <a:avLst/>
          </a:prstGeom>
          <a:noFill/>
          <a:ln>
            <a:noFill/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en-US" altLang="zh-TW" sz="1200" dirty="0">
                <a:latin typeface="Sitka Heading Semibold" pitchFamily="2" charset="0"/>
              </a:rPr>
              <a:t>Projection</a:t>
            </a:r>
            <a:endParaRPr lang="zh-TW" altLang="en-US" sz="1200" dirty="0">
              <a:latin typeface="Sitka Heading Semibold" pitchFamily="2" charset="0"/>
            </a:endParaRPr>
          </a:p>
        </p:txBody>
      </p: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9E0F3177-8022-462D-AAF8-1824D31BA8AD}"/>
              </a:ext>
            </a:extLst>
          </p:cNvPr>
          <p:cNvCxnSpPr>
            <a:cxnSpLocks/>
            <a:stCxn id="16" idx="3"/>
            <a:endCxn id="13" idx="1"/>
          </p:cNvCxnSpPr>
          <p:nvPr/>
        </p:nvCxnSpPr>
        <p:spPr>
          <a:xfrm flipV="1">
            <a:off x="5112060" y="2876898"/>
            <a:ext cx="1045853" cy="733135"/>
          </a:xfrm>
          <a:prstGeom prst="straightConnector1">
            <a:avLst/>
          </a:prstGeom>
          <a:ln w="9525" cap="rnd">
            <a:solidFill>
              <a:schemeClr val="tx1">
                <a:lumMod val="65000"/>
                <a:lumOff val="35000"/>
              </a:schemeClr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CEAC0E77-41C6-4A27-A268-1637C5BAB6F8}"/>
              </a:ext>
            </a:extLst>
          </p:cNvPr>
          <p:cNvCxnSpPr>
            <a:cxnSpLocks/>
            <a:stCxn id="16" idx="3"/>
            <a:endCxn id="14" idx="1"/>
          </p:cNvCxnSpPr>
          <p:nvPr/>
        </p:nvCxnSpPr>
        <p:spPr>
          <a:xfrm>
            <a:off x="5112060" y="3610033"/>
            <a:ext cx="1045853" cy="0"/>
          </a:xfrm>
          <a:prstGeom prst="straightConnector1">
            <a:avLst/>
          </a:prstGeom>
          <a:ln w="9525" cap="rnd">
            <a:solidFill>
              <a:schemeClr val="tx1">
                <a:lumMod val="65000"/>
                <a:lumOff val="35000"/>
              </a:schemeClr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C7B320B6-866F-4601-AE85-393A53F0B56D}"/>
              </a:ext>
            </a:extLst>
          </p:cNvPr>
          <p:cNvCxnSpPr>
            <a:cxnSpLocks/>
            <a:stCxn id="16" idx="3"/>
            <a:endCxn id="15" idx="1"/>
          </p:cNvCxnSpPr>
          <p:nvPr/>
        </p:nvCxnSpPr>
        <p:spPr>
          <a:xfrm>
            <a:off x="5112060" y="3610033"/>
            <a:ext cx="1045853" cy="733135"/>
          </a:xfrm>
          <a:prstGeom prst="straightConnector1">
            <a:avLst/>
          </a:prstGeom>
          <a:ln w="9525" cap="rnd">
            <a:solidFill>
              <a:schemeClr val="tx1">
                <a:lumMod val="65000"/>
                <a:lumOff val="35000"/>
              </a:schemeClr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05B7EF63-7E14-4699-B7FE-04FA79593EC9}"/>
              </a:ext>
            </a:extLst>
          </p:cNvPr>
          <p:cNvCxnSpPr>
            <a:cxnSpLocks/>
            <a:stCxn id="17" idx="3"/>
            <a:endCxn id="16" idx="1"/>
          </p:cNvCxnSpPr>
          <p:nvPr/>
        </p:nvCxnSpPr>
        <p:spPr>
          <a:xfrm>
            <a:off x="2986087" y="3610033"/>
            <a:ext cx="1045853" cy="0"/>
          </a:xfrm>
          <a:prstGeom prst="straightConnector1">
            <a:avLst/>
          </a:prstGeom>
          <a:ln w="9525" cap="rnd">
            <a:solidFill>
              <a:schemeClr val="tx1">
                <a:lumMod val="65000"/>
                <a:lumOff val="35000"/>
              </a:schemeClr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: 圓角 24">
            <a:extLst>
              <a:ext uri="{FF2B5EF4-FFF2-40B4-BE49-F238E27FC236}">
                <a16:creationId xmlns:a16="http://schemas.microsoft.com/office/drawing/2014/main" id="{A45F63D2-35C2-4EC2-B71E-95ADF9D2A771}"/>
              </a:ext>
            </a:extLst>
          </p:cNvPr>
          <p:cNvSpPr/>
          <p:nvPr/>
        </p:nvSpPr>
        <p:spPr>
          <a:xfrm>
            <a:off x="3737157" y="1406527"/>
            <a:ext cx="1669684" cy="432591"/>
          </a:xfrm>
          <a:prstGeom prst="roundRect">
            <a:avLst/>
          </a:prstGeom>
          <a:solidFill>
            <a:schemeClr val="accent5">
              <a:lumMod val="20000"/>
              <a:lumOff val="80000"/>
              <a:alpha val="6509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C0356B63-210B-4608-85D5-4A343D0B24D2}"/>
              </a:ext>
            </a:extLst>
          </p:cNvPr>
          <p:cNvSpPr txBox="1"/>
          <p:nvPr/>
        </p:nvSpPr>
        <p:spPr>
          <a:xfrm>
            <a:off x="3902551" y="1452561"/>
            <a:ext cx="1338896" cy="340519"/>
          </a:xfrm>
          <a:prstGeom prst="roundRect">
            <a:avLst/>
          </a:prstGeom>
          <a:noFill/>
          <a:ln>
            <a:noFill/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zh-TW" altLang="en-US" sz="1400" dirty="0">
                <a:latin typeface="Sitka Heading Semibold"/>
              </a:rPr>
              <a:t>我喜歡吃水果</a:t>
            </a:r>
          </a:p>
        </p:txBody>
      </p:sp>
    </p:spTree>
    <p:extLst>
      <p:ext uri="{BB962C8B-B14F-4D97-AF65-F5344CB8AC3E}">
        <p14:creationId xmlns:p14="http://schemas.microsoft.com/office/powerpoint/2010/main" val="1571780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mph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5" dur="250" fill="hold"/>
                                        <p:tgtEl>
                                          <p:spTgt spid="25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6" presetClass="emph" presetSubtype="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7" dur="250" fill="hold"/>
                                        <p:tgtEl>
                                          <p:spTgt spid="25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9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4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/>
      <p:bldP spid="16" grpId="0" animBg="1"/>
      <p:bldP spid="17" grpId="0" animBg="1"/>
      <p:bldP spid="18" grpId="0"/>
      <p:bldP spid="19" grpId="0"/>
      <p:bldP spid="20" grpId="0"/>
      <p:bldP spid="25" grpId="0" animBg="1"/>
      <p:bldP spid="25" grpId="1" animBg="1"/>
      <p:bldP spid="25" grpId="2" animBg="1"/>
      <p:bldP spid="2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群組 54">
            <a:extLst>
              <a:ext uri="{FF2B5EF4-FFF2-40B4-BE49-F238E27FC236}">
                <a16:creationId xmlns:a16="http://schemas.microsoft.com/office/drawing/2014/main" id="{B4762224-9F35-4D48-BB77-EFFCC35BF3E6}"/>
              </a:ext>
            </a:extLst>
          </p:cNvPr>
          <p:cNvGrpSpPr/>
          <p:nvPr/>
        </p:nvGrpSpPr>
        <p:grpSpPr>
          <a:xfrm>
            <a:off x="179512" y="129324"/>
            <a:ext cx="451768" cy="555356"/>
            <a:chOff x="267804" y="190469"/>
            <a:chExt cx="531917" cy="653883"/>
          </a:xfrm>
        </p:grpSpPr>
        <p:sp>
          <p:nvSpPr>
            <p:cNvPr id="57" name="Freeform 5">
              <a:extLst>
                <a:ext uri="{FF2B5EF4-FFF2-40B4-BE49-F238E27FC236}">
                  <a16:creationId xmlns:a16="http://schemas.microsoft.com/office/drawing/2014/main" id="{362203A2-E93F-4F87-B804-D3E931DE92D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804" y="190469"/>
              <a:ext cx="442196" cy="502233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  <p:sp>
          <p:nvSpPr>
            <p:cNvPr id="58" name="Freeform 5">
              <a:extLst>
                <a:ext uri="{FF2B5EF4-FFF2-40B4-BE49-F238E27FC236}">
                  <a16:creationId xmlns:a16="http://schemas.microsoft.com/office/drawing/2014/main" id="{5CBECD0A-59D4-4B3F-A133-D8EFC67D5F0B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528" y="303506"/>
              <a:ext cx="476193" cy="540846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id="{BD7C89C8-D76B-4341-A88A-BDBFA6ADAFC5}"/>
              </a:ext>
            </a:extLst>
          </p:cNvPr>
          <p:cNvSpPr/>
          <p:nvPr/>
        </p:nvSpPr>
        <p:spPr>
          <a:xfrm>
            <a:off x="791580" y="235713"/>
            <a:ext cx="1620180" cy="43858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zh-TW" altLang="en-US" sz="24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文獻探討</a:t>
            </a:r>
            <a:endParaRPr lang="zh-CN" altLang="zh-CN" sz="2400" b="1" kern="1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748464" y="4806534"/>
            <a:ext cx="40107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10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41" name="TextBox 120">
            <a:extLst>
              <a:ext uri="{FF2B5EF4-FFF2-40B4-BE49-F238E27FC236}">
                <a16:creationId xmlns:a16="http://schemas.microsoft.com/office/drawing/2014/main" id="{0DA6C4E0-68A6-4E95-AADF-DEE0C1119F1D}"/>
              </a:ext>
            </a:extLst>
          </p:cNvPr>
          <p:cNvSpPr txBox="1"/>
          <p:nvPr/>
        </p:nvSpPr>
        <p:spPr bwMode="auto">
          <a:xfrm>
            <a:off x="1889702" y="880356"/>
            <a:ext cx="5364596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 algn="ctr"/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全局向量（</a:t>
            </a:r>
            <a:r>
              <a:rPr lang="en-US" altLang="zh-TW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Global Vectors for Word Representation</a:t>
            </a:r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）</a:t>
            </a:r>
          </a:p>
        </p:txBody>
      </p:sp>
      <p:graphicFrame>
        <p:nvGraphicFramePr>
          <p:cNvPr id="42" name="表格 2">
            <a:extLst>
              <a:ext uri="{FF2B5EF4-FFF2-40B4-BE49-F238E27FC236}">
                <a16:creationId xmlns:a16="http://schemas.microsoft.com/office/drawing/2014/main" id="{E833CB28-FD25-4B88-8A79-89D3C68032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2172795"/>
              </p:ext>
            </p:extLst>
          </p:nvPr>
        </p:nvGraphicFramePr>
        <p:xfrm>
          <a:off x="836750" y="2208141"/>
          <a:ext cx="3780000" cy="25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98535557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76024728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95859029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43788808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35393462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63221247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3609564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itka Heading Semibold" pitchFamily="2" charset="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喜歡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吃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蘋果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他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香蕉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090942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我</a:t>
                      </a:r>
                      <a:endParaRPr lang="en-US" altLang="zh-TW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</a:t>
                      </a:r>
                      <a:endParaRPr lang="zh-TW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rgbClr val="E03E3E"/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1</a:t>
                      </a:r>
                      <a:endParaRPr lang="zh-TW" altLang="en-US" sz="1200" b="0" dirty="0">
                        <a:solidFill>
                          <a:srgbClr val="E03E3E"/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rgbClr val="E03E3E"/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1</a:t>
                      </a:r>
                      <a:endParaRPr lang="zh-TW" altLang="en-US" sz="1200" b="0" dirty="0">
                        <a:solidFill>
                          <a:srgbClr val="E03E3E"/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rgbClr val="E03E3E"/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1</a:t>
                      </a:r>
                      <a:endParaRPr lang="zh-TW" altLang="en-US" sz="1200" b="0" dirty="0">
                        <a:solidFill>
                          <a:srgbClr val="E03E3E"/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</a:t>
                      </a:r>
                      <a:endParaRPr lang="zh-TW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</a:t>
                      </a:r>
                      <a:endParaRPr lang="zh-TW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188946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喜歡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rgbClr val="E03E3E"/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1</a:t>
                      </a:r>
                      <a:endParaRPr lang="zh-TW" altLang="en-US" sz="1200" b="0" dirty="0">
                        <a:solidFill>
                          <a:srgbClr val="E03E3E"/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</a:t>
                      </a:r>
                      <a:endParaRPr lang="zh-TW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rgbClr val="E03E3E"/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1</a:t>
                      </a:r>
                      <a:endParaRPr lang="zh-TW" altLang="en-US" sz="1200" b="0" dirty="0">
                        <a:solidFill>
                          <a:srgbClr val="E03E3E"/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rgbClr val="E03E3E"/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1</a:t>
                      </a:r>
                      <a:endParaRPr lang="zh-TW" altLang="en-US" sz="1200" b="0" dirty="0">
                        <a:solidFill>
                          <a:srgbClr val="E03E3E"/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rgbClr val="E03E3E"/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1</a:t>
                      </a:r>
                      <a:endParaRPr lang="zh-TW" altLang="en-US" sz="1200" b="0" dirty="0">
                        <a:solidFill>
                          <a:srgbClr val="E03E3E"/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rgbClr val="E03E3E"/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1</a:t>
                      </a:r>
                      <a:endParaRPr lang="zh-TW" altLang="en-US" sz="1200" b="0" dirty="0">
                        <a:solidFill>
                          <a:srgbClr val="E03E3E"/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230812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吃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rgbClr val="E03E3E"/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1</a:t>
                      </a:r>
                      <a:endParaRPr lang="zh-TW" altLang="en-US" sz="1200" b="0" dirty="0">
                        <a:solidFill>
                          <a:srgbClr val="E03E3E"/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rgbClr val="E03E3E"/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1</a:t>
                      </a:r>
                      <a:endParaRPr lang="zh-TW" altLang="en-US" sz="1200" b="0" dirty="0">
                        <a:solidFill>
                          <a:srgbClr val="E03E3E"/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</a:t>
                      </a:r>
                      <a:endParaRPr lang="zh-TW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rgbClr val="E03E3E"/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1</a:t>
                      </a:r>
                      <a:endParaRPr lang="zh-TW" altLang="en-US" sz="1200" b="0" dirty="0">
                        <a:solidFill>
                          <a:srgbClr val="E03E3E"/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rgbClr val="E03E3E"/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1</a:t>
                      </a:r>
                      <a:endParaRPr lang="zh-TW" altLang="en-US" sz="1200" b="0" dirty="0">
                        <a:solidFill>
                          <a:srgbClr val="E03E3E"/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rgbClr val="E03E3E"/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1</a:t>
                      </a:r>
                      <a:endParaRPr lang="zh-TW" altLang="en-US" sz="1200" b="0" dirty="0">
                        <a:solidFill>
                          <a:srgbClr val="E03E3E"/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79819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蘋果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rgbClr val="E03E3E"/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1</a:t>
                      </a:r>
                      <a:endParaRPr lang="zh-TW" altLang="en-US" sz="1200" b="0" dirty="0">
                        <a:solidFill>
                          <a:srgbClr val="E03E3E"/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rgbClr val="E03E3E"/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1</a:t>
                      </a:r>
                      <a:endParaRPr lang="zh-TW" altLang="en-US" sz="1200" b="0" dirty="0">
                        <a:solidFill>
                          <a:srgbClr val="E03E3E"/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rgbClr val="E03E3E"/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1</a:t>
                      </a:r>
                      <a:endParaRPr lang="zh-TW" altLang="en-US" sz="1200" b="0" dirty="0">
                        <a:solidFill>
                          <a:srgbClr val="E03E3E"/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</a:t>
                      </a:r>
                      <a:endParaRPr lang="zh-TW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</a:t>
                      </a:r>
                      <a:endParaRPr lang="zh-TW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</a:t>
                      </a:r>
                      <a:endParaRPr lang="zh-TW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85363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他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</a:t>
                      </a:r>
                      <a:endParaRPr lang="zh-TW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rgbClr val="E03E3E"/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1</a:t>
                      </a:r>
                      <a:endParaRPr lang="zh-TW" altLang="en-US" sz="1200" b="0" dirty="0">
                        <a:solidFill>
                          <a:srgbClr val="E03E3E"/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rgbClr val="E03E3E"/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1</a:t>
                      </a:r>
                      <a:endParaRPr lang="zh-TW" altLang="en-US" sz="1200" b="0" dirty="0">
                        <a:solidFill>
                          <a:srgbClr val="E03E3E"/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</a:t>
                      </a:r>
                      <a:endParaRPr lang="zh-TW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</a:t>
                      </a:r>
                      <a:endParaRPr lang="zh-TW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rgbClr val="E03E3E"/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1</a:t>
                      </a:r>
                      <a:endParaRPr lang="zh-TW" altLang="en-US" sz="1200" b="0" dirty="0">
                        <a:solidFill>
                          <a:srgbClr val="E03E3E"/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920213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香蕉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</a:t>
                      </a:r>
                      <a:endParaRPr lang="zh-TW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rgbClr val="E03E3E"/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1</a:t>
                      </a:r>
                      <a:endParaRPr lang="zh-TW" altLang="en-US" sz="1200" b="0" dirty="0">
                        <a:solidFill>
                          <a:srgbClr val="E03E3E"/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rgbClr val="E03E3E"/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1</a:t>
                      </a:r>
                      <a:endParaRPr lang="zh-TW" altLang="en-US" sz="1200" b="0" dirty="0">
                        <a:solidFill>
                          <a:srgbClr val="E03E3E"/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</a:t>
                      </a:r>
                      <a:endParaRPr lang="zh-TW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rgbClr val="E03E3E"/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1</a:t>
                      </a:r>
                      <a:endParaRPr lang="zh-TW" altLang="en-US" sz="1200" b="0" dirty="0">
                        <a:solidFill>
                          <a:srgbClr val="E03E3E"/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</a:t>
                      </a:r>
                      <a:endParaRPr lang="zh-TW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707797"/>
                  </a:ext>
                </a:extLst>
              </a:tr>
            </a:tbl>
          </a:graphicData>
        </a:graphic>
      </p:graphicFrame>
      <p:sp>
        <p:nvSpPr>
          <p:cNvPr id="43" name="矩形: 圓角 42">
            <a:extLst>
              <a:ext uri="{FF2B5EF4-FFF2-40B4-BE49-F238E27FC236}">
                <a16:creationId xmlns:a16="http://schemas.microsoft.com/office/drawing/2014/main" id="{BB68B187-F227-4F23-8E63-9681F7AB064A}"/>
              </a:ext>
            </a:extLst>
          </p:cNvPr>
          <p:cNvSpPr/>
          <p:nvPr/>
        </p:nvSpPr>
        <p:spPr>
          <a:xfrm>
            <a:off x="878427" y="1586714"/>
            <a:ext cx="1669684" cy="432591"/>
          </a:xfrm>
          <a:prstGeom prst="roundRect">
            <a:avLst/>
          </a:prstGeom>
          <a:solidFill>
            <a:schemeClr val="accent5">
              <a:lumMod val="20000"/>
              <a:lumOff val="80000"/>
              <a:alpha val="6509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E863813B-13BB-45A3-9D5C-E23E08D9184F}"/>
              </a:ext>
            </a:extLst>
          </p:cNvPr>
          <p:cNvSpPr txBox="1"/>
          <p:nvPr/>
        </p:nvSpPr>
        <p:spPr>
          <a:xfrm>
            <a:off x="1043821" y="1632748"/>
            <a:ext cx="1338896" cy="340519"/>
          </a:xfrm>
          <a:prstGeom prst="roundRect">
            <a:avLst/>
          </a:prstGeom>
          <a:noFill/>
          <a:ln>
            <a:noFill/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zh-TW" altLang="en-US" sz="1400" dirty="0">
                <a:latin typeface="Sitka Heading Semibold"/>
              </a:rPr>
              <a:t>我喜歡吃蘋果</a:t>
            </a:r>
          </a:p>
        </p:txBody>
      </p:sp>
      <p:graphicFrame>
        <p:nvGraphicFramePr>
          <p:cNvPr id="12" name="表格 2">
            <a:extLst>
              <a:ext uri="{FF2B5EF4-FFF2-40B4-BE49-F238E27FC236}">
                <a16:creationId xmlns:a16="http://schemas.microsoft.com/office/drawing/2014/main" id="{088B7055-A193-41B3-8DD3-635FACFFF7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3318642"/>
              </p:ext>
            </p:extLst>
          </p:nvPr>
        </p:nvGraphicFramePr>
        <p:xfrm>
          <a:off x="5616116" y="2208141"/>
          <a:ext cx="2700000" cy="25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0000">
                  <a:extLst>
                    <a:ext uri="{9D8B030D-6E8A-4147-A177-3AD203B41FA5}">
                      <a16:colId xmlns:a16="http://schemas.microsoft.com/office/drawing/2014/main" val="985355575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76024728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Tokenize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Vector</a:t>
                      </a:r>
                      <a:endParaRPr lang="zh-TW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itka Heading Semibold" pitchFamily="2" charset="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090942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[0.2, 0.1, 0.5]</a:t>
                      </a:r>
                      <a:endParaRPr lang="zh-TW" altLang="en-US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188946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喜歡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[0.4, 0.3, 0.7]</a:t>
                      </a:r>
                      <a:endParaRPr lang="zh-TW" altLang="en-US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230812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吃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[0.6, 0.2, 0.9]</a:t>
                      </a:r>
                      <a:endParaRPr lang="zh-TW" altLang="en-US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79819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蘋果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i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[0.7, 0.2, 0.4]</a:t>
                      </a:r>
                      <a:endParaRPr lang="zh-TW" altLang="en-US" sz="11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85363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他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TW" sz="1200" b="0" i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[0.1, 0.5, 0.3]</a:t>
                      </a:r>
                      <a:endParaRPr lang="zh-TW" altLang="en-US" sz="1200" b="0" i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4588766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香蕉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TW" sz="1200" b="0" i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[0.6, 0.3, 0.7]</a:t>
                      </a:r>
                      <a:endParaRPr lang="zh-TW" altLang="en-US" sz="1200" b="0" i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6895353"/>
                  </a:ext>
                </a:extLst>
              </a:tr>
            </a:tbl>
          </a:graphicData>
        </a:graphic>
      </p:graphicFrame>
      <p:sp>
        <p:nvSpPr>
          <p:cNvPr id="13" name="圖形 14" descr="單線箭號 (直線)">
            <a:extLst>
              <a:ext uri="{FF2B5EF4-FFF2-40B4-BE49-F238E27FC236}">
                <a16:creationId xmlns:a16="http://schemas.microsoft.com/office/drawing/2014/main" id="{E3463AAB-8CE0-4E48-91AE-3503BAA1A05F}"/>
              </a:ext>
            </a:extLst>
          </p:cNvPr>
          <p:cNvSpPr/>
          <p:nvPr/>
        </p:nvSpPr>
        <p:spPr>
          <a:xfrm flipH="1" flipV="1">
            <a:off x="5018558" y="3431016"/>
            <a:ext cx="195750" cy="74250"/>
          </a:xfrm>
          <a:custGeom>
            <a:avLst/>
            <a:gdLst>
              <a:gd name="connsiteX0" fmla="*/ 191250 w 195750"/>
              <a:gd name="connsiteY0" fmla="*/ 31500 h 74250"/>
              <a:gd name="connsiteX1" fmla="*/ 22950 w 195750"/>
              <a:gd name="connsiteY1" fmla="*/ 31500 h 74250"/>
              <a:gd name="connsiteX2" fmla="*/ 42975 w 195750"/>
              <a:gd name="connsiteY2" fmla="*/ 11475 h 74250"/>
              <a:gd name="connsiteX3" fmla="*/ 42975 w 195750"/>
              <a:gd name="connsiteY3" fmla="*/ 2025 h 74250"/>
              <a:gd name="connsiteX4" fmla="*/ 33525 w 195750"/>
              <a:gd name="connsiteY4" fmla="*/ 2025 h 74250"/>
              <a:gd name="connsiteX5" fmla="*/ 2025 w 195750"/>
              <a:gd name="connsiteY5" fmla="*/ 33525 h 74250"/>
              <a:gd name="connsiteX6" fmla="*/ 2025 w 195750"/>
              <a:gd name="connsiteY6" fmla="*/ 42975 h 74250"/>
              <a:gd name="connsiteX7" fmla="*/ 33525 w 195750"/>
              <a:gd name="connsiteY7" fmla="*/ 74475 h 74250"/>
              <a:gd name="connsiteX8" fmla="*/ 38250 w 195750"/>
              <a:gd name="connsiteY8" fmla="*/ 76500 h 74250"/>
              <a:gd name="connsiteX9" fmla="*/ 42975 w 195750"/>
              <a:gd name="connsiteY9" fmla="*/ 74475 h 74250"/>
              <a:gd name="connsiteX10" fmla="*/ 42975 w 195750"/>
              <a:gd name="connsiteY10" fmla="*/ 65025 h 74250"/>
              <a:gd name="connsiteX11" fmla="*/ 22950 w 195750"/>
              <a:gd name="connsiteY11" fmla="*/ 45000 h 74250"/>
              <a:gd name="connsiteX12" fmla="*/ 191250 w 195750"/>
              <a:gd name="connsiteY12" fmla="*/ 45000 h 74250"/>
              <a:gd name="connsiteX13" fmla="*/ 198000 w 195750"/>
              <a:gd name="connsiteY13" fmla="*/ 38250 h 74250"/>
              <a:gd name="connsiteX14" fmla="*/ 191250 w 195750"/>
              <a:gd name="connsiteY14" fmla="*/ 31500 h 74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95750" h="74250">
                <a:moveTo>
                  <a:pt x="191250" y="31500"/>
                </a:moveTo>
                <a:lnTo>
                  <a:pt x="22950" y="31500"/>
                </a:lnTo>
                <a:lnTo>
                  <a:pt x="42975" y="11475"/>
                </a:lnTo>
                <a:cubicBezTo>
                  <a:pt x="45675" y="8775"/>
                  <a:pt x="45675" y="4500"/>
                  <a:pt x="42975" y="2025"/>
                </a:cubicBezTo>
                <a:cubicBezTo>
                  <a:pt x="40275" y="-675"/>
                  <a:pt x="36000" y="-675"/>
                  <a:pt x="33525" y="2025"/>
                </a:cubicBezTo>
                <a:lnTo>
                  <a:pt x="2025" y="33525"/>
                </a:lnTo>
                <a:cubicBezTo>
                  <a:pt x="-675" y="36225"/>
                  <a:pt x="-675" y="40500"/>
                  <a:pt x="2025" y="42975"/>
                </a:cubicBezTo>
                <a:lnTo>
                  <a:pt x="33525" y="74475"/>
                </a:lnTo>
                <a:cubicBezTo>
                  <a:pt x="34875" y="75825"/>
                  <a:pt x="36675" y="76500"/>
                  <a:pt x="38250" y="76500"/>
                </a:cubicBezTo>
                <a:cubicBezTo>
                  <a:pt x="39825" y="76500"/>
                  <a:pt x="41625" y="75825"/>
                  <a:pt x="42975" y="74475"/>
                </a:cubicBezTo>
                <a:cubicBezTo>
                  <a:pt x="45675" y="71775"/>
                  <a:pt x="45675" y="67500"/>
                  <a:pt x="42975" y="65025"/>
                </a:cubicBezTo>
                <a:lnTo>
                  <a:pt x="22950" y="45000"/>
                </a:lnTo>
                <a:lnTo>
                  <a:pt x="191250" y="45000"/>
                </a:lnTo>
                <a:cubicBezTo>
                  <a:pt x="195075" y="45000"/>
                  <a:pt x="198000" y="42075"/>
                  <a:pt x="198000" y="38250"/>
                </a:cubicBezTo>
                <a:cubicBezTo>
                  <a:pt x="198000" y="34425"/>
                  <a:pt x="195075" y="31500"/>
                  <a:pt x="191250" y="3150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3175" cap="flat">
            <a:solidFill>
              <a:schemeClr val="tx1">
                <a:lumMod val="65000"/>
                <a:lumOff val="35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zh-TW" altLang="en-US" dirty="0"/>
          </a:p>
        </p:txBody>
      </p:sp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A955B052-765A-4C8A-AC89-5EDF20EF52A3}"/>
              </a:ext>
            </a:extLst>
          </p:cNvPr>
          <p:cNvSpPr/>
          <p:nvPr/>
        </p:nvSpPr>
        <p:spPr>
          <a:xfrm>
            <a:off x="2889239" y="1586714"/>
            <a:ext cx="1669684" cy="432591"/>
          </a:xfrm>
          <a:prstGeom prst="roundRect">
            <a:avLst/>
          </a:prstGeom>
          <a:solidFill>
            <a:schemeClr val="accent5">
              <a:lumMod val="20000"/>
              <a:lumOff val="80000"/>
              <a:alpha val="6509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07560224-793A-414F-9328-10064B669B1F}"/>
              </a:ext>
            </a:extLst>
          </p:cNvPr>
          <p:cNvSpPr txBox="1"/>
          <p:nvPr/>
        </p:nvSpPr>
        <p:spPr>
          <a:xfrm>
            <a:off x="3054633" y="1632748"/>
            <a:ext cx="1338896" cy="340519"/>
          </a:xfrm>
          <a:prstGeom prst="roundRect">
            <a:avLst/>
          </a:prstGeom>
          <a:noFill/>
          <a:ln>
            <a:noFill/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zh-TW" altLang="en-US" sz="1400" dirty="0">
                <a:latin typeface="Sitka Heading Semibold"/>
              </a:rPr>
              <a:t>他喜歡吃香蕉</a:t>
            </a:r>
          </a:p>
        </p:txBody>
      </p:sp>
    </p:spTree>
    <p:extLst>
      <p:ext uri="{BB962C8B-B14F-4D97-AF65-F5344CB8AC3E}">
        <p14:creationId xmlns:p14="http://schemas.microsoft.com/office/powerpoint/2010/main" val="2830380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2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mph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5" dur="250" fill="hold"/>
                                        <p:tgtEl>
                                          <p:spTgt spid="43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6" presetClass="emph" presetSubtype="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7" dur="250" fill="hold"/>
                                        <p:tgtEl>
                                          <p:spTgt spid="43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9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4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6" presetClass="emph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29" dur="250" fill="hold"/>
                                        <p:tgtEl>
                                          <p:spTgt spid="15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30" presetID="6" presetClass="emph" presetSubtype="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31" dur="250" fill="hold"/>
                                        <p:tgtEl>
                                          <p:spTgt spid="15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5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5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3" grpId="0" animBg="1"/>
      <p:bldP spid="43" grpId="1" animBg="1"/>
      <p:bldP spid="43" grpId="2" animBg="1"/>
      <p:bldP spid="44" grpId="0"/>
      <p:bldP spid="13" grpId="0" animBg="1"/>
      <p:bldP spid="15" grpId="0" animBg="1"/>
      <p:bldP spid="15" grpId="1" animBg="1"/>
      <p:bldP spid="15" grpId="2" animBg="1"/>
      <p:bldP spid="1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群組 54">
            <a:extLst>
              <a:ext uri="{FF2B5EF4-FFF2-40B4-BE49-F238E27FC236}">
                <a16:creationId xmlns:a16="http://schemas.microsoft.com/office/drawing/2014/main" id="{B4762224-9F35-4D48-BB77-EFFCC35BF3E6}"/>
              </a:ext>
            </a:extLst>
          </p:cNvPr>
          <p:cNvGrpSpPr/>
          <p:nvPr/>
        </p:nvGrpSpPr>
        <p:grpSpPr>
          <a:xfrm>
            <a:off x="179512" y="129324"/>
            <a:ext cx="451768" cy="555356"/>
            <a:chOff x="267804" y="190469"/>
            <a:chExt cx="531917" cy="653883"/>
          </a:xfrm>
        </p:grpSpPr>
        <p:sp>
          <p:nvSpPr>
            <p:cNvPr id="57" name="Freeform 5">
              <a:extLst>
                <a:ext uri="{FF2B5EF4-FFF2-40B4-BE49-F238E27FC236}">
                  <a16:creationId xmlns:a16="http://schemas.microsoft.com/office/drawing/2014/main" id="{362203A2-E93F-4F87-B804-D3E931DE92D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804" y="190469"/>
              <a:ext cx="442196" cy="502233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  <p:sp>
          <p:nvSpPr>
            <p:cNvPr id="58" name="Freeform 5">
              <a:extLst>
                <a:ext uri="{FF2B5EF4-FFF2-40B4-BE49-F238E27FC236}">
                  <a16:creationId xmlns:a16="http://schemas.microsoft.com/office/drawing/2014/main" id="{5CBECD0A-59D4-4B3F-A133-D8EFC67D5F0B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528" y="303506"/>
              <a:ext cx="476193" cy="540846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id="{BD7C89C8-D76B-4341-A88A-BDBFA6ADAFC5}"/>
              </a:ext>
            </a:extLst>
          </p:cNvPr>
          <p:cNvSpPr/>
          <p:nvPr/>
        </p:nvSpPr>
        <p:spPr>
          <a:xfrm>
            <a:off x="791580" y="235713"/>
            <a:ext cx="1620180" cy="43858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zh-TW" altLang="en-US" sz="24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文獻探討</a:t>
            </a:r>
            <a:endParaRPr lang="zh-CN" altLang="zh-CN" sz="2400" b="1" kern="1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748464" y="4806534"/>
            <a:ext cx="39305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11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60" name="TextBox 120">
            <a:extLst>
              <a:ext uri="{FF2B5EF4-FFF2-40B4-BE49-F238E27FC236}">
                <a16:creationId xmlns:a16="http://schemas.microsoft.com/office/drawing/2014/main" id="{D31CA046-DF60-4007-B9DC-FC2CE4F8F301}"/>
              </a:ext>
            </a:extLst>
          </p:cNvPr>
          <p:cNvSpPr txBox="1"/>
          <p:nvPr/>
        </p:nvSpPr>
        <p:spPr bwMode="auto">
          <a:xfrm>
            <a:off x="1889702" y="880356"/>
            <a:ext cx="5364596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 algn="ctr"/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快文向量模型（</a:t>
            </a:r>
            <a:r>
              <a:rPr lang="en-US" altLang="zh-TW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Fast Text</a:t>
            </a:r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）</a:t>
            </a:r>
          </a:p>
        </p:txBody>
      </p:sp>
      <p:graphicFrame>
        <p:nvGraphicFramePr>
          <p:cNvPr id="61" name="表格 2">
            <a:extLst>
              <a:ext uri="{FF2B5EF4-FFF2-40B4-BE49-F238E27FC236}">
                <a16:creationId xmlns:a16="http://schemas.microsoft.com/office/drawing/2014/main" id="{BE69CD11-1E3C-407B-8A4F-D0F79DAB17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262406"/>
              </p:ext>
            </p:extLst>
          </p:nvPr>
        </p:nvGraphicFramePr>
        <p:xfrm>
          <a:off x="1799692" y="2320516"/>
          <a:ext cx="2700000" cy="18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0000">
                  <a:extLst>
                    <a:ext uri="{9D8B030D-6E8A-4147-A177-3AD203B41FA5}">
                      <a16:colId xmlns:a16="http://schemas.microsoft.com/office/drawing/2014/main" val="985355575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76024728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Tokenize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Vector</a:t>
                      </a:r>
                      <a:endParaRPr lang="zh-TW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itka Heading Semibold" pitchFamily="2" charset="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090942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[0.2, 0.1, 0.5]</a:t>
                      </a:r>
                      <a:endParaRPr lang="zh-TW" altLang="en-US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188946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喜歡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[0.4, 0.3, 0.7]</a:t>
                      </a:r>
                      <a:endParaRPr lang="zh-TW" altLang="en-US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230812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吃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[0.6, 0.2, 0.9]</a:t>
                      </a:r>
                      <a:endParaRPr lang="zh-TW" altLang="en-US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79819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水果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[0.8, 0.5, 0.3]</a:t>
                      </a:r>
                      <a:endParaRPr lang="zh-TW" altLang="en-US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853632"/>
                  </a:ext>
                </a:extLst>
              </a:tr>
            </a:tbl>
          </a:graphicData>
        </a:graphic>
      </p:graphicFrame>
      <p:sp>
        <p:nvSpPr>
          <p:cNvPr id="62" name="矩形: 圓角 61">
            <a:extLst>
              <a:ext uri="{FF2B5EF4-FFF2-40B4-BE49-F238E27FC236}">
                <a16:creationId xmlns:a16="http://schemas.microsoft.com/office/drawing/2014/main" id="{827AFA20-72E6-483D-9B8E-67A60E4AFE2B}"/>
              </a:ext>
            </a:extLst>
          </p:cNvPr>
          <p:cNvSpPr/>
          <p:nvPr/>
        </p:nvSpPr>
        <p:spPr>
          <a:xfrm>
            <a:off x="3737157" y="1406527"/>
            <a:ext cx="1669684" cy="432591"/>
          </a:xfrm>
          <a:prstGeom prst="roundRect">
            <a:avLst/>
          </a:prstGeom>
          <a:solidFill>
            <a:schemeClr val="accent5">
              <a:lumMod val="20000"/>
              <a:lumOff val="80000"/>
              <a:alpha val="6509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文字方塊 62">
            <a:extLst>
              <a:ext uri="{FF2B5EF4-FFF2-40B4-BE49-F238E27FC236}">
                <a16:creationId xmlns:a16="http://schemas.microsoft.com/office/drawing/2014/main" id="{BECFF79D-BEDE-4E29-9EAC-0FD82E42D9DE}"/>
              </a:ext>
            </a:extLst>
          </p:cNvPr>
          <p:cNvSpPr txBox="1"/>
          <p:nvPr/>
        </p:nvSpPr>
        <p:spPr>
          <a:xfrm>
            <a:off x="3902551" y="1452561"/>
            <a:ext cx="1338896" cy="340519"/>
          </a:xfrm>
          <a:prstGeom prst="roundRect">
            <a:avLst/>
          </a:prstGeom>
          <a:noFill/>
          <a:ln>
            <a:noFill/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zh-TW" altLang="en-US" sz="1400" dirty="0">
                <a:latin typeface="Sitka Heading Semibold"/>
              </a:rPr>
              <a:t>我喜歡吃水果</a:t>
            </a:r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413C3E18-BD0D-4112-9880-8E2042454C94}"/>
              </a:ext>
            </a:extLst>
          </p:cNvPr>
          <p:cNvGrpSpPr/>
          <p:nvPr/>
        </p:nvGrpSpPr>
        <p:grpSpPr>
          <a:xfrm>
            <a:off x="5868144" y="2897352"/>
            <a:ext cx="1587294" cy="646327"/>
            <a:chOff x="5760780" y="2666042"/>
            <a:chExt cx="1587294" cy="646327"/>
          </a:xfrm>
        </p:grpSpPr>
        <p:sp>
          <p:nvSpPr>
            <p:cNvPr id="64" name="文字方塊 63">
              <a:extLst>
                <a:ext uri="{FF2B5EF4-FFF2-40B4-BE49-F238E27FC236}">
                  <a16:creationId xmlns:a16="http://schemas.microsoft.com/office/drawing/2014/main" id="{D9AB48E8-23A6-4F63-BE68-2A8A7915C213}"/>
                </a:ext>
              </a:extLst>
            </p:cNvPr>
            <p:cNvSpPr txBox="1"/>
            <p:nvPr/>
          </p:nvSpPr>
          <p:spPr>
            <a:xfrm>
              <a:off x="5884979" y="2666042"/>
              <a:ext cx="1338896" cy="340519"/>
            </a:xfrm>
            <a:prstGeom prst="roundRect">
              <a:avLst/>
            </a:prstGeom>
            <a:noFill/>
            <a:ln>
              <a:noFill/>
            </a:ln>
          </p:spPr>
          <p:txBody>
            <a:bodyPr vert="horz" wrap="square" rtlCol="0" anchor="ctr">
              <a:spAutoFit/>
            </a:bodyPr>
            <a:lstStyle>
              <a:defPPr>
                <a:defRPr lang="zh-TW"/>
              </a:defPPr>
              <a:lvl1pPr algn="ctr"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defRPr>
              </a:lvl1pPr>
            </a:lstStyle>
            <a:p>
              <a:r>
                <a:rPr lang="zh-TW" altLang="en-US" sz="1400" dirty="0">
                  <a:latin typeface="Sitka Heading Semibold"/>
                </a:rPr>
                <a:t>我喜歡吃水果</a:t>
              </a:r>
            </a:p>
          </p:txBody>
        </p:sp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3BE40B7C-7EFE-4845-83CD-464731C8811F}"/>
                </a:ext>
              </a:extLst>
            </p:cNvPr>
            <p:cNvSpPr/>
            <p:nvPr/>
          </p:nvSpPr>
          <p:spPr>
            <a:xfrm>
              <a:off x="5760780" y="3004592"/>
              <a:ext cx="158729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rPr>
                <a:t>[0.5, 0.275, 0.6]</a:t>
              </a:r>
              <a:endParaRPr lang="zh-TW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</p:grpSp>
      <p:sp>
        <p:nvSpPr>
          <p:cNvPr id="65" name="圖形 14" descr="單線箭號 (直線)">
            <a:extLst>
              <a:ext uri="{FF2B5EF4-FFF2-40B4-BE49-F238E27FC236}">
                <a16:creationId xmlns:a16="http://schemas.microsoft.com/office/drawing/2014/main" id="{9740554A-2B60-40BE-A76B-2E6B92356C2D}"/>
              </a:ext>
            </a:extLst>
          </p:cNvPr>
          <p:cNvSpPr/>
          <p:nvPr/>
        </p:nvSpPr>
        <p:spPr>
          <a:xfrm flipH="1" flipV="1">
            <a:off x="5122196" y="3189482"/>
            <a:ext cx="195750" cy="74250"/>
          </a:xfrm>
          <a:custGeom>
            <a:avLst/>
            <a:gdLst>
              <a:gd name="connsiteX0" fmla="*/ 191250 w 195750"/>
              <a:gd name="connsiteY0" fmla="*/ 31500 h 74250"/>
              <a:gd name="connsiteX1" fmla="*/ 22950 w 195750"/>
              <a:gd name="connsiteY1" fmla="*/ 31500 h 74250"/>
              <a:gd name="connsiteX2" fmla="*/ 42975 w 195750"/>
              <a:gd name="connsiteY2" fmla="*/ 11475 h 74250"/>
              <a:gd name="connsiteX3" fmla="*/ 42975 w 195750"/>
              <a:gd name="connsiteY3" fmla="*/ 2025 h 74250"/>
              <a:gd name="connsiteX4" fmla="*/ 33525 w 195750"/>
              <a:gd name="connsiteY4" fmla="*/ 2025 h 74250"/>
              <a:gd name="connsiteX5" fmla="*/ 2025 w 195750"/>
              <a:gd name="connsiteY5" fmla="*/ 33525 h 74250"/>
              <a:gd name="connsiteX6" fmla="*/ 2025 w 195750"/>
              <a:gd name="connsiteY6" fmla="*/ 42975 h 74250"/>
              <a:gd name="connsiteX7" fmla="*/ 33525 w 195750"/>
              <a:gd name="connsiteY7" fmla="*/ 74475 h 74250"/>
              <a:gd name="connsiteX8" fmla="*/ 38250 w 195750"/>
              <a:gd name="connsiteY8" fmla="*/ 76500 h 74250"/>
              <a:gd name="connsiteX9" fmla="*/ 42975 w 195750"/>
              <a:gd name="connsiteY9" fmla="*/ 74475 h 74250"/>
              <a:gd name="connsiteX10" fmla="*/ 42975 w 195750"/>
              <a:gd name="connsiteY10" fmla="*/ 65025 h 74250"/>
              <a:gd name="connsiteX11" fmla="*/ 22950 w 195750"/>
              <a:gd name="connsiteY11" fmla="*/ 45000 h 74250"/>
              <a:gd name="connsiteX12" fmla="*/ 191250 w 195750"/>
              <a:gd name="connsiteY12" fmla="*/ 45000 h 74250"/>
              <a:gd name="connsiteX13" fmla="*/ 198000 w 195750"/>
              <a:gd name="connsiteY13" fmla="*/ 38250 h 74250"/>
              <a:gd name="connsiteX14" fmla="*/ 191250 w 195750"/>
              <a:gd name="connsiteY14" fmla="*/ 31500 h 74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95750" h="74250">
                <a:moveTo>
                  <a:pt x="191250" y="31500"/>
                </a:moveTo>
                <a:lnTo>
                  <a:pt x="22950" y="31500"/>
                </a:lnTo>
                <a:lnTo>
                  <a:pt x="42975" y="11475"/>
                </a:lnTo>
                <a:cubicBezTo>
                  <a:pt x="45675" y="8775"/>
                  <a:pt x="45675" y="4500"/>
                  <a:pt x="42975" y="2025"/>
                </a:cubicBezTo>
                <a:cubicBezTo>
                  <a:pt x="40275" y="-675"/>
                  <a:pt x="36000" y="-675"/>
                  <a:pt x="33525" y="2025"/>
                </a:cubicBezTo>
                <a:lnTo>
                  <a:pt x="2025" y="33525"/>
                </a:lnTo>
                <a:cubicBezTo>
                  <a:pt x="-675" y="36225"/>
                  <a:pt x="-675" y="40500"/>
                  <a:pt x="2025" y="42975"/>
                </a:cubicBezTo>
                <a:lnTo>
                  <a:pt x="33525" y="74475"/>
                </a:lnTo>
                <a:cubicBezTo>
                  <a:pt x="34875" y="75825"/>
                  <a:pt x="36675" y="76500"/>
                  <a:pt x="38250" y="76500"/>
                </a:cubicBezTo>
                <a:cubicBezTo>
                  <a:pt x="39825" y="76500"/>
                  <a:pt x="41625" y="75825"/>
                  <a:pt x="42975" y="74475"/>
                </a:cubicBezTo>
                <a:cubicBezTo>
                  <a:pt x="45675" y="71775"/>
                  <a:pt x="45675" y="67500"/>
                  <a:pt x="42975" y="65025"/>
                </a:cubicBezTo>
                <a:lnTo>
                  <a:pt x="22950" y="45000"/>
                </a:lnTo>
                <a:lnTo>
                  <a:pt x="191250" y="45000"/>
                </a:lnTo>
                <a:cubicBezTo>
                  <a:pt x="195075" y="45000"/>
                  <a:pt x="198000" y="42075"/>
                  <a:pt x="198000" y="38250"/>
                </a:cubicBezTo>
                <a:cubicBezTo>
                  <a:pt x="198000" y="34425"/>
                  <a:pt x="195075" y="31500"/>
                  <a:pt x="191250" y="3150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3175" cap="flat">
            <a:solidFill>
              <a:schemeClr val="tx1">
                <a:lumMod val="65000"/>
                <a:lumOff val="35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zh-TW" altLang="en-US" dirty="0"/>
          </a:p>
        </p:txBody>
      </p: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CD849E47-FFE7-4343-B53D-612BEAC3B467}"/>
              </a:ext>
            </a:extLst>
          </p:cNvPr>
          <p:cNvSpPr txBox="1"/>
          <p:nvPr/>
        </p:nvSpPr>
        <p:spPr>
          <a:xfrm>
            <a:off x="4797162" y="2836977"/>
            <a:ext cx="845818" cy="306467"/>
          </a:xfrm>
          <a:prstGeom prst="roundRect">
            <a:avLst/>
          </a:prstGeom>
          <a:noFill/>
          <a:ln>
            <a:noFill/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en-US" altLang="zh-TW" sz="1200" dirty="0">
                <a:latin typeface="Sitka Heading Semibold"/>
              </a:rPr>
              <a:t>Mean</a:t>
            </a:r>
            <a:endParaRPr lang="zh-TW" altLang="en-US" sz="1200" dirty="0">
              <a:latin typeface="Sitka Heading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3988676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2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mph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5" dur="250" fill="hold"/>
                                        <p:tgtEl>
                                          <p:spTgt spid="62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6" presetClass="emph" presetSubtype="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7" dur="250" fill="hold"/>
                                        <p:tgtEl>
                                          <p:spTgt spid="62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9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4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  <p:bldP spid="62" grpId="0" animBg="1"/>
      <p:bldP spid="62" grpId="1" animBg="1"/>
      <p:bldP spid="62" grpId="2" animBg="1"/>
      <p:bldP spid="63" grpId="0"/>
      <p:bldP spid="65" grpId="0" animBg="1"/>
      <p:bldP spid="6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群組 54">
            <a:extLst>
              <a:ext uri="{FF2B5EF4-FFF2-40B4-BE49-F238E27FC236}">
                <a16:creationId xmlns:a16="http://schemas.microsoft.com/office/drawing/2014/main" id="{B4762224-9F35-4D48-BB77-EFFCC35BF3E6}"/>
              </a:ext>
            </a:extLst>
          </p:cNvPr>
          <p:cNvGrpSpPr/>
          <p:nvPr/>
        </p:nvGrpSpPr>
        <p:grpSpPr>
          <a:xfrm>
            <a:off x="179512" y="129324"/>
            <a:ext cx="451768" cy="555356"/>
            <a:chOff x="267804" y="190469"/>
            <a:chExt cx="531917" cy="653883"/>
          </a:xfrm>
        </p:grpSpPr>
        <p:sp>
          <p:nvSpPr>
            <p:cNvPr id="57" name="Freeform 5">
              <a:extLst>
                <a:ext uri="{FF2B5EF4-FFF2-40B4-BE49-F238E27FC236}">
                  <a16:creationId xmlns:a16="http://schemas.microsoft.com/office/drawing/2014/main" id="{362203A2-E93F-4F87-B804-D3E931DE92D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804" y="190469"/>
              <a:ext cx="442196" cy="502233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  <p:sp>
          <p:nvSpPr>
            <p:cNvPr id="58" name="Freeform 5">
              <a:extLst>
                <a:ext uri="{FF2B5EF4-FFF2-40B4-BE49-F238E27FC236}">
                  <a16:creationId xmlns:a16="http://schemas.microsoft.com/office/drawing/2014/main" id="{5CBECD0A-59D4-4B3F-A133-D8EFC67D5F0B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528" y="303506"/>
              <a:ext cx="476193" cy="540846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id="{BD7C89C8-D76B-4341-A88A-BDBFA6ADAFC5}"/>
              </a:ext>
            </a:extLst>
          </p:cNvPr>
          <p:cNvSpPr/>
          <p:nvPr/>
        </p:nvSpPr>
        <p:spPr>
          <a:xfrm>
            <a:off x="791580" y="235713"/>
            <a:ext cx="1620180" cy="43858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zh-TW" altLang="en-US" sz="24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文獻探討</a:t>
            </a:r>
            <a:endParaRPr lang="zh-CN" altLang="zh-CN" sz="2400" b="1" kern="1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748464" y="4806534"/>
            <a:ext cx="40107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12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50" name="TextBox 120">
            <a:extLst>
              <a:ext uri="{FF2B5EF4-FFF2-40B4-BE49-F238E27FC236}">
                <a16:creationId xmlns:a16="http://schemas.microsoft.com/office/drawing/2014/main" id="{F8A94A3C-2B01-409F-9191-741ED882EC40}"/>
              </a:ext>
            </a:extLst>
          </p:cNvPr>
          <p:cNvSpPr txBox="1"/>
          <p:nvPr/>
        </p:nvSpPr>
        <p:spPr bwMode="auto">
          <a:xfrm>
            <a:off x="1889702" y="880356"/>
            <a:ext cx="5364596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 algn="ctr"/>
            <a:r>
              <a:rPr lang="en-US" altLang="zh-TW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ELMo</a:t>
            </a:r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（</a:t>
            </a:r>
            <a:r>
              <a:rPr lang="en-US" altLang="zh-TW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Embedding from Language Models</a:t>
            </a:r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）</a:t>
            </a:r>
            <a:endParaRPr lang="en-US" altLang="zh-TW" b="1" dirty="0">
              <a:solidFill>
                <a:schemeClr val="tx1">
                  <a:lumMod val="75000"/>
                  <a:lumOff val="25000"/>
                </a:schemeClr>
              </a:solidFill>
              <a:latin typeface="Sitka Heading Semibold" pitchFamily="2" charset="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grpSp>
        <p:nvGrpSpPr>
          <p:cNvPr id="51" name="群組 50">
            <a:extLst>
              <a:ext uri="{FF2B5EF4-FFF2-40B4-BE49-F238E27FC236}">
                <a16:creationId xmlns:a16="http://schemas.microsoft.com/office/drawing/2014/main" id="{7D38C936-ABFB-40A5-9383-51216DF36DFA}"/>
              </a:ext>
            </a:extLst>
          </p:cNvPr>
          <p:cNvGrpSpPr/>
          <p:nvPr/>
        </p:nvGrpSpPr>
        <p:grpSpPr>
          <a:xfrm>
            <a:off x="718699" y="1774417"/>
            <a:ext cx="7706602" cy="2958197"/>
            <a:chOff x="1255132" y="1774417"/>
            <a:chExt cx="7706602" cy="2958197"/>
          </a:xfrm>
        </p:grpSpPr>
        <p:sp>
          <p:nvSpPr>
            <p:cNvPr id="52" name="文字方塊 51">
              <a:extLst>
                <a:ext uri="{FF2B5EF4-FFF2-40B4-BE49-F238E27FC236}">
                  <a16:creationId xmlns:a16="http://schemas.microsoft.com/office/drawing/2014/main" id="{2C8CB93D-83DC-4876-8C47-7A9EF8899754}"/>
                </a:ext>
              </a:extLst>
            </p:cNvPr>
            <p:cNvSpPr txBox="1"/>
            <p:nvPr/>
          </p:nvSpPr>
          <p:spPr>
            <a:xfrm>
              <a:off x="3549470" y="3522252"/>
              <a:ext cx="900000" cy="36000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rtlCol="0" anchor="ctr">
              <a:spAutoFit/>
            </a:bodyPr>
            <a:lstStyle>
              <a:defPPr>
                <a:defRPr lang="zh-TW"/>
              </a:defPPr>
              <a:lvl1pPr algn="ctr"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defRPr>
              </a:lvl1pPr>
            </a:lstStyle>
            <a:p>
              <a:r>
                <a:rPr lang="en-US" altLang="zh-TW" sz="1400" dirty="0">
                  <a:solidFill>
                    <a:schemeClr val="bg1"/>
                  </a:solidFill>
                  <a:latin typeface="Sitka Heading Semibold" pitchFamily="2" charset="0"/>
                </a:rPr>
                <a:t>LSTM</a:t>
              </a:r>
              <a:endParaRPr lang="zh-TW" altLang="en-US" sz="1400" dirty="0">
                <a:solidFill>
                  <a:schemeClr val="bg1"/>
                </a:solidFill>
                <a:latin typeface="Sitka Heading Semibold" pitchFamily="2" charset="0"/>
              </a:endParaRPr>
            </a:p>
          </p:txBody>
        </p:sp>
        <p:sp>
          <p:nvSpPr>
            <p:cNvPr id="53" name="文字方塊 52">
              <a:extLst>
                <a:ext uri="{FF2B5EF4-FFF2-40B4-BE49-F238E27FC236}">
                  <a16:creationId xmlns:a16="http://schemas.microsoft.com/office/drawing/2014/main" id="{42A20663-7464-49CA-946A-B51011D0ACF9}"/>
                </a:ext>
              </a:extLst>
            </p:cNvPr>
            <p:cNvSpPr txBox="1"/>
            <p:nvPr/>
          </p:nvSpPr>
          <p:spPr>
            <a:xfrm>
              <a:off x="1255132" y="4345381"/>
              <a:ext cx="1008126" cy="306467"/>
            </a:xfrm>
            <a:prstGeom prst="roundRect">
              <a:avLst/>
            </a:prstGeom>
            <a:noFill/>
            <a:ln>
              <a:noFill/>
            </a:ln>
          </p:spPr>
          <p:txBody>
            <a:bodyPr vert="horz" wrap="square" rtlCol="0" anchor="ctr">
              <a:spAutoFit/>
            </a:bodyPr>
            <a:lstStyle>
              <a:defPPr>
                <a:defRPr lang="zh-TW"/>
              </a:defPPr>
              <a:lvl1pPr algn="ctr"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defRPr>
              </a:lvl1pPr>
            </a:lstStyle>
            <a:p>
              <a:r>
                <a:rPr lang="en-US" altLang="zh-TW" sz="1200" dirty="0">
                  <a:latin typeface="Sitka Heading Semibold" pitchFamily="2" charset="0"/>
                </a:rPr>
                <a:t>Inputs</a:t>
              </a:r>
              <a:endParaRPr lang="zh-TW" altLang="en-US" sz="1200" dirty="0">
                <a:latin typeface="Sitka Heading Semibold" pitchFamily="2" charset="0"/>
              </a:endParaRPr>
            </a:p>
          </p:txBody>
        </p:sp>
        <p:sp>
          <p:nvSpPr>
            <p:cNvPr id="54" name="文字方塊 53">
              <a:extLst>
                <a:ext uri="{FF2B5EF4-FFF2-40B4-BE49-F238E27FC236}">
                  <a16:creationId xmlns:a16="http://schemas.microsoft.com/office/drawing/2014/main" id="{F0B8033C-76BE-4D2E-8570-1D67D0612374}"/>
                </a:ext>
              </a:extLst>
            </p:cNvPr>
            <p:cNvSpPr txBox="1"/>
            <p:nvPr/>
          </p:nvSpPr>
          <p:spPr>
            <a:xfrm>
              <a:off x="1255132" y="3446863"/>
              <a:ext cx="1008126" cy="510778"/>
            </a:xfrm>
            <a:prstGeom prst="roundRect">
              <a:avLst/>
            </a:prstGeom>
            <a:noFill/>
            <a:ln>
              <a:noFill/>
            </a:ln>
          </p:spPr>
          <p:txBody>
            <a:bodyPr vert="horz" wrap="square" rtlCol="0" anchor="ctr">
              <a:spAutoFit/>
            </a:bodyPr>
            <a:lstStyle>
              <a:defPPr>
                <a:defRPr lang="zh-TW"/>
              </a:defPPr>
              <a:lvl1pPr algn="ctr"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defRPr>
              </a:lvl1pPr>
            </a:lstStyle>
            <a:p>
              <a:r>
                <a:rPr lang="en-US" altLang="zh-TW" sz="1200" dirty="0">
                  <a:latin typeface="Sitka Heading Semibold" pitchFamily="2" charset="0"/>
                </a:rPr>
                <a:t>Forward Layer</a:t>
              </a:r>
              <a:endParaRPr lang="zh-TW" altLang="en-US" sz="1200" dirty="0">
                <a:latin typeface="Sitka Heading Semibold" pitchFamily="2" charset="0"/>
              </a:endParaRPr>
            </a:p>
          </p:txBody>
        </p:sp>
        <p:sp>
          <p:nvSpPr>
            <p:cNvPr id="56" name="文字方塊 55">
              <a:extLst>
                <a:ext uri="{FF2B5EF4-FFF2-40B4-BE49-F238E27FC236}">
                  <a16:creationId xmlns:a16="http://schemas.microsoft.com/office/drawing/2014/main" id="{E2E552D0-847C-484A-B872-30ED4DA18783}"/>
                </a:ext>
              </a:extLst>
            </p:cNvPr>
            <p:cNvSpPr txBox="1"/>
            <p:nvPr/>
          </p:nvSpPr>
          <p:spPr>
            <a:xfrm>
              <a:off x="1255132" y="2548345"/>
              <a:ext cx="1008126" cy="510778"/>
            </a:xfrm>
            <a:prstGeom prst="roundRect">
              <a:avLst/>
            </a:prstGeom>
            <a:noFill/>
            <a:ln>
              <a:noFill/>
            </a:ln>
          </p:spPr>
          <p:txBody>
            <a:bodyPr vert="horz" wrap="square" rtlCol="0" anchor="ctr">
              <a:spAutoFit/>
            </a:bodyPr>
            <a:lstStyle>
              <a:defPPr>
                <a:defRPr lang="zh-TW"/>
              </a:defPPr>
              <a:lvl1pPr algn="ctr"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defRPr>
              </a:lvl1pPr>
            </a:lstStyle>
            <a:p>
              <a:r>
                <a:rPr lang="en-US" altLang="zh-TW" sz="1200" dirty="0">
                  <a:latin typeface="Sitka Heading Semibold" pitchFamily="2" charset="0"/>
                </a:rPr>
                <a:t>Backward Layer</a:t>
              </a:r>
              <a:endParaRPr lang="zh-TW" altLang="en-US" sz="1200" dirty="0">
                <a:latin typeface="Sitka Heading Semibold" pitchFamily="2" charset="0"/>
              </a:endParaRPr>
            </a:p>
          </p:txBody>
        </p:sp>
        <p:sp>
          <p:nvSpPr>
            <p:cNvPr id="59" name="文字方塊 58">
              <a:extLst>
                <a:ext uri="{FF2B5EF4-FFF2-40B4-BE49-F238E27FC236}">
                  <a16:creationId xmlns:a16="http://schemas.microsoft.com/office/drawing/2014/main" id="{0C7229C0-D7F5-4643-9539-3B70F32B96D7}"/>
                </a:ext>
              </a:extLst>
            </p:cNvPr>
            <p:cNvSpPr txBox="1"/>
            <p:nvPr/>
          </p:nvSpPr>
          <p:spPr>
            <a:xfrm>
              <a:off x="1255132" y="1852464"/>
              <a:ext cx="1008126" cy="306467"/>
            </a:xfrm>
            <a:prstGeom prst="roundRect">
              <a:avLst/>
            </a:prstGeom>
            <a:noFill/>
            <a:ln>
              <a:noFill/>
            </a:ln>
          </p:spPr>
          <p:txBody>
            <a:bodyPr vert="horz" wrap="square" rtlCol="0" anchor="ctr">
              <a:spAutoFit/>
            </a:bodyPr>
            <a:lstStyle>
              <a:defPPr>
                <a:defRPr lang="zh-TW"/>
              </a:defPPr>
              <a:lvl1pPr algn="ctr"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defRPr>
              </a:lvl1pPr>
            </a:lstStyle>
            <a:p>
              <a:r>
                <a:rPr lang="en-US" altLang="zh-TW" sz="1200" dirty="0">
                  <a:latin typeface="Sitka Heading Semibold" pitchFamily="2" charset="0"/>
                </a:rPr>
                <a:t>Outputs</a:t>
              </a:r>
              <a:endParaRPr lang="zh-TW" altLang="en-US" sz="1200" dirty="0">
                <a:latin typeface="Sitka Heading Semibold" pitchFamily="2" charset="0"/>
              </a:endParaRPr>
            </a:p>
          </p:txBody>
        </p:sp>
        <p:sp>
          <p:nvSpPr>
            <p:cNvPr id="60" name="文字方塊 59">
              <a:extLst>
                <a:ext uri="{FF2B5EF4-FFF2-40B4-BE49-F238E27FC236}">
                  <a16:creationId xmlns:a16="http://schemas.microsoft.com/office/drawing/2014/main" id="{9CD691F7-F0C0-44FE-845D-E45FA5D973E4}"/>
                </a:ext>
              </a:extLst>
            </p:cNvPr>
            <p:cNvSpPr txBox="1"/>
            <p:nvPr/>
          </p:nvSpPr>
          <p:spPr>
            <a:xfrm>
              <a:off x="3765470" y="4264614"/>
              <a:ext cx="468000" cy="468000"/>
            </a:xfrm>
            <a:prstGeom prst="ellipse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vert="horz" wrap="square" lIns="0" tIns="0" rIns="0" bIns="0" rtlCol="0" anchor="ctr">
              <a:spAutoFit/>
            </a:bodyPr>
            <a:lstStyle>
              <a:defPPr>
                <a:defRPr lang="zh-TW"/>
              </a:defPPr>
              <a:lvl1pPr algn="ctr"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defRPr>
              </a:lvl1pPr>
            </a:lstStyle>
            <a:p>
              <a:r>
                <a:rPr lang="en-US" altLang="zh-TW" sz="1400" dirty="0">
                  <a:latin typeface="Sitka Heading Semibold" pitchFamily="2" charset="0"/>
                </a:rPr>
                <a:t>X</a:t>
              </a:r>
              <a:r>
                <a:rPr lang="en-US" altLang="zh-TW" baseline="-10000" dirty="0">
                  <a:latin typeface="Sitka Heading Semibold" pitchFamily="2" charset="0"/>
                </a:rPr>
                <a:t>t-1</a:t>
              </a:r>
              <a:endParaRPr lang="zh-TW" altLang="en-US" baseline="-10000" dirty="0">
                <a:latin typeface="Sitka Heading Semibold" pitchFamily="2" charset="0"/>
              </a:endParaRPr>
            </a:p>
          </p:txBody>
        </p:sp>
        <p:sp>
          <p:nvSpPr>
            <p:cNvPr id="61" name="文字方塊 60">
              <a:extLst>
                <a:ext uri="{FF2B5EF4-FFF2-40B4-BE49-F238E27FC236}">
                  <a16:creationId xmlns:a16="http://schemas.microsoft.com/office/drawing/2014/main" id="{F24A7410-709A-4DA0-9CD7-8017743B9992}"/>
                </a:ext>
              </a:extLst>
            </p:cNvPr>
            <p:cNvSpPr txBox="1"/>
            <p:nvPr/>
          </p:nvSpPr>
          <p:spPr>
            <a:xfrm>
              <a:off x="5230865" y="3522837"/>
              <a:ext cx="900000" cy="36000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rtlCol="0" anchor="ctr">
              <a:spAutoFit/>
            </a:bodyPr>
            <a:lstStyle>
              <a:defPPr>
                <a:defRPr lang="zh-TW"/>
              </a:defPPr>
              <a:lvl1pPr algn="ctr"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defRPr>
              </a:lvl1pPr>
            </a:lstStyle>
            <a:p>
              <a:r>
                <a:rPr lang="en-US" altLang="zh-TW" sz="1400" dirty="0">
                  <a:solidFill>
                    <a:schemeClr val="bg1"/>
                  </a:solidFill>
                  <a:latin typeface="Sitka Heading Semibold" pitchFamily="2" charset="0"/>
                </a:rPr>
                <a:t>LSTM</a:t>
              </a:r>
              <a:endParaRPr lang="zh-TW" altLang="en-US" sz="1400" dirty="0">
                <a:solidFill>
                  <a:schemeClr val="bg1"/>
                </a:solidFill>
                <a:latin typeface="Sitka Heading Semibold" pitchFamily="2" charset="0"/>
              </a:endParaRPr>
            </a:p>
          </p:txBody>
        </p:sp>
        <p:sp>
          <p:nvSpPr>
            <p:cNvPr id="62" name="文字方塊 61">
              <a:extLst>
                <a:ext uri="{FF2B5EF4-FFF2-40B4-BE49-F238E27FC236}">
                  <a16:creationId xmlns:a16="http://schemas.microsoft.com/office/drawing/2014/main" id="{384C55F6-CF03-4EE4-9E64-9C6626CE15F6}"/>
                </a:ext>
              </a:extLst>
            </p:cNvPr>
            <p:cNvSpPr txBox="1"/>
            <p:nvPr/>
          </p:nvSpPr>
          <p:spPr>
            <a:xfrm>
              <a:off x="6912260" y="3522252"/>
              <a:ext cx="900000" cy="36000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rtlCol="0" anchor="ctr">
              <a:spAutoFit/>
            </a:bodyPr>
            <a:lstStyle>
              <a:defPPr>
                <a:defRPr lang="zh-TW"/>
              </a:defPPr>
              <a:lvl1pPr algn="ctr"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defRPr>
              </a:lvl1pPr>
            </a:lstStyle>
            <a:p>
              <a:r>
                <a:rPr lang="en-US" altLang="zh-TW" sz="1400" dirty="0">
                  <a:solidFill>
                    <a:schemeClr val="bg1"/>
                  </a:solidFill>
                  <a:latin typeface="Sitka Heading Semibold" pitchFamily="2" charset="0"/>
                </a:rPr>
                <a:t>LSTM</a:t>
              </a:r>
              <a:endParaRPr lang="zh-TW" altLang="en-US" sz="1400" dirty="0">
                <a:solidFill>
                  <a:schemeClr val="bg1"/>
                </a:solidFill>
                <a:latin typeface="Sitka Heading Semibold" pitchFamily="2" charset="0"/>
              </a:endParaRPr>
            </a:p>
          </p:txBody>
        </p:sp>
        <p:sp>
          <p:nvSpPr>
            <p:cNvPr id="63" name="文字方塊 62">
              <a:extLst>
                <a:ext uri="{FF2B5EF4-FFF2-40B4-BE49-F238E27FC236}">
                  <a16:creationId xmlns:a16="http://schemas.microsoft.com/office/drawing/2014/main" id="{A371B4F5-3A3D-4A39-AC74-3D7C06D6F20E}"/>
                </a:ext>
              </a:extLst>
            </p:cNvPr>
            <p:cNvSpPr txBox="1"/>
            <p:nvPr/>
          </p:nvSpPr>
          <p:spPr>
            <a:xfrm>
              <a:off x="5446865" y="4264614"/>
              <a:ext cx="468000" cy="468000"/>
            </a:xfrm>
            <a:prstGeom prst="ellipse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vert="horz" wrap="square" lIns="0" tIns="0" rIns="0" bIns="0" rtlCol="0" anchor="ctr">
              <a:spAutoFit/>
            </a:bodyPr>
            <a:lstStyle>
              <a:defPPr>
                <a:defRPr lang="zh-TW"/>
              </a:defPPr>
              <a:lvl1pPr algn="ctr"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defRPr>
              </a:lvl1pPr>
            </a:lstStyle>
            <a:p>
              <a:r>
                <a:rPr lang="en-US" altLang="zh-TW" sz="1400" dirty="0" err="1">
                  <a:latin typeface="Sitka Heading Semibold" pitchFamily="2" charset="0"/>
                </a:rPr>
                <a:t>X</a:t>
              </a:r>
              <a:r>
                <a:rPr lang="en-US" altLang="zh-TW" baseline="-10000" dirty="0" err="1">
                  <a:latin typeface="Sitka Heading Semibold" pitchFamily="2" charset="0"/>
                </a:rPr>
                <a:t>t</a:t>
              </a:r>
              <a:endParaRPr lang="zh-TW" altLang="en-US" baseline="-10000" dirty="0">
                <a:latin typeface="Sitka Heading Semibold" pitchFamily="2" charset="0"/>
              </a:endParaRPr>
            </a:p>
          </p:txBody>
        </p:sp>
        <p:sp>
          <p:nvSpPr>
            <p:cNvPr id="64" name="文字方塊 63">
              <a:extLst>
                <a:ext uri="{FF2B5EF4-FFF2-40B4-BE49-F238E27FC236}">
                  <a16:creationId xmlns:a16="http://schemas.microsoft.com/office/drawing/2014/main" id="{157D339C-FEA7-4286-876F-1099CAF298BA}"/>
                </a:ext>
              </a:extLst>
            </p:cNvPr>
            <p:cNvSpPr txBox="1"/>
            <p:nvPr/>
          </p:nvSpPr>
          <p:spPr>
            <a:xfrm>
              <a:off x="7128260" y="4264614"/>
              <a:ext cx="468000" cy="468000"/>
            </a:xfrm>
            <a:prstGeom prst="ellipse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vert="horz" wrap="square" lIns="0" tIns="0" rIns="0" bIns="0" rtlCol="0" anchor="ctr">
              <a:spAutoFit/>
            </a:bodyPr>
            <a:lstStyle>
              <a:defPPr>
                <a:defRPr lang="zh-TW"/>
              </a:defPPr>
              <a:lvl1pPr algn="ctr"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defRPr>
              </a:lvl1pPr>
            </a:lstStyle>
            <a:p>
              <a:r>
                <a:rPr lang="en-US" altLang="zh-TW" sz="1400" dirty="0">
                  <a:latin typeface="Sitka Heading Semibold" pitchFamily="2" charset="0"/>
                </a:rPr>
                <a:t>X</a:t>
              </a:r>
              <a:r>
                <a:rPr lang="en-US" altLang="zh-TW" baseline="-10000" dirty="0">
                  <a:latin typeface="Sitka Heading Semibold" pitchFamily="2" charset="0"/>
                </a:rPr>
                <a:t>t+1</a:t>
              </a:r>
              <a:endParaRPr lang="zh-TW" altLang="en-US" baseline="-10000" dirty="0">
                <a:latin typeface="Sitka Heading Semibold" pitchFamily="2" charset="0"/>
              </a:endParaRPr>
            </a:p>
          </p:txBody>
        </p:sp>
        <p:sp>
          <p:nvSpPr>
            <p:cNvPr id="65" name="文字方塊 64">
              <a:extLst>
                <a:ext uri="{FF2B5EF4-FFF2-40B4-BE49-F238E27FC236}">
                  <a16:creationId xmlns:a16="http://schemas.microsoft.com/office/drawing/2014/main" id="{07F97C85-057C-4014-8BE0-662AFBDA4376}"/>
                </a:ext>
              </a:extLst>
            </p:cNvPr>
            <p:cNvSpPr txBox="1"/>
            <p:nvPr/>
          </p:nvSpPr>
          <p:spPr>
            <a:xfrm>
              <a:off x="3549470" y="2623734"/>
              <a:ext cx="900000" cy="360000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vert="horz" wrap="square" rtlCol="0" anchor="ctr">
              <a:spAutoFit/>
            </a:bodyPr>
            <a:lstStyle>
              <a:defPPr>
                <a:defRPr lang="zh-TW"/>
              </a:defPPr>
              <a:lvl1pPr algn="ctr"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defRPr>
              </a:lvl1pPr>
            </a:lstStyle>
            <a:p>
              <a:r>
                <a:rPr lang="en-US" altLang="zh-TW" sz="1400" dirty="0">
                  <a:solidFill>
                    <a:schemeClr val="bg1"/>
                  </a:solidFill>
                  <a:latin typeface="Sitka Heading Semibold" pitchFamily="2" charset="0"/>
                </a:rPr>
                <a:t>LSTM</a:t>
              </a:r>
              <a:endParaRPr lang="zh-TW" altLang="en-US" sz="1400" dirty="0">
                <a:solidFill>
                  <a:schemeClr val="bg1"/>
                </a:solidFill>
                <a:latin typeface="Sitka Heading Semibold" pitchFamily="2" charset="0"/>
              </a:endParaRPr>
            </a:p>
          </p:txBody>
        </p:sp>
        <p:sp>
          <p:nvSpPr>
            <p:cNvPr id="66" name="文字方塊 65">
              <a:extLst>
                <a:ext uri="{FF2B5EF4-FFF2-40B4-BE49-F238E27FC236}">
                  <a16:creationId xmlns:a16="http://schemas.microsoft.com/office/drawing/2014/main" id="{44114A9A-73F8-4099-8B38-26E89D5FB4F8}"/>
                </a:ext>
              </a:extLst>
            </p:cNvPr>
            <p:cNvSpPr txBox="1"/>
            <p:nvPr/>
          </p:nvSpPr>
          <p:spPr>
            <a:xfrm>
              <a:off x="5230865" y="2623734"/>
              <a:ext cx="900000" cy="360000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vert="horz" wrap="square" rtlCol="0" anchor="ctr">
              <a:spAutoFit/>
            </a:bodyPr>
            <a:lstStyle>
              <a:defPPr>
                <a:defRPr lang="zh-TW"/>
              </a:defPPr>
              <a:lvl1pPr algn="ctr"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defRPr>
              </a:lvl1pPr>
            </a:lstStyle>
            <a:p>
              <a:r>
                <a:rPr lang="en-US" altLang="zh-TW" sz="1400" dirty="0">
                  <a:solidFill>
                    <a:schemeClr val="bg1"/>
                  </a:solidFill>
                  <a:latin typeface="Sitka Heading Semibold" pitchFamily="2" charset="0"/>
                </a:rPr>
                <a:t>LSTM</a:t>
              </a:r>
              <a:endParaRPr lang="zh-TW" altLang="en-US" sz="1400" dirty="0">
                <a:solidFill>
                  <a:schemeClr val="bg1"/>
                </a:solidFill>
                <a:latin typeface="Sitka Heading Semibold" pitchFamily="2" charset="0"/>
              </a:endParaRPr>
            </a:p>
          </p:txBody>
        </p:sp>
        <p:sp>
          <p:nvSpPr>
            <p:cNvPr id="67" name="文字方塊 66">
              <a:extLst>
                <a:ext uri="{FF2B5EF4-FFF2-40B4-BE49-F238E27FC236}">
                  <a16:creationId xmlns:a16="http://schemas.microsoft.com/office/drawing/2014/main" id="{3608449F-FD50-404C-A9A0-047F2AA77556}"/>
                </a:ext>
              </a:extLst>
            </p:cNvPr>
            <p:cNvSpPr txBox="1"/>
            <p:nvPr/>
          </p:nvSpPr>
          <p:spPr>
            <a:xfrm>
              <a:off x="6912260" y="2623734"/>
              <a:ext cx="900000" cy="360000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vert="horz" wrap="square" rtlCol="0" anchor="ctr">
              <a:spAutoFit/>
            </a:bodyPr>
            <a:lstStyle>
              <a:defPPr>
                <a:defRPr lang="zh-TW"/>
              </a:defPPr>
              <a:lvl1pPr algn="ctr"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defRPr>
              </a:lvl1pPr>
            </a:lstStyle>
            <a:p>
              <a:r>
                <a:rPr lang="en-US" altLang="zh-TW" sz="1400" dirty="0">
                  <a:solidFill>
                    <a:schemeClr val="bg1"/>
                  </a:solidFill>
                  <a:latin typeface="Sitka Heading Semibold" pitchFamily="2" charset="0"/>
                </a:rPr>
                <a:t>LSTM</a:t>
              </a:r>
              <a:endParaRPr lang="zh-TW" altLang="en-US" sz="1400" dirty="0">
                <a:solidFill>
                  <a:schemeClr val="bg1"/>
                </a:solidFill>
                <a:latin typeface="Sitka Heading Semibold" pitchFamily="2" charset="0"/>
              </a:endParaRPr>
            </a:p>
          </p:txBody>
        </p:sp>
        <p:sp>
          <p:nvSpPr>
            <p:cNvPr id="68" name="文字方塊 67">
              <a:extLst>
                <a:ext uri="{FF2B5EF4-FFF2-40B4-BE49-F238E27FC236}">
                  <a16:creationId xmlns:a16="http://schemas.microsoft.com/office/drawing/2014/main" id="{6C1A6416-7B6C-4A18-810A-465074C7404C}"/>
                </a:ext>
              </a:extLst>
            </p:cNvPr>
            <p:cNvSpPr txBox="1"/>
            <p:nvPr/>
          </p:nvSpPr>
          <p:spPr>
            <a:xfrm>
              <a:off x="3765470" y="1774417"/>
              <a:ext cx="468000" cy="468000"/>
            </a:xfrm>
            <a:prstGeom prst="ellipse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vert="horz" wrap="square" lIns="0" tIns="0" rIns="0" bIns="0" rtlCol="0" anchor="ctr">
              <a:spAutoFit/>
            </a:bodyPr>
            <a:lstStyle>
              <a:defPPr>
                <a:defRPr lang="zh-TW"/>
              </a:defPPr>
              <a:lvl1pPr algn="ctr"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defRPr>
              </a:lvl1pPr>
            </a:lstStyle>
            <a:p>
              <a:r>
                <a:rPr lang="en-US" altLang="zh-TW" sz="1400" dirty="0">
                  <a:latin typeface="Sitka Heading Semibold" pitchFamily="2" charset="0"/>
                </a:rPr>
                <a:t>Y</a:t>
              </a:r>
              <a:r>
                <a:rPr lang="en-US" altLang="zh-TW" baseline="-10000" dirty="0">
                  <a:latin typeface="Sitka Heading Semibold" pitchFamily="2" charset="0"/>
                </a:rPr>
                <a:t>t-1</a:t>
              </a:r>
              <a:endParaRPr lang="zh-TW" altLang="en-US" baseline="-10000" dirty="0">
                <a:latin typeface="Sitka Heading Semibold" pitchFamily="2" charset="0"/>
              </a:endParaRPr>
            </a:p>
          </p:txBody>
        </p:sp>
        <p:sp>
          <p:nvSpPr>
            <p:cNvPr id="69" name="文字方塊 68">
              <a:extLst>
                <a:ext uri="{FF2B5EF4-FFF2-40B4-BE49-F238E27FC236}">
                  <a16:creationId xmlns:a16="http://schemas.microsoft.com/office/drawing/2014/main" id="{791B3423-AF78-4C52-9BF5-1DE3D7E296D9}"/>
                </a:ext>
              </a:extLst>
            </p:cNvPr>
            <p:cNvSpPr txBox="1"/>
            <p:nvPr/>
          </p:nvSpPr>
          <p:spPr>
            <a:xfrm>
              <a:off x="5446865" y="1778265"/>
              <a:ext cx="468000" cy="468000"/>
            </a:xfrm>
            <a:prstGeom prst="ellipse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vert="horz" wrap="square" lIns="0" tIns="0" rIns="0" bIns="0" rtlCol="0" anchor="ctr">
              <a:spAutoFit/>
            </a:bodyPr>
            <a:lstStyle>
              <a:defPPr>
                <a:defRPr lang="zh-TW"/>
              </a:defPPr>
              <a:lvl1pPr algn="ctr"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defRPr>
              </a:lvl1pPr>
            </a:lstStyle>
            <a:p>
              <a:r>
                <a:rPr lang="en-US" altLang="zh-TW" sz="1400" dirty="0" err="1">
                  <a:latin typeface="Sitka Heading Semibold" pitchFamily="2" charset="0"/>
                </a:rPr>
                <a:t>Y</a:t>
              </a:r>
              <a:r>
                <a:rPr lang="en-US" altLang="zh-TW" baseline="-10000" dirty="0" err="1">
                  <a:latin typeface="Sitka Heading Semibold" pitchFamily="2" charset="0"/>
                </a:rPr>
                <a:t>t</a:t>
              </a:r>
              <a:endParaRPr lang="zh-TW" altLang="en-US" baseline="-10000" dirty="0">
                <a:latin typeface="Sitka Heading Semibold" pitchFamily="2" charset="0"/>
              </a:endParaRPr>
            </a:p>
          </p:txBody>
        </p:sp>
        <p:sp>
          <p:nvSpPr>
            <p:cNvPr id="70" name="文字方塊 69">
              <a:extLst>
                <a:ext uri="{FF2B5EF4-FFF2-40B4-BE49-F238E27FC236}">
                  <a16:creationId xmlns:a16="http://schemas.microsoft.com/office/drawing/2014/main" id="{1B2F7FA4-6D02-4BC1-86D7-8C138B904091}"/>
                </a:ext>
              </a:extLst>
            </p:cNvPr>
            <p:cNvSpPr txBox="1"/>
            <p:nvPr/>
          </p:nvSpPr>
          <p:spPr>
            <a:xfrm>
              <a:off x="7128260" y="1778265"/>
              <a:ext cx="468000" cy="468000"/>
            </a:xfrm>
            <a:prstGeom prst="ellipse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vert="horz" wrap="square" lIns="0" tIns="0" rIns="0" bIns="0" rtlCol="0" anchor="ctr">
              <a:spAutoFit/>
            </a:bodyPr>
            <a:lstStyle>
              <a:defPPr>
                <a:defRPr lang="zh-TW"/>
              </a:defPPr>
              <a:lvl1pPr algn="ctr"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defRPr>
              </a:lvl1pPr>
            </a:lstStyle>
            <a:p>
              <a:r>
                <a:rPr lang="en-US" altLang="zh-TW" sz="1400" dirty="0">
                  <a:latin typeface="Sitka Heading Semibold" pitchFamily="2" charset="0"/>
                </a:rPr>
                <a:t>Y</a:t>
              </a:r>
              <a:r>
                <a:rPr lang="en-US" altLang="zh-TW" baseline="-10000" dirty="0">
                  <a:latin typeface="Sitka Heading Semibold" pitchFamily="2" charset="0"/>
                </a:rPr>
                <a:t>t+1</a:t>
              </a:r>
              <a:endParaRPr lang="zh-TW" altLang="en-US" baseline="-10000" dirty="0">
                <a:latin typeface="Sitka Heading Semibold" pitchFamily="2" charset="0"/>
              </a:endParaRPr>
            </a:p>
          </p:txBody>
        </p:sp>
        <p:sp>
          <p:nvSpPr>
            <p:cNvPr id="71" name="文字方塊 70">
              <a:extLst>
                <a:ext uri="{FF2B5EF4-FFF2-40B4-BE49-F238E27FC236}">
                  <a16:creationId xmlns:a16="http://schemas.microsoft.com/office/drawing/2014/main" id="{F8149640-DCB1-4627-AE12-0D1D7C7132AE}"/>
                </a:ext>
              </a:extLst>
            </p:cNvPr>
            <p:cNvSpPr txBox="1"/>
            <p:nvPr/>
          </p:nvSpPr>
          <p:spPr>
            <a:xfrm>
              <a:off x="2407102" y="2650500"/>
              <a:ext cx="364526" cy="306467"/>
            </a:xfrm>
            <a:prstGeom prst="roundRect">
              <a:avLst/>
            </a:prstGeom>
            <a:noFill/>
            <a:ln>
              <a:noFill/>
            </a:ln>
          </p:spPr>
          <p:txBody>
            <a:bodyPr vert="horz" wrap="square" rtlCol="0" anchor="ctr">
              <a:spAutoFit/>
            </a:bodyPr>
            <a:lstStyle>
              <a:defPPr>
                <a:defRPr lang="zh-TW"/>
              </a:defPPr>
              <a:lvl1pPr algn="ctr"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defRPr>
              </a:lvl1pPr>
            </a:lstStyle>
            <a:p>
              <a:r>
                <a:rPr lang="en-US" altLang="zh-TW" sz="1200" dirty="0"/>
                <a:t>…</a:t>
              </a:r>
              <a:endParaRPr lang="zh-TW" altLang="en-US" sz="1200" dirty="0">
                <a:latin typeface="Sitka Heading Semibold"/>
              </a:endParaRPr>
            </a:p>
          </p:txBody>
        </p:sp>
        <p:sp>
          <p:nvSpPr>
            <p:cNvPr id="72" name="文字方塊 71">
              <a:extLst>
                <a:ext uri="{FF2B5EF4-FFF2-40B4-BE49-F238E27FC236}">
                  <a16:creationId xmlns:a16="http://schemas.microsoft.com/office/drawing/2014/main" id="{449F110A-DC01-49C8-9485-B5ADA1EB8EAD}"/>
                </a:ext>
              </a:extLst>
            </p:cNvPr>
            <p:cNvSpPr txBox="1"/>
            <p:nvPr/>
          </p:nvSpPr>
          <p:spPr>
            <a:xfrm>
              <a:off x="2403549" y="3549018"/>
              <a:ext cx="364526" cy="306467"/>
            </a:xfrm>
            <a:prstGeom prst="roundRect">
              <a:avLst/>
            </a:prstGeom>
            <a:noFill/>
            <a:ln>
              <a:noFill/>
            </a:ln>
          </p:spPr>
          <p:txBody>
            <a:bodyPr vert="horz" wrap="square" rtlCol="0" anchor="ctr">
              <a:spAutoFit/>
            </a:bodyPr>
            <a:lstStyle>
              <a:defPPr>
                <a:defRPr lang="zh-TW"/>
              </a:defPPr>
              <a:lvl1pPr algn="ctr"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defRPr>
              </a:lvl1pPr>
            </a:lstStyle>
            <a:p>
              <a:r>
                <a:rPr lang="en-US" altLang="zh-TW" sz="1200" dirty="0"/>
                <a:t>…</a:t>
              </a:r>
              <a:endParaRPr lang="zh-TW" altLang="en-US" sz="1200" dirty="0">
                <a:latin typeface="Sitka Heading Semibold"/>
              </a:endParaRPr>
            </a:p>
          </p:txBody>
        </p:sp>
        <p:sp>
          <p:nvSpPr>
            <p:cNvPr id="73" name="文字方塊 72">
              <a:extLst>
                <a:ext uri="{FF2B5EF4-FFF2-40B4-BE49-F238E27FC236}">
                  <a16:creationId xmlns:a16="http://schemas.microsoft.com/office/drawing/2014/main" id="{4731D6B0-06CA-484E-A25D-DB7DA0A7BD34}"/>
                </a:ext>
              </a:extLst>
            </p:cNvPr>
            <p:cNvSpPr txBox="1"/>
            <p:nvPr/>
          </p:nvSpPr>
          <p:spPr>
            <a:xfrm>
              <a:off x="2403549" y="4345380"/>
              <a:ext cx="364526" cy="306467"/>
            </a:xfrm>
            <a:prstGeom prst="roundRect">
              <a:avLst/>
            </a:prstGeom>
            <a:noFill/>
            <a:ln>
              <a:noFill/>
            </a:ln>
          </p:spPr>
          <p:txBody>
            <a:bodyPr vert="horz" wrap="square" rtlCol="0" anchor="ctr">
              <a:spAutoFit/>
            </a:bodyPr>
            <a:lstStyle>
              <a:defPPr>
                <a:defRPr lang="zh-TW"/>
              </a:defPPr>
              <a:lvl1pPr algn="ctr"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defRPr>
              </a:lvl1pPr>
            </a:lstStyle>
            <a:p>
              <a:r>
                <a:rPr lang="en-US" altLang="zh-TW" sz="1200" dirty="0"/>
                <a:t>…</a:t>
              </a:r>
              <a:endParaRPr lang="zh-TW" altLang="en-US" sz="1200" dirty="0">
                <a:latin typeface="Sitka Heading Semibold"/>
              </a:endParaRPr>
            </a:p>
          </p:txBody>
        </p:sp>
        <p:sp>
          <p:nvSpPr>
            <p:cNvPr id="74" name="文字方塊 73">
              <a:extLst>
                <a:ext uri="{FF2B5EF4-FFF2-40B4-BE49-F238E27FC236}">
                  <a16:creationId xmlns:a16="http://schemas.microsoft.com/office/drawing/2014/main" id="{DDB56761-EE9A-4C99-B170-2C2306377395}"/>
                </a:ext>
              </a:extLst>
            </p:cNvPr>
            <p:cNvSpPr txBox="1"/>
            <p:nvPr/>
          </p:nvSpPr>
          <p:spPr>
            <a:xfrm>
              <a:off x="2403549" y="1848315"/>
              <a:ext cx="364526" cy="306467"/>
            </a:xfrm>
            <a:prstGeom prst="roundRect">
              <a:avLst/>
            </a:prstGeom>
            <a:noFill/>
            <a:ln>
              <a:noFill/>
            </a:ln>
          </p:spPr>
          <p:txBody>
            <a:bodyPr vert="horz" wrap="square" rtlCol="0" anchor="ctr">
              <a:spAutoFit/>
            </a:bodyPr>
            <a:lstStyle>
              <a:defPPr>
                <a:defRPr lang="zh-TW"/>
              </a:defPPr>
              <a:lvl1pPr algn="ctr"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defRPr>
              </a:lvl1pPr>
            </a:lstStyle>
            <a:p>
              <a:r>
                <a:rPr lang="en-US" altLang="zh-TW" sz="1200" dirty="0"/>
                <a:t>…</a:t>
              </a:r>
              <a:endParaRPr lang="zh-TW" altLang="en-US" sz="1200" dirty="0">
                <a:latin typeface="Sitka Heading Semibold"/>
              </a:endParaRPr>
            </a:p>
          </p:txBody>
        </p:sp>
        <p:sp>
          <p:nvSpPr>
            <p:cNvPr id="75" name="文字方塊 74">
              <a:extLst>
                <a:ext uri="{FF2B5EF4-FFF2-40B4-BE49-F238E27FC236}">
                  <a16:creationId xmlns:a16="http://schemas.microsoft.com/office/drawing/2014/main" id="{EA756C4B-9996-4B26-826A-B5FF75EE9650}"/>
                </a:ext>
              </a:extLst>
            </p:cNvPr>
            <p:cNvSpPr txBox="1"/>
            <p:nvPr/>
          </p:nvSpPr>
          <p:spPr>
            <a:xfrm>
              <a:off x="8597208" y="2650500"/>
              <a:ext cx="364526" cy="306467"/>
            </a:xfrm>
            <a:prstGeom prst="roundRect">
              <a:avLst/>
            </a:prstGeom>
            <a:noFill/>
            <a:ln>
              <a:noFill/>
            </a:ln>
          </p:spPr>
          <p:txBody>
            <a:bodyPr vert="horz" wrap="square" rtlCol="0" anchor="ctr">
              <a:spAutoFit/>
            </a:bodyPr>
            <a:lstStyle>
              <a:defPPr>
                <a:defRPr lang="zh-TW"/>
              </a:defPPr>
              <a:lvl1pPr algn="ctr"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defRPr>
              </a:lvl1pPr>
            </a:lstStyle>
            <a:p>
              <a:r>
                <a:rPr lang="en-US" altLang="zh-TW" sz="1200" dirty="0"/>
                <a:t>…</a:t>
              </a:r>
              <a:endParaRPr lang="zh-TW" altLang="en-US" sz="1200" dirty="0">
                <a:latin typeface="Sitka Heading Semibold"/>
              </a:endParaRPr>
            </a:p>
          </p:txBody>
        </p:sp>
        <p:sp>
          <p:nvSpPr>
            <p:cNvPr id="76" name="文字方塊 75">
              <a:extLst>
                <a:ext uri="{FF2B5EF4-FFF2-40B4-BE49-F238E27FC236}">
                  <a16:creationId xmlns:a16="http://schemas.microsoft.com/office/drawing/2014/main" id="{90D4C278-EE93-44A5-B606-DAFE14275BD6}"/>
                </a:ext>
              </a:extLst>
            </p:cNvPr>
            <p:cNvSpPr txBox="1"/>
            <p:nvPr/>
          </p:nvSpPr>
          <p:spPr>
            <a:xfrm>
              <a:off x="8593655" y="3549018"/>
              <a:ext cx="364526" cy="306467"/>
            </a:xfrm>
            <a:prstGeom prst="roundRect">
              <a:avLst/>
            </a:prstGeom>
            <a:noFill/>
            <a:ln>
              <a:noFill/>
            </a:ln>
          </p:spPr>
          <p:txBody>
            <a:bodyPr vert="horz" wrap="square" rtlCol="0" anchor="ctr">
              <a:spAutoFit/>
            </a:bodyPr>
            <a:lstStyle>
              <a:defPPr>
                <a:defRPr lang="zh-TW"/>
              </a:defPPr>
              <a:lvl1pPr algn="ctr"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defRPr>
              </a:lvl1pPr>
            </a:lstStyle>
            <a:p>
              <a:r>
                <a:rPr lang="en-US" altLang="zh-TW" sz="1200" dirty="0"/>
                <a:t>…</a:t>
              </a:r>
              <a:endParaRPr lang="zh-TW" altLang="en-US" sz="1200" dirty="0">
                <a:latin typeface="Sitka Heading Semibold"/>
              </a:endParaRPr>
            </a:p>
          </p:txBody>
        </p:sp>
        <p:sp>
          <p:nvSpPr>
            <p:cNvPr id="77" name="文字方塊 76">
              <a:extLst>
                <a:ext uri="{FF2B5EF4-FFF2-40B4-BE49-F238E27FC236}">
                  <a16:creationId xmlns:a16="http://schemas.microsoft.com/office/drawing/2014/main" id="{14943893-7A90-43DF-BBD7-373BC609FBDC}"/>
                </a:ext>
              </a:extLst>
            </p:cNvPr>
            <p:cNvSpPr txBox="1"/>
            <p:nvPr/>
          </p:nvSpPr>
          <p:spPr>
            <a:xfrm>
              <a:off x="8593655" y="4345380"/>
              <a:ext cx="364526" cy="306467"/>
            </a:xfrm>
            <a:prstGeom prst="roundRect">
              <a:avLst/>
            </a:prstGeom>
            <a:noFill/>
            <a:ln>
              <a:noFill/>
            </a:ln>
          </p:spPr>
          <p:txBody>
            <a:bodyPr vert="horz" wrap="square" rtlCol="0" anchor="ctr">
              <a:spAutoFit/>
            </a:bodyPr>
            <a:lstStyle>
              <a:defPPr>
                <a:defRPr lang="zh-TW"/>
              </a:defPPr>
              <a:lvl1pPr algn="ctr"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defRPr>
              </a:lvl1pPr>
            </a:lstStyle>
            <a:p>
              <a:r>
                <a:rPr lang="en-US" altLang="zh-TW" sz="1200" dirty="0"/>
                <a:t>…</a:t>
              </a:r>
              <a:endParaRPr lang="zh-TW" altLang="en-US" sz="1200" dirty="0">
                <a:latin typeface="Sitka Heading Semibold"/>
              </a:endParaRPr>
            </a:p>
          </p:txBody>
        </p:sp>
        <p:sp>
          <p:nvSpPr>
            <p:cNvPr id="78" name="文字方塊 77">
              <a:extLst>
                <a:ext uri="{FF2B5EF4-FFF2-40B4-BE49-F238E27FC236}">
                  <a16:creationId xmlns:a16="http://schemas.microsoft.com/office/drawing/2014/main" id="{EF567E7C-CD62-4F6F-95B8-C3C2FD9C0FE2}"/>
                </a:ext>
              </a:extLst>
            </p:cNvPr>
            <p:cNvSpPr txBox="1"/>
            <p:nvPr/>
          </p:nvSpPr>
          <p:spPr>
            <a:xfrm>
              <a:off x="8593655" y="1848315"/>
              <a:ext cx="364526" cy="306467"/>
            </a:xfrm>
            <a:prstGeom prst="roundRect">
              <a:avLst/>
            </a:prstGeom>
            <a:noFill/>
            <a:ln>
              <a:noFill/>
            </a:ln>
          </p:spPr>
          <p:txBody>
            <a:bodyPr vert="horz" wrap="square" rtlCol="0" anchor="ctr">
              <a:spAutoFit/>
            </a:bodyPr>
            <a:lstStyle>
              <a:defPPr>
                <a:defRPr lang="zh-TW"/>
              </a:defPPr>
              <a:lvl1pPr algn="ctr"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defRPr>
              </a:lvl1pPr>
            </a:lstStyle>
            <a:p>
              <a:r>
                <a:rPr lang="en-US" altLang="zh-TW" sz="1200" dirty="0"/>
                <a:t>…</a:t>
              </a:r>
              <a:endParaRPr lang="zh-TW" altLang="en-US" sz="1200" dirty="0">
                <a:latin typeface="Sitka Heading Semibold"/>
              </a:endParaRPr>
            </a:p>
          </p:txBody>
        </p:sp>
        <p:pic>
          <p:nvPicPr>
            <p:cNvPr id="79" name="圖形 78" descr="單線箭號 (直線)">
              <a:extLst>
                <a:ext uri="{FF2B5EF4-FFF2-40B4-BE49-F238E27FC236}">
                  <a16:creationId xmlns:a16="http://schemas.microsoft.com/office/drawing/2014/main" id="{1254301B-861B-4A24-BBB5-7C8D7905159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flipH="1">
              <a:off x="3051300" y="3593832"/>
              <a:ext cx="216000" cy="216000"/>
            </a:xfrm>
            <a:prstGeom prst="rect">
              <a:avLst/>
            </a:prstGeom>
          </p:spPr>
        </p:pic>
        <p:pic>
          <p:nvPicPr>
            <p:cNvPr id="80" name="圖形 79" descr="單線箭號 (直線)">
              <a:extLst>
                <a:ext uri="{FF2B5EF4-FFF2-40B4-BE49-F238E27FC236}">
                  <a16:creationId xmlns:a16="http://schemas.microsoft.com/office/drawing/2014/main" id="{C35AB5AC-13A9-4496-868B-B421B356FEC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flipH="1">
              <a:off x="4732695" y="3593832"/>
              <a:ext cx="216000" cy="216000"/>
            </a:xfrm>
            <a:prstGeom prst="rect">
              <a:avLst/>
            </a:prstGeom>
          </p:spPr>
        </p:pic>
        <p:pic>
          <p:nvPicPr>
            <p:cNvPr id="81" name="圖形 80" descr="單線箭號 (直線)">
              <a:extLst>
                <a:ext uri="{FF2B5EF4-FFF2-40B4-BE49-F238E27FC236}">
                  <a16:creationId xmlns:a16="http://schemas.microsoft.com/office/drawing/2014/main" id="{D6A9C3DD-34C6-408E-B8B3-74DDE834968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flipH="1">
              <a:off x="6413562" y="3593832"/>
              <a:ext cx="216000" cy="216000"/>
            </a:xfrm>
            <a:prstGeom prst="rect">
              <a:avLst/>
            </a:prstGeom>
          </p:spPr>
        </p:pic>
        <p:pic>
          <p:nvPicPr>
            <p:cNvPr id="82" name="圖形 81" descr="單線箭號 (直線)">
              <a:extLst>
                <a:ext uri="{FF2B5EF4-FFF2-40B4-BE49-F238E27FC236}">
                  <a16:creationId xmlns:a16="http://schemas.microsoft.com/office/drawing/2014/main" id="{DFDD9E2D-FA0E-4653-A6AF-73567FA318F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flipH="1">
              <a:off x="8094957" y="3593997"/>
              <a:ext cx="216000" cy="216000"/>
            </a:xfrm>
            <a:prstGeom prst="rect">
              <a:avLst/>
            </a:prstGeom>
          </p:spPr>
        </p:pic>
        <p:pic>
          <p:nvPicPr>
            <p:cNvPr id="83" name="圖形 82" descr="單線箭號 (直線)">
              <a:extLst>
                <a:ext uri="{FF2B5EF4-FFF2-40B4-BE49-F238E27FC236}">
                  <a16:creationId xmlns:a16="http://schemas.microsoft.com/office/drawing/2014/main" id="{86FC6464-7AA2-426D-ACE6-A48FE2B44AD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053202" y="2695733"/>
              <a:ext cx="216000" cy="216000"/>
            </a:xfrm>
            <a:prstGeom prst="rect">
              <a:avLst/>
            </a:prstGeom>
          </p:spPr>
        </p:pic>
        <p:pic>
          <p:nvPicPr>
            <p:cNvPr id="84" name="圖形 83" descr="單線箭號 (直線)">
              <a:extLst>
                <a:ext uri="{FF2B5EF4-FFF2-40B4-BE49-F238E27FC236}">
                  <a16:creationId xmlns:a16="http://schemas.microsoft.com/office/drawing/2014/main" id="{BD247066-65AA-4C62-893A-97F434ACE16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732695" y="2695733"/>
              <a:ext cx="216000" cy="216000"/>
            </a:xfrm>
            <a:prstGeom prst="rect">
              <a:avLst/>
            </a:prstGeom>
          </p:spPr>
        </p:pic>
        <p:pic>
          <p:nvPicPr>
            <p:cNvPr id="85" name="圖形 84" descr="單線箭號 (直線)">
              <a:extLst>
                <a:ext uri="{FF2B5EF4-FFF2-40B4-BE49-F238E27FC236}">
                  <a16:creationId xmlns:a16="http://schemas.microsoft.com/office/drawing/2014/main" id="{D950C24A-03F0-4694-9DBD-9E13545FE17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413562" y="2694671"/>
              <a:ext cx="216000" cy="216000"/>
            </a:xfrm>
            <a:prstGeom prst="rect">
              <a:avLst/>
            </a:prstGeom>
          </p:spPr>
        </p:pic>
        <p:pic>
          <p:nvPicPr>
            <p:cNvPr id="86" name="圖形 85" descr="單線箭號 (直線)">
              <a:extLst>
                <a:ext uri="{FF2B5EF4-FFF2-40B4-BE49-F238E27FC236}">
                  <a16:creationId xmlns:a16="http://schemas.microsoft.com/office/drawing/2014/main" id="{CC6E3D9E-E591-4432-8FD9-ABC73116211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094957" y="2698342"/>
              <a:ext cx="216000" cy="216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71225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群組 54">
            <a:extLst>
              <a:ext uri="{FF2B5EF4-FFF2-40B4-BE49-F238E27FC236}">
                <a16:creationId xmlns:a16="http://schemas.microsoft.com/office/drawing/2014/main" id="{B4762224-9F35-4D48-BB77-EFFCC35BF3E6}"/>
              </a:ext>
            </a:extLst>
          </p:cNvPr>
          <p:cNvGrpSpPr/>
          <p:nvPr/>
        </p:nvGrpSpPr>
        <p:grpSpPr>
          <a:xfrm>
            <a:off x="179512" y="129324"/>
            <a:ext cx="451768" cy="555356"/>
            <a:chOff x="267804" y="190469"/>
            <a:chExt cx="531917" cy="653883"/>
          </a:xfrm>
        </p:grpSpPr>
        <p:sp>
          <p:nvSpPr>
            <p:cNvPr id="57" name="Freeform 5">
              <a:extLst>
                <a:ext uri="{FF2B5EF4-FFF2-40B4-BE49-F238E27FC236}">
                  <a16:creationId xmlns:a16="http://schemas.microsoft.com/office/drawing/2014/main" id="{362203A2-E93F-4F87-B804-D3E931DE92D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804" y="190469"/>
              <a:ext cx="442196" cy="502233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  <p:sp>
          <p:nvSpPr>
            <p:cNvPr id="58" name="Freeform 5">
              <a:extLst>
                <a:ext uri="{FF2B5EF4-FFF2-40B4-BE49-F238E27FC236}">
                  <a16:creationId xmlns:a16="http://schemas.microsoft.com/office/drawing/2014/main" id="{5CBECD0A-59D4-4B3F-A133-D8EFC67D5F0B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528" y="303506"/>
              <a:ext cx="476193" cy="540846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id="{BD7C89C8-D76B-4341-A88A-BDBFA6ADAFC5}"/>
              </a:ext>
            </a:extLst>
          </p:cNvPr>
          <p:cNvSpPr/>
          <p:nvPr/>
        </p:nvSpPr>
        <p:spPr>
          <a:xfrm>
            <a:off x="791580" y="235713"/>
            <a:ext cx="1620180" cy="43858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zh-TW" altLang="en-US" sz="24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文獻探討</a:t>
            </a:r>
            <a:endParaRPr lang="zh-CN" altLang="zh-CN" sz="2400" b="1" kern="1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748464" y="4806534"/>
            <a:ext cx="40107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12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graphicFrame>
        <p:nvGraphicFramePr>
          <p:cNvPr id="61" name="表格 2">
            <a:extLst>
              <a:ext uri="{FF2B5EF4-FFF2-40B4-BE49-F238E27FC236}">
                <a16:creationId xmlns:a16="http://schemas.microsoft.com/office/drawing/2014/main" id="{BE69CD11-1E3C-407B-8A4F-D0F79DAB17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3806051"/>
              </p:ext>
            </p:extLst>
          </p:nvPr>
        </p:nvGraphicFramePr>
        <p:xfrm>
          <a:off x="1511960" y="2320516"/>
          <a:ext cx="2700000" cy="18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0000">
                  <a:extLst>
                    <a:ext uri="{9D8B030D-6E8A-4147-A177-3AD203B41FA5}">
                      <a16:colId xmlns:a16="http://schemas.microsoft.com/office/drawing/2014/main" val="985355575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76024728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Tokenize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Vector</a:t>
                      </a:r>
                      <a:endParaRPr lang="zh-TW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itka Heading Semibold" pitchFamily="2" charset="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090942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[0.2, 0.1, 0.5]</a:t>
                      </a:r>
                      <a:endParaRPr lang="zh-TW" altLang="en-US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188946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喜歡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[0.4, 0.3, 0.7]</a:t>
                      </a:r>
                      <a:endParaRPr lang="zh-TW" altLang="en-US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230812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吃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[0.6, 0.2, 0.9]</a:t>
                      </a:r>
                      <a:endParaRPr lang="zh-TW" altLang="en-US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79819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蘋果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i="0" kern="1200" dirty="0">
                          <a:solidFill>
                            <a:srgbClr val="E03E3E"/>
                          </a:solidFill>
                          <a:effectLst/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[0.7, 0.2, 0.4]</a:t>
                      </a:r>
                      <a:endParaRPr lang="zh-TW" altLang="en-US" sz="1100" b="0" dirty="0">
                        <a:solidFill>
                          <a:srgbClr val="E03E3E"/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853632"/>
                  </a:ext>
                </a:extLst>
              </a:tr>
            </a:tbl>
          </a:graphicData>
        </a:graphic>
      </p:graphicFrame>
      <p:sp>
        <p:nvSpPr>
          <p:cNvPr id="62" name="矩形: 圓角 61">
            <a:extLst>
              <a:ext uri="{FF2B5EF4-FFF2-40B4-BE49-F238E27FC236}">
                <a16:creationId xmlns:a16="http://schemas.microsoft.com/office/drawing/2014/main" id="{827AFA20-72E6-483D-9B8E-67A60E4AFE2B}"/>
              </a:ext>
            </a:extLst>
          </p:cNvPr>
          <p:cNvSpPr/>
          <p:nvPr/>
        </p:nvSpPr>
        <p:spPr>
          <a:xfrm>
            <a:off x="2027118" y="1624207"/>
            <a:ext cx="1669684" cy="432591"/>
          </a:xfrm>
          <a:prstGeom prst="roundRect">
            <a:avLst/>
          </a:prstGeom>
          <a:solidFill>
            <a:schemeClr val="accent5">
              <a:lumMod val="20000"/>
              <a:lumOff val="80000"/>
              <a:alpha val="6509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文字方塊 62">
            <a:extLst>
              <a:ext uri="{FF2B5EF4-FFF2-40B4-BE49-F238E27FC236}">
                <a16:creationId xmlns:a16="http://schemas.microsoft.com/office/drawing/2014/main" id="{BECFF79D-BEDE-4E29-9EAC-0FD82E42D9DE}"/>
              </a:ext>
            </a:extLst>
          </p:cNvPr>
          <p:cNvSpPr txBox="1"/>
          <p:nvPr/>
        </p:nvSpPr>
        <p:spPr>
          <a:xfrm>
            <a:off x="2192512" y="1670242"/>
            <a:ext cx="1338896" cy="340519"/>
          </a:xfrm>
          <a:prstGeom prst="roundRect">
            <a:avLst/>
          </a:prstGeom>
          <a:noFill/>
          <a:ln>
            <a:noFill/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zh-TW" altLang="en-US" sz="1400" dirty="0">
                <a:latin typeface="Sitka Heading Semibold"/>
              </a:rPr>
              <a:t>我喜歡吃蘋果</a:t>
            </a:r>
          </a:p>
        </p:txBody>
      </p:sp>
      <p:sp>
        <p:nvSpPr>
          <p:cNvPr id="17" name="TextBox 120">
            <a:extLst>
              <a:ext uri="{FF2B5EF4-FFF2-40B4-BE49-F238E27FC236}">
                <a16:creationId xmlns:a16="http://schemas.microsoft.com/office/drawing/2014/main" id="{A552457E-A78D-4E1F-81B8-FFABC5F91F5F}"/>
              </a:ext>
            </a:extLst>
          </p:cNvPr>
          <p:cNvSpPr txBox="1"/>
          <p:nvPr/>
        </p:nvSpPr>
        <p:spPr bwMode="auto">
          <a:xfrm>
            <a:off x="1889702" y="880356"/>
            <a:ext cx="5364596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 algn="ctr"/>
            <a:r>
              <a:rPr lang="en-US" altLang="zh-TW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ELMo</a:t>
            </a:r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（</a:t>
            </a:r>
            <a:r>
              <a:rPr lang="en-US" altLang="zh-TW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Embedding from Language Models</a:t>
            </a:r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）</a:t>
            </a:r>
            <a:endParaRPr lang="en-US" altLang="zh-TW" b="1" dirty="0">
              <a:solidFill>
                <a:schemeClr val="tx1">
                  <a:lumMod val="75000"/>
                  <a:lumOff val="25000"/>
                </a:schemeClr>
              </a:solidFill>
              <a:latin typeface="Sitka Heading Semibold" pitchFamily="2" charset="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graphicFrame>
        <p:nvGraphicFramePr>
          <p:cNvPr id="11" name="表格 2">
            <a:extLst>
              <a:ext uri="{FF2B5EF4-FFF2-40B4-BE49-F238E27FC236}">
                <a16:creationId xmlns:a16="http://schemas.microsoft.com/office/drawing/2014/main" id="{532A10A8-EE85-4DB0-A621-8B35A3A0D3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429469"/>
              </p:ext>
            </p:extLst>
          </p:nvPr>
        </p:nvGraphicFramePr>
        <p:xfrm>
          <a:off x="4932040" y="2320516"/>
          <a:ext cx="2700000" cy="18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0000">
                  <a:extLst>
                    <a:ext uri="{9D8B030D-6E8A-4147-A177-3AD203B41FA5}">
                      <a16:colId xmlns:a16="http://schemas.microsoft.com/office/drawing/2014/main" val="985355575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76024728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Tokenize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Vector</a:t>
                      </a:r>
                      <a:endParaRPr lang="zh-TW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itka Heading Semibold" pitchFamily="2" charset="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090942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蘋果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i="0" kern="1200" dirty="0">
                          <a:solidFill>
                            <a:srgbClr val="E03E3E"/>
                          </a:solidFill>
                          <a:effectLst/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[0.9, 0.5, 0.3]</a:t>
                      </a:r>
                      <a:endParaRPr lang="zh-TW" altLang="en-US" sz="1100" b="0" dirty="0">
                        <a:solidFill>
                          <a:srgbClr val="E03E3E"/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188946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發表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[0.4, 0.7, 0.6]</a:t>
                      </a:r>
                      <a:endParaRPr lang="zh-TW" altLang="en-US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230812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新的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[0.1, 0.8, 0.2]</a:t>
                      </a:r>
                      <a:endParaRPr lang="zh-TW" altLang="en-US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79819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手機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[0.6, 0.3, 0.9]</a:t>
                      </a:r>
                      <a:endParaRPr lang="zh-TW" altLang="en-US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853632"/>
                  </a:ext>
                </a:extLst>
              </a:tr>
            </a:tbl>
          </a:graphicData>
        </a:graphic>
      </p:graphicFrame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BAE502D0-2ACB-4F60-84F1-4CB1F7405B26}"/>
              </a:ext>
            </a:extLst>
          </p:cNvPr>
          <p:cNvSpPr/>
          <p:nvPr/>
        </p:nvSpPr>
        <p:spPr>
          <a:xfrm>
            <a:off x="5378490" y="1624207"/>
            <a:ext cx="1807100" cy="432591"/>
          </a:xfrm>
          <a:prstGeom prst="roundRect">
            <a:avLst/>
          </a:prstGeom>
          <a:solidFill>
            <a:schemeClr val="accent5">
              <a:lumMod val="20000"/>
              <a:lumOff val="80000"/>
              <a:alpha val="6509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8D5C306F-4A36-4DB9-961F-244FA8D52A98}"/>
              </a:ext>
            </a:extLst>
          </p:cNvPr>
          <p:cNvSpPr txBox="1"/>
          <p:nvPr/>
        </p:nvSpPr>
        <p:spPr>
          <a:xfrm>
            <a:off x="5447198" y="1667045"/>
            <a:ext cx="1669684" cy="340519"/>
          </a:xfrm>
          <a:prstGeom prst="roundRect">
            <a:avLst/>
          </a:prstGeom>
          <a:noFill/>
          <a:ln>
            <a:noFill/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zh-TW" altLang="en-US" sz="1400" dirty="0">
                <a:latin typeface="Sitka Heading Semibold"/>
              </a:rPr>
              <a:t>蘋果發表新的手機</a:t>
            </a:r>
          </a:p>
        </p:txBody>
      </p:sp>
    </p:spTree>
    <p:extLst>
      <p:ext uri="{BB962C8B-B14F-4D97-AF65-F5344CB8AC3E}">
        <p14:creationId xmlns:p14="http://schemas.microsoft.com/office/powerpoint/2010/main" val="581807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1" dur="250" fill="hold"/>
                                        <p:tgtEl>
                                          <p:spTgt spid="62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6" presetClass="emph" presetSubtype="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3" dur="250" fill="hold"/>
                                        <p:tgtEl>
                                          <p:spTgt spid="62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65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15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15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6" presetClass="emph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29" dur="250" fill="hold"/>
                                        <p:tgtEl>
                                          <p:spTgt spid="12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30" presetID="6" presetClass="emph" presetSubtype="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31" dur="250" fill="hold"/>
                                        <p:tgtEl>
                                          <p:spTgt spid="12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8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3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62" grpId="1" animBg="1"/>
      <p:bldP spid="62" grpId="2" animBg="1"/>
      <p:bldP spid="63" grpId="0"/>
      <p:bldP spid="12" grpId="0" animBg="1"/>
      <p:bldP spid="12" grpId="1" animBg="1"/>
      <p:bldP spid="12" grpId="2" animBg="1"/>
      <p:bldP spid="1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群組 54">
            <a:extLst>
              <a:ext uri="{FF2B5EF4-FFF2-40B4-BE49-F238E27FC236}">
                <a16:creationId xmlns:a16="http://schemas.microsoft.com/office/drawing/2014/main" id="{B4762224-9F35-4D48-BB77-EFFCC35BF3E6}"/>
              </a:ext>
            </a:extLst>
          </p:cNvPr>
          <p:cNvGrpSpPr/>
          <p:nvPr/>
        </p:nvGrpSpPr>
        <p:grpSpPr>
          <a:xfrm>
            <a:off x="179512" y="129324"/>
            <a:ext cx="451768" cy="555356"/>
            <a:chOff x="267804" y="190469"/>
            <a:chExt cx="531917" cy="653883"/>
          </a:xfrm>
        </p:grpSpPr>
        <p:sp>
          <p:nvSpPr>
            <p:cNvPr id="57" name="Freeform 5">
              <a:extLst>
                <a:ext uri="{FF2B5EF4-FFF2-40B4-BE49-F238E27FC236}">
                  <a16:creationId xmlns:a16="http://schemas.microsoft.com/office/drawing/2014/main" id="{362203A2-E93F-4F87-B804-D3E931DE92D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804" y="190469"/>
              <a:ext cx="442196" cy="502233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  <p:sp>
          <p:nvSpPr>
            <p:cNvPr id="58" name="Freeform 5">
              <a:extLst>
                <a:ext uri="{FF2B5EF4-FFF2-40B4-BE49-F238E27FC236}">
                  <a16:creationId xmlns:a16="http://schemas.microsoft.com/office/drawing/2014/main" id="{5CBECD0A-59D4-4B3F-A133-D8EFC67D5F0B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528" y="303506"/>
              <a:ext cx="476193" cy="540846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id="{BD7C89C8-D76B-4341-A88A-BDBFA6ADAFC5}"/>
              </a:ext>
            </a:extLst>
          </p:cNvPr>
          <p:cNvSpPr/>
          <p:nvPr/>
        </p:nvSpPr>
        <p:spPr>
          <a:xfrm>
            <a:off x="791580" y="235713"/>
            <a:ext cx="1620180" cy="43858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zh-TW" altLang="en-US" sz="24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文獻探討</a:t>
            </a:r>
            <a:endParaRPr lang="zh-CN" altLang="zh-CN" sz="2400" b="1" kern="1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748464" y="4806534"/>
            <a:ext cx="39305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11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graphicFrame>
        <p:nvGraphicFramePr>
          <p:cNvPr id="61" name="表格 2">
            <a:extLst>
              <a:ext uri="{FF2B5EF4-FFF2-40B4-BE49-F238E27FC236}">
                <a16:creationId xmlns:a16="http://schemas.microsoft.com/office/drawing/2014/main" id="{BE69CD11-1E3C-407B-8A4F-D0F79DAB17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862224"/>
              </p:ext>
            </p:extLst>
          </p:nvPr>
        </p:nvGraphicFramePr>
        <p:xfrm>
          <a:off x="1742512" y="2320516"/>
          <a:ext cx="2700000" cy="18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0000">
                  <a:extLst>
                    <a:ext uri="{9D8B030D-6E8A-4147-A177-3AD203B41FA5}">
                      <a16:colId xmlns:a16="http://schemas.microsoft.com/office/drawing/2014/main" val="985355575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76024728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2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標記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2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意義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090942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zh-TW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詞的開始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188946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zh-TW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詞的結束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230812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zh-TW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詞的中間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79819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zh-TW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單字詞（獨立詞）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853632"/>
                  </a:ext>
                </a:extLst>
              </a:tr>
            </a:tbl>
          </a:graphicData>
        </a:graphic>
      </p:graphicFrame>
      <p:sp>
        <p:nvSpPr>
          <p:cNvPr id="62" name="矩形: 圓角 61">
            <a:extLst>
              <a:ext uri="{FF2B5EF4-FFF2-40B4-BE49-F238E27FC236}">
                <a16:creationId xmlns:a16="http://schemas.microsoft.com/office/drawing/2014/main" id="{827AFA20-72E6-483D-9B8E-67A60E4AFE2B}"/>
              </a:ext>
            </a:extLst>
          </p:cNvPr>
          <p:cNvSpPr/>
          <p:nvPr/>
        </p:nvSpPr>
        <p:spPr>
          <a:xfrm>
            <a:off x="5677750" y="1624207"/>
            <a:ext cx="1669684" cy="432591"/>
          </a:xfrm>
          <a:prstGeom prst="roundRect">
            <a:avLst/>
          </a:prstGeom>
          <a:solidFill>
            <a:schemeClr val="accent5">
              <a:lumMod val="20000"/>
              <a:lumOff val="80000"/>
              <a:alpha val="6509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文字方塊 62">
            <a:extLst>
              <a:ext uri="{FF2B5EF4-FFF2-40B4-BE49-F238E27FC236}">
                <a16:creationId xmlns:a16="http://schemas.microsoft.com/office/drawing/2014/main" id="{BECFF79D-BEDE-4E29-9EAC-0FD82E42D9DE}"/>
              </a:ext>
            </a:extLst>
          </p:cNvPr>
          <p:cNvSpPr txBox="1"/>
          <p:nvPr/>
        </p:nvSpPr>
        <p:spPr>
          <a:xfrm>
            <a:off x="5843144" y="1670242"/>
            <a:ext cx="1338896" cy="340519"/>
          </a:xfrm>
          <a:prstGeom prst="roundRect">
            <a:avLst/>
          </a:prstGeom>
          <a:noFill/>
          <a:ln>
            <a:noFill/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zh-TW" altLang="en-US" sz="1400" dirty="0">
                <a:latin typeface="Sitka Heading Semibold"/>
              </a:rPr>
              <a:t>我喜歡吃水果</a:t>
            </a:r>
          </a:p>
        </p:txBody>
      </p:sp>
      <p:sp>
        <p:nvSpPr>
          <p:cNvPr id="17" name="TextBox 120">
            <a:extLst>
              <a:ext uri="{FF2B5EF4-FFF2-40B4-BE49-F238E27FC236}">
                <a16:creationId xmlns:a16="http://schemas.microsoft.com/office/drawing/2014/main" id="{A552457E-A78D-4E1F-81B8-FFABC5F91F5F}"/>
              </a:ext>
            </a:extLst>
          </p:cNvPr>
          <p:cNvSpPr txBox="1"/>
          <p:nvPr/>
        </p:nvSpPr>
        <p:spPr bwMode="auto">
          <a:xfrm>
            <a:off x="1889702" y="880356"/>
            <a:ext cx="5364596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 algn="ctr"/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監督式學習斷詞標註方式（四分類法）</a:t>
            </a:r>
            <a:endParaRPr lang="en-US" altLang="zh-TW" b="1" dirty="0">
              <a:solidFill>
                <a:schemeClr val="tx1">
                  <a:lumMod val="75000"/>
                  <a:lumOff val="25000"/>
                </a:schemeClr>
              </a:solidFill>
              <a:latin typeface="Sitka Heading Semibold" pitchFamily="2" charset="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graphicFrame>
        <p:nvGraphicFramePr>
          <p:cNvPr id="11" name="表格 2">
            <a:extLst>
              <a:ext uri="{FF2B5EF4-FFF2-40B4-BE49-F238E27FC236}">
                <a16:creationId xmlns:a16="http://schemas.microsoft.com/office/drawing/2014/main" id="{532A10A8-EE85-4DB0-A621-8B35A3A0D3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5785899"/>
              </p:ext>
            </p:extLst>
          </p:nvPr>
        </p:nvGraphicFramePr>
        <p:xfrm>
          <a:off x="5612592" y="2321981"/>
          <a:ext cx="1800000" cy="18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0000">
                  <a:extLst>
                    <a:ext uri="{9D8B030D-6E8A-4147-A177-3AD203B41FA5}">
                      <a16:colId xmlns:a16="http://schemas.microsoft.com/office/drawing/2014/main" val="985355575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76024728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Tokenize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2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標記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090942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i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S</a:t>
                      </a:r>
                      <a:endParaRPr lang="zh-TW" altLang="en-US" sz="11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Sitka Heading Semibold" pitchFamily="2" charset="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188946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喜歡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BE</a:t>
                      </a:r>
                      <a:endParaRPr lang="zh-TW" altLang="en-US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itka Heading Semibold" pitchFamily="2" charset="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230812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吃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S</a:t>
                      </a:r>
                      <a:endParaRPr lang="zh-TW" altLang="en-US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itka Heading Semibold" pitchFamily="2" charset="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79819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水果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BE</a:t>
                      </a:r>
                      <a:endParaRPr lang="zh-TW" altLang="en-US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itka Heading Semibold" pitchFamily="2" charset="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8536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7943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2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" presetClass="emph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20" dur="250" fill="hold"/>
                                        <p:tgtEl>
                                          <p:spTgt spid="62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6" presetClass="emph" presetSubtype="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22" dur="250" fill="hold"/>
                                        <p:tgtEl>
                                          <p:spTgt spid="62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65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15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62" grpId="1" animBg="1"/>
      <p:bldP spid="62" grpId="2" animBg="1"/>
      <p:bldP spid="63" grpId="0"/>
      <p:bldP spid="1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群組 54">
            <a:extLst>
              <a:ext uri="{FF2B5EF4-FFF2-40B4-BE49-F238E27FC236}">
                <a16:creationId xmlns:a16="http://schemas.microsoft.com/office/drawing/2014/main" id="{B4762224-9F35-4D48-BB77-EFFCC35BF3E6}"/>
              </a:ext>
            </a:extLst>
          </p:cNvPr>
          <p:cNvGrpSpPr/>
          <p:nvPr/>
        </p:nvGrpSpPr>
        <p:grpSpPr>
          <a:xfrm>
            <a:off x="179512" y="129324"/>
            <a:ext cx="451768" cy="555356"/>
            <a:chOff x="267804" y="190469"/>
            <a:chExt cx="531917" cy="653883"/>
          </a:xfrm>
        </p:grpSpPr>
        <p:sp>
          <p:nvSpPr>
            <p:cNvPr id="57" name="Freeform 5">
              <a:extLst>
                <a:ext uri="{FF2B5EF4-FFF2-40B4-BE49-F238E27FC236}">
                  <a16:creationId xmlns:a16="http://schemas.microsoft.com/office/drawing/2014/main" id="{362203A2-E93F-4F87-B804-D3E931DE92D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804" y="190469"/>
              <a:ext cx="442196" cy="502233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  <p:sp>
          <p:nvSpPr>
            <p:cNvPr id="58" name="Freeform 5">
              <a:extLst>
                <a:ext uri="{FF2B5EF4-FFF2-40B4-BE49-F238E27FC236}">
                  <a16:creationId xmlns:a16="http://schemas.microsoft.com/office/drawing/2014/main" id="{5CBECD0A-59D4-4B3F-A133-D8EFC67D5F0B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528" y="303506"/>
              <a:ext cx="476193" cy="540846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id="{BD7C89C8-D76B-4341-A88A-BDBFA6ADAFC5}"/>
              </a:ext>
            </a:extLst>
          </p:cNvPr>
          <p:cNvSpPr/>
          <p:nvPr/>
        </p:nvSpPr>
        <p:spPr>
          <a:xfrm>
            <a:off x="791580" y="235713"/>
            <a:ext cx="1620180" cy="43858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zh-TW" altLang="en-US" sz="24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文獻探討</a:t>
            </a:r>
            <a:endParaRPr lang="zh-CN" altLang="zh-CN" sz="2400" b="1" kern="1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748464" y="4806534"/>
            <a:ext cx="39305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11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14" name="TextBox 120">
            <a:extLst>
              <a:ext uri="{FF2B5EF4-FFF2-40B4-BE49-F238E27FC236}">
                <a16:creationId xmlns:a16="http://schemas.microsoft.com/office/drawing/2014/main" id="{14BCE05C-C883-40D1-B649-8B8569AE19C9}"/>
              </a:ext>
            </a:extLst>
          </p:cNvPr>
          <p:cNvSpPr txBox="1"/>
          <p:nvPr/>
        </p:nvSpPr>
        <p:spPr bwMode="auto">
          <a:xfrm>
            <a:off x="1889702" y="880356"/>
            <a:ext cx="5364596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 algn="ctr"/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監督式學習斷詞標註方式（六分類法）</a:t>
            </a:r>
            <a:endParaRPr lang="en-US" altLang="zh-TW" b="1" dirty="0">
              <a:solidFill>
                <a:schemeClr val="tx1">
                  <a:lumMod val="75000"/>
                  <a:lumOff val="25000"/>
                </a:schemeClr>
              </a:solidFill>
              <a:latin typeface="Sitka Heading Semibold" pitchFamily="2" charset="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graphicFrame>
        <p:nvGraphicFramePr>
          <p:cNvPr id="12" name="表格 2">
            <a:extLst>
              <a:ext uri="{FF2B5EF4-FFF2-40B4-BE49-F238E27FC236}">
                <a16:creationId xmlns:a16="http://schemas.microsoft.com/office/drawing/2014/main" id="{C7F83A8C-5C0D-4BFA-83A8-7984DB40A4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3173876"/>
              </p:ext>
            </p:extLst>
          </p:nvPr>
        </p:nvGraphicFramePr>
        <p:xfrm>
          <a:off x="1497512" y="1888468"/>
          <a:ext cx="3240000" cy="25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0000">
                  <a:extLst>
                    <a:ext uri="{9D8B030D-6E8A-4147-A177-3AD203B41FA5}">
                      <a16:colId xmlns:a16="http://schemas.microsoft.com/office/drawing/2014/main" val="985355575"/>
                    </a:ext>
                  </a:extLst>
                </a:gridCol>
                <a:gridCol w="2340000">
                  <a:extLst>
                    <a:ext uri="{9D8B030D-6E8A-4147-A177-3AD203B41FA5}">
                      <a16:colId xmlns:a16="http://schemas.microsoft.com/office/drawing/2014/main" val="76024728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2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標記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2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意義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090942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zh-TW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B</a:t>
                      </a:r>
                      <a:endParaRPr 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Sitka Heading Semibold" pitchFamily="2" charset="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zh-TW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詞的開始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188946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zh-TW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B2</a:t>
                      </a:r>
                      <a:endParaRPr 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Sitka Heading Semibold" pitchFamily="2" charset="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zh-TW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詞的第</a:t>
                      </a:r>
                      <a:r>
                        <a:rPr lang="en-US" altLang="zh-TW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2</a:t>
                      </a:r>
                      <a:r>
                        <a:rPr lang="zh-TW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個位置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230812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zh-TW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B3</a:t>
                      </a:r>
                      <a:endParaRPr 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Sitka Heading Semibold" pitchFamily="2" charset="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zh-TW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詞的第</a:t>
                      </a:r>
                      <a:r>
                        <a:rPr lang="en-US" altLang="zh-TW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3</a:t>
                      </a:r>
                      <a:r>
                        <a:rPr lang="zh-TW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個位置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79819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zh-TW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M</a:t>
                      </a:r>
                      <a:endParaRPr 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Sitka Heading Semibold" pitchFamily="2" charset="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zh-TW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詞的第</a:t>
                      </a:r>
                      <a:r>
                        <a:rPr lang="en-US" altLang="zh-TW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4</a:t>
                      </a:r>
                      <a:r>
                        <a:rPr lang="zh-TW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個位置至倒數第</a:t>
                      </a:r>
                      <a:r>
                        <a:rPr lang="en-US" altLang="zh-TW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2</a:t>
                      </a:r>
                      <a:r>
                        <a:rPr lang="zh-TW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個字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85363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zh-TW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E</a:t>
                      </a:r>
                      <a:endParaRPr 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Sitka Heading Semibold" pitchFamily="2" charset="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zh-TW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詞的結束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88568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zh-TW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S</a:t>
                      </a:r>
                      <a:endParaRPr 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Sitka Heading Semibold" pitchFamily="2" charset="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單字詞（獨立詞）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937220"/>
                  </a:ext>
                </a:extLst>
              </a:tr>
            </a:tbl>
          </a:graphicData>
        </a:graphic>
      </p:graphicFrame>
      <p:graphicFrame>
        <p:nvGraphicFramePr>
          <p:cNvPr id="13" name="表格 2">
            <a:extLst>
              <a:ext uri="{FF2B5EF4-FFF2-40B4-BE49-F238E27FC236}">
                <a16:creationId xmlns:a16="http://schemas.microsoft.com/office/drawing/2014/main" id="{524B2D04-4030-4FD7-BE93-8DCA4124E8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7032662"/>
              </p:ext>
            </p:extLst>
          </p:nvPr>
        </p:nvGraphicFramePr>
        <p:xfrm>
          <a:off x="5868144" y="1888468"/>
          <a:ext cx="1800000" cy="25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0000">
                  <a:extLst>
                    <a:ext uri="{9D8B030D-6E8A-4147-A177-3AD203B41FA5}">
                      <a16:colId xmlns:a16="http://schemas.microsoft.com/office/drawing/2014/main" val="985355575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76024728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Tokenize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2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標記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090942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南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i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B</a:t>
                      </a:r>
                      <a:endParaRPr lang="zh-TW" altLang="en-US" sz="11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Sitka Heading Semibold" pitchFamily="2" charset="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188946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B2</a:t>
                      </a:r>
                      <a:endParaRPr lang="zh-TW" altLang="en-US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itka Heading Semibold" pitchFamily="2" charset="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230812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B3</a:t>
                      </a:r>
                      <a:endParaRPr lang="zh-TW" altLang="en-US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itka Heading Semibold" pitchFamily="2" charset="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79819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M</a:t>
                      </a:r>
                      <a:endParaRPr lang="zh-TW" altLang="en-US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itka Heading Semibold" pitchFamily="2" charset="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85363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大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M</a:t>
                      </a:r>
                      <a:endParaRPr lang="zh-TW" altLang="en-US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itka Heading Semibold" pitchFamily="2" charset="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998791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E</a:t>
                      </a:r>
                      <a:endParaRPr lang="zh-TW" altLang="en-US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itka Heading Semibold" pitchFamily="2" charset="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1377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1689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群組 54">
            <a:extLst>
              <a:ext uri="{FF2B5EF4-FFF2-40B4-BE49-F238E27FC236}">
                <a16:creationId xmlns:a16="http://schemas.microsoft.com/office/drawing/2014/main" id="{B4762224-9F35-4D48-BB77-EFFCC35BF3E6}"/>
              </a:ext>
            </a:extLst>
          </p:cNvPr>
          <p:cNvGrpSpPr/>
          <p:nvPr/>
        </p:nvGrpSpPr>
        <p:grpSpPr>
          <a:xfrm>
            <a:off x="179512" y="129324"/>
            <a:ext cx="451768" cy="555356"/>
            <a:chOff x="267804" y="190469"/>
            <a:chExt cx="531917" cy="653883"/>
          </a:xfrm>
        </p:grpSpPr>
        <p:sp>
          <p:nvSpPr>
            <p:cNvPr id="57" name="Freeform 5">
              <a:extLst>
                <a:ext uri="{FF2B5EF4-FFF2-40B4-BE49-F238E27FC236}">
                  <a16:creationId xmlns:a16="http://schemas.microsoft.com/office/drawing/2014/main" id="{362203A2-E93F-4F87-B804-D3E931DE92D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804" y="190469"/>
              <a:ext cx="442196" cy="502233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  <p:sp>
          <p:nvSpPr>
            <p:cNvPr id="58" name="Freeform 5">
              <a:extLst>
                <a:ext uri="{FF2B5EF4-FFF2-40B4-BE49-F238E27FC236}">
                  <a16:creationId xmlns:a16="http://schemas.microsoft.com/office/drawing/2014/main" id="{5CBECD0A-59D4-4B3F-A133-D8EFC67D5F0B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528" y="303506"/>
              <a:ext cx="476193" cy="540846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id="{BD7C89C8-D76B-4341-A88A-BDBFA6ADAFC5}"/>
              </a:ext>
            </a:extLst>
          </p:cNvPr>
          <p:cNvSpPr/>
          <p:nvPr/>
        </p:nvSpPr>
        <p:spPr>
          <a:xfrm>
            <a:off x="791580" y="235713"/>
            <a:ext cx="1620180" cy="43858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zh-TW" altLang="en-US" sz="24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文獻探討</a:t>
            </a:r>
            <a:endParaRPr lang="zh-CN" altLang="zh-CN" sz="2400" b="1" kern="1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748464" y="4806534"/>
            <a:ext cx="39305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11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17" name="TextBox 120">
            <a:extLst>
              <a:ext uri="{FF2B5EF4-FFF2-40B4-BE49-F238E27FC236}">
                <a16:creationId xmlns:a16="http://schemas.microsoft.com/office/drawing/2014/main" id="{A552457E-A78D-4E1F-81B8-FFABC5F91F5F}"/>
              </a:ext>
            </a:extLst>
          </p:cNvPr>
          <p:cNvSpPr txBox="1"/>
          <p:nvPr/>
        </p:nvSpPr>
        <p:spPr bwMode="auto">
          <a:xfrm>
            <a:off x="1889702" y="880356"/>
            <a:ext cx="5364596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 algn="ctr"/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長詞優先法（</a:t>
            </a:r>
            <a:r>
              <a:rPr lang="en-US" altLang="zh-TW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Maximum Matching Algorithm</a:t>
            </a:r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）</a:t>
            </a:r>
            <a:endParaRPr lang="en-US" altLang="zh-TW" b="1" dirty="0">
              <a:solidFill>
                <a:schemeClr val="tx1">
                  <a:lumMod val="75000"/>
                  <a:lumOff val="25000"/>
                </a:schemeClr>
              </a:solidFill>
              <a:latin typeface="Sitka Heading Semibold" pitchFamily="2" charset="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C421A363-70DA-412E-BC43-C28EDEA6C77F}"/>
              </a:ext>
            </a:extLst>
          </p:cNvPr>
          <p:cNvSpPr txBox="1"/>
          <p:nvPr/>
        </p:nvSpPr>
        <p:spPr>
          <a:xfrm>
            <a:off x="1403648" y="2895355"/>
            <a:ext cx="1207170" cy="340519"/>
          </a:xfrm>
          <a:prstGeom prst="roundRect">
            <a:avLst/>
          </a:prstGeom>
          <a:noFill/>
          <a:ln>
            <a:noFill/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pPr algn="r"/>
            <a:r>
              <a:rPr lang="zh-TW" altLang="en-US" sz="1400" b="1" dirty="0">
                <a:latin typeface="Sitka Heading Semibold" pitchFamily="2" charset="0"/>
              </a:rPr>
              <a:t>長詞優先法</a:t>
            </a:r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103FE922-092F-40D5-B787-B65CFF4BA40E}"/>
              </a:ext>
            </a:extLst>
          </p:cNvPr>
          <p:cNvSpPr txBox="1"/>
          <p:nvPr/>
        </p:nvSpPr>
        <p:spPr>
          <a:xfrm>
            <a:off x="1437227" y="3743391"/>
            <a:ext cx="1140011" cy="340519"/>
          </a:xfrm>
          <a:prstGeom prst="roundRect">
            <a:avLst/>
          </a:prstGeom>
          <a:noFill/>
          <a:ln>
            <a:noFill/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pPr algn="r"/>
            <a:r>
              <a:rPr lang="zh-TW" altLang="en-US" sz="1400" b="1" dirty="0">
                <a:latin typeface="Sitka Heading Semibold" pitchFamily="2" charset="0"/>
              </a:rPr>
              <a:t>一般斷詞</a:t>
            </a:r>
          </a:p>
        </p:txBody>
      </p:sp>
      <p:sp>
        <p:nvSpPr>
          <p:cNvPr id="59" name="矩形: 圓角 58">
            <a:extLst>
              <a:ext uri="{FF2B5EF4-FFF2-40B4-BE49-F238E27FC236}">
                <a16:creationId xmlns:a16="http://schemas.microsoft.com/office/drawing/2014/main" id="{AC379A5C-A598-4514-B5E1-ABA15759E29A}"/>
              </a:ext>
            </a:extLst>
          </p:cNvPr>
          <p:cNvSpPr/>
          <p:nvPr/>
        </p:nvSpPr>
        <p:spPr>
          <a:xfrm>
            <a:off x="2813430" y="1736764"/>
            <a:ext cx="3517140" cy="432591"/>
          </a:xfrm>
          <a:prstGeom prst="roundRect">
            <a:avLst/>
          </a:prstGeom>
          <a:solidFill>
            <a:schemeClr val="accent5">
              <a:lumMod val="20000"/>
              <a:lumOff val="80000"/>
              <a:alpha val="6509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CB6DA17B-69C8-4ADC-8223-342C4E904EF4}"/>
              </a:ext>
            </a:extLst>
          </p:cNvPr>
          <p:cNvSpPr txBox="1"/>
          <p:nvPr/>
        </p:nvSpPr>
        <p:spPr>
          <a:xfrm>
            <a:off x="2854778" y="1782799"/>
            <a:ext cx="3434443" cy="340519"/>
          </a:xfrm>
          <a:prstGeom prst="roundRect">
            <a:avLst/>
          </a:prstGeom>
          <a:noFill/>
          <a:ln>
            <a:noFill/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zh-TW" altLang="en-US" sz="1400" dirty="0">
                <a:latin typeface="Sitka Heading Semibold"/>
              </a:rPr>
              <a:t>人工智慧應用在醫療領域取得了重大突破</a:t>
            </a:r>
          </a:p>
        </p:txBody>
      </p:sp>
      <p:graphicFrame>
        <p:nvGraphicFramePr>
          <p:cNvPr id="64" name="表格 63">
            <a:extLst>
              <a:ext uri="{FF2B5EF4-FFF2-40B4-BE49-F238E27FC236}">
                <a16:creationId xmlns:a16="http://schemas.microsoft.com/office/drawing/2014/main" id="{C8CE7846-AA25-479F-B903-24FC31D48B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1800105"/>
              </p:ext>
            </p:extLst>
          </p:nvPr>
        </p:nvGraphicFramePr>
        <p:xfrm>
          <a:off x="2610818" y="2885614"/>
          <a:ext cx="4860000" cy="3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0000">
                  <a:extLst>
                    <a:ext uri="{9D8B030D-6E8A-4147-A177-3AD203B41FA5}">
                      <a16:colId xmlns:a16="http://schemas.microsoft.com/office/drawing/2014/main" val="284305434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96971972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560296904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95341425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516047774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42890949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8965363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310921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169937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人工智慧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應用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醫療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領域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取得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了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重大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突破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4808567"/>
                  </a:ext>
                </a:extLst>
              </a:tr>
            </a:tbl>
          </a:graphicData>
        </a:graphic>
      </p:graphicFrame>
      <p:graphicFrame>
        <p:nvGraphicFramePr>
          <p:cNvPr id="66" name="表格 65">
            <a:extLst>
              <a:ext uri="{FF2B5EF4-FFF2-40B4-BE49-F238E27FC236}">
                <a16:creationId xmlns:a16="http://schemas.microsoft.com/office/drawing/2014/main" id="{71DEDA77-16C9-469D-87A4-7452866C97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9663504"/>
              </p:ext>
            </p:extLst>
          </p:nvPr>
        </p:nvGraphicFramePr>
        <p:xfrm>
          <a:off x="2610818" y="3733650"/>
          <a:ext cx="5040000" cy="3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84305434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88212482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96971972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560296904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95341425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516047774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42890949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8965363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310921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169937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人工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智慧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應用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醫療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領域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取得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了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重大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突破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48085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5349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2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mph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5" dur="250" fill="hold"/>
                                        <p:tgtEl>
                                          <p:spTgt spid="59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6" presetClass="emph" presetSubtype="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7" dur="250" fill="hold"/>
                                        <p:tgtEl>
                                          <p:spTgt spid="59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9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45" grpId="0"/>
      <p:bldP spid="49" grpId="0"/>
      <p:bldP spid="59" grpId="0" animBg="1"/>
      <p:bldP spid="59" grpId="1" animBg="1"/>
      <p:bldP spid="59" grpId="2" animBg="1"/>
      <p:bldP spid="6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群組 54">
            <a:extLst>
              <a:ext uri="{FF2B5EF4-FFF2-40B4-BE49-F238E27FC236}">
                <a16:creationId xmlns:a16="http://schemas.microsoft.com/office/drawing/2014/main" id="{B4762224-9F35-4D48-BB77-EFFCC35BF3E6}"/>
              </a:ext>
            </a:extLst>
          </p:cNvPr>
          <p:cNvGrpSpPr/>
          <p:nvPr/>
        </p:nvGrpSpPr>
        <p:grpSpPr>
          <a:xfrm>
            <a:off x="179512" y="129324"/>
            <a:ext cx="451768" cy="555356"/>
            <a:chOff x="267804" y="190469"/>
            <a:chExt cx="531917" cy="653883"/>
          </a:xfrm>
        </p:grpSpPr>
        <p:sp>
          <p:nvSpPr>
            <p:cNvPr id="57" name="Freeform 5">
              <a:extLst>
                <a:ext uri="{FF2B5EF4-FFF2-40B4-BE49-F238E27FC236}">
                  <a16:creationId xmlns:a16="http://schemas.microsoft.com/office/drawing/2014/main" id="{362203A2-E93F-4F87-B804-D3E931DE92D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804" y="190469"/>
              <a:ext cx="442196" cy="502233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  <p:sp>
          <p:nvSpPr>
            <p:cNvPr id="58" name="Freeform 5">
              <a:extLst>
                <a:ext uri="{FF2B5EF4-FFF2-40B4-BE49-F238E27FC236}">
                  <a16:creationId xmlns:a16="http://schemas.microsoft.com/office/drawing/2014/main" id="{5CBECD0A-59D4-4B3F-A133-D8EFC67D5F0B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528" y="303506"/>
              <a:ext cx="476193" cy="540846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id="{BD7C89C8-D76B-4341-A88A-BDBFA6ADAFC5}"/>
              </a:ext>
            </a:extLst>
          </p:cNvPr>
          <p:cNvSpPr/>
          <p:nvPr/>
        </p:nvSpPr>
        <p:spPr>
          <a:xfrm>
            <a:off x="791580" y="235713"/>
            <a:ext cx="1620180" cy="43858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zh-TW" altLang="en-US" sz="24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文獻探討</a:t>
            </a:r>
            <a:endParaRPr lang="zh-CN" altLang="zh-CN" sz="2400" b="1" kern="1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748464" y="4806534"/>
            <a:ext cx="39305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11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62" name="矩形: 圓角 61">
            <a:extLst>
              <a:ext uri="{FF2B5EF4-FFF2-40B4-BE49-F238E27FC236}">
                <a16:creationId xmlns:a16="http://schemas.microsoft.com/office/drawing/2014/main" id="{827AFA20-72E6-483D-9B8E-67A60E4AFE2B}"/>
              </a:ext>
            </a:extLst>
          </p:cNvPr>
          <p:cNvSpPr/>
          <p:nvPr/>
        </p:nvSpPr>
        <p:spPr>
          <a:xfrm>
            <a:off x="3737158" y="1736764"/>
            <a:ext cx="1669684" cy="432591"/>
          </a:xfrm>
          <a:prstGeom prst="roundRect">
            <a:avLst/>
          </a:prstGeom>
          <a:solidFill>
            <a:schemeClr val="accent5">
              <a:lumMod val="20000"/>
              <a:lumOff val="80000"/>
              <a:alpha val="6509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文字方塊 62">
            <a:extLst>
              <a:ext uri="{FF2B5EF4-FFF2-40B4-BE49-F238E27FC236}">
                <a16:creationId xmlns:a16="http://schemas.microsoft.com/office/drawing/2014/main" id="{BECFF79D-BEDE-4E29-9EAC-0FD82E42D9DE}"/>
              </a:ext>
            </a:extLst>
          </p:cNvPr>
          <p:cNvSpPr txBox="1"/>
          <p:nvPr/>
        </p:nvSpPr>
        <p:spPr>
          <a:xfrm>
            <a:off x="3819855" y="1782799"/>
            <a:ext cx="1504290" cy="340519"/>
          </a:xfrm>
          <a:prstGeom prst="roundRect">
            <a:avLst/>
          </a:prstGeom>
          <a:noFill/>
          <a:ln>
            <a:noFill/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zh-TW" altLang="en-US" sz="1400" dirty="0">
                <a:latin typeface="Sitka Heading Semibold"/>
              </a:rPr>
              <a:t>我喜歡吃太陽餅</a:t>
            </a:r>
          </a:p>
        </p:txBody>
      </p:sp>
      <p:sp>
        <p:nvSpPr>
          <p:cNvPr id="17" name="TextBox 120">
            <a:extLst>
              <a:ext uri="{FF2B5EF4-FFF2-40B4-BE49-F238E27FC236}">
                <a16:creationId xmlns:a16="http://schemas.microsoft.com/office/drawing/2014/main" id="{A552457E-A78D-4E1F-81B8-FFABC5F91F5F}"/>
              </a:ext>
            </a:extLst>
          </p:cNvPr>
          <p:cNvSpPr txBox="1"/>
          <p:nvPr/>
        </p:nvSpPr>
        <p:spPr bwMode="auto">
          <a:xfrm>
            <a:off x="1889702" y="880356"/>
            <a:ext cx="5364596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 algn="ctr"/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長詞優先法（</a:t>
            </a:r>
            <a:r>
              <a:rPr lang="en-US" altLang="zh-TW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Maximum Matching Algorithm</a:t>
            </a:r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）</a:t>
            </a:r>
            <a:endParaRPr lang="en-US" altLang="zh-TW" b="1" dirty="0">
              <a:solidFill>
                <a:schemeClr val="tx1">
                  <a:lumMod val="75000"/>
                  <a:lumOff val="25000"/>
                </a:schemeClr>
              </a:solidFill>
              <a:latin typeface="Sitka Heading Semibold" pitchFamily="2" charset="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471CB175-D0AE-4032-96CA-FBBED2C9C12C}"/>
              </a:ext>
            </a:extLst>
          </p:cNvPr>
          <p:cNvSpPr txBox="1"/>
          <p:nvPr/>
        </p:nvSpPr>
        <p:spPr>
          <a:xfrm>
            <a:off x="2515910" y="2738477"/>
            <a:ext cx="868591" cy="340519"/>
          </a:xfrm>
          <a:prstGeom prst="roundRect">
            <a:avLst/>
          </a:prstGeom>
          <a:noFill/>
          <a:ln>
            <a:noFill/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pPr algn="r"/>
            <a:r>
              <a:rPr lang="zh-TW" altLang="en-US" sz="1400" dirty="0">
                <a:latin typeface="Sitka Heading Semibold" pitchFamily="2" charset="0"/>
              </a:rPr>
              <a:t>正向</a:t>
            </a:r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5E2D85AF-50FD-4F8C-A646-F22BEFA3A761}"/>
              </a:ext>
            </a:extLst>
          </p:cNvPr>
          <p:cNvSpPr txBox="1"/>
          <p:nvPr/>
        </p:nvSpPr>
        <p:spPr>
          <a:xfrm>
            <a:off x="2249339" y="3596253"/>
            <a:ext cx="1140011" cy="340519"/>
          </a:xfrm>
          <a:prstGeom prst="roundRect">
            <a:avLst/>
          </a:prstGeom>
          <a:noFill/>
          <a:ln>
            <a:noFill/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pPr algn="r"/>
            <a:r>
              <a:rPr lang="zh-TW" altLang="en-US" sz="1400" dirty="0">
                <a:latin typeface="Sitka Heading Semibold" pitchFamily="2" charset="0"/>
              </a:rPr>
              <a:t>反向</a:t>
            </a: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4BEDCECD-0D60-4DCA-BE00-9FBB72258A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7470940"/>
              </p:ext>
            </p:extLst>
          </p:nvPr>
        </p:nvGraphicFramePr>
        <p:xfrm>
          <a:off x="3455876" y="2728291"/>
          <a:ext cx="2700000" cy="3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84305434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96971972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56029690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195341425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喜歡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吃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太陽餅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4808567"/>
                  </a:ext>
                </a:extLst>
              </a:tr>
            </a:tbl>
          </a:graphicData>
        </a:graphic>
      </p:graphicFrame>
      <p:graphicFrame>
        <p:nvGraphicFramePr>
          <p:cNvPr id="39" name="表格 38">
            <a:extLst>
              <a:ext uri="{FF2B5EF4-FFF2-40B4-BE49-F238E27FC236}">
                <a16:creationId xmlns:a16="http://schemas.microsoft.com/office/drawing/2014/main" id="{038F46E6-F7F1-4B01-8398-95C673AF44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2216737"/>
              </p:ext>
            </p:extLst>
          </p:nvPr>
        </p:nvGraphicFramePr>
        <p:xfrm>
          <a:off x="3455876" y="3586512"/>
          <a:ext cx="3060000" cy="3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84305434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96971972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56029690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95341425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966939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喜歡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吃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太陽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48085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771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1" dur="250" fill="hold"/>
                                        <p:tgtEl>
                                          <p:spTgt spid="62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6" presetClass="emph" presetSubtype="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3" dur="250" fill="hold"/>
                                        <p:tgtEl>
                                          <p:spTgt spid="62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65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62" grpId="1" animBg="1"/>
      <p:bldP spid="62" grpId="2" animBg="1"/>
      <p:bldP spid="63" grpId="0"/>
      <p:bldP spid="30" grpId="0"/>
      <p:bldP spid="3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群組 5">
            <a:extLst>
              <a:ext uri="{FF2B5EF4-FFF2-40B4-BE49-F238E27FC236}">
                <a16:creationId xmlns:a16="http://schemas.microsoft.com/office/drawing/2014/main" id="{7B7B69E2-07DF-4FF8-BB94-8A013764D9FF}"/>
              </a:ext>
            </a:extLst>
          </p:cNvPr>
          <p:cNvGrpSpPr/>
          <p:nvPr/>
        </p:nvGrpSpPr>
        <p:grpSpPr>
          <a:xfrm>
            <a:off x="1403648" y="1385291"/>
            <a:ext cx="1896459" cy="2371330"/>
            <a:chOff x="1403648" y="1385291"/>
            <a:chExt cx="1896459" cy="2371330"/>
          </a:xfrm>
        </p:grpSpPr>
        <p:sp>
          <p:nvSpPr>
            <p:cNvPr id="13" name="Freeform 5"/>
            <p:cNvSpPr>
              <a:spLocks/>
            </p:cNvSpPr>
            <p:nvPr/>
          </p:nvSpPr>
          <p:spPr bwMode="auto">
            <a:xfrm>
              <a:off x="1655676" y="1385291"/>
              <a:ext cx="1644431" cy="1867696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  <p:sp>
          <p:nvSpPr>
            <p:cNvPr id="15" name="Freeform 5"/>
            <p:cNvSpPr>
              <a:spLocks/>
            </p:cNvSpPr>
            <p:nvPr/>
          </p:nvSpPr>
          <p:spPr bwMode="auto">
            <a:xfrm>
              <a:off x="1403648" y="1745331"/>
              <a:ext cx="1770860" cy="2011290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</p:grpSp>
      <p:sp>
        <p:nvSpPr>
          <p:cNvPr id="45" name="TextBox 59"/>
          <p:cNvSpPr txBox="1">
            <a:spLocks noChangeArrowheads="1"/>
          </p:cNvSpPr>
          <p:nvPr/>
        </p:nvSpPr>
        <p:spPr bwMode="auto">
          <a:xfrm flipH="1">
            <a:off x="1457376" y="2251927"/>
            <a:ext cx="1663403" cy="931024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68580" tIns="34290" rIns="68580" bIns="3429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>
              <a:spcAft>
                <a:spcPts val="1200"/>
              </a:spcAft>
              <a:defRPr/>
            </a:pPr>
            <a:r>
              <a:rPr lang="zh-TW" altLang="en-US" sz="2800" kern="0" dirty="0">
                <a:solidFill>
                  <a:schemeClr val="bg1"/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目錄</a:t>
            </a:r>
            <a:endParaRPr lang="en-US" altLang="zh-CN" sz="2800" kern="0" dirty="0">
              <a:solidFill>
                <a:schemeClr val="bg1"/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  <a:p>
            <a:pPr algn="ctr">
              <a:defRPr/>
            </a:pPr>
            <a:r>
              <a:rPr lang="en-US" altLang="zh-CN" b="1" kern="0" dirty="0">
                <a:solidFill>
                  <a:schemeClr val="bg1"/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CONTENTS</a:t>
            </a:r>
            <a:endParaRPr lang="en-US" altLang="ko-KR" b="1" kern="0" dirty="0">
              <a:solidFill>
                <a:schemeClr val="bg1"/>
              </a:solidFill>
              <a:latin typeface="Sitka Heading Semibold" pitchFamily="2" charset="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4586875" y="1366076"/>
            <a:ext cx="2977358" cy="377026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en-US" altLang="zh-CN" sz="20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01 / </a:t>
            </a:r>
            <a:r>
              <a:rPr lang="zh-TW" altLang="en-US" sz="20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摘要</a:t>
            </a:r>
            <a:endParaRPr lang="zh-CN" altLang="zh-CN" sz="2000" kern="1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CAEE734-2822-4CD0-9E29-BA481238A149}"/>
              </a:ext>
            </a:extLst>
          </p:cNvPr>
          <p:cNvSpPr/>
          <p:nvPr/>
        </p:nvSpPr>
        <p:spPr>
          <a:xfrm>
            <a:off x="4584241" y="1875847"/>
            <a:ext cx="2977358" cy="377026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en-US" altLang="zh-CN" sz="20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0</a:t>
            </a:r>
            <a:r>
              <a:rPr lang="en-US" altLang="zh-TW" sz="20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2</a:t>
            </a:r>
            <a:r>
              <a:rPr lang="en-US" altLang="zh-CN" sz="20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 / </a:t>
            </a:r>
            <a:r>
              <a:rPr lang="zh-TW" altLang="en-US" sz="20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文獻探討</a:t>
            </a:r>
            <a:endParaRPr lang="zh-CN" altLang="zh-CN" sz="2000" kern="1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2F07043-2BCE-4E6F-8CE1-C7085DD28F10}"/>
              </a:ext>
            </a:extLst>
          </p:cNvPr>
          <p:cNvSpPr/>
          <p:nvPr/>
        </p:nvSpPr>
        <p:spPr>
          <a:xfrm>
            <a:off x="4584240" y="2382443"/>
            <a:ext cx="4387091" cy="377026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en-US" altLang="zh-CN" sz="20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0</a:t>
            </a:r>
            <a:r>
              <a:rPr lang="en-US" altLang="zh-TW" sz="20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3</a:t>
            </a:r>
            <a:r>
              <a:rPr lang="en-US" altLang="zh-CN" sz="20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 /</a:t>
            </a:r>
            <a:r>
              <a:rPr lang="zh-TW" altLang="en-US" sz="20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 研究方法</a:t>
            </a:r>
            <a:endParaRPr lang="zh-CN" altLang="zh-CN" sz="2000" kern="1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2CD16A2-D576-4329-97C0-9A0853D5AF47}"/>
              </a:ext>
            </a:extLst>
          </p:cNvPr>
          <p:cNvSpPr/>
          <p:nvPr/>
        </p:nvSpPr>
        <p:spPr>
          <a:xfrm>
            <a:off x="4584241" y="2892214"/>
            <a:ext cx="2977358" cy="377026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en-US" altLang="zh-CN" sz="20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0</a:t>
            </a:r>
            <a:r>
              <a:rPr lang="en-US" altLang="zh-TW" sz="20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4</a:t>
            </a:r>
            <a:r>
              <a:rPr lang="en-US" altLang="zh-CN" sz="20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 /</a:t>
            </a:r>
            <a:r>
              <a:rPr lang="zh-TW" altLang="en-US" sz="20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 結論</a:t>
            </a:r>
            <a:endParaRPr lang="zh-CN" altLang="zh-CN" sz="2000" kern="1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4F8C1A3-A663-45AC-9CE4-285A9594D3C4}"/>
              </a:ext>
            </a:extLst>
          </p:cNvPr>
          <p:cNvSpPr/>
          <p:nvPr/>
        </p:nvSpPr>
        <p:spPr>
          <a:xfrm>
            <a:off x="4584241" y="3398810"/>
            <a:ext cx="2977358" cy="377026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en-US" altLang="zh-CN" sz="20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0</a:t>
            </a:r>
            <a:r>
              <a:rPr lang="en-US" altLang="zh-TW" sz="20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5</a:t>
            </a:r>
            <a:r>
              <a:rPr lang="en-US" altLang="zh-CN" sz="20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 / </a:t>
            </a:r>
            <a:r>
              <a:rPr lang="zh-TW" altLang="en-US" sz="20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後續研究方向</a:t>
            </a:r>
            <a:endParaRPr lang="zh-CN" altLang="zh-CN" sz="2000" kern="1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16940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1" dur="250" fill="hold"/>
                                        <p:tgtEl>
                                          <p:spTgt spid="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6" presetClass="emp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3" dur="250" fill="hold"/>
                                        <p:tgtEl>
                                          <p:spTgt spid="6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65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900"/>
                            </p:stCondLst>
                            <p:childTnLst>
                              <p:par>
                                <p:cTn id="19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40"/>
                            </p:stCondLst>
                            <p:childTnLst>
                              <p:par>
                                <p:cTn id="25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200"/>
                            </p:stCondLst>
                            <p:childTnLst>
                              <p:par>
                                <p:cTn id="31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360"/>
                            </p:stCondLst>
                            <p:childTnLst>
                              <p:par>
                                <p:cTn id="37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1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50" grpId="0"/>
      <p:bldP spid="9" grpId="0"/>
      <p:bldP spid="10" grpId="0"/>
      <p:bldP spid="11" grpId="0"/>
      <p:bldP spid="1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群組 54">
            <a:extLst>
              <a:ext uri="{FF2B5EF4-FFF2-40B4-BE49-F238E27FC236}">
                <a16:creationId xmlns:a16="http://schemas.microsoft.com/office/drawing/2014/main" id="{B4762224-9F35-4D48-BB77-EFFCC35BF3E6}"/>
              </a:ext>
            </a:extLst>
          </p:cNvPr>
          <p:cNvGrpSpPr/>
          <p:nvPr/>
        </p:nvGrpSpPr>
        <p:grpSpPr>
          <a:xfrm>
            <a:off x="179512" y="129324"/>
            <a:ext cx="451768" cy="555356"/>
            <a:chOff x="267804" y="190469"/>
            <a:chExt cx="531917" cy="653883"/>
          </a:xfrm>
        </p:grpSpPr>
        <p:sp>
          <p:nvSpPr>
            <p:cNvPr id="57" name="Freeform 5">
              <a:extLst>
                <a:ext uri="{FF2B5EF4-FFF2-40B4-BE49-F238E27FC236}">
                  <a16:creationId xmlns:a16="http://schemas.microsoft.com/office/drawing/2014/main" id="{362203A2-E93F-4F87-B804-D3E931DE92D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804" y="190469"/>
              <a:ext cx="442196" cy="502233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  <p:sp>
          <p:nvSpPr>
            <p:cNvPr id="58" name="Freeform 5">
              <a:extLst>
                <a:ext uri="{FF2B5EF4-FFF2-40B4-BE49-F238E27FC236}">
                  <a16:creationId xmlns:a16="http://schemas.microsoft.com/office/drawing/2014/main" id="{5CBECD0A-59D4-4B3F-A133-D8EFC67D5F0B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528" y="303506"/>
              <a:ext cx="476193" cy="540846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id="{BD7C89C8-D76B-4341-A88A-BDBFA6ADAFC5}"/>
              </a:ext>
            </a:extLst>
          </p:cNvPr>
          <p:cNvSpPr/>
          <p:nvPr/>
        </p:nvSpPr>
        <p:spPr>
          <a:xfrm>
            <a:off x="791580" y="235713"/>
            <a:ext cx="1620180" cy="43858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zh-TW" altLang="en-US" sz="24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文獻探討</a:t>
            </a:r>
            <a:endParaRPr lang="zh-CN" altLang="zh-CN" sz="2400" b="1" kern="1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748464" y="4806534"/>
            <a:ext cx="39305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11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17" name="TextBox 120">
            <a:extLst>
              <a:ext uri="{FF2B5EF4-FFF2-40B4-BE49-F238E27FC236}">
                <a16:creationId xmlns:a16="http://schemas.microsoft.com/office/drawing/2014/main" id="{A552457E-A78D-4E1F-81B8-FFABC5F91F5F}"/>
              </a:ext>
            </a:extLst>
          </p:cNvPr>
          <p:cNvSpPr txBox="1"/>
          <p:nvPr/>
        </p:nvSpPr>
        <p:spPr bwMode="auto">
          <a:xfrm>
            <a:off x="1889702" y="880356"/>
            <a:ext cx="5364596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 algn="ctr"/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隱藏式馬可夫模型（</a:t>
            </a:r>
            <a:r>
              <a:rPr lang="en-US" altLang="zh-TW" b="1" dirty="0">
                <a:solidFill>
                  <a:srgbClr val="E03E3E"/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H</a:t>
            </a:r>
            <a:r>
              <a:rPr lang="en-US" altLang="zh-TW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idden </a:t>
            </a:r>
            <a:r>
              <a:rPr lang="en-US" altLang="zh-TW" b="1" dirty="0">
                <a:solidFill>
                  <a:srgbClr val="E03E3E"/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M</a:t>
            </a:r>
            <a:r>
              <a:rPr lang="en-US" altLang="zh-TW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arkov </a:t>
            </a:r>
            <a:r>
              <a:rPr lang="en-US" altLang="zh-TW" b="1" dirty="0">
                <a:solidFill>
                  <a:srgbClr val="E03E3E"/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M</a:t>
            </a:r>
            <a:r>
              <a:rPr lang="en-US" altLang="zh-TW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odel</a:t>
            </a:r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）</a:t>
            </a:r>
            <a:endParaRPr lang="en-US" altLang="zh-TW" b="1" dirty="0">
              <a:solidFill>
                <a:schemeClr val="tx1">
                  <a:lumMod val="75000"/>
                  <a:lumOff val="25000"/>
                </a:schemeClr>
              </a:solidFill>
              <a:latin typeface="Sitka Heading Semibold" pitchFamily="2" charset="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85085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群組 54">
            <a:extLst>
              <a:ext uri="{FF2B5EF4-FFF2-40B4-BE49-F238E27FC236}">
                <a16:creationId xmlns:a16="http://schemas.microsoft.com/office/drawing/2014/main" id="{B4762224-9F35-4D48-BB77-EFFCC35BF3E6}"/>
              </a:ext>
            </a:extLst>
          </p:cNvPr>
          <p:cNvGrpSpPr/>
          <p:nvPr/>
        </p:nvGrpSpPr>
        <p:grpSpPr>
          <a:xfrm>
            <a:off x="179512" y="129324"/>
            <a:ext cx="451768" cy="555356"/>
            <a:chOff x="267804" y="190469"/>
            <a:chExt cx="531917" cy="653883"/>
          </a:xfrm>
        </p:grpSpPr>
        <p:sp>
          <p:nvSpPr>
            <p:cNvPr id="57" name="Freeform 5">
              <a:extLst>
                <a:ext uri="{FF2B5EF4-FFF2-40B4-BE49-F238E27FC236}">
                  <a16:creationId xmlns:a16="http://schemas.microsoft.com/office/drawing/2014/main" id="{362203A2-E93F-4F87-B804-D3E931DE92D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804" y="190469"/>
              <a:ext cx="442196" cy="502233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  <p:sp>
          <p:nvSpPr>
            <p:cNvPr id="58" name="Freeform 5">
              <a:extLst>
                <a:ext uri="{FF2B5EF4-FFF2-40B4-BE49-F238E27FC236}">
                  <a16:creationId xmlns:a16="http://schemas.microsoft.com/office/drawing/2014/main" id="{5CBECD0A-59D4-4B3F-A133-D8EFC67D5F0B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528" y="303506"/>
              <a:ext cx="476193" cy="540846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id="{BD7C89C8-D76B-4341-A88A-BDBFA6ADAFC5}"/>
              </a:ext>
            </a:extLst>
          </p:cNvPr>
          <p:cNvSpPr/>
          <p:nvPr/>
        </p:nvSpPr>
        <p:spPr>
          <a:xfrm>
            <a:off x="791580" y="235713"/>
            <a:ext cx="1620180" cy="43858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zh-TW" altLang="en-US" sz="24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文獻探討</a:t>
            </a:r>
            <a:endParaRPr lang="zh-CN" altLang="zh-CN" sz="2400" b="1" kern="1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748464" y="4806534"/>
            <a:ext cx="39305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11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17" name="TextBox 120">
            <a:extLst>
              <a:ext uri="{FF2B5EF4-FFF2-40B4-BE49-F238E27FC236}">
                <a16:creationId xmlns:a16="http://schemas.microsoft.com/office/drawing/2014/main" id="{A552457E-A78D-4E1F-81B8-FFABC5F91F5F}"/>
              </a:ext>
            </a:extLst>
          </p:cNvPr>
          <p:cNvSpPr txBox="1"/>
          <p:nvPr/>
        </p:nvSpPr>
        <p:spPr bwMode="auto">
          <a:xfrm>
            <a:off x="1592668" y="880356"/>
            <a:ext cx="5958662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 algn="ctr"/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最大熵馬可夫模型（</a:t>
            </a:r>
            <a:r>
              <a:rPr lang="en-US" altLang="zh-TW" b="1" dirty="0">
                <a:solidFill>
                  <a:srgbClr val="E03E3E"/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M</a:t>
            </a:r>
            <a:r>
              <a:rPr lang="en-US" altLang="zh-TW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aximum </a:t>
            </a:r>
            <a:r>
              <a:rPr lang="en-US" altLang="zh-TW" b="1" dirty="0">
                <a:solidFill>
                  <a:srgbClr val="E03E3E"/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E</a:t>
            </a:r>
            <a:r>
              <a:rPr lang="en-US" altLang="zh-TW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ntropy </a:t>
            </a:r>
            <a:r>
              <a:rPr lang="en-US" altLang="zh-TW" b="1" dirty="0">
                <a:solidFill>
                  <a:srgbClr val="E03E3E"/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M</a:t>
            </a:r>
            <a:r>
              <a:rPr lang="en-US" altLang="zh-TW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arkov </a:t>
            </a:r>
            <a:r>
              <a:rPr lang="en-US" altLang="zh-TW" b="1" dirty="0">
                <a:solidFill>
                  <a:srgbClr val="E03E3E"/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M</a:t>
            </a:r>
            <a:r>
              <a:rPr lang="en-US" altLang="zh-TW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odel</a:t>
            </a:r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）</a:t>
            </a:r>
            <a:endParaRPr lang="en-US" altLang="zh-TW" b="1" dirty="0">
              <a:solidFill>
                <a:schemeClr val="tx1">
                  <a:lumMod val="75000"/>
                  <a:lumOff val="25000"/>
                </a:schemeClr>
              </a:solidFill>
              <a:latin typeface="Sitka Heading Semibold" pitchFamily="2" charset="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03638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群組 54">
            <a:extLst>
              <a:ext uri="{FF2B5EF4-FFF2-40B4-BE49-F238E27FC236}">
                <a16:creationId xmlns:a16="http://schemas.microsoft.com/office/drawing/2014/main" id="{B4762224-9F35-4D48-BB77-EFFCC35BF3E6}"/>
              </a:ext>
            </a:extLst>
          </p:cNvPr>
          <p:cNvGrpSpPr/>
          <p:nvPr/>
        </p:nvGrpSpPr>
        <p:grpSpPr>
          <a:xfrm>
            <a:off x="179512" y="129324"/>
            <a:ext cx="451768" cy="555356"/>
            <a:chOff x="267804" y="190469"/>
            <a:chExt cx="531917" cy="653883"/>
          </a:xfrm>
        </p:grpSpPr>
        <p:sp>
          <p:nvSpPr>
            <p:cNvPr id="57" name="Freeform 5">
              <a:extLst>
                <a:ext uri="{FF2B5EF4-FFF2-40B4-BE49-F238E27FC236}">
                  <a16:creationId xmlns:a16="http://schemas.microsoft.com/office/drawing/2014/main" id="{362203A2-E93F-4F87-B804-D3E931DE92D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804" y="190469"/>
              <a:ext cx="442196" cy="502233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  <p:sp>
          <p:nvSpPr>
            <p:cNvPr id="58" name="Freeform 5">
              <a:extLst>
                <a:ext uri="{FF2B5EF4-FFF2-40B4-BE49-F238E27FC236}">
                  <a16:creationId xmlns:a16="http://schemas.microsoft.com/office/drawing/2014/main" id="{5CBECD0A-59D4-4B3F-A133-D8EFC67D5F0B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528" y="303506"/>
              <a:ext cx="476193" cy="540846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id="{BD7C89C8-D76B-4341-A88A-BDBFA6ADAFC5}"/>
              </a:ext>
            </a:extLst>
          </p:cNvPr>
          <p:cNvSpPr/>
          <p:nvPr/>
        </p:nvSpPr>
        <p:spPr>
          <a:xfrm>
            <a:off x="791580" y="235713"/>
            <a:ext cx="1620180" cy="43858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zh-TW" altLang="en-US" sz="24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文獻探討</a:t>
            </a:r>
            <a:endParaRPr lang="zh-CN" altLang="zh-CN" sz="2400" b="1" kern="1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748464" y="4806534"/>
            <a:ext cx="39305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11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17" name="TextBox 120">
            <a:extLst>
              <a:ext uri="{FF2B5EF4-FFF2-40B4-BE49-F238E27FC236}">
                <a16:creationId xmlns:a16="http://schemas.microsoft.com/office/drawing/2014/main" id="{A552457E-A78D-4E1F-81B8-FFABC5F91F5F}"/>
              </a:ext>
            </a:extLst>
          </p:cNvPr>
          <p:cNvSpPr txBox="1"/>
          <p:nvPr/>
        </p:nvSpPr>
        <p:spPr bwMode="auto">
          <a:xfrm>
            <a:off x="1592669" y="880356"/>
            <a:ext cx="5958662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 algn="ctr"/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條件式隨機域（</a:t>
            </a:r>
            <a:r>
              <a:rPr lang="en-US" altLang="zh-TW" b="1" dirty="0">
                <a:solidFill>
                  <a:srgbClr val="E03E3E"/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C</a:t>
            </a:r>
            <a:r>
              <a:rPr lang="en-US" altLang="zh-TW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onditional </a:t>
            </a:r>
            <a:r>
              <a:rPr lang="en-US" altLang="zh-TW" b="1" dirty="0">
                <a:solidFill>
                  <a:srgbClr val="E03E3E"/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R</a:t>
            </a:r>
            <a:r>
              <a:rPr lang="en-US" altLang="zh-TW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andom </a:t>
            </a:r>
            <a:r>
              <a:rPr lang="en-US" altLang="zh-TW" b="1" dirty="0">
                <a:solidFill>
                  <a:srgbClr val="E03E3E"/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F</a:t>
            </a:r>
            <a:r>
              <a:rPr lang="en-US" altLang="zh-TW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ield</a:t>
            </a:r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）</a:t>
            </a:r>
            <a:endParaRPr lang="en-US" altLang="zh-TW" b="1" dirty="0">
              <a:solidFill>
                <a:schemeClr val="tx1">
                  <a:lumMod val="75000"/>
                  <a:lumOff val="25000"/>
                </a:schemeClr>
              </a:solidFill>
              <a:latin typeface="Sitka Heading Semibold" pitchFamily="2" charset="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72877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群組 54">
            <a:extLst>
              <a:ext uri="{FF2B5EF4-FFF2-40B4-BE49-F238E27FC236}">
                <a16:creationId xmlns:a16="http://schemas.microsoft.com/office/drawing/2014/main" id="{B4762224-9F35-4D48-BB77-EFFCC35BF3E6}"/>
              </a:ext>
            </a:extLst>
          </p:cNvPr>
          <p:cNvGrpSpPr/>
          <p:nvPr/>
        </p:nvGrpSpPr>
        <p:grpSpPr>
          <a:xfrm>
            <a:off x="179512" y="129324"/>
            <a:ext cx="451768" cy="555356"/>
            <a:chOff x="267804" y="190469"/>
            <a:chExt cx="531917" cy="653883"/>
          </a:xfrm>
        </p:grpSpPr>
        <p:sp>
          <p:nvSpPr>
            <p:cNvPr id="57" name="Freeform 5">
              <a:extLst>
                <a:ext uri="{FF2B5EF4-FFF2-40B4-BE49-F238E27FC236}">
                  <a16:creationId xmlns:a16="http://schemas.microsoft.com/office/drawing/2014/main" id="{362203A2-E93F-4F87-B804-D3E931DE92D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804" y="190469"/>
              <a:ext cx="442196" cy="502233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  <p:sp>
          <p:nvSpPr>
            <p:cNvPr id="58" name="Freeform 5">
              <a:extLst>
                <a:ext uri="{FF2B5EF4-FFF2-40B4-BE49-F238E27FC236}">
                  <a16:creationId xmlns:a16="http://schemas.microsoft.com/office/drawing/2014/main" id="{5CBECD0A-59D4-4B3F-A133-D8EFC67D5F0B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528" y="303506"/>
              <a:ext cx="476193" cy="540846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id="{BD7C89C8-D76B-4341-A88A-BDBFA6ADAFC5}"/>
              </a:ext>
            </a:extLst>
          </p:cNvPr>
          <p:cNvSpPr/>
          <p:nvPr/>
        </p:nvSpPr>
        <p:spPr>
          <a:xfrm>
            <a:off x="791580" y="235713"/>
            <a:ext cx="1620180" cy="43858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zh-TW" altLang="en-US" sz="24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文獻探討</a:t>
            </a:r>
            <a:endParaRPr lang="zh-CN" altLang="zh-CN" sz="2400" b="1" kern="1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748464" y="4806534"/>
            <a:ext cx="39305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11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17" name="TextBox 120">
            <a:extLst>
              <a:ext uri="{FF2B5EF4-FFF2-40B4-BE49-F238E27FC236}">
                <a16:creationId xmlns:a16="http://schemas.microsoft.com/office/drawing/2014/main" id="{A552457E-A78D-4E1F-81B8-FFABC5F91F5F}"/>
              </a:ext>
            </a:extLst>
          </p:cNvPr>
          <p:cNvSpPr txBox="1"/>
          <p:nvPr/>
        </p:nvSpPr>
        <p:spPr bwMode="auto">
          <a:xfrm>
            <a:off x="1592668" y="880356"/>
            <a:ext cx="5958662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 algn="ctr"/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最大熵馬可夫模型（</a:t>
            </a:r>
            <a:r>
              <a:rPr lang="en-US" altLang="zh-TW" b="1" dirty="0">
                <a:solidFill>
                  <a:srgbClr val="E03E3E"/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M</a:t>
            </a:r>
            <a:r>
              <a:rPr lang="en-US" altLang="zh-TW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aximum </a:t>
            </a:r>
            <a:r>
              <a:rPr lang="en-US" altLang="zh-TW" b="1" dirty="0">
                <a:solidFill>
                  <a:srgbClr val="E03E3E"/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E</a:t>
            </a:r>
            <a:r>
              <a:rPr lang="en-US" altLang="zh-TW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ntropy </a:t>
            </a:r>
            <a:r>
              <a:rPr lang="en-US" altLang="zh-TW" b="1" dirty="0">
                <a:solidFill>
                  <a:srgbClr val="E03E3E"/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M</a:t>
            </a:r>
            <a:r>
              <a:rPr lang="en-US" altLang="zh-TW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arkov </a:t>
            </a:r>
            <a:r>
              <a:rPr lang="en-US" altLang="zh-TW" b="1" dirty="0">
                <a:solidFill>
                  <a:srgbClr val="E03E3E"/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M</a:t>
            </a:r>
            <a:r>
              <a:rPr lang="en-US" altLang="zh-TW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odel</a:t>
            </a:r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）</a:t>
            </a:r>
            <a:endParaRPr lang="en-US" altLang="zh-TW" b="1" dirty="0">
              <a:solidFill>
                <a:schemeClr val="tx1">
                  <a:lumMod val="75000"/>
                  <a:lumOff val="25000"/>
                </a:schemeClr>
              </a:solidFill>
              <a:latin typeface="Sitka Heading Semibold" pitchFamily="2" charset="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66821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群組 54">
            <a:extLst>
              <a:ext uri="{FF2B5EF4-FFF2-40B4-BE49-F238E27FC236}">
                <a16:creationId xmlns:a16="http://schemas.microsoft.com/office/drawing/2014/main" id="{B4762224-9F35-4D48-BB77-EFFCC35BF3E6}"/>
              </a:ext>
            </a:extLst>
          </p:cNvPr>
          <p:cNvGrpSpPr/>
          <p:nvPr/>
        </p:nvGrpSpPr>
        <p:grpSpPr>
          <a:xfrm>
            <a:off x="179512" y="129324"/>
            <a:ext cx="451768" cy="555356"/>
            <a:chOff x="267804" y="190469"/>
            <a:chExt cx="531917" cy="653883"/>
          </a:xfrm>
        </p:grpSpPr>
        <p:sp>
          <p:nvSpPr>
            <p:cNvPr id="57" name="Freeform 5">
              <a:extLst>
                <a:ext uri="{FF2B5EF4-FFF2-40B4-BE49-F238E27FC236}">
                  <a16:creationId xmlns:a16="http://schemas.microsoft.com/office/drawing/2014/main" id="{362203A2-E93F-4F87-B804-D3E931DE92D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804" y="190469"/>
              <a:ext cx="442196" cy="502233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  <p:sp>
          <p:nvSpPr>
            <p:cNvPr id="58" name="Freeform 5">
              <a:extLst>
                <a:ext uri="{FF2B5EF4-FFF2-40B4-BE49-F238E27FC236}">
                  <a16:creationId xmlns:a16="http://schemas.microsoft.com/office/drawing/2014/main" id="{5CBECD0A-59D4-4B3F-A133-D8EFC67D5F0B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528" y="303506"/>
              <a:ext cx="476193" cy="540846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id="{BD7C89C8-D76B-4341-A88A-BDBFA6ADAFC5}"/>
              </a:ext>
            </a:extLst>
          </p:cNvPr>
          <p:cNvSpPr/>
          <p:nvPr/>
        </p:nvSpPr>
        <p:spPr>
          <a:xfrm>
            <a:off x="791580" y="235713"/>
            <a:ext cx="1620180" cy="43858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zh-TW" altLang="en-US" sz="24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文獻探討</a:t>
            </a:r>
            <a:endParaRPr lang="zh-CN" altLang="zh-CN" sz="2400" b="1" kern="1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748464" y="4806534"/>
            <a:ext cx="39305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11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17" name="TextBox 120">
            <a:extLst>
              <a:ext uri="{FF2B5EF4-FFF2-40B4-BE49-F238E27FC236}">
                <a16:creationId xmlns:a16="http://schemas.microsoft.com/office/drawing/2014/main" id="{A552457E-A78D-4E1F-81B8-FFABC5F91F5F}"/>
              </a:ext>
            </a:extLst>
          </p:cNvPr>
          <p:cNvSpPr txBox="1"/>
          <p:nvPr/>
        </p:nvSpPr>
        <p:spPr bwMode="auto">
          <a:xfrm>
            <a:off x="1592668" y="880356"/>
            <a:ext cx="5958662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 algn="ctr"/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基於分段語言模型的非監督斷詞法</a:t>
            </a:r>
            <a:endParaRPr lang="en-US" altLang="zh-TW" b="1" dirty="0">
              <a:solidFill>
                <a:schemeClr val="tx1">
                  <a:lumMod val="75000"/>
                  <a:lumOff val="25000"/>
                </a:schemeClr>
              </a:solidFill>
              <a:latin typeface="Sitka Heading Semibold" pitchFamily="2" charset="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11855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群組 54">
            <a:extLst>
              <a:ext uri="{FF2B5EF4-FFF2-40B4-BE49-F238E27FC236}">
                <a16:creationId xmlns:a16="http://schemas.microsoft.com/office/drawing/2014/main" id="{B4762224-9F35-4D48-BB77-EFFCC35BF3E6}"/>
              </a:ext>
            </a:extLst>
          </p:cNvPr>
          <p:cNvGrpSpPr/>
          <p:nvPr/>
        </p:nvGrpSpPr>
        <p:grpSpPr>
          <a:xfrm>
            <a:off x="179512" y="129324"/>
            <a:ext cx="451768" cy="555356"/>
            <a:chOff x="267804" y="190469"/>
            <a:chExt cx="531917" cy="653883"/>
          </a:xfrm>
        </p:grpSpPr>
        <p:sp>
          <p:nvSpPr>
            <p:cNvPr id="57" name="Freeform 5">
              <a:extLst>
                <a:ext uri="{FF2B5EF4-FFF2-40B4-BE49-F238E27FC236}">
                  <a16:creationId xmlns:a16="http://schemas.microsoft.com/office/drawing/2014/main" id="{362203A2-E93F-4F87-B804-D3E931DE92D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804" y="190469"/>
              <a:ext cx="442196" cy="502233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  <p:sp>
          <p:nvSpPr>
            <p:cNvPr id="58" name="Freeform 5">
              <a:extLst>
                <a:ext uri="{FF2B5EF4-FFF2-40B4-BE49-F238E27FC236}">
                  <a16:creationId xmlns:a16="http://schemas.microsoft.com/office/drawing/2014/main" id="{5CBECD0A-59D4-4B3F-A133-D8EFC67D5F0B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528" y="303506"/>
              <a:ext cx="476193" cy="540846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id="{BD7C89C8-D76B-4341-A88A-BDBFA6ADAFC5}"/>
              </a:ext>
            </a:extLst>
          </p:cNvPr>
          <p:cNvSpPr/>
          <p:nvPr/>
        </p:nvSpPr>
        <p:spPr>
          <a:xfrm>
            <a:off x="791580" y="235713"/>
            <a:ext cx="1620180" cy="43858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zh-TW" altLang="en-US" sz="24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文獻探討</a:t>
            </a:r>
            <a:endParaRPr lang="zh-CN" altLang="zh-CN" sz="2400" b="1" kern="1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748464" y="4806534"/>
            <a:ext cx="39305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11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17" name="TextBox 120">
            <a:extLst>
              <a:ext uri="{FF2B5EF4-FFF2-40B4-BE49-F238E27FC236}">
                <a16:creationId xmlns:a16="http://schemas.microsoft.com/office/drawing/2014/main" id="{A552457E-A78D-4E1F-81B8-FFABC5F91F5F}"/>
              </a:ext>
            </a:extLst>
          </p:cNvPr>
          <p:cNvSpPr txBox="1"/>
          <p:nvPr/>
        </p:nvSpPr>
        <p:spPr bwMode="auto">
          <a:xfrm>
            <a:off x="1592668" y="880356"/>
            <a:ext cx="5958662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 algn="ctr"/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使用雙向語言模型之非監督斷詞法</a:t>
            </a:r>
            <a:endParaRPr lang="en-US" altLang="zh-TW" b="1" dirty="0">
              <a:solidFill>
                <a:schemeClr val="tx1">
                  <a:lumMod val="75000"/>
                  <a:lumOff val="25000"/>
                </a:schemeClr>
              </a:solidFill>
              <a:latin typeface="Sitka Heading Semibold" pitchFamily="2" charset="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16741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群組 23">
            <a:extLst>
              <a:ext uri="{FF2B5EF4-FFF2-40B4-BE49-F238E27FC236}">
                <a16:creationId xmlns:a16="http://schemas.microsoft.com/office/drawing/2014/main" id="{CC7669AD-7F06-4768-AFEE-CF048590E0F6}"/>
              </a:ext>
            </a:extLst>
          </p:cNvPr>
          <p:cNvGrpSpPr/>
          <p:nvPr/>
        </p:nvGrpSpPr>
        <p:grpSpPr>
          <a:xfrm>
            <a:off x="179512" y="129324"/>
            <a:ext cx="451768" cy="555356"/>
            <a:chOff x="267804" y="190469"/>
            <a:chExt cx="531917" cy="653883"/>
          </a:xfrm>
        </p:grpSpPr>
        <p:sp>
          <p:nvSpPr>
            <p:cNvPr id="38" name="Freeform 5">
              <a:extLst>
                <a:ext uri="{FF2B5EF4-FFF2-40B4-BE49-F238E27FC236}">
                  <a16:creationId xmlns:a16="http://schemas.microsoft.com/office/drawing/2014/main" id="{447DA009-29B2-4614-9274-92ECD4B4075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804" y="190469"/>
              <a:ext cx="442196" cy="502233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  <p:sp>
          <p:nvSpPr>
            <p:cNvPr id="39" name="Freeform 5">
              <a:extLst>
                <a:ext uri="{FF2B5EF4-FFF2-40B4-BE49-F238E27FC236}">
                  <a16:creationId xmlns:a16="http://schemas.microsoft.com/office/drawing/2014/main" id="{AB57CBEF-55B1-43B6-BED0-13326A536D45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528" y="303506"/>
              <a:ext cx="476193" cy="540846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</p:grpSp>
      <p:sp>
        <p:nvSpPr>
          <p:cNvPr id="32" name="矩形 31">
            <a:extLst>
              <a:ext uri="{FF2B5EF4-FFF2-40B4-BE49-F238E27FC236}">
                <a16:creationId xmlns:a16="http://schemas.microsoft.com/office/drawing/2014/main" id="{D599F86E-5EB2-46CA-8D70-DBA05EA452C9}"/>
              </a:ext>
            </a:extLst>
          </p:cNvPr>
          <p:cNvSpPr/>
          <p:nvPr/>
        </p:nvSpPr>
        <p:spPr>
          <a:xfrm>
            <a:off x="791580" y="235713"/>
            <a:ext cx="3240360" cy="43858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zh-TW" altLang="en-US" sz="24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研究方法</a:t>
            </a:r>
            <a:endParaRPr lang="zh-CN" altLang="zh-CN" sz="2400" b="1" kern="1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66" name="TextBox 120">
            <a:extLst>
              <a:ext uri="{FF2B5EF4-FFF2-40B4-BE49-F238E27FC236}">
                <a16:creationId xmlns:a16="http://schemas.microsoft.com/office/drawing/2014/main" id="{064DD712-F186-44ED-87E7-81BE0251650B}"/>
              </a:ext>
            </a:extLst>
          </p:cNvPr>
          <p:cNvSpPr txBox="1"/>
          <p:nvPr/>
        </p:nvSpPr>
        <p:spPr bwMode="auto">
          <a:xfrm>
            <a:off x="1889702" y="747675"/>
            <a:ext cx="5364596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 algn="ctr"/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結合非監督式與監督式學習之斷詞框架</a:t>
            </a:r>
          </a:p>
        </p:txBody>
      </p:sp>
      <p:sp>
        <p:nvSpPr>
          <p:cNvPr id="13" name="矩形 12"/>
          <p:cNvSpPr/>
          <p:nvPr/>
        </p:nvSpPr>
        <p:spPr>
          <a:xfrm>
            <a:off x="8748464" y="4806534"/>
            <a:ext cx="40267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14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grpSp>
        <p:nvGrpSpPr>
          <p:cNvPr id="44" name="群組 43">
            <a:extLst>
              <a:ext uri="{FF2B5EF4-FFF2-40B4-BE49-F238E27FC236}">
                <a16:creationId xmlns:a16="http://schemas.microsoft.com/office/drawing/2014/main" id="{94409631-CCF5-4A58-B86D-B6105B981F28}"/>
              </a:ext>
            </a:extLst>
          </p:cNvPr>
          <p:cNvGrpSpPr/>
          <p:nvPr/>
        </p:nvGrpSpPr>
        <p:grpSpPr>
          <a:xfrm>
            <a:off x="1115616" y="1690920"/>
            <a:ext cx="363080" cy="2518990"/>
            <a:chOff x="1040527" y="1907761"/>
            <a:chExt cx="363080" cy="2495257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45" name="文字方塊 44">
              <a:extLst>
                <a:ext uri="{FF2B5EF4-FFF2-40B4-BE49-F238E27FC236}">
                  <a16:creationId xmlns:a16="http://schemas.microsoft.com/office/drawing/2014/main" id="{16440799-66BD-4191-B17A-8C27153C9EC2}"/>
                </a:ext>
              </a:extLst>
            </p:cNvPr>
            <p:cNvSpPr txBox="1"/>
            <p:nvPr/>
          </p:nvSpPr>
          <p:spPr>
            <a:xfrm>
              <a:off x="1043607" y="1907761"/>
              <a:ext cx="360000" cy="356608"/>
            </a:xfrm>
            <a:prstGeom prst="roundRect">
              <a:avLst/>
            </a:prstGeom>
            <a:grpFill/>
            <a:ln>
              <a:noFill/>
            </a:ln>
          </p:spPr>
          <p:txBody>
            <a:bodyPr vert="horz" wrap="square" rtlCol="0" anchor="ctr">
              <a:spAutoFit/>
            </a:bodyPr>
            <a:lstStyle/>
            <a:p>
              <a:pPr algn="ctr"/>
              <a:r>
                <a:rPr lang="zh-TW" altLang="en-US" sz="1400" dirty="0">
                  <a:solidFill>
                    <a:schemeClr val="bg1"/>
                  </a:solidFill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rPr>
                <a:t>我</a:t>
              </a:r>
            </a:p>
          </p:txBody>
        </p:sp>
        <p:sp>
          <p:nvSpPr>
            <p:cNvPr id="46" name="文字方塊 45">
              <a:extLst>
                <a:ext uri="{FF2B5EF4-FFF2-40B4-BE49-F238E27FC236}">
                  <a16:creationId xmlns:a16="http://schemas.microsoft.com/office/drawing/2014/main" id="{F2497ECD-32F7-46C4-A75B-CE14E8158634}"/>
                </a:ext>
              </a:extLst>
            </p:cNvPr>
            <p:cNvSpPr txBox="1"/>
            <p:nvPr/>
          </p:nvSpPr>
          <p:spPr>
            <a:xfrm>
              <a:off x="1043606" y="2332290"/>
              <a:ext cx="360000" cy="356608"/>
            </a:xfrm>
            <a:prstGeom prst="roundRect">
              <a:avLst/>
            </a:prstGeom>
            <a:grpFill/>
            <a:ln>
              <a:noFill/>
            </a:ln>
          </p:spPr>
          <p:txBody>
            <a:bodyPr vert="horz" wrap="square" rtlCol="0" anchor="ctr">
              <a:spAutoFit/>
            </a:bodyPr>
            <a:lstStyle>
              <a:defPPr>
                <a:defRPr lang="zh-TW"/>
              </a:defPPr>
              <a:lvl1pPr algn="ctr"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defRPr>
              </a:lvl1pPr>
            </a:lstStyle>
            <a:p>
              <a:r>
                <a:rPr lang="zh-TW" altLang="en-US" sz="1400" dirty="0">
                  <a:solidFill>
                    <a:schemeClr val="bg1"/>
                  </a:solidFill>
                </a:rPr>
                <a:t>喜</a:t>
              </a:r>
            </a:p>
          </p:txBody>
        </p:sp>
        <p:sp>
          <p:nvSpPr>
            <p:cNvPr id="47" name="文字方塊 46">
              <a:extLst>
                <a:ext uri="{FF2B5EF4-FFF2-40B4-BE49-F238E27FC236}">
                  <a16:creationId xmlns:a16="http://schemas.microsoft.com/office/drawing/2014/main" id="{A0D54C06-C42A-4537-B270-83AD0215F6C3}"/>
                </a:ext>
              </a:extLst>
            </p:cNvPr>
            <p:cNvSpPr txBox="1"/>
            <p:nvPr/>
          </p:nvSpPr>
          <p:spPr>
            <a:xfrm>
              <a:off x="1040530" y="2762413"/>
              <a:ext cx="360000" cy="356608"/>
            </a:xfrm>
            <a:prstGeom prst="roundRect">
              <a:avLst/>
            </a:prstGeom>
            <a:grpFill/>
            <a:ln>
              <a:noFill/>
            </a:ln>
          </p:spPr>
          <p:txBody>
            <a:bodyPr vert="horz" wrap="square" rtlCol="0" anchor="ctr">
              <a:spAutoFit/>
            </a:bodyPr>
            <a:lstStyle>
              <a:defPPr>
                <a:defRPr lang="zh-TW"/>
              </a:defPPr>
              <a:lvl1pPr algn="ctr"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defRPr>
              </a:lvl1pPr>
            </a:lstStyle>
            <a:p>
              <a:r>
                <a:rPr lang="zh-TW" altLang="en-US" sz="1400" dirty="0">
                  <a:solidFill>
                    <a:schemeClr val="bg1"/>
                  </a:solidFill>
                </a:rPr>
                <a:t>歡</a:t>
              </a:r>
            </a:p>
          </p:txBody>
        </p:sp>
        <p:sp>
          <p:nvSpPr>
            <p:cNvPr id="48" name="文字方塊 47">
              <a:extLst>
                <a:ext uri="{FF2B5EF4-FFF2-40B4-BE49-F238E27FC236}">
                  <a16:creationId xmlns:a16="http://schemas.microsoft.com/office/drawing/2014/main" id="{685D243D-3A06-4FDE-9B9B-BAC99732AE5E}"/>
                </a:ext>
              </a:extLst>
            </p:cNvPr>
            <p:cNvSpPr txBox="1"/>
            <p:nvPr/>
          </p:nvSpPr>
          <p:spPr>
            <a:xfrm>
              <a:off x="1040529" y="3186941"/>
              <a:ext cx="360000" cy="356608"/>
            </a:xfrm>
            <a:prstGeom prst="roundRect">
              <a:avLst/>
            </a:prstGeom>
            <a:grpFill/>
            <a:ln>
              <a:noFill/>
            </a:ln>
          </p:spPr>
          <p:txBody>
            <a:bodyPr vert="horz" wrap="square" rtlCol="0" anchor="ctr">
              <a:spAutoFit/>
            </a:bodyPr>
            <a:lstStyle>
              <a:defPPr>
                <a:defRPr lang="zh-TW"/>
              </a:defPPr>
              <a:lvl1pPr algn="ctr"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defRPr>
              </a:lvl1pPr>
            </a:lstStyle>
            <a:p>
              <a:r>
                <a:rPr lang="zh-TW" altLang="en-US" sz="1400" dirty="0">
                  <a:solidFill>
                    <a:schemeClr val="bg1"/>
                  </a:solidFill>
                </a:rPr>
                <a:t>吃</a:t>
              </a:r>
            </a:p>
          </p:txBody>
        </p:sp>
        <p:sp>
          <p:nvSpPr>
            <p:cNvPr id="49" name="文字方塊 48">
              <a:extLst>
                <a:ext uri="{FF2B5EF4-FFF2-40B4-BE49-F238E27FC236}">
                  <a16:creationId xmlns:a16="http://schemas.microsoft.com/office/drawing/2014/main" id="{2B850F42-A555-49C1-8273-6B0A4244A800}"/>
                </a:ext>
              </a:extLst>
            </p:cNvPr>
            <p:cNvSpPr txBox="1"/>
            <p:nvPr/>
          </p:nvSpPr>
          <p:spPr>
            <a:xfrm>
              <a:off x="1040528" y="3611469"/>
              <a:ext cx="360000" cy="356608"/>
            </a:xfrm>
            <a:prstGeom prst="roundRect">
              <a:avLst/>
            </a:prstGeom>
            <a:grpFill/>
            <a:ln>
              <a:noFill/>
            </a:ln>
          </p:spPr>
          <p:txBody>
            <a:bodyPr vert="horz" wrap="square" rtlCol="0" anchor="ctr">
              <a:spAutoFit/>
            </a:bodyPr>
            <a:lstStyle>
              <a:defPPr>
                <a:defRPr lang="zh-TW"/>
              </a:defPPr>
              <a:lvl1pPr algn="ctr"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defRPr>
              </a:lvl1pPr>
            </a:lstStyle>
            <a:p>
              <a:r>
                <a:rPr lang="zh-TW" altLang="en-US" sz="1400" dirty="0">
                  <a:solidFill>
                    <a:schemeClr val="bg1"/>
                  </a:solidFill>
                </a:rPr>
                <a:t>水</a:t>
              </a:r>
            </a:p>
          </p:txBody>
        </p:sp>
        <p:sp>
          <p:nvSpPr>
            <p:cNvPr id="50" name="文字方塊 49">
              <a:extLst>
                <a:ext uri="{FF2B5EF4-FFF2-40B4-BE49-F238E27FC236}">
                  <a16:creationId xmlns:a16="http://schemas.microsoft.com/office/drawing/2014/main" id="{C773EE2E-1A71-4866-BF31-F7B329244BFC}"/>
                </a:ext>
              </a:extLst>
            </p:cNvPr>
            <p:cNvSpPr txBox="1"/>
            <p:nvPr/>
          </p:nvSpPr>
          <p:spPr>
            <a:xfrm>
              <a:off x="1040527" y="4046410"/>
              <a:ext cx="360000" cy="356608"/>
            </a:xfrm>
            <a:prstGeom prst="roundRect">
              <a:avLst/>
            </a:prstGeom>
            <a:grpFill/>
            <a:ln>
              <a:noFill/>
            </a:ln>
          </p:spPr>
          <p:txBody>
            <a:bodyPr vert="horz" wrap="square" rtlCol="0" anchor="ctr">
              <a:spAutoFit/>
            </a:bodyPr>
            <a:lstStyle>
              <a:defPPr>
                <a:defRPr lang="zh-TW"/>
              </a:defPPr>
              <a:lvl1pPr algn="ctr"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defRPr>
              </a:lvl1pPr>
            </a:lstStyle>
            <a:p>
              <a:r>
                <a:rPr lang="zh-TW" altLang="en-US" sz="1400" dirty="0">
                  <a:solidFill>
                    <a:schemeClr val="bg1"/>
                  </a:solidFill>
                </a:rPr>
                <a:t>果</a:t>
              </a:r>
            </a:p>
          </p:txBody>
        </p:sp>
      </p:grp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6D7499D2-B823-4457-A25F-06084F49B548}"/>
              </a:ext>
            </a:extLst>
          </p:cNvPr>
          <p:cNvSpPr txBox="1"/>
          <p:nvPr/>
        </p:nvSpPr>
        <p:spPr>
          <a:xfrm>
            <a:off x="2650702" y="1693114"/>
            <a:ext cx="900000" cy="1080000"/>
          </a:xfrm>
          <a:prstGeom prst="roundRect">
            <a:avLst/>
          </a:prstGeom>
          <a:solidFill>
            <a:srgbClr val="FFA74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en-US" altLang="zh-TW" dirty="0">
                <a:solidFill>
                  <a:schemeClr val="bg1"/>
                </a:solidFill>
                <a:latin typeface="Sitka Heading Semibold" pitchFamily="2" charset="0"/>
              </a:rPr>
              <a:t>BERT</a:t>
            </a:r>
            <a:endParaRPr lang="zh-TW" altLang="en-US" dirty="0">
              <a:solidFill>
                <a:schemeClr val="bg1"/>
              </a:solidFill>
              <a:latin typeface="Sitka Heading Semibold" pitchFamily="2" charset="0"/>
            </a:endParaRPr>
          </a:p>
        </p:txBody>
      </p:sp>
      <p:sp>
        <p:nvSpPr>
          <p:cNvPr id="74" name="文字方塊 73">
            <a:extLst>
              <a:ext uri="{FF2B5EF4-FFF2-40B4-BE49-F238E27FC236}">
                <a16:creationId xmlns:a16="http://schemas.microsoft.com/office/drawing/2014/main" id="{62E0CE59-B6C9-4F0B-AC8D-4CF3733C9293}"/>
              </a:ext>
            </a:extLst>
          </p:cNvPr>
          <p:cNvSpPr txBox="1"/>
          <p:nvPr/>
        </p:nvSpPr>
        <p:spPr>
          <a:xfrm>
            <a:off x="4144039" y="2050920"/>
            <a:ext cx="900000" cy="3600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en-US" altLang="zh-TW" sz="1400" dirty="0">
                <a:solidFill>
                  <a:schemeClr val="bg1"/>
                </a:solidFill>
                <a:latin typeface="Sitka Heading Semibold" pitchFamily="2" charset="0"/>
              </a:rPr>
              <a:t>CRF</a:t>
            </a:r>
            <a:endParaRPr lang="zh-TW" altLang="en-US" sz="1400" dirty="0">
              <a:solidFill>
                <a:schemeClr val="bg1"/>
              </a:solidFill>
              <a:latin typeface="Sitka Heading Semibold" pitchFamily="2" charset="0"/>
            </a:endParaRPr>
          </a:p>
        </p:txBody>
      </p:sp>
      <p:sp>
        <p:nvSpPr>
          <p:cNvPr id="104" name="文字方塊 103">
            <a:extLst>
              <a:ext uri="{FF2B5EF4-FFF2-40B4-BE49-F238E27FC236}">
                <a16:creationId xmlns:a16="http://schemas.microsoft.com/office/drawing/2014/main" id="{8D0929F1-31CD-4609-8DB0-17DF3873F70B}"/>
              </a:ext>
            </a:extLst>
          </p:cNvPr>
          <p:cNvSpPr txBox="1"/>
          <p:nvPr/>
        </p:nvSpPr>
        <p:spPr>
          <a:xfrm>
            <a:off x="5284570" y="1815976"/>
            <a:ext cx="1065611" cy="306467"/>
          </a:xfrm>
          <a:prstGeom prst="roundRect">
            <a:avLst/>
          </a:prstGeom>
          <a:noFill/>
          <a:ln>
            <a:noFill/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</a:rPr>
              <a:t>Loss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</a:rPr>
              <a:t>（</a:t>
            </a: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</a:rPr>
              <a:t>BERT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</a:rPr>
              <a:t>）</a:t>
            </a:r>
          </a:p>
        </p:txBody>
      </p:sp>
      <p:sp>
        <p:nvSpPr>
          <p:cNvPr id="105" name="文字方塊 104">
            <a:extLst>
              <a:ext uri="{FF2B5EF4-FFF2-40B4-BE49-F238E27FC236}">
                <a16:creationId xmlns:a16="http://schemas.microsoft.com/office/drawing/2014/main" id="{9C60D31C-0D98-44EC-A741-FDDD66843B4C}"/>
              </a:ext>
            </a:extLst>
          </p:cNvPr>
          <p:cNvSpPr txBox="1"/>
          <p:nvPr/>
        </p:nvSpPr>
        <p:spPr>
          <a:xfrm>
            <a:off x="2650702" y="3129425"/>
            <a:ext cx="900000" cy="108000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en-US" altLang="zh-TW" dirty="0">
                <a:solidFill>
                  <a:schemeClr val="bg1"/>
                </a:solidFill>
                <a:latin typeface="Sitka Heading Semibold" pitchFamily="2" charset="0"/>
              </a:rPr>
              <a:t>UCWS</a:t>
            </a:r>
            <a:endParaRPr lang="zh-TW" altLang="en-US" dirty="0">
              <a:solidFill>
                <a:schemeClr val="bg1"/>
              </a:solidFill>
              <a:latin typeface="Sitka Heading Semibold" pitchFamily="2" charset="0"/>
            </a:endParaRPr>
          </a:p>
        </p:txBody>
      </p:sp>
      <p:cxnSp>
        <p:nvCxnSpPr>
          <p:cNvPr id="106" name="接點: 肘形 105">
            <a:extLst>
              <a:ext uri="{FF2B5EF4-FFF2-40B4-BE49-F238E27FC236}">
                <a16:creationId xmlns:a16="http://schemas.microsoft.com/office/drawing/2014/main" id="{9157380F-C45A-4CC5-98C5-D3797CB6A7AF}"/>
              </a:ext>
            </a:extLst>
          </p:cNvPr>
          <p:cNvCxnSpPr>
            <a:cxnSpLocks/>
            <a:stCxn id="45" idx="3"/>
            <a:endCxn id="58" idx="1"/>
          </p:cNvCxnSpPr>
          <p:nvPr/>
        </p:nvCxnSpPr>
        <p:spPr>
          <a:xfrm>
            <a:off x="1478696" y="1870920"/>
            <a:ext cx="1172006" cy="362194"/>
          </a:xfrm>
          <a:prstGeom prst="bentConnector3">
            <a:avLst>
              <a:gd name="adj1" fmla="val 50000"/>
            </a:avLst>
          </a:prstGeom>
          <a:ln w="9525" cap="rnd">
            <a:solidFill>
              <a:schemeClr val="tx1">
                <a:lumMod val="65000"/>
                <a:lumOff val="35000"/>
              </a:schemeClr>
            </a:solidFill>
            <a:round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直線單箭頭接點 181">
            <a:extLst>
              <a:ext uri="{FF2B5EF4-FFF2-40B4-BE49-F238E27FC236}">
                <a16:creationId xmlns:a16="http://schemas.microsoft.com/office/drawing/2014/main" id="{DC8A5A1E-6F78-4531-B69D-552B1D0C6F7B}"/>
              </a:ext>
            </a:extLst>
          </p:cNvPr>
          <p:cNvCxnSpPr>
            <a:cxnSpLocks/>
            <a:stCxn id="58" idx="3"/>
            <a:endCxn id="74" idx="1"/>
          </p:cNvCxnSpPr>
          <p:nvPr/>
        </p:nvCxnSpPr>
        <p:spPr>
          <a:xfrm flipV="1">
            <a:off x="3550702" y="2230920"/>
            <a:ext cx="593337" cy="2194"/>
          </a:xfrm>
          <a:prstGeom prst="straightConnector1">
            <a:avLst/>
          </a:prstGeom>
          <a:ln w="9525" cap="rnd">
            <a:solidFill>
              <a:schemeClr val="tx1">
                <a:lumMod val="65000"/>
                <a:lumOff val="35000"/>
              </a:schemeClr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接點: 肘形 188">
            <a:extLst>
              <a:ext uri="{FF2B5EF4-FFF2-40B4-BE49-F238E27FC236}">
                <a16:creationId xmlns:a16="http://schemas.microsoft.com/office/drawing/2014/main" id="{363368CD-7F8C-4019-BEF4-0AEF5085AF9F}"/>
              </a:ext>
            </a:extLst>
          </p:cNvPr>
          <p:cNvCxnSpPr>
            <a:cxnSpLocks/>
            <a:stCxn id="105" idx="3"/>
            <a:endCxn id="191" idx="4"/>
          </p:cNvCxnSpPr>
          <p:nvPr/>
        </p:nvCxnSpPr>
        <p:spPr>
          <a:xfrm flipV="1">
            <a:off x="3550702" y="3112443"/>
            <a:ext cx="2266674" cy="556982"/>
          </a:xfrm>
          <a:prstGeom prst="bentConnector2">
            <a:avLst/>
          </a:prstGeom>
          <a:ln w="9525" cap="rnd">
            <a:solidFill>
              <a:schemeClr val="tx1">
                <a:lumMod val="65000"/>
                <a:lumOff val="35000"/>
              </a:schemeClr>
            </a:solidFill>
            <a:round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文字方塊 190">
            <a:extLst>
              <a:ext uri="{FF2B5EF4-FFF2-40B4-BE49-F238E27FC236}">
                <a16:creationId xmlns:a16="http://schemas.microsoft.com/office/drawing/2014/main" id="{8B796870-6199-4649-BBC8-3AAC3B3F91B1}"/>
              </a:ext>
            </a:extLst>
          </p:cNvPr>
          <p:cNvSpPr txBox="1"/>
          <p:nvPr/>
        </p:nvSpPr>
        <p:spPr>
          <a:xfrm>
            <a:off x="5637376" y="2752443"/>
            <a:ext cx="360000" cy="360000"/>
          </a:xfrm>
          <a:prstGeom prst="ellipse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wrap="square" lIns="0" tIns="0" rIns="0" bIns="0" rtlCol="0" anchor="t" anchorCtr="1">
            <a:no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pPr fontAlgn="ctr"/>
            <a:r>
              <a:rPr lang="zh-TW" altLang="en-US" sz="2000" baseline="-10000" dirty="0"/>
              <a:t>＋</a:t>
            </a:r>
          </a:p>
        </p:txBody>
      </p:sp>
      <p:cxnSp>
        <p:nvCxnSpPr>
          <p:cNvPr id="205" name="接點: 肘形 204">
            <a:extLst>
              <a:ext uri="{FF2B5EF4-FFF2-40B4-BE49-F238E27FC236}">
                <a16:creationId xmlns:a16="http://schemas.microsoft.com/office/drawing/2014/main" id="{10462871-421B-49BD-B0EB-CF8C6B0DE346}"/>
              </a:ext>
            </a:extLst>
          </p:cNvPr>
          <p:cNvCxnSpPr>
            <a:cxnSpLocks/>
            <a:stCxn id="74" idx="3"/>
            <a:endCxn id="191" idx="0"/>
          </p:cNvCxnSpPr>
          <p:nvPr/>
        </p:nvCxnSpPr>
        <p:spPr>
          <a:xfrm>
            <a:off x="5044039" y="2230920"/>
            <a:ext cx="773337" cy="521523"/>
          </a:xfrm>
          <a:prstGeom prst="bentConnector2">
            <a:avLst/>
          </a:prstGeom>
          <a:ln w="9525" cap="rnd">
            <a:solidFill>
              <a:schemeClr val="tx1">
                <a:lumMod val="65000"/>
                <a:lumOff val="35000"/>
              </a:schemeClr>
            </a:solidFill>
            <a:round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文字方塊 207">
            <a:extLst>
              <a:ext uri="{FF2B5EF4-FFF2-40B4-BE49-F238E27FC236}">
                <a16:creationId xmlns:a16="http://schemas.microsoft.com/office/drawing/2014/main" id="{3EE83322-0C3F-4465-B3E9-5EBE8528EEB8}"/>
              </a:ext>
            </a:extLst>
          </p:cNvPr>
          <p:cNvSpPr txBox="1"/>
          <p:nvPr/>
        </p:nvSpPr>
        <p:spPr>
          <a:xfrm>
            <a:off x="6590713" y="2752369"/>
            <a:ext cx="1440000" cy="3600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en-US" altLang="zh-TW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</a:rPr>
              <a:t>Loss</a:t>
            </a:r>
            <a:r>
              <a:rPr lang="zh-TW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</a:rPr>
              <a:t>（</a:t>
            </a:r>
            <a:r>
              <a:rPr lang="en-US" altLang="zh-TW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</a:rPr>
              <a:t>Total</a:t>
            </a:r>
            <a:r>
              <a:rPr lang="zh-TW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</a:rPr>
              <a:t>）</a:t>
            </a:r>
          </a:p>
        </p:txBody>
      </p:sp>
      <p:cxnSp>
        <p:nvCxnSpPr>
          <p:cNvPr id="225" name="直線單箭頭接點 224">
            <a:extLst>
              <a:ext uri="{FF2B5EF4-FFF2-40B4-BE49-F238E27FC236}">
                <a16:creationId xmlns:a16="http://schemas.microsoft.com/office/drawing/2014/main" id="{CF824361-1D2D-4A80-AB79-F67448ED981B}"/>
              </a:ext>
            </a:extLst>
          </p:cNvPr>
          <p:cNvCxnSpPr>
            <a:cxnSpLocks/>
            <a:stCxn id="191" idx="6"/>
            <a:endCxn id="208" idx="1"/>
          </p:cNvCxnSpPr>
          <p:nvPr/>
        </p:nvCxnSpPr>
        <p:spPr>
          <a:xfrm flipV="1">
            <a:off x="5997376" y="2932369"/>
            <a:ext cx="593337" cy="74"/>
          </a:xfrm>
          <a:prstGeom prst="straightConnector1">
            <a:avLst/>
          </a:prstGeom>
          <a:ln w="9525" cap="rnd">
            <a:solidFill>
              <a:schemeClr val="tx1">
                <a:lumMod val="65000"/>
                <a:lumOff val="35000"/>
              </a:schemeClr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文字方塊 230">
            <a:extLst>
              <a:ext uri="{FF2B5EF4-FFF2-40B4-BE49-F238E27FC236}">
                <a16:creationId xmlns:a16="http://schemas.microsoft.com/office/drawing/2014/main" id="{442761FC-A8E6-436D-AFA1-82A0E02F0F48}"/>
              </a:ext>
            </a:extLst>
          </p:cNvPr>
          <p:cNvSpPr txBox="1"/>
          <p:nvPr/>
        </p:nvSpPr>
        <p:spPr>
          <a:xfrm>
            <a:off x="5285270" y="3739332"/>
            <a:ext cx="1065611" cy="306467"/>
          </a:xfrm>
          <a:prstGeom prst="roundRect">
            <a:avLst/>
          </a:prstGeom>
          <a:noFill/>
          <a:ln>
            <a:noFill/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</a:rPr>
              <a:t>Loss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</a:rPr>
              <a:t>（</a:t>
            </a: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</a:rPr>
              <a:t>USWS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</a:rPr>
              <a:t>）</a:t>
            </a:r>
          </a:p>
        </p:txBody>
      </p:sp>
      <p:cxnSp>
        <p:nvCxnSpPr>
          <p:cNvPr id="232" name="接點: 肘形 231">
            <a:extLst>
              <a:ext uri="{FF2B5EF4-FFF2-40B4-BE49-F238E27FC236}">
                <a16:creationId xmlns:a16="http://schemas.microsoft.com/office/drawing/2014/main" id="{AD56D0CF-59B7-4C43-8C08-AE9AE22BF636}"/>
              </a:ext>
            </a:extLst>
          </p:cNvPr>
          <p:cNvCxnSpPr>
            <a:cxnSpLocks/>
            <a:stCxn id="208" idx="0"/>
            <a:endCxn id="58" idx="0"/>
          </p:cNvCxnSpPr>
          <p:nvPr/>
        </p:nvCxnSpPr>
        <p:spPr>
          <a:xfrm rot="16200000" flipV="1">
            <a:off x="4676081" y="117736"/>
            <a:ext cx="1059255" cy="4210011"/>
          </a:xfrm>
          <a:prstGeom prst="bentConnector3">
            <a:avLst>
              <a:gd name="adj1" fmla="val 121581"/>
            </a:avLst>
          </a:prstGeom>
          <a:ln w="9525" cap="rnd">
            <a:solidFill>
              <a:schemeClr val="tx1">
                <a:lumMod val="65000"/>
                <a:lumOff val="35000"/>
              </a:schemeClr>
            </a:solidFill>
            <a:prstDash val="dash"/>
            <a:round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接點: 肘形 234">
            <a:extLst>
              <a:ext uri="{FF2B5EF4-FFF2-40B4-BE49-F238E27FC236}">
                <a16:creationId xmlns:a16="http://schemas.microsoft.com/office/drawing/2014/main" id="{57D1B141-354F-4B27-AFAA-D054CA745131}"/>
              </a:ext>
            </a:extLst>
          </p:cNvPr>
          <p:cNvCxnSpPr>
            <a:cxnSpLocks/>
            <a:stCxn id="208" idx="2"/>
            <a:endCxn id="105" idx="2"/>
          </p:cNvCxnSpPr>
          <p:nvPr/>
        </p:nvCxnSpPr>
        <p:spPr>
          <a:xfrm rot="5400000">
            <a:off x="4657180" y="1555892"/>
            <a:ext cx="1097056" cy="4210011"/>
          </a:xfrm>
          <a:prstGeom prst="bentConnector3">
            <a:avLst>
              <a:gd name="adj1" fmla="val 120838"/>
            </a:avLst>
          </a:prstGeom>
          <a:ln w="9525" cap="rnd">
            <a:solidFill>
              <a:schemeClr val="tx1">
                <a:lumMod val="65000"/>
                <a:lumOff val="35000"/>
              </a:schemeClr>
            </a:solidFill>
            <a:prstDash val="dash"/>
            <a:round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接點: 肘形 30">
            <a:extLst>
              <a:ext uri="{FF2B5EF4-FFF2-40B4-BE49-F238E27FC236}">
                <a16:creationId xmlns:a16="http://schemas.microsoft.com/office/drawing/2014/main" id="{C24C9034-AA2F-4970-B637-C4AF9FCD1016}"/>
              </a:ext>
            </a:extLst>
          </p:cNvPr>
          <p:cNvCxnSpPr>
            <a:cxnSpLocks/>
            <a:stCxn id="46" idx="3"/>
            <a:endCxn id="58" idx="1"/>
          </p:cNvCxnSpPr>
          <p:nvPr/>
        </p:nvCxnSpPr>
        <p:spPr>
          <a:xfrm flipV="1">
            <a:off x="1478695" y="2233114"/>
            <a:ext cx="1172007" cy="66373"/>
          </a:xfrm>
          <a:prstGeom prst="bentConnector3">
            <a:avLst>
              <a:gd name="adj1" fmla="val 50000"/>
            </a:avLst>
          </a:prstGeom>
          <a:ln w="9525" cap="rnd">
            <a:solidFill>
              <a:schemeClr val="tx1">
                <a:lumMod val="65000"/>
                <a:lumOff val="35000"/>
              </a:schemeClr>
            </a:solidFill>
            <a:round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接點: 肘形 35">
            <a:extLst>
              <a:ext uri="{FF2B5EF4-FFF2-40B4-BE49-F238E27FC236}">
                <a16:creationId xmlns:a16="http://schemas.microsoft.com/office/drawing/2014/main" id="{9C89940B-A88A-43B9-B832-799582E591E2}"/>
              </a:ext>
            </a:extLst>
          </p:cNvPr>
          <p:cNvCxnSpPr>
            <a:cxnSpLocks/>
            <a:stCxn id="47" idx="3"/>
            <a:endCxn id="58" idx="1"/>
          </p:cNvCxnSpPr>
          <p:nvPr/>
        </p:nvCxnSpPr>
        <p:spPr>
          <a:xfrm flipV="1">
            <a:off x="1475619" y="2233114"/>
            <a:ext cx="1175083" cy="500587"/>
          </a:xfrm>
          <a:prstGeom prst="bentConnector3">
            <a:avLst>
              <a:gd name="adj1" fmla="val 50000"/>
            </a:avLst>
          </a:prstGeom>
          <a:ln w="9525" cap="rnd">
            <a:solidFill>
              <a:schemeClr val="tx1">
                <a:lumMod val="65000"/>
                <a:lumOff val="35000"/>
              </a:schemeClr>
            </a:solidFill>
            <a:round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接點: 肘形 41">
            <a:extLst>
              <a:ext uri="{FF2B5EF4-FFF2-40B4-BE49-F238E27FC236}">
                <a16:creationId xmlns:a16="http://schemas.microsoft.com/office/drawing/2014/main" id="{4D91AC45-D216-4F4F-8441-E5936EE7110B}"/>
              </a:ext>
            </a:extLst>
          </p:cNvPr>
          <p:cNvCxnSpPr>
            <a:cxnSpLocks/>
            <a:stCxn id="48" idx="3"/>
            <a:endCxn id="58" idx="1"/>
          </p:cNvCxnSpPr>
          <p:nvPr/>
        </p:nvCxnSpPr>
        <p:spPr>
          <a:xfrm flipV="1">
            <a:off x="1475618" y="2233114"/>
            <a:ext cx="1175084" cy="929153"/>
          </a:xfrm>
          <a:prstGeom prst="bentConnector3">
            <a:avLst>
              <a:gd name="adj1" fmla="val 50000"/>
            </a:avLst>
          </a:prstGeom>
          <a:ln w="9525" cap="rnd">
            <a:solidFill>
              <a:schemeClr val="tx1">
                <a:lumMod val="65000"/>
                <a:lumOff val="35000"/>
              </a:schemeClr>
            </a:solidFill>
            <a:round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接點: 肘形 50">
            <a:extLst>
              <a:ext uri="{FF2B5EF4-FFF2-40B4-BE49-F238E27FC236}">
                <a16:creationId xmlns:a16="http://schemas.microsoft.com/office/drawing/2014/main" id="{09BB3FA2-A432-4D61-8ECD-52C06FC43467}"/>
              </a:ext>
            </a:extLst>
          </p:cNvPr>
          <p:cNvCxnSpPr>
            <a:cxnSpLocks/>
            <a:stCxn id="49" idx="3"/>
            <a:endCxn id="58" idx="1"/>
          </p:cNvCxnSpPr>
          <p:nvPr/>
        </p:nvCxnSpPr>
        <p:spPr>
          <a:xfrm flipV="1">
            <a:off x="1475617" y="2233114"/>
            <a:ext cx="1175085" cy="1357718"/>
          </a:xfrm>
          <a:prstGeom prst="bentConnector3">
            <a:avLst>
              <a:gd name="adj1" fmla="val 50000"/>
            </a:avLst>
          </a:prstGeom>
          <a:ln w="9525" cap="rnd">
            <a:solidFill>
              <a:schemeClr val="tx1">
                <a:lumMod val="65000"/>
                <a:lumOff val="35000"/>
              </a:schemeClr>
            </a:solidFill>
            <a:round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接點: 肘形 51">
            <a:extLst>
              <a:ext uri="{FF2B5EF4-FFF2-40B4-BE49-F238E27FC236}">
                <a16:creationId xmlns:a16="http://schemas.microsoft.com/office/drawing/2014/main" id="{0A736074-BF02-4879-BBAB-B819DB8CFAF1}"/>
              </a:ext>
            </a:extLst>
          </p:cNvPr>
          <p:cNvCxnSpPr>
            <a:cxnSpLocks/>
            <a:stCxn id="50" idx="3"/>
            <a:endCxn id="58" idx="1"/>
          </p:cNvCxnSpPr>
          <p:nvPr/>
        </p:nvCxnSpPr>
        <p:spPr>
          <a:xfrm flipV="1">
            <a:off x="1475616" y="2233114"/>
            <a:ext cx="1175086" cy="1796796"/>
          </a:xfrm>
          <a:prstGeom prst="bentConnector3">
            <a:avLst>
              <a:gd name="adj1" fmla="val 50000"/>
            </a:avLst>
          </a:prstGeom>
          <a:ln w="9525" cap="rnd">
            <a:solidFill>
              <a:schemeClr val="tx1">
                <a:lumMod val="65000"/>
                <a:lumOff val="35000"/>
              </a:schemeClr>
            </a:solidFill>
            <a:round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接點: 肘形 53">
            <a:extLst>
              <a:ext uri="{FF2B5EF4-FFF2-40B4-BE49-F238E27FC236}">
                <a16:creationId xmlns:a16="http://schemas.microsoft.com/office/drawing/2014/main" id="{AB202A05-61C0-480C-B6DF-956D37304369}"/>
              </a:ext>
            </a:extLst>
          </p:cNvPr>
          <p:cNvCxnSpPr>
            <a:cxnSpLocks/>
            <a:stCxn id="45" idx="3"/>
            <a:endCxn id="105" idx="1"/>
          </p:cNvCxnSpPr>
          <p:nvPr/>
        </p:nvCxnSpPr>
        <p:spPr>
          <a:xfrm>
            <a:off x="1478696" y="1870920"/>
            <a:ext cx="1172006" cy="1798505"/>
          </a:xfrm>
          <a:prstGeom prst="bentConnector3">
            <a:avLst>
              <a:gd name="adj1" fmla="val 50000"/>
            </a:avLst>
          </a:prstGeom>
          <a:ln w="9525" cap="rnd">
            <a:solidFill>
              <a:schemeClr val="tx1">
                <a:lumMod val="65000"/>
                <a:lumOff val="35000"/>
              </a:schemeClr>
            </a:solidFill>
            <a:round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接點: 肘形 58">
            <a:extLst>
              <a:ext uri="{FF2B5EF4-FFF2-40B4-BE49-F238E27FC236}">
                <a16:creationId xmlns:a16="http://schemas.microsoft.com/office/drawing/2014/main" id="{17E29BE7-C170-44F0-91EB-F98383554889}"/>
              </a:ext>
            </a:extLst>
          </p:cNvPr>
          <p:cNvCxnSpPr>
            <a:cxnSpLocks/>
            <a:stCxn id="46" idx="3"/>
            <a:endCxn id="105" idx="1"/>
          </p:cNvCxnSpPr>
          <p:nvPr/>
        </p:nvCxnSpPr>
        <p:spPr>
          <a:xfrm>
            <a:off x="1478695" y="2299487"/>
            <a:ext cx="1172007" cy="1369938"/>
          </a:xfrm>
          <a:prstGeom prst="bentConnector3">
            <a:avLst>
              <a:gd name="adj1" fmla="val 50001"/>
            </a:avLst>
          </a:prstGeom>
          <a:ln w="9525" cap="rnd">
            <a:solidFill>
              <a:schemeClr val="tx1">
                <a:lumMod val="65000"/>
                <a:lumOff val="35000"/>
              </a:schemeClr>
            </a:solidFill>
            <a:round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接點: 肘形 61">
            <a:extLst>
              <a:ext uri="{FF2B5EF4-FFF2-40B4-BE49-F238E27FC236}">
                <a16:creationId xmlns:a16="http://schemas.microsoft.com/office/drawing/2014/main" id="{00356390-14E8-4A8F-8916-EE0CC3139292}"/>
              </a:ext>
            </a:extLst>
          </p:cNvPr>
          <p:cNvCxnSpPr>
            <a:cxnSpLocks/>
            <a:stCxn id="47" idx="3"/>
            <a:endCxn id="105" idx="1"/>
          </p:cNvCxnSpPr>
          <p:nvPr/>
        </p:nvCxnSpPr>
        <p:spPr>
          <a:xfrm>
            <a:off x="1475619" y="2733701"/>
            <a:ext cx="1175083" cy="935724"/>
          </a:xfrm>
          <a:prstGeom prst="bentConnector3">
            <a:avLst>
              <a:gd name="adj1" fmla="val 50000"/>
            </a:avLst>
          </a:prstGeom>
          <a:ln w="9525" cap="rnd">
            <a:solidFill>
              <a:schemeClr val="tx1">
                <a:lumMod val="65000"/>
                <a:lumOff val="35000"/>
              </a:schemeClr>
            </a:solidFill>
            <a:round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接點: 肘形 67">
            <a:extLst>
              <a:ext uri="{FF2B5EF4-FFF2-40B4-BE49-F238E27FC236}">
                <a16:creationId xmlns:a16="http://schemas.microsoft.com/office/drawing/2014/main" id="{9677907A-CC57-4E38-868B-62C20A840F93}"/>
              </a:ext>
            </a:extLst>
          </p:cNvPr>
          <p:cNvCxnSpPr>
            <a:cxnSpLocks/>
            <a:stCxn id="48" idx="3"/>
            <a:endCxn id="105" idx="1"/>
          </p:cNvCxnSpPr>
          <p:nvPr/>
        </p:nvCxnSpPr>
        <p:spPr>
          <a:xfrm>
            <a:off x="1475618" y="3162267"/>
            <a:ext cx="1175084" cy="507158"/>
          </a:xfrm>
          <a:prstGeom prst="bentConnector3">
            <a:avLst>
              <a:gd name="adj1" fmla="val 50000"/>
            </a:avLst>
          </a:prstGeom>
          <a:ln w="9525" cap="rnd">
            <a:solidFill>
              <a:schemeClr val="tx1">
                <a:lumMod val="65000"/>
                <a:lumOff val="35000"/>
              </a:schemeClr>
            </a:solidFill>
            <a:round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接點: 肘形 71">
            <a:extLst>
              <a:ext uri="{FF2B5EF4-FFF2-40B4-BE49-F238E27FC236}">
                <a16:creationId xmlns:a16="http://schemas.microsoft.com/office/drawing/2014/main" id="{24A68441-BF2E-4A9D-84B5-DCB178264552}"/>
              </a:ext>
            </a:extLst>
          </p:cNvPr>
          <p:cNvCxnSpPr>
            <a:cxnSpLocks/>
            <a:stCxn id="49" idx="3"/>
            <a:endCxn id="105" idx="1"/>
          </p:cNvCxnSpPr>
          <p:nvPr/>
        </p:nvCxnSpPr>
        <p:spPr>
          <a:xfrm>
            <a:off x="1475617" y="3590832"/>
            <a:ext cx="1175085" cy="78593"/>
          </a:xfrm>
          <a:prstGeom prst="bentConnector3">
            <a:avLst>
              <a:gd name="adj1" fmla="val 50000"/>
            </a:avLst>
          </a:prstGeom>
          <a:ln w="9525" cap="rnd">
            <a:solidFill>
              <a:schemeClr val="tx1">
                <a:lumMod val="65000"/>
                <a:lumOff val="35000"/>
              </a:schemeClr>
            </a:solidFill>
            <a:round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接點: 肘形 75">
            <a:extLst>
              <a:ext uri="{FF2B5EF4-FFF2-40B4-BE49-F238E27FC236}">
                <a16:creationId xmlns:a16="http://schemas.microsoft.com/office/drawing/2014/main" id="{730713F0-EF44-4267-A45C-CCAACA819185}"/>
              </a:ext>
            </a:extLst>
          </p:cNvPr>
          <p:cNvCxnSpPr>
            <a:cxnSpLocks/>
            <a:stCxn id="50" idx="3"/>
            <a:endCxn id="105" idx="1"/>
          </p:cNvCxnSpPr>
          <p:nvPr/>
        </p:nvCxnSpPr>
        <p:spPr>
          <a:xfrm flipV="1">
            <a:off x="1475616" y="3669425"/>
            <a:ext cx="1175086" cy="360485"/>
          </a:xfrm>
          <a:prstGeom prst="bentConnector3">
            <a:avLst>
              <a:gd name="adj1" fmla="val 50000"/>
            </a:avLst>
          </a:prstGeom>
          <a:ln w="9525" cap="rnd">
            <a:solidFill>
              <a:schemeClr val="tx1">
                <a:lumMod val="65000"/>
                <a:lumOff val="35000"/>
              </a:schemeClr>
            </a:solidFill>
            <a:round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8536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7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0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/>
      <p:bldP spid="58" grpId="0" animBg="1"/>
      <p:bldP spid="74" grpId="0" animBg="1"/>
      <p:bldP spid="104" grpId="0"/>
      <p:bldP spid="105" grpId="0" animBg="1"/>
      <p:bldP spid="191" grpId="0" animBg="1"/>
      <p:bldP spid="208" grpId="0" animBg="1"/>
      <p:bldP spid="23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群組 23">
            <a:extLst>
              <a:ext uri="{FF2B5EF4-FFF2-40B4-BE49-F238E27FC236}">
                <a16:creationId xmlns:a16="http://schemas.microsoft.com/office/drawing/2014/main" id="{CC7669AD-7F06-4768-AFEE-CF048590E0F6}"/>
              </a:ext>
            </a:extLst>
          </p:cNvPr>
          <p:cNvGrpSpPr/>
          <p:nvPr/>
        </p:nvGrpSpPr>
        <p:grpSpPr>
          <a:xfrm>
            <a:off x="179512" y="129324"/>
            <a:ext cx="451768" cy="555356"/>
            <a:chOff x="267804" y="190469"/>
            <a:chExt cx="531917" cy="653883"/>
          </a:xfrm>
        </p:grpSpPr>
        <p:sp>
          <p:nvSpPr>
            <p:cNvPr id="38" name="Freeform 5">
              <a:extLst>
                <a:ext uri="{FF2B5EF4-FFF2-40B4-BE49-F238E27FC236}">
                  <a16:creationId xmlns:a16="http://schemas.microsoft.com/office/drawing/2014/main" id="{447DA009-29B2-4614-9274-92ECD4B4075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804" y="190469"/>
              <a:ext cx="442196" cy="502233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  <p:sp>
          <p:nvSpPr>
            <p:cNvPr id="39" name="Freeform 5">
              <a:extLst>
                <a:ext uri="{FF2B5EF4-FFF2-40B4-BE49-F238E27FC236}">
                  <a16:creationId xmlns:a16="http://schemas.microsoft.com/office/drawing/2014/main" id="{AB57CBEF-55B1-43B6-BED0-13326A536D45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528" y="303506"/>
              <a:ext cx="476193" cy="540846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</p:grpSp>
      <p:sp>
        <p:nvSpPr>
          <p:cNvPr id="32" name="矩形 31">
            <a:extLst>
              <a:ext uri="{FF2B5EF4-FFF2-40B4-BE49-F238E27FC236}">
                <a16:creationId xmlns:a16="http://schemas.microsoft.com/office/drawing/2014/main" id="{D599F86E-5EB2-46CA-8D70-DBA05EA452C9}"/>
              </a:ext>
            </a:extLst>
          </p:cNvPr>
          <p:cNvSpPr/>
          <p:nvPr/>
        </p:nvSpPr>
        <p:spPr>
          <a:xfrm>
            <a:off x="791580" y="235713"/>
            <a:ext cx="3240360" cy="43858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zh-TW" altLang="en-US" sz="24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研究方法</a:t>
            </a:r>
            <a:endParaRPr lang="zh-CN" altLang="zh-CN" sz="2400" b="1" kern="1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66" name="TextBox 120">
            <a:extLst>
              <a:ext uri="{FF2B5EF4-FFF2-40B4-BE49-F238E27FC236}">
                <a16:creationId xmlns:a16="http://schemas.microsoft.com/office/drawing/2014/main" id="{064DD712-F186-44ED-87E7-81BE0251650B}"/>
              </a:ext>
            </a:extLst>
          </p:cNvPr>
          <p:cNvSpPr txBox="1"/>
          <p:nvPr/>
        </p:nvSpPr>
        <p:spPr bwMode="auto">
          <a:xfrm>
            <a:off x="1250631" y="859070"/>
            <a:ext cx="6642738" cy="646331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 algn="ctr"/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資料集</a:t>
            </a:r>
            <a:br>
              <a:rPr lang="en-US" altLang="zh-TW" b="1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</a:br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（</a:t>
            </a:r>
            <a:r>
              <a:rPr lang="en-US" altLang="zh-TW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SIGHAN</a:t>
            </a:r>
            <a:r>
              <a:rPr lang="en-US" altLang="zh-TW" b="1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 2005 </a:t>
            </a:r>
            <a:r>
              <a:rPr lang="en-US" altLang="zh-TW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Chinese Word Segmentation Bakeoff</a:t>
            </a:r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）</a:t>
            </a:r>
          </a:p>
        </p:txBody>
      </p:sp>
      <p:sp>
        <p:nvSpPr>
          <p:cNvPr id="13" name="矩形 12"/>
          <p:cNvSpPr/>
          <p:nvPr/>
        </p:nvSpPr>
        <p:spPr>
          <a:xfrm>
            <a:off x="8748464" y="4806534"/>
            <a:ext cx="39305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13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62C61FEC-C71D-48B2-980B-64CF91CA25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4865179"/>
              </p:ext>
            </p:extLst>
          </p:nvPr>
        </p:nvGraphicFramePr>
        <p:xfrm>
          <a:off x="701930" y="1681957"/>
          <a:ext cx="7740140" cy="30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0140">
                  <a:extLst>
                    <a:ext uri="{9D8B030D-6E8A-4147-A177-3AD203B41FA5}">
                      <a16:colId xmlns:a16="http://schemas.microsoft.com/office/drawing/2014/main" val="1600020898"/>
                    </a:ext>
                  </a:extLst>
                </a:gridCol>
                <a:gridCol w="1620000">
                  <a:extLst>
                    <a:ext uri="{9D8B030D-6E8A-4147-A177-3AD203B41FA5}">
                      <a16:colId xmlns:a16="http://schemas.microsoft.com/office/drawing/2014/main" val="3292100929"/>
                    </a:ext>
                  </a:extLst>
                </a:gridCol>
                <a:gridCol w="1620000">
                  <a:extLst>
                    <a:ext uri="{9D8B030D-6E8A-4147-A177-3AD203B41FA5}">
                      <a16:colId xmlns:a16="http://schemas.microsoft.com/office/drawing/2014/main" val="3140679145"/>
                    </a:ext>
                  </a:extLst>
                </a:gridCol>
                <a:gridCol w="1620000">
                  <a:extLst>
                    <a:ext uri="{9D8B030D-6E8A-4147-A177-3AD203B41FA5}">
                      <a16:colId xmlns:a16="http://schemas.microsoft.com/office/drawing/2014/main" val="1167513758"/>
                    </a:ext>
                  </a:extLst>
                </a:gridCol>
                <a:gridCol w="1620000">
                  <a:extLst>
                    <a:ext uri="{9D8B030D-6E8A-4147-A177-3AD203B41FA5}">
                      <a16:colId xmlns:a16="http://schemas.microsoft.com/office/drawing/2014/main" val="3213026126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資料集名稱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altLang="zh-TW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AS</a:t>
                      </a:r>
                      <a:br>
                        <a:rPr lang="en-US" altLang="zh-TW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</a:br>
                      <a:r>
                        <a:rPr lang="zh-TW" altLang="en-US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（中研院）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altLang="zh-TW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CityU</a:t>
                      </a:r>
                    </a:p>
                    <a:p>
                      <a:pPr lvl="0" algn="ctr"/>
                      <a:r>
                        <a:rPr lang="zh-TW" altLang="en-US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（香港城市大學）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MSR</a:t>
                      </a:r>
                      <a:br>
                        <a:rPr lang="en-US" altLang="zh-TW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</a:br>
                      <a:r>
                        <a:rPr lang="zh-TW" altLang="en-US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（微軟研究院）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altLang="zh-TW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PKU</a:t>
                      </a:r>
                      <a:br>
                        <a:rPr lang="en-US" altLang="zh-TW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</a:br>
                      <a:r>
                        <a:rPr lang="zh-TW" altLang="en-US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（北京大學）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3373852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語言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zh-TW" altLang="en-US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繁體中文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繁體中文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zh-TW" altLang="en-US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簡體中文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簡體中文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1840440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編碼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CP</a:t>
                      </a:r>
                      <a:r>
                        <a:rPr lang="en-US" altLang="zh-TW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950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HKSCS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CP</a:t>
                      </a:r>
                      <a:r>
                        <a:rPr lang="en-US" altLang="zh-TW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936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CP</a:t>
                      </a:r>
                      <a:r>
                        <a:rPr lang="en-US" altLang="zh-TW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936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5407406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訓練集詞數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>
                        <a:lnSpc>
                          <a:spcPct val="100000"/>
                        </a:lnSpc>
                      </a:pPr>
                      <a:r>
                        <a:rPr lang="en-US" altLang="zh-TW" sz="14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5,449,581</a:t>
                      </a:r>
                      <a:endParaRPr lang="zh-TW" altLang="en-US" sz="14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>
                        <a:lnSpc>
                          <a:spcPct val="100000"/>
                        </a:lnSpc>
                      </a:pPr>
                      <a:r>
                        <a:rPr lang="en-US" altLang="zh-TW" sz="14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1,455,630</a:t>
                      </a:r>
                      <a:endParaRPr lang="zh-TW" altLang="en-US" sz="14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>
                        <a:lnSpc>
                          <a:spcPct val="100000"/>
                        </a:lnSpc>
                      </a:pPr>
                      <a:r>
                        <a:rPr lang="en-US" altLang="zh-TW" sz="14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2,368,391</a:t>
                      </a:r>
                      <a:endParaRPr lang="zh-TW" altLang="en-US" sz="14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>
                        <a:lnSpc>
                          <a:spcPct val="100000"/>
                        </a:lnSpc>
                      </a:pPr>
                      <a:r>
                        <a:rPr lang="en-US" altLang="zh-TW" sz="14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1,109,947</a:t>
                      </a:r>
                      <a:endParaRPr lang="zh-TW" altLang="en-US" sz="14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1355018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測試集詞數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122,610</a:t>
                      </a:r>
                      <a:endParaRPr lang="zh-TW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4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40,936</a:t>
                      </a:r>
                      <a:r>
                        <a:rPr lang="en-US" altLang="zh-TW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 </a:t>
                      </a:r>
                      <a:endParaRPr lang="zh-TW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106,873</a:t>
                      </a:r>
                      <a:endParaRPr lang="zh-TW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104,372</a:t>
                      </a:r>
                      <a:endParaRPr lang="zh-TW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71019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詞表詞數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141,339</a:t>
                      </a:r>
                      <a:endParaRPr lang="zh-TW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69,085</a:t>
                      </a:r>
                      <a:endParaRPr lang="zh-TW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88,119</a:t>
                      </a:r>
                      <a:endParaRPr lang="zh-TW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55,304</a:t>
                      </a:r>
                      <a:endParaRPr lang="zh-TW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338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6698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群組 23">
            <a:extLst>
              <a:ext uri="{FF2B5EF4-FFF2-40B4-BE49-F238E27FC236}">
                <a16:creationId xmlns:a16="http://schemas.microsoft.com/office/drawing/2014/main" id="{CC7669AD-7F06-4768-AFEE-CF048590E0F6}"/>
              </a:ext>
            </a:extLst>
          </p:cNvPr>
          <p:cNvGrpSpPr/>
          <p:nvPr/>
        </p:nvGrpSpPr>
        <p:grpSpPr>
          <a:xfrm>
            <a:off x="179512" y="129324"/>
            <a:ext cx="451768" cy="555356"/>
            <a:chOff x="267804" y="190469"/>
            <a:chExt cx="531917" cy="653883"/>
          </a:xfrm>
        </p:grpSpPr>
        <p:sp>
          <p:nvSpPr>
            <p:cNvPr id="38" name="Freeform 5">
              <a:extLst>
                <a:ext uri="{FF2B5EF4-FFF2-40B4-BE49-F238E27FC236}">
                  <a16:creationId xmlns:a16="http://schemas.microsoft.com/office/drawing/2014/main" id="{447DA009-29B2-4614-9274-92ECD4B4075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804" y="190469"/>
              <a:ext cx="442196" cy="502233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  <p:sp>
          <p:nvSpPr>
            <p:cNvPr id="39" name="Freeform 5">
              <a:extLst>
                <a:ext uri="{FF2B5EF4-FFF2-40B4-BE49-F238E27FC236}">
                  <a16:creationId xmlns:a16="http://schemas.microsoft.com/office/drawing/2014/main" id="{AB57CBEF-55B1-43B6-BED0-13326A536D45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528" y="303506"/>
              <a:ext cx="476193" cy="540846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</p:grpSp>
      <p:sp>
        <p:nvSpPr>
          <p:cNvPr id="32" name="矩形 31">
            <a:extLst>
              <a:ext uri="{FF2B5EF4-FFF2-40B4-BE49-F238E27FC236}">
                <a16:creationId xmlns:a16="http://schemas.microsoft.com/office/drawing/2014/main" id="{D599F86E-5EB2-46CA-8D70-DBA05EA452C9}"/>
              </a:ext>
            </a:extLst>
          </p:cNvPr>
          <p:cNvSpPr/>
          <p:nvPr/>
        </p:nvSpPr>
        <p:spPr>
          <a:xfrm>
            <a:off x="791580" y="235713"/>
            <a:ext cx="3240360" cy="43858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zh-TW" altLang="en-US" sz="24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研究方法</a:t>
            </a:r>
            <a:endParaRPr lang="zh-CN" altLang="zh-CN" sz="2400" b="1" kern="1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66" name="TextBox 120">
            <a:extLst>
              <a:ext uri="{FF2B5EF4-FFF2-40B4-BE49-F238E27FC236}">
                <a16:creationId xmlns:a16="http://schemas.microsoft.com/office/drawing/2014/main" id="{064DD712-F186-44ED-87E7-81BE0251650B}"/>
              </a:ext>
            </a:extLst>
          </p:cNvPr>
          <p:cNvSpPr txBox="1"/>
          <p:nvPr/>
        </p:nvSpPr>
        <p:spPr bwMode="auto">
          <a:xfrm>
            <a:off x="1889702" y="935945"/>
            <a:ext cx="5364596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 algn="ctr"/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預訓練詞向量</a:t>
            </a:r>
          </a:p>
        </p:txBody>
      </p:sp>
      <p:sp>
        <p:nvSpPr>
          <p:cNvPr id="13" name="矩形 12"/>
          <p:cNvSpPr/>
          <p:nvPr/>
        </p:nvSpPr>
        <p:spPr>
          <a:xfrm>
            <a:off x="8748464" y="4806534"/>
            <a:ext cx="39145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15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graphicFrame>
        <p:nvGraphicFramePr>
          <p:cNvPr id="88" name="表格 87">
            <a:extLst>
              <a:ext uri="{FF2B5EF4-FFF2-40B4-BE49-F238E27FC236}">
                <a16:creationId xmlns:a16="http://schemas.microsoft.com/office/drawing/2014/main" id="{CF9E6168-4567-42B1-902E-0A856CFFCD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5663543"/>
              </p:ext>
            </p:extLst>
          </p:nvPr>
        </p:nvGraphicFramePr>
        <p:xfrm>
          <a:off x="2142000" y="1600436"/>
          <a:ext cx="4860000" cy="30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1600020898"/>
                    </a:ext>
                  </a:extLst>
                </a:gridCol>
                <a:gridCol w="1620000">
                  <a:extLst>
                    <a:ext uri="{9D8B030D-6E8A-4147-A177-3AD203B41FA5}">
                      <a16:colId xmlns:a16="http://schemas.microsoft.com/office/drawing/2014/main" val="3292100929"/>
                    </a:ext>
                  </a:extLst>
                </a:gridCol>
                <a:gridCol w="1620000">
                  <a:extLst>
                    <a:ext uri="{9D8B030D-6E8A-4147-A177-3AD203B41FA5}">
                      <a16:colId xmlns:a16="http://schemas.microsoft.com/office/drawing/2014/main" val="3140679145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參數設置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altLang="zh-TW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Word</a:t>
                      </a:r>
                      <a:r>
                        <a:rPr lang="en-US" altLang="zh-TW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2</a:t>
                      </a:r>
                      <a:r>
                        <a:rPr lang="en-US" altLang="zh-TW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Vec</a:t>
                      </a:r>
                      <a:endParaRPr lang="zh-TW" altLang="en-US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Sitka Heading Semibold" pitchFamily="2" charset="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altLang="zh-TW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Wang</a:t>
                      </a:r>
                      <a:r>
                        <a:rPr lang="en-US" altLang="zh-TW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2</a:t>
                      </a:r>
                      <a:r>
                        <a:rPr lang="en-US" altLang="zh-TW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Vec</a:t>
                      </a:r>
                      <a:endParaRPr lang="zh-TW" altLang="en-US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Sitka Heading Semibold" pitchFamily="2" charset="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3373852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詞向量模型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altLang="zh-TW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Skip-gram</a:t>
                      </a:r>
                      <a:endParaRPr lang="zh-TW" altLang="en-US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Sitka Heading Semibold" pitchFamily="2" charset="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Skip-gram</a:t>
                      </a:r>
                      <a:endParaRPr lang="zh-TW" altLang="en-US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184044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學習率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0.025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0.05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540740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Epoch</a:t>
                      </a:r>
                      <a:r>
                        <a:rPr lang="zh-TW" altLang="en-US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次數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>
                        <a:lnSpc>
                          <a:spcPct val="100000"/>
                        </a:lnSpc>
                      </a:pPr>
                      <a:r>
                        <a:rPr lang="en-US" altLang="zh-TW" sz="14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5</a:t>
                      </a:r>
                      <a:endParaRPr lang="zh-TW" altLang="en-US" sz="14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>
                        <a:lnSpc>
                          <a:spcPct val="100000"/>
                        </a:lnSpc>
                      </a:pPr>
                      <a:r>
                        <a:rPr lang="en-US" altLang="zh-TW" sz="14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5</a:t>
                      </a:r>
                      <a:endParaRPr lang="zh-TW" altLang="en-US" sz="14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1355018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N-gram</a:t>
                      </a:r>
                      <a:r>
                        <a:rPr lang="zh-TW" altLang="en-US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大小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1-4</a:t>
                      </a:r>
                      <a:endParaRPr lang="zh-TW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4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1-2</a:t>
                      </a:r>
                      <a:r>
                        <a:rPr lang="en-US" altLang="zh-TW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 </a:t>
                      </a:r>
                      <a:endParaRPr lang="zh-TW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71019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Windows</a:t>
                      </a:r>
                      <a:r>
                        <a:rPr lang="zh-TW" altLang="en-US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大小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1-5</a:t>
                      </a:r>
                      <a:endParaRPr lang="zh-TW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1-2</a:t>
                      </a:r>
                      <a:endParaRPr lang="zh-TW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3382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詞頻捨棄大小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10</a:t>
                      </a:r>
                      <a:endParaRPr lang="zh-TW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-</a:t>
                      </a:r>
                      <a:endParaRPr lang="zh-TW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47983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9145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: 圓角 25">
            <a:extLst>
              <a:ext uri="{FF2B5EF4-FFF2-40B4-BE49-F238E27FC236}">
                <a16:creationId xmlns:a16="http://schemas.microsoft.com/office/drawing/2014/main" id="{FBA6E188-01E7-4F99-8E50-74CD3DFED930}"/>
              </a:ext>
            </a:extLst>
          </p:cNvPr>
          <p:cNvSpPr/>
          <p:nvPr/>
        </p:nvSpPr>
        <p:spPr>
          <a:xfrm>
            <a:off x="3582000" y="1795386"/>
            <a:ext cx="1980000" cy="900000"/>
          </a:xfrm>
          <a:prstGeom prst="roundRect">
            <a:avLst/>
          </a:prstGeom>
          <a:solidFill>
            <a:srgbClr val="DEEBF7">
              <a:alpha val="6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grpSp>
        <p:nvGrpSpPr>
          <p:cNvPr id="24" name="群組 23">
            <a:extLst>
              <a:ext uri="{FF2B5EF4-FFF2-40B4-BE49-F238E27FC236}">
                <a16:creationId xmlns:a16="http://schemas.microsoft.com/office/drawing/2014/main" id="{CC7669AD-7F06-4768-AFEE-CF048590E0F6}"/>
              </a:ext>
            </a:extLst>
          </p:cNvPr>
          <p:cNvGrpSpPr/>
          <p:nvPr/>
        </p:nvGrpSpPr>
        <p:grpSpPr>
          <a:xfrm>
            <a:off x="179512" y="129324"/>
            <a:ext cx="451768" cy="555356"/>
            <a:chOff x="267804" y="190469"/>
            <a:chExt cx="531917" cy="653883"/>
          </a:xfrm>
        </p:grpSpPr>
        <p:sp>
          <p:nvSpPr>
            <p:cNvPr id="38" name="Freeform 5">
              <a:extLst>
                <a:ext uri="{FF2B5EF4-FFF2-40B4-BE49-F238E27FC236}">
                  <a16:creationId xmlns:a16="http://schemas.microsoft.com/office/drawing/2014/main" id="{447DA009-29B2-4614-9274-92ECD4B4075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804" y="190469"/>
              <a:ext cx="442196" cy="502233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  <p:sp>
          <p:nvSpPr>
            <p:cNvPr id="39" name="Freeform 5">
              <a:extLst>
                <a:ext uri="{FF2B5EF4-FFF2-40B4-BE49-F238E27FC236}">
                  <a16:creationId xmlns:a16="http://schemas.microsoft.com/office/drawing/2014/main" id="{AB57CBEF-55B1-43B6-BED0-13326A536D45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528" y="303506"/>
              <a:ext cx="476193" cy="540846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</p:grpSp>
      <p:sp>
        <p:nvSpPr>
          <p:cNvPr id="32" name="矩形 31">
            <a:extLst>
              <a:ext uri="{FF2B5EF4-FFF2-40B4-BE49-F238E27FC236}">
                <a16:creationId xmlns:a16="http://schemas.microsoft.com/office/drawing/2014/main" id="{D599F86E-5EB2-46CA-8D70-DBA05EA452C9}"/>
              </a:ext>
            </a:extLst>
          </p:cNvPr>
          <p:cNvSpPr/>
          <p:nvPr/>
        </p:nvSpPr>
        <p:spPr>
          <a:xfrm>
            <a:off x="791580" y="235713"/>
            <a:ext cx="3240360" cy="43858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zh-TW" altLang="en-US" sz="24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研究方法</a:t>
            </a:r>
            <a:endParaRPr lang="zh-CN" altLang="zh-CN" sz="2400" b="1" kern="1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66" name="TextBox 120">
            <a:extLst>
              <a:ext uri="{FF2B5EF4-FFF2-40B4-BE49-F238E27FC236}">
                <a16:creationId xmlns:a16="http://schemas.microsoft.com/office/drawing/2014/main" id="{064DD712-F186-44ED-87E7-81BE0251650B}"/>
              </a:ext>
            </a:extLst>
          </p:cNvPr>
          <p:cNvSpPr txBox="1"/>
          <p:nvPr/>
        </p:nvSpPr>
        <p:spPr bwMode="auto">
          <a:xfrm>
            <a:off x="1889702" y="747675"/>
            <a:ext cx="5364596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 algn="ctr"/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資料預處理</a:t>
            </a:r>
          </a:p>
        </p:txBody>
      </p:sp>
      <p:sp>
        <p:nvSpPr>
          <p:cNvPr id="13" name="矩形 12"/>
          <p:cNvSpPr/>
          <p:nvPr/>
        </p:nvSpPr>
        <p:spPr>
          <a:xfrm>
            <a:off x="8748464" y="4806534"/>
            <a:ext cx="4058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16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19" name="矩形: 圓角 18">
            <a:extLst>
              <a:ext uri="{FF2B5EF4-FFF2-40B4-BE49-F238E27FC236}">
                <a16:creationId xmlns:a16="http://schemas.microsoft.com/office/drawing/2014/main" id="{76243ADE-79F0-4D2A-BC23-5B7C9F4067AB}"/>
              </a:ext>
            </a:extLst>
          </p:cNvPr>
          <p:cNvSpPr/>
          <p:nvPr/>
        </p:nvSpPr>
        <p:spPr>
          <a:xfrm>
            <a:off x="941453" y="1795386"/>
            <a:ext cx="1980000" cy="900000"/>
          </a:xfrm>
          <a:prstGeom prst="roundRect">
            <a:avLst/>
          </a:prstGeom>
          <a:solidFill>
            <a:srgbClr val="DEEBF7">
              <a:alpha val="6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899E24FD-30FA-4B04-9A00-7C9A0B14A7FF}"/>
              </a:ext>
            </a:extLst>
          </p:cNvPr>
          <p:cNvSpPr txBox="1"/>
          <p:nvPr/>
        </p:nvSpPr>
        <p:spPr>
          <a:xfrm>
            <a:off x="1097543" y="1887842"/>
            <a:ext cx="1667820" cy="715089"/>
          </a:xfrm>
          <a:prstGeom prst="roundRect">
            <a:avLst/>
          </a:prstGeom>
          <a:noFill/>
          <a:ln>
            <a:noFill/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TW" altLang="en-US" sz="1200" b="1" dirty="0">
                <a:latin typeface="Sitka Heading Semibold"/>
              </a:rPr>
              <a:t>清理</a:t>
            </a:r>
            <a:r>
              <a:rPr lang="en-US" altLang="zh-TW" sz="1200" b="1" dirty="0">
                <a:latin typeface="Sitka Heading Semibold"/>
              </a:rPr>
              <a:t>HTML</a:t>
            </a:r>
            <a:r>
              <a:rPr lang="zh-TW" altLang="en-US" sz="1200" b="1" dirty="0">
                <a:latin typeface="Sitka Heading Semibold"/>
              </a:rPr>
              <a:t>標籤</a:t>
            </a:r>
            <a:br>
              <a:rPr lang="en-US" altLang="zh-TW" sz="1200" b="1" dirty="0">
                <a:latin typeface="Sitka Heading Semibold"/>
              </a:rPr>
            </a:br>
            <a:r>
              <a:rPr lang="zh-TW" altLang="en-US" sz="1200" b="1" dirty="0">
                <a:latin typeface="Sitka Heading Semibold"/>
              </a:rPr>
              <a:t>＆</a:t>
            </a:r>
            <a:br>
              <a:rPr lang="en-US" altLang="zh-TW" sz="1200" b="1" dirty="0">
                <a:latin typeface="Sitka Heading Semibold"/>
              </a:rPr>
            </a:br>
            <a:r>
              <a:rPr lang="zh-TW" altLang="en-US" sz="1200" b="1" dirty="0">
                <a:latin typeface="Sitka Heading Semibold"/>
              </a:rPr>
              <a:t>大小寫轉換 </a:t>
            </a: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2F4937DB-DBD6-4D63-BF3A-1C0A95A437CA}"/>
              </a:ext>
            </a:extLst>
          </p:cNvPr>
          <p:cNvSpPr txBox="1"/>
          <p:nvPr/>
        </p:nvSpPr>
        <p:spPr>
          <a:xfrm>
            <a:off x="3738090" y="1887842"/>
            <a:ext cx="1667820" cy="306467"/>
          </a:xfrm>
          <a:prstGeom prst="roundRect">
            <a:avLst/>
          </a:prstGeom>
          <a:noFill/>
          <a:ln>
            <a:noFill/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TW" altLang="en-US" sz="1200" b="1" dirty="0">
                <a:latin typeface="Sitka Heading Semibold"/>
              </a:rPr>
              <a:t>文章分段斷詞</a:t>
            </a:r>
          </a:p>
        </p:txBody>
      </p:sp>
      <p:sp>
        <p:nvSpPr>
          <p:cNvPr id="28" name="矩形: 圓角 27">
            <a:extLst>
              <a:ext uri="{FF2B5EF4-FFF2-40B4-BE49-F238E27FC236}">
                <a16:creationId xmlns:a16="http://schemas.microsoft.com/office/drawing/2014/main" id="{D1B35B52-ECC4-43E3-AD4A-351D8765DA63}"/>
              </a:ext>
            </a:extLst>
          </p:cNvPr>
          <p:cNvSpPr/>
          <p:nvPr/>
        </p:nvSpPr>
        <p:spPr>
          <a:xfrm>
            <a:off x="6222547" y="1795385"/>
            <a:ext cx="1980000" cy="900000"/>
          </a:xfrm>
          <a:prstGeom prst="roundRect">
            <a:avLst/>
          </a:prstGeom>
          <a:solidFill>
            <a:srgbClr val="DEEBF7">
              <a:alpha val="6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35" name="矩形: 圓角 34">
            <a:extLst>
              <a:ext uri="{FF2B5EF4-FFF2-40B4-BE49-F238E27FC236}">
                <a16:creationId xmlns:a16="http://schemas.microsoft.com/office/drawing/2014/main" id="{9F581455-6667-441A-9A14-20D0CF582931}"/>
              </a:ext>
            </a:extLst>
          </p:cNvPr>
          <p:cNvSpPr/>
          <p:nvPr/>
        </p:nvSpPr>
        <p:spPr>
          <a:xfrm>
            <a:off x="941453" y="3256620"/>
            <a:ext cx="1980000" cy="900000"/>
          </a:xfrm>
          <a:prstGeom prst="roundRect">
            <a:avLst/>
          </a:prstGeom>
          <a:solidFill>
            <a:srgbClr val="DEEBF7">
              <a:alpha val="6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740E655D-7F12-4CC1-BE46-06080C978A81}"/>
              </a:ext>
            </a:extLst>
          </p:cNvPr>
          <p:cNvSpPr txBox="1"/>
          <p:nvPr/>
        </p:nvSpPr>
        <p:spPr>
          <a:xfrm>
            <a:off x="6378637" y="2095234"/>
            <a:ext cx="1667820" cy="306467"/>
          </a:xfrm>
          <a:prstGeom prst="roundRect">
            <a:avLst/>
          </a:prstGeom>
          <a:noFill/>
          <a:ln>
            <a:noFill/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TW" altLang="en-US" sz="1200" b="1" dirty="0">
                <a:latin typeface="Sitka Heading Semibold"/>
              </a:rPr>
              <a:t>去除停用字</a:t>
            </a:r>
          </a:p>
        </p:txBody>
      </p:sp>
      <p:sp>
        <p:nvSpPr>
          <p:cNvPr id="30" name="矩形: 圓角 29">
            <a:extLst>
              <a:ext uri="{FF2B5EF4-FFF2-40B4-BE49-F238E27FC236}">
                <a16:creationId xmlns:a16="http://schemas.microsoft.com/office/drawing/2014/main" id="{6DB2FF53-8799-4191-8F2B-304C17C30829}"/>
              </a:ext>
            </a:extLst>
          </p:cNvPr>
          <p:cNvSpPr/>
          <p:nvPr/>
        </p:nvSpPr>
        <p:spPr>
          <a:xfrm>
            <a:off x="6217110" y="3256620"/>
            <a:ext cx="1980000" cy="900000"/>
          </a:xfrm>
          <a:prstGeom prst="roundRect">
            <a:avLst/>
          </a:prstGeom>
          <a:solidFill>
            <a:srgbClr val="DEEBF7">
              <a:alpha val="6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16445019-7707-4503-B1FB-B47ED23118C1}"/>
              </a:ext>
            </a:extLst>
          </p:cNvPr>
          <p:cNvSpPr txBox="1"/>
          <p:nvPr/>
        </p:nvSpPr>
        <p:spPr>
          <a:xfrm>
            <a:off x="1097543" y="3551100"/>
            <a:ext cx="1667820" cy="306467"/>
          </a:xfrm>
          <a:prstGeom prst="roundRect">
            <a:avLst/>
          </a:prstGeom>
          <a:noFill/>
          <a:ln>
            <a:noFill/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TW" altLang="en-US" sz="1200" b="1" dirty="0">
                <a:latin typeface="Sitka Heading Semibold"/>
              </a:rPr>
              <a:t>詞轉向量</a:t>
            </a:r>
          </a:p>
        </p:txBody>
      </p:sp>
      <p:sp>
        <p:nvSpPr>
          <p:cNvPr id="33" name="矩形: 圓角 32">
            <a:extLst>
              <a:ext uri="{FF2B5EF4-FFF2-40B4-BE49-F238E27FC236}">
                <a16:creationId xmlns:a16="http://schemas.microsoft.com/office/drawing/2014/main" id="{2E1E793C-063A-44A6-A9E4-8E098BDBF975}"/>
              </a:ext>
            </a:extLst>
          </p:cNvPr>
          <p:cNvSpPr/>
          <p:nvPr/>
        </p:nvSpPr>
        <p:spPr>
          <a:xfrm>
            <a:off x="3582000" y="3256620"/>
            <a:ext cx="1980000" cy="900000"/>
          </a:xfrm>
          <a:prstGeom prst="roundRect">
            <a:avLst/>
          </a:prstGeom>
          <a:solidFill>
            <a:srgbClr val="DEEBF7">
              <a:alpha val="6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BDEC3FCA-82C3-4775-A29A-33EBD2F474F8}"/>
              </a:ext>
            </a:extLst>
          </p:cNvPr>
          <p:cNvSpPr txBox="1"/>
          <p:nvPr/>
        </p:nvSpPr>
        <p:spPr>
          <a:xfrm>
            <a:off x="3738090" y="3552941"/>
            <a:ext cx="1667820" cy="306467"/>
          </a:xfrm>
          <a:prstGeom prst="roundRect">
            <a:avLst/>
          </a:prstGeom>
          <a:noFill/>
          <a:ln>
            <a:noFill/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TW" altLang="en-US" sz="1200" b="1" dirty="0">
                <a:latin typeface="Sitka Heading Semibold"/>
              </a:rPr>
              <a:t>詞幹提取及詞形還原</a:t>
            </a:r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470C6E5A-3D72-42FD-B282-F337D0BD97BD}"/>
              </a:ext>
            </a:extLst>
          </p:cNvPr>
          <p:cNvSpPr txBox="1"/>
          <p:nvPr/>
        </p:nvSpPr>
        <p:spPr>
          <a:xfrm>
            <a:off x="6373200" y="3346791"/>
            <a:ext cx="1667820" cy="715089"/>
          </a:xfrm>
          <a:prstGeom prst="roundRect">
            <a:avLst/>
          </a:prstGeom>
          <a:noFill/>
          <a:ln>
            <a:noFill/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TW" altLang="en-US" sz="1200" b="1" dirty="0">
                <a:latin typeface="Sitka Heading Semibold"/>
              </a:rPr>
              <a:t>去除標點符號</a:t>
            </a:r>
            <a:br>
              <a:rPr lang="en-US" altLang="zh-TW" sz="1200" b="1" dirty="0">
                <a:latin typeface="Sitka Heading Semibold"/>
              </a:rPr>
            </a:br>
            <a:r>
              <a:rPr lang="zh-TW" altLang="en-US" sz="1200" b="1" dirty="0">
                <a:latin typeface="Sitka Heading Semibold"/>
              </a:rPr>
              <a:t>＆</a:t>
            </a:r>
            <a:br>
              <a:rPr lang="en-US" altLang="zh-TW" sz="1200" b="1" dirty="0">
                <a:latin typeface="Sitka Heading Semibold"/>
              </a:rPr>
            </a:br>
            <a:r>
              <a:rPr lang="zh-TW" altLang="en-US" sz="1200" b="1" dirty="0">
                <a:latin typeface="Sitka Heading Semibold"/>
              </a:rPr>
              <a:t>英文縮寫轉換</a:t>
            </a:r>
          </a:p>
        </p:txBody>
      </p:sp>
      <p:pic>
        <p:nvPicPr>
          <p:cNvPr id="37" name="圖形 36" descr="單線箭號 (直線)">
            <a:extLst>
              <a:ext uri="{FF2B5EF4-FFF2-40B4-BE49-F238E27FC236}">
                <a16:creationId xmlns:a16="http://schemas.microsoft.com/office/drawing/2014/main" id="{8561F659-B540-4EA8-BDDE-83411E7E7F6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3150595" y="2137386"/>
            <a:ext cx="216000" cy="216000"/>
          </a:xfrm>
          <a:prstGeom prst="rect">
            <a:avLst/>
          </a:prstGeom>
        </p:spPr>
      </p:pic>
      <p:pic>
        <p:nvPicPr>
          <p:cNvPr id="40" name="圖形 39" descr="單線箭號 (直線)">
            <a:extLst>
              <a:ext uri="{FF2B5EF4-FFF2-40B4-BE49-F238E27FC236}">
                <a16:creationId xmlns:a16="http://schemas.microsoft.com/office/drawing/2014/main" id="{59725F22-32A8-407A-8EB6-62446444B93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5781555" y="2137386"/>
            <a:ext cx="216000" cy="216000"/>
          </a:xfrm>
          <a:prstGeom prst="rect">
            <a:avLst/>
          </a:prstGeom>
        </p:spPr>
      </p:pic>
      <p:pic>
        <p:nvPicPr>
          <p:cNvPr id="41" name="圖形 40" descr="單線箭號 (直線)">
            <a:extLst>
              <a:ext uri="{FF2B5EF4-FFF2-40B4-BE49-F238E27FC236}">
                <a16:creationId xmlns:a16="http://schemas.microsoft.com/office/drawing/2014/main" id="{F0F69AD3-6378-4A79-B0E5-FB48CA8C6E7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 flipH="1">
            <a:off x="7099110" y="2868002"/>
            <a:ext cx="216000" cy="216000"/>
          </a:xfrm>
          <a:prstGeom prst="rect">
            <a:avLst/>
          </a:prstGeom>
        </p:spPr>
      </p:pic>
      <p:pic>
        <p:nvPicPr>
          <p:cNvPr id="42" name="圖形 41" descr="單線箭號 (直線)">
            <a:extLst>
              <a:ext uri="{FF2B5EF4-FFF2-40B4-BE49-F238E27FC236}">
                <a16:creationId xmlns:a16="http://schemas.microsoft.com/office/drawing/2014/main" id="{1CFAD90A-6F70-450E-9F27-3AC51FBE88B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81555" y="3596334"/>
            <a:ext cx="216000" cy="216000"/>
          </a:xfrm>
          <a:prstGeom prst="rect">
            <a:avLst/>
          </a:prstGeom>
        </p:spPr>
      </p:pic>
      <p:pic>
        <p:nvPicPr>
          <p:cNvPr id="43" name="圖形 42" descr="單線箭號 (直線)">
            <a:extLst>
              <a:ext uri="{FF2B5EF4-FFF2-40B4-BE49-F238E27FC236}">
                <a16:creationId xmlns:a16="http://schemas.microsoft.com/office/drawing/2014/main" id="{034E9B1E-10EB-4133-8CB1-A6FEC63DE9F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45226" y="3596334"/>
            <a:ext cx="216000" cy="216000"/>
          </a:xfrm>
          <a:prstGeom prst="rect">
            <a:avLst/>
          </a:prstGeom>
        </p:spPr>
      </p:pic>
      <p:sp>
        <p:nvSpPr>
          <p:cNvPr id="25" name="文字方塊 24">
            <a:extLst>
              <a:ext uri="{FF2B5EF4-FFF2-40B4-BE49-F238E27FC236}">
                <a16:creationId xmlns:a16="http://schemas.microsoft.com/office/drawing/2014/main" id="{8D497388-8FF9-4E47-BECB-B7F69F299D3E}"/>
              </a:ext>
            </a:extLst>
          </p:cNvPr>
          <p:cNvSpPr txBox="1"/>
          <p:nvPr/>
        </p:nvSpPr>
        <p:spPr>
          <a:xfrm>
            <a:off x="3524975" y="2129657"/>
            <a:ext cx="2094050" cy="476726"/>
          </a:xfrm>
          <a:prstGeom prst="roundRect">
            <a:avLst/>
          </a:prstGeom>
          <a:noFill/>
          <a:ln>
            <a:noFill/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TW" sz="1100" dirty="0">
                <a:solidFill>
                  <a:srgbClr val="E03E3E"/>
                </a:solidFill>
                <a:latin typeface="Sitka Heading Semibold" pitchFamily="2" charset="0"/>
              </a:rPr>
              <a:t>NLTK</a:t>
            </a:r>
            <a:br>
              <a:rPr lang="en-US" altLang="zh-TW" sz="1100" dirty="0">
                <a:solidFill>
                  <a:srgbClr val="E03E3E"/>
                </a:solidFill>
                <a:latin typeface="Sitka Heading Semibold" pitchFamily="2" charset="0"/>
              </a:rPr>
            </a:br>
            <a:r>
              <a:rPr lang="zh-TW" altLang="en-US" sz="1100" dirty="0">
                <a:solidFill>
                  <a:srgbClr val="E03E3E"/>
                </a:solidFill>
              </a:rPr>
              <a:t>（</a:t>
            </a:r>
            <a:r>
              <a:rPr lang="en-US" altLang="zh-TW" sz="1100" dirty="0">
                <a:solidFill>
                  <a:srgbClr val="E03E3E"/>
                </a:solidFill>
                <a:latin typeface="Sitka Heading Semibold" pitchFamily="2" charset="0"/>
              </a:rPr>
              <a:t>Nature Language Tool Kit</a:t>
            </a:r>
            <a:r>
              <a:rPr lang="zh-TW" altLang="en-US" sz="1100" dirty="0">
                <a:solidFill>
                  <a:srgbClr val="E03E3E"/>
                </a:solidFill>
              </a:rPr>
              <a:t>）</a:t>
            </a:r>
            <a:endParaRPr lang="zh-TW" altLang="en-US" sz="1100" b="1" dirty="0">
              <a:solidFill>
                <a:srgbClr val="E03E3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5820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mph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15" dur="100" fill="hold"/>
                                        <p:tgtEl>
                                          <p:spTgt spid="19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6" presetClass="emph" presetSubtype="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7" dur="100" fill="hold"/>
                                        <p:tgtEl>
                                          <p:spTgt spid="19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5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65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" presetClass="emph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32" dur="100" fill="hold"/>
                                        <p:tgtEl>
                                          <p:spTgt spid="2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6" presetClass="emph" presetSubtype="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34" dur="100" fill="hold"/>
                                        <p:tgtEl>
                                          <p:spTgt spid="26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95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5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15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6" presetClass="emph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53" dur="100" fill="hold"/>
                                        <p:tgtEl>
                                          <p:spTgt spid="28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54" presetID="6" presetClass="emph" presetSubtype="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55" dur="100" fill="hold"/>
                                        <p:tgtEl>
                                          <p:spTgt spid="28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45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55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1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1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6" presetClass="emph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70" dur="100" fill="hold"/>
                                        <p:tgtEl>
                                          <p:spTgt spid="30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71" presetID="6" presetClass="emph" presetSubtype="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72" dur="100" fill="hold"/>
                                        <p:tgtEl>
                                          <p:spTgt spid="30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850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950"/>
                            </p:stCondLst>
                            <p:childTnLst>
                              <p:par>
                                <p:cTn id="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1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1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6" presetClass="emph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87" dur="100" fill="hold"/>
                                        <p:tgtEl>
                                          <p:spTgt spid="33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88" presetID="6" presetClass="emph" presetSubtype="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89" dur="100" fill="hold"/>
                                        <p:tgtEl>
                                          <p:spTgt spid="33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2250"/>
                            </p:stCondLst>
                            <p:childTnLst>
                              <p:par>
                                <p:cTn id="9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2350"/>
                            </p:stCondLst>
                            <p:childTnLst>
                              <p:par>
                                <p:cTn id="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1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1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6" presetClass="emph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104" dur="100" fill="hold"/>
                                        <p:tgtEl>
                                          <p:spTgt spid="35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05" presetID="6" presetClass="emph" presetSubtype="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06" dur="100" fill="hold"/>
                                        <p:tgtEl>
                                          <p:spTgt spid="35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2650"/>
                            </p:stCondLst>
                            <p:childTnLst>
                              <p:par>
                                <p:cTn id="10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6" grpId="1" animBg="1"/>
      <p:bldP spid="26" grpId="2" animBg="1"/>
      <p:bldP spid="66" grpId="0"/>
      <p:bldP spid="19" grpId="0" animBg="1"/>
      <p:bldP spid="19" grpId="1" animBg="1"/>
      <p:bldP spid="19" grpId="2" animBg="1"/>
      <p:bldP spid="20" grpId="0"/>
      <p:bldP spid="27" grpId="0"/>
      <p:bldP spid="28" grpId="0" animBg="1"/>
      <p:bldP spid="28" grpId="1" animBg="1"/>
      <p:bldP spid="28" grpId="2" animBg="1"/>
      <p:bldP spid="35" grpId="0" animBg="1"/>
      <p:bldP spid="35" grpId="1" animBg="1"/>
      <p:bldP spid="35" grpId="2" animBg="1"/>
      <p:bldP spid="29" grpId="0"/>
      <p:bldP spid="30" grpId="0" animBg="1"/>
      <p:bldP spid="30" grpId="1" animBg="1"/>
      <p:bldP spid="30" grpId="2" animBg="1"/>
      <p:bldP spid="31" grpId="0"/>
      <p:bldP spid="33" grpId="0" animBg="1"/>
      <p:bldP spid="33" grpId="1" animBg="1"/>
      <p:bldP spid="33" grpId="2" animBg="1"/>
      <p:bldP spid="34" grpId="0"/>
      <p:bldP spid="36" grpId="0"/>
      <p:bldP spid="2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>
            <a:extLst>
              <a:ext uri="{FF2B5EF4-FFF2-40B4-BE49-F238E27FC236}">
                <a16:creationId xmlns:a16="http://schemas.microsoft.com/office/drawing/2014/main" id="{5A95AF7D-A64B-4237-9FD3-9765090F59BC}"/>
              </a:ext>
            </a:extLst>
          </p:cNvPr>
          <p:cNvSpPr/>
          <p:nvPr/>
        </p:nvSpPr>
        <p:spPr>
          <a:xfrm>
            <a:off x="1767233" y="1821082"/>
            <a:ext cx="5609534" cy="1501117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indent="396000" algn="just" hangingPunct="0">
              <a:lnSpc>
                <a:spcPct val="150000"/>
              </a:lnSpc>
              <a:defRPr/>
            </a:pPr>
            <a:r>
              <a:rPr lang="zh-TW" altLang="en-US" sz="16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在此本論文針對中文的斷詞系統，提出一個結合監督式與非監督式方法的斷詞模型，提供一個可供參考之訓練框架，並且藉由此方式達到非監督式模型輔助監督式模型的效果，期望讓模型對於未知詞的處理能擁有更好的適應能力。</a:t>
            </a:r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9C798942-E44E-49FA-8AB6-EEE1007BDC18}"/>
              </a:ext>
            </a:extLst>
          </p:cNvPr>
          <p:cNvGrpSpPr/>
          <p:nvPr/>
        </p:nvGrpSpPr>
        <p:grpSpPr>
          <a:xfrm>
            <a:off x="179512" y="129324"/>
            <a:ext cx="1584176" cy="555356"/>
            <a:chOff x="179512" y="129324"/>
            <a:chExt cx="1584176" cy="555356"/>
          </a:xfrm>
        </p:grpSpPr>
        <p:grpSp>
          <p:nvGrpSpPr>
            <p:cNvPr id="2" name="群組 1">
              <a:extLst>
                <a:ext uri="{FF2B5EF4-FFF2-40B4-BE49-F238E27FC236}">
                  <a16:creationId xmlns:a16="http://schemas.microsoft.com/office/drawing/2014/main" id="{40E20DA5-6383-49BF-8925-7945EEABAD8B}"/>
                </a:ext>
              </a:extLst>
            </p:cNvPr>
            <p:cNvGrpSpPr/>
            <p:nvPr/>
          </p:nvGrpSpPr>
          <p:grpSpPr>
            <a:xfrm>
              <a:off x="179512" y="129324"/>
              <a:ext cx="451768" cy="555356"/>
              <a:chOff x="267804" y="190469"/>
              <a:chExt cx="531917" cy="653883"/>
            </a:xfrm>
          </p:grpSpPr>
          <p:sp>
            <p:nvSpPr>
              <p:cNvPr id="10" name="Freeform 5">
                <a:extLst>
                  <a:ext uri="{FF2B5EF4-FFF2-40B4-BE49-F238E27FC236}">
                    <a16:creationId xmlns:a16="http://schemas.microsoft.com/office/drawing/2014/main" id="{8E44E837-1527-4D3C-8273-8B9FFFF856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7804" y="190469"/>
                <a:ext cx="442196" cy="502233"/>
              </a:xfrm>
              <a:custGeom>
                <a:avLst/>
                <a:gdLst>
                  <a:gd name="T0" fmla="*/ 6935 w 12812"/>
                  <a:gd name="T1" fmla="*/ 195 h 14572"/>
                  <a:gd name="T2" fmla="*/ 9609 w 12812"/>
                  <a:gd name="T3" fmla="*/ 1739 h 14572"/>
                  <a:gd name="T4" fmla="*/ 12283 w 12812"/>
                  <a:gd name="T5" fmla="*/ 3282 h 14572"/>
                  <a:gd name="T6" fmla="*/ 12812 w 12812"/>
                  <a:gd name="T7" fmla="*/ 4199 h 14572"/>
                  <a:gd name="T8" fmla="*/ 12812 w 12812"/>
                  <a:gd name="T9" fmla="*/ 7286 h 14572"/>
                  <a:gd name="T10" fmla="*/ 12812 w 12812"/>
                  <a:gd name="T11" fmla="*/ 10374 h 14572"/>
                  <a:gd name="T12" fmla="*/ 12283 w 12812"/>
                  <a:gd name="T13" fmla="*/ 11290 h 14572"/>
                  <a:gd name="T14" fmla="*/ 9609 w 12812"/>
                  <a:gd name="T15" fmla="*/ 12834 h 14572"/>
                  <a:gd name="T16" fmla="*/ 6935 w 12812"/>
                  <a:gd name="T17" fmla="*/ 14378 h 14572"/>
                  <a:gd name="T18" fmla="*/ 5877 w 12812"/>
                  <a:gd name="T19" fmla="*/ 14378 h 14572"/>
                  <a:gd name="T20" fmla="*/ 3203 w 12812"/>
                  <a:gd name="T21" fmla="*/ 12834 h 14572"/>
                  <a:gd name="T22" fmla="*/ 529 w 12812"/>
                  <a:gd name="T23" fmla="*/ 11290 h 14572"/>
                  <a:gd name="T24" fmla="*/ 0 w 12812"/>
                  <a:gd name="T25" fmla="*/ 10374 h 14572"/>
                  <a:gd name="T26" fmla="*/ 0 w 12812"/>
                  <a:gd name="T27" fmla="*/ 7286 h 14572"/>
                  <a:gd name="T28" fmla="*/ 0 w 12812"/>
                  <a:gd name="T29" fmla="*/ 4199 h 14572"/>
                  <a:gd name="T30" fmla="*/ 529 w 12812"/>
                  <a:gd name="T31" fmla="*/ 3282 h 14572"/>
                  <a:gd name="T32" fmla="*/ 3203 w 12812"/>
                  <a:gd name="T33" fmla="*/ 1739 h 14572"/>
                  <a:gd name="T34" fmla="*/ 5877 w 12812"/>
                  <a:gd name="T35" fmla="*/ 195 h 14572"/>
                  <a:gd name="T36" fmla="*/ 6935 w 12812"/>
                  <a:gd name="T37" fmla="*/ 195 h 145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812" h="14572">
                    <a:moveTo>
                      <a:pt x="6935" y="195"/>
                    </a:moveTo>
                    <a:lnTo>
                      <a:pt x="9609" y="1739"/>
                    </a:lnTo>
                    <a:lnTo>
                      <a:pt x="12283" y="3282"/>
                    </a:lnTo>
                    <a:cubicBezTo>
                      <a:pt x="12620" y="3477"/>
                      <a:pt x="12812" y="3810"/>
                      <a:pt x="12812" y="4199"/>
                    </a:cubicBezTo>
                    <a:lnTo>
                      <a:pt x="12812" y="7286"/>
                    </a:lnTo>
                    <a:lnTo>
                      <a:pt x="12812" y="10374"/>
                    </a:lnTo>
                    <a:cubicBezTo>
                      <a:pt x="12812" y="10763"/>
                      <a:pt x="12620" y="11096"/>
                      <a:pt x="12283" y="11290"/>
                    </a:cubicBezTo>
                    <a:lnTo>
                      <a:pt x="9609" y="12834"/>
                    </a:lnTo>
                    <a:lnTo>
                      <a:pt x="6935" y="14378"/>
                    </a:lnTo>
                    <a:cubicBezTo>
                      <a:pt x="6599" y="14572"/>
                      <a:pt x="6213" y="14572"/>
                      <a:pt x="5877" y="14378"/>
                    </a:cubicBezTo>
                    <a:lnTo>
                      <a:pt x="3203" y="12834"/>
                    </a:lnTo>
                    <a:lnTo>
                      <a:pt x="529" y="11290"/>
                    </a:lnTo>
                    <a:cubicBezTo>
                      <a:pt x="193" y="11096"/>
                      <a:pt x="0" y="10763"/>
                      <a:pt x="0" y="10374"/>
                    </a:cubicBezTo>
                    <a:lnTo>
                      <a:pt x="0" y="7286"/>
                    </a:lnTo>
                    <a:lnTo>
                      <a:pt x="0" y="4199"/>
                    </a:lnTo>
                    <a:cubicBezTo>
                      <a:pt x="0" y="3810"/>
                      <a:pt x="193" y="3477"/>
                      <a:pt x="529" y="3282"/>
                    </a:cubicBezTo>
                    <a:lnTo>
                      <a:pt x="3203" y="1739"/>
                    </a:lnTo>
                    <a:lnTo>
                      <a:pt x="5877" y="195"/>
                    </a:lnTo>
                    <a:cubicBezTo>
                      <a:pt x="6213" y="0"/>
                      <a:pt x="6599" y="0"/>
                      <a:pt x="6935" y="195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80" tIns="34290" rIns="68580" bIns="34290" rtlCol="0" anchor="ctr"/>
              <a:lstStyle/>
              <a:p>
                <a:pPr algn="ctr"/>
                <a:endParaRPr lang="zh-CN" altLang="en-US" dirty="0"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endParaRPr>
              </a:p>
            </p:txBody>
          </p:sp>
          <p:sp>
            <p:nvSpPr>
              <p:cNvPr id="11" name="Freeform 5">
                <a:extLst>
                  <a:ext uri="{FF2B5EF4-FFF2-40B4-BE49-F238E27FC236}">
                    <a16:creationId xmlns:a16="http://schemas.microsoft.com/office/drawing/2014/main" id="{3BF5FC9B-A4F9-4892-A9AC-8CEBF0B5B9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3528" y="303506"/>
                <a:ext cx="476193" cy="540846"/>
              </a:xfrm>
              <a:custGeom>
                <a:avLst/>
                <a:gdLst>
                  <a:gd name="T0" fmla="*/ 6935 w 12812"/>
                  <a:gd name="T1" fmla="*/ 195 h 14572"/>
                  <a:gd name="T2" fmla="*/ 9609 w 12812"/>
                  <a:gd name="T3" fmla="*/ 1739 h 14572"/>
                  <a:gd name="T4" fmla="*/ 12283 w 12812"/>
                  <a:gd name="T5" fmla="*/ 3282 h 14572"/>
                  <a:gd name="T6" fmla="*/ 12812 w 12812"/>
                  <a:gd name="T7" fmla="*/ 4199 h 14572"/>
                  <a:gd name="T8" fmla="*/ 12812 w 12812"/>
                  <a:gd name="T9" fmla="*/ 7286 h 14572"/>
                  <a:gd name="T10" fmla="*/ 12812 w 12812"/>
                  <a:gd name="T11" fmla="*/ 10374 h 14572"/>
                  <a:gd name="T12" fmla="*/ 12283 w 12812"/>
                  <a:gd name="T13" fmla="*/ 11290 h 14572"/>
                  <a:gd name="T14" fmla="*/ 9609 w 12812"/>
                  <a:gd name="T15" fmla="*/ 12834 h 14572"/>
                  <a:gd name="T16" fmla="*/ 6935 w 12812"/>
                  <a:gd name="T17" fmla="*/ 14378 h 14572"/>
                  <a:gd name="T18" fmla="*/ 5877 w 12812"/>
                  <a:gd name="T19" fmla="*/ 14378 h 14572"/>
                  <a:gd name="T20" fmla="*/ 3203 w 12812"/>
                  <a:gd name="T21" fmla="*/ 12834 h 14572"/>
                  <a:gd name="T22" fmla="*/ 529 w 12812"/>
                  <a:gd name="T23" fmla="*/ 11290 h 14572"/>
                  <a:gd name="T24" fmla="*/ 0 w 12812"/>
                  <a:gd name="T25" fmla="*/ 10374 h 14572"/>
                  <a:gd name="T26" fmla="*/ 0 w 12812"/>
                  <a:gd name="T27" fmla="*/ 7286 h 14572"/>
                  <a:gd name="T28" fmla="*/ 0 w 12812"/>
                  <a:gd name="T29" fmla="*/ 4199 h 14572"/>
                  <a:gd name="T30" fmla="*/ 529 w 12812"/>
                  <a:gd name="T31" fmla="*/ 3282 h 14572"/>
                  <a:gd name="T32" fmla="*/ 3203 w 12812"/>
                  <a:gd name="T33" fmla="*/ 1739 h 14572"/>
                  <a:gd name="T34" fmla="*/ 5877 w 12812"/>
                  <a:gd name="T35" fmla="*/ 195 h 14572"/>
                  <a:gd name="T36" fmla="*/ 6935 w 12812"/>
                  <a:gd name="T37" fmla="*/ 195 h 145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812" h="14572">
                    <a:moveTo>
                      <a:pt x="6935" y="195"/>
                    </a:moveTo>
                    <a:lnTo>
                      <a:pt x="9609" y="1739"/>
                    </a:lnTo>
                    <a:lnTo>
                      <a:pt x="12283" y="3282"/>
                    </a:lnTo>
                    <a:cubicBezTo>
                      <a:pt x="12620" y="3477"/>
                      <a:pt x="12812" y="3810"/>
                      <a:pt x="12812" y="4199"/>
                    </a:cubicBezTo>
                    <a:lnTo>
                      <a:pt x="12812" y="7286"/>
                    </a:lnTo>
                    <a:lnTo>
                      <a:pt x="12812" y="10374"/>
                    </a:lnTo>
                    <a:cubicBezTo>
                      <a:pt x="12812" y="10763"/>
                      <a:pt x="12620" y="11096"/>
                      <a:pt x="12283" y="11290"/>
                    </a:cubicBezTo>
                    <a:lnTo>
                      <a:pt x="9609" y="12834"/>
                    </a:lnTo>
                    <a:lnTo>
                      <a:pt x="6935" y="14378"/>
                    </a:lnTo>
                    <a:cubicBezTo>
                      <a:pt x="6599" y="14572"/>
                      <a:pt x="6213" y="14572"/>
                      <a:pt x="5877" y="14378"/>
                    </a:cubicBezTo>
                    <a:lnTo>
                      <a:pt x="3203" y="12834"/>
                    </a:lnTo>
                    <a:lnTo>
                      <a:pt x="529" y="11290"/>
                    </a:lnTo>
                    <a:cubicBezTo>
                      <a:pt x="193" y="11096"/>
                      <a:pt x="0" y="10763"/>
                      <a:pt x="0" y="10374"/>
                    </a:cubicBezTo>
                    <a:lnTo>
                      <a:pt x="0" y="7286"/>
                    </a:lnTo>
                    <a:lnTo>
                      <a:pt x="0" y="4199"/>
                    </a:lnTo>
                    <a:cubicBezTo>
                      <a:pt x="0" y="3810"/>
                      <a:pt x="193" y="3477"/>
                      <a:pt x="529" y="3282"/>
                    </a:cubicBezTo>
                    <a:lnTo>
                      <a:pt x="3203" y="1739"/>
                    </a:lnTo>
                    <a:lnTo>
                      <a:pt x="5877" y="195"/>
                    </a:lnTo>
                    <a:cubicBezTo>
                      <a:pt x="6213" y="0"/>
                      <a:pt x="6599" y="0"/>
                      <a:pt x="6935" y="195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80" tIns="34290" rIns="68580" bIns="34290" rtlCol="0" anchor="ctr"/>
              <a:lstStyle/>
              <a:p>
                <a:pPr algn="ctr"/>
                <a:endPara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endParaRPr>
              </a:p>
            </p:txBody>
          </p:sp>
        </p:grp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C83DACA2-30F3-4DC6-8E64-CE1DC8E8E848}"/>
                </a:ext>
              </a:extLst>
            </p:cNvPr>
            <p:cNvSpPr/>
            <p:nvPr/>
          </p:nvSpPr>
          <p:spPr>
            <a:xfrm>
              <a:off x="791580" y="235713"/>
              <a:ext cx="972108" cy="438582"/>
            </a:xfrm>
            <a:prstGeom prst="rect">
              <a:avLst/>
            </a:prstGeom>
          </p:spPr>
          <p:txBody>
            <a:bodyPr wrap="square" lIns="68580" tIns="34290" rIns="68580" bIns="34290">
              <a:spAutoFit/>
            </a:bodyPr>
            <a:lstStyle/>
            <a:p>
              <a:pPr>
                <a:defRPr/>
              </a:pPr>
              <a:r>
                <a:rPr lang="zh-TW" altLang="en-US" sz="2400" b="1" kern="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rPr>
                <a:t>摘要</a:t>
              </a:r>
              <a:endParaRPr lang="zh-CN" altLang="zh-CN" sz="24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</p:grpSp>
      <p:sp>
        <p:nvSpPr>
          <p:cNvPr id="13" name="Freeform 5">
            <a:extLst>
              <a:ext uri="{FF2B5EF4-FFF2-40B4-BE49-F238E27FC236}">
                <a16:creationId xmlns:a16="http://schemas.microsoft.com/office/drawing/2014/main" id="{6D1773DF-0D18-4F04-943C-6CF20D94B5D2}"/>
              </a:ext>
            </a:extLst>
          </p:cNvPr>
          <p:cNvSpPr>
            <a:spLocks/>
          </p:cNvSpPr>
          <p:nvPr/>
        </p:nvSpPr>
        <p:spPr bwMode="auto">
          <a:xfrm rot="20847803">
            <a:off x="965238" y="-1307014"/>
            <a:ext cx="7216521" cy="7596189"/>
          </a:xfrm>
          <a:custGeom>
            <a:avLst/>
            <a:gdLst>
              <a:gd name="T0" fmla="*/ 6935 w 12812"/>
              <a:gd name="T1" fmla="*/ 195 h 14572"/>
              <a:gd name="T2" fmla="*/ 9609 w 12812"/>
              <a:gd name="T3" fmla="*/ 1739 h 14572"/>
              <a:gd name="T4" fmla="*/ 12283 w 12812"/>
              <a:gd name="T5" fmla="*/ 3282 h 14572"/>
              <a:gd name="T6" fmla="*/ 12812 w 12812"/>
              <a:gd name="T7" fmla="*/ 4199 h 14572"/>
              <a:gd name="T8" fmla="*/ 12812 w 12812"/>
              <a:gd name="T9" fmla="*/ 7286 h 14572"/>
              <a:gd name="T10" fmla="*/ 12812 w 12812"/>
              <a:gd name="T11" fmla="*/ 10374 h 14572"/>
              <a:gd name="T12" fmla="*/ 12283 w 12812"/>
              <a:gd name="T13" fmla="*/ 11290 h 14572"/>
              <a:gd name="T14" fmla="*/ 9609 w 12812"/>
              <a:gd name="T15" fmla="*/ 12834 h 14572"/>
              <a:gd name="T16" fmla="*/ 6935 w 12812"/>
              <a:gd name="T17" fmla="*/ 14378 h 14572"/>
              <a:gd name="T18" fmla="*/ 5877 w 12812"/>
              <a:gd name="T19" fmla="*/ 14378 h 14572"/>
              <a:gd name="T20" fmla="*/ 3203 w 12812"/>
              <a:gd name="T21" fmla="*/ 12834 h 14572"/>
              <a:gd name="T22" fmla="*/ 529 w 12812"/>
              <a:gd name="T23" fmla="*/ 11290 h 14572"/>
              <a:gd name="T24" fmla="*/ 0 w 12812"/>
              <a:gd name="T25" fmla="*/ 10374 h 14572"/>
              <a:gd name="T26" fmla="*/ 0 w 12812"/>
              <a:gd name="T27" fmla="*/ 7286 h 14572"/>
              <a:gd name="T28" fmla="*/ 0 w 12812"/>
              <a:gd name="T29" fmla="*/ 4199 h 14572"/>
              <a:gd name="T30" fmla="*/ 529 w 12812"/>
              <a:gd name="T31" fmla="*/ 3282 h 14572"/>
              <a:gd name="T32" fmla="*/ 3203 w 12812"/>
              <a:gd name="T33" fmla="*/ 1739 h 14572"/>
              <a:gd name="T34" fmla="*/ 5877 w 12812"/>
              <a:gd name="T35" fmla="*/ 195 h 14572"/>
              <a:gd name="T36" fmla="*/ 6935 w 12812"/>
              <a:gd name="T37" fmla="*/ 195 h 145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2812" h="14572">
                <a:moveTo>
                  <a:pt x="6935" y="195"/>
                </a:moveTo>
                <a:lnTo>
                  <a:pt x="9609" y="1739"/>
                </a:lnTo>
                <a:lnTo>
                  <a:pt x="12283" y="3282"/>
                </a:lnTo>
                <a:cubicBezTo>
                  <a:pt x="12620" y="3477"/>
                  <a:pt x="12812" y="3810"/>
                  <a:pt x="12812" y="4199"/>
                </a:cubicBezTo>
                <a:lnTo>
                  <a:pt x="12812" y="7286"/>
                </a:lnTo>
                <a:lnTo>
                  <a:pt x="12812" y="10374"/>
                </a:lnTo>
                <a:cubicBezTo>
                  <a:pt x="12812" y="10763"/>
                  <a:pt x="12620" y="11096"/>
                  <a:pt x="12283" y="11290"/>
                </a:cubicBezTo>
                <a:lnTo>
                  <a:pt x="9609" y="12834"/>
                </a:lnTo>
                <a:lnTo>
                  <a:pt x="6935" y="14378"/>
                </a:lnTo>
                <a:cubicBezTo>
                  <a:pt x="6599" y="14572"/>
                  <a:pt x="6213" y="14572"/>
                  <a:pt x="5877" y="14378"/>
                </a:cubicBezTo>
                <a:lnTo>
                  <a:pt x="3203" y="12834"/>
                </a:lnTo>
                <a:lnTo>
                  <a:pt x="529" y="11290"/>
                </a:lnTo>
                <a:cubicBezTo>
                  <a:pt x="193" y="11096"/>
                  <a:pt x="0" y="10763"/>
                  <a:pt x="0" y="10374"/>
                </a:cubicBezTo>
                <a:lnTo>
                  <a:pt x="0" y="7286"/>
                </a:lnTo>
                <a:lnTo>
                  <a:pt x="0" y="4199"/>
                </a:lnTo>
                <a:cubicBezTo>
                  <a:pt x="0" y="3810"/>
                  <a:pt x="193" y="3477"/>
                  <a:pt x="529" y="3282"/>
                </a:cubicBezTo>
                <a:lnTo>
                  <a:pt x="3203" y="1739"/>
                </a:lnTo>
                <a:lnTo>
                  <a:pt x="5877" y="195"/>
                </a:lnTo>
                <a:cubicBezTo>
                  <a:pt x="6213" y="0"/>
                  <a:pt x="6599" y="0"/>
                  <a:pt x="6935" y="195"/>
                </a:cubicBezTo>
                <a:close/>
              </a:path>
            </a:pathLst>
          </a:custGeom>
          <a:noFill/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5" tIns="25718" rIns="51435" bIns="25718" rtlCol="0" anchor="ctr"/>
          <a:lstStyle/>
          <a:p>
            <a:pPr algn="ctr"/>
            <a:endParaRPr lang="zh-CN" altLang="en-US" sz="1350" dirty="0"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83747D89-13E8-4A1F-A9EA-79346497EA7E}"/>
              </a:ext>
            </a:extLst>
          </p:cNvPr>
          <p:cNvSpPr>
            <a:spLocks/>
          </p:cNvSpPr>
          <p:nvPr/>
        </p:nvSpPr>
        <p:spPr bwMode="auto">
          <a:xfrm rot="1042242">
            <a:off x="-258852" y="3435328"/>
            <a:ext cx="1783150" cy="2025250"/>
          </a:xfrm>
          <a:custGeom>
            <a:avLst/>
            <a:gdLst>
              <a:gd name="T0" fmla="*/ 6935 w 12812"/>
              <a:gd name="T1" fmla="*/ 195 h 14572"/>
              <a:gd name="T2" fmla="*/ 9609 w 12812"/>
              <a:gd name="T3" fmla="*/ 1739 h 14572"/>
              <a:gd name="T4" fmla="*/ 12283 w 12812"/>
              <a:gd name="T5" fmla="*/ 3282 h 14572"/>
              <a:gd name="T6" fmla="*/ 12812 w 12812"/>
              <a:gd name="T7" fmla="*/ 4199 h 14572"/>
              <a:gd name="T8" fmla="*/ 12812 w 12812"/>
              <a:gd name="T9" fmla="*/ 7286 h 14572"/>
              <a:gd name="T10" fmla="*/ 12812 w 12812"/>
              <a:gd name="T11" fmla="*/ 10374 h 14572"/>
              <a:gd name="T12" fmla="*/ 12283 w 12812"/>
              <a:gd name="T13" fmla="*/ 11290 h 14572"/>
              <a:gd name="T14" fmla="*/ 9609 w 12812"/>
              <a:gd name="T15" fmla="*/ 12834 h 14572"/>
              <a:gd name="T16" fmla="*/ 6935 w 12812"/>
              <a:gd name="T17" fmla="*/ 14378 h 14572"/>
              <a:gd name="T18" fmla="*/ 5877 w 12812"/>
              <a:gd name="T19" fmla="*/ 14378 h 14572"/>
              <a:gd name="T20" fmla="*/ 3203 w 12812"/>
              <a:gd name="T21" fmla="*/ 12834 h 14572"/>
              <a:gd name="T22" fmla="*/ 529 w 12812"/>
              <a:gd name="T23" fmla="*/ 11290 h 14572"/>
              <a:gd name="T24" fmla="*/ 0 w 12812"/>
              <a:gd name="T25" fmla="*/ 10374 h 14572"/>
              <a:gd name="T26" fmla="*/ 0 w 12812"/>
              <a:gd name="T27" fmla="*/ 7286 h 14572"/>
              <a:gd name="T28" fmla="*/ 0 w 12812"/>
              <a:gd name="T29" fmla="*/ 4199 h 14572"/>
              <a:gd name="T30" fmla="*/ 529 w 12812"/>
              <a:gd name="T31" fmla="*/ 3282 h 14572"/>
              <a:gd name="T32" fmla="*/ 3203 w 12812"/>
              <a:gd name="T33" fmla="*/ 1739 h 14572"/>
              <a:gd name="T34" fmla="*/ 5877 w 12812"/>
              <a:gd name="T35" fmla="*/ 195 h 14572"/>
              <a:gd name="T36" fmla="*/ 6935 w 12812"/>
              <a:gd name="T37" fmla="*/ 195 h 145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2812" h="14572">
                <a:moveTo>
                  <a:pt x="6935" y="195"/>
                </a:moveTo>
                <a:lnTo>
                  <a:pt x="9609" y="1739"/>
                </a:lnTo>
                <a:lnTo>
                  <a:pt x="12283" y="3282"/>
                </a:lnTo>
                <a:cubicBezTo>
                  <a:pt x="12620" y="3477"/>
                  <a:pt x="12812" y="3810"/>
                  <a:pt x="12812" y="4199"/>
                </a:cubicBezTo>
                <a:lnTo>
                  <a:pt x="12812" y="7286"/>
                </a:lnTo>
                <a:lnTo>
                  <a:pt x="12812" y="10374"/>
                </a:lnTo>
                <a:cubicBezTo>
                  <a:pt x="12812" y="10763"/>
                  <a:pt x="12620" y="11096"/>
                  <a:pt x="12283" y="11290"/>
                </a:cubicBezTo>
                <a:lnTo>
                  <a:pt x="9609" y="12834"/>
                </a:lnTo>
                <a:lnTo>
                  <a:pt x="6935" y="14378"/>
                </a:lnTo>
                <a:cubicBezTo>
                  <a:pt x="6599" y="14572"/>
                  <a:pt x="6213" y="14572"/>
                  <a:pt x="5877" y="14378"/>
                </a:cubicBezTo>
                <a:lnTo>
                  <a:pt x="3203" y="12834"/>
                </a:lnTo>
                <a:lnTo>
                  <a:pt x="529" y="11290"/>
                </a:lnTo>
                <a:cubicBezTo>
                  <a:pt x="193" y="11096"/>
                  <a:pt x="0" y="10763"/>
                  <a:pt x="0" y="10374"/>
                </a:cubicBezTo>
                <a:lnTo>
                  <a:pt x="0" y="7286"/>
                </a:lnTo>
                <a:lnTo>
                  <a:pt x="0" y="4199"/>
                </a:lnTo>
                <a:cubicBezTo>
                  <a:pt x="0" y="3810"/>
                  <a:pt x="193" y="3477"/>
                  <a:pt x="529" y="3282"/>
                </a:cubicBezTo>
                <a:lnTo>
                  <a:pt x="3203" y="1739"/>
                </a:lnTo>
                <a:lnTo>
                  <a:pt x="5877" y="195"/>
                </a:lnTo>
                <a:cubicBezTo>
                  <a:pt x="6213" y="0"/>
                  <a:pt x="6599" y="0"/>
                  <a:pt x="6935" y="195"/>
                </a:cubicBezTo>
                <a:close/>
              </a:path>
            </a:pathLst>
          </a:custGeom>
          <a:noFill/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5" tIns="25718" rIns="51435" bIns="25718" rtlCol="0" anchor="ctr"/>
          <a:lstStyle/>
          <a:p>
            <a:pPr algn="ctr"/>
            <a:endParaRPr lang="zh-CN" altLang="en-US" sz="1350" dirty="0"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id="{167E9511-5498-4AAE-A6A7-18BEF6BB6C3C}"/>
              </a:ext>
            </a:extLst>
          </p:cNvPr>
          <p:cNvSpPr>
            <a:spLocks/>
          </p:cNvSpPr>
          <p:nvPr/>
        </p:nvSpPr>
        <p:spPr bwMode="auto">
          <a:xfrm rot="1166732">
            <a:off x="7697970" y="-244578"/>
            <a:ext cx="1231907" cy="1399164"/>
          </a:xfrm>
          <a:custGeom>
            <a:avLst/>
            <a:gdLst>
              <a:gd name="T0" fmla="*/ 6935 w 12812"/>
              <a:gd name="T1" fmla="*/ 195 h 14572"/>
              <a:gd name="T2" fmla="*/ 9609 w 12812"/>
              <a:gd name="T3" fmla="*/ 1739 h 14572"/>
              <a:gd name="T4" fmla="*/ 12283 w 12812"/>
              <a:gd name="T5" fmla="*/ 3282 h 14572"/>
              <a:gd name="T6" fmla="*/ 12812 w 12812"/>
              <a:gd name="T7" fmla="*/ 4199 h 14572"/>
              <a:gd name="T8" fmla="*/ 12812 w 12812"/>
              <a:gd name="T9" fmla="*/ 7286 h 14572"/>
              <a:gd name="T10" fmla="*/ 12812 w 12812"/>
              <a:gd name="T11" fmla="*/ 10374 h 14572"/>
              <a:gd name="T12" fmla="*/ 12283 w 12812"/>
              <a:gd name="T13" fmla="*/ 11290 h 14572"/>
              <a:gd name="T14" fmla="*/ 9609 w 12812"/>
              <a:gd name="T15" fmla="*/ 12834 h 14572"/>
              <a:gd name="T16" fmla="*/ 6935 w 12812"/>
              <a:gd name="T17" fmla="*/ 14378 h 14572"/>
              <a:gd name="T18" fmla="*/ 5877 w 12812"/>
              <a:gd name="T19" fmla="*/ 14378 h 14572"/>
              <a:gd name="T20" fmla="*/ 3203 w 12812"/>
              <a:gd name="T21" fmla="*/ 12834 h 14572"/>
              <a:gd name="T22" fmla="*/ 529 w 12812"/>
              <a:gd name="T23" fmla="*/ 11290 h 14572"/>
              <a:gd name="T24" fmla="*/ 0 w 12812"/>
              <a:gd name="T25" fmla="*/ 10374 h 14572"/>
              <a:gd name="T26" fmla="*/ 0 w 12812"/>
              <a:gd name="T27" fmla="*/ 7286 h 14572"/>
              <a:gd name="T28" fmla="*/ 0 w 12812"/>
              <a:gd name="T29" fmla="*/ 4199 h 14572"/>
              <a:gd name="T30" fmla="*/ 529 w 12812"/>
              <a:gd name="T31" fmla="*/ 3282 h 14572"/>
              <a:gd name="T32" fmla="*/ 3203 w 12812"/>
              <a:gd name="T33" fmla="*/ 1739 h 14572"/>
              <a:gd name="T34" fmla="*/ 5877 w 12812"/>
              <a:gd name="T35" fmla="*/ 195 h 14572"/>
              <a:gd name="T36" fmla="*/ 6935 w 12812"/>
              <a:gd name="T37" fmla="*/ 195 h 145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2812" h="14572">
                <a:moveTo>
                  <a:pt x="6935" y="195"/>
                </a:moveTo>
                <a:lnTo>
                  <a:pt x="9609" y="1739"/>
                </a:lnTo>
                <a:lnTo>
                  <a:pt x="12283" y="3282"/>
                </a:lnTo>
                <a:cubicBezTo>
                  <a:pt x="12620" y="3477"/>
                  <a:pt x="12812" y="3810"/>
                  <a:pt x="12812" y="4199"/>
                </a:cubicBezTo>
                <a:lnTo>
                  <a:pt x="12812" y="7286"/>
                </a:lnTo>
                <a:lnTo>
                  <a:pt x="12812" y="10374"/>
                </a:lnTo>
                <a:cubicBezTo>
                  <a:pt x="12812" y="10763"/>
                  <a:pt x="12620" y="11096"/>
                  <a:pt x="12283" y="11290"/>
                </a:cubicBezTo>
                <a:lnTo>
                  <a:pt x="9609" y="12834"/>
                </a:lnTo>
                <a:lnTo>
                  <a:pt x="6935" y="14378"/>
                </a:lnTo>
                <a:cubicBezTo>
                  <a:pt x="6599" y="14572"/>
                  <a:pt x="6213" y="14572"/>
                  <a:pt x="5877" y="14378"/>
                </a:cubicBezTo>
                <a:lnTo>
                  <a:pt x="3203" y="12834"/>
                </a:lnTo>
                <a:lnTo>
                  <a:pt x="529" y="11290"/>
                </a:lnTo>
                <a:cubicBezTo>
                  <a:pt x="193" y="11096"/>
                  <a:pt x="0" y="10763"/>
                  <a:pt x="0" y="10374"/>
                </a:cubicBezTo>
                <a:lnTo>
                  <a:pt x="0" y="7286"/>
                </a:lnTo>
                <a:lnTo>
                  <a:pt x="0" y="4199"/>
                </a:lnTo>
                <a:cubicBezTo>
                  <a:pt x="0" y="3810"/>
                  <a:pt x="193" y="3477"/>
                  <a:pt x="529" y="3282"/>
                </a:cubicBezTo>
                <a:lnTo>
                  <a:pt x="3203" y="1739"/>
                </a:lnTo>
                <a:lnTo>
                  <a:pt x="5877" y="195"/>
                </a:lnTo>
                <a:cubicBezTo>
                  <a:pt x="6213" y="0"/>
                  <a:pt x="6599" y="0"/>
                  <a:pt x="6935" y="195"/>
                </a:cubicBezTo>
                <a:close/>
              </a:path>
            </a:pathLst>
          </a:custGeom>
          <a:noFill/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5" tIns="25718" rIns="51435" bIns="25718" rtlCol="0" anchor="ctr"/>
          <a:lstStyle/>
          <a:p>
            <a:pPr algn="ctr"/>
            <a:endParaRPr lang="zh-CN" altLang="en-US" sz="1350" dirty="0"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pic>
        <p:nvPicPr>
          <p:cNvPr id="18" name="Picture 10" descr="animation drawing gif | WiffleGif">
            <a:extLst>
              <a:ext uri="{FF2B5EF4-FFF2-40B4-BE49-F238E27FC236}">
                <a16:creationId xmlns:a16="http://schemas.microsoft.com/office/drawing/2014/main" id="{279548AD-B2C2-4C67-83A9-986E1F89E9DA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00692" flipH="1">
            <a:off x="8414658" y="742264"/>
            <a:ext cx="502513" cy="286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8838779" y="4806534"/>
            <a:ext cx="28886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1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0589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75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3" grpId="0" animBg="1"/>
      <p:bldP spid="14" grpId="0" animBg="1"/>
      <p:bldP spid="1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群組 23">
            <a:extLst>
              <a:ext uri="{FF2B5EF4-FFF2-40B4-BE49-F238E27FC236}">
                <a16:creationId xmlns:a16="http://schemas.microsoft.com/office/drawing/2014/main" id="{CC7669AD-7F06-4768-AFEE-CF048590E0F6}"/>
              </a:ext>
            </a:extLst>
          </p:cNvPr>
          <p:cNvGrpSpPr/>
          <p:nvPr/>
        </p:nvGrpSpPr>
        <p:grpSpPr>
          <a:xfrm>
            <a:off x="179512" y="129324"/>
            <a:ext cx="451768" cy="555356"/>
            <a:chOff x="267804" y="190469"/>
            <a:chExt cx="531917" cy="653883"/>
          </a:xfrm>
        </p:grpSpPr>
        <p:sp>
          <p:nvSpPr>
            <p:cNvPr id="38" name="Freeform 5">
              <a:extLst>
                <a:ext uri="{FF2B5EF4-FFF2-40B4-BE49-F238E27FC236}">
                  <a16:creationId xmlns:a16="http://schemas.microsoft.com/office/drawing/2014/main" id="{447DA009-29B2-4614-9274-92ECD4B4075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804" y="190469"/>
              <a:ext cx="442196" cy="502233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  <p:sp>
          <p:nvSpPr>
            <p:cNvPr id="39" name="Freeform 5">
              <a:extLst>
                <a:ext uri="{FF2B5EF4-FFF2-40B4-BE49-F238E27FC236}">
                  <a16:creationId xmlns:a16="http://schemas.microsoft.com/office/drawing/2014/main" id="{AB57CBEF-55B1-43B6-BED0-13326A536D45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528" y="303506"/>
              <a:ext cx="476193" cy="540846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</p:grpSp>
      <p:sp>
        <p:nvSpPr>
          <p:cNvPr id="32" name="矩形 31">
            <a:extLst>
              <a:ext uri="{FF2B5EF4-FFF2-40B4-BE49-F238E27FC236}">
                <a16:creationId xmlns:a16="http://schemas.microsoft.com/office/drawing/2014/main" id="{D599F86E-5EB2-46CA-8D70-DBA05EA452C9}"/>
              </a:ext>
            </a:extLst>
          </p:cNvPr>
          <p:cNvSpPr/>
          <p:nvPr/>
        </p:nvSpPr>
        <p:spPr>
          <a:xfrm>
            <a:off x="791580" y="235713"/>
            <a:ext cx="3240360" cy="43858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zh-TW" altLang="en-US" sz="24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研究方法</a:t>
            </a:r>
            <a:endParaRPr lang="zh-CN" altLang="zh-CN" sz="2400" b="1" kern="1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66" name="TextBox 120">
            <a:extLst>
              <a:ext uri="{FF2B5EF4-FFF2-40B4-BE49-F238E27FC236}">
                <a16:creationId xmlns:a16="http://schemas.microsoft.com/office/drawing/2014/main" id="{064DD712-F186-44ED-87E7-81BE0251650B}"/>
              </a:ext>
            </a:extLst>
          </p:cNvPr>
          <p:cNvSpPr txBox="1"/>
          <p:nvPr/>
        </p:nvSpPr>
        <p:spPr bwMode="auto">
          <a:xfrm>
            <a:off x="1889702" y="935945"/>
            <a:ext cx="5364596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 algn="ctr"/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改善類別不平衡之方法運用</a:t>
            </a:r>
          </a:p>
        </p:txBody>
      </p:sp>
      <p:sp>
        <p:nvSpPr>
          <p:cNvPr id="13" name="矩形 12"/>
          <p:cNvSpPr/>
          <p:nvPr/>
        </p:nvSpPr>
        <p:spPr>
          <a:xfrm>
            <a:off x="8748464" y="4806534"/>
            <a:ext cx="38824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17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6CA48E8E-2947-4441-8D4A-3F3E5D9D107B}"/>
              </a:ext>
            </a:extLst>
          </p:cNvPr>
          <p:cNvGrpSpPr/>
          <p:nvPr/>
        </p:nvGrpSpPr>
        <p:grpSpPr>
          <a:xfrm>
            <a:off x="3078201" y="2110211"/>
            <a:ext cx="613531" cy="613531"/>
            <a:chOff x="693206" y="1989355"/>
            <a:chExt cx="613531" cy="613531"/>
          </a:xfrm>
        </p:grpSpPr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2C1C9EB6-067A-46A7-8F38-EF5C415A7B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3206" y="1989355"/>
              <a:ext cx="613531" cy="613531"/>
            </a:xfrm>
            <a:prstGeom prst="rect">
              <a:avLst/>
            </a:prstGeom>
          </p:spPr>
        </p:pic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A508FA8A-6435-495F-9903-D2E203F12D8C}"/>
                </a:ext>
              </a:extLst>
            </p:cNvPr>
            <p:cNvSpPr txBox="1"/>
            <p:nvPr/>
          </p:nvSpPr>
          <p:spPr>
            <a:xfrm>
              <a:off x="719754" y="2065491"/>
              <a:ext cx="560433" cy="340519"/>
            </a:xfrm>
            <a:prstGeom prst="roundRect">
              <a:avLst/>
            </a:prstGeom>
            <a:noFill/>
            <a:ln>
              <a:noFill/>
            </a:ln>
          </p:spPr>
          <p:txBody>
            <a:bodyPr vert="horz" wrap="square" rtlCol="0" anchor="ctr">
              <a:spAutoFit/>
            </a:bodyPr>
            <a:lstStyle>
              <a:defPPr>
                <a:defRPr lang="zh-TW"/>
              </a:defPPr>
              <a:lvl1pPr algn="ctr"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defRPr>
              </a:lvl1pPr>
            </a:lstStyle>
            <a:p>
              <a:r>
                <a:rPr lang="en-US" altLang="zh-TW" sz="1400" dirty="0">
                  <a:latin typeface="Sitka Heading Semibold"/>
                </a:rPr>
                <a:t>A</a:t>
              </a:r>
              <a:endParaRPr lang="zh-TW" altLang="en-US" sz="1400" dirty="0">
                <a:latin typeface="Sitka Heading Semibold"/>
              </a:endParaRPr>
            </a:p>
          </p:txBody>
        </p:sp>
        <p:sp>
          <p:nvSpPr>
            <p:cNvPr id="48" name="文字方塊 47">
              <a:extLst>
                <a:ext uri="{FF2B5EF4-FFF2-40B4-BE49-F238E27FC236}">
                  <a16:creationId xmlns:a16="http://schemas.microsoft.com/office/drawing/2014/main" id="{5F10F4FE-51A3-4DA8-AA64-30232E0800A3}"/>
                </a:ext>
              </a:extLst>
            </p:cNvPr>
            <p:cNvSpPr txBox="1"/>
            <p:nvPr/>
          </p:nvSpPr>
          <p:spPr>
            <a:xfrm>
              <a:off x="719753" y="2296225"/>
              <a:ext cx="560433" cy="272415"/>
            </a:xfrm>
            <a:prstGeom prst="roundRect">
              <a:avLst/>
            </a:prstGeom>
            <a:noFill/>
            <a:ln>
              <a:noFill/>
            </a:ln>
          </p:spPr>
          <p:txBody>
            <a:bodyPr vert="horz" wrap="square" rtlCol="0" anchor="ctr">
              <a:spAutoFit/>
            </a:bodyPr>
            <a:lstStyle>
              <a:defPPr>
                <a:defRPr lang="zh-TW"/>
              </a:defPPr>
              <a:lvl1pPr algn="ctr"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defRPr>
              </a:lvl1pPr>
            </a:lstStyle>
            <a:p>
              <a:r>
                <a:rPr lang="en-US" altLang="zh-TW" sz="1000" dirty="0"/>
                <a:t>9:1</a:t>
              </a:r>
              <a:endParaRPr lang="zh-TW" altLang="en-US" sz="1000" dirty="0"/>
            </a:p>
          </p:txBody>
        </p:sp>
      </p:grpSp>
      <p:grpSp>
        <p:nvGrpSpPr>
          <p:cNvPr id="88" name="群組 87">
            <a:extLst>
              <a:ext uri="{FF2B5EF4-FFF2-40B4-BE49-F238E27FC236}">
                <a16:creationId xmlns:a16="http://schemas.microsoft.com/office/drawing/2014/main" id="{157931DD-D2CA-41CD-83BF-6ABEF5D81715}"/>
              </a:ext>
            </a:extLst>
          </p:cNvPr>
          <p:cNvGrpSpPr/>
          <p:nvPr/>
        </p:nvGrpSpPr>
        <p:grpSpPr>
          <a:xfrm>
            <a:off x="3869557" y="2110481"/>
            <a:ext cx="613531" cy="613531"/>
            <a:chOff x="693206" y="1989355"/>
            <a:chExt cx="613531" cy="613531"/>
          </a:xfrm>
        </p:grpSpPr>
        <p:pic>
          <p:nvPicPr>
            <p:cNvPr id="89" name="圖片 88">
              <a:extLst>
                <a:ext uri="{FF2B5EF4-FFF2-40B4-BE49-F238E27FC236}">
                  <a16:creationId xmlns:a16="http://schemas.microsoft.com/office/drawing/2014/main" id="{E9C236DC-B8B8-4D70-B424-ED5CAC8070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3206" y="1989355"/>
              <a:ext cx="613531" cy="613531"/>
            </a:xfrm>
            <a:prstGeom prst="rect">
              <a:avLst/>
            </a:prstGeom>
          </p:spPr>
        </p:pic>
        <p:sp>
          <p:nvSpPr>
            <p:cNvPr id="90" name="文字方塊 89">
              <a:extLst>
                <a:ext uri="{FF2B5EF4-FFF2-40B4-BE49-F238E27FC236}">
                  <a16:creationId xmlns:a16="http://schemas.microsoft.com/office/drawing/2014/main" id="{F28BF990-BD5A-4639-9E60-6C72B9B79BE7}"/>
                </a:ext>
              </a:extLst>
            </p:cNvPr>
            <p:cNvSpPr txBox="1"/>
            <p:nvPr/>
          </p:nvSpPr>
          <p:spPr>
            <a:xfrm>
              <a:off x="719754" y="2065491"/>
              <a:ext cx="560433" cy="340519"/>
            </a:xfrm>
            <a:prstGeom prst="roundRect">
              <a:avLst/>
            </a:prstGeom>
            <a:noFill/>
            <a:ln>
              <a:noFill/>
            </a:ln>
          </p:spPr>
          <p:txBody>
            <a:bodyPr vert="horz" wrap="square" rtlCol="0" anchor="ctr">
              <a:spAutoFit/>
            </a:bodyPr>
            <a:lstStyle>
              <a:defPPr>
                <a:defRPr lang="zh-TW"/>
              </a:defPPr>
              <a:lvl1pPr algn="ctr"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defRPr>
              </a:lvl1pPr>
            </a:lstStyle>
            <a:p>
              <a:r>
                <a:rPr lang="en-US" altLang="zh-TW" sz="1400" dirty="0">
                  <a:latin typeface="Sitka Heading Semibold"/>
                </a:rPr>
                <a:t>B</a:t>
              </a:r>
              <a:endParaRPr lang="zh-TW" altLang="en-US" sz="1400" dirty="0">
                <a:latin typeface="Sitka Heading Semibold"/>
              </a:endParaRPr>
            </a:p>
          </p:txBody>
        </p:sp>
        <p:sp>
          <p:nvSpPr>
            <p:cNvPr id="91" name="文字方塊 90">
              <a:extLst>
                <a:ext uri="{FF2B5EF4-FFF2-40B4-BE49-F238E27FC236}">
                  <a16:creationId xmlns:a16="http://schemas.microsoft.com/office/drawing/2014/main" id="{9106A595-EA7B-400B-A045-0A27C6848A68}"/>
                </a:ext>
              </a:extLst>
            </p:cNvPr>
            <p:cNvSpPr txBox="1"/>
            <p:nvPr/>
          </p:nvSpPr>
          <p:spPr>
            <a:xfrm>
              <a:off x="719753" y="2296225"/>
              <a:ext cx="560433" cy="272415"/>
            </a:xfrm>
            <a:prstGeom prst="roundRect">
              <a:avLst/>
            </a:prstGeom>
            <a:noFill/>
            <a:ln>
              <a:noFill/>
            </a:ln>
          </p:spPr>
          <p:txBody>
            <a:bodyPr vert="horz" wrap="square" rtlCol="0" anchor="ctr">
              <a:spAutoFit/>
            </a:bodyPr>
            <a:lstStyle>
              <a:defPPr>
                <a:defRPr lang="zh-TW"/>
              </a:defPPr>
              <a:lvl1pPr algn="ctr"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defRPr>
              </a:lvl1pPr>
            </a:lstStyle>
            <a:p>
              <a:r>
                <a:rPr lang="en-US" altLang="zh-TW" sz="1000" dirty="0"/>
                <a:t>8:2</a:t>
              </a:r>
              <a:endParaRPr lang="zh-TW" altLang="en-US" sz="1000" dirty="0"/>
            </a:p>
          </p:txBody>
        </p:sp>
      </p:grpSp>
      <p:grpSp>
        <p:nvGrpSpPr>
          <p:cNvPr id="92" name="群組 91">
            <a:extLst>
              <a:ext uri="{FF2B5EF4-FFF2-40B4-BE49-F238E27FC236}">
                <a16:creationId xmlns:a16="http://schemas.microsoft.com/office/drawing/2014/main" id="{E2A6ADEA-8EF7-4E40-A824-F0EBF8410DFC}"/>
              </a:ext>
            </a:extLst>
          </p:cNvPr>
          <p:cNvGrpSpPr/>
          <p:nvPr/>
        </p:nvGrpSpPr>
        <p:grpSpPr>
          <a:xfrm>
            <a:off x="4660913" y="2110211"/>
            <a:ext cx="613531" cy="613531"/>
            <a:chOff x="693206" y="1989355"/>
            <a:chExt cx="613531" cy="613531"/>
          </a:xfrm>
        </p:grpSpPr>
        <p:pic>
          <p:nvPicPr>
            <p:cNvPr id="93" name="圖片 92">
              <a:extLst>
                <a:ext uri="{FF2B5EF4-FFF2-40B4-BE49-F238E27FC236}">
                  <a16:creationId xmlns:a16="http://schemas.microsoft.com/office/drawing/2014/main" id="{80CCFC60-28D0-4430-AE77-56E452CDA4B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3206" y="1989355"/>
              <a:ext cx="613531" cy="613531"/>
            </a:xfrm>
            <a:prstGeom prst="rect">
              <a:avLst/>
            </a:prstGeom>
          </p:spPr>
        </p:pic>
        <p:sp>
          <p:nvSpPr>
            <p:cNvPr id="94" name="文字方塊 93">
              <a:extLst>
                <a:ext uri="{FF2B5EF4-FFF2-40B4-BE49-F238E27FC236}">
                  <a16:creationId xmlns:a16="http://schemas.microsoft.com/office/drawing/2014/main" id="{97FAB415-1B50-4C27-95F0-F1B9EB6FC13F}"/>
                </a:ext>
              </a:extLst>
            </p:cNvPr>
            <p:cNvSpPr txBox="1"/>
            <p:nvPr/>
          </p:nvSpPr>
          <p:spPr>
            <a:xfrm>
              <a:off x="719754" y="2065491"/>
              <a:ext cx="560433" cy="340519"/>
            </a:xfrm>
            <a:prstGeom prst="roundRect">
              <a:avLst/>
            </a:prstGeom>
            <a:noFill/>
            <a:ln>
              <a:noFill/>
            </a:ln>
          </p:spPr>
          <p:txBody>
            <a:bodyPr vert="horz" wrap="square" rtlCol="0" anchor="ctr">
              <a:spAutoFit/>
            </a:bodyPr>
            <a:lstStyle>
              <a:defPPr>
                <a:defRPr lang="zh-TW"/>
              </a:defPPr>
              <a:lvl1pPr algn="ctr"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defRPr>
              </a:lvl1pPr>
            </a:lstStyle>
            <a:p>
              <a:r>
                <a:rPr lang="en-US" altLang="zh-TW" sz="1400" dirty="0">
                  <a:latin typeface="Sitka Heading Semibold"/>
                </a:rPr>
                <a:t>C</a:t>
              </a:r>
              <a:endParaRPr lang="zh-TW" altLang="en-US" sz="1400" dirty="0">
                <a:latin typeface="Sitka Heading Semibold"/>
              </a:endParaRPr>
            </a:p>
          </p:txBody>
        </p:sp>
        <p:sp>
          <p:nvSpPr>
            <p:cNvPr id="95" name="文字方塊 94">
              <a:extLst>
                <a:ext uri="{FF2B5EF4-FFF2-40B4-BE49-F238E27FC236}">
                  <a16:creationId xmlns:a16="http://schemas.microsoft.com/office/drawing/2014/main" id="{1266BE92-CE38-4472-B055-7EABB6D05480}"/>
                </a:ext>
              </a:extLst>
            </p:cNvPr>
            <p:cNvSpPr txBox="1"/>
            <p:nvPr/>
          </p:nvSpPr>
          <p:spPr>
            <a:xfrm>
              <a:off x="719753" y="2296225"/>
              <a:ext cx="560433" cy="272415"/>
            </a:xfrm>
            <a:prstGeom prst="roundRect">
              <a:avLst/>
            </a:prstGeom>
            <a:noFill/>
            <a:ln>
              <a:noFill/>
            </a:ln>
          </p:spPr>
          <p:txBody>
            <a:bodyPr vert="horz" wrap="square" rtlCol="0" anchor="ctr">
              <a:spAutoFit/>
            </a:bodyPr>
            <a:lstStyle>
              <a:defPPr>
                <a:defRPr lang="zh-TW"/>
              </a:defPPr>
              <a:lvl1pPr algn="ctr"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defRPr>
              </a:lvl1pPr>
            </a:lstStyle>
            <a:p>
              <a:r>
                <a:rPr lang="en-US" altLang="zh-TW" sz="1000" dirty="0"/>
                <a:t>7:3</a:t>
              </a:r>
              <a:endParaRPr lang="zh-TW" altLang="en-US" sz="1000" dirty="0"/>
            </a:p>
          </p:txBody>
        </p:sp>
      </p:grpSp>
      <p:grpSp>
        <p:nvGrpSpPr>
          <p:cNvPr id="96" name="群組 95">
            <a:extLst>
              <a:ext uri="{FF2B5EF4-FFF2-40B4-BE49-F238E27FC236}">
                <a16:creationId xmlns:a16="http://schemas.microsoft.com/office/drawing/2014/main" id="{75E6A4CD-89B4-4664-A230-D712AD511878}"/>
              </a:ext>
            </a:extLst>
          </p:cNvPr>
          <p:cNvGrpSpPr/>
          <p:nvPr/>
        </p:nvGrpSpPr>
        <p:grpSpPr>
          <a:xfrm>
            <a:off x="5452269" y="2110211"/>
            <a:ext cx="613531" cy="613531"/>
            <a:chOff x="693206" y="1989355"/>
            <a:chExt cx="613531" cy="613531"/>
          </a:xfrm>
        </p:grpSpPr>
        <p:pic>
          <p:nvPicPr>
            <p:cNvPr id="97" name="圖片 96">
              <a:extLst>
                <a:ext uri="{FF2B5EF4-FFF2-40B4-BE49-F238E27FC236}">
                  <a16:creationId xmlns:a16="http://schemas.microsoft.com/office/drawing/2014/main" id="{418CED33-E73B-4FF6-AFA7-DA2C54F9A41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3206" y="1989355"/>
              <a:ext cx="613531" cy="613531"/>
            </a:xfrm>
            <a:prstGeom prst="rect">
              <a:avLst/>
            </a:prstGeom>
          </p:spPr>
        </p:pic>
        <p:sp>
          <p:nvSpPr>
            <p:cNvPr id="98" name="文字方塊 97">
              <a:extLst>
                <a:ext uri="{FF2B5EF4-FFF2-40B4-BE49-F238E27FC236}">
                  <a16:creationId xmlns:a16="http://schemas.microsoft.com/office/drawing/2014/main" id="{0AB1B4B0-59E0-4CD8-A81F-5B5626743482}"/>
                </a:ext>
              </a:extLst>
            </p:cNvPr>
            <p:cNvSpPr txBox="1"/>
            <p:nvPr/>
          </p:nvSpPr>
          <p:spPr>
            <a:xfrm>
              <a:off x="719754" y="2065491"/>
              <a:ext cx="560433" cy="340519"/>
            </a:xfrm>
            <a:prstGeom prst="roundRect">
              <a:avLst/>
            </a:prstGeom>
            <a:noFill/>
            <a:ln>
              <a:noFill/>
            </a:ln>
          </p:spPr>
          <p:txBody>
            <a:bodyPr vert="horz" wrap="square" rtlCol="0" anchor="ctr">
              <a:spAutoFit/>
            </a:bodyPr>
            <a:lstStyle>
              <a:defPPr>
                <a:defRPr lang="zh-TW"/>
              </a:defPPr>
              <a:lvl1pPr algn="ctr"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defRPr>
              </a:lvl1pPr>
            </a:lstStyle>
            <a:p>
              <a:r>
                <a:rPr lang="en-US" altLang="zh-TW" sz="1400" dirty="0">
                  <a:latin typeface="Sitka Heading Semibold"/>
                </a:rPr>
                <a:t>D</a:t>
              </a:r>
              <a:endParaRPr lang="zh-TW" altLang="en-US" sz="1400" dirty="0">
                <a:latin typeface="Sitka Heading Semibold"/>
              </a:endParaRPr>
            </a:p>
          </p:txBody>
        </p:sp>
        <p:sp>
          <p:nvSpPr>
            <p:cNvPr id="99" name="文字方塊 98">
              <a:extLst>
                <a:ext uri="{FF2B5EF4-FFF2-40B4-BE49-F238E27FC236}">
                  <a16:creationId xmlns:a16="http://schemas.microsoft.com/office/drawing/2014/main" id="{8759A6B6-8134-4B92-97F0-B51B46213048}"/>
                </a:ext>
              </a:extLst>
            </p:cNvPr>
            <p:cNvSpPr txBox="1"/>
            <p:nvPr/>
          </p:nvSpPr>
          <p:spPr>
            <a:xfrm>
              <a:off x="719753" y="2296225"/>
              <a:ext cx="560433" cy="272415"/>
            </a:xfrm>
            <a:prstGeom prst="roundRect">
              <a:avLst/>
            </a:prstGeom>
            <a:noFill/>
            <a:ln>
              <a:noFill/>
            </a:ln>
          </p:spPr>
          <p:txBody>
            <a:bodyPr vert="horz" wrap="square" rtlCol="0" anchor="ctr">
              <a:spAutoFit/>
            </a:bodyPr>
            <a:lstStyle>
              <a:defPPr>
                <a:defRPr lang="zh-TW"/>
              </a:defPPr>
              <a:lvl1pPr algn="ctr"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defRPr>
              </a:lvl1pPr>
            </a:lstStyle>
            <a:p>
              <a:r>
                <a:rPr lang="en-US" altLang="zh-TW" sz="1000" dirty="0"/>
                <a:t>6:4</a:t>
              </a:r>
              <a:endParaRPr lang="zh-TW" altLang="en-US" sz="1000" dirty="0"/>
            </a:p>
          </p:txBody>
        </p:sp>
      </p:grpSp>
      <p:grpSp>
        <p:nvGrpSpPr>
          <p:cNvPr id="7" name="群組 6">
            <a:extLst>
              <a:ext uri="{FF2B5EF4-FFF2-40B4-BE49-F238E27FC236}">
                <a16:creationId xmlns:a16="http://schemas.microsoft.com/office/drawing/2014/main" id="{ADBC5AFA-0C42-44B3-B385-10823F0C8A39}"/>
              </a:ext>
            </a:extLst>
          </p:cNvPr>
          <p:cNvGrpSpPr/>
          <p:nvPr/>
        </p:nvGrpSpPr>
        <p:grpSpPr>
          <a:xfrm>
            <a:off x="692667" y="3616360"/>
            <a:ext cx="7758664" cy="540360"/>
            <a:chOff x="991542" y="3422862"/>
            <a:chExt cx="7758664" cy="540360"/>
          </a:xfrm>
        </p:grpSpPr>
        <p:sp>
          <p:nvSpPr>
            <p:cNvPr id="100" name="矩形: 圓角 99">
              <a:extLst>
                <a:ext uri="{FF2B5EF4-FFF2-40B4-BE49-F238E27FC236}">
                  <a16:creationId xmlns:a16="http://schemas.microsoft.com/office/drawing/2014/main" id="{5CB5B99C-AFAD-44FE-AE6A-C995F28F157D}"/>
                </a:ext>
              </a:extLst>
            </p:cNvPr>
            <p:cNvSpPr/>
            <p:nvPr/>
          </p:nvSpPr>
          <p:spPr>
            <a:xfrm>
              <a:off x="991542" y="3423222"/>
              <a:ext cx="1080000" cy="540000"/>
            </a:xfrm>
            <a:prstGeom prst="roundRect">
              <a:avLst/>
            </a:prstGeom>
            <a:solidFill>
              <a:srgbClr val="DEEBF7">
                <a:alpha val="6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itka Heading Semibold" pitchFamily="2" charset="0"/>
                  <a:ea typeface="台灣金萱體" panose="02020500000000000000" pitchFamily="18" charset="-120"/>
                  <a:cs typeface="台灣金萱體" panose="02020500000000000000" pitchFamily="18" charset="-120"/>
                </a:rPr>
                <a:t>SMOTE</a:t>
              </a:r>
              <a:endPara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  <p:sp>
          <p:nvSpPr>
            <p:cNvPr id="103" name="矩形: 圓角 102">
              <a:extLst>
                <a:ext uri="{FF2B5EF4-FFF2-40B4-BE49-F238E27FC236}">
                  <a16:creationId xmlns:a16="http://schemas.microsoft.com/office/drawing/2014/main" id="{4237A657-CF89-4D28-9373-029D97484C0A}"/>
                </a:ext>
              </a:extLst>
            </p:cNvPr>
            <p:cNvSpPr/>
            <p:nvPr/>
          </p:nvSpPr>
          <p:spPr>
            <a:xfrm>
              <a:off x="2195736" y="3423222"/>
              <a:ext cx="1080000" cy="540000"/>
            </a:xfrm>
            <a:prstGeom prst="roundRect">
              <a:avLst/>
            </a:prstGeom>
            <a:solidFill>
              <a:srgbClr val="DEEBF7">
                <a:alpha val="6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itka Heading Semibold" pitchFamily="2" charset="0"/>
                  <a:ea typeface="台灣金萱體" panose="02020500000000000000" pitchFamily="18" charset="-120"/>
                  <a:cs typeface="台灣金萱體" panose="02020500000000000000" pitchFamily="18" charset="-120"/>
                </a:rPr>
                <a:t>Borderline SMOTE</a:t>
              </a:r>
              <a:endPara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  <p:sp>
          <p:nvSpPr>
            <p:cNvPr id="104" name="矩形: 圓角 103">
              <a:extLst>
                <a:ext uri="{FF2B5EF4-FFF2-40B4-BE49-F238E27FC236}">
                  <a16:creationId xmlns:a16="http://schemas.microsoft.com/office/drawing/2014/main" id="{4A4880FF-2502-4A93-940E-75E11E01841A}"/>
                </a:ext>
              </a:extLst>
            </p:cNvPr>
            <p:cNvSpPr/>
            <p:nvPr/>
          </p:nvSpPr>
          <p:spPr>
            <a:xfrm>
              <a:off x="3400226" y="3422862"/>
              <a:ext cx="1080000" cy="540000"/>
            </a:xfrm>
            <a:prstGeom prst="roundRect">
              <a:avLst/>
            </a:prstGeom>
            <a:solidFill>
              <a:srgbClr val="DEEBF7">
                <a:alpha val="6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itka Heading Semibold" pitchFamily="2" charset="0"/>
                  <a:ea typeface="台灣金萱體" panose="02020500000000000000" pitchFamily="18" charset="-120"/>
                  <a:cs typeface="台灣金萱體" panose="02020500000000000000" pitchFamily="18" charset="-120"/>
                </a:rPr>
                <a:t>ADASYN</a:t>
              </a:r>
              <a:endPara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  <p:sp>
          <p:nvSpPr>
            <p:cNvPr id="105" name="矩形: 圓角 104">
              <a:extLst>
                <a:ext uri="{FF2B5EF4-FFF2-40B4-BE49-F238E27FC236}">
                  <a16:creationId xmlns:a16="http://schemas.microsoft.com/office/drawing/2014/main" id="{41898670-C611-4299-A729-06D94489BF3C}"/>
                </a:ext>
              </a:extLst>
            </p:cNvPr>
            <p:cNvSpPr/>
            <p:nvPr/>
          </p:nvSpPr>
          <p:spPr>
            <a:xfrm>
              <a:off x="4600272" y="3422862"/>
              <a:ext cx="1303876" cy="540000"/>
            </a:xfrm>
            <a:prstGeom prst="roundRect">
              <a:avLst/>
            </a:prstGeom>
            <a:solidFill>
              <a:srgbClr val="DEEBF7">
                <a:alpha val="6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itka Heading Semibold" pitchFamily="2" charset="0"/>
                  <a:ea typeface="台灣金萱體" panose="02020500000000000000" pitchFamily="18" charset="-120"/>
                  <a:cs typeface="台灣金萱體" panose="02020500000000000000" pitchFamily="18" charset="-120"/>
                </a:rPr>
                <a:t>Random </a:t>
              </a:r>
              <a:br>
                <a:rPr lang="en-US" altLang="zh-TW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itka Heading Semibold" pitchFamily="2" charset="0"/>
                  <a:ea typeface="台灣金萱體" panose="02020500000000000000" pitchFamily="18" charset="-120"/>
                  <a:cs typeface="台灣金萱體" panose="02020500000000000000" pitchFamily="18" charset="-120"/>
                </a:rPr>
              </a:br>
              <a:r>
                <a:rPr lang="en-US" altLang="zh-TW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itka Heading Semibold" pitchFamily="2" charset="0"/>
                  <a:ea typeface="台灣金萱體" panose="02020500000000000000" pitchFamily="18" charset="-120"/>
                  <a:cs typeface="台灣金萱體" panose="02020500000000000000" pitchFamily="18" charset="-120"/>
                </a:rPr>
                <a:t>Under-Sampler</a:t>
              </a:r>
              <a:endPara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  <p:sp>
          <p:nvSpPr>
            <p:cNvPr id="106" name="矩形: 圓角 105">
              <a:extLst>
                <a:ext uri="{FF2B5EF4-FFF2-40B4-BE49-F238E27FC236}">
                  <a16:creationId xmlns:a16="http://schemas.microsoft.com/office/drawing/2014/main" id="{BBB359AC-1BBD-4D90-BF60-7912F96E8A0F}"/>
                </a:ext>
              </a:extLst>
            </p:cNvPr>
            <p:cNvSpPr/>
            <p:nvPr/>
          </p:nvSpPr>
          <p:spPr>
            <a:xfrm>
              <a:off x="6023301" y="3422862"/>
              <a:ext cx="1303876" cy="540000"/>
            </a:xfrm>
            <a:prstGeom prst="roundRect">
              <a:avLst/>
            </a:prstGeom>
            <a:solidFill>
              <a:srgbClr val="DEEBF7">
                <a:alpha val="6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itka Heading Semibold" pitchFamily="2" charset="0"/>
                  <a:ea typeface="台灣金萱體" panose="02020500000000000000" pitchFamily="18" charset="-120"/>
                  <a:cs typeface="台灣金萱體" panose="02020500000000000000" pitchFamily="18" charset="-120"/>
                </a:rPr>
                <a:t>Cluster Centroids</a:t>
              </a:r>
              <a:endPara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  <p:sp>
          <p:nvSpPr>
            <p:cNvPr id="107" name="矩形: 圓角 106">
              <a:extLst>
                <a:ext uri="{FF2B5EF4-FFF2-40B4-BE49-F238E27FC236}">
                  <a16:creationId xmlns:a16="http://schemas.microsoft.com/office/drawing/2014/main" id="{9C1B18D1-4FC7-44BF-BB8C-62B08C6A0B27}"/>
                </a:ext>
              </a:extLst>
            </p:cNvPr>
            <p:cNvSpPr/>
            <p:nvPr/>
          </p:nvSpPr>
          <p:spPr>
            <a:xfrm>
              <a:off x="7446330" y="3422862"/>
              <a:ext cx="1303876" cy="540000"/>
            </a:xfrm>
            <a:prstGeom prst="roundRect">
              <a:avLst/>
            </a:prstGeom>
            <a:solidFill>
              <a:srgbClr val="DEEBF7">
                <a:alpha val="6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itka Heading Semibold" pitchFamily="2" charset="0"/>
                  <a:ea typeface="台灣金萱體" panose="02020500000000000000" pitchFamily="18" charset="-120"/>
                  <a:cs typeface="台灣金萱體" panose="02020500000000000000" pitchFamily="18" charset="-120"/>
                </a:rPr>
                <a:t>Near Miss</a:t>
              </a:r>
              <a:endPara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</p:grp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CBC7CF72-2F87-4252-BFBF-A973117A5A44}"/>
              </a:ext>
            </a:extLst>
          </p:cNvPr>
          <p:cNvCxnSpPr>
            <a:cxnSpLocks/>
            <a:stCxn id="10" idx="2"/>
            <a:endCxn id="100" idx="0"/>
          </p:cNvCxnSpPr>
          <p:nvPr/>
        </p:nvCxnSpPr>
        <p:spPr>
          <a:xfrm flipH="1">
            <a:off x="1232667" y="2723742"/>
            <a:ext cx="2152300" cy="892978"/>
          </a:xfrm>
          <a:prstGeom prst="line">
            <a:avLst/>
          </a:prstGeom>
          <a:ln w="12700" cap="rnd">
            <a:solidFill>
              <a:schemeClr val="bg2">
                <a:lumMod val="50000"/>
              </a:schemeClr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線接點 107">
            <a:extLst>
              <a:ext uri="{FF2B5EF4-FFF2-40B4-BE49-F238E27FC236}">
                <a16:creationId xmlns:a16="http://schemas.microsoft.com/office/drawing/2014/main" id="{4F96C6FA-244B-4C7D-9B5B-E52CE9771A70}"/>
              </a:ext>
            </a:extLst>
          </p:cNvPr>
          <p:cNvCxnSpPr>
            <a:cxnSpLocks/>
            <a:stCxn id="10" idx="2"/>
            <a:endCxn id="103" idx="0"/>
          </p:cNvCxnSpPr>
          <p:nvPr/>
        </p:nvCxnSpPr>
        <p:spPr>
          <a:xfrm flipH="1">
            <a:off x="2436861" y="2723742"/>
            <a:ext cx="948106" cy="892978"/>
          </a:xfrm>
          <a:prstGeom prst="line">
            <a:avLst/>
          </a:prstGeom>
          <a:ln w="12700" cap="rnd">
            <a:solidFill>
              <a:schemeClr val="bg2">
                <a:lumMod val="50000"/>
              </a:schemeClr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線接點 108">
            <a:extLst>
              <a:ext uri="{FF2B5EF4-FFF2-40B4-BE49-F238E27FC236}">
                <a16:creationId xmlns:a16="http://schemas.microsoft.com/office/drawing/2014/main" id="{C6D6BE35-B1F9-4C4B-BC56-EA353D0341EC}"/>
              </a:ext>
            </a:extLst>
          </p:cNvPr>
          <p:cNvCxnSpPr>
            <a:cxnSpLocks/>
            <a:stCxn id="10" idx="2"/>
            <a:endCxn id="104" idx="0"/>
          </p:cNvCxnSpPr>
          <p:nvPr/>
        </p:nvCxnSpPr>
        <p:spPr>
          <a:xfrm>
            <a:off x="3384967" y="2723742"/>
            <a:ext cx="256384" cy="892618"/>
          </a:xfrm>
          <a:prstGeom prst="line">
            <a:avLst/>
          </a:prstGeom>
          <a:ln w="12700" cap="rnd">
            <a:solidFill>
              <a:schemeClr val="bg2">
                <a:lumMod val="50000"/>
              </a:schemeClr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線接點 109">
            <a:extLst>
              <a:ext uri="{FF2B5EF4-FFF2-40B4-BE49-F238E27FC236}">
                <a16:creationId xmlns:a16="http://schemas.microsoft.com/office/drawing/2014/main" id="{83224FD3-D1F3-4699-A9E0-1F705BC35070}"/>
              </a:ext>
            </a:extLst>
          </p:cNvPr>
          <p:cNvCxnSpPr>
            <a:cxnSpLocks/>
            <a:stCxn id="10" idx="2"/>
            <a:endCxn id="105" idx="0"/>
          </p:cNvCxnSpPr>
          <p:nvPr/>
        </p:nvCxnSpPr>
        <p:spPr>
          <a:xfrm>
            <a:off x="3384967" y="2723742"/>
            <a:ext cx="1568368" cy="892618"/>
          </a:xfrm>
          <a:prstGeom prst="line">
            <a:avLst/>
          </a:prstGeom>
          <a:ln w="12700" cap="rnd">
            <a:solidFill>
              <a:schemeClr val="bg2">
                <a:lumMod val="50000"/>
              </a:schemeClr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線接點 110">
            <a:extLst>
              <a:ext uri="{FF2B5EF4-FFF2-40B4-BE49-F238E27FC236}">
                <a16:creationId xmlns:a16="http://schemas.microsoft.com/office/drawing/2014/main" id="{4CC77744-3AF6-416B-9FB3-A55DE0DAC598}"/>
              </a:ext>
            </a:extLst>
          </p:cNvPr>
          <p:cNvCxnSpPr>
            <a:cxnSpLocks/>
            <a:stCxn id="10" idx="2"/>
            <a:endCxn id="106" idx="0"/>
          </p:cNvCxnSpPr>
          <p:nvPr/>
        </p:nvCxnSpPr>
        <p:spPr>
          <a:xfrm>
            <a:off x="3384967" y="2723742"/>
            <a:ext cx="2991397" cy="892618"/>
          </a:xfrm>
          <a:prstGeom prst="line">
            <a:avLst/>
          </a:prstGeom>
          <a:ln w="12700" cap="rnd">
            <a:solidFill>
              <a:schemeClr val="bg2">
                <a:lumMod val="50000"/>
              </a:schemeClr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線接點 111">
            <a:extLst>
              <a:ext uri="{FF2B5EF4-FFF2-40B4-BE49-F238E27FC236}">
                <a16:creationId xmlns:a16="http://schemas.microsoft.com/office/drawing/2014/main" id="{82353EA9-9233-4116-85AF-A5FAA9EAEEAA}"/>
              </a:ext>
            </a:extLst>
          </p:cNvPr>
          <p:cNvCxnSpPr>
            <a:cxnSpLocks/>
            <a:stCxn id="10" idx="2"/>
            <a:endCxn id="107" idx="0"/>
          </p:cNvCxnSpPr>
          <p:nvPr/>
        </p:nvCxnSpPr>
        <p:spPr>
          <a:xfrm>
            <a:off x="3384967" y="2723742"/>
            <a:ext cx="4414426" cy="892618"/>
          </a:xfrm>
          <a:prstGeom prst="line">
            <a:avLst/>
          </a:prstGeom>
          <a:ln w="12700" cap="rnd">
            <a:solidFill>
              <a:schemeClr val="bg2">
                <a:lumMod val="50000"/>
              </a:schemeClr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文字方塊 112">
            <a:extLst>
              <a:ext uri="{FF2B5EF4-FFF2-40B4-BE49-F238E27FC236}">
                <a16:creationId xmlns:a16="http://schemas.microsoft.com/office/drawing/2014/main" id="{14027992-2CCF-4CBF-A78E-C3DCFF10BB13}"/>
              </a:ext>
            </a:extLst>
          </p:cNvPr>
          <p:cNvSpPr txBox="1"/>
          <p:nvPr/>
        </p:nvSpPr>
        <p:spPr>
          <a:xfrm>
            <a:off x="3738090" y="1455782"/>
            <a:ext cx="1667820" cy="374571"/>
          </a:xfrm>
          <a:prstGeom prst="roundRect">
            <a:avLst/>
          </a:prstGeom>
          <a:noFill/>
          <a:ln>
            <a:noFill/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TW" altLang="en-US" b="1" dirty="0">
                <a:solidFill>
                  <a:srgbClr val="E03E3E"/>
                </a:solidFill>
                <a:latin typeface="Sitka Heading Semibold"/>
              </a:rPr>
              <a:t>實驗一</a:t>
            </a:r>
          </a:p>
        </p:txBody>
      </p:sp>
      <p:cxnSp>
        <p:nvCxnSpPr>
          <p:cNvPr id="114" name="直線接點 113">
            <a:extLst>
              <a:ext uri="{FF2B5EF4-FFF2-40B4-BE49-F238E27FC236}">
                <a16:creationId xmlns:a16="http://schemas.microsoft.com/office/drawing/2014/main" id="{B2C56B9E-6EB5-4B42-B833-3C38B0ABCC88}"/>
              </a:ext>
            </a:extLst>
          </p:cNvPr>
          <p:cNvCxnSpPr>
            <a:cxnSpLocks/>
            <a:stCxn id="89" idx="2"/>
            <a:endCxn id="100" idx="0"/>
          </p:cNvCxnSpPr>
          <p:nvPr/>
        </p:nvCxnSpPr>
        <p:spPr>
          <a:xfrm flipH="1">
            <a:off x="1232667" y="2724012"/>
            <a:ext cx="2943656" cy="892708"/>
          </a:xfrm>
          <a:prstGeom prst="line">
            <a:avLst/>
          </a:prstGeom>
          <a:ln w="12700" cap="rnd">
            <a:solidFill>
              <a:schemeClr val="bg2">
                <a:lumMod val="50000"/>
              </a:schemeClr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線接點 114">
            <a:extLst>
              <a:ext uri="{FF2B5EF4-FFF2-40B4-BE49-F238E27FC236}">
                <a16:creationId xmlns:a16="http://schemas.microsoft.com/office/drawing/2014/main" id="{14F37134-A8BB-44CB-B75E-A0CC21151CF6}"/>
              </a:ext>
            </a:extLst>
          </p:cNvPr>
          <p:cNvCxnSpPr>
            <a:cxnSpLocks/>
            <a:stCxn id="89" idx="2"/>
            <a:endCxn id="103" idx="0"/>
          </p:cNvCxnSpPr>
          <p:nvPr/>
        </p:nvCxnSpPr>
        <p:spPr>
          <a:xfrm flipH="1">
            <a:off x="2436861" y="2724012"/>
            <a:ext cx="1739462" cy="892708"/>
          </a:xfrm>
          <a:prstGeom prst="line">
            <a:avLst/>
          </a:prstGeom>
          <a:ln w="12700" cap="rnd">
            <a:solidFill>
              <a:schemeClr val="bg2">
                <a:lumMod val="50000"/>
              </a:schemeClr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線接點 116">
            <a:extLst>
              <a:ext uri="{FF2B5EF4-FFF2-40B4-BE49-F238E27FC236}">
                <a16:creationId xmlns:a16="http://schemas.microsoft.com/office/drawing/2014/main" id="{5AEB6CB8-B174-415D-ABC6-C950C05D8649}"/>
              </a:ext>
            </a:extLst>
          </p:cNvPr>
          <p:cNvCxnSpPr>
            <a:cxnSpLocks/>
            <a:stCxn id="89" idx="2"/>
            <a:endCxn id="104" idx="0"/>
          </p:cNvCxnSpPr>
          <p:nvPr/>
        </p:nvCxnSpPr>
        <p:spPr>
          <a:xfrm flipH="1">
            <a:off x="3641351" y="2724012"/>
            <a:ext cx="534972" cy="892348"/>
          </a:xfrm>
          <a:prstGeom prst="line">
            <a:avLst/>
          </a:prstGeom>
          <a:ln w="12700" cap="rnd">
            <a:solidFill>
              <a:schemeClr val="bg2">
                <a:lumMod val="50000"/>
              </a:schemeClr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線接點 117">
            <a:extLst>
              <a:ext uri="{FF2B5EF4-FFF2-40B4-BE49-F238E27FC236}">
                <a16:creationId xmlns:a16="http://schemas.microsoft.com/office/drawing/2014/main" id="{C8AE9A6A-A213-4F9C-94EA-C29E2355DD36}"/>
              </a:ext>
            </a:extLst>
          </p:cNvPr>
          <p:cNvCxnSpPr>
            <a:cxnSpLocks/>
            <a:stCxn id="89" idx="2"/>
            <a:endCxn id="105" idx="0"/>
          </p:cNvCxnSpPr>
          <p:nvPr/>
        </p:nvCxnSpPr>
        <p:spPr>
          <a:xfrm>
            <a:off x="4176323" y="2724012"/>
            <a:ext cx="777012" cy="892348"/>
          </a:xfrm>
          <a:prstGeom prst="line">
            <a:avLst/>
          </a:prstGeom>
          <a:ln w="12700" cap="rnd">
            <a:solidFill>
              <a:schemeClr val="bg2">
                <a:lumMod val="50000"/>
              </a:schemeClr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線接點 118">
            <a:extLst>
              <a:ext uri="{FF2B5EF4-FFF2-40B4-BE49-F238E27FC236}">
                <a16:creationId xmlns:a16="http://schemas.microsoft.com/office/drawing/2014/main" id="{64545FE3-D5BC-449F-BCFB-7155E7B80BAD}"/>
              </a:ext>
            </a:extLst>
          </p:cNvPr>
          <p:cNvCxnSpPr>
            <a:cxnSpLocks/>
            <a:stCxn id="89" idx="2"/>
            <a:endCxn id="106" idx="0"/>
          </p:cNvCxnSpPr>
          <p:nvPr/>
        </p:nvCxnSpPr>
        <p:spPr>
          <a:xfrm>
            <a:off x="4176323" y="2724012"/>
            <a:ext cx="2200041" cy="892348"/>
          </a:xfrm>
          <a:prstGeom prst="line">
            <a:avLst/>
          </a:prstGeom>
          <a:ln w="12700" cap="rnd">
            <a:solidFill>
              <a:schemeClr val="bg2">
                <a:lumMod val="50000"/>
              </a:schemeClr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線接點 119">
            <a:extLst>
              <a:ext uri="{FF2B5EF4-FFF2-40B4-BE49-F238E27FC236}">
                <a16:creationId xmlns:a16="http://schemas.microsoft.com/office/drawing/2014/main" id="{32BA482D-2483-4321-874D-6898B0E7F2FC}"/>
              </a:ext>
            </a:extLst>
          </p:cNvPr>
          <p:cNvCxnSpPr>
            <a:cxnSpLocks/>
            <a:stCxn id="89" idx="2"/>
            <a:endCxn id="107" idx="0"/>
          </p:cNvCxnSpPr>
          <p:nvPr/>
        </p:nvCxnSpPr>
        <p:spPr>
          <a:xfrm>
            <a:off x="4176323" y="2724012"/>
            <a:ext cx="3623070" cy="892348"/>
          </a:xfrm>
          <a:prstGeom prst="line">
            <a:avLst/>
          </a:prstGeom>
          <a:ln w="12700" cap="rnd">
            <a:solidFill>
              <a:schemeClr val="bg2">
                <a:lumMod val="50000"/>
              </a:schemeClr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線接點 122">
            <a:extLst>
              <a:ext uri="{FF2B5EF4-FFF2-40B4-BE49-F238E27FC236}">
                <a16:creationId xmlns:a16="http://schemas.microsoft.com/office/drawing/2014/main" id="{64C4966C-9D2E-4063-8F3A-0B15BBE3FCDE}"/>
              </a:ext>
            </a:extLst>
          </p:cNvPr>
          <p:cNvCxnSpPr>
            <a:cxnSpLocks/>
            <a:stCxn id="93" idx="2"/>
            <a:endCxn id="100" idx="0"/>
          </p:cNvCxnSpPr>
          <p:nvPr/>
        </p:nvCxnSpPr>
        <p:spPr>
          <a:xfrm flipH="1">
            <a:off x="1232667" y="2723742"/>
            <a:ext cx="3735012" cy="892978"/>
          </a:xfrm>
          <a:prstGeom prst="line">
            <a:avLst/>
          </a:prstGeom>
          <a:ln w="12700" cap="rnd">
            <a:solidFill>
              <a:schemeClr val="bg2">
                <a:lumMod val="50000"/>
              </a:schemeClr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線接點 125">
            <a:extLst>
              <a:ext uri="{FF2B5EF4-FFF2-40B4-BE49-F238E27FC236}">
                <a16:creationId xmlns:a16="http://schemas.microsoft.com/office/drawing/2014/main" id="{89A034DC-2F7B-47E3-AEE3-8134E4AA28E8}"/>
              </a:ext>
            </a:extLst>
          </p:cNvPr>
          <p:cNvCxnSpPr>
            <a:cxnSpLocks/>
            <a:stCxn id="93" idx="2"/>
            <a:endCxn id="103" idx="0"/>
          </p:cNvCxnSpPr>
          <p:nvPr/>
        </p:nvCxnSpPr>
        <p:spPr>
          <a:xfrm flipH="1">
            <a:off x="2436861" y="2723742"/>
            <a:ext cx="2530818" cy="892978"/>
          </a:xfrm>
          <a:prstGeom prst="line">
            <a:avLst/>
          </a:prstGeom>
          <a:ln w="12700" cap="rnd">
            <a:solidFill>
              <a:schemeClr val="bg2">
                <a:lumMod val="50000"/>
              </a:schemeClr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線接點 128">
            <a:extLst>
              <a:ext uri="{FF2B5EF4-FFF2-40B4-BE49-F238E27FC236}">
                <a16:creationId xmlns:a16="http://schemas.microsoft.com/office/drawing/2014/main" id="{4E62004A-2E29-40C9-A72E-FFEC55E66350}"/>
              </a:ext>
            </a:extLst>
          </p:cNvPr>
          <p:cNvCxnSpPr>
            <a:cxnSpLocks/>
            <a:stCxn id="93" idx="2"/>
            <a:endCxn id="104" idx="0"/>
          </p:cNvCxnSpPr>
          <p:nvPr/>
        </p:nvCxnSpPr>
        <p:spPr>
          <a:xfrm flipH="1">
            <a:off x="3641351" y="2723742"/>
            <a:ext cx="1326328" cy="892618"/>
          </a:xfrm>
          <a:prstGeom prst="line">
            <a:avLst/>
          </a:prstGeom>
          <a:ln w="12700" cap="rnd">
            <a:solidFill>
              <a:schemeClr val="bg2">
                <a:lumMod val="50000"/>
              </a:schemeClr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線接點 131">
            <a:extLst>
              <a:ext uri="{FF2B5EF4-FFF2-40B4-BE49-F238E27FC236}">
                <a16:creationId xmlns:a16="http://schemas.microsoft.com/office/drawing/2014/main" id="{33EFBA96-4F36-4BC9-BA5D-60AC44EEF4DE}"/>
              </a:ext>
            </a:extLst>
          </p:cNvPr>
          <p:cNvCxnSpPr>
            <a:cxnSpLocks/>
            <a:stCxn id="93" idx="2"/>
            <a:endCxn id="105" idx="0"/>
          </p:cNvCxnSpPr>
          <p:nvPr/>
        </p:nvCxnSpPr>
        <p:spPr>
          <a:xfrm flipH="1">
            <a:off x="4953335" y="2723742"/>
            <a:ext cx="14344" cy="892618"/>
          </a:xfrm>
          <a:prstGeom prst="line">
            <a:avLst/>
          </a:prstGeom>
          <a:ln w="12700" cap="rnd">
            <a:solidFill>
              <a:schemeClr val="bg2">
                <a:lumMod val="50000"/>
              </a:schemeClr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線接點 134">
            <a:extLst>
              <a:ext uri="{FF2B5EF4-FFF2-40B4-BE49-F238E27FC236}">
                <a16:creationId xmlns:a16="http://schemas.microsoft.com/office/drawing/2014/main" id="{964565B7-8B8D-4782-AD4B-0CC1C69C38F0}"/>
              </a:ext>
            </a:extLst>
          </p:cNvPr>
          <p:cNvCxnSpPr>
            <a:cxnSpLocks/>
            <a:stCxn id="93" idx="2"/>
            <a:endCxn id="106" idx="0"/>
          </p:cNvCxnSpPr>
          <p:nvPr/>
        </p:nvCxnSpPr>
        <p:spPr>
          <a:xfrm>
            <a:off x="4967679" y="2723742"/>
            <a:ext cx="1408685" cy="892618"/>
          </a:xfrm>
          <a:prstGeom prst="line">
            <a:avLst/>
          </a:prstGeom>
          <a:ln w="12700" cap="rnd">
            <a:solidFill>
              <a:schemeClr val="bg2">
                <a:lumMod val="50000"/>
              </a:schemeClr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線接點 137">
            <a:extLst>
              <a:ext uri="{FF2B5EF4-FFF2-40B4-BE49-F238E27FC236}">
                <a16:creationId xmlns:a16="http://schemas.microsoft.com/office/drawing/2014/main" id="{29F45A5E-936C-40DA-B5F1-CDBF3AB3C3A5}"/>
              </a:ext>
            </a:extLst>
          </p:cNvPr>
          <p:cNvCxnSpPr>
            <a:cxnSpLocks/>
            <a:stCxn id="93" idx="2"/>
            <a:endCxn id="107" idx="0"/>
          </p:cNvCxnSpPr>
          <p:nvPr/>
        </p:nvCxnSpPr>
        <p:spPr>
          <a:xfrm>
            <a:off x="4967679" y="2723742"/>
            <a:ext cx="2831714" cy="892618"/>
          </a:xfrm>
          <a:prstGeom prst="line">
            <a:avLst/>
          </a:prstGeom>
          <a:ln w="12700" cap="rnd">
            <a:solidFill>
              <a:schemeClr val="bg2">
                <a:lumMod val="50000"/>
              </a:schemeClr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線接點 140">
            <a:extLst>
              <a:ext uri="{FF2B5EF4-FFF2-40B4-BE49-F238E27FC236}">
                <a16:creationId xmlns:a16="http://schemas.microsoft.com/office/drawing/2014/main" id="{E84C2201-56CA-4637-80B5-39D3572AA45C}"/>
              </a:ext>
            </a:extLst>
          </p:cNvPr>
          <p:cNvCxnSpPr>
            <a:cxnSpLocks/>
            <a:stCxn id="97" idx="2"/>
            <a:endCxn id="100" idx="0"/>
          </p:cNvCxnSpPr>
          <p:nvPr/>
        </p:nvCxnSpPr>
        <p:spPr>
          <a:xfrm flipH="1">
            <a:off x="1232667" y="2723742"/>
            <a:ext cx="4526368" cy="892978"/>
          </a:xfrm>
          <a:prstGeom prst="line">
            <a:avLst/>
          </a:prstGeom>
          <a:ln w="12700" cap="rnd">
            <a:solidFill>
              <a:schemeClr val="bg2">
                <a:lumMod val="50000"/>
              </a:schemeClr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線接點 143">
            <a:extLst>
              <a:ext uri="{FF2B5EF4-FFF2-40B4-BE49-F238E27FC236}">
                <a16:creationId xmlns:a16="http://schemas.microsoft.com/office/drawing/2014/main" id="{609B4F10-04C3-4CDF-B2C1-FFC5E92DBB03}"/>
              </a:ext>
            </a:extLst>
          </p:cNvPr>
          <p:cNvCxnSpPr>
            <a:cxnSpLocks/>
            <a:stCxn id="97" idx="2"/>
            <a:endCxn id="103" idx="0"/>
          </p:cNvCxnSpPr>
          <p:nvPr/>
        </p:nvCxnSpPr>
        <p:spPr>
          <a:xfrm flipH="1">
            <a:off x="2436861" y="2723742"/>
            <a:ext cx="3322174" cy="892978"/>
          </a:xfrm>
          <a:prstGeom prst="line">
            <a:avLst/>
          </a:prstGeom>
          <a:ln w="12700" cap="rnd">
            <a:solidFill>
              <a:schemeClr val="bg2">
                <a:lumMod val="50000"/>
              </a:schemeClr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線接點 148">
            <a:extLst>
              <a:ext uri="{FF2B5EF4-FFF2-40B4-BE49-F238E27FC236}">
                <a16:creationId xmlns:a16="http://schemas.microsoft.com/office/drawing/2014/main" id="{6DA272C6-2E82-4274-8768-65880F867069}"/>
              </a:ext>
            </a:extLst>
          </p:cNvPr>
          <p:cNvCxnSpPr>
            <a:cxnSpLocks/>
            <a:stCxn id="97" idx="2"/>
            <a:endCxn id="104" idx="0"/>
          </p:cNvCxnSpPr>
          <p:nvPr/>
        </p:nvCxnSpPr>
        <p:spPr>
          <a:xfrm flipH="1">
            <a:off x="3641351" y="2723742"/>
            <a:ext cx="2117684" cy="892618"/>
          </a:xfrm>
          <a:prstGeom prst="line">
            <a:avLst/>
          </a:prstGeom>
          <a:ln w="12700" cap="rnd">
            <a:solidFill>
              <a:schemeClr val="bg2">
                <a:lumMod val="50000"/>
              </a:schemeClr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線接點 151">
            <a:extLst>
              <a:ext uri="{FF2B5EF4-FFF2-40B4-BE49-F238E27FC236}">
                <a16:creationId xmlns:a16="http://schemas.microsoft.com/office/drawing/2014/main" id="{66EBA429-46BE-4C50-8BAD-055D951AA8D0}"/>
              </a:ext>
            </a:extLst>
          </p:cNvPr>
          <p:cNvCxnSpPr>
            <a:cxnSpLocks/>
            <a:stCxn id="97" idx="2"/>
            <a:endCxn id="105" idx="0"/>
          </p:cNvCxnSpPr>
          <p:nvPr/>
        </p:nvCxnSpPr>
        <p:spPr>
          <a:xfrm flipH="1">
            <a:off x="4953335" y="2723742"/>
            <a:ext cx="805700" cy="892618"/>
          </a:xfrm>
          <a:prstGeom prst="line">
            <a:avLst/>
          </a:prstGeom>
          <a:ln w="12700" cap="rnd">
            <a:solidFill>
              <a:schemeClr val="bg2">
                <a:lumMod val="50000"/>
              </a:schemeClr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線接點 154">
            <a:extLst>
              <a:ext uri="{FF2B5EF4-FFF2-40B4-BE49-F238E27FC236}">
                <a16:creationId xmlns:a16="http://schemas.microsoft.com/office/drawing/2014/main" id="{1551175B-BDE0-4866-91F6-F9F64F3B20D8}"/>
              </a:ext>
            </a:extLst>
          </p:cNvPr>
          <p:cNvCxnSpPr>
            <a:cxnSpLocks/>
            <a:stCxn id="97" idx="2"/>
            <a:endCxn id="106" idx="0"/>
          </p:cNvCxnSpPr>
          <p:nvPr/>
        </p:nvCxnSpPr>
        <p:spPr>
          <a:xfrm>
            <a:off x="5759035" y="2723742"/>
            <a:ext cx="617329" cy="892618"/>
          </a:xfrm>
          <a:prstGeom prst="line">
            <a:avLst/>
          </a:prstGeom>
          <a:ln w="12700" cap="rnd">
            <a:solidFill>
              <a:schemeClr val="bg2">
                <a:lumMod val="50000"/>
              </a:schemeClr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線接點 157">
            <a:extLst>
              <a:ext uri="{FF2B5EF4-FFF2-40B4-BE49-F238E27FC236}">
                <a16:creationId xmlns:a16="http://schemas.microsoft.com/office/drawing/2014/main" id="{30FDA000-0279-40CC-9F95-DACA3D0C5A83}"/>
              </a:ext>
            </a:extLst>
          </p:cNvPr>
          <p:cNvCxnSpPr>
            <a:cxnSpLocks/>
            <a:stCxn id="97" idx="2"/>
            <a:endCxn id="107" idx="0"/>
          </p:cNvCxnSpPr>
          <p:nvPr/>
        </p:nvCxnSpPr>
        <p:spPr>
          <a:xfrm>
            <a:off x="5759035" y="2723742"/>
            <a:ext cx="2040358" cy="892618"/>
          </a:xfrm>
          <a:prstGeom prst="line">
            <a:avLst/>
          </a:prstGeom>
          <a:ln w="12700" cap="rnd">
            <a:solidFill>
              <a:schemeClr val="bg2">
                <a:lumMod val="50000"/>
              </a:schemeClr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文字方塊 160">
            <a:extLst>
              <a:ext uri="{FF2B5EF4-FFF2-40B4-BE49-F238E27FC236}">
                <a16:creationId xmlns:a16="http://schemas.microsoft.com/office/drawing/2014/main" id="{4671B480-5305-406E-B790-FF2A2017DDC1}"/>
              </a:ext>
            </a:extLst>
          </p:cNvPr>
          <p:cNvSpPr txBox="1"/>
          <p:nvPr/>
        </p:nvSpPr>
        <p:spPr>
          <a:xfrm>
            <a:off x="3738090" y="1455781"/>
            <a:ext cx="1667820" cy="374571"/>
          </a:xfrm>
          <a:prstGeom prst="roundRect">
            <a:avLst/>
          </a:prstGeom>
          <a:noFill/>
          <a:ln>
            <a:noFill/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TW" altLang="en-US" b="1" dirty="0">
                <a:solidFill>
                  <a:srgbClr val="E03E3E"/>
                </a:solidFill>
                <a:latin typeface="Sitka Heading Semibold"/>
              </a:rPr>
              <a:t>實驗二</a:t>
            </a:r>
            <a:endParaRPr lang="en-US" altLang="zh-TW" b="1" dirty="0">
              <a:solidFill>
                <a:srgbClr val="E03E3E"/>
              </a:solidFill>
              <a:latin typeface="Sitka Heading Semibold"/>
            </a:endParaRPr>
          </a:p>
        </p:txBody>
      </p:sp>
      <p:sp>
        <p:nvSpPr>
          <p:cNvPr id="162" name="文字方塊 161">
            <a:extLst>
              <a:ext uri="{FF2B5EF4-FFF2-40B4-BE49-F238E27FC236}">
                <a16:creationId xmlns:a16="http://schemas.microsoft.com/office/drawing/2014/main" id="{E4EEC111-DFAE-427A-BB9C-E3E18F10B6F1}"/>
              </a:ext>
            </a:extLst>
          </p:cNvPr>
          <p:cNvSpPr txBox="1"/>
          <p:nvPr/>
        </p:nvSpPr>
        <p:spPr>
          <a:xfrm>
            <a:off x="3738090" y="1455780"/>
            <a:ext cx="1667820" cy="374571"/>
          </a:xfrm>
          <a:prstGeom prst="roundRect">
            <a:avLst/>
          </a:prstGeom>
          <a:noFill/>
          <a:ln>
            <a:noFill/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TW" altLang="en-US" b="1" dirty="0">
                <a:solidFill>
                  <a:srgbClr val="E03E3E"/>
                </a:solidFill>
                <a:latin typeface="Sitka Heading Semibold"/>
              </a:rPr>
              <a:t>實驗三</a:t>
            </a:r>
            <a:endParaRPr lang="en-US" altLang="zh-TW" b="1" dirty="0">
              <a:solidFill>
                <a:srgbClr val="E03E3E"/>
              </a:solidFill>
              <a:latin typeface="Sitka Heading Semibold"/>
            </a:endParaRPr>
          </a:p>
        </p:txBody>
      </p:sp>
      <p:sp>
        <p:nvSpPr>
          <p:cNvPr id="163" name="文字方塊 162">
            <a:extLst>
              <a:ext uri="{FF2B5EF4-FFF2-40B4-BE49-F238E27FC236}">
                <a16:creationId xmlns:a16="http://schemas.microsoft.com/office/drawing/2014/main" id="{DCB3C25B-07B0-4A19-AD91-E114F3CB3B2C}"/>
              </a:ext>
            </a:extLst>
          </p:cNvPr>
          <p:cNvSpPr txBox="1"/>
          <p:nvPr/>
        </p:nvSpPr>
        <p:spPr>
          <a:xfrm>
            <a:off x="3738090" y="1455420"/>
            <a:ext cx="1667820" cy="374571"/>
          </a:xfrm>
          <a:prstGeom prst="roundRect">
            <a:avLst/>
          </a:prstGeom>
          <a:noFill/>
          <a:ln>
            <a:noFill/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TW" altLang="en-US" b="1" dirty="0">
                <a:solidFill>
                  <a:srgbClr val="E03E3E"/>
                </a:solidFill>
                <a:latin typeface="Sitka Heading Semibold"/>
              </a:rPr>
              <a:t>實驗四</a:t>
            </a:r>
            <a:endParaRPr lang="en-US" altLang="zh-TW" b="1" dirty="0">
              <a:solidFill>
                <a:srgbClr val="E03E3E"/>
              </a:solidFill>
              <a:latin typeface="Sitka Heading Semibold"/>
            </a:endParaRPr>
          </a:p>
        </p:txBody>
      </p:sp>
      <p:cxnSp>
        <p:nvCxnSpPr>
          <p:cNvPr id="166" name="直線接點 165">
            <a:extLst>
              <a:ext uri="{FF2B5EF4-FFF2-40B4-BE49-F238E27FC236}">
                <a16:creationId xmlns:a16="http://schemas.microsoft.com/office/drawing/2014/main" id="{8B02C4D6-619D-4F02-B371-E19FB8B60093}"/>
              </a:ext>
            </a:extLst>
          </p:cNvPr>
          <p:cNvCxnSpPr>
            <a:cxnSpLocks/>
            <a:stCxn id="10" idx="2"/>
            <a:endCxn id="100" idx="0"/>
          </p:cNvCxnSpPr>
          <p:nvPr/>
        </p:nvCxnSpPr>
        <p:spPr>
          <a:xfrm flipH="1">
            <a:off x="1232667" y="2723742"/>
            <a:ext cx="2152300" cy="892978"/>
          </a:xfrm>
          <a:prstGeom prst="line">
            <a:avLst/>
          </a:prstGeom>
          <a:ln w="12700" cap="rnd">
            <a:solidFill>
              <a:schemeClr val="bg2">
                <a:lumMod val="50000"/>
              </a:schemeClr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線接點 168">
            <a:extLst>
              <a:ext uri="{FF2B5EF4-FFF2-40B4-BE49-F238E27FC236}">
                <a16:creationId xmlns:a16="http://schemas.microsoft.com/office/drawing/2014/main" id="{08FBAFF6-06D6-489D-80DD-E7995A676C3D}"/>
              </a:ext>
            </a:extLst>
          </p:cNvPr>
          <p:cNvCxnSpPr>
            <a:cxnSpLocks/>
            <a:stCxn id="89" idx="2"/>
            <a:endCxn id="100" idx="0"/>
          </p:cNvCxnSpPr>
          <p:nvPr/>
        </p:nvCxnSpPr>
        <p:spPr>
          <a:xfrm flipH="1">
            <a:off x="1232667" y="2724012"/>
            <a:ext cx="2943656" cy="892708"/>
          </a:xfrm>
          <a:prstGeom prst="line">
            <a:avLst/>
          </a:prstGeom>
          <a:ln w="12700" cap="rnd">
            <a:solidFill>
              <a:schemeClr val="bg2">
                <a:lumMod val="50000"/>
              </a:schemeClr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線接點 175">
            <a:extLst>
              <a:ext uri="{FF2B5EF4-FFF2-40B4-BE49-F238E27FC236}">
                <a16:creationId xmlns:a16="http://schemas.microsoft.com/office/drawing/2014/main" id="{303DAF36-61D9-4FA2-801D-4D947B4BAD6E}"/>
              </a:ext>
            </a:extLst>
          </p:cNvPr>
          <p:cNvCxnSpPr>
            <a:cxnSpLocks/>
            <a:stCxn id="93" idx="2"/>
            <a:endCxn id="100" idx="0"/>
          </p:cNvCxnSpPr>
          <p:nvPr/>
        </p:nvCxnSpPr>
        <p:spPr>
          <a:xfrm flipH="1">
            <a:off x="1232667" y="2723742"/>
            <a:ext cx="3735012" cy="892978"/>
          </a:xfrm>
          <a:prstGeom prst="line">
            <a:avLst/>
          </a:prstGeom>
          <a:ln w="12700" cap="rnd">
            <a:solidFill>
              <a:schemeClr val="bg2">
                <a:lumMod val="50000"/>
              </a:schemeClr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直線接點 178">
            <a:extLst>
              <a:ext uri="{FF2B5EF4-FFF2-40B4-BE49-F238E27FC236}">
                <a16:creationId xmlns:a16="http://schemas.microsoft.com/office/drawing/2014/main" id="{51CC08F8-14B2-4E5E-B977-2480E49E4231}"/>
              </a:ext>
            </a:extLst>
          </p:cNvPr>
          <p:cNvCxnSpPr>
            <a:cxnSpLocks/>
            <a:stCxn id="97" idx="2"/>
            <a:endCxn id="100" idx="0"/>
          </p:cNvCxnSpPr>
          <p:nvPr/>
        </p:nvCxnSpPr>
        <p:spPr>
          <a:xfrm flipH="1">
            <a:off x="1232667" y="2723742"/>
            <a:ext cx="4526368" cy="892978"/>
          </a:xfrm>
          <a:prstGeom prst="line">
            <a:avLst/>
          </a:prstGeom>
          <a:ln w="12700" cap="rnd">
            <a:solidFill>
              <a:schemeClr val="bg2">
                <a:lumMod val="50000"/>
              </a:schemeClr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直線接點 181">
            <a:extLst>
              <a:ext uri="{FF2B5EF4-FFF2-40B4-BE49-F238E27FC236}">
                <a16:creationId xmlns:a16="http://schemas.microsoft.com/office/drawing/2014/main" id="{66359713-A5D1-4D60-AE34-555DFFBEF5E2}"/>
              </a:ext>
            </a:extLst>
          </p:cNvPr>
          <p:cNvCxnSpPr>
            <a:cxnSpLocks/>
            <a:stCxn id="10" idx="2"/>
            <a:endCxn id="103" idx="0"/>
          </p:cNvCxnSpPr>
          <p:nvPr/>
        </p:nvCxnSpPr>
        <p:spPr>
          <a:xfrm flipH="1">
            <a:off x="2436861" y="2723742"/>
            <a:ext cx="948106" cy="892978"/>
          </a:xfrm>
          <a:prstGeom prst="line">
            <a:avLst/>
          </a:prstGeom>
          <a:ln w="12700" cap="rnd">
            <a:solidFill>
              <a:schemeClr val="bg2">
                <a:lumMod val="50000"/>
              </a:schemeClr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直線接點 184">
            <a:extLst>
              <a:ext uri="{FF2B5EF4-FFF2-40B4-BE49-F238E27FC236}">
                <a16:creationId xmlns:a16="http://schemas.microsoft.com/office/drawing/2014/main" id="{97C2A245-A101-45EA-B6A8-5AECF7FF4DD2}"/>
              </a:ext>
            </a:extLst>
          </p:cNvPr>
          <p:cNvCxnSpPr>
            <a:cxnSpLocks/>
            <a:stCxn id="89" idx="2"/>
            <a:endCxn id="103" idx="0"/>
          </p:cNvCxnSpPr>
          <p:nvPr/>
        </p:nvCxnSpPr>
        <p:spPr>
          <a:xfrm flipH="1">
            <a:off x="2436861" y="2724012"/>
            <a:ext cx="1739462" cy="892708"/>
          </a:xfrm>
          <a:prstGeom prst="line">
            <a:avLst/>
          </a:prstGeom>
          <a:ln w="12700" cap="rnd">
            <a:solidFill>
              <a:schemeClr val="bg2">
                <a:lumMod val="50000"/>
              </a:schemeClr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線接點 187">
            <a:extLst>
              <a:ext uri="{FF2B5EF4-FFF2-40B4-BE49-F238E27FC236}">
                <a16:creationId xmlns:a16="http://schemas.microsoft.com/office/drawing/2014/main" id="{5A046A3A-3BB6-4EA4-A28E-BB50760B35D2}"/>
              </a:ext>
            </a:extLst>
          </p:cNvPr>
          <p:cNvCxnSpPr>
            <a:cxnSpLocks/>
            <a:stCxn id="93" idx="2"/>
            <a:endCxn id="103" idx="0"/>
          </p:cNvCxnSpPr>
          <p:nvPr/>
        </p:nvCxnSpPr>
        <p:spPr>
          <a:xfrm flipH="1">
            <a:off x="2436861" y="2723742"/>
            <a:ext cx="2530818" cy="892978"/>
          </a:xfrm>
          <a:prstGeom prst="line">
            <a:avLst/>
          </a:prstGeom>
          <a:ln w="12700" cap="rnd">
            <a:solidFill>
              <a:schemeClr val="bg2">
                <a:lumMod val="50000"/>
              </a:schemeClr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直線接點 190">
            <a:extLst>
              <a:ext uri="{FF2B5EF4-FFF2-40B4-BE49-F238E27FC236}">
                <a16:creationId xmlns:a16="http://schemas.microsoft.com/office/drawing/2014/main" id="{408B7FFA-95F7-40A0-AAB2-17CA8E31D1C2}"/>
              </a:ext>
            </a:extLst>
          </p:cNvPr>
          <p:cNvCxnSpPr>
            <a:cxnSpLocks/>
            <a:stCxn id="97" idx="2"/>
            <a:endCxn id="103" idx="0"/>
          </p:cNvCxnSpPr>
          <p:nvPr/>
        </p:nvCxnSpPr>
        <p:spPr>
          <a:xfrm flipH="1">
            <a:off x="2436861" y="2723742"/>
            <a:ext cx="3322174" cy="892978"/>
          </a:xfrm>
          <a:prstGeom prst="line">
            <a:avLst/>
          </a:prstGeom>
          <a:ln w="12700" cap="rnd">
            <a:solidFill>
              <a:schemeClr val="bg2">
                <a:lumMod val="50000"/>
              </a:schemeClr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直線接點 194">
            <a:extLst>
              <a:ext uri="{FF2B5EF4-FFF2-40B4-BE49-F238E27FC236}">
                <a16:creationId xmlns:a16="http://schemas.microsoft.com/office/drawing/2014/main" id="{D93A255A-4C0C-46BE-B15A-5559EE42270C}"/>
              </a:ext>
            </a:extLst>
          </p:cNvPr>
          <p:cNvCxnSpPr>
            <a:cxnSpLocks/>
            <a:stCxn id="10" idx="2"/>
            <a:endCxn id="104" idx="0"/>
          </p:cNvCxnSpPr>
          <p:nvPr/>
        </p:nvCxnSpPr>
        <p:spPr>
          <a:xfrm>
            <a:off x="3384967" y="2723742"/>
            <a:ext cx="256384" cy="892618"/>
          </a:xfrm>
          <a:prstGeom prst="line">
            <a:avLst/>
          </a:prstGeom>
          <a:ln w="12700" cap="rnd">
            <a:solidFill>
              <a:schemeClr val="bg2">
                <a:lumMod val="50000"/>
              </a:schemeClr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直線接點 197">
            <a:extLst>
              <a:ext uri="{FF2B5EF4-FFF2-40B4-BE49-F238E27FC236}">
                <a16:creationId xmlns:a16="http://schemas.microsoft.com/office/drawing/2014/main" id="{459FD7CE-7FAE-4F58-8296-65F5CBD5D437}"/>
              </a:ext>
            </a:extLst>
          </p:cNvPr>
          <p:cNvCxnSpPr>
            <a:cxnSpLocks/>
            <a:stCxn id="89" idx="2"/>
            <a:endCxn id="104" idx="0"/>
          </p:cNvCxnSpPr>
          <p:nvPr/>
        </p:nvCxnSpPr>
        <p:spPr>
          <a:xfrm flipH="1">
            <a:off x="3641351" y="2724012"/>
            <a:ext cx="534972" cy="892348"/>
          </a:xfrm>
          <a:prstGeom prst="line">
            <a:avLst/>
          </a:prstGeom>
          <a:ln w="12700" cap="rnd">
            <a:solidFill>
              <a:schemeClr val="bg2">
                <a:lumMod val="50000"/>
              </a:schemeClr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直線接點 200">
            <a:extLst>
              <a:ext uri="{FF2B5EF4-FFF2-40B4-BE49-F238E27FC236}">
                <a16:creationId xmlns:a16="http://schemas.microsoft.com/office/drawing/2014/main" id="{9FF4E4A8-244B-4D3A-AABC-AAF65A2A06E3}"/>
              </a:ext>
            </a:extLst>
          </p:cNvPr>
          <p:cNvCxnSpPr>
            <a:cxnSpLocks/>
            <a:stCxn id="93" idx="2"/>
            <a:endCxn id="104" idx="0"/>
          </p:cNvCxnSpPr>
          <p:nvPr/>
        </p:nvCxnSpPr>
        <p:spPr>
          <a:xfrm flipH="1">
            <a:off x="3641351" y="2723742"/>
            <a:ext cx="1326328" cy="892618"/>
          </a:xfrm>
          <a:prstGeom prst="line">
            <a:avLst/>
          </a:prstGeom>
          <a:ln w="12700" cap="rnd">
            <a:solidFill>
              <a:schemeClr val="bg2">
                <a:lumMod val="50000"/>
              </a:schemeClr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直線接點 203">
            <a:extLst>
              <a:ext uri="{FF2B5EF4-FFF2-40B4-BE49-F238E27FC236}">
                <a16:creationId xmlns:a16="http://schemas.microsoft.com/office/drawing/2014/main" id="{82389641-15EA-42B8-8861-A76593F92D17}"/>
              </a:ext>
            </a:extLst>
          </p:cNvPr>
          <p:cNvCxnSpPr>
            <a:cxnSpLocks/>
            <a:stCxn id="97" idx="2"/>
            <a:endCxn id="104" idx="0"/>
          </p:cNvCxnSpPr>
          <p:nvPr/>
        </p:nvCxnSpPr>
        <p:spPr>
          <a:xfrm flipH="1">
            <a:off x="3641351" y="2723742"/>
            <a:ext cx="2117684" cy="892618"/>
          </a:xfrm>
          <a:prstGeom prst="line">
            <a:avLst/>
          </a:prstGeom>
          <a:ln w="12700" cap="rnd">
            <a:solidFill>
              <a:schemeClr val="bg2">
                <a:lumMod val="50000"/>
              </a:schemeClr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直線接點 206">
            <a:extLst>
              <a:ext uri="{FF2B5EF4-FFF2-40B4-BE49-F238E27FC236}">
                <a16:creationId xmlns:a16="http://schemas.microsoft.com/office/drawing/2014/main" id="{28D4F893-5836-4C0D-A4D7-9A0C4A6F30F2}"/>
              </a:ext>
            </a:extLst>
          </p:cNvPr>
          <p:cNvCxnSpPr>
            <a:cxnSpLocks/>
            <a:stCxn id="10" idx="2"/>
            <a:endCxn id="105" idx="0"/>
          </p:cNvCxnSpPr>
          <p:nvPr/>
        </p:nvCxnSpPr>
        <p:spPr>
          <a:xfrm>
            <a:off x="3384967" y="2723742"/>
            <a:ext cx="1568368" cy="892618"/>
          </a:xfrm>
          <a:prstGeom prst="line">
            <a:avLst/>
          </a:prstGeom>
          <a:ln w="12700" cap="rnd">
            <a:solidFill>
              <a:schemeClr val="bg2">
                <a:lumMod val="50000"/>
              </a:schemeClr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直線接點 209">
            <a:extLst>
              <a:ext uri="{FF2B5EF4-FFF2-40B4-BE49-F238E27FC236}">
                <a16:creationId xmlns:a16="http://schemas.microsoft.com/office/drawing/2014/main" id="{6CB93EB9-0C9C-4F75-862F-F4144B6C31AF}"/>
              </a:ext>
            </a:extLst>
          </p:cNvPr>
          <p:cNvCxnSpPr>
            <a:cxnSpLocks/>
            <a:stCxn id="89" idx="2"/>
            <a:endCxn id="105" idx="0"/>
          </p:cNvCxnSpPr>
          <p:nvPr/>
        </p:nvCxnSpPr>
        <p:spPr>
          <a:xfrm>
            <a:off x="4176323" y="2724012"/>
            <a:ext cx="777012" cy="892348"/>
          </a:xfrm>
          <a:prstGeom prst="line">
            <a:avLst/>
          </a:prstGeom>
          <a:ln w="12700" cap="rnd">
            <a:solidFill>
              <a:schemeClr val="bg2">
                <a:lumMod val="50000"/>
              </a:schemeClr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直線接點 212">
            <a:extLst>
              <a:ext uri="{FF2B5EF4-FFF2-40B4-BE49-F238E27FC236}">
                <a16:creationId xmlns:a16="http://schemas.microsoft.com/office/drawing/2014/main" id="{B47A1615-93E2-42CF-8D9D-B960CD78818B}"/>
              </a:ext>
            </a:extLst>
          </p:cNvPr>
          <p:cNvCxnSpPr>
            <a:cxnSpLocks/>
            <a:stCxn id="93" idx="2"/>
            <a:endCxn id="105" idx="0"/>
          </p:cNvCxnSpPr>
          <p:nvPr/>
        </p:nvCxnSpPr>
        <p:spPr>
          <a:xfrm flipH="1">
            <a:off x="4953335" y="2723742"/>
            <a:ext cx="14344" cy="892618"/>
          </a:xfrm>
          <a:prstGeom prst="line">
            <a:avLst/>
          </a:prstGeom>
          <a:ln w="12700" cap="rnd">
            <a:solidFill>
              <a:schemeClr val="bg2">
                <a:lumMod val="50000"/>
              </a:schemeClr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直線接點 215">
            <a:extLst>
              <a:ext uri="{FF2B5EF4-FFF2-40B4-BE49-F238E27FC236}">
                <a16:creationId xmlns:a16="http://schemas.microsoft.com/office/drawing/2014/main" id="{7F3CF217-5B79-424F-8059-E458AA4B89A1}"/>
              </a:ext>
            </a:extLst>
          </p:cNvPr>
          <p:cNvCxnSpPr>
            <a:cxnSpLocks/>
            <a:stCxn id="97" idx="2"/>
            <a:endCxn id="105" idx="0"/>
          </p:cNvCxnSpPr>
          <p:nvPr/>
        </p:nvCxnSpPr>
        <p:spPr>
          <a:xfrm flipH="1">
            <a:off x="4953335" y="2723742"/>
            <a:ext cx="805700" cy="892618"/>
          </a:xfrm>
          <a:prstGeom prst="line">
            <a:avLst/>
          </a:prstGeom>
          <a:ln w="12700" cap="rnd">
            <a:solidFill>
              <a:schemeClr val="bg2">
                <a:lumMod val="50000"/>
              </a:schemeClr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直線接點 218">
            <a:extLst>
              <a:ext uri="{FF2B5EF4-FFF2-40B4-BE49-F238E27FC236}">
                <a16:creationId xmlns:a16="http://schemas.microsoft.com/office/drawing/2014/main" id="{61747AE4-C476-4836-84B9-D5780DD279F1}"/>
              </a:ext>
            </a:extLst>
          </p:cNvPr>
          <p:cNvCxnSpPr>
            <a:cxnSpLocks/>
            <a:stCxn id="10" idx="2"/>
            <a:endCxn id="106" idx="0"/>
          </p:cNvCxnSpPr>
          <p:nvPr/>
        </p:nvCxnSpPr>
        <p:spPr>
          <a:xfrm>
            <a:off x="3384967" y="2723742"/>
            <a:ext cx="2991397" cy="892618"/>
          </a:xfrm>
          <a:prstGeom prst="line">
            <a:avLst/>
          </a:prstGeom>
          <a:ln w="12700" cap="rnd">
            <a:solidFill>
              <a:schemeClr val="bg2">
                <a:lumMod val="50000"/>
              </a:schemeClr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直線接點 221">
            <a:extLst>
              <a:ext uri="{FF2B5EF4-FFF2-40B4-BE49-F238E27FC236}">
                <a16:creationId xmlns:a16="http://schemas.microsoft.com/office/drawing/2014/main" id="{E8AE7E44-658B-481E-AAA5-B7718FA0FDB1}"/>
              </a:ext>
            </a:extLst>
          </p:cNvPr>
          <p:cNvCxnSpPr>
            <a:cxnSpLocks/>
            <a:stCxn id="89" idx="2"/>
            <a:endCxn id="106" idx="0"/>
          </p:cNvCxnSpPr>
          <p:nvPr/>
        </p:nvCxnSpPr>
        <p:spPr>
          <a:xfrm>
            <a:off x="4176323" y="2724012"/>
            <a:ext cx="2200041" cy="892348"/>
          </a:xfrm>
          <a:prstGeom prst="line">
            <a:avLst/>
          </a:prstGeom>
          <a:ln w="12700" cap="rnd">
            <a:solidFill>
              <a:schemeClr val="bg2">
                <a:lumMod val="50000"/>
              </a:schemeClr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直線接點 224">
            <a:extLst>
              <a:ext uri="{FF2B5EF4-FFF2-40B4-BE49-F238E27FC236}">
                <a16:creationId xmlns:a16="http://schemas.microsoft.com/office/drawing/2014/main" id="{A2931303-FCEC-4C52-8B2F-B889BA8FA7D4}"/>
              </a:ext>
            </a:extLst>
          </p:cNvPr>
          <p:cNvCxnSpPr>
            <a:cxnSpLocks/>
            <a:stCxn id="93" idx="2"/>
            <a:endCxn id="106" idx="0"/>
          </p:cNvCxnSpPr>
          <p:nvPr/>
        </p:nvCxnSpPr>
        <p:spPr>
          <a:xfrm>
            <a:off x="4967679" y="2723742"/>
            <a:ext cx="1408685" cy="892618"/>
          </a:xfrm>
          <a:prstGeom prst="line">
            <a:avLst/>
          </a:prstGeom>
          <a:ln w="12700" cap="rnd">
            <a:solidFill>
              <a:schemeClr val="bg2">
                <a:lumMod val="50000"/>
              </a:schemeClr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直線接點 227">
            <a:extLst>
              <a:ext uri="{FF2B5EF4-FFF2-40B4-BE49-F238E27FC236}">
                <a16:creationId xmlns:a16="http://schemas.microsoft.com/office/drawing/2014/main" id="{5B083961-2464-4742-A33C-67057A8F8608}"/>
              </a:ext>
            </a:extLst>
          </p:cNvPr>
          <p:cNvCxnSpPr>
            <a:cxnSpLocks/>
            <a:stCxn id="97" idx="2"/>
            <a:endCxn id="106" idx="0"/>
          </p:cNvCxnSpPr>
          <p:nvPr/>
        </p:nvCxnSpPr>
        <p:spPr>
          <a:xfrm>
            <a:off x="5759035" y="2723742"/>
            <a:ext cx="617329" cy="892618"/>
          </a:xfrm>
          <a:prstGeom prst="line">
            <a:avLst/>
          </a:prstGeom>
          <a:ln w="12700" cap="rnd">
            <a:solidFill>
              <a:schemeClr val="bg2">
                <a:lumMod val="50000"/>
              </a:schemeClr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直線接點 230">
            <a:extLst>
              <a:ext uri="{FF2B5EF4-FFF2-40B4-BE49-F238E27FC236}">
                <a16:creationId xmlns:a16="http://schemas.microsoft.com/office/drawing/2014/main" id="{8AE5E71E-38B0-4F69-AADE-4BABE3E9C496}"/>
              </a:ext>
            </a:extLst>
          </p:cNvPr>
          <p:cNvCxnSpPr>
            <a:cxnSpLocks/>
            <a:stCxn id="10" idx="2"/>
            <a:endCxn id="107" idx="0"/>
          </p:cNvCxnSpPr>
          <p:nvPr/>
        </p:nvCxnSpPr>
        <p:spPr>
          <a:xfrm>
            <a:off x="3384967" y="2723742"/>
            <a:ext cx="4414426" cy="892618"/>
          </a:xfrm>
          <a:prstGeom prst="line">
            <a:avLst/>
          </a:prstGeom>
          <a:ln w="12700" cap="rnd">
            <a:solidFill>
              <a:schemeClr val="bg2">
                <a:lumMod val="50000"/>
              </a:schemeClr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直線接點 233">
            <a:extLst>
              <a:ext uri="{FF2B5EF4-FFF2-40B4-BE49-F238E27FC236}">
                <a16:creationId xmlns:a16="http://schemas.microsoft.com/office/drawing/2014/main" id="{6F68C496-2860-4286-AF72-E847CEC1F5B1}"/>
              </a:ext>
            </a:extLst>
          </p:cNvPr>
          <p:cNvCxnSpPr>
            <a:cxnSpLocks/>
            <a:stCxn id="89" idx="2"/>
            <a:endCxn id="107" idx="0"/>
          </p:cNvCxnSpPr>
          <p:nvPr/>
        </p:nvCxnSpPr>
        <p:spPr>
          <a:xfrm>
            <a:off x="4176323" y="2724012"/>
            <a:ext cx="3623070" cy="892348"/>
          </a:xfrm>
          <a:prstGeom prst="line">
            <a:avLst/>
          </a:prstGeom>
          <a:ln w="12700" cap="rnd">
            <a:solidFill>
              <a:schemeClr val="bg2">
                <a:lumMod val="50000"/>
              </a:schemeClr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直線接點 236">
            <a:extLst>
              <a:ext uri="{FF2B5EF4-FFF2-40B4-BE49-F238E27FC236}">
                <a16:creationId xmlns:a16="http://schemas.microsoft.com/office/drawing/2014/main" id="{DA8257B5-225F-497D-B55A-FCDE4850A0D5}"/>
              </a:ext>
            </a:extLst>
          </p:cNvPr>
          <p:cNvCxnSpPr>
            <a:cxnSpLocks/>
            <a:stCxn id="93" idx="2"/>
            <a:endCxn id="107" idx="0"/>
          </p:cNvCxnSpPr>
          <p:nvPr/>
        </p:nvCxnSpPr>
        <p:spPr>
          <a:xfrm>
            <a:off x="4967679" y="2723742"/>
            <a:ext cx="2831714" cy="892618"/>
          </a:xfrm>
          <a:prstGeom prst="line">
            <a:avLst/>
          </a:prstGeom>
          <a:ln w="12700" cap="rnd">
            <a:solidFill>
              <a:schemeClr val="bg2">
                <a:lumMod val="50000"/>
              </a:schemeClr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直線接點 239">
            <a:extLst>
              <a:ext uri="{FF2B5EF4-FFF2-40B4-BE49-F238E27FC236}">
                <a16:creationId xmlns:a16="http://schemas.microsoft.com/office/drawing/2014/main" id="{4A977017-891E-4988-9594-17B35C752D9A}"/>
              </a:ext>
            </a:extLst>
          </p:cNvPr>
          <p:cNvCxnSpPr>
            <a:cxnSpLocks/>
            <a:stCxn id="97" idx="2"/>
            <a:endCxn id="107" idx="0"/>
          </p:cNvCxnSpPr>
          <p:nvPr/>
        </p:nvCxnSpPr>
        <p:spPr>
          <a:xfrm>
            <a:off x="5759035" y="2723742"/>
            <a:ext cx="2040358" cy="892618"/>
          </a:xfrm>
          <a:prstGeom prst="line">
            <a:avLst/>
          </a:prstGeom>
          <a:ln w="12700" cap="rnd">
            <a:solidFill>
              <a:schemeClr val="bg2">
                <a:lumMod val="50000"/>
              </a:schemeClr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文字方塊 242">
            <a:extLst>
              <a:ext uri="{FF2B5EF4-FFF2-40B4-BE49-F238E27FC236}">
                <a16:creationId xmlns:a16="http://schemas.microsoft.com/office/drawing/2014/main" id="{34B316C1-BFA1-4B75-8ACF-1A6681E811F0}"/>
              </a:ext>
            </a:extLst>
          </p:cNvPr>
          <p:cNvSpPr txBox="1"/>
          <p:nvPr/>
        </p:nvSpPr>
        <p:spPr>
          <a:xfrm>
            <a:off x="3738090" y="1455060"/>
            <a:ext cx="1667820" cy="374571"/>
          </a:xfrm>
          <a:prstGeom prst="roundRect">
            <a:avLst/>
          </a:prstGeom>
          <a:noFill/>
          <a:ln>
            <a:noFill/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TW" altLang="en-US" b="1" dirty="0">
                <a:solidFill>
                  <a:srgbClr val="E03E3E"/>
                </a:solidFill>
                <a:latin typeface="Sitka Heading Semibold"/>
              </a:rPr>
              <a:t>實驗五</a:t>
            </a:r>
            <a:endParaRPr lang="en-US" altLang="zh-TW" b="1" dirty="0">
              <a:solidFill>
                <a:srgbClr val="E03E3E"/>
              </a:solidFill>
              <a:latin typeface="Sitka Heading Semibold"/>
            </a:endParaRPr>
          </a:p>
        </p:txBody>
      </p:sp>
      <p:sp>
        <p:nvSpPr>
          <p:cNvPr id="244" name="文字方塊 243">
            <a:extLst>
              <a:ext uri="{FF2B5EF4-FFF2-40B4-BE49-F238E27FC236}">
                <a16:creationId xmlns:a16="http://schemas.microsoft.com/office/drawing/2014/main" id="{FA2AD8CA-7BD1-4A9F-BE62-5BEF4C2CB169}"/>
              </a:ext>
            </a:extLst>
          </p:cNvPr>
          <p:cNvSpPr txBox="1"/>
          <p:nvPr/>
        </p:nvSpPr>
        <p:spPr>
          <a:xfrm>
            <a:off x="3738090" y="1455059"/>
            <a:ext cx="1667820" cy="374571"/>
          </a:xfrm>
          <a:prstGeom prst="roundRect">
            <a:avLst/>
          </a:prstGeom>
          <a:noFill/>
          <a:ln>
            <a:noFill/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TW" altLang="en-US" b="1" dirty="0">
                <a:solidFill>
                  <a:srgbClr val="E03E3E"/>
                </a:solidFill>
                <a:latin typeface="Sitka Heading Semibold"/>
              </a:rPr>
              <a:t>實驗六</a:t>
            </a:r>
            <a:endParaRPr lang="en-US" altLang="zh-TW" b="1" dirty="0">
              <a:solidFill>
                <a:srgbClr val="E03E3E"/>
              </a:solidFill>
              <a:latin typeface="Sitka Heading Semibold"/>
            </a:endParaRPr>
          </a:p>
        </p:txBody>
      </p:sp>
      <p:sp>
        <p:nvSpPr>
          <p:cNvPr id="245" name="文字方塊 244">
            <a:extLst>
              <a:ext uri="{FF2B5EF4-FFF2-40B4-BE49-F238E27FC236}">
                <a16:creationId xmlns:a16="http://schemas.microsoft.com/office/drawing/2014/main" id="{6E903312-B912-47CA-9C0B-7904AD972F84}"/>
              </a:ext>
            </a:extLst>
          </p:cNvPr>
          <p:cNvSpPr txBox="1"/>
          <p:nvPr/>
        </p:nvSpPr>
        <p:spPr>
          <a:xfrm>
            <a:off x="3738090" y="1455058"/>
            <a:ext cx="1667820" cy="374571"/>
          </a:xfrm>
          <a:prstGeom prst="roundRect">
            <a:avLst/>
          </a:prstGeom>
          <a:noFill/>
          <a:ln>
            <a:noFill/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TW" altLang="en-US" b="1" dirty="0">
                <a:solidFill>
                  <a:srgbClr val="E03E3E"/>
                </a:solidFill>
                <a:latin typeface="Sitka Heading Semibold"/>
              </a:rPr>
              <a:t>實驗七</a:t>
            </a:r>
            <a:endParaRPr lang="en-US" altLang="zh-TW" b="1" dirty="0">
              <a:solidFill>
                <a:srgbClr val="E03E3E"/>
              </a:solidFill>
              <a:latin typeface="Sitka Heading Semibold"/>
            </a:endParaRPr>
          </a:p>
        </p:txBody>
      </p:sp>
      <p:sp>
        <p:nvSpPr>
          <p:cNvPr id="246" name="文字方塊 245">
            <a:extLst>
              <a:ext uri="{FF2B5EF4-FFF2-40B4-BE49-F238E27FC236}">
                <a16:creationId xmlns:a16="http://schemas.microsoft.com/office/drawing/2014/main" id="{B306AC3A-F38D-4BA2-83A7-271332AB984F}"/>
              </a:ext>
            </a:extLst>
          </p:cNvPr>
          <p:cNvSpPr txBox="1"/>
          <p:nvPr/>
        </p:nvSpPr>
        <p:spPr>
          <a:xfrm>
            <a:off x="3738090" y="1452874"/>
            <a:ext cx="1667820" cy="374571"/>
          </a:xfrm>
          <a:prstGeom prst="roundRect">
            <a:avLst/>
          </a:prstGeom>
          <a:noFill/>
          <a:ln>
            <a:noFill/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TW" altLang="en-US" b="1" dirty="0">
                <a:solidFill>
                  <a:srgbClr val="E03E3E"/>
                </a:solidFill>
                <a:latin typeface="Sitka Heading Semibold"/>
              </a:rPr>
              <a:t>實驗八</a:t>
            </a:r>
            <a:endParaRPr lang="en-US" altLang="zh-TW" b="1" dirty="0">
              <a:solidFill>
                <a:srgbClr val="E03E3E"/>
              </a:solidFill>
              <a:latin typeface="Sitka Heading Semibold"/>
            </a:endParaRPr>
          </a:p>
        </p:txBody>
      </p:sp>
      <p:sp>
        <p:nvSpPr>
          <p:cNvPr id="247" name="文字方塊 246">
            <a:extLst>
              <a:ext uri="{FF2B5EF4-FFF2-40B4-BE49-F238E27FC236}">
                <a16:creationId xmlns:a16="http://schemas.microsoft.com/office/drawing/2014/main" id="{CC9A2CDE-C830-4623-A6A0-109F7A815FFD}"/>
              </a:ext>
            </a:extLst>
          </p:cNvPr>
          <p:cNvSpPr txBox="1"/>
          <p:nvPr/>
        </p:nvSpPr>
        <p:spPr>
          <a:xfrm>
            <a:off x="3738090" y="1452873"/>
            <a:ext cx="1667820" cy="374571"/>
          </a:xfrm>
          <a:prstGeom prst="roundRect">
            <a:avLst/>
          </a:prstGeom>
          <a:noFill/>
          <a:ln>
            <a:noFill/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TW" altLang="en-US" b="1" dirty="0">
                <a:solidFill>
                  <a:srgbClr val="E03E3E"/>
                </a:solidFill>
                <a:latin typeface="Sitka Heading Semibold"/>
              </a:rPr>
              <a:t>實驗九</a:t>
            </a:r>
            <a:endParaRPr lang="en-US" altLang="zh-TW" b="1" dirty="0">
              <a:solidFill>
                <a:srgbClr val="E03E3E"/>
              </a:solidFill>
              <a:latin typeface="Sitka Heading Semibold"/>
            </a:endParaRPr>
          </a:p>
        </p:txBody>
      </p:sp>
      <p:sp>
        <p:nvSpPr>
          <p:cNvPr id="248" name="文字方塊 247">
            <a:extLst>
              <a:ext uri="{FF2B5EF4-FFF2-40B4-BE49-F238E27FC236}">
                <a16:creationId xmlns:a16="http://schemas.microsoft.com/office/drawing/2014/main" id="{187C0A38-15D6-473B-9766-6F6937CA64AA}"/>
              </a:ext>
            </a:extLst>
          </p:cNvPr>
          <p:cNvSpPr txBox="1"/>
          <p:nvPr/>
        </p:nvSpPr>
        <p:spPr>
          <a:xfrm>
            <a:off x="3738090" y="1452872"/>
            <a:ext cx="1667820" cy="374571"/>
          </a:xfrm>
          <a:prstGeom prst="roundRect">
            <a:avLst/>
          </a:prstGeom>
          <a:noFill/>
          <a:ln>
            <a:noFill/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TW" altLang="en-US" b="1" dirty="0">
                <a:solidFill>
                  <a:srgbClr val="E03E3E"/>
                </a:solidFill>
                <a:latin typeface="Sitka Heading Semibold"/>
              </a:rPr>
              <a:t>實驗十</a:t>
            </a:r>
            <a:endParaRPr lang="en-US" altLang="zh-TW" b="1" dirty="0">
              <a:solidFill>
                <a:srgbClr val="E03E3E"/>
              </a:solidFill>
              <a:latin typeface="Sitka Heading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2404960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5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8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1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4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7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9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2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5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8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1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4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6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9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2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5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3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6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9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2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5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0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3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6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9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2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7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0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3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6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9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0" fill="hold">
                      <p:stCondLst>
                        <p:cond delay="indefinite"/>
                      </p:stCondLst>
                      <p:childTnLst>
                        <p:par>
                          <p:cTn id="271" fill="hold">
                            <p:stCondLst>
                              <p:cond delay="0"/>
                            </p:stCondLst>
                            <p:childTnLst>
                              <p:par>
                                <p:cTn id="27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4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7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0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3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6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7" fill="hold">
                      <p:stCondLst>
                        <p:cond delay="indefinite"/>
                      </p:stCondLst>
                      <p:childTnLst>
                        <p:par>
                          <p:cTn id="298" fill="hold">
                            <p:stCondLst>
                              <p:cond delay="0"/>
                            </p:stCondLst>
                            <p:childTnLst>
                              <p:par>
                                <p:cTn id="29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1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4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7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0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3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/>
      <p:bldP spid="113" grpId="0"/>
      <p:bldP spid="113" grpId="1"/>
      <p:bldP spid="161" grpId="0"/>
      <p:bldP spid="161" grpId="1"/>
      <p:bldP spid="162" grpId="0"/>
      <p:bldP spid="162" grpId="1"/>
      <p:bldP spid="163" grpId="0"/>
      <p:bldP spid="163" grpId="1"/>
      <p:bldP spid="243" grpId="0"/>
      <p:bldP spid="243" grpId="1"/>
      <p:bldP spid="244" grpId="0"/>
      <p:bldP spid="244" grpId="1"/>
      <p:bldP spid="245" grpId="0"/>
      <p:bldP spid="245" grpId="1"/>
      <p:bldP spid="246" grpId="0"/>
      <p:bldP spid="246" grpId="1"/>
      <p:bldP spid="247" grpId="0"/>
      <p:bldP spid="247" grpId="1"/>
      <p:bldP spid="24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群組 39">
            <a:extLst>
              <a:ext uri="{FF2B5EF4-FFF2-40B4-BE49-F238E27FC236}">
                <a16:creationId xmlns:a16="http://schemas.microsoft.com/office/drawing/2014/main" id="{E3A27796-BD80-4A10-A1FE-F6C3E3FF875B}"/>
              </a:ext>
            </a:extLst>
          </p:cNvPr>
          <p:cNvGrpSpPr/>
          <p:nvPr/>
        </p:nvGrpSpPr>
        <p:grpSpPr>
          <a:xfrm>
            <a:off x="179512" y="129324"/>
            <a:ext cx="451768" cy="555356"/>
            <a:chOff x="267804" y="190469"/>
            <a:chExt cx="531917" cy="653883"/>
          </a:xfrm>
        </p:grpSpPr>
        <p:sp>
          <p:nvSpPr>
            <p:cNvPr id="46" name="Freeform 5">
              <a:extLst>
                <a:ext uri="{FF2B5EF4-FFF2-40B4-BE49-F238E27FC236}">
                  <a16:creationId xmlns:a16="http://schemas.microsoft.com/office/drawing/2014/main" id="{474BB78D-5AA4-4851-8B72-4A85D9DBBF0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804" y="190469"/>
              <a:ext cx="442196" cy="502233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  <p:sp>
          <p:nvSpPr>
            <p:cNvPr id="47" name="Freeform 5">
              <a:extLst>
                <a:ext uri="{FF2B5EF4-FFF2-40B4-BE49-F238E27FC236}">
                  <a16:creationId xmlns:a16="http://schemas.microsoft.com/office/drawing/2014/main" id="{08D9D797-55D8-4A01-BA38-89F5C3878638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528" y="303506"/>
              <a:ext cx="476193" cy="540846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</p:grpSp>
      <p:sp>
        <p:nvSpPr>
          <p:cNvPr id="19" name="矩形 18">
            <a:extLst>
              <a:ext uri="{FF2B5EF4-FFF2-40B4-BE49-F238E27FC236}">
                <a16:creationId xmlns:a16="http://schemas.microsoft.com/office/drawing/2014/main" id="{D599F86E-5EB2-46CA-8D70-DBA05EA452C9}"/>
              </a:ext>
            </a:extLst>
          </p:cNvPr>
          <p:cNvSpPr/>
          <p:nvPr/>
        </p:nvSpPr>
        <p:spPr>
          <a:xfrm>
            <a:off x="791580" y="235713"/>
            <a:ext cx="3240360" cy="43858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zh-TW" altLang="en-US" sz="24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研究方法</a:t>
            </a:r>
            <a:endParaRPr lang="zh-CN" altLang="zh-CN" sz="2400" b="1" kern="1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8740230" y="4806534"/>
            <a:ext cx="40427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18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12" name="TextBox 120">
            <a:extLst>
              <a:ext uri="{FF2B5EF4-FFF2-40B4-BE49-F238E27FC236}">
                <a16:creationId xmlns:a16="http://schemas.microsoft.com/office/drawing/2014/main" id="{CF40E081-E4A1-445B-B97C-6283C1AA8F19}"/>
              </a:ext>
            </a:extLst>
          </p:cNvPr>
          <p:cNvSpPr txBox="1"/>
          <p:nvPr/>
        </p:nvSpPr>
        <p:spPr bwMode="auto">
          <a:xfrm>
            <a:off x="1889702" y="880356"/>
            <a:ext cx="5364596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 algn="ctr"/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實驗結果（</a:t>
            </a:r>
            <a:r>
              <a:rPr lang="en-US" altLang="zh-TW" b="1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1~4</a:t>
            </a:r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）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0AFA7EDD-87A9-4C41-84FA-71C26E308EEA}"/>
              </a:ext>
            </a:extLst>
          </p:cNvPr>
          <p:cNvSpPr txBox="1"/>
          <p:nvPr/>
        </p:nvSpPr>
        <p:spPr>
          <a:xfrm>
            <a:off x="1152000" y="1600756"/>
            <a:ext cx="6840000" cy="2880000"/>
          </a:xfrm>
          <a:prstGeom prst="roundRect">
            <a:avLst/>
          </a:prstGeom>
          <a:solidFill>
            <a:srgbClr val="DEEBF7">
              <a:alpha val="65098"/>
            </a:srgbClr>
          </a:solidFill>
          <a:ln>
            <a:noFill/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endParaRPr lang="zh-TW" altLang="en-US" sz="1400" i="1" dirty="0">
              <a:solidFill>
                <a:schemeClr val="bg1"/>
              </a:solidFill>
              <a:latin typeface="Sitka Heading Semibold" pitchFamily="2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1EC3341-3199-459D-8DEF-A5B92D1ACD72}"/>
              </a:ext>
            </a:extLst>
          </p:cNvPr>
          <p:cNvSpPr/>
          <p:nvPr/>
        </p:nvSpPr>
        <p:spPr>
          <a:xfrm>
            <a:off x="1601670" y="1905911"/>
            <a:ext cx="5940660" cy="225112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269875" indent="-269875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u"/>
            </a:pPr>
            <a:r>
              <a:rPr lang="zh-TW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六種採樣技術對四種資料集皆有改善。</a:t>
            </a:r>
          </a:p>
          <a:p>
            <a:pPr marL="269875" indent="-269875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u"/>
            </a:pPr>
            <a:r>
              <a:rPr lang="zh-TW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對四種資料集而言，改善效果最好的方法是 </a:t>
            </a:r>
            <a:r>
              <a:rPr lang="en-US" altLang="zh-TW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Borderline SMOTE </a:t>
            </a:r>
            <a:r>
              <a:rPr lang="zh-TW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，而 </a:t>
            </a:r>
            <a:r>
              <a:rPr lang="en-US" altLang="zh-TW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SMOTE </a:t>
            </a:r>
            <a:r>
              <a:rPr lang="zh-TW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在資料集 </a:t>
            </a:r>
            <a:r>
              <a:rPr lang="en-US" altLang="zh-TW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C </a:t>
            </a:r>
            <a:r>
              <a:rPr lang="zh-TW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跟 </a:t>
            </a:r>
            <a:r>
              <a:rPr lang="en-US" altLang="zh-TW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D </a:t>
            </a:r>
            <a:r>
              <a:rPr lang="zh-TW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時，與 </a:t>
            </a:r>
            <a:r>
              <a:rPr lang="en-US" altLang="zh-TW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Borderline SMOTE </a:t>
            </a:r>
            <a:r>
              <a:rPr lang="zh-TW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一樣高分。</a:t>
            </a:r>
          </a:p>
          <a:p>
            <a:pPr marL="269875" indent="-269875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u"/>
            </a:pPr>
            <a:r>
              <a:rPr lang="zh-TW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對資料集 </a:t>
            </a:r>
            <a:r>
              <a:rPr lang="en-US" altLang="zh-TW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A</a:t>
            </a:r>
            <a:r>
              <a:rPr lang="zh-TW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，改善效果最差的方法是 </a:t>
            </a:r>
            <a:r>
              <a:rPr lang="en-US" altLang="zh-TW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Random Under-Sampler</a:t>
            </a:r>
            <a:r>
              <a:rPr lang="zh-TW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，對資料集 </a:t>
            </a:r>
            <a:r>
              <a:rPr lang="en-US" altLang="zh-TW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B</a:t>
            </a:r>
            <a:r>
              <a:rPr lang="zh-TW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、</a:t>
            </a:r>
            <a:r>
              <a:rPr lang="en-US" altLang="zh-TW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C</a:t>
            </a:r>
            <a:r>
              <a:rPr lang="zh-TW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、</a:t>
            </a:r>
            <a:r>
              <a:rPr lang="en-US" altLang="zh-TW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D </a:t>
            </a:r>
            <a:r>
              <a:rPr lang="zh-TW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則是 </a:t>
            </a:r>
            <a:r>
              <a:rPr lang="en-US" altLang="zh-TW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Near Miss</a:t>
            </a:r>
            <a:r>
              <a:rPr lang="zh-TW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。</a:t>
            </a:r>
          </a:p>
          <a:p>
            <a:pPr marL="269875" indent="-269875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u"/>
            </a:pPr>
            <a:r>
              <a:rPr lang="zh-TW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六種採樣技術對資料集 </a:t>
            </a:r>
            <a:r>
              <a:rPr lang="en-US" altLang="zh-TW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D </a:t>
            </a:r>
            <a:r>
              <a:rPr lang="zh-TW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時，分數都非常接近，比較無法判斷採樣技術的效果優劣。</a:t>
            </a:r>
          </a:p>
        </p:txBody>
      </p:sp>
    </p:spTree>
    <p:extLst>
      <p:ext uri="{BB962C8B-B14F-4D97-AF65-F5344CB8AC3E}">
        <p14:creationId xmlns:p14="http://schemas.microsoft.com/office/powerpoint/2010/main" val="216998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1" dur="250" fill="hold"/>
                                        <p:tgtEl>
                                          <p:spTgt spid="10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6" presetClass="emph" presetSubtype="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3" dur="250" fill="hold"/>
                                        <p:tgtEl>
                                          <p:spTgt spid="10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65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15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65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15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0" grpId="2" animBg="1"/>
      <p:bldP spid="11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群組 39">
            <a:extLst>
              <a:ext uri="{FF2B5EF4-FFF2-40B4-BE49-F238E27FC236}">
                <a16:creationId xmlns:a16="http://schemas.microsoft.com/office/drawing/2014/main" id="{E3A27796-BD80-4A10-A1FE-F6C3E3FF875B}"/>
              </a:ext>
            </a:extLst>
          </p:cNvPr>
          <p:cNvGrpSpPr/>
          <p:nvPr/>
        </p:nvGrpSpPr>
        <p:grpSpPr>
          <a:xfrm>
            <a:off x="179512" y="129324"/>
            <a:ext cx="451768" cy="555356"/>
            <a:chOff x="267804" y="190469"/>
            <a:chExt cx="531917" cy="653883"/>
          </a:xfrm>
        </p:grpSpPr>
        <p:sp>
          <p:nvSpPr>
            <p:cNvPr id="46" name="Freeform 5">
              <a:extLst>
                <a:ext uri="{FF2B5EF4-FFF2-40B4-BE49-F238E27FC236}">
                  <a16:creationId xmlns:a16="http://schemas.microsoft.com/office/drawing/2014/main" id="{474BB78D-5AA4-4851-8B72-4A85D9DBBF0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804" y="190469"/>
              <a:ext cx="442196" cy="502233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  <p:sp>
          <p:nvSpPr>
            <p:cNvPr id="47" name="Freeform 5">
              <a:extLst>
                <a:ext uri="{FF2B5EF4-FFF2-40B4-BE49-F238E27FC236}">
                  <a16:creationId xmlns:a16="http://schemas.microsoft.com/office/drawing/2014/main" id="{08D9D797-55D8-4A01-BA38-89F5C3878638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528" y="303506"/>
              <a:ext cx="476193" cy="540846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</p:grpSp>
      <p:sp>
        <p:nvSpPr>
          <p:cNvPr id="19" name="矩形 18">
            <a:extLst>
              <a:ext uri="{FF2B5EF4-FFF2-40B4-BE49-F238E27FC236}">
                <a16:creationId xmlns:a16="http://schemas.microsoft.com/office/drawing/2014/main" id="{D599F86E-5EB2-46CA-8D70-DBA05EA452C9}"/>
              </a:ext>
            </a:extLst>
          </p:cNvPr>
          <p:cNvSpPr/>
          <p:nvPr/>
        </p:nvSpPr>
        <p:spPr>
          <a:xfrm>
            <a:off x="791580" y="235713"/>
            <a:ext cx="3240360" cy="43858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zh-TW" altLang="en-US" sz="24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研究方法</a:t>
            </a:r>
            <a:endParaRPr lang="zh-CN" altLang="zh-CN" sz="2400" b="1" kern="1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8750944" y="4806534"/>
            <a:ext cx="40267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19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12" name="TextBox 120">
            <a:extLst>
              <a:ext uri="{FF2B5EF4-FFF2-40B4-BE49-F238E27FC236}">
                <a16:creationId xmlns:a16="http://schemas.microsoft.com/office/drawing/2014/main" id="{CF40E081-E4A1-445B-B97C-6283C1AA8F19}"/>
              </a:ext>
            </a:extLst>
          </p:cNvPr>
          <p:cNvSpPr txBox="1"/>
          <p:nvPr/>
        </p:nvSpPr>
        <p:spPr bwMode="auto">
          <a:xfrm>
            <a:off x="1889702" y="880356"/>
            <a:ext cx="5364596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 algn="ctr"/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實驗結果（</a:t>
            </a:r>
            <a:r>
              <a:rPr lang="en-US" altLang="zh-TW" b="1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5~10</a:t>
            </a:r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）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0AFA7EDD-87A9-4C41-84FA-71C26E308EEA}"/>
              </a:ext>
            </a:extLst>
          </p:cNvPr>
          <p:cNvSpPr txBox="1"/>
          <p:nvPr/>
        </p:nvSpPr>
        <p:spPr>
          <a:xfrm>
            <a:off x="1152000" y="1478987"/>
            <a:ext cx="6840000" cy="3240000"/>
          </a:xfrm>
          <a:prstGeom prst="roundRect">
            <a:avLst/>
          </a:prstGeom>
          <a:solidFill>
            <a:srgbClr val="DEEBF7">
              <a:alpha val="65098"/>
            </a:srgbClr>
          </a:solidFill>
          <a:ln>
            <a:noFill/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endParaRPr lang="zh-TW" altLang="en-US" sz="1400" i="1" dirty="0">
              <a:solidFill>
                <a:schemeClr val="bg1"/>
              </a:solidFill>
              <a:latin typeface="Sitka Heading Semibold" pitchFamily="2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1EC3341-3199-459D-8DEF-A5B92D1ACD72}"/>
              </a:ext>
            </a:extLst>
          </p:cNvPr>
          <p:cNvSpPr/>
          <p:nvPr/>
        </p:nvSpPr>
        <p:spPr>
          <a:xfrm>
            <a:off x="1601669" y="1727823"/>
            <a:ext cx="5955901" cy="276998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269875" indent="-269875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u"/>
            </a:pPr>
            <a:r>
              <a:rPr lang="zh-TW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三種過採樣技術，</a:t>
            </a:r>
            <a:r>
              <a:rPr lang="en-US" altLang="zh-TW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SMOTE</a:t>
            </a:r>
            <a:r>
              <a:rPr lang="zh-TW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、</a:t>
            </a:r>
            <a:r>
              <a:rPr lang="en-US" altLang="zh-TW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Borderline SMOTE</a:t>
            </a:r>
            <a:r>
              <a:rPr lang="zh-TW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、</a:t>
            </a:r>
            <a:r>
              <a:rPr lang="en-US" altLang="zh-TW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ADASYN </a:t>
            </a:r>
            <a:r>
              <a:rPr lang="zh-TW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對類別不平衡比例越高的資料集，改善效果越好。</a:t>
            </a:r>
          </a:p>
          <a:p>
            <a:pPr marL="269875" indent="-269875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u"/>
            </a:pPr>
            <a:r>
              <a:rPr lang="zh-TW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欠採樣技術 </a:t>
            </a:r>
            <a:r>
              <a:rPr lang="en-US" altLang="zh-TW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Random Under-Sampler </a:t>
            </a:r>
            <a:r>
              <a:rPr lang="zh-TW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對類別不平衡比例越高的資料集，改善的效果就越差，雖然有改善不平衡狀況但學習成效還是沒有高於 </a:t>
            </a:r>
            <a:r>
              <a:rPr lang="en-US" altLang="zh-TW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E</a:t>
            </a:r>
            <a:r>
              <a:rPr lang="zh-TW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 資料集。</a:t>
            </a:r>
          </a:p>
          <a:p>
            <a:pPr marL="269875" indent="-269875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u"/>
            </a:pPr>
            <a:r>
              <a:rPr lang="zh-TW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欠採樣技術 </a:t>
            </a:r>
            <a:r>
              <a:rPr lang="en-US" altLang="zh-TW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Cluster Centroids </a:t>
            </a:r>
            <a:r>
              <a:rPr lang="zh-TW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對</a:t>
            </a:r>
            <a:r>
              <a:rPr lang="en-US" altLang="zh-TW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A</a:t>
            </a:r>
            <a:r>
              <a:rPr lang="zh-TW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、</a:t>
            </a:r>
            <a:r>
              <a:rPr lang="en-US" altLang="zh-TW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B</a:t>
            </a:r>
            <a:r>
              <a:rPr lang="zh-TW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資料集的善效果較好，但對於</a:t>
            </a:r>
            <a:r>
              <a:rPr lang="en-US" altLang="zh-TW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C</a:t>
            </a:r>
            <a:r>
              <a:rPr lang="zh-TW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、</a:t>
            </a:r>
            <a:r>
              <a:rPr lang="en-US" altLang="zh-TW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D</a:t>
            </a:r>
            <a:r>
              <a:rPr lang="zh-TW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資料集，改善效果不如 </a:t>
            </a:r>
            <a:r>
              <a:rPr lang="en-US" altLang="zh-TW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E</a:t>
            </a:r>
            <a:r>
              <a:rPr lang="zh-TW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 資料集。</a:t>
            </a:r>
          </a:p>
          <a:p>
            <a:pPr marL="269875" indent="-269875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u"/>
            </a:pPr>
            <a:r>
              <a:rPr lang="zh-TW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欠採樣技術 </a:t>
            </a:r>
            <a:r>
              <a:rPr lang="en-US" altLang="zh-TW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Near Miss </a:t>
            </a:r>
            <a:r>
              <a:rPr lang="zh-TW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對四種資料集，雖然有改善不平衡狀況但學習成效還是沒有高於</a:t>
            </a:r>
            <a:r>
              <a:rPr lang="en-US" altLang="zh-TW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E</a:t>
            </a:r>
            <a:r>
              <a:rPr lang="zh-TW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 資料集，且對不同比例資料集改善的效果無太大差異。</a:t>
            </a:r>
          </a:p>
        </p:txBody>
      </p:sp>
    </p:spTree>
    <p:extLst>
      <p:ext uri="{BB962C8B-B14F-4D97-AF65-F5344CB8AC3E}">
        <p14:creationId xmlns:p14="http://schemas.microsoft.com/office/powerpoint/2010/main" val="4010395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1" dur="250" fill="hold"/>
                                        <p:tgtEl>
                                          <p:spTgt spid="10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6" presetClass="emph" presetSubtype="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3" dur="250" fill="hold"/>
                                        <p:tgtEl>
                                          <p:spTgt spid="10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65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15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65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15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0" grpId="2" animBg="1"/>
      <p:bldP spid="11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群組 17">
            <a:extLst>
              <a:ext uri="{FF2B5EF4-FFF2-40B4-BE49-F238E27FC236}">
                <a16:creationId xmlns:a16="http://schemas.microsoft.com/office/drawing/2014/main" id="{0E4CDFCA-04E1-4516-8AC4-774128E0EC13}"/>
              </a:ext>
            </a:extLst>
          </p:cNvPr>
          <p:cNvGrpSpPr/>
          <p:nvPr/>
        </p:nvGrpSpPr>
        <p:grpSpPr>
          <a:xfrm>
            <a:off x="179512" y="129324"/>
            <a:ext cx="451768" cy="555356"/>
            <a:chOff x="267804" y="190469"/>
            <a:chExt cx="531917" cy="653883"/>
          </a:xfrm>
        </p:grpSpPr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B08CFBC3-3F71-4B1F-A9DE-3280A5381DD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804" y="190469"/>
              <a:ext cx="442196" cy="502233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  <p:sp>
          <p:nvSpPr>
            <p:cNvPr id="21" name="Freeform 5">
              <a:extLst>
                <a:ext uri="{FF2B5EF4-FFF2-40B4-BE49-F238E27FC236}">
                  <a16:creationId xmlns:a16="http://schemas.microsoft.com/office/drawing/2014/main" id="{80880D9C-78B2-4AD7-9DAB-1B599F920DAC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528" y="303506"/>
              <a:ext cx="476193" cy="540846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</p:grpSp>
      <p:sp>
        <p:nvSpPr>
          <p:cNvPr id="22" name="矩形 21">
            <a:extLst>
              <a:ext uri="{FF2B5EF4-FFF2-40B4-BE49-F238E27FC236}">
                <a16:creationId xmlns:a16="http://schemas.microsoft.com/office/drawing/2014/main" id="{49EB658F-4929-42C2-B3CE-0C876AAB6BD3}"/>
              </a:ext>
            </a:extLst>
          </p:cNvPr>
          <p:cNvSpPr/>
          <p:nvPr/>
        </p:nvSpPr>
        <p:spPr>
          <a:xfrm>
            <a:off x="791580" y="235713"/>
            <a:ext cx="1620180" cy="43858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zh-TW" altLang="en-US" sz="24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結論</a:t>
            </a:r>
            <a:endParaRPr lang="zh-CN" altLang="zh-CN" sz="2400" b="1" kern="1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515A184-A495-41AD-AB9B-8B29AE5F3C11}"/>
              </a:ext>
            </a:extLst>
          </p:cNvPr>
          <p:cNvSpPr/>
          <p:nvPr/>
        </p:nvSpPr>
        <p:spPr>
          <a:xfrm>
            <a:off x="1155447" y="1405225"/>
            <a:ext cx="6833105" cy="3752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42913" indent="-442913" algn="ctr" hangingPunct="0">
              <a:lnSpc>
                <a:spcPts val="2500"/>
              </a:lnSpc>
              <a:spcAft>
                <a:spcPts val="1200"/>
              </a:spcAft>
              <a:defRPr/>
            </a:pPr>
            <a:r>
              <a:rPr lang="en-US" altLang="zh-TW" sz="16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Q1</a:t>
            </a:r>
            <a:r>
              <a:rPr lang="zh-TW" altLang="en-US" sz="16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：使用過採樣、欠採樣技術於類別不平衡之非結構式資料是否有改善？</a:t>
            </a:r>
          </a:p>
        </p:txBody>
      </p:sp>
      <p:sp>
        <p:nvSpPr>
          <p:cNvPr id="10" name="矩形 9"/>
          <p:cNvSpPr/>
          <p:nvPr/>
        </p:nvSpPr>
        <p:spPr>
          <a:xfrm>
            <a:off x="8735422" y="4806534"/>
            <a:ext cx="40908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20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F94425E1-85ED-4007-B957-DFF9D1B59C7E}"/>
              </a:ext>
            </a:extLst>
          </p:cNvPr>
          <p:cNvSpPr txBox="1"/>
          <p:nvPr/>
        </p:nvSpPr>
        <p:spPr>
          <a:xfrm>
            <a:off x="1061999" y="2356680"/>
            <a:ext cx="7020000" cy="1440000"/>
          </a:xfrm>
          <a:prstGeom prst="roundRect">
            <a:avLst/>
          </a:prstGeom>
          <a:solidFill>
            <a:srgbClr val="DEEBF7">
              <a:alpha val="65098"/>
            </a:srgbClr>
          </a:solidFill>
          <a:ln>
            <a:noFill/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endParaRPr lang="zh-TW" altLang="en-US" sz="1400" i="1" dirty="0">
              <a:solidFill>
                <a:schemeClr val="bg1"/>
              </a:solidFill>
              <a:latin typeface="Sitka Heading Semibold" pitchFamily="2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19B37D4-E35E-4BDC-9FEA-8998C6C1BEF5}"/>
              </a:ext>
            </a:extLst>
          </p:cNvPr>
          <p:cNvSpPr/>
          <p:nvPr/>
        </p:nvSpPr>
        <p:spPr>
          <a:xfrm>
            <a:off x="1362868" y="2572704"/>
            <a:ext cx="6418262" cy="88742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zh-TW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無論是使用過採樣技術還是使用欠採樣技術皆有改善不平衡問題 ，其中根據實驗結果使用過採樣技術的 </a:t>
            </a:r>
            <a:r>
              <a:rPr lang="en-US" altLang="zh-TW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Borderline SMOTE </a:t>
            </a:r>
            <a:r>
              <a:rPr lang="zh-TW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效果最佳，其次是 </a:t>
            </a:r>
            <a:r>
              <a:rPr lang="en-US" altLang="zh-TW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SMOTE</a:t>
            </a:r>
            <a:r>
              <a:rPr lang="zh-TW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50286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mph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5" dur="250" fill="hold"/>
                                        <p:tgtEl>
                                          <p:spTgt spid="11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6" presetClass="emph" presetSubtype="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7" dur="250" fill="hold"/>
                                        <p:tgtEl>
                                          <p:spTgt spid="11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15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1" grpId="0" animBg="1"/>
      <p:bldP spid="11" grpId="1" animBg="1"/>
      <p:bldP spid="11" grpId="2" animBg="1"/>
      <p:bldP spid="1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群組 17">
            <a:extLst>
              <a:ext uri="{FF2B5EF4-FFF2-40B4-BE49-F238E27FC236}">
                <a16:creationId xmlns:a16="http://schemas.microsoft.com/office/drawing/2014/main" id="{0E4CDFCA-04E1-4516-8AC4-774128E0EC13}"/>
              </a:ext>
            </a:extLst>
          </p:cNvPr>
          <p:cNvGrpSpPr/>
          <p:nvPr/>
        </p:nvGrpSpPr>
        <p:grpSpPr>
          <a:xfrm>
            <a:off x="179512" y="129324"/>
            <a:ext cx="451768" cy="555356"/>
            <a:chOff x="267804" y="190469"/>
            <a:chExt cx="531917" cy="653883"/>
          </a:xfrm>
        </p:grpSpPr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B08CFBC3-3F71-4B1F-A9DE-3280A5381DD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804" y="190469"/>
              <a:ext cx="442196" cy="502233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  <p:sp>
          <p:nvSpPr>
            <p:cNvPr id="21" name="Freeform 5">
              <a:extLst>
                <a:ext uri="{FF2B5EF4-FFF2-40B4-BE49-F238E27FC236}">
                  <a16:creationId xmlns:a16="http://schemas.microsoft.com/office/drawing/2014/main" id="{80880D9C-78B2-4AD7-9DAB-1B599F920DAC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528" y="303506"/>
              <a:ext cx="476193" cy="540846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</p:grpSp>
      <p:sp>
        <p:nvSpPr>
          <p:cNvPr id="22" name="矩形 21">
            <a:extLst>
              <a:ext uri="{FF2B5EF4-FFF2-40B4-BE49-F238E27FC236}">
                <a16:creationId xmlns:a16="http://schemas.microsoft.com/office/drawing/2014/main" id="{49EB658F-4929-42C2-B3CE-0C876AAB6BD3}"/>
              </a:ext>
            </a:extLst>
          </p:cNvPr>
          <p:cNvSpPr/>
          <p:nvPr/>
        </p:nvSpPr>
        <p:spPr>
          <a:xfrm>
            <a:off x="791580" y="235713"/>
            <a:ext cx="1620180" cy="43858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zh-TW" altLang="en-US" sz="24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結論</a:t>
            </a:r>
            <a:endParaRPr lang="zh-CN" altLang="zh-CN" sz="2400" b="1" kern="1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515A184-A495-41AD-AB9B-8B29AE5F3C11}"/>
              </a:ext>
            </a:extLst>
          </p:cNvPr>
          <p:cNvSpPr/>
          <p:nvPr/>
        </p:nvSpPr>
        <p:spPr>
          <a:xfrm>
            <a:off x="1111116" y="1405225"/>
            <a:ext cx="6921769" cy="3752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42913" indent="-442913" algn="ctr" hangingPunct="0">
              <a:lnSpc>
                <a:spcPts val="2500"/>
              </a:lnSpc>
              <a:spcAft>
                <a:spcPts val="1200"/>
              </a:spcAft>
              <a:defRPr/>
            </a:pPr>
            <a:r>
              <a:rPr lang="en-US" altLang="zh-TW" sz="16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Q2</a:t>
            </a:r>
            <a:r>
              <a:rPr lang="zh-TW" altLang="en-US" sz="16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：不平衡資料集將兩個類別使用不同比例進行訓練是否有不同的成效？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2266F988-405C-4162-BAE2-0331B673056B}"/>
              </a:ext>
            </a:extLst>
          </p:cNvPr>
          <p:cNvSpPr txBox="1"/>
          <p:nvPr/>
        </p:nvSpPr>
        <p:spPr>
          <a:xfrm>
            <a:off x="1062000" y="2176500"/>
            <a:ext cx="7020000" cy="1800000"/>
          </a:xfrm>
          <a:prstGeom prst="roundRect">
            <a:avLst/>
          </a:prstGeom>
          <a:solidFill>
            <a:srgbClr val="DEEBF7">
              <a:alpha val="65098"/>
            </a:srgbClr>
          </a:solidFill>
          <a:ln>
            <a:noFill/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endParaRPr lang="zh-TW" altLang="en-US" sz="1400" i="1" dirty="0">
              <a:solidFill>
                <a:schemeClr val="bg1"/>
              </a:solidFill>
              <a:latin typeface="Sitka Heading Semibold" pitchFamily="2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5868374-8615-4F9E-AE44-918B28B1EBD4}"/>
              </a:ext>
            </a:extLst>
          </p:cNvPr>
          <p:cNvSpPr/>
          <p:nvPr/>
        </p:nvSpPr>
        <p:spPr>
          <a:xfrm>
            <a:off x="1286086" y="2392424"/>
            <a:ext cx="6571828" cy="131831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zh-TW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對不同比例之類別不平衡資料集，過採樣技術對於類別不平衡比例越高的資料集，改善效果越好，反之欠採樣技術雖然能夠改善不平衡的狀況，但始終結果還是低於原始平衡的資料集。</a:t>
            </a:r>
          </a:p>
        </p:txBody>
      </p:sp>
      <p:sp>
        <p:nvSpPr>
          <p:cNvPr id="9" name="矩形 8"/>
          <p:cNvSpPr/>
          <p:nvPr/>
        </p:nvSpPr>
        <p:spPr>
          <a:xfrm>
            <a:off x="8735422" y="4806534"/>
            <a:ext cx="40107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21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53050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mph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5" dur="250" fill="hold"/>
                                        <p:tgtEl>
                                          <p:spTgt spid="10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6" presetClass="emph" presetSubtype="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7" dur="250" fill="hold"/>
                                        <p:tgtEl>
                                          <p:spTgt spid="10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15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" grpId="0" animBg="1"/>
      <p:bldP spid="10" grpId="1" animBg="1"/>
      <p:bldP spid="10" grpId="2" animBg="1"/>
      <p:bldP spid="11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4"/>
          <p:cNvSpPr txBox="1"/>
          <p:nvPr/>
        </p:nvSpPr>
        <p:spPr>
          <a:xfrm>
            <a:off x="4451500" y="1778692"/>
            <a:ext cx="361288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just" defTabSz="684667" hangingPunct="0">
              <a:defRPr/>
            </a:pPr>
            <a:r>
              <a:rPr lang="zh-TW" altLang="en-US" sz="1400" dirty="0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可以試著使用更多的演算法去比較</a:t>
            </a:r>
          </a:p>
        </p:txBody>
      </p:sp>
      <p:sp>
        <p:nvSpPr>
          <p:cNvPr id="7" name="Freeform 5"/>
          <p:cNvSpPr/>
          <p:nvPr/>
        </p:nvSpPr>
        <p:spPr bwMode="auto">
          <a:xfrm rot="5400000">
            <a:off x="1555908" y="1899168"/>
            <a:ext cx="2109643" cy="1901492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9525" cap="flat">
            <a:noFill/>
            <a:prstDash val="solid"/>
            <a:miter lim="800000"/>
          </a:ln>
        </p:spPr>
        <p:txBody>
          <a:bodyPr vert="horz" wrap="square" lIns="91372" tIns="45684" rIns="91372" bIns="45684" numCol="1" anchor="t" anchorCtr="0" compatLnSpc="1"/>
          <a:lstStyle/>
          <a:p>
            <a:pPr defTabSz="913313">
              <a:defRPr/>
            </a:pPr>
            <a:endParaRPr lang="zh-CN" altLang="en-US" kern="0" dirty="0">
              <a:solidFill>
                <a:sysClr val="windowText" lastClr="000000"/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9" name="TextBox 56"/>
          <p:cNvSpPr txBox="1"/>
          <p:nvPr/>
        </p:nvSpPr>
        <p:spPr>
          <a:xfrm>
            <a:off x="2086306" y="2419026"/>
            <a:ext cx="1048845" cy="8617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2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 defTabSz="913313">
              <a:defRPr/>
            </a:pPr>
            <a:r>
              <a:rPr lang="zh-TW" altLang="en-US" sz="2800" kern="0" dirty="0">
                <a:solidFill>
                  <a:sysClr val="window" lastClr="FFFFFF"/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研究</a:t>
            </a:r>
            <a:br>
              <a:rPr lang="en-US" altLang="zh-TW" sz="2800" kern="0" dirty="0">
                <a:solidFill>
                  <a:sysClr val="window" lastClr="FFFFFF"/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</a:br>
            <a:r>
              <a:rPr lang="zh-TW" altLang="en-US" sz="2800" kern="0" dirty="0">
                <a:solidFill>
                  <a:sysClr val="window" lastClr="FFFFFF"/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方向</a:t>
            </a:r>
            <a:endParaRPr lang="zh-CN" altLang="en-US" sz="2800" kern="0" dirty="0">
              <a:solidFill>
                <a:sysClr val="window" lastClr="FFFFFF"/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10" name="Freeform 5"/>
          <p:cNvSpPr/>
          <p:nvPr/>
        </p:nvSpPr>
        <p:spPr bwMode="auto">
          <a:xfrm rot="5400000">
            <a:off x="1458689" y="1808021"/>
            <a:ext cx="2314529" cy="2064572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noFill/>
          <a:ln w="19050" cap="flat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</a:ln>
        </p:spPr>
        <p:txBody>
          <a:bodyPr vert="horz" wrap="square" lIns="91372" tIns="45684" rIns="91372" bIns="45684" numCol="1" anchor="t" anchorCtr="0" compatLnSpc="1"/>
          <a:lstStyle/>
          <a:p>
            <a:pPr defTabSz="913313">
              <a:defRPr/>
            </a:pPr>
            <a:endParaRPr lang="zh-CN" altLang="en-US" kern="0" dirty="0">
              <a:solidFill>
                <a:sysClr val="windowText" lastClr="000000"/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2921244" y="1672444"/>
            <a:ext cx="427814" cy="427946"/>
          </a:xfrm>
          <a:prstGeom prst="ellipse">
            <a:avLst/>
          </a:prstGeom>
          <a:solidFill>
            <a:srgbClr val="E03E3E"/>
          </a:solidFill>
          <a:ln w="25400" cap="flat" cmpd="sng" algn="ctr">
            <a:solidFill>
              <a:schemeClr val="bg1"/>
            </a:solidFill>
            <a:prstDash val="solid"/>
          </a:ln>
          <a:effectLst/>
        </p:spPr>
        <p:txBody>
          <a:bodyPr lIns="68531" tIns="34265" rIns="68531" bIns="34265" rtlCol="0" anchor="ctr"/>
          <a:lstStyle/>
          <a:p>
            <a:pPr algn="ctr" defTabSz="913313">
              <a:defRPr/>
            </a:pPr>
            <a:r>
              <a:rPr lang="en-US" altLang="zh-CN" b="1" kern="0" dirty="0">
                <a:solidFill>
                  <a:sysClr val="window" lastClr="FFFFFF"/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1</a:t>
            </a:r>
            <a:endParaRPr lang="zh-CN" altLang="en-US" b="1" kern="0" dirty="0">
              <a:solidFill>
                <a:sysClr val="window" lastClr="FFFFFF"/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3423885" y="2560974"/>
            <a:ext cx="427814" cy="427946"/>
          </a:xfrm>
          <a:prstGeom prst="ellipse">
            <a:avLst/>
          </a:prstGeom>
          <a:solidFill>
            <a:srgbClr val="E03E3E"/>
          </a:solidFill>
          <a:ln w="25400" cap="flat" cmpd="sng" algn="ctr">
            <a:solidFill>
              <a:schemeClr val="bg1"/>
            </a:solidFill>
            <a:prstDash val="solid"/>
          </a:ln>
          <a:effectLst/>
        </p:spPr>
        <p:txBody>
          <a:bodyPr lIns="68531" tIns="34265" rIns="68531" bIns="34265" rtlCol="0" anchor="ctr"/>
          <a:lstStyle/>
          <a:p>
            <a:pPr algn="ctr" defTabSz="913313">
              <a:defRPr/>
            </a:pPr>
            <a:r>
              <a:rPr lang="en-US" altLang="zh-CN" b="1" kern="0" dirty="0">
                <a:solidFill>
                  <a:sysClr val="window" lastClr="FFFFFF"/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2</a:t>
            </a:r>
            <a:endParaRPr lang="zh-CN" altLang="en-US" b="1" kern="0" dirty="0">
              <a:solidFill>
                <a:sysClr val="window" lastClr="FFFFFF"/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2921244" y="3524735"/>
            <a:ext cx="427814" cy="427946"/>
          </a:xfrm>
          <a:prstGeom prst="ellipse">
            <a:avLst/>
          </a:prstGeom>
          <a:solidFill>
            <a:srgbClr val="E03E3E"/>
          </a:solidFill>
          <a:ln w="25400" cap="flat" cmpd="sng" algn="ctr">
            <a:solidFill>
              <a:schemeClr val="bg1"/>
            </a:solidFill>
            <a:prstDash val="solid"/>
          </a:ln>
          <a:effectLst/>
        </p:spPr>
        <p:txBody>
          <a:bodyPr lIns="68531" tIns="34265" rIns="68531" bIns="34265" rtlCol="0" anchor="ctr"/>
          <a:lstStyle/>
          <a:p>
            <a:pPr algn="ctr" defTabSz="913313">
              <a:defRPr/>
            </a:pPr>
            <a:r>
              <a:rPr lang="en-US" altLang="zh-CN" b="1" kern="0" dirty="0">
                <a:solidFill>
                  <a:sysClr val="window" lastClr="FFFFFF"/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3</a:t>
            </a:r>
            <a:endParaRPr lang="zh-CN" altLang="en-US" b="1" kern="0" dirty="0">
              <a:solidFill>
                <a:sysClr val="window" lastClr="FFFFFF"/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grpSp>
        <p:nvGrpSpPr>
          <p:cNvPr id="2" name="组合 13"/>
          <p:cNvGrpSpPr/>
          <p:nvPr/>
        </p:nvGrpSpPr>
        <p:grpSpPr>
          <a:xfrm>
            <a:off x="3349063" y="1709050"/>
            <a:ext cx="939310" cy="354727"/>
            <a:chOff x="3513818" y="1963801"/>
            <a:chExt cx="1051729" cy="354618"/>
          </a:xfrm>
        </p:grpSpPr>
        <p:cxnSp>
          <p:nvCxnSpPr>
            <p:cNvPr id="15" name="直接连接符 14"/>
            <p:cNvCxnSpPr/>
            <p:nvPr/>
          </p:nvCxnSpPr>
          <p:spPr>
            <a:xfrm>
              <a:off x="3513818" y="2141110"/>
              <a:ext cx="1051729" cy="0"/>
            </a:xfrm>
            <a:prstGeom prst="line">
              <a:avLst/>
            </a:prstGeom>
            <a:noFill/>
            <a:ln w="9525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ysDot"/>
              <a:headEnd type="none" w="med" len="med"/>
              <a:tailEnd type="none" w="med" len="med"/>
            </a:ln>
            <a:effectLst/>
          </p:spPr>
        </p:cxnSp>
        <p:cxnSp>
          <p:nvCxnSpPr>
            <p:cNvPr id="16" name="直接连接符 15"/>
            <p:cNvCxnSpPr/>
            <p:nvPr/>
          </p:nvCxnSpPr>
          <p:spPr>
            <a:xfrm>
              <a:off x="4565547" y="1963801"/>
              <a:ext cx="0" cy="354618"/>
            </a:xfrm>
            <a:prstGeom prst="line">
              <a:avLst/>
            </a:prstGeom>
            <a:noFill/>
            <a:ln w="9525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ysDot"/>
              <a:headEnd type="none" w="med" len="med"/>
              <a:tailEnd type="none" w="med" len="med"/>
            </a:ln>
            <a:effectLst/>
          </p:spPr>
        </p:cxnSp>
      </p:grpSp>
      <p:sp>
        <p:nvSpPr>
          <p:cNvPr id="17" name="TextBox 64"/>
          <p:cNvSpPr txBox="1"/>
          <p:nvPr/>
        </p:nvSpPr>
        <p:spPr>
          <a:xfrm>
            <a:off x="4967448" y="2664793"/>
            <a:ext cx="309694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just" defTabSz="684667" hangingPunct="0">
              <a:defRPr/>
            </a:pPr>
            <a:r>
              <a:rPr lang="zh-TW" altLang="en-US" sz="1400" dirty="0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可以嘗試不同領域的資料集</a:t>
            </a:r>
          </a:p>
        </p:txBody>
      </p:sp>
      <p:sp>
        <p:nvSpPr>
          <p:cNvPr id="18" name="TextBox 65"/>
          <p:cNvSpPr txBox="1"/>
          <p:nvPr/>
        </p:nvSpPr>
        <p:spPr>
          <a:xfrm>
            <a:off x="4451500" y="3616660"/>
            <a:ext cx="361287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just" defTabSz="684667">
              <a:defRPr/>
            </a:pPr>
            <a:r>
              <a:rPr lang="zh-TW" altLang="en-US" sz="1400" dirty="0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可以使用不同的方法來進行資料預處理</a:t>
            </a:r>
          </a:p>
        </p:txBody>
      </p:sp>
      <p:grpSp>
        <p:nvGrpSpPr>
          <p:cNvPr id="3" name="组合 18"/>
          <p:cNvGrpSpPr/>
          <p:nvPr/>
        </p:nvGrpSpPr>
        <p:grpSpPr>
          <a:xfrm>
            <a:off x="3856279" y="2597579"/>
            <a:ext cx="917532" cy="354727"/>
            <a:chOff x="3513818" y="1963801"/>
            <a:chExt cx="1051729" cy="354618"/>
          </a:xfrm>
        </p:grpSpPr>
        <p:cxnSp>
          <p:nvCxnSpPr>
            <p:cNvPr id="20" name="直接连接符 19"/>
            <p:cNvCxnSpPr/>
            <p:nvPr/>
          </p:nvCxnSpPr>
          <p:spPr>
            <a:xfrm>
              <a:off x="3513818" y="2141110"/>
              <a:ext cx="1051729" cy="0"/>
            </a:xfrm>
            <a:prstGeom prst="line">
              <a:avLst/>
            </a:prstGeom>
            <a:noFill/>
            <a:ln w="9525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ysDot"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直接连接符 20"/>
            <p:cNvCxnSpPr/>
            <p:nvPr/>
          </p:nvCxnSpPr>
          <p:spPr>
            <a:xfrm>
              <a:off x="4565547" y="1963801"/>
              <a:ext cx="0" cy="354618"/>
            </a:xfrm>
            <a:prstGeom prst="line">
              <a:avLst/>
            </a:prstGeom>
            <a:noFill/>
            <a:ln w="9525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ysDot"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4" name="组合 21"/>
          <p:cNvGrpSpPr/>
          <p:nvPr/>
        </p:nvGrpSpPr>
        <p:grpSpPr>
          <a:xfrm>
            <a:off x="3349063" y="3561340"/>
            <a:ext cx="939310" cy="354727"/>
            <a:chOff x="3513818" y="1963801"/>
            <a:chExt cx="1051729" cy="354618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513818" y="2141110"/>
              <a:ext cx="1051729" cy="0"/>
            </a:xfrm>
            <a:prstGeom prst="line">
              <a:avLst/>
            </a:prstGeom>
            <a:noFill/>
            <a:ln w="9525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ysDot"/>
              <a:headEnd type="none" w="med" len="med"/>
              <a:tailEnd type="none" w="med" len="med"/>
            </a:ln>
            <a:effectLst/>
          </p:spPr>
        </p:cxnSp>
        <p:cxnSp>
          <p:nvCxnSpPr>
            <p:cNvPr id="24" name="直接连接符 23"/>
            <p:cNvCxnSpPr/>
            <p:nvPr/>
          </p:nvCxnSpPr>
          <p:spPr>
            <a:xfrm>
              <a:off x="4565547" y="1963801"/>
              <a:ext cx="0" cy="354618"/>
            </a:xfrm>
            <a:prstGeom prst="line">
              <a:avLst/>
            </a:prstGeom>
            <a:noFill/>
            <a:ln w="9525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ysDot"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5" name="群組 24">
            <a:extLst>
              <a:ext uri="{FF2B5EF4-FFF2-40B4-BE49-F238E27FC236}">
                <a16:creationId xmlns:a16="http://schemas.microsoft.com/office/drawing/2014/main" id="{401FC64E-29A1-4A2C-8B02-BE6993C61C25}"/>
              </a:ext>
            </a:extLst>
          </p:cNvPr>
          <p:cNvGrpSpPr/>
          <p:nvPr/>
        </p:nvGrpSpPr>
        <p:grpSpPr>
          <a:xfrm>
            <a:off x="179512" y="129324"/>
            <a:ext cx="451768" cy="555356"/>
            <a:chOff x="267804" y="190469"/>
            <a:chExt cx="531917" cy="653883"/>
          </a:xfrm>
        </p:grpSpPr>
        <p:sp>
          <p:nvSpPr>
            <p:cNvPr id="27" name="Freeform 5">
              <a:extLst>
                <a:ext uri="{FF2B5EF4-FFF2-40B4-BE49-F238E27FC236}">
                  <a16:creationId xmlns:a16="http://schemas.microsoft.com/office/drawing/2014/main" id="{BB36F368-FE3D-411A-BB87-8A13CE515B9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804" y="190469"/>
              <a:ext cx="442196" cy="502233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  <p:sp>
          <p:nvSpPr>
            <p:cNvPr id="28" name="Freeform 5">
              <a:extLst>
                <a:ext uri="{FF2B5EF4-FFF2-40B4-BE49-F238E27FC236}">
                  <a16:creationId xmlns:a16="http://schemas.microsoft.com/office/drawing/2014/main" id="{2D8E3628-346E-4EE1-886E-0A5DB7D0AD79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528" y="303506"/>
              <a:ext cx="476193" cy="540846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</p:grpSp>
      <p:sp>
        <p:nvSpPr>
          <p:cNvPr id="29" name="矩形 28">
            <a:extLst>
              <a:ext uri="{FF2B5EF4-FFF2-40B4-BE49-F238E27FC236}">
                <a16:creationId xmlns:a16="http://schemas.microsoft.com/office/drawing/2014/main" id="{4A0B5BE4-704E-4079-B688-D03138A37E5A}"/>
              </a:ext>
            </a:extLst>
          </p:cNvPr>
          <p:cNvSpPr/>
          <p:nvPr/>
        </p:nvSpPr>
        <p:spPr>
          <a:xfrm>
            <a:off x="791580" y="235713"/>
            <a:ext cx="2124236" cy="43858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zh-TW" altLang="en-US" sz="24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後續研究方向</a:t>
            </a:r>
            <a:endParaRPr lang="zh-CN" altLang="zh-CN" sz="2400" b="1" kern="1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8735422" y="4806534"/>
            <a:ext cx="40908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22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60185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9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" presetClass="entr" presetSubtype="2" decel="533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65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" presetClass="entr" presetSubtype="2" decel="533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4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" presetClass="entr" presetSubtype="2" decel="533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9" grpId="0"/>
      <p:bldP spid="10" grpId="0" animBg="1"/>
      <p:bldP spid="11" grpId="0" animBg="1"/>
      <p:bldP spid="12" grpId="0" animBg="1"/>
      <p:bldP spid="13" grpId="0" animBg="1"/>
      <p:bldP spid="17" grpId="0"/>
      <p:bldP spid="18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2180926" y="2280156"/>
            <a:ext cx="478214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華康儷粗宋(P)" panose="02020700000000000000" pitchFamily="18" charset="-120"/>
                <a:cs typeface="+mn-ea"/>
                <a:sym typeface="+mn-lt"/>
              </a:rPr>
              <a:t>Thank You</a:t>
            </a:r>
            <a:endParaRPr lang="zh-CN" altLang="en-US" sz="4400" b="1" dirty="0">
              <a:solidFill>
                <a:schemeClr val="tx1">
                  <a:lumMod val="75000"/>
                  <a:lumOff val="25000"/>
                </a:schemeClr>
              </a:solidFill>
              <a:latin typeface="Sitka Heading Semibold" pitchFamily="2" charset="0"/>
              <a:ea typeface="華康儷粗宋(P)" panose="02020700000000000000" pitchFamily="18" charset="-120"/>
              <a:cs typeface="+mn-ea"/>
              <a:sym typeface="+mn-lt"/>
            </a:endParaRPr>
          </a:p>
        </p:txBody>
      </p:sp>
      <p:sp>
        <p:nvSpPr>
          <p:cNvPr id="25" name="Freeform 5">
            <a:extLst>
              <a:ext uri="{FF2B5EF4-FFF2-40B4-BE49-F238E27FC236}">
                <a16:creationId xmlns:a16="http://schemas.microsoft.com/office/drawing/2014/main" id="{A01EFA1E-CF2D-40B5-96BE-699ADEDFB6AE}"/>
              </a:ext>
            </a:extLst>
          </p:cNvPr>
          <p:cNvSpPr>
            <a:spLocks/>
          </p:cNvSpPr>
          <p:nvPr/>
        </p:nvSpPr>
        <p:spPr bwMode="auto">
          <a:xfrm rot="1400701">
            <a:off x="8081768" y="-469601"/>
            <a:ext cx="1229567" cy="1396506"/>
          </a:xfrm>
          <a:custGeom>
            <a:avLst/>
            <a:gdLst>
              <a:gd name="T0" fmla="*/ 6935 w 12812"/>
              <a:gd name="T1" fmla="*/ 195 h 14572"/>
              <a:gd name="T2" fmla="*/ 9609 w 12812"/>
              <a:gd name="T3" fmla="*/ 1739 h 14572"/>
              <a:gd name="T4" fmla="*/ 12283 w 12812"/>
              <a:gd name="T5" fmla="*/ 3282 h 14572"/>
              <a:gd name="T6" fmla="*/ 12812 w 12812"/>
              <a:gd name="T7" fmla="*/ 4199 h 14572"/>
              <a:gd name="T8" fmla="*/ 12812 w 12812"/>
              <a:gd name="T9" fmla="*/ 7286 h 14572"/>
              <a:gd name="T10" fmla="*/ 12812 w 12812"/>
              <a:gd name="T11" fmla="*/ 10374 h 14572"/>
              <a:gd name="T12" fmla="*/ 12283 w 12812"/>
              <a:gd name="T13" fmla="*/ 11290 h 14572"/>
              <a:gd name="T14" fmla="*/ 9609 w 12812"/>
              <a:gd name="T15" fmla="*/ 12834 h 14572"/>
              <a:gd name="T16" fmla="*/ 6935 w 12812"/>
              <a:gd name="T17" fmla="*/ 14378 h 14572"/>
              <a:gd name="T18" fmla="*/ 5877 w 12812"/>
              <a:gd name="T19" fmla="*/ 14378 h 14572"/>
              <a:gd name="T20" fmla="*/ 3203 w 12812"/>
              <a:gd name="T21" fmla="*/ 12834 h 14572"/>
              <a:gd name="T22" fmla="*/ 529 w 12812"/>
              <a:gd name="T23" fmla="*/ 11290 h 14572"/>
              <a:gd name="T24" fmla="*/ 0 w 12812"/>
              <a:gd name="T25" fmla="*/ 10374 h 14572"/>
              <a:gd name="T26" fmla="*/ 0 w 12812"/>
              <a:gd name="T27" fmla="*/ 7286 h 14572"/>
              <a:gd name="T28" fmla="*/ 0 w 12812"/>
              <a:gd name="T29" fmla="*/ 4199 h 14572"/>
              <a:gd name="T30" fmla="*/ 529 w 12812"/>
              <a:gd name="T31" fmla="*/ 3282 h 14572"/>
              <a:gd name="T32" fmla="*/ 3203 w 12812"/>
              <a:gd name="T33" fmla="*/ 1739 h 14572"/>
              <a:gd name="T34" fmla="*/ 5877 w 12812"/>
              <a:gd name="T35" fmla="*/ 195 h 14572"/>
              <a:gd name="T36" fmla="*/ 6935 w 12812"/>
              <a:gd name="T37" fmla="*/ 195 h 145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2812" h="14572">
                <a:moveTo>
                  <a:pt x="6935" y="195"/>
                </a:moveTo>
                <a:lnTo>
                  <a:pt x="9609" y="1739"/>
                </a:lnTo>
                <a:lnTo>
                  <a:pt x="12283" y="3282"/>
                </a:lnTo>
                <a:cubicBezTo>
                  <a:pt x="12620" y="3477"/>
                  <a:pt x="12812" y="3810"/>
                  <a:pt x="12812" y="4199"/>
                </a:cubicBezTo>
                <a:lnTo>
                  <a:pt x="12812" y="7286"/>
                </a:lnTo>
                <a:lnTo>
                  <a:pt x="12812" y="10374"/>
                </a:lnTo>
                <a:cubicBezTo>
                  <a:pt x="12812" y="10763"/>
                  <a:pt x="12620" y="11096"/>
                  <a:pt x="12283" y="11290"/>
                </a:cubicBezTo>
                <a:lnTo>
                  <a:pt x="9609" y="12834"/>
                </a:lnTo>
                <a:lnTo>
                  <a:pt x="6935" y="14378"/>
                </a:lnTo>
                <a:cubicBezTo>
                  <a:pt x="6599" y="14572"/>
                  <a:pt x="6213" y="14572"/>
                  <a:pt x="5877" y="14378"/>
                </a:cubicBezTo>
                <a:lnTo>
                  <a:pt x="3203" y="12834"/>
                </a:lnTo>
                <a:lnTo>
                  <a:pt x="529" y="11290"/>
                </a:lnTo>
                <a:cubicBezTo>
                  <a:pt x="193" y="11096"/>
                  <a:pt x="0" y="10763"/>
                  <a:pt x="0" y="10374"/>
                </a:cubicBezTo>
                <a:lnTo>
                  <a:pt x="0" y="7286"/>
                </a:lnTo>
                <a:lnTo>
                  <a:pt x="0" y="4199"/>
                </a:lnTo>
                <a:cubicBezTo>
                  <a:pt x="0" y="3810"/>
                  <a:pt x="193" y="3477"/>
                  <a:pt x="529" y="3282"/>
                </a:cubicBezTo>
                <a:lnTo>
                  <a:pt x="3203" y="1739"/>
                </a:lnTo>
                <a:lnTo>
                  <a:pt x="5877" y="195"/>
                </a:lnTo>
                <a:cubicBezTo>
                  <a:pt x="6213" y="0"/>
                  <a:pt x="6599" y="0"/>
                  <a:pt x="6935" y="195"/>
                </a:cubicBezTo>
                <a:close/>
              </a:path>
            </a:pathLst>
          </a:custGeom>
          <a:noFill/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5" tIns="25718" rIns="51435" bIns="25718" rtlCol="0" anchor="ctr"/>
          <a:lstStyle/>
          <a:p>
            <a:pPr algn="ctr"/>
            <a:endParaRPr lang="zh-CN" altLang="en-US" sz="1350"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9A179041-7C7F-40C3-B53E-D40BE1F5CD8D}"/>
              </a:ext>
            </a:extLst>
          </p:cNvPr>
          <p:cNvGrpSpPr/>
          <p:nvPr/>
        </p:nvGrpSpPr>
        <p:grpSpPr>
          <a:xfrm>
            <a:off x="-271920" y="3566241"/>
            <a:ext cx="1310405" cy="1845308"/>
            <a:chOff x="-271920" y="3321291"/>
            <a:chExt cx="1484351" cy="2090258"/>
          </a:xfrm>
        </p:grpSpPr>
        <p:sp>
          <p:nvSpPr>
            <p:cNvPr id="28" name="Freeform 5">
              <a:extLst>
                <a:ext uri="{FF2B5EF4-FFF2-40B4-BE49-F238E27FC236}">
                  <a16:creationId xmlns:a16="http://schemas.microsoft.com/office/drawing/2014/main" id="{88E03143-0639-4569-A425-90CC1E807DFC}"/>
                </a:ext>
              </a:extLst>
            </p:cNvPr>
            <p:cNvSpPr>
              <a:spLocks/>
            </p:cNvSpPr>
            <p:nvPr/>
          </p:nvSpPr>
          <p:spPr bwMode="auto">
            <a:xfrm rot="20697498">
              <a:off x="-271920" y="4010777"/>
              <a:ext cx="1233323" cy="1400772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1435" tIns="25718" rIns="51435" bIns="25718" rtlCol="0" anchor="ctr"/>
            <a:lstStyle/>
            <a:p>
              <a:pPr algn="ctr"/>
              <a:endParaRPr lang="zh-CN" altLang="en-US" sz="1350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C9EB7730-7BF1-4D8E-BEC5-535E5F9400C4}"/>
                </a:ext>
              </a:extLst>
            </p:cNvPr>
            <p:cNvSpPr>
              <a:spLocks/>
            </p:cNvSpPr>
            <p:nvPr/>
          </p:nvSpPr>
          <p:spPr bwMode="auto">
            <a:xfrm rot="1746940">
              <a:off x="420344" y="3535913"/>
              <a:ext cx="792087" cy="899629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1435" tIns="25718" rIns="51435" bIns="25718" rtlCol="0" anchor="ctr"/>
            <a:lstStyle/>
            <a:p>
              <a:pPr algn="ctr"/>
              <a:endParaRPr lang="zh-CN" altLang="en-US" sz="1350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E1CBB883-6E8C-43DC-B539-E688ABEC4D12}"/>
                </a:ext>
              </a:extLst>
            </p:cNvPr>
            <p:cNvSpPr>
              <a:spLocks/>
            </p:cNvSpPr>
            <p:nvPr/>
          </p:nvSpPr>
          <p:spPr bwMode="auto">
            <a:xfrm rot="3462091">
              <a:off x="338476" y="3291862"/>
              <a:ext cx="433514" cy="492372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1435" tIns="25718" rIns="51435" bIns="25718" rtlCol="0" anchor="ctr"/>
            <a:lstStyle/>
            <a:p>
              <a:pPr algn="ctr"/>
              <a:endParaRPr lang="zh-CN" altLang="en-US" sz="1350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</p:grpSp>
      <p:sp>
        <p:nvSpPr>
          <p:cNvPr id="16" name="Freeform 5">
            <a:extLst>
              <a:ext uri="{FF2B5EF4-FFF2-40B4-BE49-F238E27FC236}">
                <a16:creationId xmlns:a16="http://schemas.microsoft.com/office/drawing/2014/main" id="{F8A96149-87BB-438D-902F-F707F854C769}"/>
              </a:ext>
            </a:extLst>
          </p:cNvPr>
          <p:cNvSpPr>
            <a:spLocks/>
          </p:cNvSpPr>
          <p:nvPr/>
        </p:nvSpPr>
        <p:spPr bwMode="auto">
          <a:xfrm rot="748008">
            <a:off x="8205302" y="651120"/>
            <a:ext cx="621886" cy="706319"/>
          </a:xfrm>
          <a:custGeom>
            <a:avLst/>
            <a:gdLst>
              <a:gd name="T0" fmla="*/ 6935 w 12812"/>
              <a:gd name="T1" fmla="*/ 195 h 14572"/>
              <a:gd name="T2" fmla="*/ 9609 w 12812"/>
              <a:gd name="T3" fmla="*/ 1739 h 14572"/>
              <a:gd name="T4" fmla="*/ 12283 w 12812"/>
              <a:gd name="T5" fmla="*/ 3282 h 14572"/>
              <a:gd name="T6" fmla="*/ 12812 w 12812"/>
              <a:gd name="T7" fmla="*/ 4199 h 14572"/>
              <a:gd name="T8" fmla="*/ 12812 w 12812"/>
              <a:gd name="T9" fmla="*/ 7286 h 14572"/>
              <a:gd name="T10" fmla="*/ 12812 w 12812"/>
              <a:gd name="T11" fmla="*/ 10374 h 14572"/>
              <a:gd name="T12" fmla="*/ 12283 w 12812"/>
              <a:gd name="T13" fmla="*/ 11290 h 14572"/>
              <a:gd name="T14" fmla="*/ 9609 w 12812"/>
              <a:gd name="T15" fmla="*/ 12834 h 14572"/>
              <a:gd name="T16" fmla="*/ 6935 w 12812"/>
              <a:gd name="T17" fmla="*/ 14378 h 14572"/>
              <a:gd name="T18" fmla="*/ 5877 w 12812"/>
              <a:gd name="T19" fmla="*/ 14378 h 14572"/>
              <a:gd name="T20" fmla="*/ 3203 w 12812"/>
              <a:gd name="T21" fmla="*/ 12834 h 14572"/>
              <a:gd name="T22" fmla="*/ 529 w 12812"/>
              <a:gd name="T23" fmla="*/ 11290 h 14572"/>
              <a:gd name="T24" fmla="*/ 0 w 12812"/>
              <a:gd name="T25" fmla="*/ 10374 h 14572"/>
              <a:gd name="T26" fmla="*/ 0 w 12812"/>
              <a:gd name="T27" fmla="*/ 7286 h 14572"/>
              <a:gd name="T28" fmla="*/ 0 w 12812"/>
              <a:gd name="T29" fmla="*/ 4199 h 14572"/>
              <a:gd name="T30" fmla="*/ 529 w 12812"/>
              <a:gd name="T31" fmla="*/ 3282 h 14572"/>
              <a:gd name="T32" fmla="*/ 3203 w 12812"/>
              <a:gd name="T33" fmla="*/ 1739 h 14572"/>
              <a:gd name="T34" fmla="*/ 5877 w 12812"/>
              <a:gd name="T35" fmla="*/ 195 h 14572"/>
              <a:gd name="T36" fmla="*/ 6935 w 12812"/>
              <a:gd name="T37" fmla="*/ 195 h 145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2812" h="14572">
                <a:moveTo>
                  <a:pt x="6935" y="195"/>
                </a:moveTo>
                <a:lnTo>
                  <a:pt x="9609" y="1739"/>
                </a:lnTo>
                <a:lnTo>
                  <a:pt x="12283" y="3282"/>
                </a:lnTo>
                <a:cubicBezTo>
                  <a:pt x="12620" y="3477"/>
                  <a:pt x="12812" y="3810"/>
                  <a:pt x="12812" y="4199"/>
                </a:cubicBezTo>
                <a:lnTo>
                  <a:pt x="12812" y="7286"/>
                </a:lnTo>
                <a:lnTo>
                  <a:pt x="12812" y="10374"/>
                </a:lnTo>
                <a:cubicBezTo>
                  <a:pt x="12812" y="10763"/>
                  <a:pt x="12620" y="11096"/>
                  <a:pt x="12283" y="11290"/>
                </a:cubicBezTo>
                <a:lnTo>
                  <a:pt x="9609" y="12834"/>
                </a:lnTo>
                <a:lnTo>
                  <a:pt x="6935" y="14378"/>
                </a:lnTo>
                <a:cubicBezTo>
                  <a:pt x="6599" y="14572"/>
                  <a:pt x="6213" y="14572"/>
                  <a:pt x="5877" y="14378"/>
                </a:cubicBezTo>
                <a:lnTo>
                  <a:pt x="3203" y="12834"/>
                </a:lnTo>
                <a:lnTo>
                  <a:pt x="529" y="11290"/>
                </a:lnTo>
                <a:cubicBezTo>
                  <a:pt x="193" y="11096"/>
                  <a:pt x="0" y="10763"/>
                  <a:pt x="0" y="10374"/>
                </a:cubicBezTo>
                <a:lnTo>
                  <a:pt x="0" y="7286"/>
                </a:lnTo>
                <a:lnTo>
                  <a:pt x="0" y="4199"/>
                </a:lnTo>
                <a:cubicBezTo>
                  <a:pt x="0" y="3810"/>
                  <a:pt x="193" y="3477"/>
                  <a:pt x="529" y="3282"/>
                </a:cubicBezTo>
                <a:lnTo>
                  <a:pt x="3203" y="1739"/>
                </a:lnTo>
                <a:lnTo>
                  <a:pt x="5877" y="195"/>
                </a:lnTo>
                <a:cubicBezTo>
                  <a:pt x="6213" y="0"/>
                  <a:pt x="6599" y="0"/>
                  <a:pt x="6935" y="195"/>
                </a:cubicBezTo>
                <a:close/>
              </a:path>
            </a:pathLst>
          </a:custGeom>
          <a:noFill/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5" tIns="25718" rIns="51435" bIns="25718" rtlCol="0" anchor="ctr"/>
          <a:lstStyle/>
          <a:p>
            <a:pPr algn="ctr"/>
            <a:endParaRPr lang="zh-CN" altLang="en-US" sz="1350"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pic>
        <p:nvPicPr>
          <p:cNvPr id="2052" name="Picture 4" descr="iT 邦幫忙::一起幫忙解決難題，拯救IT 人的一天">
            <a:extLst>
              <a:ext uri="{FF2B5EF4-FFF2-40B4-BE49-F238E27FC236}">
                <a16:creationId xmlns:a16="http://schemas.microsoft.com/office/drawing/2014/main" id="{2FEBFA40-F51A-4CDA-8275-FE995265AB69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416" y="4372744"/>
            <a:ext cx="825225" cy="772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animation drawing gif | WiffleGif">
            <a:extLst>
              <a:ext uri="{FF2B5EF4-FFF2-40B4-BE49-F238E27FC236}">
                <a16:creationId xmlns:a16="http://schemas.microsoft.com/office/drawing/2014/main" id="{6075FB3F-3802-4A51-BD9A-F99A2B5A7413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2975" y="2261509"/>
            <a:ext cx="502513" cy="286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9390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群組 54">
            <a:extLst>
              <a:ext uri="{FF2B5EF4-FFF2-40B4-BE49-F238E27FC236}">
                <a16:creationId xmlns:a16="http://schemas.microsoft.com/office/drawing/2014/main" id="{B4762224-9F35-4D48-BB77-EFFCC35BF3E6}"/>
              </a:ext>
            </a:extLst>
          </p:cNvPr>
          <p:cNvGrpSpPr/>
          <p:nvPr/>
        </p:nvGrpSpPr>
        <p:grpSpPr>
          <a:xfrm>
            <a:off x="179512" y="129324"/>
            <a:ext cx="451768" cy="555356"/>
            <a:chOff x="267804" y="190469"/>
            <a:chExt cx="531917" cy="653883"/>
          </a:xfrm>
        </p:grpSpPr>
        <p:sp>
          <p:nvSpPr>
            <p:cNvPr id="57" name="Freeform 5">
              <a:extLst>
                <a:ext uri="{FF2B5EF4-FFF2-40B4-BE49-F238E27FC236}">
                  <a16:creationId xmlns:a16="http://schemas.microsoft.com/office/drawing/2014/main" id="{362203A2-E93F-4F87-B804-D3E931DE92D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804" y="190469"/>
              <a:ext cx="442196" cy="502233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  <p:sp>
          <p:nvSpPr>
            <p:cNvPr id="58" name="Freeform 5">
              <a:extLst>
                <a:ext uri="{FF2B5EF4-FFF2-40B4-BE49-F238E27FC236}">
                  <a16:creationId xmlns:a16="http://schemas.microsoft.com/office/drawing/2014/main" id="{5CBECD0A-59D4-4B3F-A133-D8EFC67D5F0B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528" y="303506"/>
              <a:ext cx="476193" cy="540846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id="{BD7C89C8-D76B-4341-A88A-BDBFA6ADAFC5}"/>
              </a:ext>
            </a:extLst>
          </p:cNvPr>
          <p:cNvSpPr/>
          <p:nvPr/>
        </p:nvSpPr>
        <p:spPr>
          <a:xfrm>
            <a:off x="791580" y="235713"/>
            <a:ext cx="1620180" cy="43858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zh-TW" altLang="en-US" sz="24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文獻探討</a:t>
            </a:r>
            <a:endParaRPr lang="zh-CN" altLang="zh-CN" sz="2400" b="1" kern="1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838779" y="4806534"/>
            <a:ext cx="2968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2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42" name="TextBox 120">
            <a:extLst>
              <a:ext uri="{FF2B5EF4-FFF2-40B4-BE49-F238E27FC236}">
                <a16:creationId xmlns:a16="http://schemas.microsoft.com/office/drawing/2014/main" id="{6D719F43-B4E8-44DE-9560-13876C23FB10}"/>
              </a:ext>
            </a:extLst>
          </p:cNvPr>
          <p:cNvSpPr txBox="1"/>
          <p:nvPr/>
        </p:nvSpPr>
        <p:spPr bwMode="auto">
          <a:xfrm>
            <a:off x="1255132" y="789365"/>
            <a:ext cx="6633737" cy="646331"/>
          </a:xfrm>
          <a:prstGeom prst="rect">
            <a:avLst/>
          </a:prstGeom>
          <a:solidFill>
            <a:schemeClr val="bg1"/>
          </a:solidFill>
        </p:spPr>
        <p:txBody>
          <a:bodyPr wrap="square" anchor="ctr">
            <a:spAutoFit/>
          </a:bodyPr>
          <a:lstStyle/>
          <a:p>
            <a:pPr lvl="0" algn="ctr"/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雙向</a:t>
            </a:r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長短期記憶</a:t>
            </a:r>
            <a:br>
              <a:rPr lang="en-US" altLang="zh-TW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</a:br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（</a:t>
            </a:r>
            <a:r>
              <a:rPr lang="en-US" altLang="zh-TW" b="1" dirty="0">
                <a:solidFill>
                  <a:srgbClr val="E03E3E"/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Bi</a:t>
            </a:r>
            <a:r>
              <a:rPr lang="en-US" altLang="zh-TW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-directional </a:t>
            </a:r>
            <a:r>
              <a:rPr lang="en-US" altLang="zh-TW" b="1" dirty="0">
                <a:solidFill>
                  <a:srgbClr val="E03E3E"/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L</a:t>
            </a:r>
            <a:r>
              <a:rPr lang="en-US" altLang="zh-TW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ong </a:t>
            </a:r>
            <a:r>
              <a:rPr lang="en-US" altLang="zh-TW" b="1" dirty="0">
                <a:solidFill>
                  <a:srgbClr val="E03E3E"/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S</a:t>
            </a:r>
            <a:r>
              <a:rPr lang="en-US" altLang="zh-TW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hort-</a:t>
            </a:r>
            <a:r>
              <a:rPr lang="en-US" altLang="zh-TW" b="1" dirty="0">
                <a:solidFill>
                  <a:srgbClr val="E03E3E"/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T</a:t>
            </a:r>
            <a:r>
              <a:rPr lang="en-US" altLang="zh-TW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erm </a:t>
            </a:r>
            <a:r>
              <a:rPr lang="en-US" altLang="zh-TW" b="1" dirty="0">
                <a:solidFill>
                  <a:srgbClr val="E03E3E"/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M</a:t>
            </a:r>
            <a:r>
              <a:rPr lang="en-US" altLang="zh-TW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emory</a:t>
            </a:r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）</a:t>
            </a:r>
            <a:endParaRPr lang="zh-TW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grpSp>
        <p:nvGrpSpPr>
          <p:cNvPr id="69" name="群組 68">
            <a:extLst>
              <a:ext uri="{FF2B5EF4-FFF2-40B4-BE49-F238E27FC236}">
                <a16:creationId xmlns:a16="http://schemas.microsoft.com/office/drawing/2014/main" id="{555A9FF0-2EE2-459B-887C-A1BBBE870DA1}"/>
              </a:ext>
            </a:extLst>
          </p:cNvPr>
          <p:cNvGrpSpPr/>
          <p:nvPr/>
        </p:nvGrpSpPr>
        <p:grpSpPr>
          <a:xfrm>
            <a:off x="718699" y="1774417"/>
            <a:ext cx="7706602" cy="2958197"/>
            <a:chOff x="1255132" y="1774417"/>
            <a:chExt cx="7706602" cy="2958197"/>
          </a:xfrm>
        </p:grpSpPr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9AC91FC7-71F5-40E7-9789-F94B872A76A6}"/>
                </a:ext>
              </a:extLst>
            </p:cNvPr>
            <p:cNvSpPr txBox="1"/>
            <p:nvPr/>
          </p:nvSpPr>
          <p:spPr>
            <a:xfrm>
              <a:off x="3549470" y="3522252"/>
              <a:ext cx="900000" cy="36000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rtlCol="0" anchor="ctr">
              <a:spAutoFit/>
            </a:bodyPr>
            <a:lstStyle>
              <a:defPPr>
                <a:defRPr lang="zh-TW"/>
              </a:defPPr>
              <a:lvl1pPr algn="ctr"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defRPr>
              </a:lvl1pPr>
            </a:lstStyle>
            <a:p>
              <a:r>
                <a:rPr lang="en-US" altLang="zh-TW" sz="1400" dirty="0">
                  <a:solidFill>
                    <a:schemeClr val="bg1"/>
                  </a:solidFill>
                  <a:latin typeface="Sitka Heading Semibold" pitchFamily="2" charset="0"/>
                </a:rPr>
                <a:t>LSTM</a:t>
              </a:r>
              <a:endParaRPr lang="zh-TW" altLang="en-US" sz="1400" dirty="0">
                <a:solidFill>
                  <a:schemeClr val="bg1"/>
                </a:solidFill>
                <a:latin typeface="Sitka Heading Semibold" pitchFamily="2" charset="0"/>
              </a:endParaRPr>
            </a:p>
          </p:txBody>
        </p:sp>
        <p:sp>
          <p:nvSpPr>
            <p:cNvPr id="26" name="文字方塊 25">
              <a:extLst>
                <a:ext uri="{FF2B5EF4-FFF2-40B4-BE49-F238E27FC236}">
                  <a16:creationId xmlns:a16="http://schemas.microsoft.com/office/drawing/2014/main" id="{411E9DE8-2B53-4405-9684-79D8A42AB50A}"/>
                </a:ext>
              </a:extLst>
            </p:cNvPr>
            <p:cNvSpPr txBox="1"/>
            <p:nvPr/>
          </p:nvSpPr>
          <p:spPr>
            <a:xfrm>
              <a:off x="1255132" y="4345381"/>
              <a:ext cx="1008126" cy="306467"/>
            </a:xfrm>
            <a:prstGeom prst="roundRect">
              <a:avLst/>
            </a:prstGeom>
            <a:noFill/>
            <a:ln>
              <a:noFill/>
            </a:ln>
          </p:spPr>
          <p:txBody>
            <a:bodyPr vert="horz" wrap="square" rtlCol="0" anchor="ctr">
              <a:spAutoFit/>
            </a:bodyPr>
            <a:lstStyle>
              <a:defPPr>
                <a:defRPr lang="zh-TW"/>
              </a:defPPr>
              <a:lvl1pPr algn="ctr"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defRPr>
              </a:lvl1pPr>
            </a:lstStyle>
            <a:p>
              <a:r>
                <a:rPr lang="en-US" altLang="zh-TW" sz="1200" dirty="0">
                  <a:latin typeface="Sitka Heading Semibold" pitchFamily="2" charset="0"/>
                </a:rPr>
                <a:t>Inputs</a:t>
              </a:r>
              <a:endParaRPr lang="zh-TW" altLang="en-US" sz="1200" dirty="0">
                <a:latin typeface="Sitka Heading Semibold" pitchFamily="2" charset="0"/>
              </a:endParaRPr>
            </a:p>
          </p:txBody>
        </p:sp>
        <p:sp>
          <p:nvSpPr>
            <p:cNvPr id="27" name="文字方塊 26">
              <a:extLst>
                <a:ext uri="{FF2B5EF4-FFF2-40B4-BE49-F238E27FC236}">
                  <a16:creationId xmlns:a16="http://schemas.microsoft.com/office/drawing/2014/main" id="{F9B11204-C558-4C84-9CD2-0DE3A94D6BCB}"/>
                </a:ext>
              </a:extLst>
            </p:cNvPr>
            <p:cNvSpPr txBox="1"/>
            <p:nvPr/>
          </p:nvSpPr>
          <p:spPr>
            <a:xfrm>
              <a:off x="1255132" y="3446863"/>
              <a:ext cx="1008126" cy="510778"/>
            </a:xfrm>
            <a:prstGeom prst="roundRect">
              <a:avLst/>
            </a:prstGeom>
            <a:noFill/>
            <a:ln>
              <a:noFill/>
            </a:ln>
          </p:spPr>
          <p:txBody>
            <a:bodyPr vert="horz" wrap="square" rtlCol="0" anchor="ctr">
              <a:spAutoFit/>
            </a:bodyPr>
            <a:lstStyle>
              <a:defPPr>
                <a:defRPr lang="zh-TW"/>
              </a:defPPr>
              <a:lvl1pPr algn="ctr"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defRPr>
              </a:lvl1pPr>
            </a:lstStyle>
            <a:p>
              <a:r>
                <a:rPr lang="en-US" altLang="zh-TW" sz="1200" dirty="0">
                  <a:latin typeface="Sitka Heading Semibold" pitchFamily="2" charset="0"/>
                </a:rPr>
                <a:t>Forward Layer</a:t>
              </a:r>
              <a:endParaRPr lang="zh-TW" altLang="en-US" sz="1200" dirty="0">
                <a:latin typeface="Sitka Heading Semibold" pitchFamily="2" charset="0"/>
              </a:endParaRPr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006F0A7C-926A-47A5-957C-CA366441F136}"/>
                </a:ext>
              </a:extLst>
            </p:cNvPr>
            <p:cNvSpPr txBox="1"/>
            <p:nvPr/>
          </p:nvSpPr>
          <p:spPr>
            <a:xfrm>
              <a:off x="1255132" y="2548345"/>
              <a:ext cx="1008126" cy="510778"/>
            </a:xfrm>
            <a:prstGeom prst="roundRect">
              <a:avLst/>
            </a:prstGeom>
            <a:noFill/>
            <a:ln>
              <a:noFill/>
            </a:ln>
          </p:spPr>
          <p:txBody>
            <a:bodyPr vert="horz" wrap="square" rtlCol="0" anchor="ctr">
              <a:spAutoFit/>
            </a:bodyPr>
            <a:lstStyle>
              <a:defPPr>
                <a:defRPr lang="zh-TW"/>
              </a:defPPr>
              <a:lvl1pPr algn="ctr"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defRPr>
              </a:lvl1pPr>
            </a:lstStyle>
            <a:p>
              <a:r>
                <a:rPr lang="en-US" altLang="zh-TW" sz="1200" dirty="0">
                  <a:latin typeface="Sitka Heading Semibold" pitchFamily="2" charset="0"/>
                </a:rPr>
                <a:t>Backward Layer</a:t>
              </a:r>
              <a:endParaRPr lang="zh-TW" altLang="en-US" sz="1200" dirty="0">
                <a:latin typeface="Sitka Heading Semibold" pitchFamily="2" charset="0"/>
              </a:endParaRP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17D3ADA2-7385-4040-9329-65CBB094E022}"/>
                </a:ext>
              </a:extLst>
            </p:cNvPr>
            <p:cNvSpPr txBox="1"/>
            <p:nvPr/>
          </p:nvSpPr>
          <p:spPr>
            <a:xfrm>
              <a:off x="1255132" y="1852464"/>
              <a:ext cx="1008126" cy="306467"/>
            </a:xfrm>
            <a:prstGeom prst="roundRect">
              <a:avLst/>
            </a:prstGeom>
            <a:noFill/>
            <a:ln>
              <a:noFill/>
            </a:ln>
          </p:spPr>
          <p:txBody>
            <a:bodyPr vert="horz" wrap="square" rtlCol="0" anchor="ctr">
              <a:spAutoFit/>
            </a:bodyPr>
            <a:lstStyle>
              <a:defPPr>
                <a:defRPr lang="zh-TW"/>
              </a:defPPr>
              <a:lvl1pPr algn="ctr"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defRPr>
              </a:lvl1pPr>
            </a:lstStyle>
            <a:p>
              <a:r>
                <a:rPr lang="en-US" altLang="zh-TW" sz="1200" dirty="0">
                  <a:latin typeface="Sitka Heading Semibold" pitchFamily="2" charset="0"/>
                </a:rPr>
                <a:t>Outputs</a:t>
              </a:r>
              <a:endParaRPr lang="zh-TW" altLang="en-US" sz="1200" dirty="0">
                <a:latin typeface="Sitka Heading Semibold" pitchFamily="2" charset="0"/>
              </a:endParaRPr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1622D715-1D37-4B37-815F-0545BC132DF9}"/>
                </a:ext>
              </a:extLst>
            </p:cNvPr>
            <p:cNvSpPr txBox="1"/>
            <p:nvPr/>
          </p:nvSpPr>
          <p:spPr>
            <a:xfrm>
              <a:off x="3765470" y="4264614"/>
              <a:ext cx="468000" cy="468000"/>
            </a:xfrm>
            <a:prstGeom prst="ellipse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vert="horz" wrap="square" lIns="0" tIns="0" rIns="0" bIns="0" rtlCol="0" anchor="ctr">
              <a:spAutoFit/>
            </a:bodyPr>
            <a:lstStyle>
              <a:defPPr>
                <a:defRPr lang="zh-TW"/>
              </a:defPPr>
              <a:lvl1pPr algn="ctr"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defRPr>
              </a:lvl1pPr>
            </a:lstStyle>
            <a:p>
              <a:r>
                <a:rPr lang="en-US" altLang="zh-TW" sz="1400" dirty="0">
                  <a:latin typeface="Sitka Heading Semibold" pitchFamily="2" charset="0"/>
                </a:rPr>
                <a:t>X</a:t>
              </a:r>
              <a:r>
                <a:rPr lang="en-US" altLang="zh-TW" baseline="-10000" dirty="0">
                  <a:latin typeface="Sitka Heading Semibold" pitchFamily="2" charset="0"/>
                </a:rPr>
                <a:t>t-1</a:t>
              </a:r>
              <a:endParaRPr lang="zh-TW" altLang="en-US" baseline="-10000" dirty="0">
                <a:latin typeface="Sitka Heading Semibold" pitchFamily="2" charset="0"/>
              </a:endParaRPr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8487991E-9083-4464-BAB2-23DA77CCB278}"/>
                </a:ext>
              </a:extLst>
            </p:cNvPr>
            <p:cNvSpPr txBox="1"/>
            <p:nvPr/>
          </p:nvSpPr>
          <p:spPr>
            <a:xfrm>
              <a:off x="5230865" y="3522837"/>
              <a:ext cx="900000" cy="36000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rtlCol="0" anchor="ctr">
              <a:spAutoFit/>
            </a:bodyPr>
            <a:lstStyle>
              <a:defPPr>
                <a:defRPr lang="zh-TW"/>
              </a:defPPr>
              <a:lvl1pPr algn="ctr"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defRPr>
              </a:lvl1pPr>
            </a:lstStyle>
            <a:p>
              <a:r>
                <a:rPr lang="en-US" altLang="zh-TW" sz="1400" dirty="0">
                  <a:solidFill>
                    <a:schemeClr val="bg1"/>
                  </a:solidFill>
                  <a:latin typeface="Sitka Heading Semibold" pitchFamily="2" charset="0"/>
                </a:rPr>
                <a:t>LSTM</a:t>
              </a:r>
              <a:endParaRPr lang="zh-TW" altLang="en-US" sz="1400" dirty="0">
                <a:solidFill>
                  <a:schemeClr val="bg1"/>
                </a:solidFill>
                <a:latin typeface="Sitka Heading Semibold" pitchFamily="2" charset="0"/>
              </a:endParaRPr>
            </a:p>
          </p:txBody>
        </p: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D2F69F5D-974E-4C76-B074-953EF0A95A33}"/>
                </a:ext>
              </a:extLst>
            </p:cNvPr>
            <p:cNvSpPr txBox="1"/>
            <p:nvPr/>
          </p:nvSpPr>
          <p:spPr>
            <a:xfrm>
              <a:off x="6912260" y="3522252"/>
              <a:ext cx="900000" cy="36000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rtlCol="0" anchor="ctr">
              <a:spAutoFit/>
            </a:bodyPr>
            <a:lstStyle>
              <a:defPPr>
                <a:defRPr lang="zh-TW"/>
              </a:defPPr>
              <a:lvl1pPr algn="ctr"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defRPr>
              </a:lvl1pPr>
            </a:lstStyle>
            <a:p>
              <a:r>
                <a:rPr lang="en-US" altLang="zh-TW" sz="1400" dirty="0">
                  <a:solidFill>
                    <a:schemeClr val="bg1"/>
                  </a:solidFill>
                  <a:latin typeface="Sitka Heading Semibold" pitchFamily="2" charset="0"/>
                </a:rPr>
                <a:t>LSTM</a:t>
              </a:r>
              <a:endParaRPr lang="zh-TW" altLang="en-US" sz="1400" dirty="0">
                <a:solidFill>
                  <a:schemeClr val="bg1"/>
                </a:solidFill>
                <a:latin typeface="Sitka Heading Semibold" pitchFamily="2" charset="0"/>
              </a:endParaRPr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4EDD338F-DC67-4BC9-982F-5D0F0B05FC9D}"/>
                </a:ext>
              </a:extLst>
            </p:cNvPr>
            <p:cNvSpPr txBox="1"/>
            <p:nvPr/>
          </p:nvSpPr>
          <p:spPr>
            <a:xfrm>
              <a:off x="5446865" y="4264614"/>
              <a:ext cx="468000" cy="468000"/>
            </a:xfrm>
            <a:prstGeom prst="ellipse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vert="horz" wrap="square" lIns="0" tIns="0" rIns="0" bIns="0" rtlCol="0" anchor="ctr">
              <a:spAutoFit/>
            </a:bodyPr>
            <a:lstStyle>
              <a:defPPr>
                <a:defRPr lang="zh-TW"/>
              </a:defPPr>
              <a:lvl1pPr algn="ctr"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defRPr>
              </a:lvl1pPr>
            </a:lstStyle>
            <a:p>
              <a:r>
                <a:rPr lang="en-US" altLang="zh-TW" sz="1400" dirty="0" err="1">
                  <a:latin typeface="Sitka Heading Semibold" pitchFamily="2" charset="0"/>
                </a:rPr>
                <a:t>X</a:t>
              </a:r>
              <a:r>
                <a:rPr lang="en-US" altLang="zh-TW" baseline="-10000" dirty="0" err="1">
                  <a:latin typeface="Sitka Heading Semibold" pitchFamily="2" charset="0"/>
                </a:rPr>
                <a:t>t</a:t>
              </a:r>
              <a:endParaRPr lang="zh-TW" altLang="en-US" baseline="-10000" dirty="0">
                <a:latin typeface="Sitka Heading Semibold" pitchFamily="2" charset="0"/>
              </a:endParaRPr>
            </a:p>
          </p:txBody>
        </p: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C2259DE0-3CDE-4143-AFEB-0A84597D3EB3}"/>
                </a:ext>
              </a:extLst>
            </p:cNvPr>
            <p:cNvSpPr txBox="1"/>
            <p:nvPr/>
          </p:nvSpPr>
          <p:spPr>
            <a:xfrm>
              <a:off x="7128260" y="4264614"/>
              <a:ext cx="468000" cy="468000"/>
            </a:xfrm>
            <a:prstGeom prst="ellipse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vert="horz" wrap="square" lIns="0" tIns="0" rIns="0" bIns="0" rtlCol="0" anchor="ctr">
              <a:spAutoFit/>
            </a:bodyPr>
            <a:lstStyle>
              <a:defPPr>
                <a:defRPr lang="zh-TW"/>
              </a:defPPr>
              <a:lvl1pPr algn="ctr"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defRPr>
              </a:lvl1pPr>
            </a:lstStyle>
            <a:p>
              <a:r>
                <a:rPr lang="en-US" altLang="zh-TW" sz="1400" dirty="0">
                  <a:latin typeface="Sitka Heading Semibold" pitchFamily="2" charset="0"/>
                </a:rPr>
                <a:t>X</a:t>
              </a:r>
              <a:r>
                <a:rPr lang="en-US" altLang="zh-TW" baseline="-10000" dirty="0">
                  <a:latin typeface="Sitka Heading Semibold" pitchFamily="2" charset="0"/>
                </a:rPr>
                <a:t>t+1</a:t>
              </a:r>
              <a:endParaRPr lang="zh-TW" altLang="en-US" baseline="-10000" dirty="0">
                <a:latin typeface="Sitka Heading Semibold" pitchFamily="2" charset="0"/>
              </a:endParaRPr>
            </a:p>
          </p:txBody>
        </p:sp>
        <p:sp>
          <p:nvSpPr>
            <p:cNvPr id="28" name="文字方塊 27">
              <a:extLst>
                <a:ext uri="{FF2B5EF4-FFF2-40B4-BE49-F238E27FC236}">
                  <a16:creationId xmlns:a16="http://schemas.microsoft.com/office/drawing/2014/main" id="{62516263-C72A-451A-BD8B-0B0320B56032}"/>
                </a:ext>
              </a:extLst>
            </p:cNvPr>
            <p:cNvSpPr txBox="1"/>
            <p:nvPr/>
          </p:nvSpPr>
          <p:spPr>
            <a:xfrm>
              <a:off x="3549470" y="2623734"/>
              <a:ext cx="900000" cy="360000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vert="horz" wrap="square" rtlCol="0" anchor="ctr">
              <a:spAutoFit/>
            </a:bodyPr>
            <a:lstStyle>
              <a:defPPr>
                <a:defRPr lang="zh-TW"/>
              </a:defPPr>
              <a:lvl1pPr algn="ctr"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defRPr>
              </a:lvl1pPr>
            </a:lstStyle>
            <a:p>
              <a:r>
                <a:rPr lang="en-US" altLang="zh-TW" sz="1400" dirty="0">
                  <a:solidFill>
                    <a:schemeClr val="bg1"/>
                  </a:solidFill>
                  <a:latin typeface="Sitka Heading Semibold" pitchFamily="2" charset="0"/>
                </a:rPr>
                <a:t>LSTM</a:t>
              </a:r>
              <a:endParaRPr lang="zh-TW" altLang="en-US" sz="1400" dirty="0">
                <a:solidFill>
                  <a:schemeClr val="bg1"/>
                </a:solidFill>
                <a:latin typeface="Sitka Heading Semibold" pitchFamily="2" charset="0"/>
              </a:endParaRPr>
            </a:p>
          </p:txBody>
        </p:sp>
        <p:sp>
          <p:nvSpPr>
            <p:cNvPr id="29" name="文字方塊 28">
              <a:extLst>
                <a:ext uri="{FF2B5EF4-FFF2-40B4-BE49-F238E27FC236}">
                  <a16:creationId xmlns:a16="http://schemas.microsoft.com/office/drawing/2014/main" id="{86072222-6A74-47EF-B040-33DC622C9DDE}"/>
                </a:ext>
              </a:extLst>
            </p:cNvPr>
            <p:cNvSpPr txBox="1"/>
            <p:nvPr/>
          </p:nvSpPr>
          <p:spPr>
            <a:xfrm>
              <a:off x="5230865" y="2623734"/>
              <a:ext cx="900000" cy="360000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vert="horz" wrap="square" rtlCol="0" anchor="ctr">
              <a:spAutoFit/>
            </a:bodyPr>
            <a:lstStyle>
              <a:defPPr>
                <a:defRPr lang="zh-TW"/>
              </a:defPPr>
              <a:lvl1pPr algn="ctr"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defRPr>
              </a:lvl1pPr>
            </a:lstStyle>
            <a:p>
              <a:r>
                <a:rPr lang="en-US" altLang="zh-TW" sz="1400" dirty="0">
                  <a:solidFill>
                    <a:schemeClr val="bg1"/>
                  </a:solidFill>
                  <a:latin typeface="Sitka Heading Semibold" pitchFamily="2" charset="0"/>
                </a:rPr>
                <a:t>LSTM</a:t>
              </a:r>
              <a:endParaRPr lang="zh-TW" altLang="en-US" sz="1400" dirty="0">
                <a:solidFill>
                  <a:schemeClr val="bg1"/>
                </a:solidFill>
                <a:latin typeface="Sitka Heading Semibold" pitchFamily="2" charset="0"/>
              </a:endParaRPr>
            </a:p>
          </p:txBody>
        </p:sp>
        <p:sp>
          <p:nvSpPr>
            <p:cNvPr id="30" name="文字方塊 29">
              <a:extLst>
                <a:ext uri="{FF2B5EF4-FFF2-40B4-BE49-F238E27FC236}">
                  <a16:creationId xmlns:a16="http://schemas.microsoft.com/office/drawing/2014/main" id="{73858E15-1C88-4BC8-99FE-99740A5902EF}"/>
                </a:ext>
              </a:extLst>
            </p:cNvPr>
            <p:cNvSpPr txBox="1"/>
            <p:nvPr/>
          </p:nvSpPr>
          <p:spPr>
            <a:xfrm>
              <a:off x="6912260" y="2623734"/>
              <a:ext cx="900000" cy="360000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vert="horz" wrap="square" rtlCol="0" anchor="ctr">
              <a:spAutoFit/>
            </a:bodyPr>
            <a:lstStyle>
              <a:defPPr>
                <a:defRPr lang="zh-TW"/>
              </a:defPPr>
              <a:lvl1pPr algn="ctr"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defRPr>
              </a:lvl1pPr>
            </a:lstStyle>
            <a:p>
              <a:r>
                <a:rPr lang="en-US" altLang="zh-TW" sz="1400" dirty="0">
                  <a:solidFill>
                    <a:schemeClr val="bg1"/>
                  </a:solidFill>
                  <a:latin typeface="Sitka Heading Semibold" pitchFamily="2" charset="0"/>
                </a:rPr>
                <a:t>LSTM</a:t>
              </a:r>
              <a:endParaRPr lang="zh-TW" altLang="en-US" sz="1400" dirty="0">
                <a:solidFill>
                  <a:schemeClr val="bg1"/>
                </a:solidFill>
                <a:latin typeface="Sitka Heading Semibold" pitchFamily="2" charset="0"/>
              </a:endParaRPr>
            </a:p>
          </p:txBody>
        </p:sp>
        <p:sp>
          <p:nvSpPr>
            <p:cNvPr id="31" name="文字方塊 30">
              <a:extLst>
                <a:ext uri="{FF2B5EF4-FFF2-40B4-BE49-F238E27FC236}">
                  <a16:creationId xmlns:a16="http://schemas.microsoft.com/office/drawing/2014/main" id="{3115D244-B526-4574-98A7-354DF0BF64E4}"/>
                </a:ext>
              </a:extLst>
            </p:cNvPr>
            <p:cNvSpPr txBox="1"/>
            <p:nvPr/>
          </p:nvSpPr>
          <p:spPr>
            <a:xfrm>
              <a:off x="3765470" y="1774417"/>
              <a:ext cx="468000" cy="468000"/>
            </a:xfrm>
            <a:prstGeom prst="ellipse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vert="horz" wrap="square" lIns="0" tIns="0" rIns="0" bIns="0" rtlCol="0" anchor="ctr">
              <a:spAutoFit/>
            </a:bodyPr>
            <a:lstStyle>
              <a:defPPr>
                <a:defRPr lang="zh-TW"/>
              </a:defPPr>
              <a:lvl1pPr algn="ctr"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defRPr>
              </a:lvl1pPr>
            </a:lstStyle>
            <a:p>
              <a:r>
                <a:rPr lang="en-US" altLang="zh-TW" sz="1400" dirty="0">
                  <a:latin typeface="Sitka Heading Semibold" pitchFamily="2" charset="0"/>
                </a:rPr>
                <a:t>Y</a:t>
              </a:r>
              <a:r>
                <a:rPr lang="en-US" altLang="zh-TW" baseline="-10000" dirty="0">
                  <a:latin typeface="Sitka Heading Semibold" pitchFamily="2" charset="0"/>
                </a:rPr>
                <a:t>t-1</a:t>
              </a:r>
              <a:endParaRPr lang="zh-TW" altLang="en-US" baseline="-10000" dirty="0">
                <a:latin typeface="Sitka Heading Semibold" pitchFamily="2" charset="0"/>
              </a:endParaRPr>
            </a:p>
          </p:txBody>
        </p:sp>
        <p:sp>
          <p:nvSpPr>
            <p:cNvPr id="32" name="文字方塊 31">
              <a:extLst>
                <a:ext uri="{FF2B5EF4-FFF2-40B4-BE49-F238E27FC236}">
                  <a16:creationId xmlns:a16="http://schemas.microsoft.com/office/drawing/2014/main" id="{B660764F-CE61-4BC7-8D66-6037EF9F24CF}"/>
                </a:ext>
              </a:extLst>
            </p:cNvPr>
            <p:cNvSpPr txBox="1"/>
            <p:nvPr/>
          </p:nvSpPr>
          <p:spPr>
            <a:xfrm>
              <a:off x="5446865" y="1778265"/>
              <a:ext cx="468000" cy="468000"/>
            </a:xfrm>
            <a:prstGeom prst="ellipse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vert="horz" wrap="square" lIns="0" tIns="0" rIns="0" bIns="0" rtlCol="0" anchor="ctr">
              <a:spAutoFit/>
            </a:bodyPr>
            <a:lstStyle>
              <a:defPPr>
                <a:defRPr lang="zh-TW"/>
              </a:defPPr>
              <a:lvl1pPr algn="ctr"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defRPr>
              </a:lvl1pPr>
            </a:lstStyle>
            <a:p>
              <a:r>
                <a:rPr lang="en-US" altLang="zh-TW" sz="1400" dirty="0" err="1">
                  <a:latin typeface="Sitka Heading Semibold" pitchFamily="2" charset="0"/>
                </a:rPr>
                <a:t>Y</a:t>
              </a:r>
              <a:r>
                <a:rPr lang="en-US" altLang="zh-TW" baseline="-10000" dirty="0" err="1">
                  <a:latin typeface="Sitka Heading Semibold" pitchFamily="2" charset="0"/>
                </a:rPr>
                <a:t>t</a:t>
              </a:r>
              <a:endParaRPr lang="zh-TW" altLang="en-US" baseline="-10000" dirty="0">
                <a:latin typeface="Sitka Heading Semibold" pitchFamily="2" charset="0"/>
              </a:endParaRPr>
            </a:p>
          </p:txBody>
        </p:sp>
        <p:sp>
          <p:nvSpPr>
            <p:cNvPr id="33" name="文字方塊 32">
              <a:extLst>
                <a:ext uri="{FF2B5EF4-FFF2-40B4-BE49-F238E27FC236}">
                  <a16:creationId xmlns:a16="http://schemas.microsoft.com/office/drawing/2014/main" id="{0D693A88-1857-4D34-B3B7-2B1921E9D267}"/>
                </a:ext>
              </a:extLst>
            </p:cNvPr>
            <p:cNvSpPr txBox="1"/>
            <p:nvPr/>
          </p:nvSpPr>
          <p:spPr>
            <a:xfrm>
              <a:off x="7128260" y="1778265"/>
              <a:ext cx="468000" cy="468000"/>
            </a:xfrm>
            <a:prstGeom prst="ellipse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vert="horz" wrap="square" lIns="0" tIns="0" rIns="0" bIns="0" rtlCol="0" anchor="ctr">
              <a:spAutoFit/>
            </a:bodyPr>
            <a:lstStyle>
              <a:defPPr>
                <a:defRPr lang="zh-TW"/>
              </a:defPPr>
              <a:lvl1pPr algn="ctr"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defRPr>
              </a:lvl1pPr>
            </a:lstStyle>
            <a:p>
              <a:r>
                <a:rPr lang="en-US" altLang="zh-TW" sz="1400" dirty="0">
                  <a:latin typeface="Sitka Heading Semibold" pitchFamily="2" charset="0"/>
                </a:rPr>
                <a:t>Y</a:t>
              </a:r>
              <a:r>
                <a:rPr lang="en-US" altLang="zh-TW" baseline="-10000" dirty="0">
                  <a:latin typeface="Sitka Heading Semibold" pitchFamily="2" charset="0"/>
                </a:rPr>
                <a:t>t+1</a:t>
              </a:r>
              <a:endParaRPr lang="zh-TW" altLang="en-US" baseline="-10000" dirty="0">
                <a:latin typeface="Sitka Heading Semibold" pitchFamily="2" charset="0"/>
              </a:endParaRPr>
            </a:p>
          </p:txBody>
        </p:sp>
        <p:sp>
          <p:nvSpPr>
            <p:cNvPr id="38" name="文字方塊 37">
              <a:extLst>
                <a:ext uri="{FF2B5EF4-FFF2-40B4-BE49-F238E27FC236}">
                  <a16:creationId xmlns:a16="http://schemas.microsoft.com/office/drawing/2014/main" id="{3C6975BF-121E-4E2A-9AD1-63EAF504E613}"/>
                </a:ext>
              </a:extLst>
            </p:cNvPr>
            <p:cNvSpPr txBox="1"/>
            <p:nvPr/>
          </p:nvSpPr>
          <p:spPr>
            <a:xfrm>
              <a:off x="2407102" y="2650500"/>
              <a:ext cx="364526" cy="306467"/>
            </a:xfrm>
            <a:prstGeom prst="roundRect">
              <a:avLst/>
            </a:prstGeom>
            <a:noFill/>
            <a:ln>
              <a:noFill/>
            </a:ln>
          </p:spPr>
          <p:txBody>
            <a:bodyPr vert="horz" wrap="square" rtlCol="0" anchor="ctr">
              <a:spAutoFit/>
            </a:bodyPr>
            <a:lstStyle>
              <a:defPPr>
                <a:defRPr lang="zh-TW"/>
              </a:defPPr>
              <a:lvl1pPr algn="ctr"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defRPr>
              </a:lvl1pPr>
            </a:lstStyle>
            <a:p>
              <a:r>
                <a:rPr lang="en-US" altLang="zh-TW" sz="1200" dirty="0"/>
                <a:t>…</a:t>
              </a:r>
              <a:endParaRPr lang="zh-TW" altLang="en-US" sz="1200" dirty="0">
                <a:latin typeface="Sitka Heading Semibold"/>
              </a:endParaRPr>
            </a:p>
          </p:txBody>
        </p:sp>
        <p:sp>
          <p:nvSpPr>
            <p:cNvPr id="39" name="文字方塊 38">
              <a:extLst>
                <a:ext uri="{FF2B5EF4-FFF2-40B4-BE49-F238E27FC236}">
                  <a16:creationId xmlns:a16="http://schemas.microsoft.com/office/drawing/2014/main" id="{721959B8-CBD9-4A4D-92C6-B6DB6CBB6F5C}"/>
                </a:ext>
              </a:extLst>
            </p:cNvPr>
            <p:cNvSpPr txBox="1"/>
            <p:nvPr/>
          </p:nvSpPr>
          <p:spPr>
            <a:xfrm>
              <a:off x="2403549" y="3549018"/>
              <a:ext cx="364526" cy="306467"/>
            </a:xfrm>
            <a:prstGeom prst="roundRect">
              <a:avLst/>
            </a:prstGeom>
            <a:noFill/>
            <a:ln>
              <a:noFill/>
            </a:ln>
          </p:spPr>
          <p:txBody>
            <a:bodyPr vert="horz" wrap="square" rtlCol="0" anchor="ctr">
              <a:spAutoFit/>
            </a:bodyPr>
            <a:lstStyle>
              <a:defPPr>
                <a:defRPr lang="zh-TW"/>
              </a:defPPr>
              <a:lvl1pPr algn="ctr"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defRPr>
              </a:lvl1pPr>
            </a:lstStyle>
            <a:p>
              <a:r>
                <a:rPr lang="en-US" altLang="zh-TW" sz="1200" dirty="0"/>
                <a:t>…</a:t>
              </a:r>
              <a:endParaRPr lang="zh-TW" altLang="en-US" sz="1200" dirty="0">
                <a:latin typeface="Sitka Heading Semibold"/>
              </a:endParaRPr>
            </a:p>
          </p:txBody>
        </p:sp>
        <p:sp>
          <p:nvSpPr>
            <p:cNvPr id="40" name="文字方塊 39">
              <a:extLst>
                <a:ext uri="{FF2B5EF4-FFF2-40B4-BE49-F238E27FC236}">
                  <a16:creationId xmlns:a16="http://schemas.microsoft.com/office/drawing/2014/main" id="{D08BDD77-7151-455F-B5EC-B485ECC7BEB0}"/>
                </a:ext>
              </a:extLst>
            </p:cNvPr>
            <p:cNvSpPr txBox="1"/>
            <p:nvPr/>
          </p:nvSpPr>
          <p:spPr>
            <a:xfrm>
              <a:off x="2403549" y="4345380"/>
              <a:ext cx="364526" cy="306467"/>
            </a:xfrm>
            <a:prstGeom prst="roundRect">
              <a:avLst/>
            </a:prstGeom>
            <a:noFill/>
            <a:ln>
              <a:noFill/>
            </a:ln>
          </p:spPr>
          <p:txBody>
            <a:bodyPr vert="horz" wrap="square" rtlCol="0" anchor="ctr">
              <a:spAutoFit/>
            </a:bodyPr>
            <a:lstStyle>
              <a:defPPr>
                <a:defRPr lang="zh-TW"/>
              </a:defPPr>
              <a:lvl1pPr algn="ctr"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defRPr>
              </a:lvl1pPr>
            </a:lstStyle>
            <a:p>
              <a:r>
                <a:rPr lang="en-US" altLang="zh-TW" sz="1200" dirty="0"/>
                <a:t>…</a:t>
              </a:r>
              <a:endParaRPr lang="zh-TW" altLang="en-US" sz="1200" dirty="0">
                <a:latin typeface="Sitka Heading Semibold"/>
              </a:endParaRPr>
            </a:p>
          </p:txBody>
        </p:sp>
        <p:sp>
          <p:nvSpPr>
            <p:cNvPr id="41" name="文字方塊 40">
              <a:extLst>
                <a:ext uri="{FF2B5EF4-FFF2-40B4-BE49-F238E27FC236}">
                  <a16:creationId xmlns:a16="http://schemas.microsoft.com/office/drawing/2014/main" id="{9F905CC9-BA5A-445A-88C1-779F046C73F3}"/>
                </a:ext>
              </a:extLst>
            </p:cNvPr>
            <p:cNvSpPr txBox="1"/>
            <p:nvPr/>
          </p:nvSpPr>
          <p:spPr>
            <a:xfrm>
              <a:off x="2403549" y="1848315"/>
              <a:ext cx="364526" cy="306467"/>
            </a:xfrm>
            <a:prstGeom prst="roundRect">
              <a:avLst/>
            </a:prstGeom>
            <a:noFill/>
            <a:ln>
              <a:noFill/>
            </a:ln>
          </p:spPr>
          <p:txBody>
            <a:bodyPr vert="horz" wrap="square" rtlCol="0" anchor="ctr">
              <a:spAutoFit/>
            </a:bodyPr>
            <a:lstStyle>
              <a:defPPr>
                <a:defRPr lang="zh-TW"/>
              </a:defPPr>
              <a:lvl1pPr algn="ctr"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defRPr>
              </a:lvl1pPr>
            </a:lstStyle>
            <a:p>
              <a:r>
                <a:rPr lang="en-US" altLang="zh-TW" sz="1200" dirty="0"/>
                <a:t>…</a:t>
              </a:r>
              <a:endParaRPr lang="zh-TW" altLang="en-US" sz="1200" dirty="0">
                <a:latin typeface="Sitka Heading Semibold"/>
              </a:endParaRPr>
            </a:p>
          </p:txBody>
        </p:sp>
        <p:sp>
          <p:nvSpPr>
            <p:cNvPr id="43" name="文字方塊 42">
              <a:extLst>
                <a:ext uri="{FF2B5EF4-FFF2-40B4-BE49-F238E27FC236}">
                  <a16:creationId xmlns:a16="http://schemas.microsoft.com/office/drawing/2014/main" id="{2F4B5F33-AE06-4F81-8FDC-1B0A2729B691}"/>
                </a:ext>
              </a:extLst>
            </p:cNvPr>
            <p:cNvSpPr txBox="1"/>
            <p:nvPr/>
          </p:nvSpPr>
          <p:spPr>
            <a:xfrm>
              <a:off x="8597208" y="2650500"/>
              <a:ext cx="364526" cy="306467"/>
            </a:xfrm>
            <a:prstGeom prst="roundRect">
              <a:avLst/>
            </a:prstGeom>
            <a:noFill/>
            <a:ln>
              <a:noFill/>
            </a:ln>
          </p:spPr>
          <p:txBody>
            <a:bodyPr vert="horz" wrap="square" rtlCol="0" anchor="ctr">
              <a:spAutoFit/>
            </a:bodyPr>
            <a:lstStyle>
              <a:defPPr>
                <a:defRPr lang="zh-TW"/>
              </a:defPPr>
              <a:lvl1pPr algn="ctr"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defRPr>
              </a:lvl1pPr>
            </a:lstStyle>
            <a:p>
              <a:r>
                <a:rPr lang="en-US" altLang="zh-TW" sz="1200" dirty="0"/>
                <a:t>…</a:t>
              </a:r>
              <a:endParaRPr lang="zh-TW" altLang="en-US" sz="1200" dirty="0">
                <a:latin typeface="Sitka Heading Semibold"/>
              </a:endParaRPr>
            </a:p>
          </p:txBody>
        </p:sp>
        <p:sp>
          <p:nvSpPr>
            <p:cNvPr id="44" name="文字方塊 43">
              <a:extLst>
                <a:ext uri="{FF2B5EF4-FFF2-40B4-BE49-F238E27FC236}">
                  <a16:creationId xmlns:a16="http://schemas.microsoft.com/office/drawing/2014/main" id="{CEA58A20-EBF3-4B7E-8C06-9951738659F0}"/>
                </a:ext>
              </a:extLst>
            </p:cNvPr>
            <p:cNvSpPr txBox="1"/>
            <p:nvPr/>
          </p:nvSpPr>
          <p:spPr>
            <a:xfrm>
              <a:off x="8593655" y="3549018"/>
              <a:ext cx="364526" cy="306467"/>
            </a:xfrm>
            <a:prstGeom prst="roundRect">
              <a:avLst/>
            </a:prstGeom>
            <a:noFill/>
            <a:ln>
              <a:noFill/>
            </a:ln>
          </p:spPr>
          <p:txBody>
            <a:bodyPr vert="horz" wrap="square" rtlCol="0" anchor="ctr">
              <a:spAutoFit/>
            </a:bodyPr>
            <a:lstStyle>
              <a:defPPr>
                <a:defRPr lang="zh-TW"/>
              </a:defPPr>
              <a:lvl1pPr algn="ctr"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defRPr>
              </a:lvl1pPr>
            </a:lstStyle>
            <a:p>
              <a:r>
                <a:rPr lang="en-US" altLang="zh-TW" sz="1200" dirty="0"/>
                <a:t>…</a:t>
              </a:r>
              <a:endParaRPr lang="zh-TW" altLang="en-US" sz="1200" dirty="0">
                <a:latin typeface="Sitka Heading Semibold"/>
              </a:endParaRPr>
            </a:p>
          </p:txBody>
        </p:sp>
        <p:sp>
          <p:nvSpPr>
            <p:cNvPr id="45" name="文字方塊 44">
              <a:extLst>
                <a:ext uri="{FF2B5EF4-FFF2-40B4-BE49-F238E27FC236}">
                  <a16:creationId xmlns:a16="http://schemas.microsoft.com/office/drawing/2014/main" id="{22F818DE-BD94-4365-B6E9-E7373A31E3B2}"/>
                </a:ext>
              </a:extLst>
            </p:cNvPr>
            <p:cNvSpPr txBox="1"/>
            <p:nvPr/>
          </p:nvSpPr>
          <p:spPr>
            <a:xfrm>
              <a:off x="8593655" y="4345380"/>
              <a:ext cx="364526" cy="306467"/>
            </a:xfrm>
            <a:prstGeom prst="roundRect">
              <a:avLst/>
            </a:prstGeom>
            <a:noFill/>
            <a:ln>
              <a:noFill/>
            </a:ln>
          </p:spPr>
          <p:txBody>
            <a:bodyPr vert="horz" wrap="square" rtlCol="0" anchor="ctr">
              <a:spAutoFit/>
            </a:bodyPr>
            <a:lstStyle>
              <a:defPPr>
                <a:defRPr lang="zh-TW"/>
              </a:defPPr>
              <a:lvl1pPr algn="ctr"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defRPr>
              </a:lvl1pPr>
            </a:lstStyle>
            <a:p>
              <a:r>
                <a:rPr lang="en-US" altLang="zh-TW" sz="1200" dirty="0"/>
                <a:t>…</a:t>
              </a:r>
              <a:endParaRPr lang="zh-TW" altLang="en-US" sz="1200" dirty="0">
                <a:latin typeface="Sitka Heading Semibold"/>
              </a:endParaRPr>
            </a:p>
          </p:txBody>
        </p:sp>
        <p:sp>
          <p:nvSpPr>
            <p:cNvPr id="46" name="文字方塊 45">
              <a:extLst>
                <a:ext uri="{FF2B5EF4-FFF2-40B4-BE49-F238E27FC236}">
                  <a16:creationId xmlns:a16="http://schemas.microsoft.com/office/drawing/2014/main" id="{72D5CD5A-3F40-4E3C-9EF9-6BE60370E423}"/>
                </a:ext>
              </a:extLst>
            </p:cNvPr>
            <p:cNvSpPr txBox="1"/>
            <p:nvPr/>
          </p:nvSpPr>
          <p:spPr>
            <a:xfrm>
              <a:off x="8593655" y="1848315"/>
              <a:ext cx="364526" cy="306467"/>
            </a:xfrm>
            <a:prstGeom prst="roundRect">
              <a:avLst/>
            </a:prstGeom>
            <a:noFill/>
            <a:ln>
              <a:noFill/>
            </a:ln>
          </p:spPr>
          <p:txBody>
            <a:bodyPr vert="horz" wrap="square" rtlCol="0" anchor="ctr">
              <a:spAutoFit/>
            </a:bodyPr>
            <a:lstStyle>
              <a:defPPr>
                <a:defRPr lang="zh-TW"/>
              </a:defPPr>
              <a:lvl1pPr algn="ctr"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defRPr>
              </a:lvl1pPr>
            </a:lstStyle>
            <a:p>
              <a:r>
                <a:rPr lang="en-US" altLang="zh-TW" sz="1200" dirty="0"/>
                <a:t>…</a:t>
              </a:r>
              <a:endParaRPr lang="zh-TW" altLang="en-US" sz="1200" dirty="0">
                <a:latin typeface="Sitka Heading Semibold"/>
              </a:endParaRPr>
            </a:p>
          </p:txBody>
        </p:sp>
        <p:pic>
          <p:nvPicPr>
            <p:cNvPr id="61" name="圖形 60" descr="單線箭號 (直線)">
              <a:extLst>
                <a:ext uri="{FF2B5EF4-FFF2-40B4-BE49-F238E27FC236}">
                  <a16:creationId xmlns:a16="http://schemas.microsoft.com/office/drawing/2014/main" id="{5A70C1B8-AE3C-4396-9788-9DA75F96B5C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flipH="1">
              <a:off x="3051300" y="3593832"/>
              <a:ext cx="216000" cy="216000"/>
            </a:xfrm>
            <a:prstGeom prst="rect">
              <a:avLst/>
            </a:prstGeom>
          </p:spPr>
        </p:pic>
        <p:pic>
          <p:nvPicPr>
            <p:cNvPr id="62" name="圖形 61" descr="單線箭號 (直線)">
              <a:extLst>
                <a:ext uri="{FF2B5EF4-FFF2-40B4-BE49-F238E27FC236}">
                  <a16:creationId xmlns:a16="http://schemas.microsoft.com/office/drawing/2014/main" id="{D406E484-868E-4B34-99AB-7C4B41C145C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flipH="1">
              <a:off x="4732695" y="3593832"/>
              <a:ext cx="216000" cy="216000"/>
            </a:xfrm>
            <a:prstGeom prst="rect">
              <a:avLst/>
            </a:prstGeom>
          </p:spPr>
        </p:pic>
        <p:pic>
          <p:nvPicPr>
            <p:cNvPr id="63" name="圖形 62" descr="單線箭號 (直線)">
              <a:extLst>
                <a:ext uri="{FF2B5EF4-FFF2-40B4-BE49-F238E27FC236}">
                  <a16:creationId xmlns:a16="http://schemas.microsoft.com/office/drawing/2014/main" id="{0F534528-4F1D-49D5-8F5B-A272EA15C0A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flipH="1">
              <a:off x="6413562" y="3593832"/>
              <a:ext cx="216000" cy="216000"/>
            </a:xfrm>
            <a:prstGeom prst="rect">
              <a:avLst/>
            </a:prstGeom>
          </p:spPr>
        </p:pic>
        <p:pic>
          <p:nvPicPr>
            <p:cNvPr id="64" name="圖形 63" descr="單線箭號 (直線)">
              <a:extLst>
                <a:ext uri="{FF2B5EF4-FFF2-40B4-BE49-F238E27FC236}">
                  <a16:creationId xmlns:a16="http://schemas.microsoft.com/office/drawing/2014/main" id="{0EBFEBF4-F33A-408A-ACD5-943EEED6C61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flipH="1">
              <a:off x="8094957" y="3593997"/>
              <a:ext cx="216000" cy="216000"/>
            </a:xfrm>
            <a:prstGeom prst="rect">
              <a:avLst/>
            </a:prstGeom>
          </p:spPr>
        </p:pic>
        <p:pic>
          <p:nvPicPr>
            <p:cNvPr id="65" name="圖形 64" descr="單線箭號 (直線)">
              <a:extLst>
                <a:ext uri="{FF2B5EF4-FFF2-40B4-BE49-F238E27FC236}">
                  <a16:creationId xmlns:a16="http://schemas.microsoft.com/office/drawing/2014/main" id="{E13C9AB2-4075-4C04-9726-EF65B9CC650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053202" y="2695733"/>
              <a:ext cx="216000" cy="216000"/>
            </a:xfrm>
            <a:prstGeom prst="rect">
              <a:avLst/>
            </a:prstGeom>
          </p:spPr>
        </p:pic>
        <p:pic>
          <p:nvPicPr>
            <p:cNvPr id="66" name="圖形 65" descr="單線箭號 (直線)">
              <a:extLst>
                <a:ext uri="{FF2B5EF4-FFF2-40B4-BE49-F238E27FC236}">
                  <a16:creationId xmlns:a16="http://schemas.microsoft.com/office/drawing/2014/main" id="{E8235785-FC74-4B5F-B49C-850FC0E2F20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732695" y="2695733"/>
              <a:ext cx="216000" cy="216000"/>
            </a:xfrm>
            <a:prstGeom prst="rect">
              <a:avLst/>
            </a:prstGeom>
          </p:spPr>
        </p:pic>
        <p:pic>
          <p:nvPicPr>
            <p:cNvPr id="67" name="圖形 66" descr="單線箭號 (直線)">
              <a:extLst>
                <a:ext uri="{FF2B5EF4-FFF2-40B4-BE49-F238E27FC236}">
                  <a16:creationId xmlns:a16="http://schemas.microsoft.com/office/drawing/2014/main" id="{F41526E8-E0A8-426F-952D-0A0352C926A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413562" y="2694671"/>
              <a:ext cx="216000" cy="216000"/>
            </a:xfrm>
            <a:prstGeom prst="rect">
              <a:avLst/>
            </a:prstGeom>
          </p:spPr>
        </p:pic>
        <p:pic>
          <p:nvPicPr>
            <p:cNvPr id="68" name="圖形 67" descr="單線箭號 (直線)">
              <a:extLst>
                <a:ext uri="{FF2B5EF4-FFF2-40B4-BE49-F238E27FC236}">
                  <a16:creationId xmlns:a16="http://schemas.microsoft.com/office/drawing/2014/main" id="{33C82687-0132-486D-8431-B8B34632FE2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094957" y="2698342"/>
              <a:ext cx="216000" cy="216000"/>
            </a:xfrm>
            <a:prstGeom prst="rect">
              <a:avLst/>
            </a:prstGeom>
          </p:spPr>
        </p:pic>
      </p:grpSp>
      <p:cxnSp>
        <p:nvCxnSpPr>
          <p:cNvPr id="71" name="直線單箭頭接點 70">
            <a:extLst>
              <a:ext uri="{FF2B5EF4-FFF2-40B4-BE49-F238E27FC236}">
                <a16:creationId xmlns:a16="http://schemas.microsoft.com/office/drawing/2014/main" id="{51D2BE2A-A719-429D-9815-562C69185465}"/>
              </a:ext>
            </a:extLst>
          </p:cNvPr>
          <p:cNvCxnSpPr>
            <a:stCxn id="14" idx="0"/>
            <a:endCxn id="25" idx="2"/>
          </p:cNvCxnSpPr>
          <p:nvPr/>
        </p:nvCxnSpPr>
        <p:spPr>
          <a:xfrm flipV="1">
            <a:off x="3463037" y="3882252"/>
            <a:ext cx="0" cy="382362"/>
          </a:xfrm>
          <a:prstGeom prst="straightConnector1">
            <a:avLst/>
          </a:prstGeom>
          <a:ln w="9525" cap="rnd">
            <a:solidFill>
              <a:schemeClr val="accent1"/>
            </a:solidFill>
            <a:round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單箭頭接點 71">
            <a:extLst>
              <a:ext uri="{FF2B5EF4-FFF2-40B4-BE49-F238E27FC236}">
                <a16:creationId xmlns:a16="http://schemas.microsoft.com/office/drawing/2014/main" id="{3831C55B-9EED-4A90-938C-40726AEB910C}"/>
              </a:ext>
            </a:extLst>
          </p:cNvPr>
          <p:cNvCxnSpPr>
            <a:cxnSpLocks/>
            <a:stCxn id="20" idx="0"/>
            <a:endCxn id="16" idx="2"/>
          </p:cNvCxnSpPr>
          <p:nvPr/>
        </p:nvCxnSpPr>
        <p:spPr>
          <a:xfrm flipV="1">
            <a:off x="5144432" y="3882837"/>
            <a:ext cx="0" cy="381777"/>
          </a:xfrm>
          <a:prstGeom prst="straightConnector1">
            <a:avLst/>
          </a:prstGeom>
          <a:ln w="9525" cap="rnd">
            <a:solidFill>
              <a:schemeClr val="accent1"/>
            </a:solidFill>
            <a:round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單箭頭接點 74">
            <a:extLst>
              <a:ext uri="{FF2B5EF4-FFF2-40B4-BE49-F238E27FC236}">
                <a16:creationId xmlns:a16="http://schemas.microsoft.com/office/drawing/2014/main" id="{2C7819B3-6BD8-4969-A3F3-A37FE6C9598F}"/>
              </a:ext>
            </a:extLst>
          </p:cNvPr>
          <p:cNvCxnSpPr>
            <a:cxnSpLocks/>
            <a:stCxn id="21" idx="0"/>
            <a:endCxn id="17" idx="2"/>
          </p:cNvCxnSpPr>
          <p:nvPr/>
        </p:nvCxnSpPr>
        <p:spPr>
          <a:xfrm flipV="1">
            <a:off x="6825827" y="3882252"/>
            <a:ext cx="0" cy="382362"/>
          </a:xfrm>
          <a:prstGeom prst="straightConnector1">
            <a:avLst/>
          </a:prstGeom>
          <a:ln w="9525" cap="rnd">
            <a:solidFill>
              <a:schemeClr val="accent1"/>
            </a:solidFill>
            <a:round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接點: 肘形 81">
            <a:extLst>
              <a:ext uri="{FF2B5EF4-FFF2-40B4-BE49-F238E27FC236}">
                <a16:creationId xmlns:a16="http://schemas.microsoft.com/office/drawing/2014/main" id="{1F4B8D9A-53E6-48AF-9193-2D507EA7C422}"/>
              </a:ext>
            </a:extLst>
          </p:cNvPr>
          <p:cNvCxnSpPr>
            <a:cxnSpLocks/>
            <a:stCxn id="25" idx="1"/>
            <a:endCxn id="31" idx="2"/>
          </p:cNvCxnSpPr>
          <p:nvPr/>
        </p:nvCxnSpPr>
        <p:spPr>
          <a:xfrm rot="10800000" flipH="1">
            <a:off x="3013037" y="2008418"/>
            <a:ext cx="216000" cy="1693835"/>
          </a:xfrm>
          <a:prstGeom prst="bentConnector3">
            <a:avLst>
              <a:gd name="adj1" fmla="val -57379"/>
            </a:avLst>
          </a:prstGeom>
          <a:ln w="9525" cap="rnd">
            <a:solidFill>
              <a:schemeClr val="accent1"/>
            </a:solidFill>
            <a:round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接點: 肘形 83">
            <a:extLst>
              <a:ext uri="{FF2B5EF4-FFF2-40B4-BE49-F238E27FC236}">
                <a16:creationId xmlns:a16="http://schemas.microsoft.com/office/drawing/2014/main" id="{151D6056-4E6E-4C55-923B-3FC87DD0B86F}"/>
              </a:ext>
            </a:extLst>
          </p:cNvPr>
          <p:cNvCxnSpPr>
            <a:cxnSpLocks/>
            <a:stCxn id="16" idx="1"/>
            <a:endCxn id="32" idx="2"/>
          </p:cNvCxnSpPr>
          <p:nvPr/>
        </p:nvCxnSpPr>
        <p:spPr>
          <a:xfrm rot="10800000" flipH="1">
            <a:off x="4694432" y="2012265"/>
            <a:ext cx="216000" cy="1690572"/>
          </a:xfrm>
          <a:prstGeom prst="bentConnector3">
            <a:avLst>
              <a:gd name="adj1" fmla="val -59930"/>
            </a:avLst>
          </a:prstGeom>
          <a:ln w="9525" cap="rnd">
            <a:solidFill>
              <a:schemeClr val="accent1"/>
            </a:solidFill>
            <a:round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接點: 肘形 87">
            <a:extLst>
              <a:ext uri="{FF2B5EF4-FFF2-40B4-BE49-F238E27FC236}">
                <a16:creationId xmlns:a16="http://schemas.microsoft.com/office/drawing/2014/main" id="{2CD9CB93-ABEE-433B-83C8-6F393DA64030}"/>
              </a:ext>
            </a:extLst>
          </p:cNvPr>
          <p:cNvCxnSpPr>
            <a:cxnSpLocks/>
            <a:stCxn id="17" idx="1"/>
            <a:endCxn id="33" idx="2"/>
          </p:cNvCxnSpPr>
          <p:nvPr/>
        </p:nvCxnSpPr>
        <p:spPr>
          <a:xfrm rot="10800000" flipH="1">
            <a:off x="6375827" y="2012266"/>
            <a:ext cx="216000" cy="1689987"/>
          </a:xfrm>
          <a:prstGeom prst="bentConnector3">
            <a:avLst>
              <a:gd name="adj1" fmla="val -57379"/>
            </a:avLst>
          </a:prstGeom>
          <a:ln w="9525" cap="rnd">
            <a:solidFill>
              <a:schemeClr val="accent1"/>
            </a:solidFill>
            <a:round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接點: 肘形 91">
            <a:extLst>
              <a:ext uri="{FF2B5EF4-FFF2-40B4-BE49-F238E27FC236}">
                <a16:creationId xmlns:a16="http://schemas.microsoft.com/office/drawing/2014/main" id="{1365FE27-8845-4318-94F4-D395C34F9502}"/>
              </a:ext>
            </a:extLst>
          </p:cNvPr>
          <p:cNvCxnSpPr>
            <a:cxnSpLocks/>
            <a:stCxn id="14" idx="6"/>
            <a:endCxn id="28" idx="3"/>
          </p:cNvCxnSpPr>
          <p:nvPr/>
        </p:nvCxnSpPr>
        <p:spPr>
          <a:xfrm flipV="1">
            <a:off x="3697037" y="2803734"/>
            <a:ext cx="216000" cy="1694880"/>
          </a:xfrm>
          <a:prstGeom prst="bentConnector3">
            <a:avLst>
              <a:gd name="adj1" fmla="val 159929"/>
            </a:avLst>
          </a:prstGeom>
          <a:ln w="9525" cap="rnd">
            <a:solidFill>
              <a:schemeClr val="accent6"/>
            </a:solidFill>
            <a:round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接點: 肘形 95">
            <a:extLst>
              <a:ext uri="{FF2B5EF4-FFF2-40B4-BE49-F238E27FC236}">
                <a16:creationId xmlns:a16="http://schemas.microsoft.com/office/drawing/2014/main" id="{7F25117E-4045-493C-BDCA-C30C8FBE2D97}"/>
              </a:ext>
            </a:extLst>
          </p:cNvPr>
          <p:cNvCxnSpPr>
            <a:cxnSpLocks/>
            <a:stCxn id="20" idx="6"/>
            <a:endCxn id="29" idx="3"/>
          </p:cNvCxnSpPr>
          <p:nvPr/>
        </p:nvCxnSpPr>
        <p:spPr>
          <a:xfrm flipV="1">
            <a:off x="5378432" y="2803734"/>
            <a:ext cx="216000" cy="1694880"/>
          </a:xfrm>
          <a:prstGeom prst="bentConnector3">
            <a:avLst>
              <a:gd name="adj1" fmla="val 162480"/>
            </a:avLst>
          </a:prstGeom>
          <a:ln w="9525" cap="rnd">
            <a:solidFill>
              <a:schemeClr val="accent6"/>
            </a:solidFill>
            <a:round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接點: 肘形 99">
            <a:extLst>
              <a:ext uri="{FF2B5EF4-FFF2-40B4-BE49-F238E27FC236}">
                <a16:creationId xmlns:a16="http://schemas.microsoft.com/office/drawing/2014/main" id="{8D7EA405-D78D-4EF3-96B0-466781AA1674}"/>
              </a:ext>
            </a:extLst>
          </p:cNvPr>
          <p:cNvCxnSpPr>
            <a:cxnSpLocks/>
            <a:stCxn id="21" idx="6"/>
            <a:endCxn id="30" idx="3"/>
          </p:cNvCxnSpPr>
          <p:nvPr/>
        </p:nvCxnSpPr>
        <p:spPr>
          <a:xfrm flipV="1">
            <a:off x="7059827" y="2803734"/>
            <a:ext cx="216000" cy="1694880"/>
          </a:xfrm>
          <a:prstGeom prst="bentConnector3">
            <a:avLst>
              <a:gd name="adj1" fmla="val 157379"/>
            </a:avLst>
          </a:prstGeom>
          <a:ln w="9525" cap="rnd">
            <a:solidFill>
              <a:schemeClr val="accent6"/>
            </a:solidFill>
            <a:round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線單箭頭接點 103">
            <a:extLst>
              <a:ext uri="{FF2B5EF4-FFF2-40B4-BE49-F238E27FC236}">
                <a16:creationId xmlns:a16="http://schemas.microsoft.com/office/drawing/2014/main" id="{F9103EBD-BAC1-436A-945C-72C7C10DB28F}"/>
              </a:ext>
            </a:extLst>
          </p:cNvPr>
          <p:cNvCxnSpPr>
            <a:cxnSpLocks/>
            <a:stCxn id="28" idx="0"/>
            <a:endCxn id="31" idx="4"/>
          </p:cNvCxnSpPr>
          <p:nvPr/>
        </p:nvCxnSpPr>
        <p:spPr>
          <a:xfrm flipV="1">
            <a:off x="3463037" y="2242417"/>
            <a:ext cx="0" cy="381317"/>
          </a:xfrm>
          <a:prstGeom prst="straightConnector1">
            <a:avLst/>
          </a:prstGeom>
          <a:ln w="9525" cap="rnd">
            <a:solidFill>
              <a:schemeClr val="accent6"/>
            </a:solidFill>
            <a:round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線單箭頭接點 106">
            <a:extLst>
              <a:ext uri="{FF2B5EF4-FFF2-40B4-BE49-F238E27FC236}">
                <a16:creationId xmlns:a16="http://schemas.microsoft.com/office/drawing/2014/main" id="{396B20B5-08E4-4585-B53A-14CB32C0FFF5}"/>
              </a:ext>
            </a:extLst>
          </p:cNvPr>
          <p:cNvCxnSpPr>
            <a:cxnSpLocks/>
            <a:stCxn id="29" idx="0"/>
            <a:endCxn id="32" idx="4"/>
          </p:cNvCxnSpPr>
          <p:nvPr/>
        </p:nvCxnSpPr>
        <p:spPr>
          <a:xfrm flipV="1">
            <a:off x="5144432" y="2246265"/>
            <a:ext cx="0" cy="377469"/>
          </a:xfrm>
          <a:prstGeom prst="straightConnector1">
            <a:avLst/>
          </a:prstGeom>
          <a:ln w="9525" cap="rnd">
            <a:solidFill>
              <a:schemeClr val="accent6"/>
            </a:solidFill>
            <a:round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線單箭頭接點 109">
            <a:extLst>
              <a:ext uri="{FF2B5EF4-FFF2-40B4-BE49-F238E27FC236}">
                <a16:creationId xmlns:a16="http://schemas.microsoft.com/office/drawing/2014/main" id="{D333759D-DA82-4710-A153-C182519F0D1D}"/>
              </a:ext>
            </a:extLst>
          </p:cNvPr>
          <p:cNvCxnSpPr>
            <a:cxnSpLocks/>
            <a:stCxn id="30" idx="0"/>
            <a:endCxn id="33" idx="4"/>
          </p:cNvCxnSpPr>
          <p:nvPr/>
        </p:nvCxnSpPr>
        <p:spPr>
          <a:xfrm flipV="1">
            <a:off x="6825827" y="2246265"/>
            <a:ext cx="0" cy="377469"/>
          </a:xfrm>
          <a:prstGeom prst="straightConnector1">
            <a:avLst/>
          </a:prstGeom>
          <a:ln w="9525" cap="rnd">
            <a:solidFill>
              <a:schemeClr val="accent6"/>
            </a:solidFill>
            <a:round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0118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群組 54">
            <a:extLst>
              <a:ext uri="{FF2B5EF4-FFF2-40B4-BE49-F238E27FC236}">
                <a16:creationId xmlns:a16="http://schemas.microsoft.com/office/drawing/2014/main" id="{B4762224-9F35-4D48-BB77-EFFCC35BF3E6}"/>
              </a:ext>
            </a:extLst>
          </p:cNvPr>
          <p:cNvGrpSpPr/>
          <p:nvPr/>
        </p:nvGrpSpPr>
        <p:grpSpPr>
          <a:xfrm>
            <a:off x="179512" y="129324"/>
            <a:ext cx="451768" cy="555356"/>
            <a:chOff x="267804" y="190469"/>
            <a:chExt cx="531917" cy="653883"/>
          </a:xfrm>
        </p:grpSpPr>
        <p:sp>
          <p:nvSpPr>
            <p:cNvPr id="57" name="Freeform 5">
              <a:extLst>
                <a:ext uri="{FF2B5EF4-FFF2-40B4-BE49-F238E27FC236}">
                  <a16:creationId xmlns:a16="http://schemas.microsoft.com/office/drawing/2014/main" id="{362203A2-E93F-4F87-B804-D3E931DE92D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804" y="190469"/>
              <a:ext cx="442196" cy="502233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  <p:sp>
          <p:nvSpPr>
            <p:cNvPr id="58" name="Freeform 5">
              <a:extLst>
                <a:ext uri="{FF2B5EF4-FFF2-40B4-BE49-F238E27FC236}">
                  <a16:creationId xmlns:a16="http://schemas.microsoft.com/office/drawing/2014/main" id="{5CBECD0A-59D4-4B3F-A133-D8EFC67D5F0B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528" y="303506"/>
              <a:ext cx="476193" cy="540846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id="{BD7C89C8-D76B-4341-A88A-BDBFA6ADAFC5}"/>
              </a:ext>
            </a:extLst>
          </p:cNvPr>
          <p:cNvSpPr/>
          <p:nvPr/>
        </p:nvSpPr>
        <p:spPr>
          <a:xfrm>
            <a:off x="791580" y="235713"/>
            <a:ext cx="1620180" cy="43858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zh-TW" altLang="en-US" sz="24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文獻探討</a:t>
            </a:r>
            <a:endParaRPr lang="zh-CN" altLang="zh-CN" sz="2400" b="1" kern="1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838779" y="4806534"/>
            <a:ext cx="28886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3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26" name="TextBox 120">
            <a:extLst>
              <a:ext uri="{FF2B5EF4-FFF2-40B4-BE49-F238E27FC236}">
                <a16:creationId xmlns:a16="http://schemas.microsoft.com/office/drawing/2014/main" id="{36E60DB0-0C8C-40C3-A0E9-0E1A2C5B7D38}"/>
              </a:ext>
            </a:extLst>
          </p:cNvPr>
          <p:cNvSpPr txBox="1"/>
          <p:nvPr/>
        </p:nvSpPr>
        <p:spPr bwMode="auto">
          <a:xfrm>
            <a:off x="1255132" y="789365"/>
            <a:ext cx="6633737" cy="646331"/>
          </a:xfrm>
          <a:prstGeom prst="rect">
            <a:avLst/>
          </a:prstGeom>
          <a:solidFill>
            <a:schemeClr val="bg1"/>
          </a:solidFill>
        </p:spPr>
        <p:txBody>
          <a:bodyPr wrap="square" anchor="ctr">
            <a:spAutoFit/>
          </a:bodyPr>
          <a:lstStyle/>
          <a:p>
            <a:pPr lvl="0" algn="ctr"/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雙向</a:t>
            </a:r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長短期記憶</a:t>
            </a:r>
            <a:br>
              <a:rPr lang="en-US" altLang="zh-TW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</a:br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（</a:t>
            </a:r>
            <a:r>
              <a:rPr lang="en-US" altLang="zh-TW" b="1" dirty="0">
                <a:solidFill>
                  <a:srgbClr val="E03E3E"/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Bi</a:t>
            </a:r>
            <a:r>
              <a:rPr lang="en-US" altLang="zh-TW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-directional </a:t>
            </a:r>
            <a:r>
              <a:rPr lang="en-US" altLang="zh-TW" b="1" dirty="0">
                <a:solidFill>
                  <a:srgbClr val="E03E3E"/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L</a:t>
            </a:r>
            <a:r>
              <a:rPr lang="en-US" altLang="zh-TW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ong </a:t>
            </a:r>
            <a:r>
              <a:rPr lang="en-US" altLang="zh-TW" b="1" dirty="0">
                <a:solidFill>
                  <a:srgbClr val="E03E3E"/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S</a:t>
            </a:r>
            <a:r>
              <a:rPr lang="en-US" altLang="zh-TW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hort-</a:t>
            </a:r>
            <a:r>
              <a:rPr lang="en-US" altLang="zh-TW" b="1" dirty="0">
                <a:solidFill>
                  <a:srgbClr val="E03E3E"/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T</a:t>
            </a:r>
            <a:r>
              <a:rPr lang="en-US" altLang="zh-TW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erm </a:t>
            </a:r>
            <a:r>
              <a:rPr lang="en-US" altLang="zh-TW" b="1" dirty="0">
                <a:solidFill>
                  <a:srgbClr val="E03E3E"/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M</a:t>
            </a:r>
            <a:r>
              <a:rPr lang="en-US" altLang="zh-TW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emory</a:t>
            </a:r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）</a:t>
            </a:r>
            <a:endParaRPr lang="zh-TW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1F3451FF-4386-452E-9777-97CAE5DAC1F5}"/>
              </a:ext>
            </a:extLst>
          </p:cNvPr>
          <p:cNvGrpSpPr/>
          <p:nvPr/>
        </p:nvGrpSpPr>
        <p:grpSpPr>
          <a:xfrm>
            <a:off x="2066263" y="2839580"/>
            <a:ext cx="4948635" cy="432591"/>
            <a:chOff x="2161640" y="2623225"/>
            <a:chExt cx="4948635" cy="432591"/>
          </a:xfrm>
        </p:grpSpPr>
        <p:sp>
          <p:nvSpPr>
            <p:cNvPr id="5" name="矩形: 圓角 4">
              <a:extLst>
                <a:ext uri="{FF2B5EF4-FFF2-40B4-BE49-F238E27FC236}">
                  <a16:creationId xmlns:a16="http://schemas.microsoft.com/office/drawing/2014/main" id="{97316EB8-8701-4D56-9CE7-B4EF0079CF64}"/>
                </a:ext>
              </a:extLst>
            </p:cNvPr>
            <p:cNvSpPr/>
            <p:nvPr/>
          </p:nvSpPr>
          <p:spPr>
            <a:xfrm>
              <a:off x="3095836" y="2623225"/>
              <a:ext cx="4014439" cy="432591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  <a:alpha val="65098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" name="文字方塊 31">
              <a:extLst>
                <a:ext uri="{FF2B5EF4-FFF2-40B4-BE49-F238E27FC236}">
                  <a16:creationId xmlns:a16="http://schemas.microsoft.com/office/drawing/2014/main" id="{E1597D86-8F8D-47FA-B026-A4800E3F8A76}"/>
                </a:ext>
              </a:extLst>
            </p:cNvPr>
            <p:cNvSpPr txBox="1"/>
            <p:nvPr/>
          </p:nvSpPr>
          <p:spPr>
            <a:xfrm>
              <a:off x="3217347" y="2669260"/>
              <a:ext cx="3771416" cy="340519"/>
            </a:xfrm>
            <a:prstGeom prst="roundRect">
              <a:avLst/>
            </a:prstGeom>
            <a:noFill/>
            <a:ln>
              <a:noFill/>
            </a:ln>
          </p:spPr>
          <p:txBody>
            <a:bodyPr vert="horz" wrap="square" rtlCol="0" anchor="ctr">
              <a:spAutoFit/>
            </a:bodyPr>
            <a:lstStyle>
              <a:defPPr>
                <a:defRPr lang="zh-TW"/>
              </a:defPPr>
              <a:lvl1pPr algn="ctr"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defRPr>
              </a:lvl1pPr>
            </a:lstStyle>
            <a:p>
              <a:r>
                <a:rPr lang="zh-TW" altLang="en-US" sz="1400" dirty="0"/>
                <a:t>我覺得這部電影很</a:t>
              </a:r>
              <a:r>
                <a:rPr lang="en-US" altLang="zh-TW" sz="1400" baseline="-25000" dirty="0"/>
                <a:t>__________</a:t>
              </a:r>
              <a:r>
                <a:rPr lang="zh-TW" altLang="en-US" sz="1400" dirty="0"/>
                <a:t>，因為劇情太單調了。</a:t>
              </a:r>
              <a:endParaRPr lang="zh-TW" altLang="en-US" sz="1400" dirty="0">
                <a:latin typeface="Sitka Heading Semibold"/>
              </a:endParaRPr>
            </a:p>
          </p:txBody>
        </p:sp>
        <p:sp>
          <p:nvSpPr>
            <p:cNvPr id="28" name="文字方塊 27">
              <a:extLst>
                <a:ext uri="{FF2B5EF4-FFF2-40B4-BE49-F238E27FC236}">
                  <a16:creationId xmlns:a16="http://schemas.microsoft.com/office/drawing/2014/main" id="{31A23792-BFBE-4471-AC8E-7C3C469ACDF1}"/>
                </a:ext>
              </a:extLst>
            </p:cNvPr>
            <p:cNvSpPr txBox="1"/>
            <p:nvPr/>
          </p:nvSpPr>
          <p:spPr>
            <a:xfrm>
              <a:off x="2161640" y="2669260"/>
              <a:ext cx="868591" cy="340519"/>
            </a:xfrm>
            <a:prstGeom prst="roundRect">
              <a:avLst/>
            </a:prstGeom>
            <a:noFill/>
            <a:ln>
              <a:noFill/>
            </a:ln>
          </p:spPr>
          <p:txBody>
            <a:bodyPr vert="horz" wrap="square" rtlCol="0" anchor="ctr">
              <a:spAutoFit/>
            </a:bodyPr>
            <a:lstStyle>
              <a:defPPr>
                <a:defRPr lang="zh-TW"/>
              </a:defPPr>
              <a:lvl1pPr algn="ctr"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defRPr>
              </a:lvl1pPr>
            </a:lstStyle>
            <a:p>
              <a:pPr algn="r"/>
              <a:r>
                <a:rPr lang="en-US" altLang="zh-TW" sz="1400" b="1" dirty="0">
                  <a:latin typeface="Sitka Heading Semibold" pitchFamily="2" charset="0"/>
                </a:rPr>
                <a:t>LSTM</a:t>
              </a:r>
              <a:endParaRPr lang="zh-TW" altLang="en-US" sz="1400" b="1" dirty="0">
                <a:latin typeface="Sitka Heading Semibold" pitchFamily="2" charset="0"/>
              </a:endParaRPr>
            </a:p>
          </p:txBody>
        </p:sp>
      </p:grpSp>
      <p:grpSp>
        <p:nvGrpSpPr>
          <p:cNvPr id="7" name="群組 6">
            <a:extLst>
              <a:ext uri="{FF2B5EF4-FFF2-40B4-BE49-F238E27FC236}">
                <a16:creationId xmlns:a16="http://schemas.microsoft.com/office/drawing/2014/main" id="{B58BC132-189D-49DF-A12A-EE2D0A8B05F3}"/>
              </a:ext>
            </a:extLst>
          </p:cNvPr>
          <p:cNvGrpSpPr/>
          <p:nvPr/>
        </p:nvGrpSpPr>
        <p:grpSpPr>
          <a:xfrm>
            <a:off x="1799692" y="3697357"/>
            <a:ext cx="5215206" cy="432591"/>
            <a:chOff x="1895069" y="3399762"/>
            <a:chExt cx="5215206" cy="432591"/>
          </a:xfrm>
        </p:grpSpPr>
        <p:sp>
          <p:nvSpPr>
            <p:cNvPr id="33" name="矩形: 圓角 32">
              <a:extLst>
                <a:ext uri="{FF2B5EF4-FFF2-40B4-BE49-F238E27FC236}">
                  <a16:creationId xmlns:a16="http://schemas.microsoft.com/office/drawing/2014/main" id="{83C4F23B-34B6-4DF3-B3C5-499B456A543A}"/>
                </a:ext>
              </a:extLst>
            </p:cNvPr>
            <p:cNvSpPr/>
            <p:nvPr/>
          </p:nvSpPr>
          <p:spPr>
            <a:xfrm>
              <a:off x="3095836" y="3399762"/>
              <a:ext cx="4014439" cy="432591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  <a:alpha val="65098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" name="文字方塊 33">
              <a:extLst>
                <a:ext uri="{FF2B5EF4-FFF2-40B4-BE49-F238E27FC236}">
                  <a16:creationId xmlns:a16="http://schemas.microsoft.com/office/drawing/2014/main" id="{577B9F9B-76C3-47AD-9A85-A6B3A3164A96}"/>
                </a:ext>
              </a:extLst>
            </p:cNvPr>
            <p:cNvSpPr txBox="1"/>
            <p:nvPr/>
          </p:nvSpPr>
          <p:spPr>
            <a:xfrm>
              <a:off x="3217347" y="3445797"/>
              <a:ext cx="3771416" cy="340519"/>
            </a:xfrm>
            <a:prstGeom prst="roundRect">
              <a:avLst/>
            </a:prstGeom>
            <a:noFill/>
            <a:ln>
              <a:noFill/>
            </a:ln>
          </p:spPr>
          <p:txBody>
            <a:bodyPr vert="horz" wrap="square" rtlCol="0" anchor="ctr">
              <a:spAutoFit/>
            </a:bodyPr>
            <a:lstStyle>
              <a:defPPr>
                <a:defRPr lang="zh-TW"/>
              </a:defPPr>
              <a:lvl1pPr algn="ctr"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defRPr>
              </a:lvl1pPr>
            </a:lstStyle>
            <a:p>
              <a:r>
                <a:rPr lang="zh-TW" altLang="en-US" sz="1400" dirty="0"/>
                <a:t>我覺得這部電影很</a:t>
              </a:r>
              <a:r>
                <a:rPr lang="en-US" altLang="zh-TW" sz="1400" baseline="-25000" dirty="0"/>
                <a:t>__________</a:t>
              </a:r>
              <a:r>
                <a:rPr lang="zh-TW" altLang="en-US" sz="1400" dirty="0"/>
                <a:t>，因為劇情太單調了。</a:t>
              </a:r>
              <a:endParaRPr lang="zh-TW" altLang="en-US" sz="1400" dirty="0">
                <a:latin typeface="Sitka Heading Semibold"/>
              </a:endParaRPr>
            </a:p>
          </p:txBody>
        </p:sp>
        <p:sp>
          <p:nvSpPr>
            <p:cNvPr id="35" name="文字方塊 34">
              <a:extLst>
                <a:ext uri="{FF2B5EF4-FFF2-40B4-BE49-F238E27FC236}">
                  <a16:creationId xmlns:a16="http://schemas.microsoft.com/office/drawing/2014/main" id="{B871B1C3-38E2-4FBC-84EF-54D35F16B0C4}"/>
                </a:ext>
              </a:extLst>
            </p:cNvPr>
            <p:cNvSpPr txBox="1"/>
            <p:nvPr/>
          </p:nvSpPr>
          <p:spPr>
            <a:xfrm>
              <a:off x="1895069" y="3445796"/>
              <a:ext cx="1140011" cy="340519"/>
            </a:xfrm>
            <a:prstGeom prst="roundRect">
              <a:avLst/>
            </a:prstGeom>
            <a:noFill/>
            <a:ln>
              <a:noFill/>
            </a:ln>
          </p:spPr>
          <p:txBody>
            <a:bodyPr vert="horz" wrap="square" rtlCol="0" anchor="ctr">
              <a:spAutoFit/>
            </a:bodyPr>
            <a:lstStyle>
              <a:defPPr>
                <a:defRPr lang="zh-TW"/>
              </a:defPPr>
              <a:lvl1pPr algn="ctr"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defRPr>
              </a:lvl1pPr>
            </a:lstStyle>
            <a:p>
              <a:pPr algn="r"/>
              <a:r>
                <a:rPr lang="en-US" altLang="zh-TW" sz="1400" b="1" dirty="0">
                  <a:latin typeface="Sitka Heading Semibold" pitchFamily="2" charset="0"/>
                </a:rPr>
                <a:t>Bi-LSTM</a:t>
              </a:r>
              <a:endParaRPr lang="zh-TW" altLang="en-US" sz="1400" b="1" dirty="0">
                <a:latin typeface="Sitka Heading Semibold" pitchFamily="2" charset="0"/>
              </a:endParaRPr>
            </a:p>
          </p:txBody>
        </p:sp>
      </p:grp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C7C5EB48-9F88-4B3B-8C5D-712501D30AD9}"/>
              </a:ext>
            </a:extLst>
          </p:cNvPr>
          <p:cNvSpPr txBox="1"/>
          <p:nvPr/>
        </p:nvSpPr>
        <p:spPr>
          <a:xfrm>
            <a:off x="4465607" y="3737493"/>
            <a:ext cx="754143" cy="340519"/>
          </a:xfrm>
          <a:prstGeom prst="roundRect">
            <a:avLst/>
          </a:prstGeom>
          <a:noFill/>
          <a:ln>
            <a:noFill/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zh-TW" altLang="en-US" sz="1400" b="1" dirty="0">
                <a:solidFill>
                  <a:srgbClr val="E03E3E"/>
                </a:solidFill>
              </a:rPr>
              <a:t>無聊</a:t>
            </a:r>
            <a:endParaRPr lang="zh-TW" altLang="en-US" sz="1400" b="1" dirty="0">
              <a:solidFill>
                <a:srgbClr val="E03E3E"/>
              </a:solidFill>
              <a:latin typeface="Sitka Heading Semibold"/>
            </a:endParaRPr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863CA356-1A86-4A59-9BF8-0A60A8755BA3}"/>
              </a:ext>
            </a:extLst>
          </p:cNvPr>
          <p:cNvGrpSpPr/>
          <p:nvPr/>
        </p:nvGrpSpPr>
        <p:grpSpPr>
          <a:xfrm>
            <a:off x="1799692" y="1981803"/>
            <a:ext cx="5220247" cy="432591"/>
            <a:chOff x="1895069" y="1888468"/>
            <a:chExt cx="5220247" cy="432591"/>
          </a:xfrm>
        </p:grpSpPr>
        <p:sp>
          <p:nvSpPr>
            <p:cNvPr id="36" name="矩形: 圓角 35">
              <a:extLst>
                <a:ext uri="{FF2B5EF4-FFF2-40B4-BE49-F238E27FC236}">
                  <a16:creationId xmlns:a16="http://schemas.microsoft.com/office/drawing/2014/main" id="{298F6168-506A-42FD-B337-4B3A299C42F5}"/>
                </a:ext>
              </a:extLst>
            </p:cNvPr>
            <p:cNvSpPr/>
            <p:nvPr/>
          </p:nvSpPr>
          <p:spPr>
            <a:xfrm>
              <a:off x="3100877" y="1888468"/>
              <a:ext cx="4014439" cy="432591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  <a:alpha val="65098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7" name="文字方塊 36">
              <a:extLst>
                <a:ext uri="{FF2B5EF4-FFF2-40B4-BE49-F238E27FC236}">
                  <a16:creationId xmlns:a16="http://schemas.microsoft.com/office/drawing/2014/main" id="{7664946F-38E7-4321-BA91-92D0B6A05D26}"/>
                </a:ext>
              </a:extLst>
            </p:cNvPr>
            <p:cNvSpPr txBox="1"/>
            <p:nvPr/>
          </p:nvSpPr>
          <p:spPr>
            <a:xfrm>
              <a:off x="1895069" y="1934503"/>
              <a:ext cx="1140203" cy="340519"/>
            </a:xfrm>
            <a:prstGeom prst="roundRect">
              <a:avLst/>
            </a:prstGeom>
            <a:noFill/>
            <a:ln>
              <a:noFill/>
            </a:ln>
          </p:spPr>
          <p:txBody>
            <a:bodyPr vert="horz" wrap="square" rtlCol="0" anchor="ctr">
              <a:spAutoFit/>
            </a:bodyPr>
            <a:lstStyle>
              <a:defPPr>
                <a:defRPr lang="zh-TW"/>
              </a:defPPr>
              <a:lvl1pPr algn="ctr"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defRPr>
              </a:lvl1pPr>
            </a:lstStyle>
            <a:p>
              <a:pPr algn="r"/>
              <a:r>
                <a:rPr lang="zh-TW" altLang="en-US" sz="1400" b="1" dirty="0">
                  <a:latin typeface="Sitka Heading Semibold" pitchFamily="2" charset="0"/>
                </a:rPr>
                <a:t>原始句子</a:t>
              </a:r>
            </a:p>
          </p:txBody>
        </p:sp>
        <p:sp>
          <p:nvSpPr>
            <p:cNvPr id="38" name="文字方塊 37">
              <a:extLst>
                <a:ext uri="{FF2B5EF4-FFF2-40B4-BE49-F238E27FC236}">
                  <a16:creationId xmlns:a16="http://schemas.microsoft.com/office/drawing/2014/main" id="{00827505-4B1A-45EC-B0D1-6087EF48ACEA}"/>
                </a:ext>
              </a:extLst>
            </p:cNvPr>
            <p:cNvSpPr txBox="1"/>
            <p:nvPr/>
          </p:nvSpPr>
          <p:spPr>
            <a:xfrm>
              <a:off x="3217347" y="1934502"/>
              <a:ext cx="3771416" cy="340519"/>
            </a:xfrm>
            <a:prstGeom prst="roundRect">
              <a:avLst/>
            </a:prstGeom>
            <a:noFill/>
            <a:ln>
              <a:noFill/>
            </a:ln>
          </p:spPr>
          <p:txBody>
            <a:bodyPr vert="horz" wrap="square" rtlCol="0" anchor="ctr">
              <a:spAutoFit/>
            </a:bodyPr>
            <a:lstStyle>
              <a:defPPr>
                <a:defRPr lang="zh-TW"/>
              </a:defPPr>
              <a:lvl1pPr algn="ctr"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defRPr>
              </a:lvl1pPr>
            </a:lstStyle>
            <a:p>
              <a:r>
                <a:rPr lang="zh-TW" altLang="en-US" sz="1400" dirty="0"/>
                <a:t>我覺得這部電影很</a:t>
              </a:r>
              <a:r>
                <a:rPr lang="en-US" altLang="zh-TW" sz="1400" baseline="-25000" dirty="0"/>
                <a:t>__________</a:t>
              </a:r>
              <a:r>
                <a:rPr lang="zh-TW" altLang="en-US" sz="1400" dirty="0"/>
                <a:t>，因為劇情太單調了。</a:t>
              </a:r>
              <a:endParaRPr lang="zh-TW" altLang="en-US" sz="1400" dirty="0">
                <a:latin typeface="Sitka Heading Semibold"/>
              </a:endParaRPr>
            </a:p>
          </p:txBody>
        </p:sp>
      </p:grp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58D64EBB-F20B-453B-A4EC-174CDBBE6B5E}"/>
              </a:ext>
            </a:extLst>
          </p:cNvPr>
          <p:cNvSpPr txBox="1"/>
          <p:nvPr/>
        </p:nvSpPr>
        <p:spPr>
          <a:xfrm>
            <a:off x="4462651" y="2885614"/>
            <a:ext cx="754143" cy="340519"/>
          </a:xfrm>
          <a:prstGeom prst="roundRect">
            <a:avLst/>
          </a:prstGeom>
          <a:noFill/>
          <a:ln>
            <a:noFill/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zh-TW" altLang="en-US" sz="1400" b="1" dirty="0">
                <a:solidFill>
                  <a:srgbClr val="E03E3E"/>
                </a:solidFill>
              </a:rPr>
              <a:t>有趣</a:t>
            </a:r>
            <a:endParaRPr lang="zh-TW" altLang="en-US" sz="1400" b="1" dirty="0">
              <a:solidFill>
                <a:srgbClr val="E03E3E"/>
              </a:solidFill>
              <a:latin typeface="Sitka Heading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303940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3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Box 120"/>
          <p:cNvSpPr txBox="1"/>
          <p:nvPr/>
        </p:nvSpPr>
        <p:spPr bwMode="auto">
          <a:xfrm>
            <a:off x="1889702" y="880356"/>
            <a:ext cx="5364596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 algn="ctr"/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詞向量表示法</a:t>
            </a:r>
          </a:p>
        </p:txBody>
      </p:sp>
      <p:grpSp>
        <p:nvGrpSpPr>
          <p:cNvPr id="55" name="群組 54">
            <a:extLst>
              <a:ext uri="{FF2B5EF4-FFF2-40B4-BE49-F238E27FC236}">
                <a16:creationId xmlns:a16="http://schemas.microsoft.com/office/drawing/2014/main" id="{B4762224-9F35-4D48-BB77-EFFCC35BF3E6}"/>
              </a:ext>
            </a:extLst>
          </p:cNvPr>
          <p:cNvGrpSpPr/>
          <p:nvPr/>
        </p:nvGrpSpPr>
        <p:grpSpPr>
          <a:xfrm>
            <a:off x="179512" y="129324"/>
            <a:ext cx="451768" cy="555356"/>
            <a:chOff x="267804" y="190469"/>
            <a:chExt cx="531917" cy="653883"/>
          </a:xfrm>
        </p:grpSpPr>
        <p:sp>
          <p:nvSpPr>
            <p:cNvPr id="57" name="Freeform 5">
              <a:extLst>
                <a:ext uri="{FF2B5EF4-FFF2-40B4-BE49-F238E27FC236}">
                  <a16:creationId xmlns:a16="http://schemas.microsoft.com/office/drawing/2014/main" id="{362203A2-E93F-4F87-B804-D3E931DE92D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804" y="190469"/>
              <a:ext cx="442196" cy="502233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  <p:sp>
          <p:nvSpPr>
            <p:cNvPr id="58" name="Freeform 5">
              <a:extLst>
                <a:ext uri="{FF2B5EF4-FFF2-40B4-BE49-F238E27FC236}">
                  <a16:creationId xmlns:a16="http://schemas.microsoft.com/office/drawing/2014/main" id="{5CBECD0A-59D4-4B3F-A133-D8EFC67D5F0B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528" y="303506"/>
              <a:ext cx="476193" cy="540846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id="{BD7C89C8-D76B-4341-A88A-BDBFA6ADAFC5}"/>
              </a:ext>
            </a:extLst>
          </p:cNvPr>
          <p:cNvSpPr/>
          <p:nvPr/>
        </p:nvSpPr>
        <p:spPr>
          <a:xfrm>
            <a:off x="791580" y="235713"/>
            <a:ext cx="1620180" cy="43858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zh-TW" altLang="en-US" sz="24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文獻探討</a:t>
            </a:r>
            <a:endParaRPr lang="zh-CN" altLang="zh-CN" sz="2400" b="1" kern="1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838779" y="4806534"/>
            <a:ext cx="2984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4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8CCD4062-FD31-4A87-A718-67120968445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195736" y="2143769"/>
            <a:ext cx="657573" cy="657573"/>
          </a:xfrm>
          <a:prstGeom prst="rect">
            <a:avLst/>
          </a:prstGeom>
        </p:spPr>
      </p:pic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78928785-185B-4365-80AC-F32E9FBF24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078994"/>
              </p:ext>
            </p:extLst>
          </p:nvPr>
        </p:nvGraphicFramePr>
        <p:xfrm>
          <a:off x="1190922" y="3635664"/>
          <a:ext cx="26672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40">
                  <a:extLst>
                    <a:ext uri="{9D8B030D-6E8A-4147-A177-3AD203B41FA5}">
                      <a16:colId xmlns:a16="http://schemas.microsoft.com/office/drawing/2014/main" val="3620207584"/>
                    </a:ext>
                  </a:extLst>
                </a:gridCol>
                <a:gridCol w="533440">
                  <a:extLst>
                    <a:ext uri="{9D8B030D-6E8A-4147-A177-3AD203B41FA5}">
                      <a16:colId xmlns:a16="http://schemas.microsoft.com/office/drawing/2014/main" val="747667150"/>
                    </a:ext>
                  </a:extLst>
                </a:gridCol>
                <a:gridCol w="533440">
                  <a:extLst>
                    <a:ext uri="{9D8B030D-6E8A-4147-A177-3AD203B41FA5}">
                      <a16:colId xmlns:a16="http://schemas.microsoft.com/office/drawing/2014/main" val="760247288"/>
                    </a:ext>
                  </a:extLst>
                </a:gridCol>
                <a:gridCol w="533440">
                  <a:extLst>
                    <a:ext uri="{9D8B030D-6E8A-4147-A177-3AD203B41FA5}">
                      <a16:colId xmlns:a16="http://schemas.microsoft.com/office/drawing/2014/main" val="958590292"/>
                    </a:ext>
                  </a:extLst>
                </a:gridCol>
                <a:gridCol w="533440">
                  <a:extLst>
                    <a:ext uri="{9D8B030D-6E8A-4147-A177-3AD203B41FA5}">
                      <a16:colId xmlns:a16="http://schemas.microsoft.com/office/drawing/2014/main" val="14378880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0.3</a:t>
                      </a:r>
                      <a:endParaRPr lang="zh-TW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-0.4</a:t>
                      </a:r>
                      <a:endParaRPr lang="zh-TW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0.7</a:t>
                      </a:r>
                      <a:endParaRPr lang="zh-TW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0.1</a:t>
                      </a:r>
                      <a:endParaRPr lang="zh-TW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…</a:t>
                      </a:r>
                      <a:endParaRPr lang="zh-TW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7877212"/>
                  </a:ext>
                </a:extLst>
              </a:tr>
            </a:tbl>
          </a:graphicData>
        </a:graphic>
      </p:graphicFrame>
      <p:sp>
        <p:nvSpPr>
          <p:cNvPr id="4" name="圖形 14" descr="單線箭號 (直線)">
            <a:extLst>
              <a:ext uri="{FF2B5EF4-FFF2-40B4-BE49-F238E27FC236}">
                <a16:creationId xmlns:a16="http://schemas.microsoft.com/office/drawing/2014/main" id="{A8B4991F-EA00-49D6-BD78-C07CE25745D3}"/>
              </a:ext>
            </a:extLst>
          </p:cNvPr>
          <p:cNvSpPr/>
          <p:nvPr/>
        </p:nvSpPr>
        <p:spPr>
          <a:xfrm rot="5400000" flipH="1" flipV="1">
            <a:off x="2426647" y="3181378"/>
            <a:ext cx="195750" cy="74250"/>
          </a:xfrm>
          <a:custGeom>
            <a:avLst/>
            <a:gdLst>
              <a:gd name="connsiteX0" fmla="*/ 191250 w 195750"/>
              <a:gd name="connsiteY0" fmla="*/ 31500 h 74250"/>
              <a:gd name="connsiteX1" fmla="*/ 22950 w 195750"/>
              <a:gd name="connsiteY1" fmla="*/ 31500 h 74250"/>
              <a:gd name="connsiteX2" fmla="*/ 42975 w 195750"/>
              <a:gd name="connsiteY2" fmla="*/ 11475 h 74250"/>
              <a:gd name="connsiteX3" fmla="*/ 42975 w 195750"/>
              <a:gd name="connsiteY3" fmla="*/ 2025 h 74250"/>
              <a:gd name="connsiteX4" fmla="*/ 33525 w 195750"/>
              <a:gd name="connsiteY4" fmla="*/ 2025 h 74250"/>
              <a:gd name="connsiteX5" fmla="*/ 2025 w 195750"/>
              <a:gd name="connsiteY5" fmla="*/ 33525 h 74250"/>
              <a:gd name="connsiteX6" fmla="*/ 2025 w 195750"/>
              <a:gd name="connsiteY6" fmla="*/ 42975 h 74250"/>
              <a:gd name="connsiteX7" fmla="*/ 33525 w 195750"/>
              <a:gd name="connsiteY7" fmla="*/ 74475 h 74250"/>
              <a:gd name="connsiteX8" fmla="*/ 38250 w 195750"/>
              <a:gd name="connsiteY8" fmla="*/ 76500 h 74250"/>
              <a:gd name="connsiteX9" fmla="*/ 42975 w 195750"/>
              <a:gd name="connsiteY9" fmla="*/ 74475 h 74250"/>
              <a:gd name="connsiteX10" fmla="*/ 42975 w 195750"/>
              <a:gd name="connsiteY10" fmla="*/ 65025 h 74250"/>
              <a:gd name="connsiteX11" fmla="*/ 22950 w 195750"/>
              <a:gd name="connsiteY11" fmla="*/ 45000 h 74250"/>
              <a:gd name="connsiteX12" fmla="*/ 191250 w 195750"/>
              <a:gd name="connsiteY12" fmla="*/ 45000 h 74250"/>
              <a:gd name="connsiteX13" fmla="*/ 198000 w 195750"/>
              <a:gd name="connsiteY13" fmla="*/ 38250 h 74250"/>
              <a:gd name="connsiteX14" fmla="*/ 191250 w 195750"/>
              <a:gd name="connsiteY14" fmla="*/ 31500 h 74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95750" h="74250">
                <a:moveTo>
                  <a:pt x="191250" y="31500"/>
                </a:moveTo>
                <a:lnTo>
                  <a:pt x="22950" y="31500"/>
                </a:lnTo>
                <a:lnTo>
                  <a:pt x="42975" y="11475"/>
                </a:lnTo>
                <a:cubicBezTo>
                  <a:pt x="45675" y="8775"/>
                  <a:pt x="45675" y="4500"/>
                  <a:pt x="42975" y="2025"/>
                </a:cubicBezTo>
                <a:cubicBezTo>
                  <a:pt x="40275" y="-675"/>
                  <a:pt x="36000" y="-675"/>
                  <a:pt x="33525" y="2025"/>
                </a:cubicBezTo>
                <a:lnTo>
                  <a:pt x="2025" y="33525"/>
                </a:lnTo>
                <a:cubicBezTo>
                  <a:pt x="-675" y="36225"/>
                  <a:pt x="-675" y="40500"/>
                  <a:pt x="2025" y="42975"/>
                </a:cubicBezTo>
                <a:lnTo>
                  <a:pt x="33525" y="74475"/>
                </a:lnTo>
                <a:cubicBezTo>
                  <a:pt x="34875" y="75825"/>
                  <a:pt x="36675" y="76500"/>
                  <a:pt x="38250" y="76500"/>
                </a:cubicBezTo>
                <a:cubicBezTo>
                  <a:pt x="39825" y="76500"/>
                  <a:pt x="41625" y="75825"/>
                  <a:pt x="42975" y="74475"/>
                </a:cubicBezTo>
                <a:cubicBezTo>
                  <a:pt x="45675" y="71775"/>
                  <a:pt x="45675" y="67500"/>
                  <a:pt x="42975" y="65025"/>
                </a:cubicBezTo>
                <a:lnTo>
                  <a:pt x="22950" y="45000"/>
                </a:lnTo>
                <a:lnTo>
                  <a:pt x="191250" y="45000"/>
                </a:lnTo>
                <a:cubicBezTo>
                  <a:pt x="195075" y="45000"/>
                  <a:pt x="198000" y="42075"/>
                  <a:pt x="198000" y="38250"/>
                </a:cubicBezTo>
                <a:cubicBezTo>
                  <a:pt x="198000" y="34425"/>
                  <a:pt x="195075" y="31500"/>
                  <a:pt x="191250" y="3150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3175" cap="flat">
            <a:solidFill>
              <a:schemeClr val="tx1">
                <a:lumMod val="65000"/>
                <a:lumOff val="35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17" name="矩形: 圓角 16">
            <a:extLst>
              <a:ext uri="{FF2B5EF4-FFF2-40B4-BE49-F238E27FC236}">
                <a16:creationId xmlns:a16="http://schemas.microsoft.com/office/drawing/2014/main" id="{8272C534-53B7-42F9-B48F-2E66A43924DF}"/>
              </a:ext>
            </a:extLst>
          </p:cNvPr>
          <p:cNvSpPr/>
          <p:nvPr/>
        </p:nvSpPr>
        <p:spPr>
          <a:xfrm>
            <a:off x="5285880" y="2411528"/>
            <a:ext cx="3060340" cy="1224136"/>
          </a:xfrm>
          <a:prstGeom prst="roundRect">
            <a:avLst/>
          </a:prstGeom>
          <a:solidFill>
            <a:srgbClr val="DEEBF7">
              <a:alpha val="6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5071AA11-FEEC-41BE-8F79-4BBFE98B7659}"/>
              </a:ext>
            </a:extLst>
          </p:cNvPr>
          <p:cNvSpPr txBox="1"/>
          <p:nvPr/>
        </p:nvSpPr>
        <p:spPr>
          <a:xfrm>
            <a:off x="5500545" y="2649025"/>
            <a:ext cx="2631009" cy="749141"/>
          </a:xfrm>
          <a:prstGeom prst="roundRect">
            <a:avLst/>
          </a:prstGeom>
          <a:noFill/>
          <a:ln>
            <a:noFill/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pPr marL="342900" indent="-342900" algn="l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u"/>
            </a:pPr>
            <a:r>
              <a:rPr lang="zh-TW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稀疏向量（</a:t>
            </a:r>
            <a:r>
              <a:rPr lang="en-US" altLang="zh-TW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</a:rPr>
              <a:t>Sparse Vector</a:t>
            </a:r>
            <a:r>
              <a:rPr lang="zh-TW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）</a:t>
            </a:r>
            <a:endParaRPr lang="en-US" altLang="zh-TW" sz="1400" b="1" dirty="0">
              <a:solidFill>
                <a:schemeClr val="tx1">
                  <a:lumMod val="75000"/>
                  <a:lumOff val="25000"/>
                </a:schemeClr>
              </a:solidFill>
              <a:latin typeface="Sitka Heading Semibold"/>
            </a:endParaRPr>
          </a:p>
          <a:p>
            <a:pPr marL="342900" indent="-342900" algn="l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u"/>
            </a:pPr>
            <a:r>
              <a:rPr lang="zh-TW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/>
              </a:rPr>
              <a:t>密集向量</a:t>
            </a:r>
            <a:r>
              <a:rPr lang="zh-TW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（</a:t>
            </a:r>
            <a:r>
              <a:rPr lang="en-US" altLang="zh-TW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</a:rPr>
              <a:t>Dense Vector</a:t>
            </a:r>
            <a:r>
              <a:rPr lang="zh-TW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）</a:t>
            </a:r>
            <a:endParaRPr lang="en-US" altLang="zh-TW" sz="1400" b="1" dirty="0">
              <a:solidFill>
                <a:schemeClr val="tx1">
                  <a:lumMod val="75000"/>
                  <a:lumOff val="25000"/>
                </a:schemeClr>
              </a:solidFill>
              <a:latin typeface="Sitka Heading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3121198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5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" presetClass="emph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22" dur="250" fill="hold"/>
                                        <p:tgtEl>
                                          <p:spTgt spid="17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23" presetID="6" presetClass="emph" presetSubtype="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24" dur="250" fill="hold"/>
                                        <p:tgtEl>
                                          <p:spTgt spid="17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400"/>
                            </p:stCondLst>
                            <p:childTnLst>
                              <p:par>
                                <p:cTn id="26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/>
      <p:bldP spid="4" grpId="0" animBg="1"/>
      <p:bldP spid="17" grpId="0" animBg="1"/>
      <p:bldP spid="17" grpId="1" animBg="1"/>
      <p:bldP spid="17" grpId="2" animBg="1"/>
      <p:bldP spid="1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Box 120"/>
          <p:cNvSpPr txBox="1"/>
          <p:nvPr/>
        </p:nvSpPr>
        <p:spPr bwMode="auto">
          <a:xfrm>
            <a:off x="1889702" y="880356"/>
            <a:ext cx="5364596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 algn="ctr"/>
            <a:r>
              <a:rPr lang="zh-TW" altLang="es-ES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稀疏向量（</a:t>
            </a:r>
            <a:r>
              <a:rPr lang="es-ES" altLang="zh-TW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Sparse Vector</a:t>
            </a:r>
            <a:r>
              <a:rPr lang="zh-TW" altLang="es-ES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）</a:t>
            </a:r>
          </a:p>
        </p:txBody>
      </p:sp>
      <p:grpSp>
        <p:nvGrpSpPr>
          <p:cNvPr id="55" name="群組 54">
            <a:extLst>
              <a:ext uri="{FF2B5EF4-FFF2-40B4-BE49-F238E27FC236}">
                <a16:creationId xmlns:a16="http://schemas.microsoft.com/office/drawing/2014/main" id="{B4762224-9F35-4D48-BB77-EFFCC35BF3E6}"/>
              </a:ext>
            </a:extLst>
          </p:cNvPr>
          <p:cNvGrpSpPr/>
          <p:nvPr/>
        </p:nvGrpSpPr>
        <p:grpSpPr>
          <a:xfrm>
            <a:off x="179512" y="129324"/>
            <a:ext cx="451768" cy="555356"/>
            <a:chOff x="267804" y="190469"/>
            <a:chExt cx="531917" cy="653883"/>
          </a:xfrm>
        </p:grpSpPr>
        <p:sp>
          <p:nvSpPr>
            <p:cNvPr id="57" name="Freeform 5">
              <a:extLst>
                <a:ext uri="{FF2B5EF4-FFF2-40B4-BE49-F238E27FC236}">
                  <a16:creationId xmlns:a16="http://schemas.microsoft.com/office/drawing/2014/main" id="{362203A2-E93F-4F87-B804-D3E931DE92D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804" y="190469"/>
              <a:ext cx="442196" cy="502233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  <p:sp>
          <p:nvSpPr>
            <p:cNvPr id="58" name="Freeform 5">
              <a:extLst>
                <a:ext uri="{FF2B5EF4-FFF2-40B4-BE49-F238E27FC236}">
                  <a16:creationId xmlns:a16="http://schemas.microsoft.com/office/drawing/2014/main" id="{5CBECD0A-59D4-4B3F-A133-D8EFC67D5F0B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528" y="303506"/>
              <a:ext cx="476193" cy="540846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id="{BD7C89C8-D76B-4341-A88A-BDBFA6ADAFC5}"/>
              </a:ext>
            </a:extLst>
          </p:cNvPr>
          <p:cNvSpPr/>
          <p:nvPr/>
        </p:nvSpPr>
        <p:spPr>
          <a:xfrm>
            <a:off x="791580" y="235713"/>
            <a:ext cx="1620180" cy="43858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zh-TW" altLang="en-US" sz="24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文獻探討</a:t>
            </a:r>
            <a:endParaRPr lang="zh-CN" altLang="zh-CN" sz="2400" b="1" kern="1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838779" y="4806534"/>
            <a:ext cx="2872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5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graphicFrame>
        <p:nvGraphicFramePr>
          <p:cNvPr id="52" name="表格 2">
            <a:extLst>
              <a:ext uri="{FF2B5EF4-FFF2-40B4-BE49-F238E27FC236}">
                <a16:creationId xmlns:a16="http://schemas.microsoft.com/office/drawing/2014/main" id="{C9A0B0AB-7D6A-4640-A7E2-5A095A5DB9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0999359"/>
              </p:ext>
            </p:extLst>
          </p:nvPr>
        </p:nvGraphicFramePr>
        <p:xfrm>
          <a:off x="1974236" y="2104493"/>
          <a:ext cx="1440000" cy="18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6177521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62020758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ID</a:t>
                      </a:r>
                      <a:endParaRPr lang="zh-TW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itka Heading Semibold" pitchFamily="2" charset="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Tokenize</a:t>
                      </a:r>
                      <a:endParaRPr lang="zh-TW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itka Heading Semibold" pitchFamily="2" charset="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331394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1</a:t>
                      </a:r>
                      <a:endParaRPr lang="zh-TW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我</a:t>
                      </a:r>
                      <a:endParaRPr lang="en-US" altLang="zh-TW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787721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2</a:t>
                      </a:r>
                      <a:endParaRPr lang="zh-TW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喜歡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33162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3</a:t>
                      </a:r>
                      <a:endParaRPr lang="zh-TW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吃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930423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4</a:t>
                      </a:r>
                      <a:endParaRPr lang="zh-TW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水果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0096432"/>
                  </a:ext>
                </a:extLst>
              </a:tr>
            </a:tbl>
          </a:graphicData>
        </a:graphic>
      </p:graphicFrame>
      <p:graphicFrame>
        <p:nvGraphicFramePr>
          <p:cNvPr id="53" name="表格 2">
            <a:extLst>
              <a:ext uri="{FF2B5EF4-FFF2-40B4-BE49-F238E27FC236}">
                <a16:creationId xmlns:a16="http://schemas.microsoft.com/office/drawing/2014/main" id="{3F726FFD-71DE-4371-BE3D-F9F7C6AA73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2608424"/>
              </p:ext>
            </p:extLst>
          </p:nvPr>
        </p:nvGraphicFramePr>
        <p:xfrm>
          <a:off x="4474048" y="2104493"/>
          <a:ext cx="2700000" cy="18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98535557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76024728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95859029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43788808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35393462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ID</a:t>
                      </a:r>
                      <a:endParaRPr lang="zh-TW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itka Heading Semibold" pitchFamily="2" charset="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喜歡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吃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水果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090942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1</a:t>
                      </a:r>
                      <a:endParaRPr lang="zh-TW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rgbClr val="E03E3E"/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1</a:t>
                      </a:r>
                      <a:endParaRPr lang="zh-TW" altLang="en-US" sz="1200" b="0" dirty="0">
                        <a:solidFill>
                          <a:srgbClr val="E03E3E"/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</a:t>
                      </a:r>
                      <a:endParaRPr lang="zh-TW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</a:t>
                      </a:r>
                      <a:endParaRPr lang="zh-TW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</a:t>
                      </a:r>
                      <a:endParaRPr lang="zh-TW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188946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2</a:t>
                      </a:r>
                      <a:endParaRPr lang="zh-TW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</a:t>
                      </a:r>
                      <a:endParaRPr lang="zh-TW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rgbClr val="E03E3E"/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1</a:t>
                      </a:r>
                      <a:endParaRPr lang="zh-TW" altLang="en-US" sz="1200" b="0" dirty="0">
                        <a:solidFill>
                          <a:srgbClr val="E03E3E"/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</a:t>
                      </a:r>
                      <a:endParaRPr lang="zh-TW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</a:t>
                      </a:r>
                      <a:endParaRPr lang="zh-TW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230812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3</a:t>
                      </a:r>
                      <a:endParaRPr lang="zh-TW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</a:t>
                      </a:r>
                      <a:endParaRPr lang="zh-TW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</a:t>
                      </a:r>
                      <a:endParaRPr lang="zh-TW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rgbClr val="E03E3E"/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1</a:t>
                      </a:r>
                      <a:endParaRPr lang="zh-TW" altLang="en-US" sz="1200" b="0" dirty="0">
                        <a:solidFill>
                          <a:srgbClr val="E03E3E"/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</a:t>
                      </a:r>
                      <a:endParaRPr lang="zh-TW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79819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4</a:t>
                      </a:r>
                      <a:endParaRPr lang="zh-TW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</a:t>
                      </a:r>
                      <a:endParaRPr lang="zh-TW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</a:t>
                      </a:r>
                      <a:endParaRPr lang="zh-TW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</a:t>
                      </a:r>
                      <a:endParaRPr lang="zh-TW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rgbClr val="E03E3E"/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1</a:t>
                      </a:r>
                      <a:endParaRPr lang="zh-TW" altLang="en-US" sz="1200" b="0" dirty="0">
                        <a:solidFill>
                          <a:srgbClr val="E03E3E"/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853632"/>
                  </a:ext>
                </a:extLst>
              </a:tr>
            </a:tbl>
          </a:graphicData>
        </a:graphic>
      </p:graphicFrame>
      <p:sp>
        <p:nvSpPr>
          <p:cNvPr id="54" name="文字方塊 53">
            <a:extLst>
              <a:ext uri="{FF2B5EF4-FFF2-40B4-BE49-F238E27FC236}">
                <a16:creationId xmlns:a16="http://schemas.microsoft.com/office/drawing/2014/main" id="{35A61744-4114-4FEF-B055-E7A97720FE88}"/>
              </a:ext>
            </a:extLst>
          </p:cNvPr>
          <p:cNvSpPr txBox="1"/>
          <p:nvPr/>
        </p:nvSpPr>
        <p:spPr>
          <a:xfrm>
            <a:off x="2124230" y="1703049"/>
            <a:ext cx="1140011" cy="340519"/>
          </a:xfrm>
          <a:prstGeom prst="roundRect">
            <a:avLst/>
          </a:prstGeom>
          <a:noFill/>
          <a:ln>
            <a:noFill/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zh-TW" altLang="en-US" sz="1400" b="1" dirty="0">
                <a:latin typeface="Sitka Heading Semibold" pitchFamily="2" charset="0"/>
              </a:rPr>
              <a:t>辭典</a:t>
            </a:r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BF486D97-D635-497E-817A-107FDEC12CD9}"/>
              </a:ext>
            </a:extLst>
          </p:cNvPr>
          <p:cNvSpPr txBox="1"/>
          <p:nvPr/>
        </p:nvSpPr>
        <p:spPr>
          <a:xfrm>
            <a:off x="4530873" y="1703048"/>
            <a:ext cx="2586350" cy="340519"/>
          </a:xfrm>
          <a:prstGeom prst="roundRect">
            <a:avLst/>
          </a:prstGeom>
          <a:noFill/>
          <a:ln>
            <a:noFill/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en-US" altLang="zh-TW" sz="1400" dirty="0">
                <a:latin typeface="Sitka Heading Semibold" pitchFamily="2" charset="0"/>
              </a:rPr>
              <a:t>One-hot Representation</a:t>
            </a:r>
            <a:endParaRPr lang="zh-TW" altLang="en-US" sz="1400" b="1" dirty="0">
              <a:latin typeface="Sitka Heading Semibold" pitchFamily="2" charset="0"/>
            </a:endParaRPr>
          </a:p>
        </p:txBody>
      </p:sp>
      <p:sp>
        <p:nvSpPr>
          <p:cNvPr id="59" name="圖形 14" descr="單線箭號 (直線)">
            <a:extLst>
              <a:ext uri="{FF2B5EF4-FFF2-40B4-BE49-F238E27FC236}">
                <a16:creationId xmlns:a16="http://schemas.microsoft.com/office/drawing/2014/main" id="{15253C07-D01D-4688-8310-85BAA4C8C5E5}"/>
              </a:ext>
            </a:extLst>
          </p:cNvPr>
          <p:cNvSpPr/>
          <p:nvPr/>
        </p:nvSpPr>
        <p:spPr>
          <a:xfrm flipH="1" flipV="1">
            <a:off x="3846267" y="2967368"/>
            <a:ext cx="195750" cy="74250"/>
          </a:xfrm>
          <a:custGeom>
            <a:avLst/>
            <a:gdLst>
              <a:gd name="connsiteX0" fmla="*/ 191250 w 195750"/>
              <a:gd name="connsiteY0" fmla="*/ 31500 h 74250"/>
              <a:gd name="connsiteX1" fmla="*/ 22950 w 195750"/>
              <a:gd name="connsiteY1" fmla="*/ 31500 h 74250"/>
              <a:gd name="connsiteX2" fmla="*/ 42975 w 195750"/>
              <a:gd name="connsiteY2" fmla="*/ 11475 h 74250"/>
              <a:gd name="connsiteX3" fmla="*/ 42975 w 195750"/>
              <a:gd name="connsiteY3" fmla="*/ 2025 h 74250"/>
              <a:gd name="connsiteX4" fmla="*/ 33525 w 195750"/>
              <a:gd name="connsiteY4" fmla="*/ 2025 h 74250"/>
              <a:gd name="connsiteX5" fmla="*/ 2025 w 195750"/>
              <a:gd name="connsiteY5" fmla="*/ 33525 h 74250"/>
              <a:gd name="connsiteX6" fmla="*/ 2025 w 195750"/>
              <a:gd name="connsiteY6" fmla="*/ 42975 h 74250"/>
              <a:gd name="connsiteX7" fmla="*/ 33525 w 195750"/>
              <a:gd name="connsiteY7" fmla="*/ 74475 h 74250"/>
              <a:gd name="connsiteX8" fmla="*/ 38250 w 195750"/>
              <a:gd name="connsiteY8" fmla="*/ 76500 h 74250"/>
              <a:gd name="connsiteX9" fmla="*/ 42975 w 195750"/>
              <a:gd name="connsiteY9" fmla="*/ 74475 h 74250"/>
              <a:gd name="connsiteX10" fmla="*/ 42975 w 195750"/>
              <a:gd name="connsiteY10" fmla="*/ 65025 h 74250"/>
              <a:gd name="connsiteX11" fmla="*/ 22950 w 195750"/>
              <a:gd name="connsiteY11" fmla="*/ 45000 h 74250"/>
              <a:gd name="connsiteX12" fmla="*/ 191250 w 195750"/>
              <a:gd name="connsiteY12" fmla="*/ 45000 h 74250"/>
              <a:gd name="connsiteX13" fmla="*/ 198000 w 195750"/>
              <a:gd name="connsiteY13" fmla="*/ 38250 h 74250"/>
              <a:gd name="connsiteX14" fmla="*/ 191250 w 195750"/>
              <a:gd name="connsiteY14" fmla="*/ 31500 h 74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95750" h="74250">
                <a:moveTo>
                  <a:pt x="191250" y="31500"/>
                </a:moveTo>
                <a:lnTo>
                  <a:pt x="22950" y="31500"/>
                </a:lnTo>
                <a:lnTo>
                  <a:pt x="42975" y="11475"/>
                </a:lnTo>
                <a:cubicBezTo>
                  <a:pt x="45675" y="8775"/>
                  <a:pt x="45675" y="4500"/>
                  <a:pt x="42975" y="2025"/>
                </a:cubicBezTo>
                <a:cubicBezTo>
                  <a:pt x="40275" y="-675"/>
                  <a:pt x="36000" y="-675"/>
                  <a:pt x="33525" y="2025"/>
                </a:cubicBezTo>
                <a:lnTo>
                  <a:pt x="2025" y="33525"/>
                </a:lnTo>
                <a:cubicBezTo>
                  <a:pt x="-675" y="36225"/>
                  <a:pt x="-675" y="40500"/>
                  <a:pt x="2025" y="42975"/>
                </a:cubicBezTo>
                <a:lnTo>
                  <a:pt x="33525" y="74475"/>
                </a:lnTo>
                <a:cubicBezTo>
                  <a:pt x="34875" y="75825"/>
                  <a:pt x="36675" y="76500"/>
                  <a:pt x="38250" y="76500"/>
                </a:cubicBezTo>
                <a:cubicBezTo>
                  <a:pt x="39825" y="76500"/>
                  <a:pt x="41625" y="75825"/>
                  <a:pt x="42975" y="74475"/>
                </a:cubicBezTo>
                <a:cubicBezTo>
                  <a:pt x="45675" y="71775"/>
                  <a:pt x="45675" y="67500"/>
                  <a:pt x="42975" y="65025"/>
                </a:cubicBezTo>
                <a:lnTo>
                  <a:pt x="22950" y="45000"/>
                </a:lnTo>
                <a:lnTo>
                  <a:pt x="191250" y="45000"/>
                </a:lnTo>
                <a:cubicBezTo>
                  <a:pt x="195075" y="45000"/>
                  <a:pt x="198000" y="42075"/>
                  <a:pt x="198000" y="38250"/>
                </a:cubicBezTo>
                <a:cubicBezTo>
                  <a:pt x="198000" y="34425"/>
                  <a:pt x="195075" y="31500"/>
                  <a:pt x="191250" y="3150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3175" cap="flat">
            <a:solidFill>
              <a:schemeClr val="tx1">
                <a:lumMod val="65000"/>
                <a:lumOff val="35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78252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/>
      <p:bldP spid="54" grpId="0"/>
      <p:bldP spid="56" grpId="0"/>
      <p:bldP spid="5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Box 120"/>
          <p:cNvSpPr txBox="1"/>
          <p:nvPr/>
        </p:nvSpPr>
        <p:spPr bwMode="auto">
          <a:xfrm>
            <a:off x="1889702" y="880356"/>
            <a:ext cx="5364596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 algn="ctr"/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密集向量</a:t>
            </a:r>
            <a:r>
              <a:rPr lang="zh-TW" altLang="es-ES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（</a:t>
            </a:r>
            <a:r>
              <a:rPr lang="es-ES" altLang="zh-TW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Dense Vector</a:t>
            </a:r>
            <a:r>
              <a:rPr lang="zh-TW" altLang="es-ES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）</a:t>
            </a:r>
          </a:p>
        </p:txBody>
      </p:sp>
      <p:grpSp>
        <p:nvGrpSpPr>
          <p:cNvPr id="55" name="群組 54">
            <a:extLst>
              <a:ext uri="{FF2B5EF4-FFF2-40B4-BE49-F238E27FC236}">
                <a16:creationId xmlns:a16="http://schemas.microsoft.com/office/drawing/2014/main" id="{B4762224-9F35-4D48-BB77-EFFCC35BF3E6}"/>
              </a:ext>
            </a:extLst>
          </p:cNvPr>
          <p:cNvGrpSpPr/>
          <p:nvPr/>
        </p:nvGrpSpPr>
        <p:grpSpPr>
          <a:xfrm>
            <a:off x="179512" y="129324"/>
            <a:ext cx="451768" cy="555356"/>
            <a:chOff x="267804" y="190469"/>
            <a:chExt cx="531917" cy="653883"/>
          </a:xfrm>
        </p:grpSpPr>
        <p:sp>
          <p:nvSpPr>
            <p:cNvPr id="57" name="Freeform 5">
              <a:extLst>
                <a:ext uri="{FF2B5EF4-FFF2-40B4-BE49-F238E27FC236}">
                  <a16:creationId xmlns:a16="http://schemas.microsoft.com/office/drawing/2014/main" id="{362203A2-E93F-4F87-B804-D3E931DE92D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804" y="190469"/>
              <a:ext cx="442196" cy="502233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  <p:sp>
          <p:nvSpPr>
            <p:cNvPr id="58" name="Freeform 5">
              <a:extLst>
                <a:ext uri="{FF2B5EF4-FFF2-40B4-BE49-F238E27FC236}">
                  <a16:creationId xmlns:a16="http://schemas.microsoft.com/office/drawing/2014/main" id="{5CBECD0A-59D4-4B3F-A133-D8EFC67D5F0B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528" y="303506"/>
              <a:ext cx="476193" cy="540846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id="{BD7C89C8-D76B-4341-A88A-BDBFA6ADAFC5}"/>
              </a:ext>
            </a:extLst>
          </p:cNvPr>
          <p:cNvSpPr/>
          <p:nvPr/>
        </p:nvSpPr>
        <p:spPr>
          <a:xfrm>
            <a:off x="791580" y="235713"/>
            <a:ext cx="1620180" cy="43858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zh-TW" altLang="en-US" sz="24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文獻探討</a:t>
            </a:r>
            <a:endParaRPr lang="zh-CN" altLang="zh-CN" sz="2400" b="1" kern="1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838779" y="4806534"/>
            <a:ext cx="30168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6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graphicFrame>
        <p:nvGraphicFramePr>
          <p:cNvPr id="53" name="表格 2">
            <a:extLst>
              <a:ext uri="{FF2B5EF4-FFF2-40B4-BE49-F238E27FC236}">
                <a16:creationId xmlns:a16="http://schemas.microsoft.com/office/drawing/2014/main" id="{B40A9E21-650C-4957-88FF-8DBBAA9A62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4672471"/>
              </p:ext>
            </p:extLst>
          </p:nvPr>
        </p:nvGraphicFramePr>
        <p:xfrm>
          <a:off x="2144196" y="2104492"/>
          <a:ext cx="1440000" cy="18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6177521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62020758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ID</a:t>
                      </a:r>
                      <a:endParaRPr lang="zh-TW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itka Heading Semibold" pitchFamily="2" charset="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Tokenize</a:t>
                      </a:r>
                      <a:endParaRPr lang="zh-TW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itka Heading Semibold" pitchFamily="2" charset="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331394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1</a:t>
                      </a:r>
                      <a:endParaRPr lang="zh-TW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我</a:t>
                      </a:r>
                      <a:endParaRPr lang="en-US" altLang="zh-TW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787721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2</a:t>
                      </a:r>
                      <a:endParaRPr lang="zh-TW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喜歡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33162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3</a:t>
                      </a:r>
                      <a:endParaRPr lang="zh-TW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吃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930423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4</a:t>
                      </a:r>
                      <a:endParaRPr lang="zh-TW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水果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0096432"/>
                  </a:ext>
                </a:extLst>
              </a:tr>
            </a:tbl>
          </a:graphicData>
        </a:graphic>
      </p:graphicFrame>
      <p:sp>
        <p:nvSpPr>
          <p:cNvPr id="54" name="文字方塊 53">
            <a:extLst>
              <a:ext uri="{FF2B5EF4-FFF2-40B4-BE49-F238E27FC236}">
                <a16:creationId xmlns:a16="http://schemas.microsoft.com/office/drawing/2014/main" id="{0609AB1F-6BD6-46C3-97A2-311A7CF53AE4}"/>
              </a:ext>
            </a:extLst>
          </p:cNvPr>
          <p:cNvSpPr txBox="1"/>
          <p:nvPr/>
        </p:nvSpPr>
        <p:spPr>
          <a:xfrm>
            <a:off x="2294190" y="1703048"/>
            <a:ext cx="1140011" cy="340519"/>
          </a:xfrm>
          <a:prstGeom prst="roundRect">
            <a:avLst/>
          </a:prstGeom>
          <a:noFill/>
          <a:ln>
            <a:noFill/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zh-TW" altLang="en-US" sz="1400" b="1" dirty="0">
                <a:latin typeface="Sitka Heading Semibold" pitchFamily="2" charset="0"/>
              </a:rPr>
              <a:t>辭典</a:t>
            </a:r>
          </a:p>
        </p:txBody>
      </p:sp>
      <p:sp>
        <p:nvSpPr>
          <p:cNvPr id="56" name="圖形 14" descr="單線箭號 (直線)">
            <a:extLst>
              <a:ext uri="{FF2B5EF4-FFF2-40B4-BE49-F238E27FC236}">
                <a16:creationId xmlns:a16="http://schemas.microsoft.com/office/drawing/2014/main" id="{8225BCC2-6DEE-4298-9B36-0E42F3F5FEB6}"/>
              </a:ext>
            </a:extLst>
          </p:cNvPr>
          <p:cNvSpPr/>
          <p:nvPr/>
        </p:nvSpPr>
        <p:spPr>
          <a:xfrm flipH="1" flipV="1">
            <a:off x="4016227" y="2968588"/>
            <a:ext cx="195750" cy="74250"/>
          </a:xfrm>
          <a:custGeom>
            <a:avLst/>
            <a:gdLst>
              <a:gd name="connsiteX0" fmla="*/ 191250 w 195750"/>
              <a:gd name="connsiteY0" fmla="*/ 31500 h 74250"/>
              <a:gd name="connsiteX1" fmla="*/ 22950 w 195750"/>
              <a:gd name="connsiteY1" fmla="*/ 31500 h 74250"/>
              <a:gd name="connsiteX2" fmla="*/ 42975 w 195750"/>
              <a:gd name="connsiteY2" fmla="*/ 11475 h 74250"/>
              <a:gd name="connsiteX3" fmla="*/ 42975 w 195750"/>
              <a:gd name="connsiteY3" fmla="*/ 2025 h 74250"/>
              <a:gd name="connsiteX4" fmla="*/ 33525 w 195750"/>
              <a:gd name="connsiteY4" fmla="*/ 2025 h 74250"/>
              <a:gd name="connsiteX5" fmla="*/ 2025 w 195750"/>
              <a:gd name="connsiteY5" fmla="*/ 33525 h 74250"/>
              <a:gd name="connsiteX6" fmla="*/ 2025 w 195750"/>
              <a:gd name="connsiteY6" fmla="*/ 42975 h 74250"/>
              <a:gd name="connsiteX7" fmla="*/ 33525 w 195750"/>
              <a:gd name="connsiteY7" fmla="*/ 74475 h 74250"/>
              <a:gd name="connsiteX8" fmla="*/ 38250 w 195750"/>
              <a:gd name="connsiteY8" fmla="*/ 76500 h 74250"/>
              <a:gd name="connsiteX9" fmla="*/ 42975 w 195750"/>
              <a:gd name="connsiteY9" fmla="*/ 74475 h 74250"/>
              <a:gd name="connsiteX10" fmla="*/ 42975 w 195750"/>
              <a:gd name="connsiteY10" fmla="*/ 65025 h 74250"/>
              <a:gd name="connsiteX11" fmla="*/ 22950 w 195750"/>
              <a:gd name="connsiteY11" fmla="*/ 45000 h 74250"/>
              <a:gd name="connsiteX12" fmla="*/ 191250 w 195750"/>
              <a:gd name="connsiteY12" fmla="*/ 45000 h 74250"/>
              <a:gd name="connsiteX13" fmla="*/ 198000 w 195750"/>
              <a:gd name="connsiteY13" fmla="*/ 38250 h 74250"/>
              <a:gd name="connsiteX14" fmla="*/ 191250 w 195750"/>
              <a:gd name="connsiteY14" fmla="*/ 31500 h 74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95750" h="74250">
                <a:moveTo>
                  <a:pt x="191250" y="31500"/>
                </a:moveTo>
                <a:lnTo>
                  <a:pt x="22950" y="31500"/>
                </a:lnTo>
                <a:lnTo>
                  <a:pt x="42975" y="11475"/>
                </a:lnTo>
                <a:cubicBezTo>
                  <a:pt x="45675" y="8775"/>
                  <a:pt x="45675" y="4500"/>
                  <a:pt x="42975" y="2025"/>
                </a:cubicBezTo>
                <a:cubicBezTo>
                  <a:pt x="40275" y="-675"/>
                  <a:pt x="36000" y="-675"/>
                  <a:pt x="33525" y="2025"/>
                </a:cubicBezTo>
                <a:lnTo>
                  <a:pt x="2025" y="33525"/>
                </a:lnTo>
                <a:cubicBezTo>
                  <a:pt x="-675" y="36225"/>
                  <a:pt x="-675" y="40500"/>
                  <a:pt x="2025" y="42975"/>
                </a:cubicBezTo>
                <a:lnTo>
                  <a:pt x="33525" y="74475"/>
                </a:lnTo>
                <a:cubicBezTo>
                  <a:pt x="34875" y="75825"/>
                  <a:pt x="36675" y="76500"/>
                  <a:pt x="38250" y="76500"/>
                </a:cubicBezTo>
                <a:cubicBezTo>
                  <a:pt x="39825" y="76500"/>
                  <a:pt x="41625" y="75825"/>
                  <a:pt x="42975" y="74475"/>
                </a:cubicBezTo>
                <a:cubicBezTo>
                  <a:pt x="45675" y="71775"/>
                  <a:pt x="45675" y="67500"/>
                  <a:pt x="42975" y="65025"/>
                </a:cubicBezTo>
                <a:lnTo>
                  <a:pt x="22950" y="45000"/>
                </a:lnTo>
                <a:lnTo>
                  <a:pt x="191250" y="45000"/>
                </a:lnTo>
                <a:cubicBezTo>
                  <a:pt x="195075" y="45000"/>
                  <a:pt x="198000" y="42075"/>
                  <a:pt x="198000" y="38250"/>
                </a:cubicBezTo>
                <a:cubicBezTo>
                  <a:pt x="198000" y="34425"/>
                  <a:pt x="195075" y="31500"/>
                  <a:pt x="191250" y="3150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3175" cap="flat">
            <a:solidFill>
              <a:schemeClr val="tx1">
                <a:lumMod val="65000"/>
                <a:lumOff val="35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zh-TW" altLang="en-US" dirty="0"/>
          </a:p>
        </p:txBody>
      </p:sp>
      <p:graphicFrame>
        <p:nvGraphicFramePr>
          <p:cNvPr id="60" name="表格 2">
            <a:extLst>
              <a:ext uri="{FF2B5EF4-FFF2-40B4-BE49-F238E27FC236}">
                <a16:creationId xmlns:a16="http://schemas.microsoft.com/office/drawing/2014/main" id="{E7F0E124-9325-47FA-B3C6-64EE8DFC97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4052348"/>
              </p:ext>
            </p:extLst>
          </p:nvPr>
        </p:nvGraphicFramePr>
        <p:xfrm>
          <a:off x="4644008" y="2104492"/>
          <a:ext cx="2340000" cy="18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985355575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76024728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ID</a:t>
                      </a:r>
                      <a:endParaRPr lang="zh-TW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itka Heading Semibold" pitchFamily="2" charset="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Vector</a:t>
                      </a:r>
                      <a:endParaRPr lang="zh-TW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itka Heading Semibold" pitchFamily="2" charset="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090942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1</a:t>
                      </a:r>
                      <a:endParaRPr lang="zh-TW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[0.2, 0.1, 0.5]</a:t>
                      </a:r>
                      <a:endParaRPr lang="zh-TW" altLang="en-US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188946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2</a:t>
                      </a:r>
                      <a:endParaRPr lang="zh-TW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[0.4, 0.3, 0.7]</a:t>
                      </a:r>
                      <a:endParaRPr lang="zh-TW" altLang="en-US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230812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3</a:t>
                      </a:r>
                      <a:endParaRPr lang="zh-TW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[0.6, 0.2, 0.9]</a:t>
                      </a:r>
                      <a:endParaRPr lang="zh-TW" altLang="en-US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79819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4</a:t>
                      </a:r>
                      <a:endParaRPr lang="zh-TW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[0.8, 0.5, 0.3]</a:t>
                      </a:r>
                      <a:endParaRPr lang="zh-TW" altLang="en-US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853632"/>
                  </a:ext>
                </a:extLst>
              </a:tr>
            </a:tbl>
          </a:graphicData>
        </a:graphic>
      </p:graphicFrame>
      <p:sp>
        <p:nvSpPr>
          <p:cNvPr id="61" name="文字方塊 60">
            <a:extLst>
              <a:ext uri="{FF2B5EF4-FFF2-40B4-BE49-F238E27FC236}">
                <a16:creationId xmlns:a16="http://schemas.microsoft.com/office/drawing/2014/main" id="{6DECAFE4-5DA8-47FE-A45A-78B7729CCED1}"/>
              </a:ext>
            </a:extLst>
          </p:cNvPr>
          <p:cNvSpPr txBox="1"/>
          <p:nvPr/>
        </p:nvSpPr>
        <p:spPr>
          <a:xfrm>
            <a:off x="4520833" y="1703048"/>
            <a:ext cx="2586350" cy="340519"/>
          </a:xfrm>
          <a:prstGeom prst="roundRect">
            <a:avLst/>
          </a:prstGeom>
          <a:noFill/>
          <a:ln>
            <a:noFill/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en-US" altLang="zh-TW" sz="1400" dirty="0">
                <a:latin typeface="Sitka Heading Semibold" pitchFamily="2" charset="0"/>
              </a:rPr>
              <a:t>Distributed Representation</a:t>
            </a:r>
            <a:endParaRPr lang="zh-TW" altLang="en-US" sz="1400" b="1" dirty="0">
              <a:latin typeface="Sitka Heading Semi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4356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/>
      <p:bldP spid="54" grpId="0"/>
      <p:bldP spid="56" grpId="0" animBg="1"/>
      <p:bldP spid="6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群組 54">
            <a:extLst>
              <a:ext uri="{FF2B5EF4-FFF2-40B4-BE49-F238E27FC236}">
                <a16:creationId xmlns:a16="http://schemas.microsoft.com/office/drawing/2014/main" id="{B4762224-9F35-4D48-BB77-EFFCC35BF3E6}"/>
              </a:ext>
            </a:extLst>
          </p:cNvPr>
          <p:cNvGrpSpPr/>
          <p:nvPr/>
        </p:nvGrpSpPr>
        <p:grpSpPr>
          <a:xfrm>
            <a:off x="179512" y="129324"/>
            <a:ext cx="451768" cy="555356"/>
            <a:chOff x="267804" y="190469"/>
            <a:chExt cx="531917" cy="653883"/>
          </a:xfrm>
        </p:grpSpPr>
        <p:sp>
          <p:nvSpPr>
            <p:cNvPr id="57" name="Freeform 5">
              <a:extLst>
                <a:ext uri="{FF2B5EF4-FFF2-40B4-BE49-F238E27FC236}">
                  <a16:creationId xmlns:a16="http://schemas.microsoft.com/office/drawing/2014/main" id="{362203A2-E93F-4F87-B804-D3E931DE92D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804" y="190469"/>
              <a:ext cx="442196" cy="502233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  <p:sp>
          <p:nvSpPr>
            <p:cNvPr id="58" name="Freeform 5">
              <a:extLst>
                <a:ext uri="{FF2B5EF4-FFF2-40B4-BE49-F238E27FC236}">
                  <a16:creationId xmlns:a16="http://schemas.microsoft.com/office/drawing/2014/main" id="{5CBECD0A-59D4-4B3F-A133-D8EFC67D5F0B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528" y="303506"/>
              <a:ext cx="476193" cy="540846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id="{BD7C89C8-D76B-4341-A88A-BDBFA6ADAFC5}"/>
              </a:ext>
            </a:extLst>
          </p:cNvPr>
          <p:cNvSpPr/>
          <p:nvPr/>
        </p:nvSpPr>
        <p:spPr>
          <a:xfrm>
            <a:off x="791580" y="235713"/>
            <a:ext cx="1620180" cy="43858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zh-TW" altLang="en-US" sz="24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文獻探討</a:t>
            </a:r>
            <a:endParaRPr lang="zh-CN" altLang="zh-CN" sz="2400" b="1" kern="1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838779" y="4806534"/>
            <a:ext cx="28405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7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48" name="矩形: 圓角 47">
            <a:extLst>
              <a:ext uri="{FF2B5EF4-FFF2-40B4-BE49-F238E27FC236}">
                <a16:creationId xmlns:a16="http://schemas.microsoft.com/office/drawing/2014/main" id="{A25AF072-1DB3-41AF-B6C7-56383F7593AD}"/>
              </a:ext>
            </a:extLst>
          </p:cNvPr>
          <p:cNvSpPr/>
          <p:nvPr/>
        </p:nvSpPr>
        <p:spPr>
          <a:xfrm>
            <a:off x="1872000" y="1600436"/>
            <a:ext cx="5400000" cy="2880000"/>
          </a:xfrm>
          <a:prstGeom prst="roundRect">
            <a:avLst/>
          </a:prstGeom>
          <a:solidFill>
            <a:srgbClr val="DEEBF7">
              <a:alpha val="6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42BBC1E1-25BF-45CE-8D33-AA8A3B3E4486}"/>
              </a:ext>
            </a:extLst>
          </p:cNvPr>
          <p:cNvSpPr txBox="1"/>
          <p:nvPr/>
        </p:nvSpPr>
        <p:spPr>
          <a:xfrm>
            <a:off x="2138004" y="1712413"/>
            <a:ext cx="4867992" cy="2656046"/>
          </a:xfrm>
          <a:prstGeom prst="roundRect">
            <a:avLst/>
          </a:prstGeom>
          <a:noFill/>
          <a:ln>
            <a:noFill/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pPr marL="342900" indent="-342900" algn="l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u"/>
            </a:pPr>
            <a:r>
              <a:rPr lang="zh-TW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連續詞袋模型（</a:t>
            </a:r>
            <a:r>
              <a:rPr lang="en-US" altLang="zh-TW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</a:rPr>
              <a:t>Continuous Bag-of-words</a:t>
            </a:r>
            <a:r>
              <a:rPr lang="zh-TW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）</a:t>
            </a:r>
            <a:endParaRPr lang="en-US" altLang="zh-TW" sz="1400" b="1" dirty="0">
              <a:solidFill>
                <a:schemeClr val="tx1">
                  <a:lumMod val="75000"/>
                  <a:lumOff val="25000"/>
                </a:schemeClr>
              </a:solidFill>
              <a:latin typeface="Sitka Heading Semibold"/>
            </a:endParaRPr>
          </a:p>
          <a:p>
            <a:pPr marL="342900" indent="-342900" algn="l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u"/>
            </a:pPr>
            <a:r>
              <a:rPr lang="zh-TW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/>
              </a:rPr>
              <a:t>略字模型</a:t>
            </a:r>
            <a:r>
              <a:rPr lang="zh-TW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（</a:t>
            </a:r>
            <a:r>
              <a:rPr lang="en-US" altLang="zh-TW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</a:rPr>
              <a:t>Skip-gram</a:t>
            </a:r>
            <a:r>
              <a:rPr lang="zh-TW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）</a:t>
            </a:r>
            <a:endParaRPr lang="en-US" altLang="zh-TW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 algn="l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u"/>
            </a:pPr>
            <a:r>
              <a:rPr lang="zh-TW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/>
              </a:rPr>
              <a:t>全局向量</a:t>
            </a:r>
            <a:r>
              <a:rPr lang="zh-TW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（</a:t>
            </a:r>
            <a:r>
              <a:rPr lang="en-US" altLang="zh-TW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</a:rPr>
              <a:t>Global Vectors for Word Representation</a:t>
            </a:r>
            <a:r>
              <a:rPr lang="zh-TW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）</a:t>
            </a:r>
            <a:endParaRPr lang="en-US" altLang="zh-TW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 algn="l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u"/>
            </a:pPr>
            <a:r>
              <a:rPr lang="zh-TW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快文向量模型（</a:t>
            </a:r>
            <a:r>
              <a:rPr lang="en-US" altLang="zh-TW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</a:rPr>
              <a:t>Fast Text</a:t>
            </a:r>
            <a:r>
              <a:rPr lang="zh-TW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）</a:t>
            </a:r>
            <a:endParaRPr lang="en-US" altLang="zh-TW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 algn="l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u"/>
            </a:pPr>
            <a:r>
              <a:rPr lang="en-US" altLang="zh-TW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/>
              </a:rPr>
              <a:t>ELMo</a:t>
            </a:r>
            <a:r>
              <a:rPr lang="zh-TW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/>
              </a:rPr>
              <a:t>（</a:t>
            </a:r>
            <a:r>
              <a:rPr lang="en-US" altLang="zh-TW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/>
              </a:rPr>
              <a:t>Embedding from Language Models</a:t>
            </a:r>
            <a:r>
              <a:rPr lang="zh-TW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/>
              </a:rPr>
              <a:t>）</a:t>
            </a:r>
          </a:p>
        </p:txBody>
      </p:sp>
      <p:sp>
        <p:nvSpPr>
          <p:cNvPr id="50" name="TextBox 120">
            <a:extLst>
              <a:ext uri="{FF2B5EF4-FFF2-40B4-BE49-F238E27FC236}">
                <a16:creationId xmlns:a16="http://schemas.microsoft.com/office/drawing/2014/main" id="{4713A236-2971-4BA1-A085-687787CBD697}"/>
              </a:ext>
            </a:extLst>
          </p:cNvPr>
          <p:cNvSpPr txBox="1"/>
          <p:nvPr/>
        </p:nvSpPr>
        <p:spPr bwMode="auto">
          <a:xfrm>
            <a:off x="1889702" y="880356"/>
            <a:ext cx="5364596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 algn="ctr"/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密集向量</a:t>
            </a:r>
            <a:r>
              <a:rPr lang="zh-TW" altLang="es-ES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（</a:t>
            </a:r>
            <a:r>
              <a:rPr lang="es-ES" altLang="zh-TW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Dense Vector</a:t>
            </a:r>
            <a:r>
              <a:rPr lang="zh-TW" altLang="es-ES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276218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1" dur="250" fill="hold"/>
                                        <p:tgtEl>
                                          <p:spTgt spid="48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6" presetClass="emph" presetSubtype="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3" dur="250" fill="hold"/>
                                        <p:tgtEl>
                                          <p:spTgt spid="48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650"/>
                            </p:stCondLst>
                            <p:childTnLst>
                              <p:par>
                                <p:cTn id="15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8" grpId="1" animBg="1"/>
      <p:bldP spid="48" grpId="2" animBg="1"/>
      <p:bldP spid="49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630124613"/>
  <p:tag name="MH_LIBRARY" val="GRAPHIC"/>
</p:tagLst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40928</TotalTime>
  <Words>1700</Words>
  <Application>Microsoft Office PowerPoint</Application>
  <PresentationFormat>自訂</PresentationFormat>
  <Paragraphs>589</Paragraphs>
  <Slides>36</Slides>
  <Notes>36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36</vt:i4>
      </vt:variant>
    </vt:vector>
  </HeadingPairs>
  <TitlesOfParts>
    <vt:vector size="42" baseType="lpstr">
      <vt:lpstr>台灣金萱體</vt:lpstr>
      <vt:lpstr>Arial</vt:lpstr>
      <vt:lpstr>Calibri</vt:lpstr>
      <vt:lpstr>Wingdings</vt:lpstr>
      <vt:lpstr>Sitka Heading Semibold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林承緯</dc:creator>
  <dc:description>http://www.ypppt.com/</dc:description>
  <cp:lastModifiedBy>林承緯</cp:lastModifiedBy>
  <cp:revision>872</cp:revision>
  <dcterms:created xsi:type="dcterms:W3CDTF">2017-06-09T15:26:17Z</dcterms:created>
  <dcterms:modified xsi:type="dcterms:W3CDTF">2023-05-21T17:33:11Z</dcterms:modified>
</cp:coreProperties>
</file>