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2"/>
  </p:notesMasterIdLst>
  <p:sldIdLst>
    <p:sldId id="256" r:id="rId2"/>
    <p:sldId id="261" r:id="rId3"/>
    <p:sldId id="340" r:id="rId4"/>
    <p:sldId id="296" r:id="rId5"/>
    <p:sldId id="319" r:id="rId6"/>
    <p:sldId id="348" r:id="rId7"/>
    <p:sldId id="334" r:id="rId8"/>
    <p:sldId id="347" r:id="rId9"/>
    <p:sldId id="300" r:id="rId10"/>
    <p:sldId id="282" r:id="rId11"/>
  </p:sldIdLst>
  <p:sldSz cx="9144000" cy="514508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Sitka Heading Semibold" pitchFamily="2" charset="0"/>
      <p:bold r:id="rId18"/>
      <p:boldItalic r:id="rId19"/>
    </p:embeddedFont>
    <p:embeddedFont>
      <p:font typeface="台灣金萱體" panose="02020500000000000000" pitchFamily="18" charset="-120"/>
      <p:regular r:id="rId20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19"/>
          </p14:sldIdLst>
        </p14:section>
        <p14:section name="研究方法" id="{37CC4188-1E23-434C-B6E1-B0C181BCF747}">
          <p14:sldIdLst>
            <p14:sldId id="348"/>
            <p14:sldId id="334"/>
          </p14:sldIdLst>
        </p14:section>
        <p14:section name="結論" id="{03F6012E-C4FD-44F8-A30B-DF371020F14E}">
          <p14:sldIdLst>
            <p14:sldId id="347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FFFFF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042" y="38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3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345503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Two Novel SMOTE Methods for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Solving Imbalanced Classification Problems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318505" y="2762255"/>
            <a:ext cx="250677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YUAN BAO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SIBO YANG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791438" y="3601306"/>
            <a:ext cx="1447191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defTabSz="514350" hangingPunct="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January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2023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3803409" y="3146334"/>
            <a:ext cx="153696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IEEE Access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902457"/>
            <a:ext cx="5609534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本研究提出了兩種新的改進型</a:t>
            </a:r>
            <a:r>
              <a:rPr lang="en-US" altLang="zh-TW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方法，分別是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中心點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CP-SMOTE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內外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IO-SMOTE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方法，試著改善原本</a:t>
            </a:r>
            <a:r>
              <a:rPr lang="en-US" altLang="zh-TW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方法的缺點。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535051" y="880356"/>
            <a:ext cx="8073897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CP-SMOTE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233" idx="3"/>
            <a:endCxn id="247" idx="1"/>
          </p:cNvCxnSpPr>
          <p:nvPr/>
        </p:nvCxnSpPr>
        <p:spPr>
          <a:xfrm>
            <a:off x="5296219" y="2949146"/>
            <a:ext cx="309304" cy="30574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字方塊 238">
            <a:extLst>
              <a:ext uri="{FF2B5EF4-FFF2-40B4-BE49-F238E27FC236}">
                <a16:creationId xmlns:a16="http://schemas.microsoft.com/office/drawing/2014/main" id="{D6E6D065-D1E4-419B-94CA-81452DD9FF73}"/>
              </a:ext>
            </a:extLst>
          </p:cNvPr>
          <p:cNvSpPr txBox="1"/>
          <p:nvPr/>
        </p:nvSpPr>
        <p:spPr>
          <a:xfrm>
            <a:off x="1004663" y="1865641"/>
            <a:ext cx="2713102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k-means</a:t>
            </a:r>
            <a:r>
              <a:rPr lang="zh-TW" altLang="en-US" sz="1200" dirty="0">
                <a:latin typeface="Sitka Heading Semibold" pitchFamily="2" charset="0"/>
              </a:rPr>
              <a:t>找出少數類別樣本中心點</a:t>
            </a:r>
            <a:endParaRPr lang="en-US" altLang="zh-TW" sz="1200" dirty="0">
              <a:latin typeface="Sitka Heading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91CB57E4-A052-4DE2-90A4-6126EB1E19B1}"/>
                  </a:ext>
                </a:extLst>
              </p:cNvPr>
              <p:cNvSpPr txBox="1"/>
              <p:nvPr/>
            </p:nvSpPr>
            <p:spPr>
              <a:xfrm>
                <a:off x="698417" y="2618897"/>
                <a:ext cx="3325593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使用歐式距離計算每個樣本到中心點的距離</a:t>
                </a:r>
                <a14:m>
                  <m:oMath xmlns:m="http://schemas.openxmlformats.org/officeDocument/2006/math">
                    <m:r>
                      <a:rPr lang="en-US" altLang="zh-TW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91CB57E4-A052-4DE2-90A4-6126EB1E1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7" y="2618897"/>
                <a:ext cx="3325593" cy="36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/>
              <p:nvPr/>
            </p:nvSpPr>
            <p:spPr>
              <a:xfrm>
                <a:off x="5540411" y="3235330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11" y="3235330"/>
                <a:ext cx="436584" cy="3915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8E7014A0-F4AF-48AB-B3DD-659754B058F7}"/>
              </a:ext>
            </a:extLst>
          </p:cNvPr>
          <p:cNvSpPr txBox="1"/>
          <p:nvPr/>
        </p:nvSpPr>
        <p:spPr>
          <a:xfrm>
            <a:off x="1375781" y="4191294"/>
            <a:ext cx="197028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與中心點合成新的樣本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6BF14181-A638-4DB6-A1E5-9309740D8988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2361214" y="2225641"/>
            <a:ext cx="0" cy="39325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id="{1449A50A-88C7-4626-AC4B-EA45436568A9}"/>
              </a:ext>
            </a:extLst>
          </p:cNvPr>
          <p:cNvCxnSpPr>
            <a:cxnSpLocks/>
            <a:stCxn id="241" idx="2"/>
            <a:endCxn id="276" idx="0"/>
          </p:cNvCxnSpPr>
          <p:nvPr/>
        </p:nvCxnSpPr>
        <p:spPr>
          <a:xfrm flipH="1">
            <a:off x="2360921" y="2978897"/>
            <a:ext cx="293" cy="42308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橢圓 245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4827178" y="2459449"/>
            <a:ext cx="1623423" cy="1623423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橢圓 246">
            <a:extLst>
              <a:ext uri="{FF2B5EF4-FFF2-40B4-BE49-F238E27FC236}">
                <a16:creationId xmlns:a16="http://schemas.microsoft.com/office/drawing/2014/main" id="{70129B74-B344-4287-9BE3-616EE70088E5}"/>
              </a:ext>
            </a:extLst>
          </p:cNvPr>
          <p:cNvSpPr/>
          <p:nvPr/>
        </p:nvSpPr>
        <p:spPr>
          <a:xfrm>
            <a:off x="5587844" y="3237209"/>
            <a:ext cx="120723" cy="120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5115980" y="3023017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80" y="3023017"/>
                <a:ext cx="436584" cy="39159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15090027-0BCD-4E5D-B17F-4436869E98B4}"/>
              </a:ext>
            </a:extLst>
          </p:cNvPr>
          <p:cNvSpPr/>
          <p:nvPr/>
        </p:nvSpPr>
        <p:spPr>
          <a:xfrm>
            <a:off x="5446904" y="3080003"/>
            <a:ext cx="144000" cy="144000"/>
          </a:xfrm>
          <a:prstGeom prst="rect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字方塊 258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/>
              <p:nvPr/>
            </p:nvSpPr>
            <p:spPr>
              <a:xfrm>
                <a:off x="5395195" y="2794280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59" name="文字方塊 258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195" y="2794280"/>
                <a:ext cx="436584" cy="391597"/>
              </a:xfrm>
              <a:prstGeom prst="roundRect">
                <a:avLst/>
              </a:prstGeom>
              <a:blipFill>
                <a:blip r:embed="rId6"/>
                <a:stretch>
                  <a:fillRect r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群組 285"/>
          <p:cNvGrpSpPr/>
          <p:nvPr/>
        </p:nvGrpSpPr>
        <p:grpSpPr>
          <a:xfrm>
            <a:off x="4795579" y="1744452"/>
            <a:ext cx="3518482" cy="2762705"/>
            <a:chOff x="4795579" y="1744452"/>
            <a:chExt cx="3518482" cy="2762705"/>
          </a:xfrm>
        </p:grpSpPr>
        <p:cxnSp>
          <p:nvCxnSpPr>
            <p:cNvPr id="211" name="直線單箭頭接點 210">
              <a:extLst>
                <a:ext uri="{FF2B5EF4-FFF2-40B4-BE49-F238E27FC236}">
                  <a16:creationId xmlns:a16="http://schemas.microsoft.com/office/drawing/2014/main" id="{A18A7104-703C-4743-8CC7-63C0B017A1FE}"/>
                </a:ext>
              </a:extLst>
            </p:cNvPr>
            <p:cNvCxnSpPr>
              <a:cxnSpLocks/>
            </p:cNvCxnSpPr>
            <p:nvPr/>
          </p:nvCxnSpPr>
          <p:spPr>
            <a:xfrm>
              <a:off x="4795579" y="4497799"/>
              <a:ext cx="3518482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C6DD26A4-AACE-4591-8026-27A282D1E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834" y="1744452"/>
              <a:ext cx="0" cy="276270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4CF6687-B2EC-4D27-8749-F19DA928923A}"/>
                </a:ext>
              </a:extLst>
            </p:cNvPr>
            <p:cNvSpPr/>
            <p:nvPr/>
          </p:nvSpPr>
          <p:spPr>
            <a:xfrm>
              <a:off x="5183074" y="3539923"/>
              <a:ext cx="220150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EBF617B-A0E0-46E6-90C2-483C11A551C2}"/>
                </a:ext>
              </a:extLst>
            </p:cNvPr>
            <p:cNvSpPr/>
            <p:nvPr/>
          </p:nvSpPr>
          <p:spPr>
            <a:xfrm>
              <a:off x="5558764" y="2543372"/>
              <a:ext cx="220148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15" name="橢圓 214">
              <a:extLst>
                <a:ext uri="{FF2B5EF4-FFF2-40B4-BE49-F238E27FC236}">
                  <a16:creationId xmlns:a16="http://schemas.microsoft.com/office/drawing/2014/main" id="{5E4CB818-B8E6-43D5-BF7E-A7A2485F37EE}"/>
                </a:ext>
              </a:extLst>
            </p:cNvPr>
            <p:cNvSpPr/>
            <p:nvPr/>
          </p:nvSpPr>
          <p:spPr>
            <a:xfrm>
              <a:off x="5756847" y="4121874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>
              <a:extLst>
                <a:ext uri="{FF2B5EF4-FFF2-40B4-BE49-F238E27FC236}">
                  <a16:creationId xmlns:a16="http://schemas.microsoft.com/office/drawing/2014/main" id="{7642EF64-18F2-4A91-88CA-B0917CEDA80A}"/>
                </a:ext>
              </a:extLst>
            </p:cNvPr>
            <p:cNvSpPr/>
            <p:nvPr/>
          </p:nvSpPr>
          <p:spPr>
            <a:xfrm>
              <a:off x="7260625" y="3575024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>
              <a:extLst>
                <a:ext uri="{FF2B5EF4-FFF2-40B4-BE49-F238E27FC236}">
                  <a16:creationId xmlns:a16="http://schemas.microsoft.com/office/drawing/2014/main" id="{3F5066C9-8A07-4CE6-9C36-CA0777461E95}"/>
                </a:ext>
              </a:extLst>
            </p:cNvPr>
            <p:cNvSpPr/>
            <p:nvPr/>
          </p:nvSpPr>
          <p:spPr>
            <a:xfrm>
              <a:off x="6083659" y="2490559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64DBB23-4850-421F-A248-05A0F6419EE5}"/>
                </a:ext>
              </a:extLst>
            </p:cNvPr>
            <p:cNvSpPr/>
            <p:nvPr/>
          </p:nvSpPr>
          <p:spPr>
            <a:xfrm>
              <a:off x="7242210" y="3083442"/>
              <a:ext cx="220148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19" name="橢圓 218">
              <a:extLst>
                <a:ext uri="{FF2B5EF4-FFF2-40B4-BE49-F238E27FC236}">
                  <a16:creationId xmlns:a16="http://schemas.microsoft.com/office/drawing/2014/main" id="{E76D3953-C12D-47BB-972E-CD025A876049}"/>
                </a:ext>
              </a:extLst>
            </p:cNvPr>
            <p:cNvSpPr/>
            <p:nvPr/>
          </p:nvSpPr>
          <p:spPr>
            <a:xfrm>
              <a:off x="6339593" y="3708096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橢圓 219">
              <a:extLst>
                <a:ext uri="{FF2B5EF4-FFF2-40B4-BE49-F238E27FC236}">
                  <a16:creationId xmlns:a16="http://schemas.microsoft.com/office/drawing/2014/main" id="{6177AEA2-0F68-4DB3-B5DB-7065C8629308}"/>
                </a:ext>
              </a:extLst>
            </p:cNvPr>
            <p:cNvSpPr/>
            <p:nvPr/>
          </p:nvSpPr>
          <p:spPr>
            <a:xfrm>
              <a:off x="6818758" y="1938812"/>
              <a:ext cx="220150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BA536132-240B-49F0-97E1-B31DCC7F04F1}"/>
                </a:ext>
              </a:extLst>
            </p:cNvPr>
            <p:cNvSpPr/>
            <p:nvPr/>
          </p:nvSpPr>
          <p:spPr>
            <a:xfrm>
              <a:off x="5687287" y="3645747"/>
              <a:ext cx="220148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23902F34-94DD-4351-BE66-50E1634A0359}"/>
                </a:ext>
              </a:extLst>
            </p:cNvPr>
            <p:cNvSpPr/>
            <p:nvPr/>
          </p:nvSpPr>
          <p:spPr>
            <a:xfrm>
              <a:off x="6776239" y="2484272"/>
              <a:ext cx="220148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2F62B933-C138-4F96-A186-A741D9A672C6}"/>
                </a:ext>
              </a:extLst>
            </p:cNvPr>
            <p:cNvSpPr/>
            <p:nvPr/>
          </p:nvSpPr>
          <p:spPr>
            <a:xfrm>
              <a:off x="7654992" y="2417619"/>
              <a:ext cx="220150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C0FC0586-FCF1-43FA-B61C-5EBEA49CC811}"/>
                </a:ext>
              </a:extLst>
            </p:cNvPr>
            <p:cNvSpPr/>
            <p:nvPr/>
          </p:nvSpPr>
          <p:spPr>
            <a:xfrm>
              <a:off x="6776238" y="2944338"/>
              <a:ext cx="220150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25" name="橢圓 224">
              <a:extLst>
                <a:ext uri="{FF2B5EF4-FFF2-40B4-BE49-F238E27FC236}">
                  <a16:creationId xmlns:a16="http://schemas.microsoft.com/office/drawing/2014/main" id="{F6BF0934-7789-42F3-A954-DA3ED2E2D584}"/>
                </a:ext>
              </a:extLst>
            </p:cNvPr>
            <p:cNvSpPr/>
            <p:nvPr/>
          </p:nvSpPr>
          <p:spPr>
            <a:xfrm>
              <a:off x="6756056" y="3407047"/>
              <a:ext cx="220150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橢圓 225">
              <a:extLst>
                <a:ext uri="{FF2B5EF4-FFF2-40B4-BE49-F238E27FC236}">
                  <a16:creationId xmlns:a16="http://schemas.microsoft.com/office/drawing/2014/main" id="{A2A15497-ED33-4358-B304-D2799D48211A}"/>
                </a:ext>
              </a:extLst>
            </p:cNvPr>
            <p:cNvSpPr/>
            <p:nvPr/>
          </p:nvSpPr>
          <p:spPr>
            <a:xfrm>
              <a:off x="7830948" y="4040045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>
              <a:extLst>
                <a:ext uri="{FF2B5EF4-FFF2-40B4-BE49-F238E27FC236}">
                  <a16:creationId xmlns:a16="http://schemas.microsoft.com/office/drawing/2014/main" id="{4DE7FA86-3CBB-4A0F-9922-F16222DF26C3}"/>
                </a:ext>
              </a:extLst>
            </p:cNvPr>
            <p:cNvSpPr/>
            <p:nvPr/>
          </p:nvSpPr>
          <p:spPr>
            <a:xfrm>
              <a:off x="5222567" y="2050363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>
              <a:extLst>
                <a:ext uri="{FF2B5EF4-FFF2-40B4-BE49-F238E27FC236}">
                  <a16:creationId xmlns:a16="http://schemas.microsoft.com/office/drawing/2014/main" id="{D78AAD60-7588-45B2-AFE2-91DC2359F021}"/>
                </a:ext>
              </a:extLst>
            </p:cNvPr>
            <p:cNvSpPr/>
            <p:nvPr/>
          </p:nvSpPr>
          <p:spPr>
            <a:xfrm>
              <a:off x="6708685" y="4074472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橢圓 228">
              <a:extLst>
                <a:ext uri="{FF2B5EF4-FFF2-40B4-BE49-F238E27FC236}">
                  <a16:creationId xmlns:a16="http://schemas.microsoft.com/office/drawing/2014/main" id="{5F4B316C-3476-4EAD-BC01-E3C249698103}"/>
                </a:ext>
              </a:extLst>
            </p:cNvPr>
            <p:cNvSpPr/>
            <p:nvPr/>
          </p:nvSpPr>
          <p:spPr>
            <a:xfrm>
              <a:off x="7567593" y="2963082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7310F3C-9C8D-4FFA-AEF7-8A957E00F184}"/>
                </a:ext>
              </a:extLst>
            </p:cNvPr>
            <p:cNvSpPr/>
            <p:nvPr/>
          </p:nvSpPr>
          <p:spPr>
            <a:xfrm>
              <a:off x="5076070" y="2841214"/>
              <a:ext cx="220149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itka Heading Semibold" pitchFamily="2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0205CACF-7B17-4C7E-924F-A25E43EBAA4A}"/>
                </a:ext>
              </a:extLst>
            </p:cNvPr>
            <p:cNvSpPr/>
            <p:nvPr/>
          </p:nvSpPr>
          <p:spPr>
            <a:xfrm>
              <a:off x="6092315" y="3191907"/>
              <a:ext cx="220149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itka Heading Semibold" pitchFamily="2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7216D648-FF05-4C65-AE5A-BA8DF57233B1}"/>
                </a:ext>
              </a:extLst>
            </p:cNvPr>
            <p:cNvSpPr/>
            <p:nvPr/>
          </p:nvSpPr>
          <p:spPr>
            <a:xfrm>
              <a:off x="7350427" y="1952441"/>
              <a:ext cx="220149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itka Heading Semibold" pitchFamily="2" charset="0"/>
              </a:endParaRPr>
            </a:p>
          </p:txBody>
        </p:sp>
        <p:sp>
          <p:nvSpPr>
            <p:cNvPr id="237" name="橢圓 236">
              <a:extLst>
                <a:ext uri="{FF2B5EF4-FFF2-40B4-BE49-F238E27FC236}">
                  <a16:creationId xmlns:a16="http://schemas.microsoft.com/office/drawing/2014/main" id="{F51AC61A-ED49-499A-9F30-749599FC22AF}"/>
                </a:ext>
              </a:extLst>
            </p:cNvPr>
            <p:cNvSpPr/>
            <p:nvPr/>
          </p:nvSpPr>
          <p:spPr>
            <a:xfrm>
              <a:off x="7755325" y="1945028"/>
              <a:ext cx="220149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>
              <a:extLst>
                <a:ext uri="{FF2B5EF4-FFF2-40B4-BE49-F238E27FC236}">
                  <a16:creationId xmlns:a16="http://schemas.microsoft.com/office/drawing/2014/main" id="{4DE2C942-E62A-4F56-992B-6E685240475C}"/>
                </a:ext>
              </a:extLst>
            </p:cNvPr>
            <p:cNvSpPr/>
            <p:nvPr/>
          </p:nvSpPr>
          <p:spPr>
            <a:xfrm>
              <a:off x="6336298" y="1871024"/>
              <a:ext cx="220149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>
              <a:extLst>
                <a:ext uri="{FF2B5EF4-FFF2-40B4-BE49-F238E27FC236}">
                  <a16:creationId xmlns:a16="http://schemas.microsoft.com/office/drawing/2014/main" id="{5E4CB818-B8E6-43D5-BF7E-A7A2485F37EE}"/>
                </a:ext>
              </a:extLst>
            </p:cNvPr>
            <p:cNvSpPr/>
            <p:nvPr/>
          </p:nvSpPr>
          <p:spPr>
            <a:xfrm>
              <a:off x="5866921" y="2133499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5" name="橢圓 264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6504825" y="1951601"/>
            <a:ext cx="1623423" cy="1623423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/>
              <p:nvPr/>
            </p:nvSpPr>
            <p:spPr>
              <a:xfrm>
                <a:off x="7001025" y="2714766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025" y="2714766"/>
                <a:ext cx="436584" cy="39159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橢圓 266">
            <a:extLst>
              <a:ext uri="{FF2B5EF4-FFF2-40B4-BE49-F238E27FC236}">
                <a16:creationId xmlns:a16="http://schemas.microsoft.com/office/drawing/2014/main" id="{70129B74-B344-4287-9BE3-616EE70088E5}"/>
              </a:ext>
            </a:extLst>
          </p:cNvPr>
          <p:cNvSpPr/>
          <p:nvPr/>
        </p:nvSpPr>
        <p:spPr>
          <a:xfrm>
            <a:off x="7256200" y="2714001"/>
            <a:ext cx="120723" cy="120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8" name="直線接點 267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267" idx="0"/>
            <a:endCxn id="236" idx="2"/>
          </p:cNvCxnSpPr>
          <p:nvPr/>
        </p:nvCxnSpPr>
        <p:spPr>
          <a:xfrm flipV="1">
            <a:off x="7316562" y="2168304"/>
            <a:ext cx="143940" cy="5456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字方塊 268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7092639" y="2244544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9" name="文字方塊 26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39" y="2244544"/>
                <a:ext cx="436584" cy="391597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217" idx="3"/>
            <a:endCxn id="247" idx="7"/>
          </p:cNvCxnSpPr>
          <p:nvPr/>
        </p:nvCxnSpPr>
        <p:spPr>
          <a:xfrm flipH="1">
            <a:off x="5690888" y="2674810"/>
            <a:ext cx="425011" cy="5800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字方塊 272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5830122" y="285351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73" name="文字方塊 27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122" y="2853512"/>
                <a:ext cx="436584" cy="391597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267" idx="5"/>
            <a:endCxn id="229" idx="1"/>
          </p:cNvCxnSpPr>
          <p:nvPr/>
        </p:nvCxnSpPr>
        <p:spPr>
          <a:xfrm>
            <a:off x="7359244" y="2817045"/>
            <a:ext cx="240589" cy="1776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字方塊 274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7339455" y="2650265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75" name="文字方塊 27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455" y="2650265"/>
                <a:ext cx="436584" cy="391597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字方塊 275">
                <a:extLst>
                  <a:ext uri="{FF2B5EF4-FFF2-40B4-BE49-F238E27FC236}">
                    <a16:creationId xmlns:a16="http://schemas.microsoft.com/office/drawing/2014/main" id="{91CB57E4-A052-4DE2-90A4-6126EB1E19B1}"/>
                  </a:ext>
                </a:extLst>
              </p:cNvPr>
              <p:cNvSpPr txBox="1"/>
              <p:nvPr/>
            </p:nvSpPr>
            <p:spPr>
              <a:xfrm>
                <a:off x="599663" y="3401979"/>
                <a:ext cx="3522516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如果距離</a:t>
                </a:r>
                <a14:m>
                  <m:oMath xmlns:m="http://schemas.openxmlformats.org/officeDocument/2006/math">
                    <m:r>
                      <a:rPr lang="en-US" altLang="zh-TW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/>
                  <a:t>小於多數類樣本點到中心點的距離</a:t>
                </a:r>
                <a14:m>
                  <m:oMath xmlns:m="http://schemas.openxmlformats.org/officeDocument/2006/math">
                    <m:r>
                      <a:rPr lang="en-US" altLang="zh-TW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76" name="文字方塊 275">
                <a:extLst>
                  <a:ext uri="{FF2B5EF4-FFF2-40B4-BE49-F238E27FC236}">
                    <a16:creationId xmlns:a16="http://schemas.microsoft.com/office/drawing/2014/main" id="{91CB57E4-A052-4DE2-90A4-6126EB1E1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63" y="3401979"/>
                <a:ext cx="3522516" cy="360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1449A50A-88C7-4626-AC4B-EA45436568A9}"/>
              </a:ext>
            </a:extLst>
          </p:cNvPr>
          <p:cNvCxnSpPr>
            <a:cxnSpLocks/>
            <a:stCxn id="276" idx="2"/>
            <a:endCxn id="242" idx="0"/>
          </p:cNvCxnSpPr>
          <p:nvPr/>
        </p:nvCxnSpPr>
        <p:spPr>
          <a:xfrm>
            <a:off x="2360921" y="3761979"/>
            <a:ext cx="0" cy="42931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39" grpId="0" animBg="1"/>
      <p:bldP spid="241" grpId="0" animBg="1"/>
      <p:bldP spid="248" grpId="0"/>
      <p:bldP spid="242" grpId="0" animBg="1"/>
      <p:bldP spid="246" grpId="0" animBg="1"/>
      <p:bldP spid="247" grpId="0" animBg="1"/>
      <p:bldP spid="249" grpId="0"/>
      <p:bldP spid="258" grpId="0" animBg="1"/>
      <p:bldP spid="259" grpId="0"/>
      <p:bldP spid="265" grpId="0" animBg="1"/>
      <p:bldP spid="266" grpId="0"/>
      <p:bldP spid="267" grpId="0" animBg="1"/>
      <p:bldP spid="269" grpId="0"/>
      <p:bldP spid="273" grpId="0"/>
      <p:bldP spid="275" grpId="0"/>
      <p:bldP spid="2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65573" y="888151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IO-SMOTE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124" idx="1"/>
            <a:endCxn id="133" idx="3"/>
          </p:cNvCxnSpPr>
          <p:nvPr/>
        </p:nvCxnSpPr>
        <p:spPr>
          <a:xfrm flipH="1">
            <a:off x="5748963" y="2762797"/>
            <a:ext cx="1456687" cy="4897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6E6D065-D1E4-419B-94CA-81452DD9FF73}"/>
              </a:ext>
            </a:extLst>
          </p:cNvPr>
          <p:cNvSpPr txBox="1">
            <a:spLocks noChangeAspect="1"/>
          </p:cNvSpPr>
          <p:nvPr/>
        </p:nvSpPr>
        <p:spPr>
          <a:xfrm>
            <a:off x="1004369" y="2195023"/>
            <a:ext cx="2713102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找出每個少數類別樣本的鄰居樣本</a:t>
            </a:r>
            <a:endParaRPr lang="en-US" altLang="zh-TW" sz="1200" dirty="0">
              <a:latin typeface="Sitka Heading Semibold" pitchFamily="2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1CB57E4-A052-4DE2-90A4-6126EB1E19B1}"/>
              </a:ext>
            </a:extLst>
          </p:cNvPr>
          <p:cNvSpPr txBox="1">
            <a:spLocks noChangeAspect="1"/>
          </p:cNvSpPr>
          <p:nvPr/>
        </p:nvSpPr>
        <p:spPr>
          <a:xfrm>
            <a:off x="1093460" y="3046719"/>
            <a:ext cx="2534198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判斷少數類別樣本為內點或外點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E7014A0-F4AF-48AB-B3DD-659754B058F7}"/>
              </a:ext>
            </a:extLst>
          </p:cNvPr>
          <p:cNvSpPr txBox="1">
            <a:spLocks noChangeAspect="1"/>
          </p:cNvSpPr>
          <p:nvPr/>
        </p:nvSpPr>
        <p:spPr>
          <a:xfrm>
            <a:off x="1269055" y="3902872"/>
            <a:ext cx="2183729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內點和外點之間生成新的樣本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6BF14181-A638-4DB6-A1E5-9309740D8988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2360559" y="2555023"/>
            <a:ext cx="361" cy="49169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橢圓 97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4827178" y="2459449"/>
            <a:ext cx="1623423" cy="1623423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5090027-0BCD-4E5D-B17F-4436869E98B4}"/>
              </a:ext>
            </a:extLst>
          </p:cNvPr>
          <p:cNvSpPr/>
          <p:nvPr/>
        </p:nvSpPr>
        <p:spPr>
          <a:xfrm>
            <a:off x="6029854" y="3049343"/>
            <a:ext cx="144000" cy="144000"/>
          </a:xfrm>
          <a:prstGeom prst="rect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/>
              <p:nvPr/>
            </p:nvSpPr>
            <p:spPr>
              <a:xfrm>
                <a:off x="5956922" y="3091506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altLang="zh-TW" sz="1200" dirty="0"/>
              </a:p>
            </p:txBody>
          </p:sp>
        </mc:Choice>
        <mc:Fallback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22" y="3091506"/>
                <a:ext cx="436584" cy="391597"/>
              </a:xfrm>
              <a:prstGeom prst="roundRect">
                <a:avLst/>
              </a:prstGeom>
              <a:blipFill>
                <a:blip r:embed="rId3"/>
                <a:stretch>
                  <a:fillRect r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橢圓 137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6504825" y="1951601"/>
            <a:ext cx="1623423" cy="1623423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1449A50A-88C7-4626-AC4B-EA45436568A9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2360559" y="3406719"/>
            <a:ext cx="361" cy="49615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88E162AD-C6E1-4811-9509-4E7C3E13D4A2}"/>
              </a:ext>
            </a:extLst>
          </p:cNvPr>
          <p:cNvSpPr txBox="1"/>
          <p:nvPr/>
        </p:nvSpPr>
        <p:spPr>
          <a:xfrm>
            <a:off x="5083469" y="3254420"/>
            <a:ext cx="56066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>
                <a:solidFill>
                  <a:srgbClr val="E03E3E"/>
                </a:solidFill>
              </a:rPr>
              <a:t>內點</a:t>
            </a:r>
            <a:endParaRPr lang="en-US" altLang="zh-TW" sz="1200" dirty="0">
              <a:solidFill>
                <a:srgbClr val="E03E3E"/>
              </a:solidFill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8E162AD-C6E1-4811-9509-4E7C3E13D4A2}"/>
              </a:ext>
            </a:extLst>
          </p:cNvPr>
          <p:cNvSpPr txBox="1"/>
          <p:nvPr/>
        </p:nvSpPr>
        <p:spPr>
          <a:xfrm>
            <a:off x="7318442" y="2740252"/>
            <a:ext cx="56066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>
                <a:solidFill>
                  <a:srgbClr val="E03E3E"/>
                </a:solidFill>
              </a:rPr>
              <a:t>外點</a:t>
            </a:r>
            <a:endParaRPr lang="en-US" altLang="zh-TW" sz="1200" dirty="0">
              <a:solidFill>
                <a:srgbClr val="E03E3E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3902F34-94DD-4351-BE66-50E1634A0359}"/>
              </a:ext>
            </a:extLst>
          </p:cNvPr>
          <p:cNvSpPr/>
          <p:nvPr/>
        </p:nvSpPr>
        <p:spPr>
          <a:xfrm>
            <a:off x="7205650" y="2654865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205CACF-7B17-4C7E-924F-A25E43EBAA4A}"/>
              </a:ext>
            </a:extLst>
          </p:cNvPr>
          <p:cNvSpPr/>
          <p:nvPr/>
        </p:nvSpPr>
        <p:spPr>
          <a:xfrm>
            <a:off x="5528814" y="3144660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8CB2FC2-50A0-41BD-93A8-63D0004C2109}"/>
              </a:ext>
            </a:extLst>
          </p:cNvPr>
          <p:cNvGrpSpPr/>
          <p:nvPr/>
        </p:nvGrpSpPr>
        <p:grpSpPr>
          <a:xfrm>
            <a:off x="4795579" y="1744452"/>
            <a:ext cx="3518482" cy="2762705"/>
            <a:chOff x="4795579" y="1744452"/>
            <a:chExt cx="3518482" cy="2762705"/>
          </a:xfrm>
        </p:grpSpPr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8A7104-703C-4743-8CC7-63C0B017A1FE}"/>
                </a:ext>
              </a:extLst>
            </p:cNvPr>
            <p:cNvCxnSpPr>
              <a:cxnSpLocks/>
            </p:cNvCxnSpPr>
            <p:nvPr/>
          </p:nvCxnSpPr>
          <p:spPr>
            <a:xfrm>
              <a:off x="4795579" y="4497799"/>
              <a:ext cx="3518482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C6DD26A4-AACE-4591-8026-27A282D1E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834" y="1744452"/>
              <a:ext cx="0" cy="276270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4CF6687-B2EC-4D27-8749-F19DA928923A}"/>
                </a:ext>
              </a:extLst>
            </p:cNvPr>
            <p:cNvSpPr/>
            <p:nvPr/>
          </p:nvSpPr>
          <p:spPr>
            <a:xfrm>
              <a:off x="5186144" y="3651317"/>
              <a:ext cx="220150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EBF617B-A0E0-46E6-90C2-483C11A551C2}"/>
                </a:ext>
              </a:extLst>
            </p:cNvPr>
            <p:cNvSpPr/>
            <p:nvPr/>
          </p:nvSpPr>
          <p:spPr>
            <a:xfrm>
              <a:off x="5638889" y="2510631"/>
              <a:ext cx="220148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5E4CB818-B8E6-43D5-BF7E-A7A2485F37EE}"/>
                </a:ext>
              </a:extLst>
            </p:cNvPr>
            <p:cNvSpPr/>
            <p:nvPr/>
          </p:nvSpPr>
          <p:spPr>
            <a:xfrm>
              <a:off x="5756847" y="4121874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7642EF64-18F2-4A91-88CA-B0917CEDA80A}"/>
                </a:ext>
              </a:extLst>
            </p:cNvPr>
            <p:cNvSpPr/>
            <p:nvPr/>
          </p:nvSpPr>
          <p:spPr>
            <a:xfrm>
              <a:off x="6496922" y="3287304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3F5066C9-8A07-4CE6-9C36-CA0777461E95}"/>
                </a:ext>
              </a:extLst>
            </p:cNvPr>
            <p:cNvSpPr/>
            <p:nvPr/>
          </p:nvSpPr>
          <p:spPr>
            <a:xfrm>
              <a:off x="5941445" y="2691546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E76D3953-C12D-47BB-972E-CD025A876049}"/>
                </a:ext>
              </a:extLst>
            </p:cNvPr>
            <p:cNvSpPr/>
            <p:nvPr/>
          </p:nvSpPr>
          <p:spPr>
            <a:xfrm>
              <a:off x="6099100" y="3492460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6177AEA2-0F68-4DB3-B5DB-7065C8629308}"/>
                </a:ext>
              </a:extLst>
            </p:cNvPr>
            <p:cNvSpPr/>
            <p:nvPr/>
          </p:nvSpPr>
          <p:spPr>
            <a:xfrm>
              <a:off x="7036051" y="2098560"/>
              <a:ext cx="220150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A536132-240B-49F0-97E1-B31DCC7F04F1}"/>
                </a:ext>
              </a:extLst>
            </p:cNvPr>
            <p:cNvSpPr/>
            <p:nvPr/>
          </p:nvSpPr>
          <p:spPr>
            <a:xfrm>
              <a:off x="5687287" y="3745949"/>
              <a:ext cx="220148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C0FC0586-FCF1-43FA-B61C-5EBEA49CC811}"/>
                </a:ext>
              </a:extLst>
            </p:cNvPr>
            <p:cNvSpPr/>
            <p:nvPr/>
          </p:nvSpPr>
          <p:spPr>
            <a:xfrm>
              <a:off x="6914109" y="3081707"/>
              <a:ext cx="220150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A2A15497-ED33-4358-B304-D2799D48211A}"/>
                </a:ext>
              </a:extLst>
            </p:cNvPr>
            <p:cNvSpPr/>
            <p:nvPr/>
          </p:nvSpPr>
          <p:spPr>
            <a:xfrm>
              <a:off x="7830948" y="4040045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4DE7FA86-3CBB-4A0F-9922-F16222DF26C3}"/>
                </a:ext>
              </a:extLst>
            </p:cNvPr>
            <p:cNvSpPr/>
            <p:nvPr/>
          </p:nvSpPr>
          <p:spPr>
            <a:xfrm>
              <a:off x="5222567" y="2050363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D78AAD60-7588-45B2-AFE2-91DC2359F021}"/>
                </a:ext>
              </a:extLst>
            </p:cNvPr>
            <p:cNvSpPr/>
            <p:nvPr/>
          </p:nvSpPr>
          <p:spPr>
            <a:xfrm>
              <a:off x="7200636" y="3759248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5F4B316C-3476-4EAD-BC01-E3C249698103}"/>
                </a:ext>
              </a:extLst>
            </p:cNvPr>
            <p:cNvSpPr/>
            <p:nvPr/>
          </p:nvSpPr>
          <p:spPr>
            <a:xfrm>
              <a:off x="7574176" y="2373269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97310F3C-9C8D-4FFA-AEF7-8A957E00F184}"/>
                </a:ext>
              </a:extLst>
            </p:cNvPr>
            <p:cNvSpPr/>
            <p:nvPr/>
          </p:nvSpPr>
          <p:spPr>
            <a:xfrm>
              <a:off x="5076070" y="2841214"/>
              <a:ext cx="220149" cy="215863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itka Heading Semibold" pitchFamily="2" charset="0"/>
              </a:endParaRPr>
            </a:p>
          </p:txBody>
        </p:sp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F51AC61A-ED49-499A-9F30-749599FC22AF}"/>
                </a:ext>
              </a:extLst>
            </p:cNvPr>
            <p:cNvSpPr/>
            <p:nvPr/>
          </p:nvSpPr>
          <p:spPr>
            <a:xfrm>
              <a:off x="7830948" y="1921205"/>
              <a:ext cx="220149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4DE2C942-E62A-4F56-992B-6E685240475C}"/>
                </a:ext>
              </a:extLst>
            </p:cNvPr>
            <p:cNvSpPr/>
            <p:nvPr/>
          </p:nvSpPr>
          <p:spPr>
            <a:xfrm>
              <a:off x="6398379" y="1932517"/>
              <a:ext cx="220149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5E4CB818-B8E6-43D5-BF7E-A7A2485F37EE}"/>
                </a:ext>
              </a:extLst>
            </p:cNvPr>
            <p:cNvSpPr/>
            <p:nvPr/>
          </p:nvSpPr>
          <p:spPr>
            <a:xfrm>
              <a:off x="5950998" y="2163555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F51AC61A-ED49-499A-9F30-749599FC22AF}"/>
                </a:ext>
              </a:extLst>
            </p:cNvPr>
            <p:cNvSpPr/>
            <p:nvPr/>
          </p:nvSpPr>
          <p:spPr>
            <a:xfrm>
              <a:off x="6560673" y="2575045"/>
              <a:ext cx="220149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橢圓 149">
              <a:extLst>
                <a:ext uri="{FF2B5EF4-FFF2-40B4-BE49-F238E27FC236}">
                  <a16:creationId xmlns:a16="http://schemas.microsoft.com/office/drawing/2014/main" id="{F6BF0934-7789-42F3-A954-DA3ED2E2D584}"/>
                </a:ext>
              </a:extLst>
            </p:cNvPr>
            <p:cNvSpPr/>
            <p:nvPr/>
          </p:nvSpPr>
          <p:spPr>
            <a:xfrm>
              <a:off x="7775210" y="2989133"/>
              <a:ext cx="220150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F51AC61A-ED49-499A-9F30-749599FC22AF}"/>
                </a:ext>
              </a:extLst>
            </p:cNvPr>
            <p:cNvSpPr/>
            <p:nvPr/>
          </p:nvSpPr>
          <p:spPr>
            <a:xfrm>
              <a:off x="7315723" y="3174675"/>
              <a:ext cx="220149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7642EF64-18F2-4A91-88CA-B0917CEDA80A}"/>
                </a:ext>
              </a:extLst>
            </p:cNvPr>
            <p:cNvSpPr/>
            <p:nvPr/>
          </p:nvSpPr>
          <p:spPr>
            <a:xfrm>
              <a:off x="6548486" y="4010830"/>
              <a:ext cx="220148" cy="215863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89" grpId="0" animBg="1"/>
      <p:bldP spid="90" grpId="0" animBg="1"/>
      <p:bldP spid="93" grpId="0" animBg="1"/>
      <p:bldP spid="98" grpId="0" animBg="1"/>
      <p:bldP spid="109" grpId="0" animBg="1"/>
      <p:bldP spid="110" grpId="0"/>
      <p:bldP spid="138" grpId="0" animBg="1"/>
      <p:bldP spid="151" grpId="0"/>
      <p:bldP spid="152" grpId="0"/>
      <p:bldP spid="124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3671900" y="1852464"/>
            <a:ext cx="1800000" cy="2461551"/>
            <a:chOff x="2034008" y="1833125"/>
            <a:chExt cx="1800000" cy="2461551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BA533EB-5B6A-4291-A54D-849FF0D345B6}"/>
                </a:ext>
              </a:extLst>
            </p:cNvPr>
            <p:cNvSpPr txBox="1"/>
            <p:nvPr/>
          </p:nvSpPr>
          <p:spPr>
            <a:xfrm>
              <a:off x="2034008" y="1833125"/>
              <a:ext cx="1800000" cy="3064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輸入訓練資料集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5368868-74E5-497A-B5B2-D52E460BD467}"/>
                </a:ext>
              </a:extLst>
            </p:cNvPr>
            <p:cNvSpPr txBox="1"/>
            <p:nvPr/>
          </p:nvSpPr>
          <p:spPr>
            <a:xfrm>
              <a:off x="2177974" y="2579890"/>
              <a:ext cx="1512068" cy="3064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進行資料平衡</a:t>
              </a:r>
              <a:endParaRPr lang="en-US" altLang="zh-TW" sz="1200" dirty="0">
                <a:latin typeface="Sitka Heading Semibold" pitchFamily="2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DB373DD-97FF-4982-A5F9-BAAA1B5CBE21}"/>
                </a:ext>
              </a:extLst>
            </p:cNvPr>
            <p:cNvSpPr txBox="1"/>
            <p:nvPr/>
          </p:nvSpPr>
          <p:spPr>
            <a:xfrm>
              <a:off x="2295032" y="3270667"/>
              <a:ext cx="1277952" cy="3064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訓練模型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6CAD2F4-4E6C-40E6-8632-6628B680EC78}"/>
                </a:ext>
              </a:extLst>
            </p:cNvPr>
            <p:cNvSpPr txBox="1"/>
            <p:nvPr/>
          </p:nvSpPr>
          <p:spPr>
            <a:xfrm>
              <a:off x="2042994" y="3988209"/>
              <a:ext cx="1782028" cy="3064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K-fold</a:t>
              </a:r>
              <a:r>
                <a:rPr lang="zh-TW" altLang="en-US" sz="1200" dirty="0">
                  <a:latin typeface="Sitka Heading Semibold" pitchFamily="2" charset="0"/>
                </a:rPr>
                <a:t>交叉驗證（</a:t>
              </a:r>
              <a:r>
                <a:rPr lang="en-US" altLang="zh-TW" sz="1200" dirty="0">
                  <a:latin typeface="Sitka Heading Semibold" pitchFamily="2" charset="0"/>
                </a:rPr>
                <a:t>K=</a:t>
              </a:r>
              <a:r>
                <a:rPr lang="en-US" altLang="zh-TW" sz="1200" dirty="0"/>
                <a:t>5</a:t>
              </a:r>
              <a:r>
                <a:rPr lang="zh-TW" altLang="en-US" sz="1200" dirty="0">
                  <a:latin typeface="Sitka Heading Semibold" pitchFamily="2" charset="0"/>
                </a:rPr>
                <a:t>）</a:t>
              </a: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C5D2EDD-231C-49E6-9AB4-AE54CC9BF784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2934008" y="2139592"/>
              <a:ext cx="0" cy="440298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1BCBF6BF-7E87-4072-9AC4-4D1005B009FD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2934008" y="2886357"/>
              <a:ext cx="0" cy="38431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364A45C9-4358-4EAE-ADA1-454A75537B4C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2934008" y="3577134"/>
              <a:ext cx="0" cy="411075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B22FE9D-00D9-42B2-BAC7-057EA1B1796F}"/>
              </a:ext>
            </a:extLst>
          </p:cNvPr>
          <p:cNvGrpSpPr/>
          <p:nvPr/>
        </p:nvGrpSpPr>
        <p:grpSpPr>
          <a:xfrm>
            <a:off x="5210876" y="3290006"/>
            <a:ext cx="4134475" cy="306467"/>
            <a:chOff x="4429023" y="3270667"/>
            <a:chExt cx="4134475" cy="306467"/>
          </a:xfrm>
        </p:grpSpPr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EF0173F-7EEF-4911-867F-C4C62D0CA894}"/>
                </a:ext>
              </a:extLst>
            </p:cNvPr>
            <p:cNvCxnSpPr>
              <a:cxnSpLocks/>
              <a:stCxn id="41" idx="3"/>
              <a:endCxn id="48" idx="1"/>
            </p:cNvCxnSpPr>
            <p:nvPr/>
          </p:nvCxnSpPr>
          <p:spPr>
            <a:xfrm>
              <a:off x="4429023" y="3423901"/>
              <a:ext cx="441144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2BCD83F-5DD3-4285-8660-286CC1C6C16F}"/>
                </a:ext>
              </a:extLst>
            </p:cNvPr>
            <p:cNvSpPr txBox="1"/>
            <p:nvPr/>
          </p:nvSpPr>
          <p:spPr>
            <a:xfrm>
              <a:off x="4870167" y="3270667"/>
              <a:ext cx="3693331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TW" sz="1200" dirty="0">
                  <a:latin typeface="Sitka Heading Semibold" pitchFamily="2" charset="0"/>
                </a:rPr>
                <a:t>FNN</a:t>
              </a:r>
              <a:r>
                <a:rPr lang="zh-TW" altLang="en-US" sz="1200" dirty="0"/>
                <a:t>（反向傳播神經網絡）、</a:t>
              </a:r>
              <a:r>
                <a:rPr lang="en-US" altLang="zh-TW" sz="1200" dirty="0">
                  <a:latin typeface="Sitka Heading Semibold" pitchFamily="2" charset="0"/>
                </a:rPr>
                <a:t>ELM</a:t>
              </a:r>
              <a:r>
                <a:rPr lang="zh-TW" altLang="en-US" sz="1200" dirty="0"/>
                <a:t>（極限學習機）</a:t>
              </a:r>
              <a:endParaRPr lang="en-US" altLang="zh-TW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8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F1-Score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7FB2778-3F37-4AA8-95E7-5EB5DAB6A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888"/>
              </p:ext>
            </p:extLst>
          </p:nvPr>
        </p:nvGraphicFramePr>
        <p:xfrm>
          <a:off x="1710176" y="1960476"/>
          <a:ext cx="5723648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4848636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IO-SMOTE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CP-SMOTE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ecoli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0.9497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0.9592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0.9742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0.9763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yeast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0.9749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0.9901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0.9915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yeast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0.9698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0.9782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0.9852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newthyroid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0.9280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0.9354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0.9392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0.9441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42822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529822" y="1762543"/>
            <a:ext cx="6300000" cy="16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1799822" y="2157043"/>
            <a:ext cx="5760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這兩種方法生成的樣本大部分距離分類邊界較遠，可以降低訓練的誤差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從實驗結果得到兩種新的方法都優於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，其中以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CP-SMOTE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53261</TotalTime>
  <Words>384</Words>
  <Application>Microsoft Office PowerPoint</Application>
  <PresentationFormat>自訂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Sitka Heading Semibold</vt:lpstr>
      <vt:lpstr>Arial</vt:lpstr>
      <vt:lpstr>Calibri</vt:lpstr>
      <vt:lpstr>Cambria Math</vt:lpstr>
      <vt:lpstr>台灣金萱體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931</cp:revision>
  <dcterms:created xsi:type="dcterms:W3CDTF">2017-06-09T15:26:17Z</dcterms:created>
  <dcterms:modified xsi:type="dcterms:W3CDTF">2023-09-17T18:36:19Z</dcterms:modified>
</cp:coreProperties>
</file>