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376" r:id="rId4"/>
    <p:sldId id="319" r:id="rId5"/>
    <p:sldId id="378" r:id="rId6"/>
    <p:sldId id="271" r:id="rId7"/>
    <p:sldId id="348" r:id="rId8"/>
    <p:sldId id="377" r:id="rId9"/>
    <p:sldId id="374" r:id="rId10"/>
    <p:sldId id="365" r:id="rId11"/>
    <p:sldId id="282" r:id="rId12"/>
  </p:sldIdLst>
  <p:sldSz cx="9144000" cy="5145088"/>
  <p:notesSz cx="6858000" cy="9144000"/>
  <p:embeddedFontLst>
    <p:embeddedFont>
      <p:font typeface="標楷體" panose="03000509000000000000" pitchFamily="65" charset="-120"/>
      <p:regular r:id="rId15"/>
    </p:embeddedFont>
  </p:embeddedFontLst>
  <p:kinsoku lang="zh-TW" invalStChars="" invalEndChars="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6FC05FCD-B7FD-4A89-B846-24418ABE0961}">
          <p14:sldIdLst>
            <p14:sldId id="256"/>
          </p14:sldIdLst>
        </p14:section>
        <p14:section name="目錄" id="{317438F3-236E-49AB-B153-7826C7B4D751}">
          <p14:sldIdLst>
            <p14:sldId id="261"/>
          </p14:sldIdLst>
        </p14:section>
        <p14:section name="摘要" id="{504896DA-EB07-4D0C-B4ED-394A818D56FE}">
          <p14:sldIdLst>
            <p14:sldId id="376"/>
          </p14:sldIdLst>
        </p14:section>
        <p14:section name="文獻探討" id="{8B0DAE7C-F86D-4A06-AEEB-4C4EC9171F37}">
          <p14:sldIdLst>
            <p14:sldId id="319"/>
          </p14:sldIdLst>
        </p14:section>
        <p14:section name="研究方法" id="{37CC4188-1E23-434C-B6E1-B0C181BCF747}">
          <p14:sldIdLst>
            <p14:sldId id="378"/>
            <p14:sldId id="271"/>
          </p14:sldIdLst>
        </p14:section>
        <p14:section name="實驗結果" id="{B51DCECE-0544-4C84-B3F1-84A12A7CD775}">
          <p14:sldIdLst>
            <p14:sldId id="348"/>
            <p14:sldId id="377"/>
          </p14:sldIdLst>
        </p14:section>
        <p14:section name="結論" id="{03F6012E-C4FD-44F8-A30B-DF371020F14E}">
          <p14:sldIdLst>
            <p14:sldId id="374"/>
          </p14:sldIdLst>
        </p14:section>
        <p14:section name="後續研究方向" id="{F17D7474-BD7D-452D-BC5D-0E5CAADD4CC5}">
          <p14:sldIdLst>
            <p14:sldId id="365"/>
          </p14:sldIdLst>
        </p14:section>
        <p14:section name="結尾" id="{4C644145-B8AD-4BCA-A57D-A344C644709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承緯" initials="林承緯" lastIdx="2" clrIdx="0">
    <p:extLst>
      <p:ext uri="{19B8F6BF-5375-455C-9EA6-DF929625EA0E}">
        <p15:presenceInfo xmlns:p15="http://schemas.microsoft.com/office/powerpoint/2012/main" userId="林承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E3E"/>
    <a:srgbClr val="F0F0F0"/>
    <a:srgbClr val="F2F2F2"/>
    <a:srgbClr val="000000"/>
    <a:srgbClr val="FFFFFF"/>
    <a:srgbClr val="35CD4B"/>
    <a:srgbClr val="FDBC40"/>
    <a:srgbClr val="FC625D"/>
    <a:srgbClr val="DEEBF7"/>
    <a:srgbClr val="FE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6261" autoAdjust="0"/>
  </p:normalViewPr>
  <p:slideViewPr>
    <p:cSldViewPr>
      <p:cViewPr>
        <p:scale>
          <a:sx n="130" d="100"/>
          <a:sy n="130" d="100"/>
        </p:scale>
        <p:origin x="1282" y="202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4056" y="8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B60ADF7-9340-4FEE-804B-9ED475F8CD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6DFF2D-38DD-4A99-9424-EDE55FC627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51C41-D5B9-4DEE-A047-03934D421C4A}" type="datetimeFigureOut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2023/9/30</a:t>
            </a:fld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B41F61-7EC8-4561-B7D2-7E6D5B684D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C516FE-EDF4-4DBD-BB3D-BB871D9650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035BC-2BAC-4859-9964-8DC11E2250FD}" type="slidenum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‹#›</a:t>
            </a:fld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193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fld id="{D60B4A33-8CC6-4A9D-99BB-1801B6CFF545}" type="datetimeFigureOut">
              <a:rPr lang="zh-CN" altLang="en-US" smtClean="0"/>
              <a:pPr/>
              <a:t>2023/9/30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03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561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DBSCAN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算法來尋找聚類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判斷聚類中的樣本類別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刪除與該聚類中心最近的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50%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的所有實例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找到集合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的重疊區域，其中包含了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k=3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誤分類的實例</a:t>
            </a:r>
          </a:p>
          <a:p>
            <a:pPr hangingPunct="0"/>
            <a:endParaRPr lang="zh-TW" altLang="zh-TW" sz="12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19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68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425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9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056A-F3E7-495F-BA08-9E7B7142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A3DDD4-4EA3-4F0A-BBB0-928D4B05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FE3E5-C310-4EFF-8D18-369BF15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2023/9/30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26C86-9DE9-4B32-92E2-FA886C1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24370-432A-472D-94F2-91EEBA0E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F35E-3FF8-4430-A23E-B80CF54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81F882-6D7B-4837-9CEA-2283D6E7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359BE-997B-4AE8-92A9-A11F8DE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2023/9/30</a:t>
            </a:fld>
            <a:endParaRPr lang="zh-CN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87516-5E09-466E-A127-BCB0E09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CN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E99BD-9FAC-4573-AC0C-7BF1029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4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671C0D-1521-43F0-ABF3-67A41E10E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843C56-B623-4B17-BFAC-70E69A94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C63F61-FCAB-4DF3-9586-846DC87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2023/9/30</a:t>
            </a:fld>
            <a:endParaRPr lang="zh-CN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F7CF8-942C-428A-9248-2DA135E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CN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5E364-449B-4200-9A78-FDAD11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12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26A50-9603-4F04-986E-26F0F34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DCE31-36B8-4EB0-9386-11865D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78A08-6337-4783-AF8F-54FADCA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2023/9/30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6F848-39B2-484D-88C8-0063056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E8DEAF-E7A0-4E87-861D-E9F10E43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06D0F-EC61-4B18-AFB2-3A7F15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B5AA04-75E1-411C-BC15-D701370F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5F905-B621-4C13-AA2F-18D9768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2023/9/30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0DE0B-E8C0-4CD9-9BEB-EAF4FF5C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2B586-595C-4B10-AAF4-4EB559B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D4703-4B5E-4451-B82F-C4DBF1D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6B96E-5EEB-4EA3-9BC2-CAA682C4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BC880B-D252-404A-99E8-8CF17202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EB7F00-97A9-4083-826B-5843DDE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2023/9/30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6BA9F9-9D2C-4112-A679-3BC06C6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EC48AF-07CF-47B6-873D-069C4E9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634D9-E3C2-48BF-B3D8-0DC0687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DE1232-A2AF-47B6-97CE-4A48E0DA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5688-7550-448B-AA9F-9BE10E4E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9D9BD9-DC44-461A-9DCF-A2BA3A0A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E056C8-A851-49B8-87F1-8AA5E1E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CD6526-CB7C-4772-A7E1-12446B1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2023/9/30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BFC1B1-CD57-4BFD-8D16-25AEF22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C7EE79-9DA8-4105-860F-7CB189A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D85F5-2B1E-4AEC-9462-9D2C3F4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A6F4B5-918E-49DF-AE09-63E8761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2023/9/30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507D6-E6DF-4D20-925F-9EC7BD4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F69D0C-B242-4175-8D67-3A47EEEB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D13FE-E159-4F62-9E6C-83078D8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C67E8B0-37D8-4A94-82F6-917A9E355C37}" type="datetimeFigureOut">
              <a:rPr lang="zh-TW" altLang="en-US" smtClean="0"/>
              <a:pPr/>
              <a:t>2023/9/30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0D2DA6-BF5A-437B-AF37-B4121E9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8B7BF-988F-44B1-B8E3-E1A5E31C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1FE3E8B2-12FB-46EC-9011-C7F7CCA9E9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1784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8B8D3-BDFC-43BF-B41D-3B410B75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577B1-522F-4B1F-8D78-796F7C61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21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15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15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0642F5-E67D-4D82-8F13-FEDB49C0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5B1C40-8753-48B6-807F-E7C1985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2023/9/30</a:t>
            </a:fld>
            <a:endParaRPr lang="zh-CN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DCC936-F9DF-4E10-81AE-0F7051E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CN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CB987-A805-47CA-9127-796BF4D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2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87BB-79F8-41F0-BAFC-970D06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BA208C-FAE0-4534-B3BA-020B18DE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76F354-DC69-43FF-9E6B-260986F4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64F79F-ECD6-4645-8071-00F0D49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2023/9/30</a:t>
            </a:fld>
            <a:endParaRPr lang="zh-CN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185309-89BB-4382-9122-F2D60D2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CN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EE73A-3EA8-4F03-B704-8A9A09E7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65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34022C-A79F-43AB-A14B-CF4B7BF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F8B359-09B3-46D7-8C42-C0179110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D6E69-9A5D-4060-BF7E-4C9AC93E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2023/9/30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F23E87-EFD7-4484-A48E-EAD8643B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6F489D-CEB3-4DBD-A51B-4DDBB1A9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7935" y="1499535"/>
            <a:ext cx="8907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  <a:sym typeface="+mn-lt"/>
              </a:rPr>
              <a:t>A New Hybrid Sampling Approach for Classification </a:t>
            </a:r>
            <a:b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  <a:sym typeface="+mn-lt"/>
              </a:rPr>
            </a:b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  <a:sym typeface="+mn-lt"/>
              </a:rPr>
              <a:t>of Imbalanced Datasets</a:t>
            </a:r>
          </a:p>
        </p:txBody>
      </p:sp>
      <p:cxnSp>
        <p:nvCxnSpPr>
          <p:cNvPr id="19" name="直接连接符 60">
            <a:extLst>
              <a:ext uri="{FF2B5EF4-FFF2-40B4-BE49-F238E27FC236}">
                <a16:creationId xmlns:a16="http://schemas.microsoft.com/office/drawing/2014/main" id="{F325BBD3-43B9-433F-95CC-5D4A95575FFF}"/>
              </a:ext>
            </a:extLst>
          </p:cNvPr>
          <p:cNvCxnSpPr>
            <a:cxnSpLocks/>
          </p:cNvCxnSpPr>
          <p:nvPr/>
        </p:nvCxnSpPr>
        <p:spPr>
          <a:xfrm>
            <a:off x="1717786" y="3562445"/>
            <a:ext cx="5708210" cy="0"/>
          </a:xfrm>
          <a:prstGeom prst="line">
            <a:avLst/>
          </a:prstGeom>
          <a:noFill/>
          <a:ln w="1905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id="{391EEBDB-53D3-4DD5-94B4-CAF56A78DC95}"/>
              </a:ext>
            </a:extLst>
          </p:cNvPr>
          <p:cNvSpPr txBox="1"/>
          <p:nvPr/>
        </p:nvSpPr>
        <p:spPr>
          <a:xfrm>
            <a:off x="6065367" y="3600648"/>
            <a:ext cx="1360629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報告者：林承緯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EF0E7C8-CE5F-40DF-974F-5A2B0BFA9073}"/>
              </a:ext>
            </a:extLst>
          </p:cNvPr>
          <p:cNvSpPr txBox="1"/>
          <p:nvPr/>
        </p:nvSpPr>
        <p:spPr>
          <a:xfrm>
            <a:off x="3332130" y="2762255"/>
            <a:ext cx="2479525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作者：</a:t>
            </a:r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Anantaporn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 </a:t>
            </a:r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Hanskunatai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 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pic>
        <p:nvPicPr>
          <p:cNvPr id="17" name="Picture 10" descr="animation drawing gif | WiffleGif">
            <a:extLst>
              <a:ext uri="{FF2B5EF4-FFF2-40B4-BE49-F238E27FC236}">
                <a16:creationId xmlns:a16="http://schemas.microsoft.com/office/drawing/2014/main" id="{30C571FF-196A-4A9E-8909-6E7D011F5B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329262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273DC65C-FBBA-4AA7-987A-17AE32EDDA4C}"/>
              </a:ext>
            </a:extLst>
          </p:cNvPr>
          <p:cNvSpPr txBox="1"/>
          <p:nvPr/>
        </p:nvSpPr>
        <p:spPr>
          <a:xfrm>
            <a:off x="4057488" y="3146334"/>
            <a:ext cx="1028808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來源：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IEEE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1D20C5C2-856D-4DD3-ABFF-1144482F860E}"/>
              </a:ext>
            </a:extLst>
          </p:cNvPr>
          <p:cNvSpPr txBox="1"/>
          <p:nvPr/>
        </p:nvSpPr>
        <p:spPr>
          <a:xfrm>
            <a:off x="1717786" y="3601306"/>
            <a:ext cx="1339534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27-30 April 2018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2376264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後續研究方向</a:t>
            </a:r>
          </a:p>
        </p:txBody>
      </p:sp>
      <p:sp>
        <p:nvSpPr>
          <p:cNvPr id="10" name="矩形 9"/>
          <p:cNvSpPr/>
          <p:nvPr/>
        </p:nvSpPr>
        <p:spPr>
          <a:xfrm>
            <a:off x="8748464" y="480653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26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32551F5B-864A-4C9F-A8F3-C616A6241D20}"/>
              </a:ext>
            </a:extLst>
          </p:cNvPr>
          <p:cNvSpPr txBox="1"/>
          <p:nvPr/>
        </p:nvSpPr>
        <p:spPr>
          <a:xfrm>
            <a:off x="4451500" y="1778692"/>
            <a:ext cx="36128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可以試著使用更多的演算法去比較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3D451D83-872E-4C93-BA7C-CBCD85D461BC}"/>
              </a:ext>
            </a:extLst>
          </p:cNvPr>
          <p:cNvSpPr/>
          <p:nvPr/>
        </p:nvSpPr>
        <p:spPr bwMode="auto">
          <a:xfrm rot="5400000">
            <a:off x="1555908" y="1899168"/>
            <a:ext cx="2109643" cy="19014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26" name="TextBox 56">
            <a:extLst>
              <a:ext uri="{FF2B5EF4-FFF2-40B4-BE49-F238E27FC236}">
                <a16:creationId xmlns:a16="http://schemas.microsoft.com/office/drawing/2014/main" id="{AFA7156F-A7D6-4D92-BE7A-CE0FFD89E1A9}"/>
              </a:ext>
            </a:extLst>
          </p:cNvPr>
          <p:cNvSpPr txBox="1"/>
          <p:nvPr/>
        </p:nvSpPr>
        <p:spPr>
          <a:xfrm>
            <a:off x="2086306" y="2419026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TW" altLang="en-US" sz="2800" kern="0" dirty="0">
                <a:solidFill>
                  <a:sysClr val="window" lastClr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研究</a:t>
            </a:r>
            <a:br>
              <a:rPr lang="en-US" altLang="zh-TW" sz="2800" kern="0" dirty="0">
                <a:solidFill>
                  <a:sysClr val="window" lastClr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</a:br>
            <a:r>
              <a:rPr lang="zh-TW" altLang="en-US" sz="2800" kern="0" dirty="0">
                <a:solidFill>
                  <a:sysClr val="window" lastClr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方向</a:t>
            </a:r>
            <a:endParaRPr lang="zh-CN" altLang="en-US" sz="2800" kern="0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9E4ED41A-8EFF-4FC2-A571-228A4D6650DA}"/>
              </a:ext>
            </a:extLst>
          </p:cNvPr>
          <p:cNvSpPr/>
          <p:nvPr/>
        </p:nvSpPr>
        <p:spPr bwMode="auto">
          <a:xfrm rot="5400000">
            <a:off x="1458689" y="1808021"/>
            <a:ext cx="2314529" cy="20645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28" name="椭圆 10">
            <a:extLst>
              <a:ext uri="{FF2B5EF4-FFF2-40B4-BE49-F238E27FC236}">
                <a16:creationId xmlns:a16="http://schemas.microsoft.com/office/drawing/2014/main" id="{893C5EFB-7D0D-401A-8461-BAE0F57F356E}"/>
              </a:ext>
            </a:extLst>
          </p:cNvPr>
          <p:cNvSpPr/>
          <p:nvPr/>
        </p:nvSpPr>
        <p:spPr>
          <a:xfrm>
            <a:off x="2921244" y="167244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29" name="椭圆 11">
            <a:extLst>
              <a:ext uri="{FF2B5EF4-FFF2-40B4-BE49-F238E27FC236}">
                <a16:creationId xmlns:a16="http://schemas.microsoft.com/office/drawing/2014/main" id="{AAA2D637-4F21-48BD-A444-B00EED199122}"/>
              </a:ext>
            </a:extLst>
          </p:cNvPr>
          <p:cNvSpPr/>
          <p:nvPr/>
        </p:nvSpPr>
        <p:spPr>
          <a:xfrm>
            <a:off x="3423885" y="256097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30" name="椭圆 12">
            <a:extLst>
              <a:ext uri="{FF2B5EF4-FFF2-40B4-BE49-F238E27FC236}">
                <a16:creationId xmlns:a16="http://schemas.microsoft.com/office/drawing/2014/main" id="{D3DDC9B3-C99A-45E4-9379-D36CE2574148}"/>
              </a:ext>
            </a:extLst>
          </p:cNvPr>
          <p:cNvSpPr/>
          <p:nvPr/>
        </p:nvSpPr>
        <p:spPr>
          <a:xfrm>
            <a:off x="2921244" y="3524735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grpSp>
        <p:nvGrpSpPr>
          <p:cNvPr id="31" name="组合 13">
            <a:extLst>
              <a:ext uri="{FF2B5EF4-FFF2-40B4-BE49-F238E27FC236}">
                <a16:creationId xmlns:a16="http://schemas.microsoft.com/office/drawing/2014/main" id="{A67A6BF3-9F3B-482E-8585-61C7EB0FA83B}"/>
              </a:ext>
            </a:extLst>
          </p:cNvPr>
          <p:cNvGrpSpPr/>
          <p:nvPr/>
        </p:nvGrpSpPr>
        <p:grpSpPr>
          <a:xfrm>
            <a:off x="3349063" y="1709050"/>
            <a:ext cx="939310" cy="354727"/>
            <a:chOff x="3513818" y="1963801"/>
            <a:chExt cx="1051729" cy="354618"/>
          </a:xfrm>
        </p:grpSpPr>
        <p:cxnSp>
          <p:nvCxnSpPr>
            <p:cNvPr id="32" name="直接连接符 14">
              <a:extLst>
                <a:ext uri="{FF2B5EF4-FFF2-40B4-BE49-F238E27FC236}">
                  <a16:creationId xmlns:a16="http://schemas.microsoft.com/office/drawing/2014/main" id="{37FCB76F-BCC5-4B26-B216-718D1C8BECFC}"/>
                </a:ext>
              </a:extLst>
            </p:cNvPr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15">
              <a:extLst>
                <a:ext uri="{FF2B5EF4-FFF2-40B4-BE49-F238E27FC236}">
                  <a16:creationId xmlns:a16="http://schemas.microsoft.com/office/drawing/2014/main" id="{126C3841-DFA8-4EF4-B1A6-EF7FA60A1ECA}"/>
                </a:ext>
              </a:extLst>
            </p:cNvPr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TextBox 64">
            <a:extLst>
              <a:ext uri="{FF2B5EF4-FFF2-40B4-BE49-F238E27FC236}">
                <a16:creationId xmlns:a16="http://schemas.microsoft.com/office/drawing/2014/main" id="{6C6DB0F4-6CB5-444D-923B-941F4B6FCEA6}"/>
              </a:ext>
            </a:extLst>
          </p:cNvPr>
          <p:cNvSpPr txBox="1"/>
          <p:nvPr/>
        </p:nvSpPr>
        <p:spPr>
          <a:xfrm>
            <a:off x="4967448" y="2664793"/>
            <a:ext cx="3096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可以嘗試不同領域的資料集</a:t>
            </a:r>
          </a:p>
        </p:txBody>
      </p:sp>
      <p:sp>
        <p:nvSpPr>
          <p:cNvPr id="35" name="TextBox 65">
            <a:extLst>
              <a:ext uri="{FF2B5EF4-FFF2-40B4-BE49-F238E27FC236}">
                <a16:creationId xmlns:a16="http://schemas.microsoft.com/office/drawing/2014/main" id="{CAB4C317-9E45-47EC-84E8-4FB64C884724}"/>
              </a:ext>
            </a:extLst>
          </p:cNvPr>
          <p:cNvSpPr txBox="1"/>
          <p:nvPr/>
        </p:nvSpPr>
        <p:spPr>
          <a:xfrm>
            <a:off x="4451500" y="3616660"/>
            <a:ext cx="36128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defRPr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可以使用不同的平衡方法</a:t>
            </a:r>
          </a:p>
        </p:txBody>
      </p:sp>
      <p:grpSp>
        <p:nvGrpSpPr>
          <p:cNvPr id="36" name="组合 18">
            <a:extLst>
              <a:ext uri="{FF2B5EF4-FFF2-40B4-BE49-F238E27FC236}">
                <a16:creationId xmlns:a16="http://schemas.microsoft.com/office/drawing/2014/main" id="{018AE25E-0B25-4646-A52D-6A86FF80D17C}"/>
              </a:ext>
            </a:extLst>
          </p:cNvPr>
          <p:cNvGrpSpPr/>
          <p:nvPr/>
        </p:nvGrpSpPr>
        <p:grpSpPr>
          <a:xfrm>
            <a:off x="3856279" y="2597579"/>
            <a:ext cx="917532" cy="354727"/>
            <a:chOff x="3513818" y="1963801"/>
            <a:chExt cx="1051729" cy="354618"/>
          </a:xfrm>
        </p:grpSpPr>
        <p:cxnSp>
          <p:nvCxnSpPr>
            <p:cNvPr id="37" name="直接连接符 19">
              <a:extLst>
                <a:ext uri="{FF2B5EF4-FFF2-40B4-BE49-F238E27FC236}">
                  <a16:creationId xmlns:a16="http://schemas.microsoft.com/office/drawing/2014/main" id="{4F88EC2F-8066-45CC-8213-A0C09B2FA4DA}"/>
                </a:ext>
              </a:extLst>
            </p:cNvPr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20">
              <a:extLst>
                <a:ext uri="{FF2B5EF4-FFF2-40B4-BE49-F238E27FC236}">
                  <a16:creationId xmlns:a16="http://schemas.microsoft.com/office/drawing/2014/main" id="{5496AE61-2694-4530-A236-060D17B93A40}"/>
                </a:ext>
              </a:extLst>
            </p:cNvPr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组合 21">
            <a:extLst>
              <a:ext uri="{FF2B5EF4-FFF2-40B4-BE49-F238E27FC236}">
                <a16:creationId xmlns:a16="http://schemas.microsoft.com/office/drawing/2014/main" id="{4F6E3F3D-7A73-4BD0-AF55-3C508409F00F}"/>
              </a:ext>
            </a:extLst>
          </p:cNvPr>
          <p:cNvGrpSpPr/>
          <p:nvPr/>
        </p:nvGrpSpPr>
        <p:grpSpPr>
          <a:xfrm>
            <a:off x="3349063" y="3561340"/>
            <a:ext cx="939310" cy="354727"/>
            <a:chOff x="3513818" y="1963801"/>
            <a:chExt cx="1051729" cy="354618"/>
          </a:xfrm>
        </p:grpSpPr>
        <p:cxnSp>
          <p:nvCxnSpPr>
            <p:cNvPr id="40" name="直接连接符 22">
              <a:extLst>
                <a:ext uri="{FF2B5EF4-FFF2-40B4-BE49-F238E27FC236}">
                  <a16:creationId xmlns:a16="http://schemas.microsoft.com/office/drawing/2014/main" id="{3956605E-AD9C-449A-8A65-F3C744511E4C}"/>
                </a:ext>
              </a:extLst>
            </p:cNvPr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23">
              <a:extLst>
                <a:ext uri="{FF2B5EF4-FFF2-40B4-BE49-F238E27FC236}">
                  <a16:creationId xmlns:a16="http://schemas.microsoft.com/office/drawing/2014/main" id="{0A5E0BAF-A080-4630-A990-8D61F21AABA4}"/>
                </a:ext>
              </a:extLst>
            </p:cNvPr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0397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80926" y="2280156"/>
            <a:ext cx="4782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pic>
        <p:nvPicPr>
          <p:cNvPr id="2052" name="Picture 4" descr="iT 邦幫忙::一起幫忙解決難題，拯救IT 人的一天">
            <a:extLst>
              <a:ext uri="{FF2B5EF4-FFF2-40B4-BE49-F238E27FC236}">
                <a16:creationId xmlns:a16="http://schemas.microsoft.com/office/drawing/2014/main" id="{2FEBFA40-F51A-4CDA-8275-FE995265AB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2744"/>
            <a:ext cx="825225" cy="7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drawing gif | WiffleGif">
            <a:extLst>
              <a:ext uri="{FF2B5EF4-FFF2-40B4-BE49-F238E27FC236}">
                <a16:creationId xmlns:a16="http://schemas.microsoft.com/office/drawing/2014/main" id="{6075FB3F-3802-4A51-BD9A-F99A2B5A7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75" y="223384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7B7B69E2-07DF-4FF8-BB94-8A013764D9FF}"/>
              </a:ext>
            </a:extLst>
          </p:cNvPr>
          <p:cNvGrpSpPr/>
          <p:nvPr/>
        </p:nvGrpSpPr>
        <p:grpSpPr>
          <a:xfrm>
            <a:off x="1559417" y="1385291"/>
            <a:ext cx="1896459" cy="2371330"/>
            <a:chOff x="1403648" y="1385291"/>
            <a:chExt cx="1896459" cy="237133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655676" y="1385291"/>
              <a:ext cx="1644431" cy="186769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403648" y="1745331"/>
              <a:ext cx="1770860" cy="2011290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613145" y="2251927"/>
            <a:ext cx="1663403" cy="9310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Aft>
                <a:spcPts val="1200"/>
              </a:spcAft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目錄</a:t>
            </a:r>
            <a:endParaRPr lang="en-US" altLang="zh-CN" sz="2800" kern="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602A32D-DF8A-4FEB-9EA0-763121459363}"/>
              </a:ext>
            </a:extLst>
          </p:cNvPr>
          <p:cNvSpPr/>
          <p:nvPr/>
        </p:nvSpPr>
        <p:spPr>
          <a:xfrm>
            <a:off x="4934674" y="1366076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01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摘要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925BDD-9182-40C0-BCA5-2792D5565554}"/>
              </a:ext>
            </a:extLst>
          </p:cNvPr>
          <p:cNvSpPr/>
          <p:nvPr/>
        </p:nvSpPr>
        <p:spPr>
          <a:xfrm>
            <a:off x="4932040" y="1875847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2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文獻探討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45AA815-D246-41DD-90BE-7A18DD6D822D}"/>
              </a:ext>
            </a:extLst>
          </p:cNvPr>
          <p:cNvSpPr/>
          <p:nvPr/>
        </p:nvSpPr>
        <p:spPr>
          <a:xfrm>
            <a:off x="4932040" y="2382443"/>
            <a:ext cx="2977200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3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 研究方法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C264A54-70F4-452F-B438-D861348107FC}"/>
              </a:ext>
            </a:extLst>
          </p:cNvPr>
          <p:cNvSpPr/>
          <p:nvPr/>
        </p:nvSpPr>
        <p:spPr>
          <a:xfrm>
            <a:off x="4932040" y="2892214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4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 結論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03B4915-BB67-4E4E-B2FD-133FD1B3E7D9}"/>
              </a:ext>
            </a:extLst>
          </p:cNvPr>
          <p:cNvSpPr/>
          <p:nvPr/>
        </p:nvSpPr>
        <p:spPr>
          <a:xfrm>
            <a:off x="4932040" y="3398810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5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後續研究方向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4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9" grpId="0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E0E61B05-B4BB-4F91-9332-A2A24A539FD0}"/>
              </a:ext>
            </a:extLst>
          </p:cNvPr>
          <p:cNvGrpSpPr/>
          <p:nvPr/>
        </p:nvGrpSpPr>
        <p:grpSpPr>
          <a:xfrm>
            <a:off x="1498222" y="1276400"/>
            <a:ext cx="6147556" cy="3165889"/>
            <a:chOff x="161764" y="124272"/>
            <a:chExt cx="8820472" cy="4542396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C3EB8811-89B6-43F7-A6DD-1EF3AE49B606}"/>
                </a:ext>
              </a:extLst>
            </p:cNvPr>
            <p:cNvGrpSpPr/>
            <p:nvPr/>
          </p:nvGrpSpPr>
          <p:grpSpPr>
            <a:xfrm>
              <a:off x="161764" y="124272"/>
              <a:ext cx="8820472" cy="4542396"/>
              <a:chOff x="161764" y="124272"/>
              <a:chExt cx="8820472" cy="4542396"/>
            </a:xfrm>
          </p:grpSpPr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E0F68276-6780-4649-AB92-10FC210750EC}"/>
                  </a:ext>
                </a:extLst>
              </p:cNvPr>
              <p:cNvGrpSpPr/>
              <p:nvPr/>
            </p:nvGrpSpPr>
            <p:grpSpPr>
              <a:xfrm>
                <a:off x="161764" y="124272"/>
                <a:ext cx="8820472" cy="4542396"/>
                <a:chOff x="161764" y="124272"/>
                <a:chExt cx="8820472" cy="4542396"/>
              </a:xfrm>
            </p:grpSpPr>
            <p:sp>
              <p:nvSpPr>
                <p:cNvPr id="27" name="矩形: 圓角 26">
                  <a:extLst>
                    <a:ext uri="{FF2B5EF4-FFF2-40B4-BE49-F238E27FC236}">
                      <a16:creationId xmlns:a16="http://schemas.microsoft.com/office/drawing/2014/main" id="{DBC65B59-9CCE-4C8C-BB0B-CC1C09AE34BF}"/>
                    </a:ext>
                  </a:extLst>
                </p:cNvPr>
                <p:cNvSpPr/>
                <p:nvPr/>
              </p:nvSpPr>
              <p:spPr>
                <a:xfrm>
                  <a:off x="161764" y="124272"/>
                  <a:ext cx="8820472" cy="4542396"/>
                </a:xfrm>
                <a:prstGeom prst="roundRect">
                  <a:avLst>
                    <a:gd name="adj" fmla="val 2424"/>
                  </a:avLst>
                </a:prstGeom>
                <a:solidFill>
                  <a:srgbClr val="F0F0F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381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31" name="群組 30">
                  <a:extLst>
                    <a:ext uri="{FF2B5EF4-FFF2-40B4-BE49-F238E27FC236}">
                      <a16:creationId xmlns:a16="http://schemas.microsoft.com/office/drawing/2014/main" id="{E0EDDAE3-AFA5-4661-A4D7-561C9DCC445B}"/>
                    </a:ext>
                  </a:extLst>
                </p:cNvPr>
                <p:cNvGrpSpPr/>
                <p:nvPr/>
              </p:nvGrpSpPr>
              <p:grpSpPr>
                <a:xfrm>
                  <a:off x="323528" y="267697"/>
                  <a:ext cx="532756" cy="145198"/>
                  <a:chOff x="323528" y="268288"/>
                  <a:chExt cx="532756" cy="145198"/>
                </a:xfrm>
              </p:grpSpPr>
              <p:sp>
                <p:nvSpPr>
                  <p:cNvPr id="28" name="橢圓 27">
                    <a:extLst>
                      <a:ext uri="{FF2B5EF4-FFF2-40B4-BE49-F238E27FC236}">
                        <a16:creationId xmlns:a16="http://schemas.microsoft.com/office/drawing/2014/main" id="{25C27A4A-4C13-4D58-97B8-B6EA96434AD6}"/>
                      </a:ext>
                    </a:extLst>
                  </p:cNvPr>
                  <p:cNvSpPr/>
                  <p:nvPr/>
                </p:nvSpPr>
                <p:spPr>
                  <a:xfrm>
                    <a:off x="323528" y="268288"/>
                    <a:ext cx="144000" cy="144000"/>
                  </a:xfrm>
                  <a:prstGeom prst="ellipse">
                    <a:avLst/>
                  </a:prstGeom>
                  <a:solidFill>
                    <a:srgbClr val="FC625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橢圓 28">
                    <a:extLst>
                      <a:ext uri="{FF2B5EF4-FFF2-40B4-BE49-F238E27FC236}">
                        <a16:creationId xmlns:a16="http://schemas.microsoft.com/office/drawing/2014/main" id="{01754CFE-F12E-48E6-95B4-FEE2656EDF31}"/>
                      </a:ext>
                    </a:extLst>
                  </p:cNvPr>
                  <p:cNvSpPr/>
                  <p:nvPr/>
                </p:nvSpPr>
                <p:spPr>
                  <a:xfrm>
                    <a:off x="517906" y="269486"/>
                    <a:ext cx="144000" cy="144000"/>
                  </a:xfrm>
                  <a:prstGeom prst="ellipse">
                    <a:avLst/>
                  </a:prstGeom>
                  <a:solidFill>
                    <a:srgbClr val="FDBC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橢圓 29">
                    <a:extLst>
                      <a:ext uri="{FF2B5EF4-FFF2-40B4-BE49-F238E27FC236}">
                        <a16:creationId xmlns:a16="http://schemas.microsoft.com/office/drawing/2014/main" id="{3A0C064E-4B71-47AE-92FA-06F2C46B070E}"/>
                      </a:ext>
                    </a:extLst>
                  </p:cNvPr>
                  <p:cNvSpPr/>
                  <p:nvPr/>
                </p:nvSpPr>
                <p:spPr>
                  <a:xfrm>
                    <a:off x="712284" y="268288"/>
                    <a:ext cx="144000" cy="144000"/>
                  </a:xfrm>
                  <a:prstGeom prst="ellipse">
                    <a:avLst/>
                  </a:prstGeom>
                  <a:solidFill>
                    <a:srgbClr val="35CD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34" name="矩形: 圓角 33">
                <a:extLst>
                  <a:ext uri="{FF2B5EF4-FFF2-40B4-BE49-F238E27FC236}">
                    <a16:creationId xmlns:a16="http://schemas.microsoft.com/office/drawing/2014/main" id="{BF906B89-049B-4942-9B6B-95EDEA375E30}"/>
                  </a:ext>
                </a:extLst>
              </p:cNvPr>
              <p:cNvSpPr/>
              <p:nvPr/>
            </p:nvSpPr>
            <p:spPr>
              <a:xfrm>
                <a:off x="3402000" y="213697"/>
                <a:ext cx="2340000" cy="252000"/>
              </a:xfrm>
              <a:prstGeom prst="roundRect">
                <a:avLst>
                  <a:gd name="adj" fmla="val 18991"/>
                </a:avLst>
              </a:prstGeom>
              <a:solidFill>
                <a:schemeClr val="bg1">
                  <a:lumMod val="85000"/>
                </a:schemeClr>
              </a:solidFill>
              <a:effectLst/>
            </p:spPr>
            <p:txBody>
              <a:bodyPr wrap="none" tIns="72000" bIns="54000" anchor="ctr">
                <a:noAutofit/>
              </a:bodyPr>
              <a:lstStyle/>
              <a:p>
                <a:pPr algn="ctr"/>
                <a:endParaRPr lang="zh-TW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59B531B9-3D7E-4C02-A734-71106558D286}"/>
                </a:ext>
              </a:extLst>
            </p:cNvPr>
            <p:cNvCxnSpPr>
              <a:cxnSpLocks/>
            </p:cNvCxnSpPr>
            <p:nvPr/>
          </p:nvCxnSpPr>
          <p:spPr>
            <a:xfrm>
              <a:off x="298570" y="556320"/>
              <a:ext cx="8546860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  <a:alpha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45DEBF0-2CE1-4A01-8304-A123EC0325CD}"/>
              </a:ext>
            </a:extLst>
          </p:cNvPr>
          <p:cNvSpPr/>
          <p:nvPr/>
        </p:nvSpPr>
        <p:spPr>
          <a:xfrm>
            <a:off x="1547664" y="1687864"/>
            <a:ext cx="6002765" cy="20718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7800" indent="-177800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SzPct val="90000"/>
              <a:buFont typeface="Times New Roman" panose="02020603050405020304" pitchFamily="18" charset="0"/>
              <a:buChar char="&gt;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本研究提出了一種新的混合採樣方法，結合了過採樣的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SMOTE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以及將多數類別中模糊的樣本移除的欠採樣技術，並且與其他平衡方法進行比較。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68086ED-619C-44CD-B815-2F724F63CAEC}"/>
              </a:ext>
            </a:extLst>
          </p:cNvPr>
          <p:cNvGrpSpPr/>
          <p:nvPr/>
        </p:nvGrpSpPr>
        <p:grpSpPr>
          <a:xfrm>
            <a:off x="179512" y="129324"/>
            <a:ext cx="1584176" cy="555356"/>
            <a:chOff x="179512" y="129324"/>
            <a:chExt cx="1584176" cy="555356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94ED9592-E3B9-407F-AA8C-5DB746E48726}"/>
                </a:ext>
              </a:extLst>
            </p:cNvPr>
            <p:cNvGrpSpPr/>
            <p:nvPr/>
          </p:nvGrpSpPr>
          <p:grpSpPr>
            <a:xfrm>
              <a:off x="179512" y="129324"/>
              <a:ext cx="451768" cy="555356"/>
              <a:chOff x="267804" y="190469"/>
              <a:chExt cx="531917" cy="653883"/>
            </a:xfrm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A4C20396-BEE1-4CBC-AAAB-567120097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04" y="190469"/>
                <a:ext cx="442196" cy="502233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BB72DFA7-2686-4227-9192-C760C4861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28" y="303506"/>
                <a:ext cx="476193" cy="540846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台灣金萱體" panose="02020500000000000000" pitchFamily="18" charset="-120"/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9CD39D1-B91F-4184-BA18-5CAE1C91A864}"/>
                </a:ext>
              </a:extLst>
            </p:cNvPr>
            <p:cNvSpPr/>
            <p:nvPr/>
          </p:nvSpPr>
          <p:spPr>
            <a:xfrm>
              <a:off x="791580" y="235713"/>
              <a:ext cx="972108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24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台灣金萱體" panose="02020500000000000000" pitchFamily="18" charset="-120"/>
                </a:rPr>
                <a:t>摘要</a:t>
              </a:r>
              <a:endParaRPr lang="zh-CN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C4FA3621-4B55-41EE-A948-677502F621E3}"/>
              </a:ext>
            </a:extLst>
          </p:cNvPr>
          <p:cNvSpPr/>
          <p:nvPr/>
        </p:nvSpPr>
        <p:spPr>
          <a:xfrm>
            <a:off x="8857250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418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94421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5646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14AF528-C7C6-4ABC-8501-CCE7B2C9E250}"/>
              </a:ext>
            </a:extLst>
          </p:cNvPr>
          <p:cNvSpPr/>
          <p:nvPr/>
        </p:nvSpPr>
        <p:spPr>
          <a:xfrm>
            <a:off x="1474096" y="1827871"/>
            <a:ext cx="1800000" cy="360000"/>
          </a:xfrm>
          <a:prstGeom prst="roundRect">
            <a:avLst>
              <a:gd name="adj" fmla="val 15183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254000" algn="ctr" rotWithShape="0">
              <a:prstClr val="black">
                <a:alpha val="15000"/>
              </a:prstClr>
            </a:outerShdw>
          </a:effectLst>
        </p:spPr>
        <p:txBody>
          <a:bodyPr wrap="square" lIns="36000" tIns="36000" rIns="36000" bIns="3600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DBSCAN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進行分群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1DAE874-DAB2-47F7-B5FC-D543EA8A2404}"/>
              </a:ext>
            </a:extLst>
          </p:cNvPr>
          <p:cNvSpPr/>
          <p:nvPr/>
        </p:nvSpPr>
        <p:spPr>
          <a:xfrm>
            <a:off x="1294096" y="2497653"/>
            <a:ext cx="2160000" cy="360000"/>
          </a:xfrm>
          <a:prstGeom prst="roundRect">
            <a:avLst>
              <a:gd name="adj" fmla="val 15183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254000" algn="ctr" rotWithShape="0">
              <a:prstClr val="black">
                <a:alpha val="15000"/>
              </a:prstClr>
            </a:outerShdw>
          </a:effectLst>
        </p:spPr>
        <p:txBody>
          <a:bodyPr wrap="square" lIns="36000" tIns="36000" rIns="36000" bIns="3600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判斷每個分群中的樣本類別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20C095E-6072-4354-96B4-99146FB0474F}"/>
              </a:ext>
            </a:extLst>
          </p:cNvPr>
          <p:cNvSpPr/>
          <p:nvPr/>
        </p:nvSpPr>
        <p:spPr>
          <a:xfrm>
            <a:off x="935596" y="3395225"/>
            <a:ext cx="1260000" cy="360000"/>
          </a:xfrm>
          <a:prstGeom prst="roundRect">
            <a:avLst>
              <a:gd name="adj" fmla="val 15183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254000" algn="ctr" rotWithShape="0">
              <a:prstClr val="black">
                <a:alpha val="15000"/>
              </a:prstClr>
            </a:outerShdw>
          </a:effectLst>
        </p:spPr>
        <p:txBody>
          <a:bodyPr wrap="square" lIns="36000" tIns="36000" rIns="36000" bIns="3600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移除一半的樣本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91649C2D-7702-46B9-94B8-0D5E57C603E8}"/>
              </a:ext>
            </a:extLst>
          </p:cNvPr>
          <p:cNvSpPr/>
          <p:nvPr/>
        </p:nvSpPr>
        <p:spPr>
          <a:xfrm>
            <a:off x="5239605" y="2797233"/>
            <a:ext cx="1623423" cy="1623423"/>
          </a:xfrm>
          <a:prstGeom prst="ellipse">
            <a:avLst/>
          </a:prstGeom>
          <a:noFill/>
          <a:ln w="12700" cap="flat" cmpd="sng" algn="ctr">
            <a:solidFill>
              <a:srgbClr val="E03E3E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D908982-D128-451A-9228-B23A1ED9703D}"/>
              </a:ext>
            </a:extLst>
          </p:cNvPr>
          <p:cNvCxnSpPr>
            <a:cxnSpLocks/>
          </p:cNvCxnSpPr>
          <p:nvPr/>
        </p:nvCxnSpPr>
        <p:spPr>
          <a:xfrm>
            <a:off x="5076712" y="4460997"/>
            <a:ext cx="351848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F773D34-DC96-4F26-B52D-8C839F92FDBD}"/>
              </a:ext>
            </a:extLst>
          </p:cNvPr>
          <p:cNvCxnSpPr>
            <a:cxnSpLocks/>
          </p:cNvCxnSpPr>
          <p:nvPr/>
        </p:nvCxnSpPr>
        <p:spPr>
          <a:xfrm flipV="1">
            <a:off x="5079967" y="1707650"/>
            <a:ext cx="0" cy="276270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E52E5C7-59F3-4E9E-8564-BCCF289AC45D}"/>
              </a:ext>
            </a:extLst>
          </p:cNvPr>
          <p:cNvSpPr/>
          <p:nvPr/>
        </p:nvSpPr>
        <p:spPr>
          <a:xfrm>
            <a:off x="6408204" y="3839812"/>
            <a:ext cx="220150" cy="215863"/>
          </a:xfrm>
          <a:prstGeom prst="rect">
            <a:avLst/>
          </a:prstGeom>
          <a:solidFill>
            <a:srgbClr val="EF8B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86BF744-B5DF-494E-9843-F2F334AF7339}"/>
              </a:ext>
            </a:extLst>
          </p:cNvPr>
          <p:cNvSpPr/>
          <p:nvPr/>
        </p:nvSpPr>
        <p:spPr>
          <a:xfrm>
            <a:off x="5652804" y="3058031"/>
            <a:ext cx="220148" cy="215863"/>
          </a:xfrm>
          <a:prstGeom prst="rect">
            <a:avLst/>
          </a:prstGeom>
          <a:solidFill>
            <a:srgbClr val="EF8B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281A6E93-39A5-42AD-9077-2A5F1B71DA60}"/>
              </a:ext>
            </a:extLst>
          </p:cNvPr>
          <p:cNvSpPr/>
          <p:nvPr/>
        </p:nvSpPr>
        <p:spPr>
          <a:xfrm>
            <a:off x="5763232" y="3422381"/>
            <a:ext cx="220148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95F7F164-1805-4585-97B6-028150A21571}"/>
              </a:ext>
            </a:extLst>
          </p:cNvPr>
          <p:cNvSpPr/>
          <p:nvPr/>
        </p:nvSpPr>
        <p:spPr>
          <a:xfrm>
            <a:off x="7576270" y="2797233"/>
            <a:ext cx="220148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F7B47423-88D9-4315-9DF0-DBB31DDA1248}"/>
              </a:ext>
            </a:extLst>
          </p:cNvPr>
          <p:cNvSpPr/>
          <p:nvPr/>
        </p:nvSpPr>
        <p:spPr>
          <a:xfrm>
            <a:off x="6983767" y="2606706"/>
            <a:ext cx="220148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F203210D-8600-492A-A76F-E418748FDE52}"/>
              </a:ext>
            </a:extLst>
          </p:cNvPr>
          <p:cNvSpPr/>
          <p:nvPr/>
        </p:nvSpPr>
        <p:spPr>
          <a:xfrm>
            <a:off x="6555941" y="3493142"/>
            <a:ext cx="220148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AD99CF95-6B21-473C-8C34-C79A7162437D}"/>
              </a:ext>
            </a:extLst>
          </p:cNvPr>
          <p:cNvSpPr/>
          <p:nvPr/>
        </p:nvSpPr>
        <p:spPr>
          <a:xfrm>
            <a:off x="7266093" y="2236434"/>
            <a:ext cx="220150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F7F4E7E3-AAFF-4A09-91FF-188AAE0F25EE}"/>
              </a:ext>
            </a:extLst>
          </p:cNvPr>
          <p:cNvSpPr/>
          <p:nvPr/>
        </p:nvSpPr>
        <p:spPr>
          <a:xfrm>
            <a:off x="7266093" y="3062725"/>
            <a:ext cx="220150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305428F1-D7B5-421B-B898-4CA5775D488F}"/>
              </a:ext>
            </a:extLst>
          </p:cNvPr>
          <p:cNvSpPr/>
          <p:nvPr/>
        </p:nvSpPr>
        <p:spPr>
          <a:xfrm>
            <a:off x="7631016" y="1956131"/>
            <a:ext cx="220148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2B3B080-9122-4DB2-8324-6DE95E829CDF}"/>
              </a:ext>
            </a:extLst>
          </p:cNvPr>
          <p:cNvSpPr/>
          <p:nvPr/>
        </p:nvSpPr>
        <p:spPr>
          <a:xfrm>
            <a:off x="6030329" y="4158702"/>
            <a:ext cx="220148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C4E72353-1A7D-4519-842D-ADBF6DC69F5B}"/>
              </a:ext>
            </a:extLst>
          </p:cNvPr>
          <p:cNvSpPr/>
          <p:nvPr/>
        </p:nvSpPr>
        <p:spPr>
          <a:xfrm>
            <a:off x="7935596" y="2995275"/>
            <a:ext cx="220148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92664C0-78CB-419F-B7E9-8730EE277889}"/>
              </a:ext>
            </a:extLst>
          </p:cNvPr>
          <p:cNvSpPr/>
          <p:nvPr/>
        </p:nvSpPr>
        <p:spPr>
          <a:xfrm>
            <a:off x="5601218" y="4022276"/>
            <a:ext cx="220149" cy="215863"/>
          </a:xfrm>
          <a:prstGeom prst="rect">
            <a:avLst/>
          </a:prstGeom>
          <a:solidFill>
            <a:srgbClr val="EF8B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F74B669-551B-4FB3-81FB-EA080B614669}"/>
              </a:ext>
            </a:extLst>
          </p:cNvPr>
          <p:cNvSpPr/>
          <p:nvPr/>
        </p:nvSpPr>
        <p:spPr>
          <a:xfrm>
            <a:off x="6396014" y="3194774"/>
            <a:ext cx="220149" cy="215863"/>
          </a:xfrm>
          <a:prstGeom prst="rect">
            <a:avLst/>
          </a:prstGeom>
          <a:solidFill>
            <a:srgbClr val="EF8B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B0240F05-F9B0-4E1A-85B8-C9960CBA351A}"/>
              </a:ext>
            </a:extLst>
          </p:cNvPr>
          <p:cNvSpPr/>
          <p:nvPr/>
        </p:nvSpPr>
        <p:spPr>
          <a:xfrm>
            <a:off x="8045670" y="2275868"/>
            <a:ext cx="220149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26CECC17-C98B-44C0-A6C4-9A7391126543}"/>
              </a:ext>
            </a:extLst>
          </p:cNvPr>
          <p:cNvSpPr/>
          <p:nvPr/>
        </p:nvSpPr>
        <p:spPr>
          <a:xfrm>
            <a:off x="5247801" y="1984446"/>
            <a:ext cx="220149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7BF6F6FC-4C64-45BA-A987-3F080CA02C95}"/>
              </a:ext>
            </a:extLst>
          </p:cNvPr>
          <p:cNvSpPr/>
          <p:nvPr/>
        </p:nvSpPr>
        <p:spPr>
          <a:xfrm>
            <a:off x="6128605" y="2918135"/>
            <a:ext cx="220148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967A0BC4-C0CB-402B-AAA9-08CEFA33D9EE}"/>
              </a:ext>
            </a:extLst>
          </p:cNvPr>
          <p:cNvSpPr/>
          <p:nvPr/>
        </p:nvSpPr>
        <p:spPr>
          <a:xfrm>
            <a:off x="6764224" y="1811067"/>
            <a:ext cx="1623423" cy="1623423"/>
          </a:xfrm>
          <a:prstGeom prst="ellipse">
            <a:avLst/>
          </a:prstGeom>
          <a:noFill/>
          <a:ln w="12700" cap="flat" cmpd="sng" algn="ctr">
            <a:solidFill>
              <a:srgbClr val="E03E3E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B6EB131-E53D-4A74-8864-20EF055DA7BC}"/>
              </a:ext>
            </a:extLst>
          </p:cNvPr>
          <p:cNvSpPr/>
          <p:nvPr/>
        </p:nvSpPr>
        <p:spPr>
          <a:xfrm>
            <a:off x="7921552" y="4021782"/>
            <a:ext cx="220149" cy="215863"/>
          </a:xfrm>
          <a:prstGeom prst="rect">
            <a:avLst/>
          </a:prstGeom>
          <a:solidFill>
            <a:srgbClr val="EF8B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476500D-E4E9-4920-890E-BCB8B95095F6}"/>
              </a:ext>
            </a:extLst>
          </p:cNvPr>
          <p:cNvSpPr/>
          <p:nvPr/>
        </p:nvSpPr>
        <p:spPr>
          <a:xfrm>
            <a:off x="7335110" y="4080125"/>
            <a:ext cx="220149" cy="215863"/>
          </a:xfrm>
          <a:prstGeom prst="rect">
            <a:avLst/>
          </a:prstGeom>
          <a:solidFill>
            <a:srgbClr val="EF8B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1375B6F7-22A4-4073-999E-811CDAA2CBBE}"/>
              </a:ext>
            </a:extLst>
          </p:cNvPr>
          <p:cNvSpPr/>
          <p:nvPr/>
        </p:nvSpPr>
        <p:spPr>
          <a:xfrm>
            <a:off x="5370429" y="3603556"/>
            <a:ext cx="220148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077D2E8F-C465-4D0F-95FB-F3156F44A97D}"/>
              </a:ext>
            </a:extLst>
          </p:cNvPr>
          <p:cNvSpPr/>
          <p:nvPr/>
        </p:nvSpPr>
        <p:spPr>
          <a:xfrm>
            <a:off x="5579955" y="2370035"/>
            <a:ext cx="220148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A0545012-3BE9-40AE-826C-86C55CF95E2E}"/>
              </a:ext>
            </a:extLst>
          </p:cNvPr>
          <p:cNvSpPr/>
          <p:nvPr/>
        </p:nvSpPr>
        <p:spPr>
          <a:xfrm>
            <a:off x="6169238" y="2295742"/>
            <a:ext cx="220148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AF08A4B-1F88-4A63-B1D7-94E7A7A9ED94}"/>
              </a:ext>
            </a:extLst>
          </p:cNvPr>
          <p:cNvSpPr/>
          <p:nvPr/>
        </p:nvSpPr>
        <p:spPr>
          <a:xfrm>
            <a:off x="6051316" y="3514881"/>
            <a:ext cx="220149" cy="215863"/>
          </a:xfrm>
          <a:prstGeom prst="rect">
            <a:avLst/>
          </a:prstGeom>
          <a:solidFill>
            <a:srgbClr val="EF8B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4D0D6A62-D4D6-4871-9032-0988C47DFF83}"/>
              </a:ext>
            </a:extLst>
          </p:cNvPr>
          <p:cNvSpPr/>
          <p:nvPr/>
        </p:nvSpPr>
        <p:spPr>
          <a:xfrm>
            <a:off x="7559939" y="3673879"/>
            <a:ext cx="220150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61A796E6-BBF3-4A95-A660-366C3C575AC2}"/>
              </a:ext>
            </a:extLst>
          </p:cNvPr>
          <p:cNvSpPr/>
          <p:nvPr/>
        </p:nvSpPr>
        <p:spPr>
          <a:xfrm>
            <a:off x="7049505" y="3830562"/>
            <a:ext cx="220150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C0673EF4-7709-4597-B341-25F4C28C33A1}"/>
              </a:ext>
            </a:extLst>
          </p:cNvPr>
          <p:cNvSpPr/>
          <p:nvPr/>
        </p:nvSpPr>
        <p:spPr>
          <a:xfrm>
            <a:off x="7655881" y="2370703"/>
            <a:ext cx="220150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87E22B3-EFEC-4E5F-A7DD-D4D7334F2CEB}"/>
              </a:ext>
            </a:extLst>
          </p:cNvPr>
          <p:cNvSpPr/>
          <p:nvPr/>
        </p:nvSpPr>
        <p:spPr>
          <a:xfrm>
            <a:off x="6334742" y="1916335"/>
            <a:ext cx="220149" cy="215863"/>
          </a:xfrm>
          <a:prstGeom prst="rect">
            <a:avLst/>
          </a:prstGeom>
          <a:solidFill>
            <a:srgbClr val="EF8B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9D5AB5A0-1786-45A6-AE8F-2788B9EB26E9}"/>
              </a:ext>
            </a:extLst>
          </p:cNvPr>
          <p:cNvSpPr txBox="1"/>
          <p:nvPr/>
        </p:nvSpPr>
        <p:spPr>
          <a:xfrm>
            <a:off x="2908060" y="342602"/>
            <a:ext cx="3327879" cy="576063"/>
          </a:xfrm>
          <a:prstGeom prst="roundRect">
            <a:avLst>
              <a:gd name="adj" fmla="val 21421"/>
            </a:avLst>
          </a:prstGeom>
          <a:solidFill>
            <a:schemeClr val="bg1"/>
          </a:solidFill>
          <a:ln>
            <a:noFill/>
          </a:ln>
          <a:effectLst>
            <a:outerShdw blurRad="215900" algn="ctr" rotWithShape="0">
              <a:prstClr val="black">
                <a:alpha val="25000"/>
              </a:prstClr>
            </a:outerShdw>
          </a:effectLst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新的平衡方法</a:t>
            </a:r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F343BCEC-1A8F-46EE-B08A-735ED32DFE1B}"/>
              </a:ext>
            </a:extLst>
          </p:cNvPr>
          <p:cNvSpPr/>
          <p:nvPr/>
        </p:nvSpPr>
        <p:spPr>
          <a:xfrm>
            <a:off x="2555916" y="3395225"/>
            <a:ext cx="1260000" cy="360000"/>
          </a:xfrm>
          <a:prstGeom prst="roundRect">
            <a:avLst>
              <a:gd name="adj" fmla="val 15183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254000" algn="ctr" rotWithShape="0">
              <a:prstClr val="black">
                <a:alpha val="15000"/>
              </a:prstClr>
            </a:outerShdw>
          </a:effectLst>
        </p:spPr>
        <p:txBody>
          <a:bodyPr wrap="square" lIns="36000" tIns="36000" rIns="36000" bIns="3600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移除模糊的樣本</a:t>
            </a: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B10674E-AFB8-405B-A5C9-02452FC49E1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374096" y="2187871"/>
            <a:ext cx="0" cy="309782"/>
          </a:xfrm>
          <a:prstGeom prst="straightConnector1">
            <a:avLst/>
          </a:prstGeom>
          <a:ln w="9525" cap="rnd">
            <a:solidFill>
              <a:schemeClr val="tx1">
                <a:lumMod val="75000"/>
                <a:lumOff val="25000"/>
              </a:schemeClr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08480ADB-37E9-4FE9-BFFC-32ADFA8E8D5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1701060" y="2722189"/>
            <a:ext cx="537572" cy="808500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382522C6-398C-4CD3-B521-B0601B762E48}"/>
              </a:ext>
            </a:extLst>
          </p:cNvPr>
          <p:cNvCxnSpPr>
            <a:cxnSpLocks/>
            <a:stCxn id="11" idx="2"/>
            <a:endCxn id="72" idx="0"/>
          </p:cNvCxnSpPr>
          <p:nvPr/>
        </p:nvCxnSpPr>
        <p:spPr>
          <a:xfrm rot="16200000" flipH="1">
            <a:off x="2511220" y="2720529"/>
            <a:ext cx="537572" cy="811820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465F037-0A1C-4B56-A7D7-77305E285D32}"/>
              </a:ext>
            </a:extLst>
          </p:cNvPr>
          <p:cNvSpPr/>
          <p:nvPr/>
        </p:nvSpPr>
        <p:spPr>
          <a:xfrm>
            <a:off x="35496" y="2954824"/>
            <a:ext cx="1620000" cy="360000"/>
          </a:xfrm>
          <a:prstGeom prst="roundRect">
            <a:avLst>
              <a:gd name="adj" fmla="val 15183"/>
            </a:avLst>
          </a:prstGeom>
          <a:noFill/>
          <a:ln>
            <a:noFill/>
          </a:ln>
          <a:effectLst>
            <a:outerShdw blurRad="254000" algn="ctr" rotWithShape="0">
              <a:prstClr val="black">
                <a:alpha val="15000"/>
              </a:prstClr>
            </a:outerShdw>
          </a:effectLst>
        </p:spPr>
        <p:txBody>
          <a:bodyPr wrap="square" lIns="36000" tIns="36000" rIns="36000" bIns="3600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全部都是多數類別樣本</a:t>
            </a: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CC2656CB-2D5D-400B-937D-AEB68F308FC8}"/>
              </a:ext>
            </a:extLst>
          </p:cNvPr>
          <p:cNvSpPr/>
          <p:nvPr/>
        </p:nvSpPr>
        <p:spPr>
          <a:xfrm>
            <a:off x="3095836" y="2954824"/>
            <a:ext cx="1980000" cy="360000"/>
          </a:xfrm>
          <a:prstGeom prst="roundRect">
            <a:avLst>
              <a:gd name="adj" fmla="val 15183"/>
            </a:avLst>
          </a:prstGeom>
          <a:noFill/>
          <a:ln>
            <a:noFill/>
          </a:ln>
          <a:effectLst>
            <a:outerShdw blurRad="254000" algn="ctr" rotWithShape="0">
              <a:prstClr val="black">
                <a:alpha val="15000"/>
              </a:prstClr>
            </a:outerShdw>
          </a:effectLst>
        </p:spPr>
        <p:txBody>
          <a:bodyPr wrap="square" lIns="36000" tIns="36000" rIns="36000" bIns="3600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同時有多數與少數類別的樣本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2441F249-A025-40C9-A544-583300A5377B}"/>
              </a:ext>
            </a:extLst>
          </p:cNvPr>
          <p:cNvSpPr/>
          <p:nvPr/>
        </p:nvSpPr>
        <p:spPr>
          <a:xfrm>
            <a:off x="2647032" y="4064716"/>
            <a:ext cx="1080000" cy="360000"/>
          </a:xfrm>
          <a:prstGeom prst="roundRect">
            <a:avLst>
              <a:gd name="adj" fmla="val 15183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254000" algn="ctr" rotWithShape="0">
              <a:prstClr val="black">
                <a:alpha val="15000"/>
              </a:prstClr>
            </a:outerShdw>
          </a:effectLst>
        </p:spPr>
        <p:txBody>
          <a:bodyPr wrap="square" lIns="36000" tIns="36000" rIns="36000" bIns="3600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SMOTE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9C970693-04E8-4B6C-8037-D3781CBDDEBF}"/>
              </a:ext>
            </a:extLst>
          </p:cNvPr>
          <p:cNvCxnSpPr>
            <a:cxnSpLocks/>
            <a:stCxn id="72" idx="2"/>
            <a:endCxn id="81" idx="0"/>
          </p:cNvCxnSpPr>
          <p:nvPr/>
        </p:nvCxnSpPr>
        <p:spPr>
          <a:xfrm>
            <a:off x="3185916" y="3755225"/>
            <a:ext cx="1116" cy="309491"/>
          </a:xfrm>
          <a:prstGeom prst="straightConnector1">
            <a:avLst/>
          </a:prstGeom>
          <a:ln w="9525" cap="rnd">
            <a:solidFill>
              <a:schemeClr val="tx1">
                <a:lumMod val="75000"/>
                <a:lumOff val="25000"/>
              </a:schemeClr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873AEB8D-1858-4C35-889B-F8259758C7F0}"/>
              </a:ext>
            </a:extLst>
          </p:cNvPr>
          <p:cNvCxnSpPr>
            <a:cxnSpLocks/>
            <a:stCxn id="130" idx="1"/>
            <a:endCxn id="72" idx="3"/>
          </p:cNvCxnSpPr>
          <p:nvPr/>
        </p:nvCxnSpPr>
        <p:spPr>
          <a:xfrm flipH="1">
            <a:off x="3815916" y="3575225"/>
            <a:ext cx="348599" cy="0"/>
          </a:xfrm>
          <a:prstGeom prst="line">
            <a:avLst/>
          </a:prstGeom>
          <a:ln w="9525" cap="rnd">
            <a:solidFill>
              <a:srgbClr val="E03E3E"/>
            </a:solidFill>
            <a:prstDash val="dash"/>
            <a:round/>
            <a:headEnd type="triangle" w="med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圖形 110" descr="關閉">
            <a:extLst>
              <a:ext uri="{FF2B5EF4-FFF2-40B4-BE49-F238E27FC236}">
                <a16:creationId xmlns:a16="http://schemas.microsoft.com/office/drawing/2014/main" id="{8BA14561-C1EE-478B-9BDF-9DC701F112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8773" y="3428657"/>
            <a:ext cx="374799" cy="374799"/>
          </a:xfrm>
          <a:prstGeom prst="rect">
            <a:avLst/>
          </a:prstGeom>
        </p:spPr>
      </p:pic>
      <p:pic>
        <p:nvPicPr>
          <p:cNvPr id="112" name="圖形 111" descr="關閉">
            <a:extLst>
              <a:ext uri="{FF2B5EF4-FFF2-40B4-BE49-F238E27FC236}">
                <a16:creationId xmlns:a16="http://schemas.microsoft.com/office/drawing/2014/main" id="{0125F940-2A05-4779-AC0E-C023C0BD41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50982" y="2842821"/>
            <a:ext cx="374799" cy="374799"/>
          </a:xfrm>
          <a:prstGeom prst="rect">
            <a:avLst/>
          </a:prstGeom>
        </p:spPr>
      </p:pic>
      <p:pic>
        <p:nvPicPr>
          <p:cNvPr id="113" name="圖形 112" descr="關閉">
            <a:extLst>
              <a:ext uri="{FF2B5EF4-FFF2-40B4-BE49-F238E27FC236}">
                <a16:creationId xmlns:a16="http://schemas.microsoft.com/office/drawing/2014/main" id="{8C1449E6-9577-4058-A412-88A74C647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2772" y="3345787"/>
            <a:ext cx="374799" cy="374799"/>
          </a:xfrm>
          <a:prstGeom prst="rect">
            <a:avLst/>
          </a:prstGeom>
        </p:spPr>
      </p:pic>
      <p:pic>
        <p:nvPicPr>
          <p:cNvPr id="114" name="圖形 113" descr="關閉">
            <a:extLst>
              <a:ext uri="{FF2B5EF4-FFF2-40B4-BE49-F238E27FC236}">
                <a16:creationId xmlns:a16="http://schemas.microsoft.com/office/drawing/2014/main" id="{490F4718-EB0B-48D7-88E8-959BA6A144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8615" y="3418773"/>
            <a:ext cx="374799" cy="374799"/>
          </a:xfrm>
          <a:prstGeom prst="rect">
            <a:avLst/>
          </a:prstGeom>
        </p:spPr>
      </p:pic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57D78021-3190-4878-BD2A-E17DA5A90672}"/>
              </a:ext>
            </a:extLst>
          </p:cNvPr>
          <p:cNvCxnSpPr>
            <a:stCxn id="43" idx="0"/>
            <a:endCxn id="26" idx="2"/>
          </p:cNvCxnSpPr>
          <p:nvPr/>
        </p:nvCxnSpPr>
        <p:spPr>
          <a:xfrm flipV="1">
            <a:off x="5711293" y="3273894"/>
            <a:ext cx="51585" cy="748382"/>
          </a:xfrm>
          <a:prstGeom prst="line">
            <a:avLst/>
          </a:prstGeom>
          <a:ln w="9525">
            <a:solidFill>
              <a:srgbClr val="E03E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127D2EBC-3F1E-43AC-BE89-8408429B57F8}"/>
              </a:ext>
            </a:extLst>
          </p:cNvPr>
          <p:cNvSpPr/>
          <p:nvPr/>
        </p:nvSpPr>
        <p:spPr>
          <a:xfrm>
            <a:off x="5638993" y="3575584"/>
            <a:ext cx="180000" cy="180000"/>
          </a:xfrm>
          <a:prstGeom prst="rect">
            <a:avLst/>
          </a:prstGeom>
          <a:solidFill>
            <a:srgbClr val="E03E3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63165228-0EF5-4762-85D3-274EE0B5C8B5}"/>
              </a:ext>
            </a:extLst>
          </p:cNvPr>
          <p:cNvCxnSpPr>
            <a:cxnSpLocks/>
            <a:stCxn id="44" idx="1"/>
            <a:endCxn id="26" idx="3"/>
          </p:cNvCxnSpPr>
          <p:nvPr/>
        </p:nvCxnSpPr>
        <p:spPr>
          <a:xfrm flipH="1" flipV="1">
            <a:off x="5872952" y="3165963"/>
            <a:ext cx="523062" cy="136743"/>
          </a:xfrm>
          <a:prstGeom prst="line">
            <a:avLst/>
          </a:prstGeom>
          <a:ln w="9525">
            <a:solidFill>
              <a:srgbClr val="E03E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1174AFE5-7E72-4B36-B0A3-EE9F942C0F0C}"/>
              </a:ext>
            </a:extLst>
          </p:cNvPr>
          <p:cNvSpPr/>
          <p:nvPr/>
        </p:nvSpPr>
        <p:spPr>
          <a:xfrm>
            <a:off x="6064882" y="3155519"/>
            <a:ext cx="180000" cy="180000"/>
          </a:xfrm>
          <a:prstGeom prst="rect">
            <a:avLst/>
          </a:prstGeom>
          <a:solidFill>
            <a:srgbClr val="E03E3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A3C53DE2-FF29-4D33-9239-CAFD34873DCB}"/>
              </a:ext>
            </a:extLst>
          </p:cNvPr>
          <p:cNvCxnSpPr>
            <a:cxnSpLocks/>
            <a:stCxn id="25" idx="0"/>
            <a:endCxn id="44" idx="2"/>
          </p:cNvCxnSpPr>
          <p:nvPr/>
        </p:nvCxnSpPr>
        <p:spPr>
          <a:xfrm flipH="1" flipV="1">
            <a:off x="6506089" y="3410637"/>
            <a:ext cx="12190" cy="429175"/>
          </a:xfrm>
          <a:prstGeom prst="line">
            <a:avLst/>
          </a:prstGeom>
          <a:ln w="9525">
            <a:solidFill>
              <a:srgbClr val="E03E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C06C2BEC-9BB0-4CD7-910A-5104F752032D}"/>
              </a:ext>
            </a:extLst>
          </p:cNvPr>
          <p:cNvSpPr/>
          <p:nvPr/>
        </p:nvSpPr>
        <p:spPr>
          <a:xfrm>
            <a:off x="6455104" y="3542526"/>
            <a:ext cx="180000" cy="180000"/>
          </a:xfrm>
          <a:prstGeom prst="rect">
            <a:avLst/>
          </a:prstGeom>
          <a:solidFill>
            <a:srgbClr val="E03E3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A76B2695-5125-4B9E-8E54-28E66DDDB7AA}"/>
              </a:ext>
            </a:extLst>
          </p:cNvPr>
          <p:cNvCxnSpPr>
            <a:cxnSpLocks/>
            <a:stCxn id="25" idx="1"/>
            <a:endCxn id="43" idx="3"/>
          </p:cNvCxnSpPr>
          <p:nvPr/>
        </p:nvCxnSpPr>
        <p:spPr>
          <a:xfrm flipH="1">
            <a:off x="5821367" y="3947744"/>
            <a:ext cx="586837" cy="182464"/>
          </a:xfrm>
          <a:prstGeom prst="line">
            <a:avLst/>
          </a:prstGeom>
          <a:ln w="9525">
            <a:solidFill>
              <a:srgbClr val="E03E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E78211AF-F4FD-4C50-8AAE-8285E3D06701}"/>
              </a:ext>
            </a:extLst>
          </p:cNvPr>
          <p:cNvSpPr/>
          <p:nvPr/>
        </p:nvSpPr>
        <p:spPr>
          <a:xfrm>
            <a:off x="6120818" y="3927137"/>
            <a:ext cx="180000" cy="180000"/>
          </a:xfrm>
          <a:prstGeom prst="rect">
            <a:avLst/>
          </a:prstGeom>
          <a:solidFill>
            <a:srgbClr val="E03E3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0" name="矩形: 圓角 129">
            <a:extLst>
              <a:ext uri="{FF2B5EF4-FFF2-40B4-BE49-F238E27FC236}">
                <a16:creationId xmlns:a16="http://schemas.microsoft.com/office/drawing/2014/main" id="{038B5552-6778-4886-8E0C-5327EB9C9094}"/>
              </a:ext>
            </a:extLst>
          </p:cNvPr>
          <p:cNvSpPr/>
          <p:nvPr/>
        </p:nvSpPr>
        <p:spPr>
          <a:xfrm>
            <a:off x="4164515" y="3395225"/>
            <a:ext cx="900000" cy="360000"/>
          </a:xfrm>
          <a:prstGeom prst="roundRect">
            <a:avLst>
              <a:gd name="adj" fmla="val 15183"/>
            </a:avLst>
          </a:prstGeom>
          <a:noFill/>
          <a:ln>
            <a:noFill/>
          </a:ln>
          <a:effectLst>
            <a:outerShdw blurRad="254000" algn="ctr" rotWithShape="0">
              <a:prstClr val="black">
                <a:alpha val="15000"/>
              </a:prstClr>
            </a:outerShdw>
          </a:effectLst>
        </p:spPr>
        <p:txBody>
          <a:bodyPr wrap="square" lIns="36000" tIns="36000" rIns="36000" bIns="3600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lang="en-US" altLang="zh-TW" sz="1000" dirty="0">
                <a:solidFill>
                  <a:srgbClr val="E03E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KNN</a:t>
            </a:r>
            <a:r>
              <a:rPr lang="zh-TW" altLang="en-US" sz="1000" dirty="0">
                <a:solidFill>
                  <a:srgbClr val="E03E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</a:t>
            </a:r>
          </a:p>
        </p:txBody>
      </p:sp>
    </p:spTree>
    <p:extLst>
      <p:ext uri="{BB962C8B-B14F-4D97-AF65-F5344CB8AC3E}">
        <p14:creationId xmlns:p14="http://schemas.microsoft.com/office/powerpoint/2010/main" val="35782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7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7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5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2" grpId="0" animBg="1"/>
      <p:bldP spid="32" grpId="1" animBg="1"/>
      <p:bldP spid="33" grpId="0" animBg="1"/>
      <p:bldP spid="38" grpId="0" animBg="1"/>
      <p:bldP spid="40" grpId="0" animBg="1"/>
      <p:bldP spid="40" grpId="1" animBg="1"/>
      <p:bldP spid="41" grpId="0" animBg="1"/>
      <p:bldP spid="42" grpId="0" animBg="1"/>
      <p:bldP spid="43" grpId="0" animBg="1"/>
      <p:bldP spid="44" grpId="0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6" grpId="1" animBg="1"/>
      <p:bldP spid="67" grpId="0" animBg="1"/>
      <p:bldP spid="68" grpId="0" animBg="1"/>
      <p:bldP spid="69" grpId="0" animBg="1"/>
      <p:bldP spid="70" grpId="0" animBg="1"/>
      <p:bldP spid="71" grpId="0" animBg="1"/>
      <p:bldP spid="71" grpId="1" animBg="1"/>
      <p:bldP spid="71" grpId="2" animBg="1"/>
      <p:bldP spid="72" grpId="0" animBg="1"/>
      <p:bldP spid="79" grpId="0"/>
      <p:bldP spid="80" grpId="0"/>
      <p:bldP spid="81" grpId="0" animBg="1"/>
      <p:bldP spid="117" grpId="0" animBg="1"/>
      <p:bldP spid="119" grpId="0" animBg="1"/>
      <p:bldP spid="123" grpId="0" animBg="1"/>
      <p:bldP spid="127" grpId="0" animBg="1"/>
      <p:bldP spid="1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94421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研究方法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8855646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3294BAC-3A6F-41F6-99A5-C395C5FC9A0B}"/>
              </a:ext>
            </a:extLst>
          </p:cNvPr>
          <p:cNvSpPr/>
          <p:nvPr/>
        </p:nvSpPr>
        <p:spPr>
          <a:xfrm>
            <a:off x="310691" y="3058628"/>
            <a:ext cx="2847458" cy="540000"/>
          </a:xfrm>
          <a:prstGeom prst="roundRect">
            <a:avLst>
              <a:gd name="adj" fmla="val 15183"/>
            </a:avLst>
          </a:prstGeom>
          <a:noFill/>
          <a:ln>
            <a:noFill/>
          </a:ln>
          <a:effectLst>
            <a:outerShdw blurRad="254000" algn="ctr" rotWithShape="0">
              <a:prstClr val="black">
                <a:alpha val="15000"/>
              </a:prstClr>
            </a:outerShdw>
          </a:effectLst>
        </p:spPr>
        <p:txBody>
          <a:bodyPr wrap="square" lIns="36000" tIns="36000" rIns="36000" bIns="3600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lang="en-US" altLang="zh-TW" sz="1200" dirty="0">
                <a:solidFill>
                  <a:srgbClr val="E03E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SMOTE</a:t>
            </a:r>
            <a:r>
              <a:rPr lang="zh-TW" altLang="en-US" sz="1200" dirty="0">
                <a:solidFill>
                  <a:srgbClr val="E03E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200" dirty="0">
                <a:solidFill>
                  <a:srgbClr val="E03E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Tomek Links</a:t>
            </a:r>
            <a:r>
              <a:rPr lang="zh-TW" altLang="en-US" sz="1200" dirty="0">
                <a:solidFill>
                  <a:srgbClr val="E03E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200" dirty="0">
                <a:solidFill>
                  <a:srgbClr val="E03E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Hybrid Sampling</a:t>
            </a:r>
            <a:endParaRPr lang="zh-TW" altLang="en-US" sz="1200" dirty="0">
              <a:solidFill>
                <a:srgbClr val="E03E3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53F17C6A-8951-4922-8FD8-FAE501165FF0}"/>
              </a:ext>
            </a:extLst>
          </p:cNvPr>
          <p:cNvSpPr/>
          <p:nvPr/>
        </p:nvSpPr>
        <p:spPr>
          <a:xfrm>
            <a:off x="638149" y="4138728"/>
            <a:ext cx="2520000" cy="540000"/>
          </a:xfrm>
          <a:prstGeom prst="roundRect">
            <a:avLst>
              <a:gd name="adj" fmla="val 15183"/>
            </a:avLst>
          </a:prstGeom>
          <a:noFill/>
          <a:ln>
            <a:noFill/>
          </a:ln>
          <a:effectLst>
            <a:outerShdw blurRad="254000" algn="ctr" rotWithShape="0">
              <a:prstClr val="black">
                <a:alpha val="15000"/>
              </a:prstClr>
            </a:outerShdw>
          </a:effectLst>
        </p:spPr>
        <p:txBody>
          <a:bodyPr wrap="square" lIns="36000" tIns="36000" rIns="36000" bIns="3600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lang="en-US" altLang="zh-TW" sz="1200" dirty="0">
                <a:solidFill>
                  <a:srgbClr val="E03E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Decision Tree</a:t>
            </a:r>
            <a:r>
              <a:rPr lang="zh-TW" altLang="en-US" sz="1200" dirty="0">
                <a:solidFill>
                  <a:srgbClr val="E03E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200" dirty="0">
                <a:solidFill>
                  <a:srgbClr val="E03E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Naïve Bayes</a:t>
            </a:r>
            <a:endParaRPr lang="zh-TW" altLang="en-US" sz="1200" dirty="0">
              <a:solidFill>
                <a:srgbClr val="E03E3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2B0B3B4C-8DA8-42E5-9AD4-226AF4D644B6}"/>
              </a:ext>
            </a:extLst>
          </p:cNvPr>
          <p:cNvGrpSpPr/>
          <p:nvPr/>
        </p:nvGrpSpPr>
        <p:grpSpPr>
          <a:xfrm>
            <a:off x="3527884" y="1420396"/>
            <a:ext cx="5112428" cy="3168332"/>
            <a:chOff x="2915816" y="1420396"/>
            <a:chExt cx="5112428" cy="3168332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D4A0B60C-38A7-4784-8296-8CDC7C5961EE}"/>
                </a:ext>
              </a:extLst>
            </p:cNvPr>
            <p:cNvSpPr/>
            <p:nvPr/>
          </p:nvSpPr>
          <p:spPr>
            <a:xfrm>
              <a:off x="3851920" y="2284512"/>
              <a:ext cx="1260000" cy="360000"/>
            </a:xfrm>
            <a:prstGeom prst="roundRect">
              <a:avLst>
                <a:gd name="adj" fmla="val 15183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254000" algn="ctr" rotWithShape="0">
                <a:prstClr val="black">
                  <a:alpha val="15000"/>
                </a:prstClr>
              </a:outerShdw>
            </a:effectLst>
          </p:spPr>
          <p:txBody>
            <a:bodyPr wrap="square" lIns="36000" tIns="36000" rIns="36000" bIns="36000" anchor="ctr">
              <a:no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85000"/>
              </a:pP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Training Set</a:t>
              </a:r>
              <a:endPara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84BE2A54-A30E-466F-B271-EF0F8021B3FC}"/>
                </a:ext>
              </a:extLst>
            </p:cNvPr>
            <p:cNvSpPr/>
            <p:nvPr/>
          </p:nvSpPr>
          <p:spPr>
            <a:xfrm>
              <a:off x="5310152" y="1420396"/>
              <a:ext cx="1260000" cy="360000"/>
            </a:xfrm>
            <a:prstGeom prst="roundRect">
              <a:avLst>
                <a:gd name="adj" fmla="val 15183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254000" algn="ctr" rotWithShape="0">
                <a:prstClr val="black">
                  <a:alpha val="15000"/>
                </a:prstClr>
              </a:outerShdw>
            </a:effectLst>
          </p:spPr>
          <p:txBody>
            <a:bodyPr wrap="square" lIns="36000" tIns="36000" rIns="36000" bIns="36000" anchor="ctr">
              <a:no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85000"/>
              </a:pP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Dataset</a:t>
              </a:r>
              <a:endPara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3CE0A350-A51B-42AA-83FB-F382DDD70EEF}"/>
                </a:ext>
              </a:extLst>
            </p:cNvPr>
            <p:cNvSpPr/>
            <p:nvPr/>
          </p:nvSpPr>
          <p:spPr>
            <a:xfrm>
              <a:off x="6768244" y="2284512"/>
              <a:ext cx="1260000" cy="360000"/>
            </a:xfrm>
            <a:prstGeom prst="roundRect">
              <a:avLst>
                <a:gd name="adj" fmla="val 15183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254000" algn="ctr" rotWithShape="0">
                <a:prstClr val="black">
                  <a:alpha val="15000"/>
                </a:prstClr>
              </a:outerShdw>
            </a:effectLst>
          </p:spPr>
          <p:txBody>
            <a:bodyPr wrap="square" lIns="36000" tIns="36000" rIns="36000" bIns="36000" anchor="ctr">
              <a:no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85000"/>
              </a:pP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Testing Set</a:t>
              </a:r>
              <a:endPara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5A93ECDC-F0B8-4374-9316-20DA010489E2}"/>
                </a:ext>
              </a:extLst>
            </p:cNvPr>
            <p:cNvSpPr/>
            <p:nvPr/>
          </p:nvSpPr>
          <p:spPr>
            <a:xfrm>
              <a:off x="2915816" y="3148628"/>
              <a:ext cx="1620000" cy="360000"/>
            </a:xfrm>
            <a:prstGeom prst="roundRect">
              <a:avLst>
                <a:gd name="adj" fmla="val 15183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254000" algn="ctr" rotWithShape="0">
                <a:prstClr val="black">
                  <a:alpha val="15000"/>
                </a:prstClr>
              </a:outerShdw>
            </a:effectLst>
          </p:spPr>
          <p:txBody>
            <a:bodyPr wrap="square" lIns="36000" tIns="36000" rIns="36000" bIns="36000" anchor="ctr">
              <a:no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85000"/>
              </a:pP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Data Preprocessing</a:t>
              </a:r>
              <a:endPara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E41D6279-42F8-4319-A888-E9D53709EED6}"/>
                </a:ext>
              </a:extLst>
            </p:cNvPr>
            <p:cNvSpPr/>
            <p:nvPr/>
          </p:nvSpPr>
          <p:spPr>
            <a:xfrm>
              <a:off x="4716136" y="3148628"/>
              <a:ext cx="1080000" cy="360000"/>
            </a:xfrm>
            <a:prstGeom prst="roundRect">
              <a:avLst>
                <a:gd name="adj" fmla="val 15183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254000" algn="ctr" rotWithShape="0">
                <a:prstClr val="black">
                  <a:alpha val="15000"/>
                </a:prstClr>
              </a:outerShdw>
            </a:effectLst>
          </p:spPr>
          <p:txBody>
            <a:bodyPr wrap="square" lIns="36000" tIns="36000" rIns="36000" bIns="36000" anchor="ctr">
              <a:no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85000"/>
              </a:pP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Original</a:t>
              </a:r>
              <a:endPara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26A534DD-676D-495C-A40A-C733852AC4B7}"/>
                </a:ext>
              </a:extLst>
            </p:cNvPr>
            <p:cNvSpPr/>
            <p:nvPr/>
          </p:nvSpPr>
          <p:spPr>
            <a:xfrm>
              <a:off x="3851920" y="4228728"/>
              <a:ext cx="1260000" cy="360000"/>
            </a:xfrm>
            <a:prstGeom prst="roundRect">
              <a:avLst>
                <a:gd name="adj" fmla="val 15183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254000" algn="ctr" rotWithShape="0">
                <a:prstClr val="black">
                  <a:alpha val="15000"/>
                </a:prstClr>
              </a:outerShdw>
            </a:effectLst>
          </p:spPr>
          <p:txBody>
            <a:bodyPr wrap="square" lIns="36000" tIns="36000" rIns="36000" bIns="36000" anchor="ctr">
              <a:no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85000"/>
              </a:pP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Model</a:t>
              </a:r>
              <a:endPara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3" name="接點: 肘形 2">
              <a:extLst>
                <a:ext uri="{FF2B5EF4-FFF2-40B4-BE49-F238E27FC236}">
                  <a16:creationId xmlns:a16="http://schemas.microsoft.com/office/drawing/2014/main" id="{ECBD53FA-1209-4AFF-A21B-BE51E1EE7C1D}"/>
                </a:ext>
              </a:extLst>
            </p:cNvPr>
            <p:cNvCxnSpPr>
              <a:stCxn id="15" idx="2"/>
              <a:endCxn id="31" idx="0"/>
            </p:cNvCxnSpPr>
            <p:nvPr/>
          </p:nvCxnSpPr>
          <p:spPr>
            <a:xfrm rot="5400000">
              <a:off x="4958978" y="1303338"/>
              <a:ext cx="504116" cy="1458232"/>
            </a:xfrm>
            <a:prstGeom prst="bentConnector3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接點: 肘形 20">
              <a:extLst>
                <a:ext uri="{FF2B5EF4-FFF2-40B4-BE49-F238E27FC236}">
                  <a16:creationId xmlns:a16="http://schemas.microsoft.com/office/drawing/2014/main" id="{3AA3B20E-88EC-47F7-B707-69C889709E46}"/>
                </a:ext>
              </a:extLst>
            </p:cNvPr>
            <p:cNvCxnSpPr>
              <a:cxnSpLocks/>
              <a:stCxn id="15" idx="2"/>
              <a:endCxn id="11" idx="0"/>
            </p:cNvCxnSpPr>
            <p:nvPr/>
          </p:nvCxnSpPr>
          <p:spPr>
            <a:xfrm rot="16200000" flipH="1">
              <a:off x="6417140" y="1303408"/>
              <a:ext cx="504116" cy="1458092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接點: 肘形 22">
              <a:extLst>
                <a:ext uri="{FF2B5EF4-FFF2-40B4-BE49-F238E27FC236}">
                  <a16:creationId xmlns:a16="http://schemas.microsoft.com/office/drawing/2014/main" id="{E2386941-102D-4693-8B77-6ECF31B7BCB8}"/>
                </a:ext>
              </a:extLst>
            </p:cNvPr>
            <p:cNvCxnSpPr>
              <a:cxnSpLocks/>
              <a:stCxn id="31" idx="2"/>
              <a:endCxn id="12" idx="0"/>
            </p:cNvCxnSpPr>
            <p:nvPr/>
          </p:nvCxnSpPr>
          <p:spPr>
            <a:xfrm rot="5400000">
              <a:off x="3851810" y="2518518"/>
              <a:ext cx="504116" cy="756104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接點: 肘形 25">
              <a:extLst>
                <a:ext uri="{FF2B5EF4-FFF2-40B4-BE49-F238E27FC236}">
                  <a16:creationId xmlns:a16="http://schemas.microsoft.com/office/drawing/2014/main" id="{805CD576-A5BD-42C2-81CF-E762DAA4EB7A}"/>
                </a:ext>
              </a:extLst>
            </p:cNvPr>
            <p:cNvCxnSpPr>
              <a:cxnSpLocks/>
              <a:stCxn id="31" idx="2"/>
              <a:endCxn id="16" idx="0"/>
            </p:cNvCxnSpPr>
            <p:nvPr/>
          </p:nvCxnSpPr>
          <p:spPr>
            <a:xfrm rot="16200000" flipH="1">
              <a:off x="4616970" y="2509462"/>
              <a:ext cx="504116" cy="774216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接點: 肘形 28">
              <a:extLst>
                <a:ext uri="{FF2B5EF4-FFF2-40B4-BE49-F238E27FC236}">
                  <a16:creationId xmlns:a16="http://schemas.microsoft.com/office/drawing/2014/main" id="{77CFFD5D-5519-467E-B042-FAF20CE8F5AB}"/>
                </a:ext>
              </a:extLst>
            </p:cNvPr>
            <p:cNvCxnSpPr>
              <a:cxnSpLocks/>
              <a:stCxn id="12" idx="2"/>
              <a:endCxn id="19" idx="0"/>
            </p:cNvCxnSpPr>
            <p:nvPr/>
          </p:nvCxnSpPr>
          <p:spPr>
            <a:xfrm rot="16200000" flipH="1">
              <a:off x="3743818" y="3490626"/>
              <a:ext cx="720100" cy="756104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接點: 肘形 34">
              <a:extLst>
                <a:ext uri="{FF2B5EF4-FFF2-40B4-BE49-F238E27FC236}">
                  <a16:creationId xmlns:a16="http://schemas.microsoft.com/office/drawing/2014/main" id="{77CE2B24-A7CF-48FE-94EB-95237B661C9F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rot="5400000">
              <a:off x="4508978" y="3481570"/>
              <a:ext cx="720100" cy="774216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接點: 肘形 51">
              <a:extLst>
                <a:ext uri="{FF2B5EF4-FFF2-40B4-BE49-F238E27FC236}">
                  <a16:creationId xmlns:a16="http://schemas.microsoft.com/office/drawing/2014/main" id="{DFCA8589-1338-4B1A-9B65-8EDF8EA7F171}"/>
                </a:ext>
              </a:extLst>
            </p:cNvPr>
            <p:cNvCxnSpPr>
              <a:cxnSpLocks/>
              <a:stCxn id="11" idx="2"/>
              <a:endCxn id="19" idx="3"/>
            </p:cNvCxnSpPr>
            <p:nvPr/>
          </p:nvCxnSpPr>
          <p:spPr>
            <a:xfrm rot="5400000">
              <a:off x="5372974" y="2383458"/>
              <a:ext cx="1764216" cy="2286324"/>
            </a:xfrm>
            <a:prstGeom prst="bentConnector2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0201795-6EA6-4C00-A8E2-0A3695EB9C30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3158149" y="3328628"/>
            <a:ext cx="369735" cy="0"/>
          </a:xfrm>
          <a:prstGeom prst="line">
            <a:avLst/>
          </a:prstGeom>
          <a:ln w="9525" cap="rnd">
            <a:solidFill>
              <a:srgbClr val="E03E3E"/>
            </a:solidFill>
            <a:prstDash val="dash"/>
            <a:round/>
            <a:headEnd type="triangle" w="med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52717357-7709-4B83-BC54-5D83ABE4CE99}"/>
              </a:ext>
            </a:extLst>
          </p:cNvPr>
          <p:cNvCxnSpPr>
            <a:cxnSpLocks/>
            <a:stCxn id="59" idx="3"/>
            <a:endCxn id="19" idx="1"/>
          </p:cNvCxnSpPr>
          <p:nvPr/>
        </p:nvCxnSpPr>
        <p:spPr>
          <a:xfrm>
            <a:off x="3158149" y="4408728"/>
            <a:ext cx="1305839" cy="0"/>
          </a:xfrm>
          <a:prstGeom prst="line">
            <a:avLst/>
          </a:prstGeom>
          <a:ln w="9525" cap="rnd">
            <a:solidFill>
              <a:srgbClr val="E03E3E"/>
            </a:solidFill>
            <a:prstDash val="dash"/>
            <a:round/>
            <a:headEnd type="triangle" w="med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59FBE8C5-1071-4DE1-B6D6-160E554161E8}"/>
              </a:ext>
            </a:extLst>
          </p:cNvPr>
          <p:cNvSpPr txBox="1"/>
          <p:nvPr/>
        </p:nvSpPr>
        <p:spPr>
          <a:xfrm>
            <a:off x="2908060" y="342602"/>
            <a:ext cx="3327879" cy="576063"/>
          </a:xfrm>
          <a:prstGeom prst="roundRect">
            <a:avLst>
              <a:gd name="adj" fmla="val 21421"/>
            </a:avLst>
          </a:prstGeom>
          <a:solidFill>
            <a:schemeClr val="bg1"/>
          </a:solidFill>
          <a:ln>
            <a:noFill/>
          </a:ln>
          <a:effectLst>
            <a:outerShdw blurRad="215900" algn="ctr" rotWithShape="0">
              <a:prstClr val="black">
                <a:alpha val="25000"/>
              </a:prstClr>
            </a:outerShdw>
          </a:effectLst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研究架構圖</a:t>
            </a:r>
          </a:p>
        </p:txBody>
      </p:sp>
    </p:spTree>
    <p:extLst>
      <p:ext uri="{BB962C8B-B14F-4D97-AF65-F5344CB8AC3E}">
        <p14:creationId xmlns:p14="http://schemas.microsoft.com/office/powerpoint/2010/main" val="352809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9" grpId="0"/>
      <p:bldP spid="61" grpId="0" animBg="1"/>
      <p:bldP spid="61" grpId="1" animBg="1"/>
      <p:bldP spid="6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171762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57250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8C95ACD-2565-4C53-928A-407089C97842}"/>
              </a:ext>
            </a:extLst>
          </p:cNvPr>
          <p:cNvSpPr txBox="1"/>
          <p:nvPr/>
        </p:nvSpPr>
        <p:spPr>
          <a:xfrm>
            <a:off x="2908060" y="342602"/>
            <a:ext cx="3327879" cy="576063"/>
          </a:xfrm>
          <a:prstGeom prst="roundRect">
            <a:avLst>
              <a:gd name="adj" fmla="val 21421"/>
            </a:avLst>
          </a:prstGeom>
          <a:solidFill>
            <a:schemeClr val="bg1"/>
          </a:solidFill>
          <a:ln>
            <a:noFill/>
          </a:ln>
          <a:effectLst>
            <a:outerShdw blurRad="215900" algn="ctr" rotWithShape="0">
              <a:prstClr val="black">
                <a:alpha val="25000"/>
              </a:prstClr>
            </a:outerShdw>
          </a:effectLst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資料收集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A42AC50-7322-43A6-8727-4043E82CC9B7}"/>
              </a:ext>
            </a:extLst>
          </p:cNvPr>
          <p:cNvSpPr txBox="1"/>
          <p:nvPr/>
        </p:nvSpPr>
        <p:spPr>
          <a:xfrm>
            <a:off x="2502000" y="1195810"/>
            <a:ext cx="4140000" cy="3779999"/>
          </a:xfrm>
          <a:prstGeom prst="roundRect">
            <a:avLst>
              <a:gd name="adj" fmla="val 263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255C6FF-242D-45C0-84AA-EC04C3A29818}"/>
              </a:ext>
            </a:extLst>
          </p:cNvPr>
          <p:cNvSpPr txBox="1"/>
          <p:nvPr/>
        </p:nvSpPr>
        <p:spPr>
          <a:xfrm>
            <a:off x="2509200" y="1201904"/>
            <a:ext cx="4125600" cy="320111"/>
          </a:xfrm>
          <a:prstGeom prst="round2SameRect">
            <a:avLst>
              <a:gd name="adj1" fmla="val 29740"/>
              <a:gd name="adj2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7E02D43B-BC08-4683-8D75-5300E3586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163227"/>
              </p:ext>
            </p:extLst>
          </p:nvPr>
        </p:nvGraphicFramePr>
        <p:xfrm>
          <a:off x="2502000" y="1195811"/>
          <a:ext cx="4140000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1398851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0303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1632951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資料集名稱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特徵數量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資料量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IR</a:t>
                      </a:r>
                      <a:endParaRPr lang="zh-TW" altLang="en-US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glass1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214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1.82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wiscosin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683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1.86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glass0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214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2.06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13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yeast1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1484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2.46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2683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haberman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306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2.78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441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vehicle2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18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846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2.88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5229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vehicle1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18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846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2.90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070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new-thyroid1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215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5.14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1162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new-thyroid2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215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5.14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482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ecoli2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7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336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5.46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3164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glass6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214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6.38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7635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yeast3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1484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8.10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11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2196244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實驗結果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6476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150E1F-9EC5-4ED1-A389-3D6CAD0C09D3}"/>
              </a:ext>
            </a:extLst>
          </p:cNvPr>
          <p:cNvSpPr txBox="1"/>
          <p:nvPr/>
        </p:nvSpPr>
        <p:spPr>
          <a:xfrm>
            <a:off x="1334700" y="1096379"/>
            <a:ext cx="6474600" cy="3913200"/>
          </a:xfrm>
          <a:prstGeom prst="roundRect">
            <a:avLst>
              <a:gd name="adj" fmla="val 263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F7CF45-CB7F-48EF-98D2-B6AA80A4E54D}"/>
              </a:ext>
            </a:extLst>
          </p:cNvPr>
          <p:cNvSpPr txBox="1"/>
          <p:nvPr/>
        </p:nvSpPr>
        <p:spPr>
          <a:xfrm>
            <a:off x="1342800" y="1103971"/>
            <a:ext cx="6458400" cy="450000"/>
          </a:xfrm>
          <a:prstGeom prst="round2SameRect">
            <a:avLst>
              <a:gd name="adj1" fmla="val 20840"/>
              <a:gd name="adj2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F13A57-3FE9-40FC-BDA7-6D2A190DE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154383"/>
              </p:ext>
            </p:extLst>
          </p:nvPr>
        </p:nvGraphicFramePr>
        <p:xfrm>
          <a:off x="1332000" y="1096380"/>
          <a:ext cx="6480000" cy="39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8975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139885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80303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1632951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450156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資料集名稱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IR</a:t>
                      </a:r>
                      <a:endParaRPr lang="zh-TW" altLang="en-US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Original</a:t>
                      </a:r>
                      <a:endParaRPr lang="zh-TW" altLang="en-US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SMOTE</a:t>
                      </a:r>
                      <a:endParaRPr lang="zh-TW" altLang="en-US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 Tomek Links</a:t>
                      </a:r>
                      <a:endParaRPr lang="zh-TW" altLang="en-US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Hybrid Sampling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glass1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1.82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0.540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0.659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0.683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0.636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wiscosin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1.86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0.925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0.666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0.945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0.943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glass0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2.06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0.704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0.609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0.696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0.770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13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yeast1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2.46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0.528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0.734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0.551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0.546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2683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haberman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2.78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0.287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0.397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0.439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0.458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441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vehicle2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2.88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0.909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0.901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0.909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0.915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5229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vehicle1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2.90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0.482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0.897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0.519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0.574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070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new-thyroid1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5.14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0.836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0.550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0.833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0.892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1162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new-thyroid2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5.14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0.886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0.909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0.819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0.912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482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ecoli2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5.46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0.700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0.918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0.771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0.797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3164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glass6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6.38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0.734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0.524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0.746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0.890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7635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yeast3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8.10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0.703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0.689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0.720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0.784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11965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1404664F-62F1-46EE-AF99-50CF1560683C}"/>
              </a:ext>
            </a:extLst>
          </p:cNvPr>
          <p:cNvSpPr txBox="1"/>
          <p:nvPr/>
        </p:nvSpPr>
        <p:spPr>
          <a:xfrm>
            <a:off x="2772000" y="342602"/>
            <a:ext cx="3600000" cy="576063"/>
          </a:xfrm>
          <a:prstGeom prst="roundRect">
            <a:avLst>
              <a:gd name="adj" fmla="val 21421"/>
            </a:avLst>
          </a:prstGeom>
          <a:solidFill>
            <a:schemeClr val="bg1"/>
          </a:solidFill>
          <a:ln>
            <a:noFill/>
          </a:ln>
          <a:effectLst>
            <a:outerShdw blurRad="215900" algn="ctr" rotWithShape="0">
              <a:prstClr val="black">
                <a:alpha val="25000"/>
              </a:prstClr>
            </a:outerShdw>
          </a:effectLst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F1-score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Decision Tree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2953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0" grpId="1" animBg="1"/>
      <p:bldP spid="20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2196244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實驗結果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7250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150E1F-9EC5-4ED1-A389-3D6CAD0C09D3}"/>
              </a:ext>
            </a:extLst>
          </p:cNvPr>
          <p:cNvSpPr txBox="1"/>
          <p:nvPr/>
        </p:nvSpPr>
        <p:spPr>
          <a:xfrm>
            <a:off x="1334700" y="1096379"/>
            <a:ext cx="6474600" cy="3913200"/>
          </a:xfrm>
          <a:prstGeom prst="roundRect">
            <a:avLst>
              <a:gd name="adj" fmla="val 263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F7CF45-CB7F-48EF-98D2-B6AA80A4E54D}"/>
              </a:ext>
            </a:extLst>
          </p:cNvPr>
          <p:cNvSpPr txBox="1"/>
          <p:nvPr/>
        </p:nvSpPr>
        <p:spPr>
          <a:xfrm>
            <a:off x="1342800" y="1103971"/>
            <a:ext cx="6458400" cy="450000"/>
          </a:xfrm>
          <a:prstGeom prst="round2SameRect">
            <a:avLst>
              <a:gd name="adj1" fmla="val 20840"/>
              <a:gd name="adj2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F13A57-3FE9-40FC-BDA7-6D2A190DE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034181"/>
              </p:ext>
            </p:extLst>
          </p:nvPr>
        </p:nvGraphicFramePr>
        <p:xfrm>
          <a:off x="1332000" y="1096380"/>
          <a:ext cx="6480000" cy="39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8975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139885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80303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1632951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450156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資料集名稱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IR</a:t>
                      </a:r>
                      <a:endParaRPr lang="zh-TW" altLang="en-US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Original</a:t>
                      </a:r>
                      <a:endParaRPr lang="zh-TW" altLang="en-US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SMOTE</a:t>
                      </a:r>
                      <a:endParaRPr lang="zh-TW" altLang="en-US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 Tomek Links</a:t>
                      </a:r>
                      <a:endParaRPr lang="zh-TW" altLang="en-US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Hybrid Sampling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glass1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1.82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0.645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0.632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0.601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0.655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wiscosin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1.86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0.954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0.957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0.952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0.962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glass0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2.06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0.644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0.637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0.611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0.765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13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yeast1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2.46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0.169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0.391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0.357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0.473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2683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haberman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2.78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0.193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0.335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0.293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0.452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441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vehicle2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2.88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0.760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0.782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0.752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0.778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5229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vehicle1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2.90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0.505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0.517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0.510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0.411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070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new-thyroid1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5.14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0.973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0.950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0.973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0.947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1162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new-thyroid2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5.14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1.000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0.975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1.000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0.962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482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ecoli2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5.46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0.747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0.777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0.797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0.867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3164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glass6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6.38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0.758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0.732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0.776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0.822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7635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yeast3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8.10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0.150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0.658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0.295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0.768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11965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1404664F-62F1-46EE-AF99-50CF1560683C}"/>
              </a:ext>
            </a:extLst>
          </p:cNvPr>
          <p:cNvSpPr txBox="1"/>
          <p:nvPr/>
        </p:nvSpPr>
        <p:spPr>
          <a:xfrm>
            <a:off x="2772000" y="342602"/>
            <a:ext cx="3600000" cy="576063"/>
          </a:xfrm>
          <a:prstGeom prst="roundRect">
            <a:avLst>
              <a:gd name="adj" fmla="val 21421"/>
            </a:avLst>
          </a:prstGeom>
          <a:solidFill>
            <a:schemeClr val="bg1"/>
          </a:solidFill>
          <a:ln>
            <a:noFill/>
          </a:ln>
          <a:effectLst>
            <a:outerShdw blurRad="215900" algn="ctr" rotWithShape="0">
              <a:prstClr val="black">
                <a:alpha val="25000"/>
              </a:prstClr>
            </a:outerShdw>
          </a:effectLst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F1-score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Naïve Bayes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3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0" grpId="1" animBg="1"/>
      <p:bldP spid="20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2376264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結論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57250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9BE1EC1-6DD5-4971-8610-046A6C774FC9}"/>
              </a:ext>
            </a:extLst>
          </p:cNvPr>
          <p:cNvGrpSpPr/>
          <p:nvPr/>
        </p:nvGrpSpPr>
        <p:grpSpPr>
          <a:xfrm>
            <a:off x="1498222" y="1276400"/>
            <a:ext cx="6147556" cy="3165889"/>
            <a:chOff x="161764" y="124272"/>
            <a:chExt cx="8820472" cy="4542396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029A5D6D-B68C-4BAC-8410-59B0EAE27F45}"/>
                </a:ext>
              </a:extLst>
            </p:cNvPr>
            <p:cNvGrpSpPr/>
            <p:nvPr/>
          </p:nvGrpSpPr>
          <p:grpSpPr>
            <a:xfrm>
              <a:off x="161764" y="124272"/>
              <a:ext cx="8820472" cy="4542396"/>
              <a:chOff x="161764" y="124272"/>
              <a:chExt cx="8820472" cy="4542396"/>
            </a:xfrm>
          </p:grpSpPr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0F36E659-F1B3-44E1-AD3C-6D693CD055E7}"/>
                  </a:ext>
                </a:extLst>
              </p:cNvPr>
              <p:cNvGrpSpPr/>
              <p:nvPr/>
            </p:nvGrpSpPr>
            <p:grpSpPr>
              <a:xfrm>
                <a:off x="161764" y="124272"/>
                <a:ext cx="8820472" cy="4542396"/>
                <a:chOff x="161764" y="124272"/>
                <a:chExt cx="8820472" cy="4542396"/>
              </a:xfrm>
            </p:grpSpPr>
            <p:sp>
              <p:nvSpPr>
                <p:cNvPr id="30" name="矩形: 圓角 29">
                  <a:extLst>
                    <a:ext uri="{FF2B5EF4-FFF2-40B4-BE49-F238E27FC236}">
                      <a16:creationId xmlns:a16="http://schemas.microsoft.com/office/drawing/2014/main" id="{C70E4C2E-2523-4C0D-B409-50205C7DA8E2}"/>
                    </a:ext>
                  </a:extLst>
                </p:cNvPr>
                <p:cNvSpPr/>
                <p:nvPr/>
              </p:nvSpPr>
              <p:spPr>
                <a:xfrm>
                  <a:off x="161764" y="124272"/>
                  <a:ext cx="8820472" cy="4542396"/>
                </a:xfrm>
                <a:prstGeom prst="roundRect">
                  <a:avLst>
                    <a:gd name="adj" fmla="val 2424"/>
                  </a:avLst>
                </a:prstGeom>
                <a:solidFill>
                  <a:srgbClr val="F0F0F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381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31" name="群組 30">
                  <a:extLst>
                    <a:ext uri="{FF2B5EF4-FFF2-40B4-BE49-F238E27FC236}">
                      <a16:creationId xmlns:a16="http://schemas.microsoft.com/office/drawing/2014/main" id="{8FF601EB-EDC2-4F6F-BD38-8C42F25D2572}"/>
                    </a:ext>
                  </a:extLst>
                </p:cNvPr>
                <p:cNvGrpSpPr/>
                <p:nvPr/>
              </p:nvGrpSpPr>
              <p:grpSpPr>
                <a:xfrm>
                  <a:off x="323528" y="267697"/>
                  <a:ext cx="532756" cy="145198"/>
                  <a:chOff x="323528" y="268288"/>
                  <a:chExt cx="532756" cy="145198"/>
                </a:xfrm>
              </p:grpSpPr>
              <p:sp>
                <p:nvSpPr>
                  <p:cNvPr id="32" name="橢圓 31">
                    <a:extLst>
                      <a:ext uri="{FF2B5EF4-FFF2-40B4-BE49-F238E27FC236}">
                        <a16:creationId xmlns:a16="http://schemas.microsoft.com/office/drawing/2014/main" id="{CE6C3353-B6B6-4F8A-A9BC-E9EF0151EDAD}"/>
                      </a:ext>
                    </a:extLst>
                  </p:cNvPr>
                  <p:cNvSpPr/>
                  <p:nvPr/>
                </p:nvSpPr>
                <p:spPr>
                  <a:xfrm>
                    <a:off x="323528" y="268288"/>
                    <a:ext cx="144000" cy="144000"/>
                  </a:xfrm>
                  <a:prstGeom prst="ellipse">
                    <a:avLst/>
                  </a:prstGeom>
                  <a:solidFill>
                    <a:srgbClr val="FC625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橢圓 32">
                    <a:extLst>
                      <a:ext uri="{FF2B5EF4-FFF2-40B4-BE49-F238E27FC236}">
                        <a16:creationId xmlns:a16="http://schemas.microsoft.com/office/drawing/2014/main" id="{D39BFAEE-4314-4D28-A273-0BDB561CC293}"/>
                      </a:ext>
                    </a:extLst>
                  </p:cNvPr>
                  <p:cNvSpPr/>
                  <p:nvPr/>
                </p:nvSpPr>
                <p:spPr>
                  <a:xfrm>
                    <a:off x="517906" y="269486"/>
                    <a:ext cx="144000" cy="144000"/>
                  </a:xfrm>
                  <a:prstGeom prst="ellipse">
                    <a:avLst/>
                  </a:prstGeom>
                  <a:solidFill>
                    <a:srgbClr val="FDBC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橢圓 33">
                    <a:extLst>
                      <a:ext uri="{FF2B5EF4-FFF2-40B4-BE49-F238E27FC236}">
                        <a16:creationId xmlns:a16="http://schemas.microsoft.com/office/drawing/2014/main" id="{2DCECC34-DC90-4A0E-BE85-154887E369C6}"/>
                      </a:ext>
                    </a:extLst>
                  </p:cNvPr>
                  <p:cNvSpPr/>
                  <p:nvPr/>
                </p:nvSpPr>
                <p:spPr>
                  <a:xfrm>
                    <a:off x="712284" y="268288"/>
                    <a:ext cx="144000" cy="144000"/>
                  </a:xfrm>
                  <a:prstGeom prst="ellipse">
                    <a:avLst/>
                  </a:prstGeom>
                  <a:solidFill>
                    <a:srgbClr val="35CD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9" name="矩形: 圓角 28">
                <a:extLst>
                  <a:ext uri="{FF2B5EF4-FFF2-40B4-BE49-F238E27FC236}">
                    <a16:creationId xmlns:a16="http://schemas.microsoft.com/office/drawing/2014/main" id="{B986BD0F-C8DD-4147-B1BC-6877D7B0EABC}"/>
                  </a:ext>
                </a:extLst>
              </p:cNvPr>
              <p:cNvSpPr/>
              <p:nvPr/>
            </p:nvSpPr>
            <p:spPr>
              <a:xfrm>
                <a:off x="3402000" y="213697"/>
                <a:ext cx="2340000" cy="252000"/>
              </a:xfrm>
              <a:prstGeom prst="roundRect">
                <a:avLst>
                  <a:gd name="adj" fmla="val 18991"/>
                </a:avLst>
              </a:prstGeom>
              <a:solidFill>
                <a:schemeClr val="bg1">
                  <a:lumMod val="85000"/>
                </a:schemeClr>
              </a:solidFill>
              <a:effectLst/>
            </p:spPr>
            <p:txBody>
              <a:bodyPr wrap="none" tIns="72000" bIns="54000" anchor="ctr">
                <a:noAutofit/>
              </a:bodyPr>
              <a:lstStyle/>
              <a:p>
                <a:pPr algn="ctr"/>
                <a:endParaRPr lang="zh-TW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317011B4-92EB-4D9C-9DFF-D7B667A85D14}"/>
                </a:ext>
              </a:extLst>
            </p:cNvPr>
            <p:cNvCxnSpPr>
              <a:cxnSpLocks/>
            </p:cNvCxnSpPr>
            <p:nvPr/>
          </p:nvCxnSpPr>
          <p:spPr>
            <a:xfrm>
              <a:off x="298570" y="556320"/>
              <a:ext cx="8546860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  <a:alpha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67CC92D3-F8C8-4EA1-A42F-A94DB64C24BA}"/>
              </a:ext>
            </a:extLst>
          </p:cNvPr>
          <p:cNvSpPr/>
          <p:nvPr/>
        </p:nvSpPr>
        <p:spPr>
          <a:xfrm>
            <a:off x="1547664" y="1687864"/>
            <a:ext cx="6002765" cy="20718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7800" indent="-177800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SzPct val="90000"/>
              <a:buFont typeface="Times New Roman" panose="02020603050405020304" pitchFamily="18" charset="0"/>
              <a:buChar char="&gt;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此研究提出了一種利用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SMOTE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對少數類別進行過採樣，同時通過刪除模糊實例對多數類別進行欠採樣的平衡方法，並且分別使用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Decision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Tree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與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Naïve Bayes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兩種模型，在實驗結果顯示，此方法在兩種模型上的表現都很不錯，尤其是在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IR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值較高的資料集上，與其他平衡方法的差距較大。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5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62256</TotalTime>
  <Words>574</Words>
  <Application>Microsoft Office PowerPoint</Application>
  <PresentationFormat>自訂</PresentationFormat>
  <Paragraphs>282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Times New Roman</vt:lpstr>
      <vt:lpstr>Arial</vt:lpstr>
      <vt:lpstr>標楷體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林承緯</dc:creator>
  <dc:description>http://www.ypppt.com/</dc:description>
  <cp:lastModifiedBy>林承緯</cp:lastModifiedBy>
  <cp:revision>1102</cp:revision>
  <dcterms:created xsi:type="dcterms:W3CDTF">2017-06-09T15:26:17Z</dcterms:created>
  <dcterms:modified xsi:type="dcterms:W3CDTF">2023-10-01T08:32:20Z</dcterms:modified>
</cp:coreProperties>
</file>