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tags/tag1.xml" ContentType="application/vnd.openxmlformats-officedocument.presentationml.tags+xml"/>
  <Override PartName="/ppt/notesSlides/notesSlide41.xml" ContentType="application/vnd.openxmlformats-officedocument.presentationml.notesSlide+xml"/>
  <Override PartName="/ppt/tags/tag2.xml" ContentType="application/vnd.openxmlformats-officedocument.presentationml.tags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4" r:id="rId1"/>
  </p:sldMasterIdLst>
  <p:notesMasterIdLst>
    <p:notesMasterId r:id="rId45"/>
  </p:notesMasterIdLst>
  <p:sldIdLst>
    <p:sldId id="256" r:id="rId2"/>
    <p:sldId id="261" r:id="rId3"/>
    <p:sldId id="340" r:id="rId4"/>
    <p:sldId id="328" r:id="rId5"/>
    <p:sldId id="319" r:id="rId6"/>
    <p:sldId id="330" r:id="rId7"/>
    <p:sldId id="331" r:id="rId8"/>
    <p:sldId id="346" r:id="rId9"/>
    <p:sldId id="318" r:id="rId10"/>
    <p:sldId id="341" r:id="rId11"/>
    <p:sldId id="342" r:id="rId12"/>
    <p:sldId id="349" r:id="rId13"/>
    <p:sldId id="350" r:id="rId14"/>
    <p:sldId id="351" r:id="rId15"/>
    <p:sldId id="352" r:id="rId16"/>
    <p:sldId id="353" r:id="rId17"/>
    <p:sldId id="361" r:id="rId18"/>
    <p:sldId id="354" r:id="rId19"/>
    <p:sldId id="364" r:id="rId20"/>
    <p:sldId id="355" r:id="rId21"/>
    <p:sldId id="365" r:id="rId22"/>
    <p:sldId id="356" r:id="rId23"/>
    <p:sldId id="366" r:id="rId24"/>
    <p:sldId id="296" r:id="rId25"/>
    <p:sldId id="327" r:id="rId26"/>
    <p:sldId id="359" r:id="rId27"/>
    <p:sldId id="363" r:id="rId28"/>
    <p:sldId id="358" r:id="rId29"/>
    <p:sldId id="360" r:id="rId30"/>
    <p:sldId id="320" r:id="rId31"/>
    <p:sldId id="271" r:id="rId32"/>
    <p:sldId id="332" r:id="rId33"/>
    <p:sldId id="344" r:id="rId34"/>
    <p:sldId id="368" r:id="rId35"/>
    <p:sldId id="369" r:id="rId36"/>
    <p:sldId id="370" r:id="rId37"/>
    <p:sldId id="367" r:id="rId38"/>
    <p:sldId id="334" r:id="rId39"/>
    <p:sldId id="348" r:id="rId40"/>
    <p:sldId id="371" r:id="rId41"/>
    <p:sldId id="315" r:id="rId42"/>
    <p:sldId id="300" r:id="rId43"/>
    <p:sldId id="282" r:id="rId44"/>
  </p:sldIdLst>
  <p:sldSz cx="9144000" cy="5145088"/>
  <p:notesSz cx="6858000" cy="9144000"/>
  <p:embeddedFontLst>
    <p:embeddedFont>
      <p:font typeface="台灣金萱體" panose="02020500000000000000" pitchFamily="18" charset="-120"/>
      <p:regular r:id="rId46"/>
    </p:embeddedFont>
    <p:embeddedFont>
      <p:font typeface="Calibri" panose="020F0502020204030204" pitchFamily="34" charset="0"/>
      <p:regular r:id="rId47"/>
      <p:bold r:id="rId48"/>
      <p:italic r:id="rId49"/>
      <p:boldItalic r:id="rId50"/>
    </p:embeddedFont>
    <p:embeddedFont>
      <p:font typeface="華康儷粗宋(P)" panose="02020700000000000000" pitchFamily="18" charset="-120"/>
      <p:regular r:id="rId51"/>
    </p:embeddedFont>
    <p:embeddedFont>
      <p:font typeface="宋体" panose="02010600030101010101" pitchFamily="2" charset="-122"/>
      <p:regular r:id="rId52"/>
    </p:embeddedFont>
    <p:embeddedFont>
      <p:font typeface="Sitka Heading Semibold" pitchFamily="2" charset="0"/>
      <p:bold r:id="rId53"/>
    </p:embeddedFont>
  </p:embeddedFontLst>
  <p:kinsoku lang="zh-TW" invalStChars="" invalEndChars="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開頭" id="{6FC05FCD-B7FD-4A89-B846-24418ABE0961}">
          <p14:sldIdLst>
            <p14:sldId id="256"/>
          </p14:sldIdLst>
        </p14:section>
        <p14:section name="目錄" id="{317438F3-236E-49AB-B153-7826C7B4D751}">
          <p14:sldIdLst>
            <p14:sldId id="261"/>
          </p14:sldIdLst>
        </p14:section>
        <p14:section name="摘要" id="{9CC72B25-1A53-4164-8B20-DF951713DD1A}">
          <p14:sldIdLst>
            <p14:sldId id="340"/>
          </p14:sldIdLst>
        </p14:section>
        <p14:section name="文獻探討" id="{AFD34280-BC63-4D29-B66E-5A216B0AB766}">
          <p14:sldIdLst>
            <p14:sldId id="328"/>
            <p14:sldId id="319"/>
            <p14:sldId id="330"/>
            <p14:sldId id="331"/>
            <p14:sldId id="346"/>
            <p14:sldId id="318"/>
            <p14:sldId id="341"/>
            <p14:sldId id="342"/>
            <p14:sldId id="349"/>
            <p14:sldId id="350"/>
            <p14:sldId id="351"/>
            <p14:sldId id="352"/>
            <p14:sldId id="353"/>
            <p14:sldId id="361"/>
            <p14:sldId id="354"/>
            <p14:sldId id="364"/>
            <p14:sldId id="355"/>
            <p14:sldId id="365"/>
            <p14:sldId id="356"/>
            <p14:sldId id="366"/>
            <p14:sldId id="296"/>
            <p14:sldId id="327"/>
            <p14:sldId id="359"/>
            <p14:sldId id="363"/>
            <p14:sldId id="358"/>
            <p14:sldId id="360"/>
          </p14:sldIdLst>
        </p14:section>
        <p14:section name="研究方法" id="{37CC4188-1E23-434C-B6E1-B0C181BCF747}">
          <p14:sldIdLst>
            <p14:sldId id="320"/>
            <p14:sldId id="271"/>
            <p14:sldId id="332"/>
            <p14:sldId id="344"/>
            <p14:sldId id="368"/>
            <p14:sldId id="369"/>
            <p14:sldId id="370"/>
            <p14:sldId id="367"/>
            <p14:sldId id="334"/>
            <p14:sldId id="348"/>
            <p14:sldId id="371"/>
          </p14:sldIdLst>
        </p14:section>
        <p14:section name="結論" id="{03F6012E-C4FD-44F8-A30B-DF371020F14E}">
          <p14:sldIdLst>
            <p14:sldId id="315"/>
            <p14:sldId id="300"/>
          </p14:sldIdLst>
        </p14:section>
        <p14:section name="結尾" id="{4C644145-B8AD-4BCA-A57D-A344C6447098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林承緯" initials="林承緯" lastIdx="2" clrIdx="0">
    <p:extLst>
      <p:ext uri="{19B8F6BF-5375-455C-9EA6-DF929625EA0E}">
        <p15:presenceInfo xmlns:p15="http://schemas.microsoft.com/office/powerpoint/2012/main" userId="林承緯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3E3E"/>
    <a:srgbClr val="FAB406"/>
    <a:srgbClr val="DEEBF7"/>
    <a:srgbClr val="FEF8F8"/>
    <a:srgbClr val="CBD3F5"/>
    <a:srgbClr val="FEFAE8"/>
    <a:srgbClr val="E8EAFC"/>
    <a:srgbClr val="EAF2FA"/>
    <a:srgbClr val="C1CDFF"/>
    <a:srgbClr val="E5E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87217" autoAdjust="0"/>
  </p:normalViewPr>
  <p:slideViewPr>
    <p:cSldViewPr>
      <p:cViewPr varScale="1">
        <p:scale>
          <a:sx n="129" d="100"/>
          <a:sy n="129" d="100"/>
        </p:scale>
        <p:origin x="1002" y="66"/>
      </p:cViewPr>
      <p:guideLst>
        <p:guide orient="horz" pos="1621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8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B4A33-8CC6-4A9D-99BB-1801B6CFF545}" type="datetimeFigureOut">
              <a:rPr lang="zh-CN" altLang="en-US" smtClean="0"/>
              <a:pPr/>
              <a:t>2023/5/23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57741-1FBC-46E9-B013-86EC6A7C2E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691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9134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1759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6235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8632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3347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3828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1186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4491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767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1032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640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5910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2558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8987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3429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3609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7292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0439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8824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1200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765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569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kern="100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020DF-609D-469D-AA65-D123F325B72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8782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0797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3562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307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4104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56726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6251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08202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7958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C319-592B-4604-8379-677AD2D98A71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00574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C319-592B-4604-8379-677AD2D98A71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657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12930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C319-592B-4604-8379-677AD2D98A71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71875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BAE28C-3D3E-4DF5-86CA-388958D9FF29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41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87924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hangingPunct="0">
              <a:buFont typeface="+mj-lt"/>
              <a:buNone/>
            </a:pP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775A4-DBCA-43D6-BDA5-B5DAC751E2D2}" type="slidenum">
              <a:rPr lang="zh-CN" altLang="en-US" smtClean="0">
                <a:solidFill>
                  <a:prstClr val="black"/>
                </a:solidFill>
              </a:rPr>
              <a:pPr/>
              <a:t>42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75391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171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641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6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656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105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464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A91056A-F3E7-495F-BA08-9E7B71426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2032"/>
            <a:ext cx="6858000" cy="1791253"/>
          </a:xfrm>
        </p:spPr>
        <p:txBody>
          <a:bodyPr anchor="b"/>
          <a:lstStyle>
            <a:lvl1pPr algn="ctr">
              <a:defRPr sz="4500" baseline="0"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18A3DDD4-4EA3-4F0A-BBB0-928D4B05A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2363"/>
            <a:ext cx="6858000" cy="1242205"/>
          </a:xfrm>
        </p:spPr>
        <p:txBody>
          <a:bodyPr/>
          <a:lstStyle>
            <a:lvl1pPr marL="0" indent="0" algn="ctr">
              <a:buNone/>
              <a:defRPr sz="1800" baseline="0">
                <a:latin typeface="Sitka Heading Semibold" pitchFamily="2" charset="0"/>
                <a:ea typeface="台灣金萱體" panose="02020500000000000000" pitchFamily="18" charset="-12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4C4FE3E5-C310-4EFF-8D18-369BF1552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fld id="{C1F886BA-5FC7-4C45-9AF2-D10BC1540A8E}" type="datetimeFigureOut">
              <a:rPr lang="zh-CN" altLang="en-US" smtClean="0"/>
              <a:pPr/>
              <a:t>2023/5/23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52026C86-9DE9-4B32-92E2-FA886C14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AB924370-432A-472D-94F2-91EEBA0E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74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C9CF35E-3FF8-4430-A23E-B80CF54EE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FB81F882-6D7B-4837-9CEA-2283D6E75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F35359BE-997B-4AE8-92A9-A11F8DEBB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2023/5/23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A9287516-5E09-466E-A127-BCB0E09E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56EE99BD-9FAC-4573-AC0C-7BF1029B4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419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xmlns="" id="{D8671C0D-1521-43F0-ABF3-67A41E10EF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928"/>
            <a:ext cx="1971675" cy="436022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54843C56-B623-4B17-BFAC-70E69A945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928"/>
            <a:ext cx="5800725" cy="436022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37C63F61-FCAB-4DF3-9586-846DC87C3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2023/5/23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F62F7CF8-942C-428A-9248-2DA135E51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9005E364-449B-4200-9A78-FDAD1114D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127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110394"/>
      </p:ext>
    </p:extLst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D026A50-9603-4F04-986E-26F0F349C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9D5DCE31-36B8-4EB0-9386-11865D499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47978A08-6337-4783-AF8F-54FADCA94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2023/5/23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8F16F848-39B2-484D-88C8-006305610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71E8DEAF-E7A0-4E87-861D-E9F10E432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297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07C06D0F-EC61-4B18-AFB2-3A7F15C22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021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00B5AA04-75E1-411C-BC15-D701370F1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3160"/>
            <a:ext cx="7886700" cy="112548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3E15F905-B621-4C13-AA2F-18D9768F3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2023/5/23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CD80DE0B-E8C0-4CD9-9BEB-EAF4FF5C3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BCE2B586-595C-4B10-AAF4-4EB559B19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650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11D4703-4B5E-4451-B82F-C4DBF1DC7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6C96B96E-5EEB-4EA3-9BC2-CAA682C458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642"/>
            <a:ext cx="3886200" cy="326451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1DBC880B-D252-404A-99E8-8CF172026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642"/>
            <a:ext cx="3886200" cy="326451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10EB7F00-97A9-4083-826B-5843DDECF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2023/5/23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316BA9F9-9D2C-4112-A679-3BC06C6C1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0AEC48AF-07CF-47B6-873D-069C4E949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59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10634D9-E3C2-48BF-B3D8-0DC0687B7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929"/>
            <a:ext cx="7886700" cy="99447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89DE1232-A2AF-47B6-97CE-4A48E0DA9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1261"/>
            <a:ext cx="3868340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C0225688-7550-448B-AA9F-9BE10E4ED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9386"/>
            <a:ext cx="3868340" cy="276429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xmlns="" id="{FD9D9BD9-DC44-461A-9DCF-A2BA3A0A3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1261"/>
            <a:ext cx="3887391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2DE056C8-A851-49B8-87F1-8AA5E1E3CF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386"/>
            <a:ext cx="3887391" cy="276429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xmlns="" id="{A8CD6526-CB7C-4772-A7E1-12446B137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2023/5/23</a:t>
            </a:fld>
            <a:endParaRPr lang="zh-CN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xmlns="" id="{FBBFC1B1-CD57-4BFD-8D16-25AEF22C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xmlns="" id="{08C7EE79-9DA8-4105-860F-7CB189AA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135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ADD85F5-2B1E-4AEC-9462-9D2C3F469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36A6F4B5-918E-49DF-AE09-63E876125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2023/5/23</a:t>
            </a:fld>
            <a:endParaRPr lang="zh-CN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2AA507D6-E6DF-4D20-925F-9EC7BD42F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C7F69D0C-B242-4175-8D67-3A47EEEBF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256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609D13FE-E159-4F62-9E6C-83078D84C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E8B0-37D8-4A94-82F6-917A9E355C37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xmlns="" id="{C60D2DA6-BF5A-437B-AF37-B4121E949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8F98B7BF-988F-44B1-B8E3-E1A5E31C6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3E8B2-12FB-46EC-9011-C7F7CCA9E9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3517843"/>
      </p:ext>
    </p:extLst>
  </p:cSld>
  <p:clrMapOvr>
    <a:masterClrMapping/>
  </p:clrMapOvr>
  <p:transition spd="med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4948B8D3-BDFC-43BF-B41D-3B410B755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ED0577B1-522F-4B1F-8D78-796F7C616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BB0642F5-E67D-4D82-8F13-FEDB49C0D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1A5B1C40-8753-48B6-807F-E7C1985E0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2023/5/23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BCDCC936-F9DF-4E10-81AE-0F7051E11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3A4CB987-A805-47CA-9127-796BF4D3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215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8B087BB-79F8-41F0-BAFC-970D06ED9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xmlns="" id="{01BA208C-FAE0-4534-B3BA-020B18DEC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2076F354-DC69-43FF-9E6B-260986F4C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FF64F79F-ECD6-4645-8071-00F0D4913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2023/5/23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21185309-89BB-4382-9122-F2D60D2F5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36CEE73A-3EA8-4F03-B704-8A9A09E78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65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xmlns="" id="{FC34022C-A79F-43AB-A14B-CF4B7BF3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929"/>
            <a:ext cx="7886700" cy="994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F1F8B359-09B3-46D7-8C42-C0179110B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642"/>
            <a:ext cx="7886700" cy="3264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568D6E69-9A5D-4060-BF7E-4C9AC93E78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fld id="{C1F886BA-5FC7-4C45-9AF2-D10BC1540A8E}" type="datetimeFigureOut">
              <a:rPr lang="zh-CN" altLang="en-US" smtClean="0"/>
              <a:pPr/>
              <a:t>2023/5/23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0DF23E87-EFD7-4484-A48E-EAD8643BDA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086F489D-CEB3-4DBD-A51B-4DDBB1A9A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83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63" r:id="rId12"/>
  </p:sldLayoutIdLst>
  <p:transition spd="med">
    <p:random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4.png"/><Relationship Id="rId4" Type="http://schemas.openxmlformats.org/officeDocument/2006/relationships/image" Target="../media/image4.sv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17937" y="1434536"/>
            <a:ext cx="8907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  <a:t>深度神經網路於中文斷詞之研究</a:t>
            </a:r>
          </a:p>
        </p:txBody>
      </p:sp>
      <p:cxnSp>
        <p:nvCxnSpPr>
          <p:cNvPr id="19" name="直接连接符 60">
            <a:extLst>
              <a:ext uri="{FF2B5EF4-FFF2-40B4-BE49-F238E27FC236}">
                <a16:creationId xmlns:a16="http://schemas.microsoft.com/office/drawing/2014/main" xmlns="" id="{F325BBD3-43B9-433F-95CC-5D4A95575FFF}"/>
              </a:ext>
            </a:extLst>
          </p:cNvPr>
          <p:cNvCxnSpPr>
            <a:cxnSpLocks/>
          </p:cNvCxnSpPr>
          <p:nvPr/>
        </p:nvCxnSpPr>
        <p:spPr>
          <a:xfrm>
            <a:off x="1717786" y="3562445"/>
            <a:ext cx="5708210" cy="0"/>
          </a:xfrm>
          <a:prstGeom prst="line">
            <a:avLst/>
          </a:prstGeom>
          <a:noFill/>
          <a:ln w="19050" cap="rnd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cxnSp>
      <p:sp>
        <p:nvSpPr>
          <p:cNvPr id="20" name="TextBox 11">
            <a:extLst>
              <a:ext uri="{FF2B5EF4-FFF2-40B4-BE49-F238E27FC236}">
                <a16:creationId xmlns:a16="http://schemas.microsoft.com/office/drawing/2014/main" xmlns="" id="{391EEBDB-53D3-4DD5-94B4-CAF56A78DC95}"/>
              </a:ext>
            </a:extLst>
          </p:cNvPr>
          <p:cNvSpPr txBox="1"/>
          <p:nvPr/>
        </p:nvSpPr>
        <p:spPr>
          <a:xfrm>
            <a:off x="6031713" y="3600648"/>
            <a:ext cx="1294906" cy="267382"/>
          </a:xfrm>
          <a:prstGeom prst="rect">
            <a:avLst/>
          </a:prstGeom>
          <a:noFill/>
        </p:spPr>
        <p:txBody>
          <a:bodyPr wrap="none" lIns="51435" tIns="25718" rIns="51435" bIns="25718" rtlCol="0">
            <a:spAutoFit/>
          </a:bodyPr>
          <a:lstStyle/>
          <a:p>
            <a:pPr algn="ctr" defTabSz="514350"/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報告者：林承緯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456E31E7-04DC-44FE-9958-6DB823526577}"/>
              </a:ext>
            </a:extLst>
          </p:cNvPr>
          <p:cNvSpPr/>
          <p:nvPr/>
        </p:nvSpPr>
        <p:spPr>
          <a:xfrm>
            <a:off x="2780924" y="2239875"/>
            <a:ext cx="3582153" cy="298151"/>
          </a:xfrm>
          <a:prstGeom prst="rect">
            <a:avLst/>
          </a:prstGeom>
        </p:spPr>
        <p:txBody>
          <a:bodyPr wrap="square" lIns="51428" tIns="25714" rIns="51428" bIns="25714">
            <a:spAutoFit/>
          </a:bodyPr>
          <a:lstStyle/>
          <a:p>
            <a:pPr algn="ctr" defTabSz="514350"/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國立臺灣科技大學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－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資訊工程學系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2" name="TextBox 11">
            <a:extLst>
              <a:ext uri="{FF2B5EF4-FFF2-40B4-BE49-F238E27FC236}">
                <a16:creationId xmlns:a16="http://schemas.microsoft.com/office/drawing/2014/main" xmlns="" id="{5EF0E7C8-CE5F-40DF-974F-5A2B0BFA9073}"/>
              </a:ext>
            </a:extLst>
          </p:cNvPr>
          <p:cNvSpPr txBox="1"/>
          <p:nvPr/>
        </p:nvSpPr>
        <p:spPr>
          <a:xfrm>
            <a:off x="3924438" y="2756137"/>
            <a:ext cx="1294906" cy="267382"/>
          </a:xfrm>
          <a:prstGeom prst="rect">
            <a:avLst/>
          </a:prstGeom>
          <a:noFill/>
        </p:spPr>
        <p:txBody>
          <a:bodyPr wrap="none" lIns="51435" tIns="25718" rIns="51435" bIns="25718" rtlCol="0">
            <a:spAutoFit/>
          </a:bodyPr>
          <a:lstStyle/>
          <a:p>
            <a:pPr algn="ctr" defTabSz="514350"/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研究生：吳澤鑫</a:t>
            </a:r>
          </a:p>
        </p:txBody>
      </p:sp>
      <p:sp>
        <p:nvSpPr>
          <p:cNvPr id="23" name="TextBox 11">
            <a:extLst>
              <a:ext uri="{FF2B5EF4-FFF2-40B4-BE49-F238E27FC236}">
                <a16:creationId xmlns:a16="http://schemas.microsoft.com/office/drawing/2014/main" xmlns="" id="{12F5B3B2-5AEC-445E-8469-D3DFD1006F85}"/>
              </a:ext>
            </a:extLst>
          </p:cNvPr>
          <p:cNvSpPr txBox="1"/>
          <p:nvPr/>
        </p:nvSpPr>
        <p:spPr>
          <a:xfrm>
            <a:off x="3624677" y="3037275"/>
            <a:ext cx="1894429" cy="267382"/>
          </a:xfrm>
          <a:prstGeom prst="rect">
            <a:avLst/>
          </a:prstGeom>
          <a:noFill/>
        </p:spPr>
        <p:txBody>
          <a:bodyPr wrap="none" lIns="51435" tIns="25718" rIns="51435" bIns="25718" rtlCol="0">
            <a:spAutoFit/>
          </a:bodyPr>
          <a:lstStyle/>
          <a:p>
            <a:pPr algn="ctr" defTabSz="514350"/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指導教授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：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陳冠宇 博士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4" name="TextBox 11">
            <a:extLst>
              <a:ext uri="{FF2B5EF4-FFF2-40B4-BE49-F238E27FC236}">
                <a16:creationId xmlns:a16="http://schemas.microsoft.com/office/drawing/2014/main" xmlns="" id="{3A5432AF-1A9B-4BB7-BD44-D34B78114211}"/>
              </a:ext>
            </a:extLst>
          </p:cNvPr>
          <p:cNvSpPr txBox="1"/>
          <p:nvPr/>
        </p:nvSpPr>
        <p:spPr>
          <a:xfrm>
            <a:off x="1802154" y="3601306"/>
            <a:ext cx="1594667" cy="267382"/>
          </a:xfrm>
          <a:prstGeom prst="rect">
            <a:avLst/>
          </a:prstGeom>
          <a:noFill/>
        </p:spPr>
        <p:txBody>
          <a:bodyPr wrap="none" lIns="51435" tIns="25718" rIns="51435" bIns="25718" rtlCol="0">
            <a:spAutoFit/>
          </a:bodyPr>
          <a:lstStyle/>
          <a:p>
            <a:pPr algn="ctr" defTabSz="514350" hangingPunct="0"/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中華民國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112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年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01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月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xmlns="" id="{A01EFA1E-CF2D-40B5-96BE-699ADEDFB6AE}"/>
              </a:ext>
            </a:extLst>
          </p:cNvPr>
          <p:cNvSpPr>
            <a:spLocks/>
          </p:cNvSpPr>
          <p:nvPr/>
        </p:nvSpPr>
        <p:spPr bwMode="auto">
          <a:xfrm rot="1400701">
            <a:off x="8081768" y="-469601"/>
            <a:ext cx="1229567" cy="1396506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xmlns="" id="{9A179041-7C7F-40C3-B53E-D40BE1F5CD8D}"/>
              </a:ext>
            </a:extLst>
          </p:cNvPr>
          <p:cNvGrpSpPr/>
          <p:nvPr/>
        </p:nvGrpSpPr>
        <p:grpSpPr>
          <a:xfrm>
            <a:off x="-271920" y="3566241"/>
            <a:ext cx="1310405" cy="1845308"/>
            <a:chOff x="-271920" y="3321291"/>
            <a:chExt cx="1484351" cy="2090258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xmlns="" id="{88E03143-0639-4569-A425-90CC1E807DFC}"/>
                </a:ext>
              </a:extLst>
            </p:cNvPr>
            <p:cNvSpPr>
              <a:spLocks/>
            </p:cNvSpPr>
            <p:nvPr/>
          </p:nvSpPr>
          <p:spPr bwMode="auto">
            <a:xfrm rot="20697498">
              <a:off x="-271920" y="4010777"/>
              <a:ext cx="1233323" cy="1400772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xmlns="" id="{C9EB7730-7BF1-4D8E-BEC5-535E5F9400C4}"/>
                </a:ext>
              </a:extLst>
            </p:cNvPr>
            <p:cNvSpPr>
              <a:spLocks/>
            </p:cNvSpPr>
            <p:nvPr/>
          </p:nvSpPr>
          <p:spPr bwMode="auto">
            <a:xfrm rot="1746940">
              <a:off x="420344" y="3535913"/>
              <a:ext cx="792087" cy="899629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E1CBB883-6E8C-43DC-B539-E688ABEC4D12}"/>
                </a:ext>
              </a:extLst>
            </p:cNvPr>
            <p:cNvSpPr>
              <a:spLocks/>
            </p:cNvSpPr>
            <p:nvPr/>
          </p:nvSpPr>
          <p:spPr bwMode="auto">
            <a:xfrm rot="3462091">
              <a:off x="338476" y="3291862"/>
              <a:ext cx="433514" cy="492372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16" name="Freeform 5">
            <a:extLst>
              <a:ext uri="{FF2B5EF4-FFF2-40B4-BE49-F238E27FC236}">
                <a16:creationId xmlns:a16="http://schemas.microsoft.com/office/drawing/2014/main" xmlns="" id="{F8A96149-87BB-438D-902F-F707F854C769}"/>
              </a:ext>
            </a:extLst>
          </p:cNvPr>
          <p:cNvSpPr>
            <a:spLocks/>
          </p:cNvSpPr>
          <p:nvPr/>
        </p:nvSpPr>
        <p:spPr bwMode="auto">
          <a:xfrm rot="748008">
            <a:off x="8205302" y="651120"/>
            <a:ext cx="621886" cy="706319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pic>
        <p:nvPicPr>
          <p:cNvPr id="17" name="Picture 10" descr="animation drawing gif | WiffleGif">
            <a:extLst>
              <a:ext uri="{FF2B5EF4-FFF2-40B4-BE49-F238E27FC236}">
                <a16:creationId xmlns:a16="http://schemas.microsoft.com/office/drawing/2014/main" xmlns="" id="{30C571FF-196A-4A9E-8909-6E7D011F5B6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268" y="3292624"/>
            <a:ext cx="502513" cy="28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xmlns="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xmlns="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xmlns="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44426" y="4806534"/>
            <a:ext cx="3000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8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41" name="TextBox 120">
            <a:extLst>
              <a:ext uri="{FF2B5EF4-FFF2-40B4-BE49-F238E27FC236}">
                <a16:creationId xmlns:a16="http://schemas.microsoft.com/office/drawing/2014/main" xmlns="" id="{0DA6C4E0-68A6-4E95-AADF-DEE0C1119F1D}"/>
              </a:ext>
            </a:extLst>
          </p:cNvPr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全局向量（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Global Vectors for Word Representation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</a:p>
        </p:txBody>
      </p:sp>
      <p:graphicFrame>
        <p:nvGraphicFramePr>
          <p:cNvPr id="42" name="表格 2">
            <a:extLst>
              <a:ext uri="{FF2B5EF4-FFF2-40B4-BE49-F238E27FC236}">
                <a16:creationId xmlns:a16="http://schemas.microsoft.com/office/drawing/2014/main" xmlns="" id="{E833CB28-FD25-4B88-8A79-89D3C6803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172795"/>
              </p:ext>
            </p:extLst>
          </p:nvPr>
        </p:nvGraphicFramePr>
        <p:xfrm>
          <a:off x="836750" y="2208141"/>
          <a:ext cx="3780000" cy="25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xmlns="" val="98535557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xmlns="" val="76024728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xmlns="" val="95859029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xmlns="" val="143788808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xmlns="" val="235393462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xmlns="" val="163221247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xmlns="" val="13609564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喜歡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蘋果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香蕉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609094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我</a:t>
                      </a:r>
                      <a:endParaRPr lang="en-US" altLang="zh-TW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418894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喜歡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323081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379819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蘋果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185363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592021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香蕉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6707797"/>
                  </a:ext>
                </a:extLst>
              </a:tr>
            </a:tbl>
          </a:graphicData>
        </a:graphic>
      </p:graphicFrame>
      <p:sp>
        <p:nvSpPr>
          <p:cNvPr id="43" name="矩形: 圓角 42">
            <a:extLst>
              <a:ext uri="{FF2B5EF4-FFF2-40B4-BE49-F238E27FC236}">
                <a16:creationId xmlns:a16="http://schemas.microsoft.com/office/drawing/2014/main" xmlns="" id="{BB68B187-F227-4F23-8E63-9681F7AB064A}"/>
              </a:ext>
            </a:extLst>
          </p:cNvPr>
          <p:cNvSpPr/>
          <p:nvPr/>
        </p:nvSpPr>
        <p:spPr>
          <a:xfrm>
            <a:off x="878427" y="1586714"/>
            <a:ext cx="1669684" cy="432591"/>
          </a:xfrm>
          <a:prstGeom prst="roundRect">
            <a:avLst/>
          </a:prstGeom>
          <a:solidFill>
            <a:schemeClr val="accent5">
              <a:lumMod val="20000"/>
              <a:lumOff val="80000"/>
              <a:alpha val="6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xmlns="" id="{E863813B-13BB-45A3-9D5C-E23E08D9184F}"/>
              </a:ext>
            </a:extLst>
          </p:cNvPr>
          <p:cNvSpPr txBox="1"/>
          <p:nvPr/>
        </p:nvSpPr>
        <p:spPr>
          <a:xfrm>
            <a:off x="1043821" y="1632748"/>
            <a:ext cx="1338896" cy="34051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400" dirty="0">
                <a:latin typeface="Sitka Heading Semibold"/>
              </a:rPr>
              <a:t>我喜歡吃蘋果</a:t>
            </a:r>
          </a:p>
        </p:txBody>
      </p:sp>
      <p:graphicFrame>
        <p:nvGraphicFramePr>
          <p:cNvPr id="12" name="表格 2">
            <a:extLst>
              <a:ext uri="{FF2B5EF4-FFF2-40B4-BE49-F238E27FC236}">
                <a16:creationId xmlns:a16="http://schemas.microsoft.com/office/drawing/2014/main" xmlns="" id="{088B7055-A193-41B3-8DD3-635FACFFF7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318642"/>
              </p:ext>
            </p:extLst>
          </p:nvPr>
        </p:nvGraphicFramePr>
        <p:xfrm>
          <a:off x="5616116" y="2208141"/>
          <a:ext cx="2700000" cy="25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xmlns="" val="985355575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xmlns="" val="76024728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Tokenize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Vector</a:t>
                      </a:r>
                      <a:endParaRPr lang="zh-TW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609094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[0.2, 0.1, 0.5]</a:t>
                      </a:r>
                      <a:endParaRPr lang="zh-TW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418894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喜歡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[0.4, 0.3, 0.7]</a:t>
                      </a:r>
                      <a:endParaRPr lang="zh-TW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323081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[0.6, 0.2, 0.9]</a:t>
                      </a:r>
                      <a:endParaRPr lang="zh-TW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379819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蘋果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[0.7, 0.2, 0.4]</a:t>
                      </a:r>
                      <a:endParaRPr lang="zh-TW" altLang="en-US" sz="11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185363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[0.1, 0.5, 0.3]</a:t>
                      </a:r>
                      <a:endParaRPr lang="zh-TW" altLang="en-US" sz="1200" b="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4588766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香蕉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2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[0.6, 0.3, 0.7]</a:t>
                      </a:r>
                      <a:endParaRPr lang="zh-TW" altLang="en-US" sz="1200" b="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86895353"/>
                  </a:ext>
                </a:extLst>
              </a:tr>
            </a:tbl>
          </a:graphicData>
        </a:graphic>
      </p:graphicFrame>
      <p:sp>
        <p:nvSpPr>
          <p:cNvPr id="13" name="圖形 14" descr="單線箭號 (直線)">
            <a:extLst>
              <a:ext uri="{FF2B5EF4-FFF2-40B4-BE49-F238E27FC236}">
                <a16:creationId xmlns:a16="http://schemas.microsoft.com/office/drawing/2014/main" xmlns="" id="{E3463AAB-8CE0-4E48-91AE-3503BAA1A05F}"/>
              </a:ext>
            </a:extLst>
          </p:cNvPr>
          <p:cNvSpPr/>
          <p:nvPr/>
        </p:nvSpPr>
        <p:spPr>
          <a:xfrm flipH="1" flipV="1">
            <a:off x="5018558" y="3431016"/>
            <a:ext cx="195750" cy="74250"/>
          </a:xfrm>
          <a:custGeom>
            <a:avLst/>
            <a:gdLst>
              <a:gd name="connsiteX0" fmla="*/ 191250 w 195750"/>
              <a:gd name="connsiteY0" fmla="*/ 31500 h 74250"/>
              <a:gd name="connsiteX1" fmla="*/ 22950 w 195750"/>
              <a:gd name="connsiteY1" fmla="*/ 31500 h 74250"/>
              <a:gd name="connsiteX2" fmla="*/ 42975 w 195750"/>
              <a:gd name="connsiteY2" fmla="*/ 11475 h 74250"/>
              <a:gd name="connsiteX3" fmla="*/ 42975 w 195750"/>
              <a:gd name="connsiteY3" fmla="*/ 2025 h 74250"/>
              <a:gd name="connsiteX4" fmla="*/ 33525 w 195750"/>
              <a:gd name="connsiteY4" fmla="*/ 2025 h 74250"/>
              <a:gd name="connsiteX5" fmla="*/ 2025 w 195750"/>
              <a:gd name="connsiteY5" fmla="*/ 33525 h 74250"/>
              <a:gd name="connsiteX6" fmla="*/ 2025 w 195750"/>
              <a:gd name="connsiteY6" fmla="*/ 42975 h 74250"/>
              <a:gd name="connsiteX7" fmla="*/ 33525 w 195750"/>
              <a:gd name="connsiteY7" fmla="*/ 74475 h 74250"/>
              <a:gd name="connsiteX8" fmla="*/ 38250 w 195750"/>
              <a:gd name="connsiteY8" fmla="*/ 76500 h 74250"/>
              <a:gd name="connsiteX9" fmla="*/ 42975 w 195750"/>
              <a:gd name="connsiteY9" fmla="*/ 74475 h 74250"/>
              <a:gd name="connsiteX10" fmla="*/ 42975 w 195750"/>
              <a:gd name="connsiteY10" fmla="*/ 65025 h 74250"/>
              <a:gd name="connsiteX11" fmla="*/ 22950 w 195750"/>
              <a:gd name="connsiteY11" fmla="*/ 45000 h 74250"/>
              <a:gd name="connsiteX12" fmla="*/ 191250 w 195750"/>
              <a:gd name="connsiteY12" fmla="*/ 45000 h 74250"/>
              <a:gd name="connsiteX13" fmla="*/ 198000 w 195750"/>
              <a:gd name="connsiteY13" fmla="*/ 38250 h 74250"/>
              <a:gd name="connsiteX14" fmla="*/ 191250 w 195750"/>
              <a:gd name="connsiteY14" fmla="*/ 31500 h 7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5750" h="74250">
                <a:moveTo>
                  <a:pt x="191250" y="31500"/>
                </a:moveTo>
                <a:lnTo>
                  <a:pt x="22950" y="31500"/>
                </a:lnTo>
                <a:lnTo>
                  <a:pt x="42975" y="11475"/>
                </a:lnTo>
                <a:cubicBezTo>
                  <a:pt x="45675" y="8775"/>
                  <a:pt x="45675" y="4500"/>
                  <a:pt x="42975" y="2025"/>
                </a:cubicBezTo>
                <a:cubicBezTo>
                  <a:pt x="40275" y="-675"/>
                  <a:pt x="36000" y="-675"/>
                  <a:pt x="33525" y="2025"/>
                </a:cubicBezTo>
                <a:lnTo>
                  <a:pt x="2025" y="33525"/>
                </a:lnTo>
                <a:cubicBezTo>
                  <a:pt x="-675" y="36225"/>
                  <a:pt x="-675" y="40500"/>
                  <a:pt x="2025" y="42975"/>
                </a:cubicBezTo>
                <a:lnTo>
                  <a:pt x="33525" y="74475"/>
                </a:lnTo>
                <a:cubicBezTo>
                  <a:pt x="34875" y="75825"/>
                  <a:pt x="36675" y="76500"/>
                  <a:pt x="38250" y="76500"/>
                </a:cubicBezTo>
                <a:cubicBezTo>
                  <a:pt x="39825" y="76500"/>
                  <a:pt x="41625" y="75825"/>
                  <a:pt x="42975" y="74475"/>
                </a:cubicBezTo>
                <a:cubicBezTo>
                  <a:pt x="45675" y="71775"/>
                  <a:pt x="45675" y="67500"/>
                  <a:pt x="42975" y="65025"/>
                </a:cubicBezTo>
                <a:lnTo>
                  <a:pt x="22950" y="45000"/>
                </a:lnTo>
                <a:lnTo>
                  <a:pt x="191250" y="45000"/>
                </a:lnTo>
                <a:cubicBezTo>
                  <a:pt x="195075" y="45000"/>
                  <a:pt x="198000" y="42075"/>
                  <a:pt x="198000" y="38250"/>
                </a:cubicBezTo>
                <a:cubicBezTo>
                  <a:pt x="198000" y="34425"/>
                  <a:pt x="195075" y="31500"/>
                  <a:pt x="191250" y="3150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3175" cap="flat">
            <a:solidFill>
              <a:schemeClr val="tx1">
                <a:lumMod val="65000"/>
                <a:lumOff val="3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zh-TW" altLang="en-US" dirty="0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xmlns="" id="{A955B052-765A-4C8A-AC89-5EDF20EF52A3}"/>
              </a:ext>
            </a:extLst>
          </p:cNvPr>
          <p:cNvSpPr/>
          <p:nvPr/>
        </p:nvSpPr>
        <p:spPr>
          <a:xfrm>
            <a:off x="2889239" y="1586714"/>
            <a:ext cx="1669684" cy="432591"/>
          </a:xfrm>
          <a:prstGeom prst="roundRect">
            <a:avLst/>
          </a:prstGeom>
          <a:solidFill>
            <a:schemeClr val="accent5">
              <a:lumMod val="20000"/>
              <a:lumOff val="80000"/>
              <a:alpha val="6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xmlns="" id="{07560224-793A-414F-9328-10064B669B1F}"/>
              </a:ext>
            </a:extLst>
          </p:cNvPr>
          <p:cNvSpPr txBox="1"/>
          <p:nvPr/>
        </p:nvSpPr>
        <p:spPr>
          <a:xfrm>
            <a:off x="3054633" y="1632748"/>
            <a:ext cx="1338896" cy="34051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400" dirty="0">
                <a:latin typeface="Sitka Heading Semibold"/>
              </a:rPr>
              <a:t>他喜歡吃香蕉</a:t>
            </a:r>
          </a:p>
        </p:txBody>
      </p:sp>
    </p:spTree>
    <p:extLst>
      <p:ext uri="{BB962C8B-B14F-4D97-AF65-F5344CB8AC3E}">
        <p14:creationId xmlns:p14="http://schemas.microsoft.com/office/powerpoint/2010/main" val="283038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5" dur="250" fill="hold"/>
                                        <p:tgtEl>
                                          <p:spTgt spid="4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43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9" dur="250" fill="hold"/>
                                        <p:tgtEl>
                                          <p:spTgt spid="1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31" dur="250" fill="hold"/>
                                        <p:tgtEl>
                                          <p:spTgt spid="1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5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 animBg="1"/>
      <p:bldP spid="43" grpId="1" animBg="1"/>
      <p:bldP spid="43" grpId="2" animBg="1"/>
      <p:bldP spid="44" grpId="0"/>
      <p:bldP spid="13" grpId="0" animBg="1"/>
      <p:bldP spid="15" grpId="0" animBg="1"/>
      <p:bldP spid="15" grpId="1" animBg="1"/>
      <p:bldP spid="15" grpId="2" animBg="1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xmlns="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xmlns="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xmlns="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46028" y="4806534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9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60" name="TextBox 120">
            <a:extLst>
              <a:ext uri="{FF2B5EF4-FFF2-40B4-BE49-F238E27FC236}">
                <a16:creationId xmlns:a16="http://schemas.microsoft.com/office/drawing/2014/main" xmlns="" id="{D31CA046-DF60-4007-B9DC-FC2CE4F8F301}"/>
              </a:ext>
            </a:extLst>
          </p:cNvPr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快文向量模型（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Fast Text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</a:p>
        </p:txBody>
      </p:sp>
      <p:graphicFrame>
        <p:nvGraphicFramePr>
          <p:cNvPr id="61" name="表格 2">
            <a:extLst>
              <a:ext uri="{FF2B5EF4-FFF2-40B4-BE49-F238E27FC236}">
                <a16:creationId xmlns:a16="http://schemas.microsoft.com/office/drawing/2014/main" xmlns="" id="{BE69CD11-1E3C-407B-8A4F-D0F79DAB17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62406"/>
              </p:ext>
            </p:extLst>
          </p:nvPr>
        </p:nvGraphicFramePr>
        <p:xfrm>
          <a:off x="1799692" y="2320516"/>
          <a:ext cx="270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xmlns="" val="985355575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xmlns="" val="76024728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Tokenize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Vector</a:t>
                      </a:r>
                      <a:endParaRPr lang="zh-TW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609094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[0.2, 0.1, 0.5]</a:t>
                      </a:r>
                      <a:endParaRPr lang="zh-TW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418894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喜歡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[0.4, 0.3, 0.7]</a:t>
                      </a:r>
                      <a:endParaRPr lang="zh-TW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323081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[0.6, 0.2, 0.9]</a:t>
                      </a:r>
                      <a:endParaRPr lang="zh-TW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379819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水果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[0.8, 0.5, 0.3]</a:t>
                      </a:r>
                      <a:endParaRPr lang="zh-TW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1853632"/>
                  </a:ext>
                </a:extLst>
              </a:tr>
            </a:tbl>
          </a:graphicData>
        </a:graphic>
      </p:graphicFrame>
      <p:sp>
        <p:nvSpPr>
          <p:cNvPr id="62" name="矩形: 圓角 61">
            <a:extLst>
              <a:ext uri="{FF2B5EF4-FFF2-40B4-BE49-F238E27FC236}">
                <a16:creationId xmlns:a16="http://schemas.microsoft.com/office/drawing/2014/main" xmlns="" id="{827AFA20-72E6-483D-9B8E-67A60E4AFE2B}"/>
              </a:ext>
            </a:extLst>
          </p:cNvPr>
          <p:cNvSpPr/>
          <p:nvPr/>
        </p:nvSpPr>
        <p:spPr>
          <a:xfrm>
            <a:off x="3737157" y="1406527"/>
            <a:ext cx="1669684" cy="432591"/>
          </a:xfrm>
          <a:prstGeom prst="roundRect">
            <a:avLst/>
          </a:prstGeom>
          <a:solidFill>
            <a:schemeClr val="accent5">
              <a:lumMod val="20000"/>
              <a:lumOff val="80000"/>
              <a:alpha val="6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xmlns="" id="{BECFF79D-BEDE-4E29-9EAC-0FD82E42D9DE}"/>
              </a:ext>
            </a:extLst>
          </p:cNvPr>
          <p:cNvSpPr txBox="1"/>
          <p:nvPr/>
        </p:nvSpPr>
        <p:spPr>
          <a:xfrm>
            <a:off x="3902551" y="1452561"/>
            <a:ext cx="1338896" cy="34051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400" dirty="0">
                <a:latin typeface="Sitka Heading Semibold"/>
              </a:rPr>
              <a:t>我喜歡吃水果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xmlns="" id="{413C3E18-BD0D-4112-9880-8E2042454C94}"/>
              </a:ext>
            </a:extLst>
          </p:cNvPr>
          <p:cNvGrpSpPr/>
          <p:nvPr/>
        </p:nvGrpSpPr>
        <p:grpSpPr>
          <a:xfrm>
            <a:off x="5868144" y="2897352"/>
            <a:ext cx="1587294" cy="646327"/>
            <a:chOff x="5760780" y="2666042"/>
            <a:chExt cx="1587294" cy="646327"/>
          </a:xfrm>
        </p:grpSpPr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xmlns="" id="{D9AB48E8-23A6-4F63-BE68-2A8A7915C213}"/>
                </a:ext>
              </a:extLst>
            </p:cNvPr>
            <p:cNvSpPr txBox="1"/>
            <p:nvPr/>
          </p:nvSpPr>
          <p:spPr>
            <a:xfrm>
              <a:off x="5884979" y="2666042"/>
              <a:ext cx="1338896" cy="340519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zh-TW" altLang="en-US" sz="1400" dirty="0">
                  <a:latin typeface="Sitka Heading Semibold"/>
                </a:rPr>
                <a:t>我喜歡吃水果</a:t>
              </a: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xmlns="" id="{3BE40B7C-7EFE-4845-83CD-464731C8811F}"/>
                </a:ext>
              </a:extLst>
            </p:cNvPr>
            <p:cNvSpPr/>
            <p:nvPr/>
          </p:nvSpPr>
          <p:spPr>
            <a:xfrm>
              <a:off x="5760780" y="3004592"/>
              <a:ext cx="158729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rPr>
                <a:t>[0.5, 0.275, 0.6]</a:t>
              </a:r>
              <a:endPara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65" name="圖形 14" descr="單線箭號 (直線)">
            <a:extLst>
              <a:ext uri="{FF2B5EF4-FFF2-40B4-BE49-F238E27FC236}">
                <a16:creationId xmlns:a16="http://schemas.microsoft.com/office/drawing/2014/main" xmlns="" id="{9740554A-2B60-40BE-A76B-2E6B92356C2D}"/>
              </a:ext>
            </a:extLst>
          </p:cNvPr>
          <p:cNvSpPr/>
          <p:nvPr/>
        </p:nvSpPr>
        <p:spPr>
          <a:xfrm flipH="1" flipV="1">
            <a:off x="5122196" y="3189482"/>
            <a:ext cx="195750" cy="74250"/>
          </a:xfrm>
          <a:custGeom>
            <a:avLst/>
            <a:gdLst>
              <a:gd name="connsiteX0" fmla="*/ 191250 w 195750"/>
              <a:gd name="connsiteY0" fmla="*/ 31500 h 74250"/>
              <a:gd name="connsiteX1" fmla="*/ 22950 w 195750"/>
              <a:gd name="connsiteY1" fmla="*/ 31500 h 74250"/>
              <a:gd name="connsiteX2" fmla="*/ 42975 w 195750"/>
              <a:gd name="connsiteY2" fmla="*/ 11475 h 74250"/>
              <a:gd name="connsiteX3" fmla="*/ 42975 w 195750"/>
              <a:gd name="connsiteY3" fmla="*/ 2025 h 74250"/>
              <a:gd name="connsiteX4" fmla="*/ 33525 w 195750"/>
              <a:gd name="connsiteY4" fmla="*/ 2025 h 74250"/>
              <a:gd name="connsiteX5" fmla="*/ 2025 w 195750"/>
              <a:gd name="connsiteY5" fmla="*/ 33525 h 74250"/>
              <a:gd name="connsiteX6" fmla="*/ 2025 w 195750"/>
              <a:gd name="connsiteY6" fmla="*/ 42975 h 74250"/>
              <a:gd name="connsiteX7" fmla="*/ 33525 w 195750"/>
              <a:gd name="connsiteY7" fmla="*/ 74475 h 74250"/>
              <a:gd name="connsiteX8" fmla="*/ 38250 w 195750"/>
              <a:gd name="connsiteY8" fmla="*/ 76500 h 74250"/>
              <a:gd name="connsiteX9" fmla="*/ 42975 w 195750"/>
              <a:gd name="connsiteY9" fmla="*/ 74475 h 74250"/>
              <a:gd name="connsiteX10" fmla="*/ 42975 w 195750"/>
              <a:gd name="connsiteY10" fmla="*/ 65025 h 74250"/>
              <a:gd name="connsiteX11" fmla="*/ 22950 w 195750"/>
              <a:gd name="connsiteY11" fmla="*/ 45000 h 74250"/>
              <a:gd name="connsiteX12" fmla="*/ 191250 w 195750"/>
              <a:gd name="connsiteY12" fmla="*/ 45000 h 74250"/>
              <a:gd name="connsiteX13" fmla="*/ 198000 w 195750"/>
              <a:gd name="connsiteY13" fmla="*/ 38250 h 74250"/>
              <a:gd name="connsiteX14" fmla="*/ 191250 w 195750"/>
              <a:gd name="connsiteY14" fmla="*/ 31500 h 7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5750" h="74250">
                <a:moveTo>
                  <a:pt x="191250" y="31500"/>
                </a:moveTo>
                <a:lnTo>
                  <a:pt x="22950" y="31500"/>
                </a:lnTo>
                <a:lnTo>
                  <a:pt x="42975" y="11475"/>
                </a:lnTo>
                <a:cubicBezTo>
                  <a:pt x="45675" y="8775"/>
                  <a:pt x="45675" y="4500"/>
                  <a:pt x="42975" y="2025"/>
                </a:cubicBezTo>
                <a:cubicBezTo>
                  <a:pt x="40275" y="-675"/>
                  <a:pt x="36000" y="-675"/>
                  <a:pt x="33525" y="2025"/>
                </a:cubicBezTo>
                <a:lnTo>
                  <a:pt x="2025" y="33525"/>
                </a:lnTo>
                <a:cubicBezTo>
                  <a:pt x="-675" y="36225"/>
                  <a:pt x="-675" y="40500"/>
                  <a:pt x="2025" y="42975"/>
                </a:cubicBezTo>
                <a:lnTo>
                  <a:pt x="33525" y="74475"/>
                </a:lnTo>
                <a:cubicBezTo>
                  <a:pt x="34875" y="75825"/>
                  <a:pt x="36675" y="76500"/>
                  <a:pt x="38250" y="76500"/>
                </a:cubicBezTo>
                <a:cubicBezTo>
                  <a:pt x="39825" y="76500"/>
                  <a:pt x="41625" y="75825"/>
                  <a:pt x="42975" y="74475"/>
                </a:cubicBezTo>
                <a:cubicBezTo>
                  <a:pt x="45675" y="71775"/>
                  <a:pt x="45675" y="67500"/>
                  <a:pt x="42975" y="65025"/>
                </a:cubicBezTo>
                <a:lnTo>
                  <a:pt x="22950" y="45000"/>
                </a:lnTo>
                <a:lnTo>
                  <a:pt x="191250" y="45000"/>
                </a:lnTo>
                <a:cubicBezTo>
                  <a:pt x="195075" y="45000"/>
                  <a:pt x="198000" y="42075"/>
                  <a:pt x="198000" y="38250"/>
                </a:cubicBezTo>
                <a:cubicBezTo>
                  <a:pt x="198000" y="34425"/>
                  <a:pt x="195075" y="31500"/>
                  <a:pt x="191250" y="3150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3175" cap="flat">
            <a:solidFill>
              <a:schemeClr val="tx1">
                <a:lumMod val="65000"/>
                <a:lumOff val="3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xmlns="" id="{CD849E47-FFE7-4343-B53D-612BEAC3B467}"/>
              </a:ext>
            </a:extLst>
          </p:cNvPr>
          <p:cNvSpPr txBox="1"/>
          <p:nvPr/>
        </p:nvSpPr>
        <p:spPr>
          <a:xfrm>
            <a:off x="4797162" y="2836977"/>
            <a:ext cx="845818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200" dirty="0">
                <a:latin typeface="Sitka Heading Semibold"/>
              </a:rPr>
              <a:t>Mean</a:t>
            </a:r>
            <a:endParaRPr lang="zh-TW" altLang="en-US" sz="1200" dirty="0">
              <a:latin typeface="Sitka Heading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98867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5" dur="250" fill="hold"/>
                                        <p:tgtEl>
                                          <p:spTgt spid="6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62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2" grpId="0" animBg="1"/>
      <p:bldP spid="62" grpId="1" animBg="1"/>
      <p:bldP spid="62" grpId="2" animBg="1"/>
      <p:bldP spid="63" grpId="0"/>
      <p:bldP spid="65" grpId="0" animBg="1"/>
      <p:bldP spid="6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xmlns="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xmlns="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xmlns="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48464" y="4806534"/>
            <a:ext cx="4010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10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aphicFrame>
        <p:nvGraphicFramePr>
          <p:cNvPr id="61" name="表格 2">
            <a:extLst>
              <a:ext uri="{FF2B5EF4-FFF2-40B4-BE49-F238E27FC236}">
                <a16:creationId xmlns:a16="http://schemas.microsoft.com/office/drawing/2014/main" xmlns="" id="{BE69CD11-1E3C-407B-8A4F-D0F79DAB17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806051"/>
              </p:ext>
            </p:extLst>
          </p:nvPr>
        </p:nvGraphicFramePr>
        <p:xfrm>
          <a:off x="1511960" y="2320516"/>
          <a:ext cx="270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xmlns="" val="985355575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xmlns="" val="76024728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Tokenize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Vector</a:t>
                      </a:r>
                      <a:endParaRPr lang="zh-TW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609094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[0.2, 0.1, 0.5]</a:t>
                      </a:r>
                      <a:endParaRPr lang="zh-TW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418894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喜歡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[0.4, 0.3, 0.7]</a:t>
                      </a:r>
                      <a:endParaRPr lang="zh-TW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323081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[0.6, 0.2, 0.9]</a:t>
                      </a:r>
                      <a:endParaRPr lang="zh-TW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379819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蘋果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kern="1200" dirty="0">
                          <a:solidFill>
                            <a:srgbClr val="E03E3E"/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[0.7, 0.2, 0.4]</a:t>
                      </a:r>
                      <a:endParaRPr lang="zh-TW" altLang="en-US" sz="11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1853632"/>
                  </a:ext>
                </a:extLst>
              </a:tr>
            </a:tbl>
          </a:graphicData>
        </a:graphic>
      </p:graphicFrame>
      <p:sp>
        <p:nvSpPr>
          <p:cNvPr id="62" name="矩形: 圓角 61">
            <a:extLst>
              <a:ext uri="{FF2B5EF4-FFF2-40B4-BE49-F238E27FC236}">
                <a16:creationId xmlns:a16="http://schemas.microsoft.com/office/drawing/2014/main" xmlns="" id="{827AFA20-72E6-483D-9B8E-67A60E4AFE2B}"/>
              </a:ext>
            </a:extLst>
          </p:cNvPr>
          <p:cNvSpPr/>
          <p:nvPr/>
        </p:nvSpPr>
        <p:spPr>
          <a:xfrm>
            <a:off x="2027118" y="1624207"/>
            <a:ext cx="1669684" cy="432591"/>
          </a:xfrm>
          <a:prstGeom prst="roundRect">
            <a:avLst/>
          </a:prstGeom>
          <a:solidFill>
            <a:schemeClr val="accent5">
              <a:lumMod val="20000"/>
              <a:lumOff val="80000"/>
              <a:alpha val="6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xmlns="" id="{BECFF79D-BEDE-4E29-9EAC-0FD82E42D9DE}"/>
              </a:ext>
            </a:extLst>
          </p:cNvPr>
          <p:cNvSpPr txBox="1"/>
          <p:nvPr/>
        </p:nvSpPr>
        <p:spPr>
          <a:xfrm>
            <a:off x="2192512" y="1670242"/>
            <a:ext cx="1338896" cy="34051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400" dirty="0">
                <a:latin typeface="Sitka Heading Semibold"/>
              </a:rPr>
              <a:t>我喜歡吃蘋果</a:t>
            </a:r>
          </a:p>
        </p:txBody>
      </p:sp>
      <p:sp>
        <p:nvSpPr>
          <p:cNvPr id="17" name="TextBox 120">
            <a:extLst>
              <a:ext uri="{FF2B5EF4-FFF2-40B4-BE49-F238E27FC236}">
                <a16:creationId xmlns:a16="http://schemas.microsoft.com/office/drawing/2014/main" xmlns="" id="{A552457E-A78D-4E1F-81B8-FFABC5F91F5F}"/>
              </a:ext>
            </a:extLst>
          </p:cNvPr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ELMo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（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Embedding from Language Models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  <a:endParaRPr lang="en-US" altLang="zh-TW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aphicFrame>
        <p:nvGraphicFramePr>
          <p:cNvPr id="11" name="表格 2">
            <a:extLst>
              <a:ext uri="{FF2B5EF4-FFF2-40B4-BE49-F238E27FC236}">
                <a16:creationId xmlns:a16="http://schemas.microsoft.com/office/drawing/2014/main" xmlns="" id="{532A10A8-EE85-4DB0-A621-8B35A3A0D3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29469"/>
              </p:ext>
            </p:extLst>
          </p:nvPr>
        </p:nvGraphicFramePr>
        <p:xfrm>
          <a:off x="4932040" y="2320516"/>
          <a:ext cx="270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xmlns="" val="985355575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xmlns="" val="76024728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Tokenize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Vector</a:t>
                      </a:r>
                      <a:endParaRPr lang="zh-TW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609094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蘋果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kern="1200" dirty="0">
                          <a:solidFill>
                            <a:srgbClr val="E03E3E"/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[0.9, 0.5, 0.3]</a:t>
                      </a:r>
                      <a:endParaRPr lang="zh-TW" altLang="en-US" sz="11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418894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發表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[0.4, 0.7, 0.6]</a:t>
                      </a:r>
                      <a:endParaRPr lang="zh-TW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323081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新的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[0.1, 0.8, 0.2]</a:t>
                      </a:r>
                      <a:endParaRPr lang="zh-TW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379819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手機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[0.6, 0.3, 0.9]</a:t>
                      </a:r>
                      <a:endParaRPr lang="zh-TW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1853632"/>
                  </a:ext>
                </a:extLst>
              </a:tr>
            </a:tbl>
          </a:graphicData>
        </a:graphic>
      </p:graphicFrame>
      <p:sp>
        <p:nvSpPr>
          <p:cNvPr id="12" name="矩形: 圓角 11">
            <a:extLst>
              <a:ext uri="{FF2B5EF4-FFF2-40B4-BE49-F238E27FC236}">
                <a16:creationId xmlns:a16="http://schemas.microsoft.com/office/drawing/2014/main" xmlns="" id="{BAE502D0-2ACB-4F60-84F1-4CB1F7405B26}"/>
              </a:ext>
            </a:extLst>
          </p:cNvPr>
          <p:cNvSpPr/>
          <p:nvPr/>
        </p:nvSpPr>
        <p:spPr>
          <a:xfrm>
            <a:off x="5378490" y="1624207"/>
            <a:ext cx="1807100" cy="432591"/>
          </a:xfrm>
          <a:prstGeom prst="roundRect">
            <a:avLst/>
          </a:prstGeom>
          <a:solidFill>
            <a:schemeClr val="accent5">
              <a:lumMod val="20000"/>
              <a:lumOff val="80000"/>
              <a:alpha val="6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xmlns="" id="{8D5C306F-4A36-4DB9-961F-244FA8D52A98}"/>
              </a:ext>
            </a:extLst>
          </p:cNvPr>
          <p:cNvSpPr txBox="1"/>
          <p:nvPr/>
        </p:nvSpPr>
        <p:spPr>
          <a:xfrm>
            <a:off x="5447198" y="1667045"/>
            <a:ext cx="1669684" cy="34051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400" dirty="0">
                <a:latin typeface="Sitka Heading Semibold"/>
              </a:rPr>
              <a:t>蘋果發表新的手機</a:t>
            </a:r>
          </a:p>
        </p:txBody>
      </p:sp>
    </p:spTree>
    <p:extLst>
      <p:ext uri="{BB962C8B-B14F-4D97-AF65-F5344CB8AC3E}">
        <p14:creationId xmlns:p14="http://schemas.microsoft.com/office/powerpoint/2010/main" val="58180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5" dur="250" fill="hold"/>
                                        <p:tgtEl>
                                          <p:spTgt spid="6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62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9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3" dur="250" fill="hold"/>
                                        <p:tgtEl>
                                          <p:spTgt spid="1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35" dur="250" fill="hold"/>
                                        <p:tgtEl>
                                          <p:spTgt spid="12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2" grpId="1" animBg="1"/>
      <p:bldP spid="62" grpId="2" animBg="1"/>
      <p:bldP spid="63" grpId="0"/>
      <p:bldP spid="17" grpId="0"/>
      <p:bldP spid="12" grpId="0" animBg="1"/>
      <p:bldP spid="12" grpId="1" animBg="1"/>
      <p:bldP spid="12" grpId="2" animBg="1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xmlns="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xmlns="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xmlns="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48464" y="4806534"/>
            <a:ext cx="3930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11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aphicFrame>
        <p:nvGraphicFramePr>
          <p:cNvPr id="61" name="表格 2">
            <a:extLst>
              <a:ext uri="{FF2B5EF4-FFF2-40B4-BE49-F238E27FC236}">
                <a16:creationId xmlns:a16="http://schemas.microsoft.com/office/drawing/2014/main" xmlns="" id="{BE69CD11-1E3C-407B-8A4F-D0F79DAB17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62224"/>
              </p:ext>
            </p:extLst>
          </p:nvPr>
        </p:nvGraphicFramePr>
        <p:xfrm>
          <a:off x="1742512" y="2320516"/>
          <a:ext cx="270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xmlns="" val="985355575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xmlns="" val="76024728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標記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意義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609094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詞的開始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418894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詞的結束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323081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詞的中間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379819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單字詞（獨立詞）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1853632"/>
                  </a:ext>
                </a:extLst>
              </a:tr>
            </a:tbl>
          </a:graphicData>
        </a:graphic>
      </p:graphicFrame>
      <p:sp>
        <p:nvSpPr>
          <p:cNvPr id="62" name="矩形: 圓角 61">
            <a:extLst>
              <a:ext uri="{FF2B5EF4-FFF2-40B4-BE49-F238E27FC236}">
                <a16:creationId xmlns:a16="http://schemas.microsoft.com/office/drawing/2014/main" xmlns="" id="{827AFA20-72E6-483D-9B8E-67A60E4AFE2B}"/>
              </a:ext>
            </a:extLst>
          </p:cNvPr>
          <p:cNvSpPr/>
          <p:nvPr/>
        </p:nvSpPr>
        <p:spPr>
          <a:xfrm>
            <a:off x="5612592" y="1624207"/>
            <a:ext cx="1800000" cy="432591"/>
          </a:xfrm>
          <a:prstGeom prst="roundRect">
            <a:avLst/>
          </a:prstGeom>
          <a:solidFill>
            <a:schemeClr val="accent5">
              <a:lumMod val="20000"/>
              <a:lumOff val="80000"/>
              <a:alpha val="6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xmlns="" id="{BECFF79D-BEDE-4E29-9EAC-0FD82E42D9DE}"/>
              </a:ext>
            </a:extLst>
          </p:cNvPr>
          <p:cNvSpPr txBox="1"/>
          <p:nvPr/>
        </p:nvSpPr>
        <p:spPr>
          <a:xfrm>
            <a:off x="5727868" y="1670242"/>
            <a:ext cx="1569448" cy="34051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400" dirty="0">
                <a:latin typeface="Sitka Heading Semibold"/>
              </a:rPr>
              <a:t>我喜歡吃火龍果</a:t>
            </a:r>
          </a:p>
        </p:txBody>
      </p:sp>
      <p:sp>
        <p:nvSpPr>
          <p:cNvPr id="17" name="TextBox 120">
            <a:extLst>
              <a:ext uri="{FF2B5EF4-FFF2-40B4-BE49-F238E27FC236}">
                <a16:creationId xmlns:a16="http://schemas.microsoft.com/office/drawing/2014/main" xmlns="" id="{A552457E-A78D-4E1F-81B8-FFABC5F91F5F}"/>
              </a:ext>
            </a:extLst>
          </p:cNvPr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監督式學習斷詞標註方式（四分類法）</a:t>
            </a:r>
            <a:endParaRPr lang="en-US" altLang="zh-TW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aphicFrame>
        <p:nvGraphicFramePr>
          <p:cNvPr id="11" name="表格 2">
            <a:extLst>
              <a:ext uri="{FF2B5EF4-FFF2-40B4-BE49-F238E27FC236}">
                <a16:creationId xmlns:a16="http://schemas.microsoft.com/office/drawing/2014/main" xmlns="" id="{532A10A8-EE85-4DB0-A621-8B35A3A0D3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42143"/>
              </p:ext>
            </p:extLst>
          </p:nvPr>
        </p:nvGraphicFramePr>
        <p:xfrm>
          <a:off x="5612592" y="2321981"/>
          <a:ext cx="180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xmlns="" val="98535557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76024728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Tokenize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標記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609094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S</a:t>
                      </a:r>
                      <a:endParaRPr lang="zh-TW" altLang="en-US" sz="11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418894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喜歡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BE</a:t>
                      </a:r>
                      <a:endParaRPr lang="zh-TW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323081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S</a:t>
                      </a:r>
                      <a:endParaRPr lang="zh-TW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379819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火龍果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BME</a:t>
                      </a:r>
                      <a:endParaRPr lang="zh-TW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1853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794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0" dur="250" fill="hold"/>
                                        <p:tgtEl>
                                          <p:spTgt spid="6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2" dur="250" fill="hold"/>
                                        <p:tgtEl>
                                          <p:spTgt spid="62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15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2" grpId="1" animBg="1"/>
      <p:bldP spid="62" grpId="2" animBg="1"/>
      <p:bldP spid="63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xmlns="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xmlns="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xmlns="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48464" y="4806534"/>
            <a:ext cx="4010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12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4" name="TextBox 120">
            <a:extLst>
              <a:ext uri="{FF2B5EF4-FFF2-40B4-BE49-F238E27FC236}">
                <a16:creationId xmlns:a16="http://schemas.microsoft.com/office/drawing/2014/main" xmlns="" id="{14BCE05C-C883-40D1-B649-8B8569AE19C9}"/>
              </a:ext>
            </a:extLst>
          </p:cNvPr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監督式學習斷詞標註方式（六分類法）</a:t>
            </a:r>
            <a:endParaRPr lang="en-US" altLang="zh-TW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aphicFrame>
        <p:nvGraphicFramePr>
          <p:cNvPr id="12" name="表格 2">
            <a:extLst>
              <a:ext uri="{FF2B5EF4-FFF2-40B4-BE49-F238E27FC236}">
                <a16:creationId xmlns:a16="http://schemas.microsoft.com/office/drawing/2014/main" xmlns="" id="{C7F83A8C-5C0D-4BFA-83A8-7984DB40A4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173876"/>
              </p:ext>
            </p:extLst>
          </p:nvPr>
        </p:nvGraphicFramePr>
        <p:xfrm>
          <a:off x="1497512" y="1888468"/>
          <a:ext cx="3240000" cy="25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xmlns="" val="985355575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xmlns="" val="76024728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標記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意義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609094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B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詞的開始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418894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B2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詞的第</a:t>
                      </a:r>
                      <a:r>
                        <a:rPr lang="en-US" altLang="zh-TW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2</a:t>
                      </a:r>
                      <a:r>
                        <a:rPr lang="zh-TW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個位置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323081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B3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詞的第</a:t>
                      </a:r>
                      <a:r>
                        <a:rPr lang="en-US" altLang="zh-TW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3</a:t>
                      </a:r>
                      <a:r>
                        <a:rPr lang="zh-TW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個位置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379819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M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詞的第</a:t>
                      </a:r>
                      <a:r>
                        <a:rPr lang="en-US" altLang="zh-TW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4</a:t>
                      </a:r>
                      <a:r>
                        <a:rPr lang="zh-TW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個位置至倒數第</a:t>
                      </a:r>
                      <a:r>
                        <a:rPr lang="en-US" altLang="zh-TW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2</a:t>
                      </a:r>
                      <a:r>
                        <a:rPr lang="zh-TW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個字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185363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E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詞的結束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28856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S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單字詞（獨立詞）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4937220"/>
                  </a:ext>
                </a:extLst>
              </a:tr>
            </a:tbl>
          </a:graphicData>
        </a:graphic>
      </p:graphicFrame>
      <p:graphicFrame>
        <p:nvGraphicFramePr>
          <p:cNvPr id="13" name="表格 2">
            <a:extLst>
              <a:ext uri="{FF2B5EF4-FFF2-40B4-BE49-F238E27FC236}">
                <a16:creationId xmlns:a16="http://schemas.microsoft.com/office/drawing/2014/main" xmlns="" id="{524B2D04-4030-4FD7-BE93-8DCA4124E8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032662"/>
              </p:ext>
            </p:extLst>
          </p:nvPr>
        </p:nvGraphicFramePr>
        <p:xfrm>
          <a:off x="5868144" y="1888468"/>
          <a:ext cx="1800000" cy="25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xmlns="" val="98535557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76024728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Tokenize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標記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609094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B</a:t>
                      </a:r>
                      <a:endParaRPr lang="zh-TW" altLang="en-US" sz="11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418894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B2</a:t>
                      </a:r>
                      <a:endParaRPr lang="zh-TW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323081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B3</a:t>
                      </a:r>
                      <a:endParaRPr lang="zh-TW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379819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M</a:t>
                      </a:r>
                      <a:endParaRPr lang="zh-TW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185363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M</a:t>
                      </a:r>
                      <a:endParaRPr lang="zh-TW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5998791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E</a:t>
                      </a:r>
                      <a:endParaRPr lang="zh-TW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5137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1689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xmlns="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xmlns="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xmlns="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48464" y="4806534"/>
            <a:ext cx="3930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13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7" name="TextBox 120">
            <a:extLst>
              <a:ext uri="{FF2B5EF4-FFF2-40B4-BE49-F238E27FC236}">
                <a16:creationId xmlns:a16="http://schemas.microsoft.com/office/drawing/2014/main" xmlns="" id="{A552457E-A78D-4E1F-81B8-FFABC5F91F5F}"/>
              </a:ext>
            </a:extLst>
          </p:cNvPr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長詞優先法（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Maximum Matching Algorithm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  <a:endParaRPr lang="en-US" altLang="zh-TW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xmlns="" id="{C421A363-70DA-412E-BC43-C28EDEA6C77F}"/>
              </a:ext>
            </a:extLst>
          </p:cNvPr>
          <p:cNvSpPr txBox="1"/>
          <p:nvPr/>
        </p:nvSpPr>
        <p:spPr>
          <a:xfrm>
            <a:off x="1403648" y="2895355"/>
            <a:ext cx="1207170" cy="34051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 algn="r"/>
            <a:r>
              <a:rPr lang="zh-TW" altLang="en-US" sz="1400" b="1" dirty="0">
                <a:latin typeface="Sitka Heading Semibold" pitchFamily="2" charset="0"/>
              </a:rPr>
              <a:t>長詞優先法</a:t>
            </a: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xmlns="" id="{103FE922-092F-40D5-B787-B65CFF4BA40E}"/>
              </a:ext>
            </a:extLst>
          </p:cNvPr>
          <p:cNvSpPr txBox="1"/>
          <p:nvPr/>
        </p:nvSpPr>
        <p:spPr>
          <a:xfrm>
            <a:off x="1437227" y="3743391"/>
            <a:ext cx="1140011" cy="34051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 algn="r"/>
            <a:r>
              <a:rPr lang="zh-TW" altLang="en-US" sz="1400" b="1" dirty="0">
                <a:latin typeface="Sitka Heading Semibold" pitchFamily="2" charset="0"/>
              </a:rPr>
              <a:t>一般斷詞</a:t>
            </a:r>
          </a:p>
        </p:txBody>
      </p:sp>
      <p:sp>
        <p:nvSpPr>
          <p:cNvPr id="59" name="矩形: 圓角 58">
            <a:extLst>
              <a:ext uri="{FF2B5EF4-FFF2-40B4-BE49-F238E27FC236}">
                <a16:creationId xmlns:a16="http://schemas.microsoft.com/office/drawing/2014/main" xmlns="" id="{AC379A5C-A598-4514-B5E1-ABA15759E29A}"/>
              </a:ext>
            </a:extLst>
          </p:cNvPr>
          <p:cNvSpPr/>
          <p:nvPr/>
        </p:nvSpPr>
        <p:spPr>
          <a:xfrm>
            <a:off x="2813430" y="1736764"/>
            <a:ext cx="3517140" cy="432591"/>
          </a:xfrm>
          <a:prstGeom prst="roundRect">
            <a:avLst/>
          </a:prstGeom>
          <a:solidFill>
            <a:schemeClr val="accent5">
              <a:lumMod val="20000"/>
              <a:lumOff val="80000"/>
              <a:alpha val="6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xmlns="" id="{CB6DA17B-69C8-4ADC-8223-342C4E904EF4}"/>
              </a:ext>
            </a:extLst>
          </p:cNvPr>
          <p:cNvSpPr txBox="1"/>
          <p:nvPr/>
        </p:nvSpPr>
        <p:spPr>
          <a:xfrm>
            <a:off x="2854778" y="1782799"/>
            <a:ext cx="3434443" cy="34051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400" dirty="0">
                <a:latin typeface="Sitka Heading Semibold"/>
              </a:rPr>
              <a:t>人工智慧應用在醫療領域取得了重大突破</a:t>
            </a:r>
          </a:p>
        </p:txBody>
      </p:sp>
      <p:graphicFrame>
        <p:nvGraphicFramePr>
          <p:cNvPr id="64" name="表格 63">
            <a:extLst>
              <a:ext uri="{FF2B5EF4-FFF2-40B4-BE49-F238E27FC236}">
                <a16:creationId xmlns:a16="http://schemas.microsoft.com/office/drawing/2014/main" xmlns="" id="{C8CE7846-AA25-479F-B903-24FC31D48B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800105"/>
              </p:ext>
            </p:extLst>
          </p:nvPr>
        </p:nvGraphicFramePr>
        <p:xfrm>
          <a:off x="2610818" y="2885614"/>
          <a:ext cx="4860000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xmlns="" val="284305434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xmlns="" val="39697197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156029690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xmlns="" val="195341425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xmlns="" val="351604777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xmlns="" val="34289094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328965363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xmlns="" val="25310921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xmlns="" val="3169937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人工智慧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應用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醫療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領域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取得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重大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突破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64808567"/>
                  </a:ext>
                </a:extLst>
              </a:tr>
            </a:tbl>
          </a:graphicData>
        </a:graphic>
      </p:graphicFrame>
      <p:graphicFrame>
        <p:nvGraphicFramePr>
          <p:cNvPr id="66" name="表格 65">
            <a:extLst>
              <a:ext uri="{FF2B5EF4-FFF2-40B4-BE49-F238E27FC236}">
                <a16:creationId xmlns:a16="http://schemas.microsoft.com/office/drawing/2014/main" xmlns="" id="{71DEDA77-16C9-469D-87A4-7452866C9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663504"/>
              </p:ext>
            </p:extLst>
          </p:nvPr>
        </p:nvGraphicFramePr>
        <p:xfrm>
          <a:off x="2610818" y="3733650"/>
          <a:ext cx="5040000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xmlns="" val="284305434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xmlns="" val="28821248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xmlns="" val="39697197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156029690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xmlns="" val="195341425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xmlns="" val="351604777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xmlns="" val="34289094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328965363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xmlns="" val="25310921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xmlns="" val="3169937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人工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智慧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應用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醫療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領域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取得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重大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突破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64808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534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5" dur="250" fill="hold"/>
                                        <p:tgtEl>
                                          <p:spTgt spid="5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59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45" grpId="0"/>
      <p:bldP spid="49" grpId="0"/>
      <p:bldP spid="59" grpId="0" animBg="1"/>
      <p:bldP spid="59" grpId="1" animBg="1"/>
      <p:bldP spid="59" grpId="2" animBg="1"/>
      <p:bldP spid="6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xmlns="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xmlns="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xmlns="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48464" y="4806534"/>
            <a:ext cx="4026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14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62" name="矩形: 圓角 61">
            <a:extLst>
              <a:ext uri="{FF2B5EF4-FFF2-40B4-BE49-F238E27FC236}">
                <a16:creationId xmlns:a16="http://schemas.microsoft.com/office/drawing/2014/main" xmlns="" id="{827AFA20-72E6-483D-9B8E-67A60E4AFE2B}"/>
              </a:ext>
            </a:extLst>
          </p:cNvPr>
          <p:cNvSpPr/>
          <p:nvPr/>
        </p:nvSpPr>
        <p:spPr>
          <a:xfrm>
            <a:off x="3737158" y="1736764"/>
            <a:ext cx="1669684" cy="432591"/>
          </a:xfrm>
          <a:prstGeom prst="roundRect">
            <a:avLst/>
          </a:prstGeom>
          <a:solidFill>
            <a:schemeClr val="accent5">
              <a:lumMod val="20000"/>
              <a:lumOff val="80000"/>
              <a:alpha val="6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xmlns="" id="{BECFF79D-BEDE-4E29-9EAC-0FD82E42D9DE}"/>
              </a:ext>
            </a:extLst>
          </p:cNvPr>
          <p:cNvSpPr txBox="1"/>
          <p:nvPr/>
        </p:nvSpPr>
        <p:spPr>
          <a:xfrm>
            <a:off x="3819855" y="1782799"/>
            <a:ext cx="1504290" cy="34051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400" dirty="0">
                <a:latin typeface="Sitka Heading Semibold"/>
              </a:rPr>
              <a:t>我喜歡吃太陽餅</a:t>
            </a:r>
          </a:p>
        </p:txBody>
      </p:sp>
      <p:sp>
        <p:nvSpPr>
          <p:cNvPr id="17" name="TextBox 120">
            <a:extLst>
              <a:ext uri="{FF2B5EF4-FFF2-40B4-BE49-F238E27FC236}">
                <a16:creationId xmlns:a16="http://schemas.microsoft.com/office/drawing/2014/main" xmlns="" id="{A552457E-A78D-4E1F-81B8-FFABC5F91F5F}"/>
              </a:ext>
            </a:extLst>
          </p:cNvPr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長詞優先法（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Maximum Matching Algorithm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  <a:endParaRPr lang="en-US" altLang="zh-TW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xmlns="" id="{471CB175-D0AE-4032-96CA-FBBED2C9C12C}"/>
              </a:ext>
            </a:extLst>
          </p:cNvPr>
          <p:cNvSpPr txBox="1"/>
          <p:nvPr/>
        </p:nvSpPr>
        <p:spPr>
          <a:xfrm>
            <a:off x="2515910" y="2738477"/>
            <a:ext cx="868591" cy="34051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 algn="r"/>
            <a:r>
              <a:rPr lang="zh-TW" altLang="en-US" sz="1400" dirty="0">
                <a:latin typeface="Sitka Heading Semibold" pitchFamily="2" charset="0"/>
              </a:rPr>
              <a:t>正向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xmlns="" id="{5E2D85AF-50FD-4F8C-A646-F22BEFA3A761}"/>
              </a:ext>
            </a:extLst>
          </p:cNvPr>
          <p:cNvSpPr txBox="1"/>
          <p:nvPr/>
        </p:nvSpPr>
        <p:spPr>
          <a:xfrm>
            <a:off x="2249339" y="3596253"/>
            <a:ext cx="1140011" cy="34051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 algn="r"/>
            <a:r>
              <a:rPr lang="zh-TW" altLang="en-US" sz="1400" dirty="0">
                <a:latin typeface="Sitka Heading Semibold" pitchFamily="2" charset="0"/>
              </a:rPr>
              <a:t>反向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xmlns="" id="{4BEDCECD-0D60-4DCA-BE00-9FBB72258A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470940"/>
              </p:ext>
            </p:extLst>
          </p:nvPr>
        </p:nvGraphicFramePr>
        <p:xfrm>
          <a:off x="3455876" y="2728291"/>
          <a:ext cx="2700000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xmlns="" val="284305434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39697197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xmlns="" val="15602969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195341425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喜歡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太陽餅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64808567"/>
                  </a:ext>
                </a:extLst>
              </a:tr>
            </a:tbl>
          </a:graphicData>
        </a:graphic>
      </p:graphicFrame>
      <p:graphicFrame>
        <p:nvGraphicFramePr>
          <p:cNvPr id="39" name="表格 38">
            <a:extLst>
              <a:ext uri="{FF2B5EF4-FFF2-40B4-BE49-F238E27FC236}">
                <a16:creationId xmlns:a16="http://schemas.microsoft.com/office/drawing/2014/main" xmlns="" id="{038F46E6-F7F1-4B01-8398-95C673AF44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216737"/>
              </p:ext>
            </p:extLst>
          </p:nvPr>
        </p:nvGraphicFramePr>
        <p:xfrm>
          <a:off x="3455876" y="3586512"/>
          <a:ext cx="3060000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xmlns="" val="284305434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39697197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xmlns="" val="15602969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195341425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xmlns="" val="2096693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喜歡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太陽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64808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77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6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62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2" grpId="1" animBg="1"/>
      <p:bldP spid="62" grpId="2" animBg="1"/>
      <p:bldP spid="63" grpId="0"/>
      <p:bldP spid="30" grpId="0"/>
      <p:bldP spid="3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xmlns="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xmlns="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xmlns="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48464" y="4806534"/>
            <a:ext cx="3914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15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48" name="矩形: 圓角 47">
            <a:extLst>
              <a:ext uri="{FF2B5EF4-FFF2-40B4-BE49-F238E27FC236}">
                <a16:creationId xmlns:a16="http://schemas.microsoft.com/office/drawing/2014/main" xmlns="" id="{A25AF072-1DB3-41AF-B6C7-56383F7593AD}"/>
              </a:ext>
            </a:extLst>
          </p:cNvPr>
          <p:cNvSpPr/>
          <p:nvPr/>
        </p:nvSpPr>
        <p:spPr>
          <a:xfrm>
            <a:off x="1512000" y="1600436"/>
            <a:ext cx="6120000" cy="2880000"/>
          </a:xfrm>
          <a:prstGeom prst="roundRect">
            <a:avLst/>
          </a:prstGeom>
          <a:solidFill>
            <a:srgbClr val="DEEBF7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xmlns="" id="{42BBC1E1-25BF-45CE-8D33-AA8A3B3E4486}"/>
              </a:ext>
            </a:extLst>
          </p:cNvPr>
          <p:cNvSpPr txBox="1"/>
          <p:nvPr/>
        </p:nvSpPr>
        <p:spPr>
          <a:xfrm>
            <a:off x="1772689" y="1712413"/>
            <a:ext cx="5598622" cy="2656046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 marL="342900" indent="-342900" algn="l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u"/>
            </a:pP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隱藏式馬可夫模型（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Hidden Markov Model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）</a:t>
            </a:r>
          </a:p>
          <a:p>
            <a:pPr marL="342900" indent="-342900" algn="l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u"/>
            </a:pP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最大熵馬可夫模型（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Maximum Entropy Markov Model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）</a:t>
            </a:r>
          </a:p>
          <a:p>
            <a:pPr marL="342900" indent="-342900" algn="l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u"/>
            </a:pP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條件式隨機域（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Conditional Random Field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）</a:t>
            </a:r>
          </a:p>
          <a:p>
            <a:pPr marL="342900" indent="-342900" algn="l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u"/>
            </a:pP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雙向長短期記憶（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Bi-directional Long Short-Term Memory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）</a:t>
            </a:r>
          </a:p>
          <a:p>
            <a:pPr marL="342900" indent="-342900" algn="l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u"/>
            </a:pP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堆疊卷積神經網路結合條件式隨機域</a:t>
            </a:r>
          </a:p>
        </p:txBody>
      </p:sp>
      <p:sp>
        <p:nvSpPr>
          <p:cNvPr id="50" name="TextBox 120">
            <a:extLst>
              <a:ext uri="{FF2B5EF4-FFF2-40B4-BE49-F238E27FC236}">
                <a16:creationId xmlns:a16="http://schemas.microsoft.com/office/drawing/2014/main" xmlns="" id="{4713A236-2971-4BA1-A085-687787CBD697}"/>
              </a:ext>
            </a:extLst>
          </p:cNvPr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監督式學習方法</a:t>
            </a:r>
            <a:endParaRPr lang="zh-TW" altLang="es-ES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8903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5" dur="250" fill="hold"/>
                                        <p:tgtEl>
                                          <p:spTgt spid="4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48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00"/>
                            </p:stCondLst>
                            <p:childTnLst>
                              <p:par>
                                <p:cTn id="1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48" grpId="2" animBg="1"/>
      <p:bldP spid="49" grpId="0"/>
      <p:bldP spid="5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xmlns="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xmlns="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xmlns="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48464" y="4806534"/>
            <a:ext cx="4058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16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7" name="TextBox 120">
            <a:extLst>
              <a:ext uri="{FF2B5EF4-FFF2-40B4-BE49-F238E27FC236}">
                <a16:creationId xmlns:a16="http://schemas.microsoft.com/office/drawing/2014/main" xmlns="" id="{A552457E-A78D-4E1F-81B8-FFABC5F91F5F}"/>
              </a:ext>
            </a:extLst>
          </p:cNvPr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隱藏式馬可夫模型（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H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idden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M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arkov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M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odel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  <a:endParaRPr lang="en-US" altLang="zh-TW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xmlns="" id="{555A9FF0-2EE2-459B-887C-A1BBBE870DA1}"/>
              </a:ext>
            </a:extLst>
          </p:cNvPr>
          <p:cNvGrpSpPr/>
          <p:nvPr/>
        </p:nvGrpSpPr>
        <p:grpSpPr>
          <a:xfrm>
            <a:off x="2072626" y="2284512"/>
            <a:ext cx="4998749" cy="1520190"/>
            <a:chOff x="2538195" y="1778265"/>
            <a:chExt cx="4998749" cy="1520190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xmlns="" id="{411E9DE8-2B53-4405-9684-79D8A42AB50A}"/>
                </a:ext>
              </a:extLst>
            </p:cNvPr>
            <p:cNvSpPr txBox="1"/>
            <p:nvPr/>
          </p:nvSpPr>
          <p:spPr>
            <a:xfrm>
              <a:off x="2538195" y="2911222"/>
              <a:ext cx="1008126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zh-TW" altLang="en-US" sz="1200" dirty="0">
                  <a:latin typeface="Sitka Heading Semibold" pitchFamily="2" charset="0"/>
                </a:rPr>
                <a:t>觀測序列</a:t>
              </a: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xmlns="" id="{17D3ADA2-7385-4040-9329-65CBB094E022}"/>
                </a:ext>
              </a:extLst>
            </p:cNvPr>
            <p:cNvSpPr txBox="1"/>
            <p:nvPr/>
          </p:nvSpPr>
          <p:spPr>
            <a:xfrm>
              <a:off x="2538195" y="1852464"/>
              <a:ext cx="1008126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zh-TW" altLang="en-US" sz="1200" dirty="0">
                  <a:latin typeface="Sitka Heading Semibold" pitchFamily="2" charset="0"/>
                </a:rPr>
                <a:t>狀態序列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xmlns="" id="{1622D715-1D37-4B37-815F-0545BC132DF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65470" y="2830455"/>
              <a:ext cx="468000" cy="468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0" tIns="0" rIns="0" bIns="0" rtlCol="0" anchor="ctr">
              <a:no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latin typeface="Sitka Heading Semibold" pitchFamily="2" charset="0"/>
                </a:rPr>
                <a:t>O</a:t>
              </a:r>
              <a:r>
                <a:rPr lang="en-US" altLang="zh-TW" baseline="-10000" dirty="0"/>
                <a:t>1</a:t>
              </a:r>
              <a:endParaRPr lang="zh-TW" altLang="en-US" baseline="-10000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xmlns="" id="{4EDD338F-DC67-4BC9-982F-5D0F0B05FC9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5084663" y="2830455"/>
              <a:ext cx="468000" cy="468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0" tIns="0" rIns="0" bIns="0" rtlCol="0" anchor="ctr">
              <a:no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latin typeface="Sitka Heading Semibold" pitchFamily="2" charset="0"/>
                </a:rPr>
                <a:t>O</a:t>
              </a:r>
              <a:r>
                <a:rPr lang="en-US" altLang="zh-TW" baseline="-10000" dirty="0"/>
                <a:t>2</a:t>
              </a:r>
              <a:endParaRPr lang="zh-TW" altLang="en-US" baseline="-10000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xmlns="" id="{C2259DE0-3CDE-4143-AFEB-0A84597D3EB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405798" y="2830455"/>
              <a:ext cx="468000" cy="468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0" tIns="0" rIns="0" bIns="0" rtlCol="0" anchor="ctr">
              <a:no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latin typeface="Sitka Heading Semibold" pitchFamily="2" charset="0"/>
                </a:rPr>
                <a:t>O</a:t>
              </a:r>
              <a:r>
                <a:rPr lang="en-US" altLang="zh-TW" baseline="-10000" dirty="0"/>
                <a:t>3</a:t>
              </a:r>
              <a:endParaRPr lang="zh-TW" altLang="en-US" baseline="-10000" dirty="0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xmlns="" id="{3115D244-B526-4574-98A7-354DF0BF64E4}"/>
                </a:ext>
              </a:extLst>
            </p:cNvPr>
            <p:cNvSpPr txBox="1"/>
            <p:nvPr/>
          </p:nvSpPr>
          <p:spPr>
            <a:xfrm>
              <a:off x="3765470" y="1778265"/>
              <a:ext cx="468000" cy="468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0" tIns="0" rIns="0" bIns="0" rtlCol="0" anchor="ctr">
              <a:no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latin typeface="Sitka Heading Semibold" pitchFamily="2" charset="0"/>
                </a:rPr>
                <a:t>S</a:t>
              </a:r>
              <a:r>
                <a:rPr lang="en-US" altLang="zh-TW" baseline="-10000" dirty="0"/>
                <a:t>1</a:t>
              </a:r>
              <a:endParaRPr lang="zh-TW" altLang="en-US" baseline="-10000" dirty="0"/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xmlns="" id="{B660764F-CE61-4BC7-8D66-6037EF9F24C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5084663" y="1778265"/>
              <a:ext cx="468000" cy="468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0" tIns="0" rIns="0" bIns="0" rtlCol="0" anchor="ctr">
              <a:no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latin typeface="Sitka Heading Semibold" pitchFamily="2" charset="0"/>
                </a:rPr>
                <a:t>S</a:t>
              </a:r>
              <a:r>
                <a:rPr lang="en-US" altLang="zh-TW" baseline="-10000" dirty="0"/>
                <a:t>2</a:t>
              </a:r>
              <a:endParaRPr lang="zh-TW" altLang="en-US" baseline="-10000" dirty="0"/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xmlns="" id="{0D693A88-1857-4D34-B3B7-2B1921E9D2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405798" y="1778265"/>
              <a:ext cx="468000" cy="468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0" tIns="0" rIns="0" bIns="0" rtlCol="0" anchor="ctr">
              <a:no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latin typeface="Sitka Heading Semibold" pitchFamily="2" charset="0"/>
                </a:rPr>
                <a:t>S</a:t>
              </a:r>
              <a:r>
                <a:rPr lang="en-US" altLang="zh-TW" baseline="-10000" dirty="0"/>
                <a:t>3</a:t>
              </a:r>
              <a:endParaRPr lang="zh-TW" altLang="en-US" baseline="-10000" dirty="0"/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xmlns="" id="{22F818DE-BD94-4365-B6E9-E7373A31E3B2}"/>
                </a:ext>
              </a:extLst>
            </p:cNvPr>
            <p:cNvSpPr txBox="1"/>
            <p:nvPr/>
          </p:nvSpPr>
          <p:spPr>
            <a:xfrm>
              <a:off x="7172418" y="2911221"/>
              <a:ext cx="364526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/>
                <a:t>…</a:t>
              </a:r>
              <a:endParaRPr lang="zh-TW" altLang="en-US" sz="1200" dirty="0">
                <a:latin typeface="Sitka Heading Semibold"/>
              </a:endParaRP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xmlns="" id="{72D5CD5A-3F40-4E3C-9EF9-6BE60370E423}"/>
                </a:ext>
              </a:extLst>
            </p:cNvPr>
            <p:cNvSpPr txBox="1"/>
            <p:nvPr/>
          </p:nvSpPr>
          <p:spPr>
            <a:xfrm>
              <a:off x="7172418" y="1848315"/>
              <a:ext cx="364526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/>
                <a:t>…</a:t>
              </a:r>
              <a:endParaRPr lang="zh-TW" altLang="en-US" sz="1200" dirty="0">
                <a:latin typeface="Sitka Heading Semibold"/>
              </a:endParaRPr>
            </a:p>
          </p:txBody>
        </p:sp>
      </p:grp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xmlns="" id="{05B7EF63-7E14-4699-B7FE-04FA79593EC9}"/>
              </a:ext>
            </a:extLst>
          </p:cNvPr>
          <p:cNvCxnSpPr>
            <a:cxnSpLocks/>
            <a:stCxn id="25" idx="6"/>
            <a:endCxn id="26" idx="2"/>
          </p:cNvCxnSpPr>
          <p:nvPr/>
        </p:nvCxnSpPr>
        <p:spPr>
          <a:xfrm>
            <a:off x="3767901" y="2518512"/>
            <a:ext cx="851193" cy="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xmlns="" id="{05B7EF63-7E14-4699-B7FE-04FA79593EC9}"/>
              </a:ext>
            </a:extLst>
          </p:cNvPr>
          <p:cNvCxnSpPr>
            <a:cxnSpLocks/>
            <a:stCxn id="26" idx="6"/>
            <a:endCxn id="27" idx="2"/>
          </p:cNvCxnSpPr>
          <p:nvPr/>
        </p:nvCxnSpPr>
        <p:spPr>
          <a:xfrm>
            <a:off x="5087094" y="2518512"/>
            <a:ext cx="853135" cy="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xmlns="" id="{05B7EF63-7E14-4699-B7FE-04FA79593EC9}"/>
              </a:ext>
            </a:extLst>
          </p:cNvPr>
          <p:cNvCxnSpPr>
            <a:cxnSpLocks/>
            <a:stCxn id="25" idx="4"/>
            <a:endCxn id="16" idx="0"/>
          </p:cNvCxnSpPr>
          <p:nvPr/>
        </p:nvCxnSpPr>
        <p:spPr>
          <a:xfrm>
            <a:off x="3533901" y="2752512"/>
            <a:ext cx="0" cy="58419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xmlns="" id="{05B7EF63-7E14-4699-B7FE-04FA79593EC9}"/>
              </a:ext>
            </a:extLst>
          </p:cNvPr>
          <p:cNvCxnSpPr>
            <a:cxnSpLocks/>
            <a:stCxn id="26" idx="4"/>
            <a:endCxn id="20" idx="0"/>
          </p:cNvCxnSpPr>
          <p:nvPr/>
        </p:nvCxnSpPr>
        <p:spPr>
          <a:xfrm>
            <a:off x="4853094" y="2752512"/>
            <a:ext cx="0" cy="58419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xmlns="" id="{05B7EF63-7E14-4699-B7FE-04FA79593EC9}"/>
              </a:ext>
            </a:extLst>
          </p:cNvPr>
          <p:cNvCxnSpPr>
            <a:cxnSpLocks/>
            <a:stCxn id="27" idx="4"/>
            <a:endCxn id="21" idx="0"/>
          </p:cNvCxnSpPr>
          <p:nvPr/>
        </p:nvCxnSpPr>
        <p:spPr>
          <a:xfrm>
            <a:off x="6174229" y="2752512"/>
            <a:ext cx="0" cy="58419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>
            <a:extLst>
              <a:ext uri="{FF2B5EF4-FFF2-40B4-BE49-F238E27FC236}">
                <a16:creationId xmlns:a16="http://schemas.microsoft.com/office/drawing/2014/main" xmlns="" id="{8D0929F1-31CD-4609-8DB0-17DF3873F70B}"/>
              </a:ext>
            </a:extLst>
          </p:cNvPr>
          <p:cNvSpPr txBox="1"/>
          <p:nvPr/>
        </p:nvSpPr>
        <p:spPr>
          <a:xfrm>
            <a:off x="6184517" y="2891372"/>
            <a:ext cx="950035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 algn="l"/>
            <a:r>
              <a:rPr lang="zh-TW" altLang="en-US" sz="1200" spc="50" dirty="0">
                <a:solidFill>
                  <a:srgbClr val="E03E3E"/>
                </a:solidFill>
                <a:latin typeface="Sitka Heading Semibold" pitchFamily="2" charset="0"/>
              </a:rPr>
              <a:t>𝑃</a:t>
            </a:r>
            <a:r>
              <a:rPr lang="en-US" altLang="zh-TW" sz="1200" spc="50" dirty="0">
                <a:solidFill>
                  <a:srgbClr val="E03E3E"/>
                </a:solidFill>
                <a:latin typeface="Sitka Heading Semibold" pitchFamily="2" charset="0"/>
              </a:rPr>
              <a:t>(</a:t>
            </a:r>
            <a:r>
              <a:rPr lang="en-US" altLang="zh-TW" sz="1050" spc="50" dirty="0">
                <a:solidFill>
                  <a:srgbClr val="E03E3E"/>
                </a:solidFill>
                <a:latin typeface="Sitka Heading Semibold" pitchFamily="2" charset="0"/>
              </a:rPr>
              <a:t>O</a:t>
            </a:r>
            <a:r>
              <a:rPr lang="en-US" altLang="zh-TW" sz="1200" spc="50" baseline="-10000" dirty="0">
                <a:solidFill>
                  <a:srgbClr val="E03E3E"/>
                </a:solidFill>
              </a:rPr>
              <a:t>3</a:t>
            </a:r>
            <a:r>
              <a:rPr lang="en-US" altLang="zh-TW" sz="1200" spc="50" dirty="0">
                <a:solidFill>
                  <a:srgbClr val="E03E3E"/>
                </a:solidFill>
                <a:latin typeface="Sitka Heading Semibold" pitchFamily="2" charset="0"/>
              </a:rPr>
              <a:t>|</a:t>
            </a:r>
            <a:r>
              <a:rPr lang="en-US" altLang="zh-TW" sz="1050" spc="50" dirty="0">
                <a:solidFill>
                  <a:srgbClr val="E03E3E"/>
                </a:solidFill>
                <a:latin typeface="Sitka Heading Semibold" pitchFamily="2" charset="0"/>
              </a:rPr>
              <a:t>S</a:t>
            </a:r>
            <a:r>
              <a:rPr lang="en-US" altLang="zh-TW" sz="1200" spc="50" baseline="-10000" dirty="0">
                <a:solidFill>
                  <a:srgbClr val="E03E3E"/>
                </a:solidFill>
              </a:rPr>
              <a:t>3</a:t>
            </a:r>
            <a:r>
              <a:rPr lang="en-US" altLang="zh-TW" sz="1200" spc="50" dirty="0">
                <a:solidFill>
                  <a:srgbClr val="E03E3E"/>
                </a:solidFill>
                <a:latin typeface="Sitka Heading Semibold" pitchFamily="2" charset="0"/>
              </a:rPr>
              <a:t>)</a:t>
            </a:r>
            <a:endParaRPr lang="zh-TW" altLang="en-US" sz="1200" spc="50" dirty="0">
              <a:solidFill>
                <a:srgbClr val="E03E3E"/>
              </a:solidFill>
              <a:latin typeface="Sitka Heading Semibold" pitchFamily="2" charset="0"/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xmlns="" id="{8D0929F1-31CD-4609-8DB0-17DF3873F70B}"/>
              </a:ext>
            </a:extLst>
          </p:cNvPr>
          <p:cNvSpPr txBox="1"/>
          <p:nvPr/>
        </p:nvSpPr>
        <p:spPr>
          <a:xfrm>
            <a:off x="4851084" y="2891373"/>
            <a:ext cx="950035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 algn="l"/>
            <a:r>
              <a:rPr lang="zh-TW" altLang="en-US" sz="1200" spc="50" dirty="0">
                <a:solidFill>
                  <a:srgbClr val="E03E3E"/>
                </a:solidFill>
                <a:latin typeface="Sitka Heading Semibold" pitchFamily="2" charset="0"/>
              </a:rPr>
              <a:t>𝑃</a:t>
            </a:r>
            <a:r>
              <a:rPr lang="en-US" altLang="zh-TW" sz="1200" spc="50" dirty="0">
                <a:solidFill>
                  <a:srgbClr val="E03E3E"/>
                </a:solidFill>
                <a:latin typeface="Sitka Heading Semibold" pitchFamily="2" charset="0"/>
              </a:rPr>
              <a:t>(</a:t>
            </a:r>
            <a:r>
              <a:rPr lang="en-US" altLang="zh-TW" sz="1050" spc="50" dirty="0">
                <a:solidFill>
                  <a:srgbClr val="E03E3E"/>
                </a:solidFill>
                <a:latin typeface="Sitka Heading Semibold" pitchFamily="2" charset="0"/>
              </a:rPr>
              <a:t>O</a:t>
            </a:r>
            <a:r>
              <a:rPr lang="en-US" altLang="zh-TW" sz="1200" spc="50" baseline="-10000" dirty="0">
                <a:solidFill>
                  <a:srgbClr val="E03E3E"/>
                </a:solidFill>
              </a:rPr>
              <a:t>2</a:t>
            </a:r>
            <a:r>
              <a:rPr lang="en-US" altLang="zh-TW" sz="1200" spc="50" dirty="0">
                <a:solidFill>
                  <a:srgbClr val="E03E3E"/>
                </a:solidFill>
                <a:latin typeface="Sitka Heading Semibold" pitchFamily="2" charset="0"/>
              </a:rPr>
              <a:t>|</a:t>
            </a:r>
            <a:r>
              <a:rPr lang="en-US" altLang="zh-TW" sz="1050" spc="50" dirty="0">
                <a:solidFill>
                  <a:srgbClr val="E03E3E"/>
                </a:solidFill>
                <a:latin typeface="Sitka Heading Semibold" pitchFamily="2" charset="0"/>
              </a:rPr>
              <a:t>S</a:t>
            </a:r>
            <a:r>
              <a:rPr lang="en-US" altLang="zh-TW" sz="1200" spc="50" baseline="-10000" dirty="0">
                <a:solidFill>
                  <a:srgbClr val="E03E3E"/>
                </a:solidFill>
              </a:rPr>
              <a:t>2</a:t>
            </a:r>
            <a:r>
              <a:rPr lang="en-US" altLang="zh-TW" sz="1200" spc="50" dirty="0">
                <a:solidFill>
                  <a:srgbClr val="E03E3E"/>
                </a:solidFill>
                <a:latin typeface="Sitka Heading Semibold" pitchFamily="2" charset="0"/>
              </a:rPr>
              <a:t>)</a:t>
            </a:r>
            <a:endParaRPr lang="zh-TW" altLang="en-US" sz="1200" spc="50" dirty="0">
              <a:solidFill>
                <a:srgbClr val="E03E3E"/>
              </a:solidFill>
              <a:latin typeface="Sitka Heading Semibold" pitchFamily="2" charset="0"/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xmlns="" id="{8D0929F1-31CD-4609-8DB0-17DF3873F70B}"/>
              </a:ext>
            </a:extLst>
          </p:cNvPr>
          <p:cNvSpPr txBox="1"/>
          <p:nvPr/>
        </p:nvSpPr>
        <p:spPr>
          <a:xfrm>
            <a:off x="3529950" y="2891372"/>
            <a:ext cx="950035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 algn="l"/>
            <a:r>
              <a:rPr lang="zh-TW" altLang="en-US" sz="1200" spc="50" dirty="0">
                <a:solidFill>
                  <a:srgbClr val="E03E3E"/>
                </a:solidFill>
                <a:latin typeface="Sitka Heading Semibold" pitchFamily="2" charset="0"/>
              </a:rPr>
              <a:t>𝑃</a:t>
            </a:r>
            <a:r>
              <a:rPr lang="en-US" altLang="zh-TW" sz="1200" spc="50" dirty="0">
                <a:solidFill>
                  <a:srgbClr val="E03E3E"/>
                </a:solidFill>
                <a:latin typeface="Sitka Heading Semibold" pitchFamily="2" charset="0"/>
              </a:rPr>
              <a:t>(</a:t>
            </a:r>
            <a:r>
              <a:rPr lang="en-US" altLang="zh-TW" sz="1050" spc="50" dirty="0">
                <a:solidFill>
                  <a:srgbClr val="E03E3E"/>
                </a:solidFill>
                <a:latin typeface="Sitka Heading Semibold" pitchFamily="2" charset="0"/>
              </a:rPr>
              <a:t>O</a:t>
            </a:r>
            <a:r>
              <a:rPr lang="en-US" altLang="zh-TW" sz="1200" spc="50" baseline="-10000" dirty="0">
                <a:solidFill>
                  <a:srgbClr val="E03E3E"/>
                </a:solidFill>
              </a:rPr>
              <a:t>1</a:t>
            </a:r>
            <a:r>
              <a:rPr lang="en-US" altLang="zh-TW" sz="1200" spc="50" dirty="0">
                <a:solidFill>
                  <a:srgbClr val="E03E3E"/>
                </a:solidFill>
                <a:latin typeface="Sitka Heading Semibold" pitchFamily="2" charset="0"/>
              </a:rPr>
              <a:t>|</a:t>
            </a:r>
            <a:r>
              <a:rPr lang="en-US" altLang="zh-TW" sz="1050" spc="50" dirty="0">
                <a:solidFill>
                  <a:srgbClr val="E03E3E"/>
                </a:solidFill>
                <a:latin typeface="Sitka Heading Semibold" pitchFamily="2" charset="0"/>
              </a:rPr>
              <a:t>S</a:t>
            </a:r>
            <a:r>
              <a:rPr lang="en-US" altLang="zh-TW" sz="1200" spc="50" baseline="-10000" dirty="0">
                <a:solidFill>
                  <a:srgbClr val="E03E3E"/>
                </a:solidFill>
              </a:rPr>
              <a:t>1</a:t>
            </a:r>
            <a:r>
              <a:rPr lang="en-US" altLang="zh-TW" sz="1200" spc="50" dirty="0">
                <a:solidFill>
                  <a:srgbClr val="E03E3E"/>
                </a:solidFill>
                <a:latin typeface="Sitka Heading Semibold" pitchFamily="2" charset="0"/>
              </a:rPr>
              <a:t>)</a:t>
            </a:r>
            <a:endParaRPr lang="zh-TW" altLang="en-US" sz="1200" spc="50" dirty="0">
              <a:solidFill>
                <a:srgbClr val="E03E3E"/>
              </a:solidFill>
              <a:latin typeface="Sitka Heading Semibold" pitchFamily="2" charset="0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xmlns="" id="{8D0929F1-31CD-4609-8DB0-17DF3873F70B}"/>
              </a:ext>
            </a:extLst>
          </p:cNvPr>
          <p:cNvSpPr txBox="1"/>
          <p:nvPr/>
        </p:nvSpPr>
        <p:spPr>
          <a:xfrm>
            <a:off x="3717509" y="2048095"/>
            <a:ext cx="950035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200" spc="50" dirty="0">
                <a:solidFill>
                  <a:srgbClr val="E03E3E"/>
                </a:solidFill>
                <a:latin typeface="Sitka Heading Semibold" pitchFamily="2" charset="0"/>
              </a:rPr>
              <a:t>𝑃</a:t>
            </a:r>
            <a:r>
              <a:rPr lang="en-US" altLang="zh-TW" sz="1200" spc="50" dirty="0">
                <a:solidFill>
                  <a:srgbClr val="E03E3E"/>
                </a:solidFill>
                <a:latin typeface="Sitka Heading Semibold" pitchFamily="2" charset="0"/>
              </a:rPr>
              <a:t>(</a:t>
            </a:r>
            <a:r>
              <a:rPr lang="en-US" altLang="zh-TW" sz="1050" spc="50" dirty="0">
                <a:solidFill>
                  <a:srgbClr val="E03E3E"/>
                </a:solidFill>
                <a:latin typeface="Sitka Heading Semibold" pitchFamily="2" charset="0"/>
              </a:rPr>
              <a:t>S</a:t>
            </a:r>
            <a:r>
              <a:rPr lang="en-US" altLang="zh-TW" sz="1200" spc="50" baseline="-10000" dirty="0">
                <a:solidFill>
                  <a:srgbClr val="E03E3E"/>
                </a:solidFill>
              </a:rPr>
              <a:t>1</a:t>
            </a:r>
            <a:r>
              <a:rPr lang="zh-TW" altLang="en-US" sz="1200" spc="50" dirty="0">
                <a:solidFill>
                  <a:srgbClr val="E03E3E"/>
                </a:solidFill>
                <a:latin typeface="Sitka Heading Semibold" pitchFamily="2" charset="0"/>
              </a:rPr>
              <a:t>→</a:t>
            </a:r>
            <a:r>
              <a:rPr lang="en-US" altLang="zh-TW" sz="1050" spc="50" dirty="0">
                <a:solidFill>
                  <a:srgbClr val="E03E3E"/>
                </a:solidFill>
                <a:latin typeface="Sitka Heading Semibold" pitchFamily="2" charset="0"/>
              </a:rPr>
              <a:t>S</a:t>
            </a:r>
            <a:r>
              <a:rPr lang="en-US" altLang="zh-TW" sz="1200" spc="50" baseline="-10000" dirty="0">
                <a:solidFill>
                  <a:srgbClr val="E03E3E"/>
                </a:solidFill>
              </a:rPr>
              <a:t>2</a:t>
            </a:r>
            <a:r>
              <a:rPr lang="en-US" altLang="zh-TW" sz="1200" spc="50" dirty="0">
                <a:solidFill>
                  <a:srgbClr val="E03E3E"/>
                </a:solidFill>
                <a:latin typeface="Sitka Heading Semibold" pitchFamily="2" charset="0"/>
              </a:rPr>
              <a:t>)</a:t>
            </a:r>
            <a:endParaRPr lang="zh-TW" altLang="en-US" sz="1200" spc="50" dirty="0">
              <a:solidFill>
                <a:srgbClr val="E03E3E"/>
              </a:solidFill>
              <a:latin typeface="Sitka Heading Semibold" pitchFamily="2" charset="0"/>
            </a:endParaRP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xmlns="" id="{8D0929F1-31CD-4609-8DB0-17DF3873F70B}"/>
              </a:ext>
            </a:extLst>
          </p:cNvPr>
          <p:cNvSpPr txBox="1"/>
          <p:nvPr/>
        </p:nvSpPr>
        <p:spPr>
          <a:xfrm>
            <a:off x="5038643" y="2053203"/>
            <a:ext cx="950035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200" spc="50" dirty="0">
                <a:solidFill>
                  <a:srgbClr val="E03E3E"/>
                </a:solidFill>
                <a:latin typeface="Sitka Heading Semibold" pitchFamily="2" charset="0"/>
              </a:rPr>
              <a:t>𝑃</a:t>
            </a:r>
            <a:r>
              <a:rPr lang="en-US" altLang="zh-TW" sz="1200" spc="50" dirty="0">
                <a:solidFill>
                  <a:srgbClr val="E03E3E"/>
                </a:solidFill>
                <a:latin typeface="Sitka Heading Semibold" pitchFamily="2" charset="0"/>
              </a:rPr>
              <a:t>(</a:t>
            </a:r>
            <a:r>
              <a:rPr lang="en-US" altLang="zh-TW" sz="1050" spc="50" dirty="0">
                <a:solidFill>
                  <a:srgbClr val="E03E3E"/>
                </a:solidFill>
                <a:latin typeface="Sitka Heading Semibold" pitchFamily="2" charset="0"/>
              </a:rPr>
              <a:t>S</a:t>
            </a:r>
            <a:r>
              <a:rPr lang="en-US" altLang="zh-TW" sz="1200" spc="50" baseline="-10000" dirty="0">
                <a:solidFill>
                  <a:srgbClr val="E03E3E"/>
                </a:solidFill>
              </a:rPr>
              <a:t>2</a:t>
            </a:r>
            <a:r>
              <a:rPr lang="zh-TW" altLang="en-US" sz="1200" spc="50" dirty="0">
                <a:solidFill>
                  <a:srgbClr val="E03E3E"/>
                </a:solidFill>
                <a:latin typeface="Sitka Heading Semibold" pitchFamily="2" charset="0"/>
              </a:rPr>
              <a:t>→</a:t>
            </a:r>
            <a:r>
              <a:rPr lang="en-US" altLang="zh-TW" sz="1050" spc="50" dirty="0">
                <a:solidFill>
                  <a:srgbClr val="E03E3E"/>
                </a:solidFill>
                <a:latin typeface="Sitka Heading Semibold" pitchFamily="2" charset="0"/>
              </a:rPr>
              <a:t>S</a:t>
            </a:r>
            <a:r>
              <a:rPr lang="en-US" altLang="zh-TW" sz="1200" spc="50" baseline="-10000" dirty="0">
                <a:solidFill>
                  <a:srgbClr val="E03E3E"/>
                </a:solidFill>
              </a:rPr>
              <a:t>3</a:t>
            </a:r>
            <a:r>
              <a:rPr lang="en-US" altLang="zh-TW" sz="1200" spc="50" dirty="0">
                <a:solidFill>
                  <a:srgbClr val="E03E3E"/>
                </a:solidFill>
                <a:latin typeface="Sitka Heading Semibold" pitchFamily="2" charset="0"/>
              </a:rPr>
              <a:t>)</a:t>
            </a:r>
            <a:endParaRPr lang="zh-TW" altLang="en-US" sz="1200" spc="50" dirty="0">
              <a:solidFill>
                <a:srgbClr val="E03E3E"/>
              </a:solidFill>
              <a:latin typeface="Sitka Heading Semibold" pitchFamily="2" charset="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xmlns="" id="{FFABD25A-250E-4B52-8CC3-B2461A7A4917}"/>
              </a:ext>
            </a:extLst>
          </p:cNvPr>
          <p:cNvSpPr txBox="1"/>
          <p:nvPr/>
        </p:nvSpPr>
        <p:spPr>
          <a:xfrm>
            <a:off x="3206713" y="1600184"/>
            <a:ext cx="3288742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200" spc="50" dirty="0">
                <a:solidFill>
                  <a:srgbClr val="E03E3E"/>
                </a:solidFill>
                <a:latin typeface="Sitka Heading Semibold" pitchFamily="2" charset="0"/>
              </a:rPr>
              <a:t>轉移機率（</a:t>
            </a:r>
            <a:r>
              <a:rPr lang="en-US" altLang="zh-TW" sz="1200" spc="50" dirty="0">
                <a:solidFill>
                  <a:srgbClr val="E03E3E"/>
                </a:solidFill>
                <a:latin typeface="Sitka Heading Semibold" pitchFamily="2" charset="0"/>
              </a:rPr>
              <a:t>Transition Probability</a:t>
            </a:r>
            <a:r>
              <a:rPr lang="zh-TW" altLang="en-US" sz="1200" spc="50" dirty="0">
                <a:solidFill>
                  <a:srgbClr val="E03E3E"/>
                </a:solidFill>
                <a:latin typeface="Sitka Heading Semibold" pitchFamily="2" charset="0"/>
              </a:rPr>
              <a:t>）</a:t>
            </a: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xmlns="" id="{5BF87C92-7AEE-496D-908C-7FF7EF97094D}"/>
              </a:ext>
            </a:extLst>
          </p:cNvPr>
          <p:cNvSpPr txBox="1"/>
          <p:nvPr/>
        </p:nvSpPr>
        <p:spPr>
          <a:xfrm>
            <a:off x="3134231" y="3943564"/>
            <a:ext cx="3433706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200" spc="50" dirty="0">
                <a:solidFill>
                  <a:srgbClr val="E03E3E"/>
                </a:solidFill>
                <a:latin typeface="Sitka Heading Semibold" pitchFamily="2" charset="0"/>
              </a:rPr>
              <a:t>發射機率（</a:t>
            </a:r>
            <a:r>
              <a:rPr lang="en-US" altLang="zh-TW" sz="1200" spc="50" dirty="0">
                <a:solidFill>
                  <a:srgbClr val="E03E3E"/>
                </a:solidFill>
                <a:latin typeface="Sitka Heading Semibold" pitchFamily="2" charset="0"/>
              </a:rPr>
              <a:t>Emission Probability</a:t>
            </a:r>
            <a:r>
              <a:rPr lang="zh-TW" altLang="en-US" sz="1200" spc="50" dirty="0">
                <a:solidFill>
                  <a:srgbClr val="E03E3E"/>
                </a:solidFill>
                <a:latin typeface="Sitka Heading Semibold" pitchFamily="2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68508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6" grpId="0"/>
      <p:bldP spid="59" grpId="0"/>
      <p:bldP spid="60" grpId="0"/>
      <p:bldP spid="72" grpId="0"/>
      <p:bldP spid="72" grpId="1"/>
      <p:bldP spid="73" grpId="0"/>
      <p:bldP spid="73" grpId="1"/>
      <p:bldP spid="29" grpId="0"/>
      <p:bldP spid="29" grpId="1"/>
      <p:bldP spid="3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xmlns="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xmlns="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xmlns="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48464" y="4806534"/>
            <a:ext cx="3882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17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7" name="TextBox 120">
            <a:extLst>
              <a:ext uri="{FF2B5EF4-FFF2-40B4-BE49-F238E27FC236}">
                <a16:creationId xmlns:a16="http://schemas.microsoft.com/office/drawing/2014/main" xmlns="" id="{A552457E-A78D-4E1F-81B8-FFABC5F91F5F}"/>
              </a:ext>
            </a:extLst>
          </p:cNvPr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隱藏式馬可夫模型（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H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idden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M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arkov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M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odel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  <a:endParaRPr lang="en-US" altLang="zh-TW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xmlns="" id="{62516263-C72A-451A-BD8B-0B0320B56032}"/>
              </a:ext>
            </a:extLst>
          </p:cNvPr>
          <p:cNvSpPr txBox="1"/>
          <p:nvPr/>
        </p:nvSpPr>
        <p:spPr>
          <a:xfrm>
            <a:off x="1610510" y="2520014"/>
            <a:ext cx="900000" cy="360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PN</a:t>
            </a:r>
            <a:endParaRPr lang="zh-TW" altLang="en-US" sz="1400" dirty="0">
              <a:latin typeface="Sitka Heading Semibold" pitchFamily="2" charset="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xmlns="" id="{62516263-C72A-451A-BD8B-0B0320B56032}"/>
              </a:ext>
            </a:extLst>
          </p:cNvPr>
          <p:cNvSpPr txBox="1"/>
          <p:nvPr/>
        </p:nvSpPr>
        <p:spPr>
          <a:xfrm>
            <a:off x="3374706" y="2520014"/>
            <a:ext cx="900000" cy="360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V</a:t>
            </a:r>
            <a:endParaRPr lang="zh-TW" altLang="en-US" sz="1400" dirty="0">
              <a:latin typeface="Sitka Heading Semibold" pitchFamily="2" charset="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xmlns="" id="{62516263-C72A-451A-BD8B-0B0320B56032}"/>
              </a:ext>
            </a:extLst>
          </p:cNvPr>
          <p:cNvSpPr txBox="1"/>
          <p:nvPr/>
        </p:nvSpPr>
        <p:spPr>
          <a:xfrm>
            <a:off x="5138902" y="2520014"/>
            <a:ext cx="900000" cy="360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V</a:t>
            </a:r>
            <a:endParaRPr lang="zh-TW" altLang="en-US" sz="1400" dirty="0">
              <a:latin typeface="Sitka Heading Semibold" pitchFamily="2" charset="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xmlns="" id="{62516263-C72A-451A-BD8B-0B0320B56032}"/>
              </a:ext>
            </a:extLst>
          </p:cNvPr>
          <p:cNvSpPr txBox="1"/>
          <p:nvPr/>
        </p:nvSpPr>
        <p:spPr>
          <a:xfrm>
            <a:off x="6903098" y="2520014"/>
            <a:ext cx="900000" cy="360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N</a:t>
            </a:r>
            <a:endParaRPr lang="zh-TW" altLang="en-US" sz="1400" dirty="0">
              <a:latin typeface="Sitka Heading Semibold" pitchFamily="2" charset="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xmlns="" id="{411E9DE8-2B53-4405-9684-79D8A42AB50A}"/>
              </a:ext>
            </a:extLst>
          </p:cNvPr>
          <p:cNvSpPr txBox="1"/>
          <p:nvPr/>
        </p:nvSpPr>
        <p:spPr>
          <a:xfrm>
            <a:off x="1682976" y="3580656"/>
            <a:ext cx="755067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200" dirty="0">
                <a:latin typeface="Sitka Heading Semibold" pitchFamily="2" charset="0"/>
              </a:rPr>
              <a:t>我</a:t>
            </a: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xmlns="" id="{411E9DE8-2B53-4405-9684-79D8A42AB50A}"/>
              </a:ext>
            </a:extLst>
          </p:cNvPr>
          <p:cNvSpPr txBox="1"/>
          <p:nvPr/>
        </p:nvSpPr>
        <p:spPr>
          <a:xfrm>
            <a:off x="3447172" y="3586355"/>
            <a:ext cx="755067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200" dirty="0">
                <a:latin typeface="Sitka Heading Semibold" pitchFamily="2" charset="0"/>
              </a:rPr>
              <a:t>喜歡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xmlns="" id="{411E9DE8-2B53-4405-9684-79D8A42AB50A}"/>
              </a:ext>
            </a:extLst>
          </p:cNvPr>
          <p:cNvSpPr txBox="1"/>
          <p:nvPr/>
        </p:nvSpPr>
        <p:spPr>
          <a:xfrm>
            <a:off x="5211368" y="3592623"/>
            <a:ext cx="755067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200" dirty="0">
                <a:latin typeface="Sitka Heading Semibold" pitchFamily="2" charset="0"/>
              </a:rPr>
              <a:t>吃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xmlns="" id="{411E9DE8-2B53-4405-9684-79D8A42AB50A}"/>
              </a:ext>
            </a:extLst>
          </p:cNvPr>
          <p:cNvSpPr txBox="1"/>
          <p:nvPr/>
        </p:nvSpPr>
        <p:spPr>
          <a:xfrm>
            <a:off x="6979814" y="3592623"/>
            <a:ext cx="755067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200" dirty="0">
                <a:latin typeface="Sitka Heading Semibold" pitchFamily="2" charset="0"/>
              </a:rPr>
              <a:t>水果</a:t>
            </a:r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xmlns="" id="{05B7EF63-7E14-4699-B7FE-04FA79593EC9}"/>
              </a:ext>
            </a:extLst>
          </p:cNvPr>
          <p:cNvCxnSpPr>
            <a:cxnSpLocks/>
            <a:stCxn id="29" idx="2"/>
            <a:endCxn id="36" idx="0"/>
          </p:cNvCxnSpPr>
          <p:nvPr/>
        </p:nvCxnSpPr>
        <p:spPr>
          <a:xfrm>
            <a:off x="2060510" y="2880014"/>
            <a:ext cx="0" cy="700642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xmlns="" id="{05B7EF63-7E14-4699-B7FE-04FA79593EC9}"/>
              </a:ext>
            </a:extLst>
          </p:cNvPr>
          <p:cNvCxnSpPr>
            <a:cxnSpLocks/>
            <a:stCxn id="30" idx="2"/>
            <a:endCxn id="37" idx="0"/>
          </p:cNvCxnSpPr>
          <p:nvPr/>
        </p:nvCxnSpPr>
        <p:spPr>
          <a:xfrm>
            <a:off x="3824706" y="2880014"/>
            <a:ext cx="0" cy="706341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xmlns="" id="{05B7EF63-7E14-4699-B7FE-04FA79593EC9}"/>
              </a:ext>
            </a:extLst>
          </p:cNvPr>
          <p:cNvCxnSpPr>
            <a:cxnSpLocks/>
            <a:stCxn id="31" idx="2"/>
            <a:endCxn id="38" idx="0"/>
          </p:cNvCxnSpPr>
          <p:nvPr/>
        </p:nvCxnSpPr>
        <p:spPr>
          <a:xfrm>
            <a:off x="5588902" y="2880014"/>
            <a:ext cx="0" cy="712609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xmlns="" id="{05B7EF63-7E14-4699-B7FE-04FA79593EC9}"/>
              </a:ext>
            </a:extLst>
          </p:cNvPr>
          <p:cNvCxnSpPr>
            <a:cxnSpLocks/>
            <a:stCxn id="32" idx="2"/>
            <a:endCxn id="39" idx="0"/>
          </p:cNvCxnSpPr>
          <p:nvPr/>
        </p:nvCxnSpPr>
        <p:spPr>
          <a:xfrm>
            <a:off x="7353098" y="2880014"/>
            <a:ext cx="4250" cy="712609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xmlns="" id="{05B7EF63-7E14-4699-B7FE-04FA79593EC9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2510510" y="2700014"/>
            <a:ext cx="864196" cy="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xmlns="" id="{05B7EF63-7E14-4699-B7FE-04FA79593EC9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4274706" y="2700014"/>
            <a:ext cx="864196" cy="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xmlns="" id="{05B7EF63-7E14-4699-B7FE-04FA79593EC9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>
            <a:off x="6038902" y="2700014"/>
            <a:ext cx="864196" cy="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0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xmlns="" id="{7B7B69E2-07DF-4FF8-BB94-8A013764D9FF}"/>
              </a:ext>
            </a:extLst>
          </p:cNvPr>
          <p:cNvGrpSpPr/>
          <p:nvPr/>
        </p:nvGrpSpPr>
        <p:grpSpPr>
          <a:xfrm>
            <a:off x="1403648" y="1385291"/>
            <a:ext cx="1896459" cy="2371330"/>
            <a:chOff x="1403648" y="1385291"/>
            <a:chExt cx="1896459" cy="2371330"/>
          </a:xfrm>
        </p:grpSpPr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1655676" y="1385291"/>
              <a:ext cx="1644431" cy="186769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403648" y="1745331"/>
              <a:ext cx="1770860" cy="2011290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45" name="TextBox 59"/>
          <p:cNvSpPr txBox="1">
            <a:spLocks noChangeArrowheads="1"/>
          </p:cNvSpPr>
          <p:nvPr/>
        </p:nvSpPr>
        <p:spPr bwMode="auto">
          <a:xfrm flipH="1">
            <a:off x="1457376" y="2251927"/>
            <a:ext cx="1663403" cy="93102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spcAft>
                <a:spcPts val="1200"/>
              </a:spcAft>
              <a:defRPr/>
            </a:pPr>
            <a:r>
              <a:rPr lang="zh-TW" altLang="en-US" sz="2800" kern="0" dirty="0">
                <a:solidFill>
                  <a:schemeClr val="bg1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目錄</a:t>
            </a:r>
            <a:endParaRPr lang="en-US" altLang="zh-CN" sz="2800" kern="0" dirty="0">
              <a:solidFill>
                <a:schemeClr val="bg1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  <a:p>
            <a:pPr algn="ctr"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CONTENTS</a:t>
            </a:r>
            <a:endParaRPr lang="en-US" altLang="ko-KR" b="1" kern="0" dirty="0">
              <a:solidFill>
                <a:schemeClr val="bg1"/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586875" y="1366076"/>
            <a:ext cx="2977358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01 / </a:t>
            </a:r>
            <a:r>
              <a:rPr lang="zh-TW" altLang="en-US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摘要</a:t>
            </a:r>
            <a:endParaRPr lang="zh-CN" altLang="zh-CN" sz="2000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4CAEE734-2822-4CD0-9E29-BA481238A149}"/>
              </a:ext>
            </a:extLst>
          </p:cNvPr>
          <p:cNvSpPr/>
          <p:nvPr/>
        </p:nvSpPr>
        <p:spPr>
          <a:xfrm>
            <a:off x="4584241" y="1875847"/>
            <a:ext cx="2977358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0</a:t>
            </a:r>
            <a:r>
              <a:rPr lang="en-US" altLang="zh-TW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2</a:t>
            </a: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/ </a:t>
            </a:r>
            <a:r>
              <a:rPr lang="zh-TW" altLang="en-US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000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92F07043-2BCE-4E6F-8CE1-C7085DD28F10}"/>
              </a:ext>
            </a:extLst>
          </p:cNvPr>
          <p:cNvSpPr/>
          <p:nvPr/>
        </p:nvSpPr>
        <p:spPr>
          <a:xfrm>
            <a:off x="4584240" y="2382443"/>
            <a:ext cx="4387091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0</a:t>
            </a:r>
            <a:r>
              <a:rPr lang="en-US" altLang="zh-TW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3</a:t>
            </a: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/</a:t>
            </a:r>
            <a:r>
              <a:rPr lang="zh-TW" altLang="en-US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研究方法</a:t>
            </a:r>
            <a:endParaRPr lang="zh-CN" altLang="zh-CN" sz="2000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72CD16A2-D576-4329-97C0-9A0853D5AF47}"/>
              </a:ext>
            </a:extLst>
          </p:cNvPr>
          <p:cNvSpPr/>
          <p:nvPr/>
        </p:nvSpPr>
        <p:spPr>
          <a:xfrm>
            <a:off x="4584241" y="2892214"/>
            <a:ext cx="2977358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0</a:t>
            </a:r>
            <a:r>
              <a:rPr lang="en-US" altLang="zh-TW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4</a:t>
            </a: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/</a:t>
            </a:r>
            <a:r>
              <a:rPr lang="zh-TW" altLang="en-US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結論</a:t>
            </a:r>
            <a:endParaRPr lang="zh-CN" altLang="zh-CN" sz="2000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C4F8C1A3-A663-45AC-9CE4-285A9594D3C4}"/>
              </a:ext>
            </a:extLst>
          </p:cNvPr>
          <p:cNvSpPr/>
          <p:nvPr/>
        </p:nvSpPr>
        <p:spPr>
          <a:xfrm>
            <a:off x="4584241" y="3398810"/>
            <a:ext cx="2977358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0</a:t>
            </a:r>
            <a:r>
              <a:rPr lang="en-US" altLang="zh-TW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5</a:t>
            </a: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/ </a:t>
            </a:r>
            <a:r>
              <a:rPr lang="zh-TW" altLang="en-US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後續研究方向</a:t>
            </a:r>
            <a:endParaRPr lang="zh-CN" altLang="zh-CN" sz="2000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1694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00"/>
                            </p:stCondLst>
                            <p:childTnLst>
                              <p:par>
                                <p:cTn id="1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40"/>
                            </p:stCondLst>
                            <p:childTnLst>
                              <p:par>
                                <p:cTn id="2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00"/>
                            </p:stCondLst>
                            <p:childTnLst>
                              <p:par>
                                <p:cTn id="3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360"/>
                            </p:stCondLst>
                            <p:childTnLst>
                              <p:par>
                                <p:cTn id="37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50" grpId="0"/>
      <p:bldP spid="9" grpId="0"/>
      <p:bldP spid="10" grpId="0"/>
      <p:bldP spid="11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xmlns="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xmlns="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xmlns="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48464" y="4806534"/>
            <a:ext cx="4042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18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7" name="TextBox 120">
            <a:extLst>
              <a:ext uri="{FF2B5EF4-FFF2-40B4-BE49-F238E27FC236}">
                <a16:creationId xmlns:a16="http://schemas.microsoft.com/office/drawing/2014/main" xmlns="" id="{A552457E-A78D-4E1F-81B8-FFABC5F91F5F}"/>
              </a:ext>
            </a:extLst>
          </p:cNvPr>
          <p:cNvSpPr txBox="1"/>
          <p:nvPr/>
        </p:nvSpPr>
        <p:spPr bwMode="auto">
          <a:xfrm>
            <a:off x="1592668" y="880356"/>
            <a:ext cx="5958662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最大熵馬可夫模型（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M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aximum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E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ntropy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M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arkov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M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odel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  <a:endParaRPr lang="en-US" altLang="zh-TW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xmlns="" id="{555A9FF0-2EE2-459B-887C-A1BBBE870DA1}"/>
              </a:ext>
            </a:extLst>
          </p:cNvPr>
          <p:cNvGrpSpPr/>
          <p:nvPr/>
        </p:nvGrpSpPr>
        <p:grpSpPr>
          <a:xfrm>
            <a:off x="2072626" y="2284512"/>
            <a:ext cx="4998749" cy="1520190"/>
            <a:chOff x="2538195" y="1778265"/>
            <a:chExt cx="4998749" cy="1520190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xmlns="" id="{411E9DE8-2B53-4405-9684-79D8A42AB50A}"/>
                </a:ext>
              </a:extLst>
            </p:cNvPr>
            <p:cNvSpPr txBox="1"/>
            <p:nvPr/>
          </p:nvSpPr>
          <p:spPr>
            <a:xfrm>
              <a:off x="2538195" y="2911222"/>
              <a:ext cx="1008126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zh-TW" altLang="en-US" sz="1200" dirty="0">
                  <a:latin typeface="Sitka Heading Semibold" pitchFamily="2" charset="0"/>
                </a:rPr>
                <a:t>觀測序列</a:t>
              </a: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xmlns="" id="{17D3ADA2-7385-4040-9329-65CBB094E022}"/>
                </a:ext>
              </a:extLst>
            </p:cNvPr>
            <p:cNvSpPr txBox="1"/>
            <p:nvPr/>
          </p:nvSpPr>
          <p:spPr>
            <a:xfrm>
              <a:off x="2538195" y="1852464"/>
              <a:ext cx="1008126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zh-TW" altLang="en-US" sz="1200" dirty="0">
                  <a:latin typeface="Sitka Heading Semibold" pitchFamily="2" charset="0"/>
                </a:rPr>
                <a:t>狀態序列</a:t>
              </a: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xmlns="" id="{1622D715-1D37-4B37-815F-0545BC132DF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65470" y="2830455"/>
              <a:ext cx="468000" cy="468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0" tIns="0" rIns="0" bIns="0" rtlCol="0" anchor="ctr">
              <a:no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latin typeface="Sitka Heading Semibold" pitchFamily="2" charset="0"/>
                </a:rPr>
                <a:t>O</a:t>
              </a:r>
              <a:r>
                <a:rPr lang="en-US" altLang="zh-TW" baseline="-10000" dirty="0"/>
                <a:t>1</a:t>
              </a:r>
              <a:endParaRPr lang="zh-TW" altLang="en-US" baseline="-10000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xmlns="" id="{4EDD338F-DC67-4BC9-982F-5D0F0B05FC9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5084663" y="2830455"/>
              <a:ext cx="468000" cy="468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0" tIns="0" rIns="0" bIns="0" rtlCol="0" anchor="ctr">
              <a:no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latin typeface="Sitka Heading Semibold" pitchFamily="2" charset="0"/>
                </a:rPr>
                <a:t>O</a:t>
              </a:r>
              <a:r>
                <a:rPr lang="en-US" altLang="zh-TW" baseline="-10000" dirty="0"/>
                <a:t>2</a:t>
              </a:r>
              <a:endParaRPr lang="zh-TW" altLang="en-US" baseline="-10000" dirty="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xmlns="" id="{C2259DE0-3CDE-4143-AFEB-0A84597D3EB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405798" y="2830455"/>
              <a:ext cx="468000" cy="468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0" tIns="0" rIns="0" bIns="0" rtlCol="0" anchor="ctr">
              <a:no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latin typeface="Sitka Heading Semibold" pitchFamily="2" charset="0"/>
                </a:rPr>
                <a:t>O</a:t>
              </a:r>
              <a:r>
                <a:rPr lang="en-US" altLang="zh-TW" baseline="-10000" dirty="0"/>
                <a:t>3</a:t>
              </a:r>
              <a:endParaRPr lang="zh-TW" altLang="en-US" baseline="-10000" dirty="0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xmlns="" id="{3115D244-B526-4574-98A7-354DF0BF64E4}"/>
                </a:ext>
              </a:extLst>
            </p:cNvPr>
            <p:cNvSpPr txBox="1"/>
            <p:nvPr/>
          </p:nvSpPr>
          <p:spPr>
            <a:xfrm>
              <a:off x="3765470" y="1778265"/>
              <a:ext cx="468000" cy="468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0" tIns="0" rIns="0" bIns="0" rtlCol="0" anchor="ctr">
              <a:no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latin typeface="Sitka Heading Semibold" pitchFamily="2" charset="0"/>
                </a:rPr>
                <a:t>S</a:t>
              </a:r>
              <a:r>
                <a:rPr lang="en-US" altLang="zh-TW" baseline="-10000" dirty="0"/>
                <a:t>1</a:t>
              </a:r>
              <a:endParaRPr lang="zh-TW" altLang="en-US" baseline="-10000" dirty="0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xmlns="" id="{B660764F-CE61-4BC7-8D66-6037EF9F24C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5084663" y="1778265"/>
              <a:ext cx="468000" cy="468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0" tIns="0" rIns="0" bIns="0" rtlCol="0" anchor="ctr">
              <a:no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latin typeface="Sitka Heading Semibold" pitchFamily="2" charset="0"/>
                </a:rPr>
                <a:t>S</a:t>
              </a:r>
              <a:r>
                <a:rPr lang="en-US" altLang="zh-TW" baseline="-10000" dirty="0"/>
                <a:t>2</a:t>
              </a:r>
              <a:endParaRPr lang="zh-TW" altLang="en-US" baseline="-10000" dirty="0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xmlns="" id="{0D693A88-1857-4D34-B3B7-2B1921E9D2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405798" y="1778265"/>
              <a:ext cx="468000" cy="468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0" tIns="0" rIns="0" bIns="0" rtlCol="0" anchor="ctr">
              <a:no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latin typeface="Sitka Heading Semibold" pitchFamily="2" charset="0"/>
                </a:rPr>
                <a:t>S</a:t>
              </a:r>
              <a:r>
                <a:rPr lang="en-US" altLang="zh-TW" baseline="-10000" dirty="0"/>
                <a:t>3</a:t>
              </a:r>
              <a:endParaRPr lang="zh-TW" altLang="en-US" baseline="-10000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xmlns="" id="{22F818DE-BD94-4365-B6E9-E7373A31E3B2}"/>
                </a:ext>
              </a:extLst>
            </p:cNvPr>
            <p:cNvSpPr txBox="1"/>
            <p:nvPr/>
          </p:nvSpPr>
          <p:spPr>
            <a:xfrm>
              <a:off x="7172418" y="2911221"/>
              <a:ext cx="364526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/>
                <a:t>…</a:t>
              </a:r>
              <a:endParaRPr lang="zh-TW" altLang="en-US" sz="1200" dirty="0">
                <a:latin typeface="Sitka Heading Semibold"/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xmlns="" id="{72D5CD5A-3F40-4E3C-9EF9-6BE60370E423}"/>
                </a:ext>
              </a:extLst>
            </p:cNvPr>
            <p:cNvSpPr txBox="1"/>
            <p:nvPr/>
          </p:nvSpPr>
          <p:spPr>
            <a:xfrm>
              <a:off x="7172418" y="1848315"/>
              <a:ext cx="364526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/>
                <a:t>…</a:t>
              </a:r>
              <a:endParaRPr lang="zh-TW" altLang="en-US" sz="1200" dirty="0">
                <a:latin typeface="Sitka Heading Semibold"/>
              </a:endParaRPr>
            </a:p>
          </p:txBody>
        </p:sp>
      </p:grp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xmlns="" id="{05B7EF63-7E14-4699-B7FE-04FA79593EC9}"/>
              </a:ext>
            </a:extLst>
          </p:cNvPr>
          <p:cNvCxnSpPr>
            <a:cxnSpLocks/>
            <a:stCxn id="16" idx="6"/>
            <a:endCxn id="18" idx="2"/>
          </p:cNvCxnSpPr>
          <p:nvPr/>
        </p:nvCxnSpPr>
        <p:spPr>
          <a:xfrm>
            <a:off x="3767901" y="2518512"/>
            <a:ext cx="851193" cy="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xmlns="" id="{05B7EF63-7E14-4699-B7FE-04FA79593EC9}"/>
              </a:ext>
            </a:extLst>
          </p:cNvPr>
          <p:cNvCxnSpPr>
            <a:cxnSpLocks/>
            <a:stCxn id="18" idx="6"/>
            <a:endCxn id="19" idx="2"/>
          </p:cNvCxnSpPr>
          <p:nvPr/>
        </p:nvCxnSpPr>
        <p:spPr>
          <a:xfrm>
            <a:off x="5087094" y="2518512"/>
            <a:ext cx="853135" cy="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xmlns="" id="{05B7EF63-7E14-4699-B7FE-04FA79593EC9}"/>
              </a:ext>
            </a:extLst>
          </p:cNvPr>
          <p:cNvCxnSpPr>
            <a:cxnSpLocks/>
          </p:cNvCxnSpPr>
          <p:nvPr/>
        </p:nvCxnSpPr>
        <p:spPr>
          <a:xfrm flipV="1">
            <a:off x="3533901" y="2752512"/>
            <a:ext cx="0" cy="58419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xmlns="" id="{05B7EF63-7E14-4699-B7FE-04FA79593EC9}"/>
              </a:ext>
            </a:extLst>
          </p:cNvPr>
          <p:cNvCxnSpPr>
            <a:cxnSpLocks/>
          </p:cNvCxnSpPr>
          <p:nvPr/>
        </p:nvCxnSpPr>
        <p:spPr>
          <a:xfrm flipV="1">
            <a:off x="4853094" y="2752512"/>
            <a:ext cx="0" cy="58419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xmlns="" id="{05B7EF63-7E14-4699-B7FE-04FA79593EC9}"/>
              </a:ext>
            </a:extLst>
          </p:cNvPr>
          <p:cNvCxnSpPr>
            <a:cxnSpLocks/>
          </p:cNvCxnSpPr>
          <p:nvPr/>
        </p:nvCxnSpPr>
        <p:spPr>
          <a:xfrm flipV="1">
            <a:off x="6174229" y="2752512"/>
            <a:ext cx="0" cy="58419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xmlns="" id="{8D0929F1-31CD-4609-8DB0-17DF3873F70B}"/>
              </a:ext>
            </a:extLst>
          </p:cNvPr>
          <p:cNvSpPr txBox="1"/>
          <p:nvPr/>
        </p:nvSpPr>
        <p:spPr>
          <a:xfrm>
            <a:off x="6184517" y="2886015"/>
            <a:ext cx="950035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 algn="l"/>
            <a:r>
              <a:rPr lang="zh-TW" altLang="en-US" sz="1200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𝑃</a:t>
            </a:r>
            <a:r>
              <a:rPr lang="en-US" altLang="zh-TW" sz="1200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(</a:t>
            </a:r>
            <a:r>
              <a:rPr lang="en-US" altLang="zh-TW" sz="1050" spc="50" dirty="0">
                <a:latin typeface="Sitka Heading Semibold" pitchFamily="2" charset="0"/>
              </a:rPr>
              <a:t>S</a:t>
            </a:r>
            <a:r>
              <a:rPr lang="en-US" altLang="zh-TW" sz="1200" spc="50" baseline="-10000" dirty="0"/>
              <a:t>3</a:t>
            </a:r>
            <a:r>
              <a:rPr lang="en-US" altLang="zh-TW" sz="1200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|</a:t>
            </a:r>
            <a:r>
              <a:rPr lang="en-US" altLang="zh-TW" sz="1050" spc="50" dirty="0">
                <a:latin typeface="Sitka Heading Semibold" pitchFamily="2" charset="0"/>
              </a:rPr>
              <a:t>O</a:t>
            </a:r>
            <a:r>
              <a:rPr lang="en-US" altLang="zh-TW" sz="1200" spc="50" baseline="-10000" dirty="0"/>
              <a:t>3</a:t>
            </a:r>
            <a:r>
              <a:rPr lang="en-US" altLang="zh-TW" sz="1200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)</a:t>
            </a:r>
            <a:endParaRPr lang="zh-TW" altLang="en-US" sz="1200" spc="50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xmlns="" id="{8D0929F1-31CD-4609-8DB0-17DF3873F70B}"/>
              </a:ext>
            </a:extLst>
          </p:cNvPr>
          <p:cNvSpPr txBox="1"/>
          <p:nvPr/>
        </p:nvSpPr>
        <p:spPr>
          <a:xfrm>
            <a:off x="4851084" y="2886014"/>
            <a:ext cx="950035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 algn="l"/>
            <a:r>
              <a:rPr lang="zh-TW" altLang="en-US" sz="1200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𝑃</a:t>
            </a:r>
            <a:r>
              <a:rPr lang="en-US" altLang="zh-TW" sz="1200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(</a:t>
            </a:r>
            <a:r>
              <a:rPr lang="en-US" altLang="zh-TW" sz="1050" spc="50" dirty="0">
                <a:latin typeface="Sitka Heading Semibold" pitchFamily="2" charset="0"/>
              </a:rPr>
              <a:t>S</a:t>
            </a:r>
            <a:r>
              <a:rPr lang="en-US" altLang="zh-TW" sz="1200" spc="50" baseline="-10000" dirty="0"/>
              <a:t>2</a:t>
            </a:r>
            <a:r>
              <a:rPr lang="en-US" altLang="zh-TW" sz="1200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|</a:t>
            </a:r>
            <a:r>
              <a:rPr lang="en-US" altLang="zh-TW" sz="1050" spc="50" dirty="0">
                <a:latin typeface="Sitka Heading Semibold" pitchFamily="2" charset="0"/>
              </a:rPr>
              <a:t>O</a:t>
            </a:r>
            <a:r>
              <a:rPr lang="en-US" altLang="zh-TW" sz="1200" spc="50" baseline="-10000" dirty="0"/>
              <a:t>2</a:t>
            </a:r>
            <a:r>
              <a:rPr lang="en-US" altLang="zh-TW" sz="1200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)</a:t>
            </a:r>
            <a:endParaRPr lang="zh-TW" altLang="en-US" sz="1200" spc="50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xmlns="" id="{8D0929F1-31CD-4609-8DB0-17DF3873F70B}"/>
              </a:ext>
            </a:extLst>
          </p:cNvPr>
          <p:cNvSpPr txBox="1"/>
          <p:nvPr/>
        </p:nvSpPr>
        <p:spPr>
          <a:xfrm>
            <a:off x="3529950" y="2886014"/>
            <a:ext cx="950035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 algn="l"/>
            <a:r>
              <a:rPr lang="zh-TW" altLang="en-US" sz="1200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𝑃</a:t>
            </a:r>
            <a:r>
              <a:rPr lang="en-US" altLang="zh-TW" sz="1200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(</a:t>
            </a:r>
            <a:r>
              <a:rPr lang="en-US" altLang="zh-TW" sz="1050" spc="50" dirty="0">
                <a:latin typeface="Sitka Heading Semibold" pitchFamily="2" charset="0"/>
              </a:rPr>
              <a:t>S</a:t>
            </a:r>
            <a:r>
              <a:rPr lang="en-US" altLang="zh-TW" sz="1200" spc="50" baseline="-10000" dirty="0"/>
              <a:t>1</a:t>
            </a:r>
            <a:r>
              <a:rPr lang="en-US" altLang="zh-TW" sz="1200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|</a:t>
            </a:r>
            <a:r>
              <a:rPr lang="en-US" altLang="zh-TW" sz="1050" spc="50" dirty="0">
                <a:latin typeface="Sitka Heading Semibold" pitchFamily="2" charset="0"/>
              </a:rPr>
              <a:t>O</a:t>
            </a:r>
            <a:r>
              <a:rPr lang="en-US" altLang="zh-TW" sz="1200" spc="50" baseline="-10000" dirty="0"/>
              <a:t>1</a:t>
            </a:r>
            <a:r>
              <a:rPr lang="en-US" altLang="zh-TW" sz="1200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)</a:t>
            </a:r>
            <a:endParaRPr lang="zh-TW" altLang="en-US" sz="1200" spc="50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xmlns="" id="{8D0929F1-31CD-4609-8DB0-17DF3873F70B}"/>
              </a:ext>
            </a:extLst>
          </p:cNvPr>
          <p:cNvSpPr txBox="1"/>
          <p:nvPr/>
        </p:nvSpPr>
        <p:spPr>
          <a:xfrm>
            <a:off x="3717509" y="2048095"/>
            <a:ext cx="950035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200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𝑃</a:t>
            </a:r>
            <a:r>
              <a:rPr lang="en-US" altLang="zh-TW" sz="1200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(</a:t>
            </a:r>
            <a:r>
              <a:rPr lang="en-US" altLang="zh-TW" sz="1050" spc="50" dirty="0">
                <a:latin typeface="Sitka Heading Semibold" pitchFamily="2" charset="0"/>
              </a:rPr>
              <a:t>S</a:t>
            </a:r>
            <a:r>
              <a:rPr lang="en-US" altLang="zh-TW" sz="1200" spc="50" baseline="-10000" dirty="0"/>
              <a:t>1</a:t>
            </a:r>
            <a:r>
              <a:rPr lang="zh-TW" altLang="en-US" sz="1200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→</a:t>
            </a:r>
            <a:r>
              <a:rPr lang="en-US" altLang="zh-TW" sz="1050" spc="50" dirty="0">
                <a:latin typeface="Sitka Heading Semibold" pitchFamily="2" charset="0"/>
              </a:rPr>
              <a:t>S</a:t>
            </a:r>
            <a:r>
              <a:rPr lang="en-US" altLang="zh-TW" sz="1200" spc="50" baseline="-10000" dirty="0"/>
              <a:t>2</a:t>
            </a:r>
            <a:r>
              <a:rPr lang="en-US" altLang="zh-TW" sz="1200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)</a:t>
            </a:r>
            <a:endParaRPr lang="zh-TW" altLang="en-US" sz="1200" spc="50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xmlns="" id="{8D0929F1-31CD-4609-8DB0-17DF3873F70B}"/>
              </a:ext>
            </a:extLst>
          </p:cNvPr>
          <p:cNvSpPr txBox="1"/>
          <p:nvPr/>
        </p:nvSpPr>
        <p:spPr>
          <a:xfrm>
            <a:off x="5038643" y="2053203"/>
            <a:ext cx="950035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200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𝑃</a:t>
            </a:r>
            <a:r>
              <a:rPr lang="en-US" altLang="zh-TW" sz="1200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(</a:t>
            </a:r>
            <a:r>
              <a:rPr lang="en-US" altLang="zh-TW" sz="1050" spc="50" dirty="0">
                <a:latin typeface="Sitka Heading Semibold" pitchFamily="2" charset="0"/>
              </a:rPr>
              <a:t>S</a:t>
            </a:r>
            <a:r>
              <a:rPr lang="en-US" altLang="zh-TW" sz="1200" spc="50" baseline="-10000" dirty="0"/>
              <a:t>2</a:t>
            </a:r>
            <a:r>
              <a:rPr lang="zh-TW" altLang="en-US" sz="1200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→</a:t>
            </a:r>
            <a:r>
              <a:rPr lang="en-US" altLang="zh-TW" sz="1050" spc="50" dirty="0">
                <a:latin typeface="Sitka Heading Semibold" pitchFamily="2" charset="0"/>
              </a:rPr>
              <a:t>S</a:t>
            </a:r>
            <a:r>
              <a:rPr lang="en-US" altLang="zh-TW" sz="1200" spc="50" baseline="-10000" dirty="0"/>
              <a:t>3</a:t>
            </a:r>
            <a:r>
              <a:rPr lang="en-US" altLang="zh-TW" sz="1200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)</a:t>
            </a:r>
            <a:endParaRPr lang="zh-TW" altLang="en-US" sz="1200" spc="50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63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7" grpId="0"/>
      <p:bldP spid="28" grpId="0"/>
      <p:bldP spid="29" grpId="0"/>
      <p:bldP spid="30" grpId="0"/>
      <p:bldP spid="3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xmlns="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xmlns="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xmlns="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48464" y="4806534"/>
            <a:ext cx="4026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19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7" name="TextBox 120">
            <a:extLst>
              <a:ext uri="{FF2B5EF4-FFF2-40B4-BE49-F238E27FC236}">
                <a16:creationId xmlns:a16="http://schemas.microsoft.com/office/drawing/2014/main" xmlns="" id="{A552457E-A78D-4E1F-81B8-FFABC5F91F5F}"/>
              </a:ext>
            </a:extLst>
          </p:cNvPr>
          <p:cNvSpPr txBox="1"/>
          <p:nvPr/>
        </p:nvSpPr>
        <p:spPr bwMode="auto">
          <a:xfrm>
            <a:off x="1592668" y="880356"/>
            <a:ext cx="5958662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最大熵馬可夫模型（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M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aximum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E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ntropy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M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arkov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M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odel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  <a:endParaRPr lang="en-US" altLang="zh-TW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xmlns="" id="{62516263-C72A-451A-BD8B-0B0320B56032}"/>
              </a:ext>
            </a:extLst>
          </p:cNvPr>
          <p:cNvSpPr txBox="1"/>
          <p:nvPr/>
        </p:nvSpPr>
        <p:spPr>
          <a:xfrm>
            <a:off x="1610510" y="2520014"/>
            <a:ext cx="900000" cy="360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PN</a:t>
            </a:r>
            <a:endParaRPr lang="zh-TW" altLang="en-US" sz="1400" dirty="0">
              <a:latin typeface="Sitka Heading Semibold" pitchFamily="2" charset="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xmlns="" id="{62516263-C72A-451A-BD8B-0B0320B56032}"/>
              </a:ext>
            </a:extLst>
          </p:cNvPr>
          <p:cNvSpPr txBox="1"/>
          <p:nvPr/>
        </p:nvSpPr>
        <p:spPr>
          <a:xfrm>
            <a:off x="3374706" y="2520014"/>
            <a:ext cx="900000" cy="360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V</a:t>
            </a:r>
            <a:endParaRPr lang="zh-TW" altLang="en-US" sz="1400" dirty="0">
              <a:latin typeface="Sitka Heading Semibold" pitchFamily="2" charset="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xmlns="" id="{62516263-C72A-451A-BD8B-0B0320B56032}"/>
              </a:ext>
            </a:extLst>
          </p:cNvPr>
          <p:cNvSpPr txBox="1"/>
          <p:nvPr/>
        </p:nvSpPr>
        <p:spPr>
          <a:xfrm>
            <a:off x="5138902" y="2520014"/>
            <a:ext cx="900000" cy="360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V</a:t>
            </a:r>
            <a:endParaRPr lang="zh-TW" altLang="en-US" sz="1400" dirty="0">
              <a:latin typeface="Sitka Heading Semibold" pitchFamily="2" charset="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xmlns="" id="{62516263-C72A-451A-BD8B-0B0320B56032}"/>
              </a:ext>
            </a:extLst>
          </p:cNvPr>
          <p:cNvSpPr txBox="1"/>
          <p:nvPr/>
        </p:nvSpPr>
        <p:spPr>
          <a:xfrm>
            <a:off x="6903098" y="2520014"/>
            <a:ext cx="900000" cy="360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N</a:t>
            </a:r>
            <a:endParaRPr lang="zh-TW" altLang="en-US" sz="1400" dirty="0">
              <a:latin typeface="Sitka Heading Semibold" pitchFamily="2" charset="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xmlns="" id="{411E9DE8-2B53-4405-9684-79D8A42AB50A}"/>
              </a:ext>
            </a:extLst>
          </p:cNvPr>
          <p:cNvSpPr txBox="1"/>
          <p:nvPr/>
        </p:nvSpPr>
        <p:spPr>
          <a:xfrm>
            <a:off x="1682976" y="3580656"/>
            <a:ext cx="755067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200" dirty="0">
                <a:latin typeface="Sitka Heading Semibold" pitchFamily="2" charset="0"/>
              </a:rPr>
              <a:t>我</a:t>
            </a: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xmlns="" id="{411E9DE8-2B53-4405-9684-79D8A42AB50A}"/>
              </a:ext>
            </a:extLst>
          </p:cNvPr>
          <p:cNvSpPr txBox="1"/>
          <p:nvPr/>
        </p:nvSpPr>
        <p:spPr>
          <a:xfrm>
            <a:off x="3447172" y="3586355"/>
            <a:ext cx="755067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200" dirty="0">
                <a:latin typeface="Sitka Heading Semibold" pitchFamily="2" charset="0"/>
              </a:rPr>
              <a:t>喜歡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xmlns="" id="{411E9DE8-2B53-4405-9684-79D8A42AB50A}"/>
              </a:ext>
            </a:extLst>
          </p:cNvPr>
          <p:cNvSpPr txBox="1"/>
          <p:nvPr/>
        </p:nvSpPr>
        <p:spPr>
          <a:xfrm>
            <a:off x="5211368" y="3592623"/>
            <a:ext cx="755067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200" dirty="0">
                <a:latin typeface="Sitka Heading Semibold" pitchFamily="2" charset="0"/>
              </a:rPr>
              <a:t>吃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xmlns="" id="{411E9DE8-2B53-4405-9684-79D8A42AB50A}"/>
              </a:ext>
            </a:extLst>
          </p:cNvPr>
          <p:cNvSpPr txBox="1"/>
          <p:nvPr/>
        </p:nvSpPr>
        <p:spPr>
          <a:xfrm>
            <a:off x="6979814" y="3592623"/>
            <a:ext cx="755067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200" dirty="0">
                <a:latin typeface="Sitka Heading Semibold" pitchFamily="2" charset="0"/>
              </a:rPr>
              <a:t>水果</a:t>
            </a:r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xmlns="" id="{05B7EF63-7E14-4699-B7FE-04FA79593EC9}"/>
              </a:ext>
            </a:extLst>
          </p:cNvPr>
          <p:cNvCxnSpPr>
            <a:cxnSpLocks/>
          </p:cNvCxnSpPr>
          <p:nvPr/>
        </p:nvCxnSpPr>
        <p:spPr>
          <a:xfrm flipV="1">
            <a:off x="2060510" y="2880014"/>
            <a:ext cx="0" cy="700642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xmlns="" id="{05B7EF63-7E14-4699-B7FE-04FA79593EC9}"/>
              </a:ext>
            </a:extLst>
          </p:cNvPr>
          <p:cNvCxnSpPr>
            <a:cxnSpLocks/>
          </p:cNvCxnSpPr>
          <p:nvPr/>
        </p:nvCxnSpPr>
        <p:spPr>
          <a:xfrm flipV="1">
            <a:off x="3824706" y="2880014"/>
            <a:ext cx="0" cy="706341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xmlns="" id="{05B7EF63-7E14-4699-B7FE-04FA79593EC9}"/>
              </a:ext>
            </a:extLst>
          </p:cNvPr>
          <p:cNvCxnSpPr>
            <a:cxnSpLocks/>
          </p:cNvCxnSpPr>
          <p:nvPr/>
        </p:nvCxnSpPr>
        <p:spPr>
          <a:xfrm flipV="1">
            <a:off x="5588902" y="2880014"/>
            <a:ext cx="0" cy="712609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xmlns="" id="{05B7EF63-7E14-4699-B7FE-04FA79593EC9}"/>
              </a:ext>
            </a:extLst>
          </p:cNvPr>
          <p:cNvCxnSpPr>
            <a:cxnSpLocks/>
          </p:cNvCxnSpPr>
          <p:nvPr/>
        </p:nvCxnSpPr>
        <p:spPr>
          <a:xfrm flipV="1">
            <a:off x="7353098" y="2880014"/>
            <a:ext cx="4250" cy="712609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xmlns="" id="{05B7EF63-7E14-4699-B7FE-04FA79593EC9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2510510" y="2700014"/>
            <a:ext cx="864196" cy="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xmlns="" id="{05B7EF63-7E14-4699-B7FE-04FA79593EC9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4274706" y="2700014"/>
            <a:ext cx="864196" cy="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xmlns="" id="{05B7EF63-7E14-4699-B7FE-04FA79593EC9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>
            <a:off x="6038902" y="2700014"/>
            <a:ext cx="864196" cy="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87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xmlns="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xmlns="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xmlns="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35422" y="4806534"/>
            <a:ext cx="4090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20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7" name="TextBox 120">
            <a:extLst>
              <a:ext uri="{FF2B5EF4-FFF2-40B4-BE49-F238E27FC236}">
                <a16:creationId xmlns:a16="http://schemas.microsoft.com/office/drawing/2014/main" xmlns="" id="{A552457E-A78D-4E1F-81B8-FFABC5F91F5F}"/>
              </a:ext>
            </a:extLst>
          </p:cNvPr>
          <p:cNvSpPr txBox="1"/>
          <p:nvPr/>
        </p:nvSpPr>
        <p:spPr bwMode="auto">
          <a:xfrm>
            <a:off x="1592669" y="880356"/>
            <a:ext cx="5958662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條件式隨機域（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C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onditional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R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andom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F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ield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  <a:endParaRPr lang="en-US" altLang="zh-TW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xmlns="" id="{555A9FF0-2EE2-459B-887C-A1BBBE870DA1}"/>
              </a:ext>
            </a:extLst>
          </p:cNvPr>
          <p:cNvGrpSpPr/>
          <p:nvPr/>
        </p:nvGrpSpPr>
        <p:grpSpPr>
          <a:xfrm>
            <a:off x="2072626" y="2284512"/>
            <a:ext cx="4998749" cy="1520190"/>
            <a:chOff x="2538195" y="1778265"/>
            <a:chExt cx="4998749" cy="1520190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xmlns="" id="{411E9DE8-2B53-4405-9684-79D8A42AB50A}"/>
                </a:ext>
              </a:extLst>
            </p:cNvPr>
            <p:cNvSpPr txBox="1"/>
            <p:nvPr/>
          </p:nvSpPr>
          <p:spPr>
            <a:xfrm>
              <a:off x="2538195" y="2911222"/>
              <a:ext cx="1008126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zh-TW" altLang="en-US" sz="1200" dirty="0">
                  <a:latin typeface="Sitka Heading Semibold" pitchFamily="2" charset="0"/>
                </a:rPr>
                <a:t>觀測序列</a:t>
              </a: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xmlns="" id="{17D3ADA2-7385-4040-9329-65CBB094E022}"/>
                </a:ext>
              </a:extLst>
            </p:cNvPr>
            <p:cNvSpPr txBox="1"/>
            <p:nvPr/>
          </p:nvSpPr>
          <p:spPr>
            <a:xfrm>
              <a:off x="2538195" y="1852464"/>
              <a:ext cx="1008126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zh-TW" altLang="en-US" sz="1200" dirty="0">
                  <a:latin typeface="Sitka Heading Semibold" pitchFamily="2" charset="0"/>
                </a:rPr>
                <a:t>狀態序列</a:t>
              </a: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xmlns="" id="{1622D715-1D37-4B37-815F-0545BC132DF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65470" y="2830455"/>
              <a:ext cx="468000" cy="468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0" tIns="0" rIns="0" bIns="0" rtlCol="0" anchor="ctr">
              <a:no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latin typeface="Sitka Heading Semibold" pitchFamily="2" charset="0"/>
                </a:rPr>
                <a:t>O</a:t>
              </a:r>
              <a:r>
                <a:rPr lang="en-US" altLang="zh-TW" baseline="-10000" dirty="0"/>
                <a:t>1</a:t>
              </a:r>
              <a:endParaRPr lang="zh-TW" altLang="en-US" baseline="-10000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xmlns="" id="{4EDD338F-DC67-4BC9-982F-5D0F0B05FC9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5084663" y="2830455"/>
              <a:ext cx="468000" cy="468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0" tIns="0" rIns="0" bIns="0" rtlCol="0" anchor="ctr">
              <a:no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latin typeface="Sitka Heading Semibold" pitchFamily="2" charset="0"/>
                </a:rPr>
                <a:t>O</a:t>
              </a:r>
              <a:r>
                <a:rPr lang="en-US" altLang="zh-TW" baseline="-10000" dirty="0"/>
                <a:t>2</a:t>
              </a:r>
              <a:endParaRPr lang="zh-TW" altLang="en-US" baseline="-10000" dirty="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xmlns="" id="{C2259DE0-3CDE-4143-AFEB-0A84597D3EB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405798" y="2830455"/>
              <a:ext cx="468000" cy="468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0" tIns="0" rIns="0" bIns="0" rtlCol="0" anchor="ctr">
              <a:no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latin typeface="Sitka Heading Semibold" pitchFamily="2" charset="0"/>
                </a:rPr>
                <a:t>O</a:t>
              </a:r>
              <a:r>
                <a:rPr lang="en-US" altLang="zh-TW" baseline="-10000" dirty="0"/>
                <a:t>3</a:t>
              </a:r>
              <a:endParaRPr lang="zh-TW" altLang="en-US" baseline="-10000" dirty="0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xmlns="" id="{3115D244-B526-4574-98A7-354DF0BF64E4}"/>
                </a:ext>
              </a:extLst>
            </p:cNvPr>
            <p:cNvSpPr txBox="1"/>
            <p:nvPr/>
          </p:nvSpPr>
          <p:spPr>
            <a:xfrm>
              <a:off x="3765470" y="1778265"/>
              <a:ext cx="468000" cy="468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0" tIns="0" rIns="0" bIns="0" rtlCol="0" anchor="ctr">
              <a:no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latin typeface="Sitka Heading Semibold" pitchFamily="2" charset="0"/>
                </a:rPr>
                <a:t>S</a:t>
              </a:r>
              <a:r>
                <a:rPr lang="en-US" altLang="zh-TW" baseline="-10000" dirty="0"/>
                <a:t>1</a:t>
              </a:r>
              <a:endParaRPr lang="zh-TW" altLang="en-US" baseline="-10000" dirty="0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xmlns="" id="{B660764F-CE61-4BC7-8D66-6037EF9F24C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5084663" y="1778265"/>
              <a:ext cx="468000" cy="468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0" tIns="0" rIns="0" bIns="0" rtlCol="0" anchor="ctr">
              <a:no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latin typeface="Sitka Heading Semibold" pitchFamily="2" charset="0"/>
                </a:rPr>
                <a:t>S</a:t>
              </a:r>
              <a:r>
                <a:rPr lang="en-US" altLang="zh-TW" baseline="-10000" dirty="0"/>
                <a:t>2</a:t>
              </a:r>
              <a:endParaRPr lang="zh-TW" altLang="en-US" baseline="-10000" dirty="0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xmlns="" id="{0D693A88-1857-4D34-B3B7-2B1921E9D2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405798" y="1778265"/>
              <a:ext cx="468000" cy="468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0" tIns="0" rIns="0" bIns="0" rtlCol="0" anchor="ctr">
              <a:no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latin typeface="Sitka Heading Semibold" pitchFamily="2" charset="0"/>
                </a:rPr>
                <a:t>S</a:t>
              </a:r>
              <a:r>
                <a:rPr lang="en-US" altLang="zh-TW" baseline="-10000" dirty="0"/>
                <a:t>3</a:t>
              </a:r>
              <a:endParaRPr lang="zh-TW" altLang="en-US" baseline="-10000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xmlns="" id="{22F818DE-BD94-4365-B6E9-E7373A31E3B2}"/>
                </a:ext>
              </a:extLst>
            </p:cNvPr>
            <p:cNvSpPr txBox="1"/>
            <p:nvPr/>
          </p:nvSpPr>
          <p:spPr>
            <a:xfrm>
              <a:off x="7172418" y="2911221"/>
              <a:ext cx="364526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/>
                <a:t>…</a:t>
              </a:r>
              <a:endParaRPr lang="zh-TW" altLang="en-US" sz="1200" dirty="0">
                <a:latin typeface="Sitka Heading Semibold"/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xmlns="" id="{72D5CD5A-3F40-4E3C-9EF9-6BE60370E423}"/>
                </a:ext>
              </a:extLst>
            </p:cNvPr>
            <p:cNvSpPr txBox="1"/>
            <p:nvPr/>
          </p:nvSpPr>
          <p:spPr>
            <a:xfrm>
              <a:off x="7172418" y="1848315"/>
              <a:ext cx="364526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/>
                <a:t>…</a:t>
              </a:r>
              <a:endParaRPr lang="zh-TW" altLang="en-US" sz="1200" dirty="0">
                <a:latin typeface="Sitka Heading Semibold"/>
              </a:endParaRPr>
            </a:p>
          </p:txBody>
        </p:sp>
      </p:grp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xmlns="" id="{05B7EF63-7E14-4699-B7FE-04FA79593EC9}"/>
              </a:ext>
            </a:extLst>
          </p:cNvPr>
          <p:cNvCxnSpPr>
            <a:cxnSpLocks/>
            <a:stCxn id="16" idx="6"/>
            <a:endCxn id="18" idx="2"/>
          </p:cNvCxnSpPr>
          <p:nvPr/>
        </p:nvCxnSpPr>
        <p:spPr>
          <a:xfrm>
            <a:off x="3767901" y="2518512"/>
            <a:ext cx="851193" cy="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xmlns="" id="{05B7EF63-7E14-4699-B7FE-04FA79593EC9}"/>
              </a:ext>
            </a:extLst>
          </p:cNvPr>
          <p:cNvCxnSpPr>
            <a:cxnSpLocks/>
            <a:stCxn id="18" idx="6"/>
            <a:endCxn id="19" idx="2"/>
          </p:cNvCxnSpPr>
          <p:nvPr/>
        </p:nvCxnSpPr>
        <p:spPr>
          <a:xfrm>
            <a:off x="5087094" y="2518512"/>
            <a:ext cx="853135" cy="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xmlns="" id="{05B7EF63-7E14-4699-B7FE-04FA79593EC9}"/>
              </a:ext>
            </a:extLst>
          </p:cNvPr>
          <p:cNvCxnSpPr>
            <a:cxnSpLocks/>
          </p:cNvCxnSpPr>
          <p:nvPr/>
        </p:nvCxnSpPr>
        <p:spPr>
          <a:xfrm flipV="1">
            <a:off x="3533901" y="2752512"/>
            <a:ext cx="0" cy="58419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xmlns="" id="{05B7EF63-7E14-4699-B7FE-04FA79593EC9}"/>
              </a:ext>
            </a:extLst>
          </p:cNvPr>
          <p:cNvCxnSpPr>
            <a:cxnSpLocks/>
          </p:cNvCxnSpPr>
          <p:nvPr/>
        </p:nvCxnSpPr>
        <p:spPr>
          <a:xfrm flipV="1">
            <a:off x="4853094" y="2752512"/>
            <a:ext cx="0" cy="58419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xmlns="" id="{05B7EF63-7E14-4699-B7FE-04FA79593EC9}"/>
              </a:ext>
            </a:extLst>
          </p:cNvPr>
          <p:cNvCxnSpPr>
            <a:cxnSpLocks/>
          </p:cNvCxnSpPr>
          <p:nvPr/>
        </p:nvCxnSpPr>
        <p:spPr>
          <a:xfrm flipV="1">
            <a:off x="6174229" y="2752512"/>
            <a:ext cx="0" cy="58419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87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xmlns="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xmlns="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xmlns="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48464" y="4806534"/>
            <a:ext cx="4010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2</a:t>
            </a:r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7" name="TextBox 120">
            <a:extLst>
              <a:ext uri="{FF2B5EF4-FFF2-40B4-BE49-F238E27FC236}">
                <a16:creationId xmlns:a16="http://schemas.microsoft.com/office/drawing/2014/main" xmlns="" id="{A552457E-A78D-4E1F-81B8-FFABC5F91F5F}"/>
              </a:ext>
            </a:extLst>
          </p:cNvPr>
          <p:cNvSpPr txBox="1"/>
          <p:nvPr/>
        </p:nvSpPr>
        <p:spPr bwMode="auto">
          <a:xfrm>
            <a:off x="1592668" y="880356"/>
            <a:ext cx="5958662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條件式隨機域（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C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onditional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R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andom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F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ield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  <a:endParaRPr lang="en-US" altLang="zh-TW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xmlns="" id="{62516263-C72A-451A-BD8B-0B0320B56032}"/>
              </a:ext>
            </a:extLst>
          </p:cNvPr>
          <p:cNvSpPr txBox="1"/>
          <p:nvPr/>
        </p:nvSpPr>
        <p:spPr>
          <a:xfrm>
            <a:off x="1610510" y="2520014"/>
            <a:ext cx="900000" cy="360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PN</a:t>
            </a:r>
            <a:endParaRPr lang="zh-TW" altLang="en-US" sz="1400" dirty="0">
              <a:latin typeface="Sitka Heading Semibold" pitchFamily="2" charset="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xmlns="" id="{62516263-C72A-451A-BD8B-0B0320B56032}"/>
              </a:ext>
            </a:extLst>
          </p:cNvPr>
          <p:cNvSpPr txBox="1"/>
          <p:nvPr/>
        </p:nvSpPr>
        <p:spPr>
          <a:xfrm>
            <a:off x="3374706" y="2520014"/>
            <a:ext cx="900000" cy="360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V</a:t>
            </a:r>
            <a:endParaRPr lang="zh-TW" altLang="en-US" sz="1400" dirty="0">
              <a:latin typeface="Sitka Heading Semibold" pitchFamily="2" charset="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xmlns="" id="{62516263-C72A-451A-BD8B-0B0320B56032}"/>
              </a:ext>
            </a:extLst>
          </p:cNvPr>
          <p:cNvSpPr txBox="1"/>
          <p:nvPr/>
        </p:nvSpPr>
        <p:spPr>
          <a:xfrm>
            <a:off x="5138902" y="2520014"/>
            <a:ext cx="900000" cy="360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V</a:t>
            </a:r>
            <a:endParaRPr lang="zh-TW" altLang="en-US" sz="1400" dirty="0">
              <a:latin typeface="Sitka Heading Semibold" pitchFamily="2" charset="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xmlns="" id="{62516263-C72A-451A-BD8B-0B0320B56032}"/>
              </a:ext>
            </a:extLst>
          </p:cNvPr>
          <p:cNvSpPr txBox="1"/>
          <p:nvPr/>
        </p:nvSpPr>
        <p:spPr>
          <a:xfrm>
            <a:off x="6903098" y="2520014"/>
            <a:ext cx="900000" cy="360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N</a:t>
            </a:r>
            <a:endParaRPr lang="zh-TW" altLang="en-US" sz="1400" dirty="0">
              <a:latin typeface="Sitka Heading Semibold" pitchFamily="2" charset="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xmlns="" id="{411E9DE8-2B53-4405-9684-79D8A42AB50A}"/>
              </a:ext>
            </a:extLst>
          </p:cNvPr>
          <p:cNvSpPr txBox="1"/>
          <p:nvPr/>
        </p:nvSpPr>
        <p:spPr>
          <a:xfrm>
            <a:off x="1682976" y="3580656"/>
            <a:ext cx="755067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200" dirty="0">
                <a:latin typeface="Sitka Heading Semibold" pitchFamily="2" charset="0"/>
              </a:rPr>
              <a:t>我</a:t>
            </a: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xmlns="" id="{411E9DE8-2B53-4405-9684-79D8A42AB50A}"/>
              </a:ext>
            </a:extLst>
          </p:cNvPr>
          <p:cNvSpPr txBox="1"/>
          <p:nvPr/>
        </p:nvSpPr>
        <p:spPr>
          <a:xfrm>
            <a:off x="3447172" y="3586355"/>
            <a:ext cx="755067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200" dirty="0">
                <a:latin typeface="Sitka Heading Semibold" pitchFamily="2" charset="0"/>
              </a:rPr>
              <a:t>喜歡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xmlns="" id="{411E9DE8-2B53-4405-9684-79D8A42AB50A}"/>
              </a:ext>
            </a:extLst>
          </p:cNvPr>
          <p:cNvSpPr txBox="1"/>
          <p:nvPr/>
        </p:nvSpPr>
        <p:spPr>
          <a:xfrm>
            <a:off x="5211368" y="3592623"/>
            <a:ext cx="755067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200" dirty="0">
                <a:latin typeface="Sitka Heading Semibold" pitchFamily="2" charset="0"/>
              </a:rPr>
              <a:t>吃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xmlns="" id="{411E9DE8-2B53-4405-9684-79D8A42AB50A}"/>
              </a:ext>
            </a:extLst>
          </p:cNvPr>
          <p:cNvSpPr txBox="1"/>
          <p:nvPr/>
        </p:nvSpPr>
        <p:spPr>
          <a:xfrm>
            <a:off x="6979814" y="3592623"/>
            <a:ext cx="755067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200" dirty="0">
                <a:latin typeface="Sitka Heading Semibold" pitchFamily="2" charset="0"/>
              </a:rPr>
              <a:t>水果</a:t>
            </a:r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xmlns="" id="{05B7EF63-7E14-4699-B7FE-04FA79593EC9}"/>
              </a:ext>
            </a:extLst>
          </p:cNvPr>
          <p:cNvCxnSpPr>
            <a:cxnSpLocks/>
          </p:cNvCxnSpPr>
          <p:nvPr/>
        </p:nvCxnSpPr>
        <p:spPr>
          <a:xfrm flipV="1">
            <a:off x="2060510" y="2880014"/>
            <a:ext cx="0" cy="700642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xmlns="" id="{05B7EF63-7E14-4699-B7FE-04FA79593EC9}"/>
              </a:ext>
            </a:extLst>
          </p:cNvPr>
          <p:cNvCxnSpPr>
            <a:cxnSpLocks/>
          </p:cNvCxnSpPr>
          <p:nvPr/>
        </p:nvCxnSpPr>
        <p:spPr>
          <a:xfrm flipV="1">
            <a:off x="3824706" y="2880014"/>
            <a:ext cx="0" cy="706341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xmlns="" id="{05B7EF63-7E14-4699-B7FE-04FA79593EC9}"/>
              </a:ext>
            </a:extLst>
          </p:cNvPr>
          <p:cNvCxnSpPr>
            <a:cxnSpLocks/>
          </p:cNvCxnSpPr>
          <p:nvPr/>
        </p:nvCxnSpPr>
        <p:spPr>
          <a:xfrm flipV="1">
            <a:off x="5588902" y="2880014"/>
            <a:ext cx="0" cy="712609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xmlns="" id="{05B7EF63-7E14-4699-B7FE-04FA79593EC9}"/>
              </a:ext>
            </a:extLst>
          </p:cNvPr>
          <p:cNvCxnSpPr>
            <a:cxnSpLocks/>
          </p:cNvCxnSpPr>
          <p:nvPr/>
        </p:nvCxnSpPr>
        <p:spPr>
          <a:xfrm flipV="1">
            <a:off x="7353098" y="2880014"/>
            <a:ext cx="4250" cy="712609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xmlns="" id="{05B7EF63-7E14-4699-B7FE-04FA79593EC9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2510510" y="2700014"/>
            <a:ext cx="864196" cy="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xmlns="" id="{05B7EF63-7E14-4699-B7FE-04FA79593EC9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4274706" y="2700014"/>
            <a:ext cx="864196" cy="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xmlns="" id="{05B7EF63-7E14-4699-B7FE-04FA79593EC9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>
            <a:off x="6038902" y="2700014"/>
            <a:ext cx="864196" cy="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17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xmlns="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xmlns="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xmlns="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735422" y="4806534"/>
            <a:ext cx="4090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22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42" name="TextBox 120">
            <a:extLst>
              <a:ext uri="{FF2B5EF4-FFF2-40B4-BE49-F238E27FC236}">
                <a16:creationId xmlns:a16="http://schemas.microsoft.com/office/drawing/2014/main" xmlns="" id="{6D719F43-B4E8-44DE-9560-13876C23FB10}"/>
              </a:ext>
            </a:extLst>
          </p:cNvPr>
          <p:cNvSpPr txBox="1"/>
          <p:nvPr/>
        </p:nvSpPr>
        <p:spPr bwMode="auto">
          <a:xfrm>
            <a:off x="1255132" y="789365"/>
            <a:ext cx="6633737" cy="646331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雙向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長短期記憶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/>
            </a:r>
            <a:b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</a:b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（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Bi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-directional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L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ong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S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hort-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T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erm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M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emory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  <a:endParaRPr lang="zh-TW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69" name="群組 68">
            <a:extLst>
              <a:ext uri="{FF2B5EF4-FFF2-40B4-BE49-F238E27FC236}">
                <a16:creationId xmlns:a16="http://schemas.microsoft.com/office/drawing/2014/main" xmlns="" id="{555A9FF0-2EE2-459B-887C-A1BBBE870DA1}"/>
              </a:ext>
            </a:extLst>
          </p:cNvPr>
          <p:cNvGrpSpPr/>
          <p:nvPr/>
        </p:nvGrpSpPr>
        <p:grpSpPr>
          <a:xfrm>
            <a:off x="718699" y="1774417"/>
            <a:ext cx="7706602" cy="2958197"/>
            <a:chOff x="1255132" y="1774417"/>
            <a:chExt cx="7706602" cy="2958197"/>
          </a:xfrm>
        </p:grpSpPr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xmlns="" id="{9AC91FC7-71F5-40E7-9789-F94B872A76A6}"/>
                </a:ext>
              </a:extLst>
            </p:cNvPr>
            <p:cNvSpPr txBox="1"/>
            <p:nvPr/>
          </p:nvSpPr>
          <p:spPr>
            <a:xfrm>
              <a:off x="3549470" y="3522252"/>
              <a:ext cx="900000" cy="3600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solidFill>
                    <a:schemeClr val="bg1"/>
                  </a:solidFill>
                  <a:latin typeface="Sitka Heading Semibold" pitchFamily="2" charset="0"/>
                </a:rPr>
                <a:t>LSTM</a:t>
              </a:r>
              <a:endParaRPr lang="zh-TW" altLang="en-US" sz="1400" dirty="0">
                <a:solidFill>
                  <a:schemeClr val="bg1"/>
                </a:solidFill>
                <a:latin typeface="Sitka Heading Semibold" pitchFamily="2" charset="0"/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xmlns="" id="{411E9DE8-2B53-4405-9684-79D8A42AB50A}"/>
                </a:ext>
              </a:extLst>
            </p:cNvPr>
            <p:cNvSpPr txBox="1"/>
            <p:nvPr/>
          </p:nvSpPr>
          <p:spPr>
            <a:xfrm>
              <a:off x="1255132" y="4345381"/>
              <a:ext cx="1008126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>
                  <a:latin typeface="Sitka Heading Semibold" pitchFamily="2" charset="0"/>
                </a:rPr>
                <a:t>Inputs</a:t>
              </a:r>
              <a:endParaRPr lang="zh-TW" altLang="en-US" sz="1200" dirty="0">
                <a:latin typeface="Sitka Heading Semibold" pitchFamily="2" charset="0"/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xmlns="" id="{F9B11204-C558-4C84-9CD2-0DE3A94D6BCB}"/>
                </a:ext>
              </a:extLst>
            </p:cNvPr>
            <p:cNvSpPr txBox="1"/>
            <p:nvPr/>
          </p:nvSpPr>
          <p:spPr>
            <a:xfrm>
              <a:off x="1255132" y="3446863"/>
              <a:ext cx="1008126" cy="510778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>
                  <a:latin typeface="Sitka Heading Semibold" pitchFamily="2" charset="0"/>
                </a:rPr>
                <a:t>Forward Layer</a:t>
              </a:r>
              <a:endParaRPr lang="zh-TW" altLang="en-US" sz="1200" dirty="0">
                <a:latin typeface="Sitka Heading Semibold" pitchFamily="2" charset="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xmlns="" id="{006F0A7C-926A-47A5-957C-CA366441F136}"/>
                </a:ext>
              </a:extLst>
            </p:cNvPr>
            <p:cNvSpPr txBox="1"/>
            <p:nvPr/>
          </p:nvSpPr>
          <p:spPr>
            <a:xfrm>
              <a:off x="1255132" y="2548345"/>
              <a:ext cx="1008126" cy="510778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>
                  <a:latin typeface="Sitka Heading Semibold" pitchFamily="2" charset="0"/>
                </a:rPr>
                <a:t>Backward Layer</a:t>
              </a:r>
              <a:endParaRPr lang="zh-TW" altLang="en-US" sz="1200" dirty="0">
                <a:latin typeface="Sitka Heading Semibold" pitchFamily="2" charset="0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xmlns="" id="{17D3ADA2-7385-4040-9329-65CBB094E022}"/>
                </a:ext>
              </a:extLst>
            </p:cNvPr>
            <p:cNvSpPr txBox="1"/>
            <p:nvPr/>
          </p:nvSpPr>
          <p:spPr>
            <a:xfrm>
              <a:off x="1255132" y="1852464"/>
              <a:ext cx="1008126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>
                  <a:latin typeface="Sitka Heading Semibold" pitchFamily="2" charset="0"/>
                </a:rPr>
                <a:t>Outputs</a:t>
              </a:r>
              <a:endParaRPr lang="zh-TW" altLang="en-US" sz="1200" dirty="0">
                <a:latin typeface="Sitka Heading Semibold" pitchFamily="2" charset="0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xmlns="" id="{1622D715-1D37-4B37-815F-0545BC132DF9}"/>
                </a:ext>
              </a:extLst>
            </p:cNvPr>
            <p:cNvSpPr txBox="1"/>
            <p:nvPr/>
          </p:nvSpPr>
          <p:spPr>
            <a:xfrm>
              <a:off x="3765470" y="4264614"/>
              <a:ext cx="468000" cy="468000"/>
            </a:xfrm>
            <a:prstGeom prst="ellips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0" tIns="0" rIns="0" bIns="0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latin typeface="Sitka Heading Semibold" pitchFamily="2" charset="0"/>
                </a:rPr>
                <a:t>X</a:t>
              </a:r>
              <a:r>
                <a:rPr lang="en-US" altLang="zh-TW" baseline="-10000" dirty="0">
                  <a:latin typeface="Sitka Heading Semibold" pitchFamily="2" charset="0"/>
                </a:rPr>
                <a:t>t-1</a:t>
              </a:r>
              <a:endParaRPr lang="zh-TW" altLang="en-US" baseline="-10000" dirty="0">
                <a:latin typeface="Sitka Heading Semibold" pitchFamily="2" charset="0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xmlns="" id="{8487991E-9083-4464-BAB2-23DA77CCB278}"/>
                </a:ext>
              </a:extLst>
            </p:cNvPr>
            <p:cNvSpPr txBox="1"/>
            <p:nvPr/>
          </p:nvSpPr>
          <p:spPr>
            <a:xfrm>
              <a:off x="5230865" y="3522837"/>
              <a:ext cx="900000" cy="3600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solidFill>
                    <a:schemeClr val="bg1"/>
                  </a:solidFill>
                  <a:latin typeface="Sitka Heading Semibold" pitchFamily="2" charset="0"/>
                </a:rPr>
                <a:t>LSTM</a:t>
              </a:r>
              <a:endParaRPr lang="zh-TW" altLang="en-US" sz="1400" dirty="0">
                <a:solidFill>
                  <a:schemeClr val="bg1"/>
                </a:solidFill>
                <a:latin typeface="Sitka Heading Semibold" pitchFamily="2" charset="0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xmlns="" id="{D2F69F5D-974E-4C76-B074-953EF0A95A33}"/>
                </a:ext>
              </a:extLst>
            </p:cNvPr>
            <p:cNvSpPr txBox="1"/>
            <p:nvPr/>
          </p:nvSpPr>
          <p:spPr>
            <a:xfrm>
              <a:off x="6912260" y="3522252"/>
              <a:ext cx="900000" cy="3600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solidFill>
                    <a:schemeClr val="bg1"/>
                  </a:solidFill>
                  <a:latin typeface="Sitka Heading Semibold" pitchFamily="2" charset="0"/>
                </a:rPr>
                <a:t>LSTM</a:t>
              </a:r>
              <a:endParaRPr lang="zh-TW" altLang="en-US" sz="1400" dirty="0">
                <a:solidFill>
                  <a:schemeClr val="bg1"/>
                </a:solidFill>
                <a:latin typeface="Sitka Heading Semibold" pitchFamily="2" charset="0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xmlns="" id="{4EDD338F-DC67-4BC9-982F-5D0F0B05FC9D}"/>
                </a:ext>
              </a:extLst>
            </p:cNvPr>
            <p:cNvSpPr txBox="1"/>
            <p:nvPr/>
          </p:nvSpPr>
          <p:spPr>
            <a:xfrm>
              <a:off x="5446865" y="4264614"/>
              <a:ext cx="468000" cy="468000"/>
            </a:xfrm>
            <a:prstGeom prst="ellips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0" tIns="0" rIns="0" bIns="0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latin typeface="Sitka Heading Semibold" pitchFamily="2" charset="0"/>
                </a:rPr>
                <a:t>X</a:t>
              </a:r>
              <a:r>
                <a:rPr lang="en-US" altLang="zh-TW" baseline="-10000" dirty="0">
                  <a:latin typeface="Sitka Heading Semibold" pitchFamily="2" charset="0"/>
                </a:rPr>
                <a:t>t</a:t>
              </a:r>
              <a:endParaRPr lang="zh-TW" altLang="en-US" baseline="-10000" dirty="0">
                <a:latin typeface="Sitka Heading Semibold" pitchFamily="2" charset="0"/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xmlns="" id="{C2259DE0-3CDE-4143-AFEB-0A84597D3EB3}"/>
                </a:ext>
              </a:extLst>
            </p:cNvPr>
            <p:cNvSpPr txBox="1"/>
            <p:nvPr/>
          </p:nvSpPr>
          <p:spPr>
            <a:xfrm>
              <a:off x="7128260" y="4264614"/>
              <a:ext cx="468000" cy="468000"/>
            </a:xfrm>
            <a:prstGeom prst="ellips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0" tIns="0" rIns="0" bIns="0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latin typeface="Sitka Heading Semibold" pitchFamily="2" charset="0"/>
                </a:rPr>
                <a:t>X</a:t>
              </a:r>
              <a:r>
                <a:rPr lang="en-US" altLang="zh-TW" baseline="-10000" dirty="0">
                  <a:latin typeface="Sitka Heading Semibold" pitchFamily="2" charset="0"/>
                </a:rPr>
                <a:t>t+1</a:t>
              </a:r>
              <a:endParaRPr lang="zh-TW" altLang="en-US" baseline="-10000" dirty="0">
                <a:latin typeface="Sitka Heading Semibold" pitchFamily="2" charset="0"/>
              </a:endParaRP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xmlns="" id="{62516263-C72A-451A-BD8B-0B0320B56032}"/>
                </a:ext>
              </a:extLst>
            </p:cNvPr>
            <p:cNvSpPr txBox="1"/>
            <p:nvPr/>
          </p:nvSpPr>
          <p:spPr>
            <a:xfrm>
              <a:off x="3549470" y="2623734"/>
              <a:ext cx="900000" cy="36000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solidFill>
                    <a:schemeClr val="bg1"/>
                  </a:solidFill>
                  <a:latin typeface="Sitka Heading Semibold" pitchFamily="2" charset="0"/>
                </a:rPr>
                <a:t>LSTM</a:t>
              </a:r>
              <a:endParaRPr lang="zh-TW" altLang="en-US" sz="1400" dirty="0">
                <a:solidFill>
                  <a:schemeClr val="bg1"/>
                </a:solidFill>
                <a:latin typeface="Sitka Heading Semibold" pitchFamily="2" charset="0"/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xmlns="" id="{86072222-6A74-47EF-B040-33DC622C9DDE}"/>
                </a:ext>
              </a:extLst>
            </p:cNvPr>
            <p:cNvSpPr txBox="1"/>
            <p:nvPr/>
          </p:nvSpPr>
          <p:spPr>
            <a:xfrm>
              <a:off x="5230865" y="2623734"/>
              <a:ext cx="900000" cy="36000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solidFill>
                    <a:schemeClr val="bg1"/>
                  </a:solidFill>
                  <a:latin typeface="Sitka Heading Semibold" pitchFamily="2" charset="0"/>
                </a:rPr>
                <a:t>LSTM</a:t>
              </a:r>
              <a:endParaRPr lang="zh-TW" altLang="en-US" sz="1400" dirty="0">
                <a:solidFill>
                  <a:schemeClr val="bg1"/>
                </a:solidFill>
                <a:latin typeface="Sitka Heading Semibold" pitchFamily="2" charset="0"/>
              </a:endParaRP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xmlns="" id="{73858E15-1C88-4BC8-99FE-99740A5902EF}"/>
                </a:ext>
              </a:extLst>
            </p:cNvPr>
            <p:cNvSpPr txBox="1"/>
            <p:nvPr/>
          </p:nvSpPr>
          <p:spPr>
            <a:xfrm>
              <a:off x="6912260" y="2623734"/>
              <a:ext cx="900000" cy="36000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solidFill>
                    <a:schemeClr val="bg1"/>
                  </a:solidFill>
                  <a:latin typeface="Sitka Heading Semibold" pitchFamily="2" charset="0"/>
                </a:rPr>
                <a:t>LSTM</a:t>
              </a:r>
              <a:endParaRPr lang="zh-TW" altLang="en-US" sz="1400" dirty="0">
                <a:solidFill>
                  <a:schemeClr val="bg1"/>
                </a:solidFill>
                <a:latin typeface="Sitka Heading Semibold" pitchFamily="2" charset="0"/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xmlns="" id="{3115D244-B526-4574-98A7-354DF0BF64E4}"/>
                </a:ext>
              </a:extLst>
            </p:cNvPr>
            <p:cNvSpPr txBox="1"/>
            <p:nvPr/>
          </p:nvSpPr>
          <p:spPr>
            <a:xfrm>
              <a:off x="3765470" y="1774417"/>
              <a:ext cx="468000" cy="468000"/>
            </a:xfrm>
            <a:prstGeom prst="ellips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0" tIns="0" rIns="0" bIns="0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latin typeface="Sitka Heading Semibold" pitchFamily="2" charset="0"/>
                </a:rPr>
                <a:t>Y</a:t>
              </a:r>
              <a:r>
                <a:rPr lang="en-US" altLang="zh-TW" baseline="-10000" dirty="0">
                  <a:latin typeface="Sitka Heading Semibold" pitchFamily="2" charset="0"/>
                </a:rPr>
                <a:t>t-1</a:t>
              </a:r>
              <a:endParaRPr lang="zh-TW" altLang="en-US" baseline="-10000" dirty="0">
                <a:latin typeface="Sitka Heading Semibold" pitchFamily="2" charset="0"/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xmlns="" id="{B660764F-CE61-4BC7-8D66-6037EF9F24CF}"/>
                </a:ext>
              </a:extLst>
            </p:cNvPr>
            <p:cNvSpPr txBox="1"/>
            <p:nvPr/>
          </p:nvSpPr>
          <p:spPr>
            <a:xfrm>
              <a:off x="5446865" y="1778265"/>
              <a:ext cx="468000" cy="468000"/>
            </a:xfrm>
            <a:prstGeom prst="ellips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0" tIns="0" rIns="0" bIns="0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latin typeface="Sitka Heading Semibold" pitchFamily="2" charset="0"/>
                </a:rPr>
                <a:t>Y</a:t>
              </a:r>
              <a:r>
                <a:rPr lang="en-US" altLang="zh-TW" baseline="-10000" dirty="0">
                  <a:latin typeface="Sitka Heading Semibold" pitchFamily="2" charset="0"/>
                </a:rPr>
                <a:t>t</a:t>
              </a:r>
              <a:endParaRPr lang="zh-TW" altLang="en-US" baseline="-10000" dirty="0">
                <a:latin typeface="Sitka Heading Semibold" pitchFamily="2" charset="0"/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xmlns="" id="{0D693A88-1857-4D34-B3B7-2B1921E9D267}"/>
                </a:ext>
              </a:extLst>
            </p:cNvPr>
            <p:cNvSpPr txBox="1"/>
            <p:nvPr/>
          </p:nvSpPr>
          <p:spPr>
            <a:xfrm>
              <a:off x="7128260" y="1778265"/>
              <a:ext cx="468000" cy="468000"/>
            </a:xfrm>
            <a:prstGeom prst="ellips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0" tIns="0" rIns="0" bIns="0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latin typeface="Sitka Heading Semibold" pitchFamily="2" charset="0"/>
                </a:rPr>
                <a:t>Y</a:t>
              </a:r>
              <a:r>
                <a:rPr lang="en-US" altLang="zh-TW" baseline="-10000" dirty="0">
                  <a:latin typeface="Sitka Heading Semibold" pitchFamily="2" charset="0"/>
                </a:rPr>
                <a:t>t+1</a:t>
              </a:r>
              <a:endParaRPr lang="zh-TW" altLang="en-US" baseline="-10000" dirty="0">
                <a:latin typeface="Sitka Heading Semibold" pitchFamily="2" charset="0"/>
              </a:endParaRP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xmlns="" id="{3C6975BF-121E-4E2A-9AD1-63EAF504E613}"/>
                </a:ext>
              </a:extLst>
            </p:cNvPr>
            <p:cNvSpPr txBox="1"/>
            <p:nvPr/>
          </p:nvSpPr>
          <p:spPr>
            <a:xfrm>
              <a:off x="2407102" y="2650500"/>
              <a:ext cx="364526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/>
                <a:t>…</a:t>
              </a:r>
              <a:endParaRPr lang="zh-TW" altLang="en-US" sz="1200" dirty="0">
                <a:latin typeface="Sitka Heading Semibold"/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xmlns="" id="{721959B8-CBD9-4A4D-92C6-B6DB6CBB6F5C}"/>
                </a:ext>
              </a:extLst>
            </p:cNvPr>
            <p:cNvSpPr txBox="1"/>
            <p:nvPr/>
          </p:nvSpPr>
          <p:spPr>
            <a:xfrm>
              <a:off x="2403549" y="3549018"/>
              <a:ext cx="364526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/>
                <a:t>…</a:t>
              </a:r>
              <a:endParaRPr lang="zh-TW" altLang="en-US" sz="1200" dirty="0">
                <a:latin typeface="Sitka Heading Semibold"/>
              </a:endParaRP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xmlns="" id="{D08BDD77-7151-455F-B5EC-B485ECC7BEB0}"/>
                </a:ext>
              </a:extLst>
            </p:cNvPr>
            <p:cNvSpPr txBox="1"/>
            <p:nvPr/>
          </p:nvSpPr>
          <p:spPr>
            <a:xfrm>
              <a:off x="2403549" y="4345380"/>
              <a:ext cx="364526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/>
                <a:t>…</a:t>
              </a:r>
              <a:endParaRPr lang="zh-TW" altLang="en-US" sz="1200" dirty="0">
                <a:latin typeface="Sitka Heading Semibold"/>
              </a:endParaRPr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xmlns="" id="{9F905CC9-BA5A-445A-88C1-779F046C73F3}"/>
                </a:ext>
              </a:extLst>
            </p:cNvPr>
            <p:cNvSpPr txBox="1"/>
            <p:nvPr/>
          </p:nvSpPr>
          <p:spPr>
            <a:xfrm>
              <a:off x="2403549" y="1848315"/>
              <a:ext cx="364526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/>
                <a:t>…</a:t>
              </a:r>
              <a:endParaRPr lang="zh-TW" altLang="en-US" sz="1200" dirty="0">
                <a:latin typeface="Sitka Heading Semibold"/>
              </a:endParaRP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xmlns="" id="{2F4B5F33-AE06-4F81-8FDC-1B0A2729B691}"/>
                </a:ext>
              </a:extLst>
            </p:cNvPr>
            <p:cNvSpPr txBox="1"/>
            <p:nvPr/>
          </p:nvSpPr>
          <p:spPr>
            <a:xfrm>
              <a:off x="8597208" y="2650500"/>
              <a:ext cx="364526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/>
                <a:t>…</a:t>
              </a:r>
              <a:endParaRPr lang="zh-TW" altLang="en-US" sz="1200" dirty="0">
                <a:latin typeface="Sitka Heading Semibold"/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xmlns="" id="{CEA58A20-EBF3-4B7E-8C06-9951738659F0}"/>
                </a:ext>
              </a:extLst>
            </p:cNvPr>
            <p:cNvSpPr txBox="1"/>
            <p:nvPr/>
          </p:nvSpPr>
          <p:spPr>
            <a:xfrm>
              <a:off x="8593655" y="3549018"/>
              <a:ext cx="364526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/>
                <a:t>…</a:t>
              </a:r>
              <a:endParaRPr lang="zh-TW" altLang="en-US" sz="1200" dirty="0">
                <a:latin typeface="Sitka Heading Semibold"/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xmlns="" id="{22F818DE-BD94-4365-B6E9-E7373A31E3B2}"/>
                </a:ext>
              </a:extLst>
            </p:cNvPr>
            <p:cNvSpPr txBox="1"/>
            <p:nvPr/>
          </p:nvSpPr>
          <p:spPr>
            <a:xfrm>
              <a:off x="8593655" y="4345380"/>
              <a:ext cx="364526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/>
                <a:t>…</a:t>
              </a:r>
              <a:endParaRPr lang="zh-TW" altLang="en-US" sz="1200" dirty="0">
                <a:latin typeface="Sitka Heading Semibold"/>
              </a:endParaRPr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xmlns="" id="{72D5CD5A-3F40-4E3C-9EF9-6BE60370E423}"/>
                </a:ext>
              </a:extLst>
            </p:cNvPr>
            <p:cNvSpPr txBox="1"/>
            <p:nvPr/>
          </p:nvSpPr>
          <p:spPr>
            <a:xfrm>
              <a:off x="8593655" y="1848315"/>
              <a:ext cx="364526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/>
                <a:t>…</a:t>
              </a:r>
              <a:endParaRPr lang="zh-TW" altLang="en-US" sz="1200" dirty="0">
                <a:latin typeface="Sitka Heading Semibold"/>
              </a:endParaRPr>
            </a:p>
          </p:txBody>
        </p:sp>
        <p:pic>
          <p:nvPicPr>
            <p:cNvPr id="61" name="圖形 60" descr="單線箭號 (直線)">
              <a:extLst>
                <a:ext uri="{FF2B5EF4-FFF2-40B4-BE49-F238E27FC236}">
                  <a16:creationId xmlns:a16="http://schemas.microsoft.com/office/drawing/2014/main" xmlns="" id="{5A70C1B8-AE3C-4396-9788-9DA75F96B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flipH="1">
              <a:off x="3051300" y="3593832"/>
              <a:ext cx="216000" cy="216000"/>
            </a:xfrm>
            <a:prstGeom prst="rect">
              <a:avLst/>
            </a:prstGeom>
          </p:spPr>
        </p:pic>
        <p:pic>
          <p:nvPicPr>
            <p:cNvPr id="62" name="圖形 61" descr="單線箭號 (直線)">
              <a:extLst>
                <a:ext uri="{FF2B5EF4-FFF2-40B4-BE49-F238E27FC236}">
                  <a16:creationId xmlns:a16="http://schemas.microsoft.com/office/drawing/2014/main" xmlns="" id="{D406E484-868E-4B34-99AB-7C4B41C145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flipH="1">
              <a:off x="4732695" y="3593832"/>
              <a:ext cx="216000" cy="216000"/>
            </a:xfrm>
            <a:prstGeom prst="rect">
              <a:avLst/>
            </a:prstGeom>
          </p:spPr>
        </p:pic>
        <p:pic>
          <p:nvPicPr>
            <p:cNvPr id="63" name="圖形 62" descr="單線箭號 (直線)">
              <a:extLst>
                <a:ext uri="{FF2B5EF4-FFF2-40B4-BE49-F238E27FC236}">
                  <a16:creationId xmlns:a16="http://schemas.microsoft.com/office/drawing/2014/main" xmlns="" id="{0F534528-4F1D-49D5-8F5B-A272EA15C0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flipH="1">
              <a:off x="6413562" y="3593832"/>
              <a:ext cx="216000" cy="216000"/>
            </a:xfrm>
            <a:prstGeom prst="rect">
              <a:avLst/>
            </a:prstGeom>
          </p:spPr>
        </p:pic>
        <p:pic>
          <p:nvPicPr>
            <p:cNvPr id="64" name="圖形 63" descr="單線箭號 (直線)">
              <a:extLst>
                <a:ext uri="{FF2B5EF4-FFF2-40B4-BE49-F238E27FC236}">
                  <a16:creationId xmlns:a16="http://schemas.microsoft.com/office/drawing/2014/main" xmlns="" id="{0EBFEBF4-F33A-408A-ACD5-943EEED6C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flipH="1">
              <a:off x="8094957" y="3593997"/>
              <a:ext cx="216000" cy="216000"/>
            </a:xfrm>
            <a:prstGeom prst="rect">
              <a:avLst/>
            </a:prstGeom>
          </p:spPr>
        </p:pic>
        <p:pic>
          <p:nvPicPr>
            <p:cNvPr id="65" name="圖形 64" descr="單線箭號 (直線)">
              <a:extLst>
                <a:ext uri="{FF2B5EF4-FFF2-40B4-BE49-F238E27FC236}">
                  <a16:creationId xmlns:a16="http://schemas.microsoft.com/office/drawing/2014/main" xmlns="" id="{E13C9AB2-4075-4C04-9726-EF65B9CC6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3053202" y="2695733"/>
              <a:ext cx="216000" cy="216000"/>
            </a:xfrm>
            <a:prstGeom prst="rect">
              <a:avLst/>
            </a:prstGeom>
          </p:spPr>
        </p:pic>
        <p:pic>
          <p:nvPicPr>
            <p:cNvPr id="66" name="圖形 65" descr="單線箭號 (直線)">
              <a:extLst>
                <a:ext uri="{FF2B5EF4-FFF2-40B4-BE49-F238E27FC236}">
                  <a16:creationId xmlns:a16="http://schemas.microsoft.com/office/drawing/2014/main" xmlns="" id="{E8235785-FC74-4B5F-B49C-850FC0E2F2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4732695" y="2695733"/>
              <a:ext cx="216000" cy="216000"/>
            </a:xfrm>
            <a:prstGeom prst="rect">
              <a:avLst/>
            </a:prstGeom>
          </p:spPr>
        </p:pic>
        <p:pic>
          <p:nvPicPr>
            <p:cNvPr id="67" name="圖形 66" descr="單線箭號 (直線)">
              <a:extLst>
                <a:ext uri="{FF2B5EF4-FFF2-40B4-BE49-F238E27FC236}">
                  <a16:creationId xmlns:a16="http://schemas.microsoft.com/office/drawing/2014/main" xmlns="" id="{F41526E8-E0A8-426F-952D-0A0352C92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6413562" y="2694671"/>
              <a:ext cx="216000" cy="216000"/>
            </a:xfrm>
            <a:prstGeom prst="rect">
              <a:avLst/>
            </a:prstGeom>
          </p:spPr>
        </p:pic>
        <p:pic>
          <p:nvPicPr>
            <p:cNvPr id="68" name="圖形 67" descr="單線箭號 (直線)">
              <a:extLst>
                <a:ext uri="{FF2B5EF4-FFF2-40B4-BE49-F238E27FC236}">
                  <a16:creationId xmlns:a16="http://schemas.microsoft.com/office/drawing/2014/main" xmlns="" id="{33C82687-0132-486D-8431-B8B34632F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8094957" y="2698342"/>
              <a:ext cx="216000" cy="216000"/>
            </a:xfrm>
            <a:prstGeom prst="rect">
              <a:avLst/>
            </a:prstGeom>
          </p:spPr>
        </p:pic>
      </p:grp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xmlns="" id="{51D2BE2A-A719-429D-9815-562C69185465}"/>
              </a:ext>
            </a:extLst>
          </p:cNvPr>
          <p:cNvCxnSpPr>
            <a:stCxn id="14" idx="0"/>
            <a:endCxn id="25" idx="2"/>
          </p:cNvCxnSpPr>
          <p:nvPr/>
        </p:nvCxnSpPr>
        <p:spPr>
          <a:xfrm flipV="1">
            <a:off x="3463037" y="3882252"/>
            <a:ext cx="0" cy="382362"/>
          </a:xfrm>
          <a:prstGeom prst="straightConnector1">
            <a:avLst/>
          </a:prstGeom>
          <a:ln w="9525" cap="rnd">
            <a:solidFill>
              <a:schemeClr val="accent1"/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xmlns="" id="{3831C55B-9EED-4A90-938C-40726AEB910C}"/>
              </a:ext>
            </a:extLst>
          </p:cNvPr>
          <p:cNvCxnSpPr>
            <a:cxnSpLocks/>
            <a:stCxn id="20" idx="0"/>
            <a:endCxn id="16" idx="2"/>
          </p:cNvCxnSpPr>
          <p:nvPr/>
        </p:nvCxnSpPr>
        <p:spPr>
          <a:xfrm flipV="1">
            <a:off x="5144432" y="3882837"/>
            <a:ext cx="0" cy="381777"/>
          </a:xfrm>
          <a:prstGeom prst="straightConnector1">
            <a:avLst/>
          </a:prstGeom>
          <a:ln w="9525" cap="rnd">
            <a:solidFill>
              <a:schemeClr val="accent1"/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xmlns="" id="{2C7819B3-6BD8-4969-A3F3-A37FE6C9598F}"/>
              </a:ext>
            </a:extLst>
          </p:cNvPr>
          <p:cNvCxnSpPr>
            <a:cxnSpLocks/>
            <a:stCxn id="21" idx="0"/>
            <a:endCxn id="17" idx="2"/>
          </p:cNvCxnSpPr>
          <p:nvPr/>
        </p:nvCxnSpPr>
        <p:spPr>
          <a:xfrm flipV="1">
            <a:off x="6825827" y="3882252"/>
            <a:ext cx="0" cy="382362"/>
          </a:xfrm>
          <a:prstGeom prst="straightConnector1">
            <a:avLst/>
          </a:prstGeom>
          <a:ln w="9525" cap="rnd">
            <a:solidFill>
              <a:schemeClr val="accent1"/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接點: 肘形 81">
            <a:extLst>
              <a:ext uri="{FF2B5EF4-FFF2-40B4-BE49-F238E27FC236}">
                <a16:creationId xmlns:a16="http://schemas.microsoft.com/office/drawing/2014/main" xmlns="" id="{1F4B8D9A-53E6-48AF-9193-2D507EA7C422}"/>
              </a:ext>
            </a:extLst>
          </p:cNvPr>
          <p:cNvCxnSpPr>
            <a:cxnSpLocks/>
            <a:stCxn id="25" idx="1"/>
            <a:endCxn id="31" idx="2"/>
          </p:cNvCxnSpPr>
          <p:nvPr/>
        </p:nvCxnSpPr>
        <p:spPr>
          <a:xfrm rot="10800000" flipH="1">
            <a:off x="3013037" y="2008418"/>
            <a:ext cx="216000" cy="1693835"/>
          </a:xfrm>
          <a:prstGeom prst="bentConnector3">
            <a:avLst>
              <a:gd name="adj1" fmla="val -57379"/>
            </a:avLst>
          </a:prstGeom>
          <a:ln w="9525" cap="rnd">
            <a:solidFill>
              <a:schemeClr val="accent1"/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接點: 肘形 83">
            <a:extLst>
              <a:ext uri="{FF2B5EF4-FFF2-40B4-BE49-F238E27FC236}">
                <a16:creationId xmlns:a16="http://schemas.microsoft.com/office/drawing/2014/main" xmlns="" id="{151D6056-4E6E-4C55-923B-3FC87DD0B86F}"/>
              </a:ext>
            </a:extLst>
          </p:cNvPr>
          <p:cNvCxnSpPr>
            <a:cxnSpLocks/>
            <a:stCxn id="16" idx="1"/>
            <a:endCxn id="32" idx="2"/>
          </p:cNvCxnSpPr>
          <p:nvPr/>
        </p:nvCxnSpPr>
        <p:spPr>
          <a:xfrm rot="10800000" flipH="1">
            <a:off x="4694432" y="2012265"/>
            <a:ext cx="216000" cy="1690572"/>
          </a:xfrm>
          <a:prstGeom prst="bentConnector3">
            <a:avLst>
              <a:gd name="adj1" fmla="val -59930"/>
            </a:avLst>
          </a:prstGeom>
          <a:ln w="9525" cap="rnd">
            <a:solidFill>
              <a:schemeClr val="accent1"/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接點: 肘形 87">
            <a:extLst>
              <a:ext uri="{FF2B5EF4-FFF2-40B4-BE49-F238E27FC236}">
                <a16:creationId xmlns:a16="http://schemas.microsoft.com/office/drawing/2014/main" xmlns="" id="{2CD9CB93-ABEE-433B-83C8-6F393DA64030}"/>
              </a:ext>
            </a:extLst>
          </p:cNvPr>
          <p:cNvCxnSpPr>
            <a:cxnSpLocks/>
            <a:stCxn id="17" idx="1"/>
            <a:endCxn id="33" idx="2"/>
          </p:cNvCxnSpPr>
          <p:nvPr/>
        </p:nvCxnSpPr>
        <p:spPr>
          <a:xfrm rot="10800000" flipH="1">
            <a:off x="6375827" y="2012266"/>
            <a:ext cx="216000" cy="1689987"/>
          </a:xfrm>
          <a:prstGeom prst="bentConnector3">
            <a:avLst>
              <a:gd name="adj1" fmla="val -57379"/>
            </a:avLst>
          </a:prstGeom>
          <a:ln w="9525" cap="rnd">
            <a:solidFill>
              <a:schemeClr val="accent1"/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接點: 肘形 91">
            <a:extLst>
              <a:ext uri="{FF2B5EF4-FFF2-40B4-BE49-F238E27FC236}">
                <a16:creationId xmlns:a16="http://schemas.microsoft.com/office/drawing/2014/main" xmlns="" id="{1365FE27-8845-4318-94F4-D395C34F9502}"/>
              </a:ext>
            </a:extLst>
          </p:cNvPr>
          <p:cNvCxnSpPr>
            <a:cxnSpLocks/>
            <a:stCxn id="14" idx="6"/>
            <a:endCxn id="28" idx="3"/>
          </p:cNvCxnSpPr>
          <p:nvPr/>
        </p:nvCxnSpPr>
        <p:spPr>
          <a:xfrm flipV="1">
            <a:off x="3697037" y="2803734"/>
            <a:ext cx="216000" cy="1694880"/>
          </a:xfrm>
          <a:prstGeom prst="bentConnector3">
            <a:avLst>
              <a:gd name="adj1" fmla="val 159929"/>
            </a:avLst>
          </a:prstGeom>
          <a:ln w="9525" cap="rnd">
            <a:solidFill>
              <a:schemeClr val="accent6"/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接點: 肘形 95">
            <a:extLst>
              <a:ext uri="{FF2B5EF4-FFF2-40B4-BE49-F238E27FC236}">
                <a16:creationId xmlns:a16="http://schemas.microsoft.com/office/drawing/2014/main" xmlns="" id="{7F25117E-4045-493C-BDCA-C30C8FBE2D97}"/>
              </a:ext>
            </a:extLst>
          </p:cNvPr>
          <p:cNvCxnSpPr>
            <a:cxnSpLocks/>
            <a:stCxn id="20" idx="6"/>
            <a:endCxn id="29" idx="3"/>
          </p:cNvCxnSpPr>
          <p:nvPr/>
        </p:nvCxnSpPr>
        <p:spPr>
          <a:xfrm flipV="1">
            <a:off x="5378432" y="2803734"/>
            <a:ext cx="216000" cy="1694880"/>
          </a:xfrm>
          <a:prstGeom prst="bentConnector3">
            <a:avLst>
              <a:gd name="adj1" fmla="val 162480"/>
            </a:avLst>
          </a:prstGeom>
          <a:ln w="9525" cap="rnd">
            <a:solidFill>
              <a:schemeClr val="accent6"/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接點: 肘形 99">
            <a:extLst>
              <a:ext uri="{FF2B5EF4-FFF2-40B4-BE49-F238E27FC236}">
                <a16:creationId xmlns:a16="http://schemas.microsoft.com/office/drawing/2014/main" xmlns="" id="{8D7EA405-D78D-4EF3-96B0-466781AA1674}"/>
              </a:ext>
            </a:extLst>
          </p:cNvPr>
          <p:cNvCxnSpPr>
            <a:cxnSpLocks/>
            <a:stCxn id="21" idx="6"/>
            <a:endCxn id="30" idx="3"/>
          </p:cNvCxnSpPr>
          <p:nvPr/>
        </p:nvCxnSpPr>
        <p:spPr>
          <a:xfrm flipV="1">
            <a:off x="7059827" y="2803734"/>
            <a:ext cx="216000" cy="1694880"/>
          </a:xfrm>
          <a:prstGeom prst="bentConnector3">
            <a:avLst>
              <a:gd name="adj1" fmla="val 157379"/>
            </a:avLst>
          </a:prstGeom>
          <a:ln w="9525" cap="rnd">
            <a:solidFill>
              <a:schemeClr val="accent6"/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>
            <a:extLst>
              <a:ext uri="{FF2B5EF4-FFF2-40B4-BE49-F238E27FC236}">
                <a16:creationId xmlns:a16="http://schemas.microsoft.com/office/drawing/2014/main" xmlns="" id="{F9103EBD-BAC1-436A-945C-72C7C10DB28F}"/>
              </a:ext>
            </a:extLst>
          </p:cNvPr>
          <p:cNvCxnSpPr>
            <a:cxnSpLocks/>
            <a:stCxn id="28" idx="0"/>
            <a:endCxn id="31" idx="4"/>
          </p:cNvCxnSpPr>
          <p:nvPr/>
        </p:nvCxnSpPr>
        <p:spPr>
          <a:xfrm flipV="1">
            <a:off x="3463037" y="2242417"/>
            <a:ext cx="0" cy="381317"/>
          </a:xfrm>
          <a:prstGeom prst="straightConnector1">
            <a:avLst/>
          </a:prstGeom>
          <a:ln w="9525" cap="rnd">
            <a:solidFill>
              <a:schemeClr val="accent6"/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>
            <a:extLst>
              <a:ext uri="{FF2B5EF4-FFF2-40B4-BE49-F238E27FC236}">
                <a16:creationId xmlns:a16="http://schemas.microsoft.com/office/drawing/2014/main" xmlns="" id="{396B20B5-08E4-4585-B53A-14CB32C0FFF5}"/>
              </a:ext>
            </a:extLst>
          </p:cNvPr>
          <p:cNvCxnSpPr>
            <a:cxnSpLocks/>
            <a:stCxn id="29" idx="0"/>
            <a:endCxn id="32" idx="4"/>
          </p:cNvCxnSpPr>
          <p:nvPr/>
        </p:nvCxnSpPr>
        <p:spPr>
          <a:xfrm flipV="1">
            <a:off x="5144432" y="2246265"/>
            <a:ext cx="0" cy="377469"/>
          </a:xfrm>
          <a:prstGeom prst="straightConnector1">
            <a:avLst/>
          </a:prstGeom>
          <a:ln w="9525" cap="rnd">
            <a:solidFill>
              <a:schemeClr val="accent6"/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>
            <a:extLst>
              <a:ext uri="{FF2B5EF4-FFF2-40B4-BE49-F238E27FC236}">
                <a16:creationId xmlns:a16="http://schemas.microsoft.com/office/drawing/2014/main" xmlns="" id="{D333759D-DA82-4710-A153-C182519F0D1D}"/>
              </a:ext>
            </a:extLst>
          </p:cNvPr>
          <p:cNvCxnSpPr>
            <a:cxnSpLocks/>
            <a:stCxn id="30" idx="0"/>
            <a:endCxn id="33" idx="4"/>
          </p:cNvCxnSpPr>
          <p:nvPr/>
        </p:nvCxnSpPr>
        <p:spPr>
          <a:xfrm flipV="1">
            <a:off x="6825827" y="2246265"/>
            <a:ext cx="0" cy="377469"/>
          </a:xfrm>
          <a:prstGeom prst="straightConnector1">
            <a:avLst/>
          </a:prstGeom>
          <a:ln w="9525" cap="rnd">
            <a:solidFill>
              <a:schemeClr val="accent6"/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11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xmlns="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xmlns="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xmlns="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743436" y="4806534"/>
            <a:ext cx="4010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23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6" name="TextBox 120">
            <a:extLst>
              <a:ext uri="{FF2B5EF4-FFF2-40B4-BE49-F238E27FC236}">
                <a16:creationId xmlns:a16="http://schemas.microsoft.com/office/drawing/2014/main" xmlns="" id="{36E60DB0-0C8C-40C3-A0E9-0E1A2C5B7D38}"/>
              </a:ext>
            </a:extLst>
          </p:cNvPr>
          <p:cNvSpPr txBox="1"/>
          <p:nvPr/>
        </p:nvSpPr>
        <p:spPr bwMode="auto">
          <a:xfrm>
            <a:off x="1255132" y="789365"/>
            <a:ext cx="6633737" cy="646331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雙向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長短期記憶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/>
            </a:r>
            <a:b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</a:b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（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Bi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-directional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L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ong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S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hort-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T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erm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M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emory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  <a:endParaRPr lang="zh-TW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xmlns="" id="{1F3451FF-4386-452E-9777-97CAE5DAC1F5}"/>
              </a:ext>
            </a:extLst>
          </p:cNvPr>
          <p:cNvGrpSpPr/>
          <p:nvPr/>
        </p:nvGrpSpPr>
        <p:grpSpPr>
          <a:xfrm>
            <a:off x="2066263" y="2839580"/>
            <a:ext cx="4948635" cy="432591"/>
            <a:chOff x="2161640" y="2623225"/>
            <a:chExt cx="4948635" cy="432591"/>
          </a:xfrm>
        </p:grpSpPr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xmlns="" id="{97316EB8-8701-4D56-9CE7-B4EF0079CF64}"/>
                </a:ext>
              </a:extLst>
            </p:cNvPr>
            <p:cNvSpPr/>
            <p:nvPr/>
          </p:nvSpPr>
          <p:spPr>
            <a:xfrm>
              <a:off x="3095836" y="2623225"/>
              <a:ext cx="4014439" cy="432591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  <a:alpha val="6509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xmlns="" id="{E1597D86-8F8D-47FA-B026-A4800E3F8A76}"/>
                </a:ext>
              </a:extLst>
            </p:cNvPr>
            <p:cNvSpPr txBox="1"/>
            <p:nvPr/>
          </p:nvSpPr>
          <p:spPr>
            <a:xfrm>
              <a:off x="3217347" y="2669260"/>
              <a:ext cx="3771416" cy="340519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zh-TW" altLang="en-US" sz="1400" dirty="0"/>
                <a:t>我覺得這部電影很</a:t>
              </a:r>
              <a:r>
                <a:rPr lang="en-US" altLang="zh-TW" sz="1400" baseline="-25000" dirty="0"/>
                <a:t>__________</a:t>
              </a:r>
              <a:r>
                <a:rPr lang="zh-TW" altLang="en-US" sz="1400" dirty="0"/>
                <a:t>，因為劇情太單調了。</a:t>
              </a:r>
              <a:endParaRPr lang="zh-TW" altLang="en-US" sz="1400" dirty="0">
                <a:latin typeface="Sitka Heading Semibold"/>
              </a:endParaRP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xmlns="" id="{31A23792-BFBE-4471-AC8E-7C3C469ACDF1}"/>
                </a:ext>
              </a:extLst>
            </p:cNvPr>
            <p:cNvSpPr txBox="1"/>
            <p:nvPr/>
          </p:nvSpPr>
          <p:spPr>
            <a:xfrm>
              <a:off x="2161640" y="2669260"/>
              <a:ext cx="868591" cy="340519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pPr algn="r"/>
              <a:r>
                <a:rPr lang="en-US" altLang="zh-TW" sz="1400" b="1" dirty="0">
                  <a:latin typeface="Sitka Heading Semibold" pitchFamily="2" charset="0"/>
                </a:rPr>
                <a:t>LSTM</a:t>
              </a:r>
              <a:endParaRPr lang="zh-TW" altLang="en-US" sz="1400" b="1" dirty="0">
                <a:latin typeface="Sitka Heading Semibold" pitchFamily="2" charset="0"/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xmlns="" id="{B58BC132-189D-49DF-A12A-EE2D0A8B05F3}"/>
              </a:ext>
            </a:extLst>
          </p:cNvPr>
          <p:cNvGrpSpPr/>
          <p:nvPr/>
        </p:nvGrpSpPr>
        <p:grpSpPr>
          <a:xfrm>
            <a:off x="1799692" y="3697357"/>
            <a:ext cx="5215206" cy="432591"/>
            <a:chOff x="1895069" y="3399762"/>
            <a:chExt cx="5215206" cy="432591"/>
          </a:xfrm>
        </p:grpSpPr>
        <p:sp>
          <p:nvSpPr>
            <p:cNvPr id="33" name="矩形: 圓角 32">
              <a:extLst>
                <a:ext uri="{FF2B5EF4-FFF2-40B4-BE49-F238E27FC236}">
                  <a16:creationId xmlns:a16="http://schemas.microsoft.com/office/drawing/2014/main" xmlns="" id="{83C4F23B-34B6-4DF3-B3C5-499B456A543A}"/>
                </a:ext>
              </a:extLst>
            </p:cNvPr>
            <p:cNvSpPr/>
            <p:nvPr/>
          </p:nvSpPr>
          <p:spPr>
            <a:xfrm>
              <a:off x="3095836" y="3399762"/>
              <a:ext cx="4014439" cy="432591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  <a:alpha val="6509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xmlns="" id="{577B9F9B-76C3-47AD-9A85-A6B3A3164A96}"/>
                </a:ext>
              </a:extLst>
            </p:cNvPr>
            <p:cNvSpPr txBox="1"/>
            <p:nvPr/>
          </p:nvSpPr>
          <p:spPr>
            <a:xfrm>
              <a:off x="3217347" y="3445797"/>
              <a:ext cx="3771416" cy="340519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zh-TW" altLang="en-US" sz="1400" dirty="0"/>
                <a:t>我覺得這部電影很</a:t>
              </a:r>
              <a:r>
                <a:rPr lang="en-US" altLang="zh-TW" sz="1400" baseline="-25000" dirty="0"/>
                <a:t>__________</a:t>
              </a:r>
              <a:r>
                <a:rPr lang="zh-TW" altLang="en-US" sz="1400" dirty="0"/>
                <a:t>，因為劇情太單調了。</a:t>
              </a:r>
              <a:endParaRPr lang="zh-TW" altLang="en-US" sz="1400" dirty="0">
                <a:latin typeface="Sitka Heading Semibold"/>
              </a:endParaRP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xmlns="" id="{B871B1C3-38E2-4FBC-84EF-54D35F16B0C4}"/>
                </a:ext>
              </a:extLst>
            </p:cNvPr>
            <p:cNvSpPr txBox="1"/>
            <p:nvPr/>
          </p:nvSpPr>
          <p:spPr>
            <a:xfrm>
              <a:off x="1895069" y="3445796"/>
              <a:ext cx="1140011" cy="340519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pPr algn="r"/>
              <a:r>
                <a:rPr lang="en-US" altLang="zh-TW" sz="1400" b="1" dirty="0">
                  <a:latin typeface="Sitka Heading Semibold" pitchFamily="2" charset="0"/>
                </a:rPr>
                <a:t>Bi-LSTM</a:t>
              </a:r>
              <a:endParaRPr lang="zh-TW" altLang="en-US" sz="1400" b="1" dirty="0">
                <a:latin typeface="Sitka Heading Semibold" pitchFamily="2" charset="0"/>
              </a:endParaRPr>
            </a:p>
          </p:txBody>
        </p:sp>
      </p:grpSp>
      <p:sp>
        <p:nvSpPr>
          <p:cNvPr id="25" name="文字方塊 24">
            <a:extLst>
              <a:ext uri="{FF2B5EF4-FFF2-40B4-BE49-F238E27FC236}">
                <a16:creationId xmlns:a16="http://schemas.microsoft.com/office/drawing/2014/main" xmlns="" id="{C7C5EB48-9F88-4B3B-8C5D-712501D30AD9}"/>
              </a:ext>
            </a:extLst>
          </p:cNvPr>
          <p:cNvSpPr txBox="1"/>
          <p:nvPr/>
        </p:nvSpPr>
        <p:spPr>
          <a:xfrm>
            <a:off x="4465607" y="3737493"/>
            <a:ext cx="754143" cy="34051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400" b="1" dirty="0">
                <a:solidFill>
                  <a:srgbClr val="E03E3E"/>
                </a:solidFill>
              </a:rPr>
              <a:t>無聊</a:t>
            </a:r>
            <a:endParaRPr lang="zh-TW" altLang="en-US" sz="1400" b="1" dirty="0">
              <a:solidFill>
                <a:srgbClr val="E03E3E"/>
              </a:solidFill>
              <a:latin typeface="Sitka Heading Semibold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xmlns="" id="{863CA356-1A86-4A59-9BF8-0A60A8755BA3}"/>
              </a:ext>
            </a:extLst>
          </p:cNvPr>
          <p:cNvGrpSpPr/>
          <p:nvPr/>
        </p:nvGrpSpPr>
        <p:grpSpPr>
          <a:xfrm>
            <a:off x="1799692" y="1981803"/>
            <a:ext cx="5220247" cy="432591"/>
            <a:chOff x="1895069" y="1888468"/>
            <a:chExt cx="5220247" cy="432591"/>
          </a:xfrm>
        </p:grpSpPr>
        <p:sp>
          <p:nvSpPr>
            <p:cNvPr id="36" name="矩形: 圓角 35">
              <a:extLst>
                <a:ext uri="{FF2B5EF4-FFF2-40B4-BE49-F238E27FC236}">
                  <a16:creationId xmlns:a16="http://schemas.microsoft.com/office/drawing/2014/main" xmlns="" id="{298F6168-506A-42FD-B337-4B3A299C42F5}"/>
                </a:ext>
              </a:extLst>
            </p:cNvPr>
            <p:cNvSpPr/>
            <p:nvPr/>
          </p:nvSpPr>
          <p:spPr>
            <a:xfrm>
              <a:off x="3100877" y="1888468"/>
              <a:ext cx="4014439" cy="432591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  <a:alpha val="6509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xmlns="" id="{7664946F-38E7-4321-BA91-92D0B6A05D26}"/>
                </a:ext>
              </a:extLst>
            </p:cNvPr>
            <p:cNvSpPr txBox="1"/>
            <p:nvPr/>
          </p:nvSpPr>
          <p:spPr>
            <a:xfrm>
              <a:off x="1895069" y="1934503"/>
              <a:ext cx="1140203" cy="340519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pPr algn="r"/>
              <a:r>
                <a:rPr lang="zh-TW" altLang="en-US" sz="1400" b="1" dirty="0">
                  <a:latin typeface="Sitka Heading Semibold" pitchFamily="2" charset="0"/>
                </a:rPr>
                <a:t>原始句子</a:t>
              </a: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xmlns="" id="{00827505-4B1A-45EC-B0D1-6087EF48ACEA}"/>
                </a:ext>
              </a:extLst>
            </p:cNvPr>
            <p:cNvSpPr txBox="1"/>
            <p:nvPr/>
          </p:nvSpPr>
          <p:spPr>
            <a:xfrm>
              <a:off x="3217347" y="1934502"/>
              <a:ext cx="3771416" cy="340519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zh-TW" altLang="en-US" sz="1400" dirty="0"/>
                <a:t>我覺得這部電影很</a:t>
              </a:r>
              <a:r>
                <a:rPr lang="en-US" altLang="zh-TW" sz="1400" baseline="-25000" dirty="0"/>
                <a:t>__________</a:t>
              </a:r>
              <a:r>
                <a:rPr lang="zh-TW" altLang="en-US" sz="1400" dirty="0"/>
                <a:t>，因為劇情太單調了。</a:t>
              </a:r>
              <a:endParaRPr lang="zh-TW" altLang="en-US" sz="1400" dirty="0">
                <a:latin typeface="Sitka Heading Semibold"/>
              </a:endParaRPr>
            </a:p>
          </p:txBody>
        </p:sp>
      </p:grpSp>
      <p:sp>
        <p:nvSpPr>
          <p:cNvPr id="39" name="文字方塊 38">
            <a:extLst>
              <a:ext uri="{FF2B5EF4-FFF2-40B4-BE49-F238E27FC236}">
                <a16:creationId xmlns:a16="http://schemas.microsoft.com/office/drawing/2014/main" xmlns="" id="{58D64EBB-F20B-453B-A4EC-174CDBBE6B5E}"/>
              </a:ext>
            </a:extLst>
          </p:cNvPr>
          <p:cNvSpPr txBox="1"/>
          <p:nvPr/>
        </p:nvSpPr>
        <p:spPr>
          <a:xfrm>
            <a:off x="4462651" y="2885614"/>
            <a:ext cx="754143" cy="34051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400" b="1" dirty="0">
                <a:solidFill>
                  <a:srgbClr val="E03E3E"/>
                </a:solidFill>
              </a:rPr>
              <a:t>有趣</a:t>
            </a:r>
            <a:endParaRPr lang="zh-TW" altLang="en-US" sz="1400" b="1" dirty="0">
              <a:solidFill>
                <a:srgbClr val="E03E3E"/>
              </a:solidFill>
              <a:latin typeface="Sitka Heading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03940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xmlns="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xmlns="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xmlns="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33818" y="4806534"/>
            <a:ext cx="4106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24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7" name="TextBox 120">
            <a:extLst>
              <a:ext uri="{FF2B5EF4-FFF2-40B4-BE49-F238E27FC236}">
                <a16:creationId xmlns:a16="http://schemas.microsoft.com/office/drawing/2014/main" xmlns="" id="{A552457E-A78D-4E1F-81B8-FFABC5F91F5F}"/>
              </a:ext>
            </a:extLst>
          </p:cNvPr>
          <p:cNvSpPr txBox="1"/>
          <p:nvPr/>
        </p:nvSpPr>
        <p:spPr bwMode="auto">
          <a:xfrm>
            <a:off x="1592668" y="880356"/>
            <a:ext cx="5958662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堆疊卷積神經網路結合條件式隨機域</a:t>
            </a:r>
            <a:endParaRPr lang="en-US" altLang="zh-TW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aphicFrame>
        <p:nvGraphicFramePr>
          <p:cNvPr id="28" name="表格 14">
            <a:extLst>
              <a:ext uri="{FF2B5EF4-FFF2-40B4-BE49-F238E27FC236}">
                <a16:creationId xmlns:a16="http://schemas.microsoft.com/office/drawing/2014/main" xmlns="" id="{218D6FE7-9259-46C5-8A00-B221CB3E4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801436"/>
              </p:ext>
            </p:extLst>
          </p:nvPr>
        </p:nvGraphicFramePr>
        <p:xfrm>
          <a:off x="3311860" y="1564432"/>
          <a:ext cx="1080120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xmlns="" val="261082697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xmlns="" val="316439243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xmlns="" val="1960883496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accent1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8386" marR="78386" marT="39193" marB="39193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8386" marR="78386" marT="39193" marB="39193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8386" marR="78386" marT="39193" marB="39193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3733261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8386" marR="78386" marT="39193" marB="39193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accent1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8386" marR="78386" marT="39193" marB="39193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8386" marR="78386" marT="39193" marB="39193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5707098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8386" marR="78386" marT="39193" marB="39193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8386" marR="78386" marT="39193" marB="39193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accent1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8386" marR="78386" marT="39193" marB="39193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59812480"/>
                  </a:ext>
                </a:extLst>
              </a:tr>
            </a:tbl>
          </a:graphicData>
        </a:graphic>
      </p:graphicFrame>
      <p:graphicFrame>
        <p:nvGraphicFramePr>
          <p:cNvPr id="29" name="表格 14">
            <a:extLst>
              <a:ext uri="{FF2B5EF4-FFF2-40B4-BE49-F238E27FC236}">
                <a16:creationId xmlns:a16="http://schemas.microsoft.com/office/drawing/2014/main" xmlns="" id="{94BAD27C-BC12-4F6C-9574-8CB7E3668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184511"/>
              </p:ext>
            </p:extLst>
          </p:nvPr>
        </p:nvGraphicFramePr>
        <p:xfrm>
          <a:off x="737602" y="2032484"/>
          <a:ext cx="180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000">
                  <a:extLst>
                    <a:ext uri="{9D8B030D-6E8A-4147-A177-3AD203B41FA5}">
                      <a16:colId xmlns:a16="http://schemas.microsoft.com/office/drawing/2014/main" xmlns="" val="2610826970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xmlns="" val="3164392432"/>
                    </a:ext>
                  </a:extLst>
                </a:gridCol>
                <a:gridCol w="300050">
                  <a:extLst>
                    <a:ext uri="{9D8B030D-6E8A-4147-A177-3AD203B41FA5}">
                      <a16:colId xmlns:a16="http://schemas.microsoft.com/office/drawing/2014/main" xmlns="" val="1960883496"/>
                    </a:ext>
                  </a:extLst>
                </a:gridCol>
                <a:gridCol w="299950">
                  <a:extLst>
                    <a:ext uri="{9D8B030D-6E8A-4147-A177-3AD203B41FA5}">
                      <a16:colId xmlns:a16="http://schemas.microsoft.com/office/drawing/2014/main" xmlns="" val="2545512058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xmlns="" val="3834127646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xmlns="" val="3797128118"/>
                    </a:ext>
                  </a:extLst>
                </a:gridCol>
              </a:tblGrid>
              <a:tr h="30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accent1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accent1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37332611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accent1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accent1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57070983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accent1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accent1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59812480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accent1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accent1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29372939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accent1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accent1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86030669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accent1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accent1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69182211"/>
                  </a:ext>
                </a:extLst>
              </a:tr>
            </a:tbl>
          </a:graphicData>
        </a:graphic>
      </p:graphicFrame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xmlns="" id="{3D2B11AE-5DFE-4094-B03A-24B70DA72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283646"/>
              </p:ext>
            </p:extLst>
          </p:nvPr>
        </p:nvGraphicFramePr>
        <p:xfrm>
          <a:off x="737498" y="2028849"/>
          <a:ext cx="900000" cy="9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000">
                  <a:extLst>
                    <a:ext uri="{9D8B030D-6E8A-4147-A177-3AD203B41FA5}">
                      <a16:colId xmlns:a16="http://schemas.microsoft.com/office/drawing/2014/main" xmlns="" val="298611640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xmlns="" val="1801911657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xmlns="" val="1740578113"/>
                    </a:ext>
                  </a:extLst>
                </a:gridCol>
              </a:tblGrid>
              <a:tr h="300000"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accent1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9050" cap="flat" cmpd="sng" algn="ctr">
                      <a:solidFill>
                        <a:srgbClr val="E0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0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0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0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0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89161234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9050" cap="flat" cmpd="sng" algn="ctr">
                      <a:solidFill>
                        <a:srgbClr val="E0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accent1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0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32008133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9050" cap="flat" cmpd="sng" algn="ctr">
                      <a:solidFill>
                        <a:srgbClr val="E0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0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0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accent1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0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0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57796495"/>
                  </a:ext>
                </a:extLst>
              </a:tr>
            </a:tbl>
          </a:graphicData>
        </a:graphic>
      </p:graphicFrame>
      <p:graphicFrame>
        <p:nvGraphicFramePr>
          <p:cNvPr id="68" name="表格 14">
            <a:extLst>
              <a:ext uri="{FF2B5EF4-FFF2-40B4-BE49-F238E27FC236}">
                <a16:creationId xmlns:a16="http://schemas.microsoft.com/office/drawing/2014/main" xmlns="" id="{218D6FE7-9259-46C5-8A00-B221CB3E4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947431"/>
              </p:ext>
            </p:extLst>
          </p:nvPr>
        </p:nvGraphicFramePr>
        <p:xfrm>
          <a:off x="3314493" y="3220616"/>
          <a:ext cx="1080120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xmlns="" val="261082697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xmlns="" val="316439243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xmlns="" val="1960883496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accent1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8386" marR="78386" marT="39193" marB="39193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8386" marR="78386" marT="39193" marB="39193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8386" marR="78386" marT="39193" marB="39193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3733261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8386" marR="78386" marT="39193" marB="39193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accent1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8386" marR="78386" marT="39193" marB="39193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8386" marR="78386" marT="39193" marB="39193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5707098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8386" marR="78386" marT="39193" marB="39193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8386" marR="78386" marT="39193" marB="39193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accent1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8386" marR="78386" marT="39193" marB="39193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59812480"/>
                  </a:ext>
                </a:extLst>
              </a:tr>
            </a:tbl>
          </a:graphicData>
        </a:graphic>
      </p:graphicFrame>
      <p:sp>
        <p:nvSpPr>
          <p:cNvPr id="70" name="文字方塊 69">
            <a:extLst>
              <a:ext uri="{FF2B5EF4-FFF2-40B4-BE49-F238E27FC236}">
                <a16:creationId xmlns:a16="http://schemas.microsoft.com/office/drawing/2014/main" xmlns="" id="{3115D244-B526-4574-98A7-354DF0BF64E4}"/>
              </a:ext>
            </a:extLst>
          </p:cNvPr>
          <p:cNvSpPr txBox="1"/>
          <p:nvPr/>
        </p:nvSpPr>
        <p:spPr>
          <a:xfrm>
            <a:off x="4914066" y="3580676"/>
            <a:ext cx="360000" cy="360000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l-GR" altLang="zh-TW" sz="1400" dirty="0">
                <a:latin typeface="Sitka Heading Semibold" pitchFamily="2" charset="0"/>
              </a:rPr>
              <a:t>σ</a:t>
            </a:r>
            <a:endParaRPr lang="zh-TW" altLang="en-US" baseline="-10000" dirty="0"/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xmlns="" id="{3115D244-B526-4574-98A7-354DF0BF64E4}"/>
              </a:ext>
            </a:extLst>
          </p:cNvPr>
          <p:cNvSpPr txBox="1"/>
          <p:nvPr/>
        </p:nvSpPr>
        <p:spPr>
          <a:xfrm>
            <a:off x="5598158" y="2748849"/>
            <a:ext cx="360000" cy="360000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/>
              <a:t>×</a:t>
            </a:r>
            <a:endParaRPr lang="zh-TW" altLang="en-US" baseline="-10000" dirty="0"/>
          </a:p>
        </p:txBody>
      </p:sp>
      <p:cxnSp>
        <p:nvCxnSpPr>
          <p:cNvPr id="72" name="接點: 肘形 188">
            <a:extLst>
              <a:ext uri="{FF2B5EF4-FFF2-40B4-BE49-F238E27FC236}">
                <a16:creationId xmlns:a16="http://schemas.microsoft.com/office/drawing/2014/main" xmlns="" id="{363368CD-7F8C-4019-BEF4-0AEF5085AF9F}"/>
              </a:ext>
            </a:extLst>
          </p:cNvPr>
          <p:cNvCxnSpPr>
            <a:cxnSpLocks/>
            <a:stCxn id="70" idx="6"/>
            <a:endCxn id="71" idx="4"/>
          </p:cNvCxnSpPr>
          <p:nvPr/>
        </p:nvCxnSpPr>
        <p:spPr>
          <a:xfrm flipV="1">
            <a:off x="5274066" y="3108849"/>
            <a:ext cx="504092" cy="651827"/>
          </a:xfrm>
          <a:prstGeom prst="bentConnector2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表格 14">
            <a:extLst>
              <a:ext uri="{FF2B5EF4-FFF2-40B4-BE49-F238E27FC236}">
                <a16:creationId xmlns:a16="http://schemas.microsoft.com/office/drawing/2014/main" xmlns="" id="{94BAD27C-BC12-4F6C-9574-8CB7E3668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109601"/>
              </p:ext>
            </p:extLst>
          </p:nvPr>
        </p:nvGraphicFramePr>
        <p:xfrm>
          <a:off x="6678262" y="2478849"/>
          <a:ext cx="1800000" cy="9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000">
                  <a:extLst>
                    <a:ext uri="{9D8B030D-6E8A-4147-A177-3AD203B41FA5}">
                      <a16:colId xmlns:a16="http://schemas.microsoft.com/office/drawing/2014/main" xmlns="" val="2610826970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xmlns="" val="3164392432"/>
                    </a:ext>
                  </a:extLst>
                </a:gridCol>
                <a:gridCol w="300050">
                  <a:extLst>
                    <a:ext uri="{9D8B030D-6E8A-4147-A177-3AD203B41FA5}">
                      <a16:colId xmlns:a16="http://schemas.microsoft.com/office/drawing/2014/main" xmlns="" val="1960883496"/>
                    </a:ext>
                  </a:extLst>
                </a:gridCol>
                <a:gridCol w="299950">
                  <a:extLst>
                    <a:ext uri="{9D8B030D-6E8A-4147-A177-3AD203B41FA5}">
                      <a16:colId xmlns:a16="http://schemas.microsoft.com/office/drawing/2014/main" xmlns="" val="2545512058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xmlns="" val="3834127646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xmlns="" val="3797128118"/>
                    </a:ext>
                  </a:extLst>
                </a:gridCol>
              </a:tblGrid>
              <a:tr h="30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accent1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accent1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37332611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accent1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accent1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57070983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accent1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accent1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59812480"/>
                  </a:ext>
                </a:extLst>
              </a:tr>
            </a:tbl>
          </a:graphicData>
        </a:graphic>
      </p:graphicFrame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xmlns="" id="{DC8A5A1E-6F78-4531-B69D-552B1D0C6F7B}"/>
              </a:ext>
            </a:extLst>
          </p:cNvPr>
          <p:cNvCxnSpPr>
            <a:cxnSpLocks/>
            <a:stCxn id="68" idx="3"/>
            <a:endCxn id="70" idx="2"/>
          </p:cNvCxnSpPr>
          <p:nvPr/>
        </p:nvCxnSpPr>
        <p:spPr>
          <a:xfrm>
            <a:off x="4394613" y="3760676"/>
            <a:ext cx="519453" cy="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接點: 肘形 188">
            <a:extLst>
              <a:ext uri="{FF2B5EF4-FFF2-40B4-BE49-F238E27FC236}">
                <a16:creationId xmlns:a16="http://schemas.microsoft.com/office/drawing/2014/main" xmlns="" id="{363368CD-7F8C-4019-BEF4-0AEF5085AF9F}"/>
              </a:ext>
            </a:extLst>
          </p:cNvPr>
          <p:cNvCxnSpPr>
            <a:cxnSpLocks/>
            <a:stCxn id="28" idx="3"/>
            <a:endCxn id="71" idx="0"/>
          </p:cNvCxnSpPr>
          <p:nvPr/>
        </p:nvCxnSpPr>
        <p:spPr>
          <a:xfrm>
            <a:off x="4391980" y="2104492"/>
            <a:ext cx="1386178" cy="644357"/>
          </a:xfrm>
          <a:prstGeom prst="bentConnector2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xmlns="" id="{DC8A5A1E-6F78-4531-B69D-552B1D0C6F7B}"/>
              </a:ext>
            </a:extLst>
          </p:cNvPr>
          <p:cNvCxnSpPr>
            <a:cxnSpLocks/>
            <a:stCxn id="71" idx="6"/>
            <a:endCxn id="73" idx="1"/>
          </p:cNvCxnSpPr>
          <p:nvPr/>
        </p:nvCxnSpPr>
        <p:spPr>
          <a:xfrm>
            <a:off x="5958158" y="2928849"/>
            <a:ext cx="720104" cy="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/>
          <p:cNvCxnSpPr/>
          <p:nvPr/>
        </p:nvCxnSpPr>
        <p:spPr>
          <a:xfrm flipV="1">
            <a:off x="1637602" y="1564432"/>
            <a:ext cx="1674258" cy="468052"/>
          </a:xfrm>
          <a:prstGeom prst="line">
            <a:avLst/>
          </a:prstGeom>
          <a:ln w="19050">
            <a:solidFill>
              <a:srgbClr val="E03E3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/>
          <p:cNvCxnSpPr/>
          <p:nvPr/>
        </p:nvCxnSpPr>
        <p:spPr>
          <a:xfrm flipV="1">
            <a:off x="1637498" y="2644552"/>
            <a:ext cx="1674258" cy="284298"/>
          </a:xfrm>
          <a:prstGeom prst="line">
            <a:avLst/>
          </a:prstGeom>
          <a:ln w="19050">
            <a:solidFill>
              <a:srgbClr val="E03E3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2" name="表格 91">
            <a:extLst>
              <a:ext uri="{FF2B5EF4-FFF2-40B4-BE49-F238E27FC236}">
                <a16:creationId xmlns:a16="http://schemas.microsoft.com/office/drawing/2014/main" xmlns="" id="{3D2B11AE-5DFE-4094-B03A-24B70DA72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599413"/>
              </p:ext>
            </p:extLst>
          </p:nvPr>
        </p:nvGraphicFramePr>
        <p:xfrm>
          <a:off x="3310709" y="1564432"/>
          <a:ext cx="360000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xmlns="" val="298611640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accent1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9050" cap="flat" cmpd="sng" algn="ctr">
                      <a:solidFill>
                        <a:srgbClr val="E0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0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0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8916123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9050" cap="flat" cmpd="sng" algn="ctr">
                      <a:solidFill>
                        <a:srgbClr val="E0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0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3200813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9050" cap="flat" cmpd="sng" algn="ctr">
                      <a:solidFill>
                        <a:srgbClr val="E0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0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0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57796495"/>
                  </a:ext>
                </a:extLst>
              </a:tr>
            </a:tbl>
          </a:graphicData>
        </a:graphic>
      </p:graphicFrame>
      <p:graphicFrame>
        <p:nvGraphicFramePr>
          <p:cNvPr id="93" name="表格 92">
            <a:extLst>
              <a:ext uri="{FF2B5EF4-FFF2-40B4-BE49-F238E27FC236}">
                <a16:creationId xmlns:a16="http://schemas.microsoft.com/office/drawing/2014/main" xmlns="" id="{3D2B11AE-5DFE-4094-B03A-24B70DA72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285254"/>
              </p:ext>
            </p:extLst>
          </p:nvPr>
        </p:nvGraphicFramePr>
        <p:xfrm>
          <a:off x="1044286" y="2028848"/>
          <a:ext cx="900000" cy="9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000">
                  <a:extLst>
                    <a:ext uri="{9D8B030D-6E8A-4147-A177-3AD203B41FA5}">
                      <a16:colId xmlns:a16="http://schemas.microsoft.com/office/drawing/2014/main" xmlns="" val="298611640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xmlns="" val="1801911657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xmlns="" val="1740578113"/>
                    </a:ext>
                  </a:extLst>
                </a:gridCol>
              </a:tblGrid>
              <a:tr h="300000"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accent1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89161234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accent1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32008133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accent1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57796495"/>
                  </a:ext>
                </a:extLst>
              </a:tr>
            </a:tbl>
          </a:graphicData>
        </a:graphic>
      </p:graphicFrame>
      <p:cxnSp>
        <p:nvCxnSpPr>
          <p:cNvPr id="94" name="直線接點 93"/>
          <p:cNvCxnSpPr/>
          <p:nvPr/>
        </p:nvCxnSpPr>
        <p:spPr>
          <a:xfrm>
            <a:off x="1944390" y="2036120"/>
            <a:ext cx="1370103" cy="1184496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接點 96"/>
          <p:cNvCxnSpPr/>
          <p:nvPr/>
        </p:nvCxnSpPr>
        <p:spPr>
          <a:xfrm>
            <a:off x="1944390" y="2936119"/>
            <a:ext cx="1366319" cy="1364417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1" name="表格 100">
            <a:extLst>
              <a:ext uri="{FF2B5EF4-FFF2-40B4-BE49-F238E27FC236}">
                <a16:creationId xmlns:a16="http://schemas.microsoft.com/office/drawing/2014/main" xmlns="" id="{3D2B11AE-5DFE-4094-B03A-24B70DA72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373607"/>
              </p:ext>
            </p:extLst>
          </p:nvPr>
        </p:nvGraphicFramePr>
        <p:xfrm>
          <a:off x="3310709" y="3218980"/>
          <a:ext cx="360000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xmlns="" val="298611640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accent1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8916123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3200813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73535" marR="73535" marT="36767" marB="36767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57796495"/>
                  </a:ext>
                </a:extLst>
              </a:tr>
            </a:tbl>
          </a:graphicData>
        </a:graphic>
      </p:graphicFrame>
      <p:sp>
        <p:nvSpPr>
          <p:cNvPr id="102" name="文字方塊 101">
            <a:extLst>
              <a:ext uri="{FF2B5EF4-FFF2-40B4-BE49-F238E27FC236}">
                <a16:creationId xmlns:a16="http://schemas.microsoft.com/office/drawing/2014/main" xmlns="" id="{411E9DE8-2B53-4405-9684-79D8A42AB50A}"/>
              </a:ext>
            </a:extLst>
          </p:cNvPr>
          <p:cNvSpPr txBox="1"/>
          <p:nvPr/>
        </p:nvSpPr>
        <p:spPr>
          <a:xfrm>
            <a:off x="1133435" y="4516760"/>
            <a:ext cx="1008126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200" dirty="0">
                <a:latin typeface="Sitka Heading Semibold" pitchFamily="2" charset="0"/>
              </a:rPr>
              <a:t>Input</a:t>
            </a:r>
            <a:endParaRPr lang="zh-TW" altLang="en-US" sz="1200" dirty="0">
              <a:latin typeface="Sitka Heading Semibold" pitchFamily="2" charset="0"/>
            </a:endParaRPr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xmlns="" id="{411E9DE8-2B53-4405-9684-79D8A42AB50A}"/>
              </a:ext>
            </a:extLst>
          </p:cNvPr>
          <p:cNvSpPr txBox="1"/>
          <p:nvPr/>
        </p:nvSpPr>
        <p:spPr>
          <a:xfrm>
            <a:off x="3203844" y="4516760"/>
            <a:ext cx="1296151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200" dirty="0">
                <a:latin typeface="Sitka Heading Semibold" pitchFamily="2" charset="0"/>
              </a:rPr>
              <a:t>Convolution</a:t>
            </a:r>
            <a:endParaRPr lang="zh-TW" altLang="en-US" sz="1200" dirty="0">
              <a:latin typeface="Sitka Heading Semibold" pitchFamily="2" charset="0"/>
            </a:endParaRPr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xmlns="" id="{411E9DE8-2B53-4405-9684-79D8A42AB50A}"/>
              </a:ext>
            </a:extLst>
          </p:cNvPr>
          <p:cNvSpPr txBox="1"/>
          <p:nvPr/>
        </p:nvSpPr>
        <p:spPr>
          <a:xfrm>
            <a:off x="5130082" y="4516759"/>
            <a:ext cx="1296151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200" dirty="0">
                <a:latin typeface="Sitka Heading Semibold" pitchFamily="2" charset="0"/>
              </a:rPr>
              <a:t>Gating</a:t>
            </a:r>
            <a:endParaRPr lang="zh-TW" altLang="en-US" sz="1200" dirty="0">
              <a:latin typeface="Sitka Heading Semibold" pitchFamily="2" charset="0"/>
            </a:endParaRPr>
          </a:p>
        </p:txBody>
      </p:sp>
      <p:sp>
        <p:nvSpPr>
          <p:cNvPr id="105" name="文字方塊 104">
            <a:extLst>
              <a:ext uri="{FF2B5EF4-FFF2-40B4-BE49-F238E27FC236}">
                <a16:creationId xmlns:a16="http://schemas.microsoft.com/office/drawing/2014/main" xmlns="" id="{411E9DE8-2B53-4405-9684-79D8A42AB50A}"/>
              </a:ext>
            </a:extLst>
          </p:cNvPr>
          <p:cNvSpPr txBox="1"/>
          <p:nvPr/>
        </p:nvSpPr>
        <p:spPr>
          <a:xfrm>
            <a:off x="6930186" y="4516759"/>
            <a:ext cx="1296151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200" dirty="0">
                <a:latin typeface="Sitka Heading Semibold" pitchFamily="2" charset="0"/>
              </a:rPr>
              <a:t>Output</a:t>
            </a:r>
            <a:endParaRPr lang="zh-TW" altLang="en-US" sz="1200" dirty="0">
              <a:latin typeface="Sitka Heading Semibold" pitchFamily="2" charset="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xmlns="" id="{24CE946D-E7D6-4E9A-933D-35FF22F002C2}"/>
              </a:ext>
            </a:extLst>
          </p:cNvPr>
          <p:cNvSpPr txBox="1"/>
          <p:nvPr/>
        </p:nvSpPr>
        <p:spPr>
          <a:xfrm>
            <a:off x="6930186" y="3420471"/>
            <a:ext cx="1296151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200" dirty="0">
                <a:latin typeface="Sitka Heading Semibold" pitchFamily="2" charset="0"/>
              </a:rPr>
              <a:t>CRF</a:t>
            </a:r>
            <a:endParaRPr lang="zh-TW" altLang="en-US" sz="1200" dirty="0">
              <a:latin typeface="Sitka Heading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82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5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5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70" grpId="0" animBg="1"/>
      <p:bldP spid="71" grpId="0" animBg="1"/>
      <p:bldP spid="102" grpId="0"/>
      <p:bldP spid="103" grpId="0"/>
      <p:bldP spid="104" grpId="0"/>
      <p:bldP spid="105" grpId="0"/>
      <p:bldP spid="3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xmlns="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xmlns="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xmlns="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48464" y="4806534"/>
            <a:ext cx="3994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25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48" name="矩形: 圓角 47">
            <a:extLst>
              <a:ext uri="{FF2B5EF4-FFF2-40B4-BE49-F238E27FC236}">
                <a16:creationId xmlns:a16="http://schemas.microsoft.com/office/drawing/2014/main" xmlns="" id="{A25AF072-1DB3-41AF-B6C7-56383F7593AD}"/>
              </a:ext>
            </a:extLst>
          </p:cNvPr>
          <p:cNvSpPr/>
          <p:nvPr/>
        </p:nvSpPr>
        <p:spPr>
          <a:xfrm>
            <a:off x="2682000" y="2032484"/>
            <a:ext cx="3780000" cy="1620000"/>
          </a:xfrm>
          <a:prstGeom prst="roundRect">
            <a:avLst/>
          </a:prstGeom>
          <a:solidFill>
            <a:srgbClr val="DEEBF7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xmlns="" id="{42BBC1E1-25BF-45CE-8D33-AA8A3B3E4486}"/>
              </a:ext>
            </a:extLst>
          </p:cNvPr>
          <p:cNvSpPr txBox="1"/>
          <p:nvPr/>
        </p:nvSpPr>
        <p:spPr>
          <a:xfrm>
            <a:off x="2917961" y="2382783"/>
            <a:ext cx="3308078" cy="919401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 marL="342900" indent="-342900" algn="l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u"/>
            </a:pP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基於分段語言模型的非監督斷詞法</a:t>
            </a:r>
            <a:endParaRPr lang="en-US" altLang="zh-TW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u"/>
            </a:pP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/>
              </a:rPr>
              <a:t>使用雙向語言模型之非監督斷詞法</a:t>
            </a:r>
          </a:p>
        </p:txBody>
      </p:sp>
      <p:sp>
        <p:nvSpPr>
          <p:cNvPr id="50" name="TextBox 120">
            <a:extLst>
              <a:ext uri="{FF2B5EF4-FFF2-40B4-BE49-F238E27FC236}">
                <a16:creationId xmlns:a16="http://schemas.microsoft.com/office/drawing/2014/main" xmlns="" id="{4713A236-2971-4BA1-A085-687787CBD697}"/>
              </a:ext>
            </a:extLst>
          </p:cNvPr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非監督式學習方法</a:t>
            </a:r>
            <a:endParaRPr lang="zh-TW" altLang="es-ES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5505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5" dur="250" fill="hold"/>
                                        <p:tgtEl>
                                          <p:spTgt spid="4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48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00"/>
                            </p:stCondLst>
                            <p:childTnLst>
                              <p:par>
                                <p:cTn id="1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48" grpId="2" animBg="1"/>
      <p:bldP spid="49" grpId="0"/>
      <p:bldP spid="5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xmlns="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xmlns="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xmlns="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30612" y="4806534"/>
            <a:ext cx="4138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26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7" name="TextBox 120">
            <a:extLst>
              <a:ext uri="{FF2B5EF4-FFF2-40B4-BE49-F238E27FC236}">
                <a16:creationId xmlns:a16="http://schemas.microsoft.com/office/drawing/2014/main" xmlns="" id="{A552457E-A78D-4E1F-81B8-FFABC5F91F5F}"/>
              </a:ext>
            </a:extLst>
          </p:cNvPr>
          <p:cNvSpPr txBox="1"/>
          <p:nvPr/>
        </p:nvSpPr>
        <p:spPr bwMode="auto">
          <a:xfrm>
            <a:off x="1592668" y="880356"/>
            <a:ext cx="5958662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基於分段語言模型的非監督斷詞法（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SLM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  <a:endParaRPr lang="en-US" altLang="zh-TW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30" name="文字方塊 129">
            <a:extLst>
              <a:ext uri="{FF2B5EF4-FFF2-40B4-BE49-F238E27FC236}">
                <a16:creationId xmlns:a16="http://schemas.microsoft.com/office/drawing/2014/main" xmlns="" id="{BCFC13B6-0737-4257-84B9-9E0C7723123A}"/>
              </a:ext>
            </a:extLst>
          </p:cNvPr>
          <p:cNvSpPr txBox="1"/>
          <p:nvPr/>
        </p:nvSpPr>
        <p:spPr>
          <a:xfrm>
            <a:off x="1695138" y="2579442"/>
            <a:ext cx="720000" cy="360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36000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baseline="-10000" dirty="0">
                <a:latin typeface="Sitka Heading Semibold" pitchFamily="2" charset="0"/>
              </a:rPr>
              <a:t>LSTM</a:t>
            </a:r>
            <a:endParaRPr lang="zh-TW" altLang="en-US" baseline="-10000" dirty="0">
              <a:latin typeface="Sitka Heading Semibold" pitchFamily="2" charset="0"/>
            </a:endParaRPr>
          </a:p>
        </p:txBody>
      </p:sp>
      <p:sp>
        <p:nvSpPr>
          <p:cNvPr id="132" name="文字方塊 131">
            <a:extLst>
              <a:ext uri="{FF2B5EF4-FFF2-40B4-BE49-F238E27FC236}">
                <a16:creationId xmlns:a16="http://schemas.microsoft.com/office/drawing/2014/main" xmlns="" id="{73160853-0E77-4C31-B4F2-85F2E61D9335}"/>
              </a:ext>
            </a:extLst>
          </p:cNvPr>
          <p:cNvSpPr txBox="1"/>
          <p:nvPr/>
        </p:nvSpPr>
        <p:spPr>
          <a:xfrm>
            <a:off x="648896" y="2579443"/>
            <a:ext cx="720000" cy="360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36000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baseline="-10000" dirty="0">
                <a:latin typeface="Sitka Heading Semibold" pitchFamily="2" charset="0"/>
              </a:rPr>
              <a:t>LSTM</a:t>
            </a:r>
            <a:endParaRPr lang="zh-TW" altLang="en-US" baseline="-10000" dirty="0">
              <a:latin typeface="Sitka Heading Semibold" pitchFamily="2" charset="0"/>
            </a:endParaRPr>
          </a:p>
        </p:txBody>
      </p:sp>
      <p:sp>
        <p:nvSpPr>
          <p:cNvPr id="134" name="文字方塊 133">
            <a:extLst>
              <a:ext uri="{FF2B5EF4-FFF2-40B4-BE49-F238E27FC236}">
                <a16:creationId xmlns:a16="http://schemas.microsoft.com/office/drawing/2014/main" xmlns="" id="{172CB11C-CD98-4D4F-A441-3019C8D9ED28}"/>
              </a:ext>
            </a:extLst>
          </p:cNvPr>
          <p:cNvSpPr txBox="1"/>
          <p:nvPr/>
        </p:nvSpPr>
        <p:spPr>
          <a:xfrm>
            <a:off x="3167083" y="2579196"/>
            <a:ext cx="720000" cy="360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36000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baseline="-10000" dirty="0">
                <a:latin typeface="Sitka Heading Semibold" pitchFamily="2" charset="0"/>
              </a:rPr>
              <a:t>LSTM</a:t>
            </a:r>
            <a:endParaRPr lang="zh-TW" altLang="en-US" baseline="-10000" dirty="0">
              <a:latin typeface="Sitka Heading Semibold" pitchFamily="2" charset="0"/>
            </a:endParaRPr>
          </a:p>
        </p:txBody>
      </p:sp>
      <p:sp>
        <p:nvSpPr>
          <p:cNvPr id="136" name="文字方塊 135">
            <a:extLst>
              <a:ext uri="{FF2B5EF4-FFF2-40B4-BE49-F238E27FC236}">
                <a16:creationId xmlns:a16="http://schemas.microsoft.com/office/drawing/2014/main" xmlns="" id="{5DCCE101-EE4D-4D3A-A5D4-882C6BEBA3B0}"/>
              </a:ext>
            </a:extLst>
          </p:cNvPr>
          <p:cNvSpPr txBox="1"/>
          <p:nvPr/>
        </p:nvSpPr>
        <p:spPr>
          <a:xfrm>
            <a:off x="6725695" y="2576451"/>
            <a:ext cx="720000" cy="360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36000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baseline="-10000" dirty="0">
                <a:latin typeface="Sitka Heading Semibold" pitchFamily="2" charset="0"/>
              </a:rPr>
              <a:t>LSTM</a:t>
            </a:r>
            <a:endParaRPr lang="zh-TW" altLang="en-US" baseline="-10000" dirty="0">
              <a:latin typeface="Sitka Heading Semibold" pitchFamily="2" charset="0"/>
            </a:endParaRPr>
          </a:p>
        </p:txBody>
      </p:sp>
      <p:sp>
        <p:nvSpPr>
          <p:cNvPr id="137" name="文字方塊 136">
            <a:extLst>
              <a:ext uri="{FF2B5EF4-FFF2-40B4-BE49-F238E27FC236}">
                <a16:creationId xmlns:a16="http://schemas.microsoft.com/office/drawing/2014/main" xmlns="" id="{9B963408-5861-432E-A1A2-313EF1AA3105}"/>
              </a:ext>
            </a:extLst>
          </p:cNvPr>
          <p:cNvSpPr txBox="1">
            <a:spLocks noChangeAspect="1"/>
          </p:cNvSpPr>
          <p:nvPr/>
        </p:nvSpPr>
        <p:spPr>
          <a:xfrm>
            <a:off x="3015239" y="4043773"/>
            <a:ext cx="468000" cy="468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Y</a:t>
            </a:r>
            <a:r>
              <a:rPr lang="en-US" altLang="zh-TW" baseline="-10000" dirty="0"/>
              <a:t>1</a:t>
            </a:r>
            <a:endParaRPr lang="zh-TW" altLang="en-US" baseline="-10000" dirty="0"/>
          </a:p>
        </p:txBody>
      </p:sp>
      <p:sp>
        <p:nvSpPr>
          <p:cNvPr id="138" name="文字方塊 137">
            <a:extLst>
              <a:ext uri="{FF2B5EF4-FFF2-40B4-BE49-F238E27FC236}">
                <a16:creationId xmlns:a16="http://schemas.microsoft.com/office/drawing/2014/main" xmlns="" id="{51D3E3D6-53E7-459E-A2AF-C992618D8A6E}"/>
              </a:ext>
            </a:extLst>
          </p:cNvPr>
          <p:cNvSpPr txBox="1">
            <a:spLocks noChangeAspect="1"/>
          </p:cNvSpPr>
          <p:nvPr/>
        </p:nvSpPr>
        <p:spPr>
          <a:xfrm>
            <a:off x="4334432" y="4043773"/>
            <a:ext cx="468000" cy="468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Y</a:t>
            </a:r>
            <a:r>
              <a:rPr lang="en-US" altLang="zh-TW" baseline="-10000" dirty="0"/>
              <a:t>2</a:t>
            </a:r>
            <a:endParaRPr lang="zh-TW" altLang="en-US" baseline="-10000" dirty="0"/>
          </a:p>
        </p:txBody>
      </p:sp>
      <p:sp>
        <p:nvSpPr>
          <p:cNvPr id="139" name="文字方塊 138">
            <a:extLst>
              <a:ext uri="{FF2B5EF4-FFF2-40B4-BE49-F238E27FC236}">
                <a16:creationId xmlns:a16="http://schemas.microsoft.com/office/drawing/2014/main" xmlns="" id="{607C263A-4999-416B-87DA-E8DD198FFF26}"/>
              </a:ext>
            </a:extLst>
          </p:cNvPr>
          <p:cNvSpPr txBox="1">
            <a:spLocks noChangeAspect="1"/>
          </p:cNvSpPr>
          <p:nvPr/>
        </p:nvSpPr>
        <p:spPr>
          <a:xfrm>
            <a:off x="5655567" y="4043773"/>
            <a:ext cx="468000" cy="468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Y</a:t>
            </a:r>
            <a:r>
              <a:rPr lang="en-US" altLang="zh-TW" baseline="-10000" dirty="0"/>
              <a:t>3</a:t>
            </a:r>
            <a:endParaRPr lang="zh-TW" altLang="en-US" baseline="-10000" dirty="0"/>
          </a:p>
        </p:txBody>
      </p:sp>
      <p:sp>
        <p:nvSpPr>
          <p:cNvPr id="140" name="文字方塊 139">
            <a:extLst>
              <a:ext uri="{FF2B5EF4-FFF2-40B4-BE49-F238E27FC236}">
                <a16:creationId xmlns:a16="http://schemas.microsoft.com/office/drawing/2014/main" xmlns="" id="{F62CCC65-7466-4A8A-B79C-62DB3B177AB6}"/>
              </a:ext>
            </a:extLst>
          </p:cNvPr>
          <p:cNvSpPr txBox="1">
            <a:spLocks noChangeAspect="1"/>
          </p:cNvSpPr>
          <p:nvPr/>
        </p:nvSpPr>
        <p:spPr>
          <a:xfrm>
            <a:off x="1694104" y="4043772"/>
            <a:ext cx="468000" cy="468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Y</a:t>
            </a:r>
            <a:r>
              <a:rPr lang="en-US" altLang="zh-TW" baseline="-10000" dirty="0"/>
              <a:t>0</a:t>
            </a:r>
            <a:endParaRPr lang="zh-TW" altLang="en-US" baseline="-10000" dirty="0"/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xmlns="" id="{A8F38B57-B323-42C6-849A-FC310354DE54}"/>
              </a:ext>
            </a:extLst>
          </p:cNvPr>
          <p:cNvSpPr txBox="1">
            <a:spLocks noChangeAspect="1"/>
          </p:cNvSpPr>
          <p:nvPr/>
        </p:nvSpPr>
        <p:spPr>
          <a:xfrm>
            <a:off x="6976702" y="4043772"/>
            <a:ext cx="468000" cy="468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Y</a:t>
            </a:r>
            <a:r>
              <a:rPr lang="en-US" altLang="zh-TW" baseline="-10000" dirty="0"/>
              <a:t>4</a:t>
            </a:r>
            <a:endParaRPr lang="zh-TW" altLang="en-US" baseline="-10000" dirty="0"/>
          </a:p>
        </p:txBody>
      </p:sp>
      <p:cxnSp>
        <p:nvCxnSpPr>
          <p:cNvPr id="142" name="直線單箭頭接點 141">
            <a:extLst>
              <a:ext uri="{FF2B5EF4-FFF2-40B4-BE49-F238E27FC236}">
                <a16:creationId xmlns:a16="http://schemas.microsoft.com/office/drawing/2014/main" xmlns="" id="{BBAC5040-37E9-49E0-9EDC-5A0D2BEB140A}"/>
              </a:ext>
            </a:extLst>
          </p:cNvPr>
          <p:cNvCxnSpPr>
            <a:cxnSpLocks/>
            <a:stCxn id="140" idx="0"/>
            <a:endCxn id="132" idx="2"/>
          </p:cNvCxnSpPr>
          <p:nvPr/>
        </p:nvCxnSpPr>
        <p:spPr>
          <a:xfrm flipH="1" flipV="1">
            <a:off x="1008896" y="2939443"/>
            <a:ext cx="919208" cy="1104329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單箭頭接點 142">
            <a:extLst>
              <a:ext uri="{FF2B5EF4-FFF2-40B4-BE49-F238E27FC236}">
                <a16:creationId xmlns:a16="http://schemas.microsoft.com/office/drawing/2014/main" xmlns="" id="{2CFF4DAD-3F89-4369-B2F2-7DD5E5C5472E}"/>
              </a:ext>
            </a:extLst>
          </p:cNvPr>
          <p:cNvCxnSpPr>
            <a:cxnSpLocks/>
            <a:stCxn id="140" idx="6"/>
            <a:endCxn id="137" idx="2"/>
          </p:cNvCxnSpPr>
          <p:nvPr/>
        </p:nvCxnSpPr>
        <p:spPr>
          <a:xfrm>
            <a:off x="2162104" y="4277772"/>
            <a:ext cx="853135" cy="1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單箭頭接點 143">
            <a:extLst>
              <a:ext uri="{FF2B5EF4-FFF2-40B4-BE49-F238E27FC236}">
                <a16:creationId xmlns:a16="http://schemas.microsoft.com/office/drawing/2014/main" xmlns="" id="{DDF1BC1B-1867-4E75-A4D0-3F5B2AB8C228}"/>
              </a:ext>
            </a:extLst>
          </p:cNvPr>
          <p:cNvCxnSpPr>
            <a:cxnSpLocks/>
            <a:stCxn id="137" idx="6"/>
            <a:endCxn id="138" idx="2"/>
          </p:cNvCxnSpPr>
          <p:nvPr/>
        </p:nvCxnSpPr>
        <p:spPr>
          <a:xfrm>
            <a:off x="3483239" y="4277773"/>
            <a:ext cx="851193" cy="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單箭頭接點 144">
            <a:extLst>
              <a:ext uri="{FF2B5EF4-FFF2-40B4-BE49-F238E27FC236}">
                <a16:creationId xmlns:a16="http://schemas.microsoft.com/office/drawing/2014/main" xmlns="" id="{2157A184-EC23-4B8B-8018-0CD9E97F43D3}"/>
              </a:ext>
            </a:extLst>
          </p:cNvPr>
          <p:cNvCxnSpPr>
            <a:cxnSpLocks/>
            <a:stCxn id="138" idx="6"/>
            <a:endCxn id="139" idx="2"/>
          </p:cNvCxnSpPr>
          <p:nvPr/>
        </p:nvCxnSpPr>
        <p:spPr>
          <a:xfrm>
            <a:off x="4802432" y="4277773"/>
            <a:ext cx="853135" cy="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單箭頭接點 145">
            <a:extLst>
              <a:ext uri="{FF2B5EF4-FFF2-40B4-BE49-F238E27FC236}">
                <a16:creationId xmlns:a16="http://schemas.microsoft.com/office/drawing/2014/main" xmlns="" id="{29228EE6-135B-4F97-AA0F-970F0147753C}"/>
              </a:ext>
            </a:extLst>
          </p:cNvPr>
          <p:cNvCxnSpPr>
            <a:cxnSpLocks/>
            <a:stCxn id="139" idx="6"/>
            <a:endCxn id="141" idx="2"/>
          </p:cNvCxnSpPr>
          <p:nvPr/>
        </p:nvCxnSpPr>
        <p:spPr>
          <a:xfrm flipV="1">
            <a:off x="6123567" y="4277772"/>
            <a:ext cx="853135" cy="1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單箭頭接點 146">
            <a:extLst>
              <a:ext uri="{FF2B5EF4-FFF2-40B4-BE49-F238E27FC236}">
                <a16:creationId xmlns:a16="http://schemas.microsoft.com/office/drawing/2014/main" xmlns="" id="{B88B373F-9A54-4EF1-A5FD-4A3BFA966CF9}"/>
              </a:ext>
            </a:extLst>
          </p:cNvPr>
          <p:cNvCxnSpPr>
            <a:cxnSpLocks/>
            <a:stCxn id="132" idx="3"/>
            <a:endCxn id="130" idx="1"/>
          </p:cNvCxnSpPr>
          <p:nvPr/>
        </p:nvCxnSpPr>
        <p:spPr>
          <a:xfrm flipV="1">
            <a:off x="1368896" y="2759442"/>
            <a:ext cx="326242" cy="1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單箭頭接點 147">
            <a:extLst>
              <a:ext uri="{FF2B5EF4-FFF2-40B4-BE49-F238E27FC236}">
                <a16:creationId xmlns:a16="http://schemas.microsoft.com/office/drawing/2014/main" xmlns="" id="{5D203121-3A90-4848-9099-87D1503AE4ED}"/>
              </a:ext>
            </a:extLst>
          </p:cNvPr>
          <p:cNvCxnSpPr>
            <a:cxnSpLocks/>
            <a:stCxn id="134" idx="3"/>
            <a:endCxn id="177" idx="1"/>
          </p:cNvCxnSpPr>
          <p:nvPr/>
        </p:nvCxnSpPr>
        <p:spPr>
          <a:xfrm>
            <a:off x="3887083" y="2759196"/>
            <a:ext cx="326242" cy="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單箭頭接點 148">
            <a:extLst>
              <a:ext uri="{FF2B5EF4-FFF2-40B4-BE49-F238E27FC236}">
                <a16:creationId xmlns:a16="http://schemas.microsoft.com/office/drawing/2014/main" xmlns="" id="{55E9ABD0-6BD6-4A48-9266-16BE7FFB632A}"/>
              </a:ext>
            </a:extLst>
          </p:cNvPr>
          <p:cNvCxnSpPr>
            <a:cxnSpLocks/>
            <a:stCxn id="177" idx="3"/>
            <a:endCxn id="178" idx="1"/>
          </p:cNvCxnSpPr>
          <p:nvPr/>
        </p:nvCxnSpPr>
        <p:spPr>
          <a:xfrm>
            <a:off x="4933325" y="2759196"/>
            <a:ext cx="322248" cy="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單箭頭接點 149">
            <a:extLst>
              <a:ext uri="{FF2B5EF4-FFF2-40B4-BE49-F238E27FC236}">
                <a16:creationId xmlns:a16="http://schemas.microsoft.com/office/drawing/2014/main" xmlns="" id="{70FFD882-D470-4BDF-8C64-15CE9DED2958}"/>
              </a:ext>
            </a:extLst>
          </p:cNvPr>
          <p:cNvCxnSpPr>
            <a:cxnSpLocks/>
            <a:stCxn id="136" idx="3"/>
            <a:endCxn id="179" idx="1"/>
          </p:cNvCxnSpPr>
          <p:nvPr/>
        </p:nvCxnSpPr>
        <p:spPr>
          <a:xfrm>
            <a:off x="7445695" y="2756451"/>
            <a:ext cx="330661" cy="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字方塊 150">
            <a:extLst>
              <a:ext uri="{FF2B5EF4-FFF2-40B4-BE49-F238E27FC236}">
                <a16:creationId xmlns:a16="http://schemas.microsoft.com/office/drawing/2014/main" xmlns="" id="{3F737747-DB3B-4248-95FD-3816CBCAAB64}"/>
              </a:ext>
            </a:extLst>
          </p:cNvPr>
          <p:cNvSpPr txBox="1"/>
          <p:nvPr/>
        </p:nvSpPr>
        <p:spPr>
          <a:xfrm>
            <a:off x="1791913" y="3395109"/>
            <a:ext cx="540000" cy="252000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Y</a:t>
            </a:r>
            <a:r>
              <a:rPr lang="en-US" altLang="zh-TW" baseline="-10000" dirty="0"/>
              <a:t>1</a:t>
            </a:r>
            <a:endParaRPr lang="zh-TW" altLang="en-US" sz="1800" baseline="-10000" dirty="0"/>
          </a:p>
        </p:txBody>
      </p:sp>
      <p:cxnSp>
        <p:nvCxnSpPr>
          <p:cNvPr id="152" name="直線單箭頭接點 151">
            <a:extLst>
              <a:ext uri="{FF2B5EF4-FFF2-40B4-BE49-F238E27FC236}">
                <a16:creationId xmlns:a16="http://schemas.microsoft.com/office/drawing/2014/main" xmlns="" id="{708E3DDF-2008-4B7D-AD9C-4B6F9A12D6F7}"/>
              </a:ext>
            </a:extLst>
          </p:cNvPr>
          <p:cNvCxnSpPr>
            <a:cxnSpLocks/>
            <a:stCxn id="151" idx="0"/>
            <a:endCxn id="130" idx="2"/>
          </p:cNvCxnSpPr>
          <p:nvPr/>
        </p:nvCxnSpPr>
        <p:spPr>
          <a:xfrm flipH="1" flipV="1">
            <a:off x="2055138" y="2939442"/>
            <a:ext cx="6775" cy="455667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文字方塊 152">
            <a:extLst>
              <a:ext uri="{FF2B5EF4-FFF2-40B4-BE49-F238E27FC236}">
                <a16:creationId xmlns:a16="http://schemas.microsoft.com/office/drawing/2014/main" xmlns="" id="{C326C35F-9FFD-40C2-8A8D-D77FE1B60717}"/>
              </a:ext>
            </a:extLst>
          </p:cNvPr>
          <p:cNvSpPr txBox="1"/>
          <p:nvPr/>
        </p:nvSpPr>
        <p:spPr>
          <a:xfrm>
            <a:off x="1690203" y="1880877"/>
            <a:ext cx="720076" cy="252000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&lt;</a:t>
            </a:r>
            <a:r>
              <a:rPr lang="en-US" altLang="zh-TW" sz="1400" i="1" dirty="0">
                <a:latin typeface="Sitka Heading Semibold" pitchFamily="2" charset="0"/>
              </a:rPr>
              <a:t>eos</a:t>
            </a:r>
            <a:r>
              <a:rPr lang="en-US" altLang="zh-TW" sz="1400" dirty="0">
                <a:latin typeface="Sitka Heading Semibold" pitchFamily="2" charset="0"/>
              </a:rPr>
              <a:t>&gt;</a:t>
            </a:r>
            <a:endParaRPr lang="zh-TW" altLang="en-US" sz="1800" baseline="-10000" dirty="0"/>
          </a:p>
        </p:txBody>
      </p:sp>
      <p:cxnSp>
        <p:nvCxnSpPr>
          <p:cNvPr id="154" name="直線單箭頭接點 153">
            <a:extLst>
              <a:ext uri="{FF2B5EF4-FFF2-40B4-BE49-F238E27FC236}">
                <a16:creationId xmlns:a16="http://schemas.microsoft.com/office/drawing/2014/main" xmlns="" id="{EEA4556F-9802-4CE3-8B0E-D93C69FDFC65}"/>
              </a:ext>
            </a:extLst>
          </p:cNvPr>
          <p:cNvCxnSpPr>
            <a:cxnSpLocks/>
            <a:stCxn id="130" idx="0"/>
            <a:endCxn id="153" idx="2"/>
          </p:cNvCxnSpPr>
          <p:nvPr/>
        </p:nvCxnSpPr>
        <p:spPr>
          <a:xfrm flipH="1" flipV="1">
            <a:off x="2050241" y="2132877"/>
            <a:ext cx="4897" cy="446565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單箭頭接點 154">
            <a:extLst>
              <a:ext uri="{FF2B5EF4-FFF2-40B4-BE49-F238E27FC236}">
                <a16:creationId xmlns:a16="http://schemas.microsoft.com/office/drawing/2014/main" xmlns="" id="{A4D92502-55A1-4F87-ADC1-08C341E44CC0}"/>
              </a:ext>
            </a:extLst>
          </p:cNvPr>
          <p:cNvCxnSpPr>
            <a:cxnSpLocks/>
            <a:stCxn id="132" idx="0"/>
            <a:endCxn id="156" idx="2"/>
          </p:cNvCxnSpPr>
          <p:nvPr/>
        </p:nvCxnSpPr>
        <p:spPr>
          <a:xfrm flipV="1">
            <a:off x="1008896" y="2132877"/>
            <a:ext cx="1456" cy="446566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文字方塊 155">
            <a:extLst>
              <a:ext uri="{FF2B5EF4-FFF2-40B4-BE49-F238E27FC236}">
                <a16:creationId xmlns:a16="http://schemas.microsoft.com/office/drawing/2014/main" xmlns="" id="{26A0D772-2C8A-4AFC-892B-FAFF276D3C52}"/>
              </a:ext>
            </a:extLst>
          </p:cNvPr>
          <p:cNvSpPr txBox="1"/>
          <p:nvPr/>
        </p:nvSpPr>
        <p:spPr>
          <a:xfrm>
            <a:off x="740352" y="1880877"/>
            <a:ext cx="540000" cy="252000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Y</a:t>
            </a:r>
            <a:r>
              <a:rPr lang="en-US" altLang="zh-TW" baseline="-10000" dirty="0"/>
              <a:t>1</a:t>
            </a:r>
            <a:endParaRPr lang="zh-TW" altLang="en-US" sz="1800" baseline="-10000" dirty="0"/>
          </a:p>
        </p:txBody>
      </p:sp>
      <p:cxnSp>
        <p:nvCxnSpPr>
          <p:cNvPr id="157" name="直線單箭頭接點 156">
            <a:extLst>
              <a:ext uri="{FF2B5EF4-FFF2-40B4-BE49-F238E27FC236}">
                <a16:creationId xmlns:a16="http://schemas.microsoft.com/office/drawing/2014/main" xmlns="" id="{64266DE5-26F3-4D44-98BD-61BC57E19AB3}"/>
              </a:ext>
            </a:extLst>
          </p:cNvPr>
          <p:cNvCxnSpPr>
            <a:cxnSpLocks/>
            <a:stCxn id="137" idx="0"/>
            <a:endCxn id="134" idx="2"/>
          </p:cNvCxnSpPr>
          <p:nvPr/>
        </p:nvCxnSpPr>
        <p:spPr>
          <a:xfrm flipV="1">
            <a:off x="3249239" y="2939196"/>
            <a:ext cx="277844" cy="1104577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單箭頭接點 157">
            <a:extLst>
              <a:ext uri="{FF2B5EF4-FFF2-40B4-BE49-F238E27FC236}">
                <a16:creationId xmlns:a16="http://schemas.microsoft.com/office/drawing/2014/main" xmlns="" id="{209FEAE9-7911-4A09-AEF3-E3566FE23CBD}"/>
              </a:ext>
            </a:extLst>
          </p:cNvPr>
          <p:cNvCxnSpPr>
            <a:cxnSpLocks/>
            <a:stCxn id="139" idx="0"/>
            <a:endCxn id="136" idx="2"/>
          </p:cNvCxnSpPr>
          <p:nvPr/>
        </p:nvCxnSpPr>
        <p:spPr>
          <a:xfrm flipV="1">
            <a:off x="5889567" y="2936451"/>
            <a:ext cx="1196128" cy="1107322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文字方塊 158">
            <a:extLst>
              <a:ext uri="{FF2B5EF4-FFF2-40B4-BE49-F238E27FC236}">
                <a16:creationId xmlns:a16="http://schemas.microsoft.com/office/drawing/2014/main" xmlns="" id="{492F126B-CD91-483A-B08E-73C164D064BC}"/>
              </a:ext>
            </a:extLst>
          </p:cNvPr>
          <p:cNvSpPr txBox="1"/>
          <p:nvPr/>
        </p:nvSpPr>
        <p:spPr>
          <a:xfrm>
            <a:off x="4308218" y="3395109"/>
            <a:ext cx="540000" cy="252000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Y</a:t>
            </a:r>
            <a:r>
              <a:rPr lang="en-US" altLang="zh-TW" baseline="-10000" dirty="0"/>
              <a:t>2</a:t>
            </a:r>
            <a:endParaRPr lang="zh-TW" altLang="en-US" sz="1800" baseline="-10000" dirty="0"/>
          </a:p>
        </p:txBody>
      </p:sp>
      <p:sp>
        <p:nvSpPr>
          <p:cNvPr id="160" name="文字方塊 159">
            <a:extLst>
              <a:ext uri="{FF2B5EF4-FFF2-40B4-BE49-F238E27FC236}">
                <a16:creationId xmlns:a16="http://schemas.microsoft.com/office/drawing/2014/main" xmlns="" id="{54CD0E2B-80DE-4875-94F4-355C6E0C0160}"/>
              </a:ext>
            </a:extLst>
          </p:cNvPr>
          <p:cNvSpPr txBox="1"/>
          <p:nvPr/>
        </p:nvSpPr>
        <p:spPr>
          <a:xfrm>
            <a:off x="5349567" y="3395109"/>
            <a:ext cx="540000" cy="252000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Y</a:t>
            </a:r>
            <a:r>
              <a:rPr lang="en-US" altLang="zh-TW" baseline="-10000" dirty="0"/>
              <a:t>3</a:t>
            </a:r>
            <a:endParaRPr lang="zh-TW" altLang="en-US" sz="1800" baseline="-10000" dirty="0"/>
          </a:p>
        </p:txBody>
      </p:sp>
      <p:sp>
        <p:nvSpPr>
          <p:cNvPr id="161" name="文字方塊 160">
            <a:extLst>
              <a:ext uri="{FF2B5EF4-FFF2-40B4-BE49-F238E27FC236}">
                <a16:creationId xmlns:a16="http://schemas.microsoft.com/office/drawing/2014/main" xmlns="" id="{9A6FA946-4EEC-4C4D-9FDA-54AC48AA190B}"/>
              </a:ext>
            </a:extLst>
          </p:cNvPr>
          <p:cNvSpPr txBox="1"/>
          <p:nvPr/>
        </p:nvSpPr>
        <p:spPr>
          <a:xfrm>
            <a:off x="7866356" y="3395109"/>
            <a:ext cx="540000" cy="252000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Y</a:t>
            </a:r>
            <a:r>
              <a:rPr lang="en-US" altLang="zh-TW" baseline="-10000" dirty="0"/>
              <a:t>4</a:t>
            </a:r>
            <a:endParaRPr lang="zh-TW" altLang="en-US" sz="1800" baseline="-10000" dirty="0"/>
          </a:p>
        </p:txBody>
      </p:sp>
      <p:cxnSp>
        <p:nvCxnSpPr>
          <p:cNvPr id="162" name="直線單箭頭接點 161">
            <a:extLst>
              <a:ext uri="{FF2B5EF4-FFF2-40B4-BE49-F238E27FC236}">
                <a16:creationId xmlns:a16="http://schemas.microsoft.com/office/drawing/2014/main" xmlns="" id="{8E70608C-FD46-4E13-B582-453217BD26FD}"/>
              </a:ext>
            </a:extLst>
          </p:cNvPr>
          <p:cNvCxnSpPr>
            <a:cxnSpLocks/>
            <a:stCxn id="161" idx="0"/>
            <a:endCxn id="179" idx="2"/>
          </p:cNvCxnSpPr>
          <p:nvPr/>
        </p:nvCxnSpPr>
        <p:spPr>
          <a:xfrm flipV="1">
            <a:off x="8136356" y="2936451"/>
            <a:ext cx="0" cy="458658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單箭頭接點 162">
            <a:extLst>
              <a:ext uri="{FF2B5EF4-FFF2-40B4-BE49-F238E27FC236}">
                <a16:creationId xmlns:a16="http://schemas.microsoft.com/office/drawing/2014/main" xmlns="" id="{F50B5531-C547-46BC-A30B-DBA40589DF30}"/>
              </a:ext>
            </a:extLst>
          </p:cNvPr>
          <p:cNvCxnSpPr>
            <a:cxnSpLocks/>
            <a:stCxn id="159" idx="0"/>
            <a:endCxn id="177" idx="2"/>
          </p:cNvCxnSpPr>
          <p:nvPr/>
        </p:nvCxnSpPr>
        <p:spPr>
          <a:xfrm flipH="1" flipV="1">
            <a:off x="4573325" y="2939196"/>
            <a:ext cx="4893" cy="455913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單箭頭接點 163">
            <a:extLst>
              <a:ext uri="{FF2B5EF4-FFF2-40B4-BE49-F238E27FC236}">
                <a16:creationId xmlns:a16="http://schemas.microsoft.com/office/drawing/2014/main" xmlns="" id="{32FAADE1-4FB0-4858-AB9A-AC6A80DC10F7}"/>
              </a:ext>
            </a:extLst>
          </p:cNvPr>
          <p:cNvCxnSpPr>
            <a:cxnSpLocks/>
            <a:stCxn id="160" idx="0"/>
            <a:endCxn id="178" idx="2"/>
          </p:cNvCxnSpPr>
          <p:nvPr/>
        </p:nvCxnSpPr>
        <p:spPr>
          <a:xfrm flipH="1" flipV="1">
            <a:off x="5615573" y="2939196"/>
            <a:ext cx="3994" cy="455913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文字方塊 164">
            <a:extLst>
              <a:ext uri="{FF2B5EF4-FFF2-40B4-BE49-F238E27FC236}">
                <a16:creationId xmlns:a16="http://schemas.microsoft.com/office/drawing/2014/main" xmlns="" id="{D226F2B3-39A8-4760-B797-C3C919268B88}"/>
              </a:ext>
            </a:extLst>
          </p:cNvPr>
          <p:cNvSpPr txBox="1"/>
          <p:nvPr/>
        </p:nvSpPr>
        <p:spPr>
          <a:xfrm>
            <a:off x="3238363" y="1876532"/>
            <a:ext cx="576000" cy="252000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Y</a:t>
            </a:r>
            <a:r>
              <a:rPr lang="en-US" altLang="zh-TW" baseline="-10000" dirty="0"/>
              <a:t>2</a:t>
            </a:r>
            <a:endParaRPr lang="zh-TW" altLang="en-US" sz="1800" baseline="-10000" dirty="0"/>
          </a:p>
        </p:txBody>
      </p:sp>
      <p:sp>
        <p:nvSpPr>
          <p:cNvPr id="166" name="文字方塊 165">
            <a:extLst>
              <a:ext uri="{FF2B5EF4-FFF2-40B4-BE49-F238E27FC236}">
                <a16:creationId xmlns:a16="http://schemas.microsoft.com/office/drawing/2014/main" xmlns="" id="{52282CA0-6581-48D9-BFDA-325BBCFA9D4E}"/>
              </a:ext>
            </a:extLst>
          </p:cNvPr>
          <p:cNvSpPr txBox="1"/>
          <p:nvPr/>
        </p:nvSpPr>
        <p:spPr>
          <a:xfrm>
            <a:off x="4286727" y="1880683"/>
            <a:ext cx="576000" cy="252000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Y</a:t>
            </a:r>
            <a:r>
              <a:rPr lang="en-US" altLang="zh-TW" baseline="-10000" dirty="0"/>
              <a:t>3</a:t>
            </a:r>
            <a:endParaRPr lang="zh-TW" altLang="en-US" sz="1800" baseline="-10000" dirty="0"/>
          </a:p>
        </p:txBody>
      </p:sp>
      <p:sp>
        <p:nvSpPr>
          <p:cNvPr id="167" name="文字方塊 166">
            <a:extLst>
              <a:ext uri="{FF2B5EF4-FFF2-40B4-BE49-F238E27FC236}">
                <a16:creationId xmlns:a16="http://schemas.microsoft.com/office/drawing/2014/main" xmlns="" id="{F02234FC-1B91-41B8-8688-E5FF5A35288D}"/>
              </a:ext>
            </a:extLst>
          </p:cNvPr>
          <p:cNvSpPr txBox="1"/>
          <p:nvPr/>
        </p:nvSpPr>
        <p:spPr>
          <a:xfrm>
            <a:off x="6797695" y="1882484"/>
            <a:ext cx="576000" cy="252000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Y</a:t>
            </a:r>
            <a:r>
              <a:rPr lang="en-US" altLang="zh-TW" baseline="-10000" dirty="0"/>
              <a:t>4</a:t>
            </a:r>
            <a:endParaRPr lang="zh-TW" altLang="en-US" sz="1800" baseline="-10000" dirty="0"/>
          </a:p>
        </p:txBody>
      </p:sp>
      <p:sp>
        <p:nvSpPr>
          <p:cNvPr id="168" name="文字方塊 167">
            <a:extLst>
              <a:ext uri="{FF2B5EF4-FFF2-40B4-BE49-F238E27FC236}">
                <a16:creationId xmlns:a16="http://schemas.microsoft.com/office/drawing/2014/main" xmlns="" id="{C71D6445-1FA9-4438-84F6-0774B4BB8A7B}"/>
              </a:ext>
            </a:extLst>
          </p:cNvPr>
          <p:cNvSpPr txBox="1"/>
          <p:nvPr/>
        </p:nvSpPr>
        <p:spPr>
          <a:xfrm>
            <a:off x="5252811" y="1886037"/>
            <a:ext cx="720076" cy="252000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&lt;</a:t>
            </a:r>
            <a:r>
              <a:rPr lang="en-US" altLang="zh-TW" sz="1400" i="1" dirty="0">
                <a:latin typeface="Sitka Heading Semibold" pitchFamily="2" charset="0"/>
              </a:rPr>
              <a:t>eos</a:t>
            </a:r>
            <a:r>
              <a:rPr lang="en-US" altLang="zh-TW" sz="1400" dirty="0">
                <a:latin typeface="Sitka Heading Semibold" pitchFamily="2" charset="0"/>
              </a:rPr>
              <a:t>&gt;</a:t>
            </a:r>
            <a:endParaRPr lang="zh-TW" altLang="en-US" sz="1800" baseline="-10000" dirty="0"/>
          </a:p>
        </p:txBody>
      </p:sp>
      <p:sp>
        <p:nvSpPr>
          <p:cNvPr id="169" name="文字方塊 168">
            <a:extLst>
              <a:ext uri="{FF2B5EF4-FFF2-40B4-BE49-F238E27FC236}">
                <a16:creationId xmlns:a16="http://schemas.microsoft.com/office/drawing/2014/main" xmlns="" id="{62C949AC-53F1-4176-83E7-9FA3820285BC}"/>
              </a:ext>
            </a:extLst>
          </p:cNvPr>
          <p:cNvSpPr txBox="1"/>
          <p:nvPr/>
        </p:nvSpPr>
        <p:spPr>
          <a:xfrm>
            <a:off x="7775547" y="1889977"/>
            <a:ext cx="720076" cy="252000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&lt;</a:t>
            </a:r>
            <a:r>
              <a:rPr lang="en-US" altLang="zh-TW" sz="1400" i="1" dirty="0">
                <a:latin typeface="Sitka Heading Semibold" pitchFamily="2" charset="0"/>
              </a:rPr>
              <a:t>eos</a:t>
            </a:r>
            <a:r>
              <a:rPr lang="en-US" altLang="zh-TW" sz="1400" dirty="0">
                <a:latin typeface="Sitka Heading Semibold" pitchFamily="2" charset="0"/>
              </a:rPr>
              <a:t>&gt;</a:t>
            </a:r>
            <a:endParaRPr lang="zh-TW" altLang="en-US" sz="1800" baseline="-10000" dirty="0"/>
          </a:p>
        </p:txBody>
      </p:sp>
      <p:cxnSp>
        <p:nvCxnSpPr>
          <p:cNvPr id="170" name="直線單箭頭接點 169">
            <a:extLst>
              <a:ext uri="{FF2B5EF4-FFF2-40B4-BE49-F238E27FC236}">
                <a16:creationId xmlns:a16="http://schemas.microsoft.com/office/drawing/2014/main" xmlns="" id="{9F38E2CA-21B7-4A8B-8B83-82BD9BA7964F}"/>
              </a:ext>
            </a:extLst>
          </p:cNvPr>
          <p:cNvCxnSpPr>
            <a:cxnSpLocks/>
            <a:stCxn id="134" idx="0"/>
            <a:endCxn id="165" idx="2"/>
          </p:cNvCxnSpPr>
          <p:nvPr/>
        </p:nvCxnSpPr>
        <p:spPr>
          <a:xfrm flipH="1" flipV="1">
            <a:off x="3526363" y="2128532"/>
            <a:ext cx="720" cy="450664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單箭頭接點 170">
            <a:extLst>
              <a:ext uri="{FF2B5EF4-FFF2-40B4-BE49-F238E27FC236}">
                <a16:creationId xmlns:a16="http://schemas.microsoft.com/office/drawing/2014/main" xmlns="" id="{26CCD276-A628-43D6-885C-BFA104DC438D}"/>
              </a:ext>
            </a:extLst>
          </p:cNvPr>
          <p:cNvCxnSpPr>
            <a:cxnSpLocks/>
            <a:stCxn id="177" idx="0"/>
            <a:endCxn id="166" idx="2"/>
          </p:cNvCxnSpPr>
          <p:nvPr/>
        </p:nvCxnSpPr>
        <p:spPr>
          <a:xfrm flipV="1">
            <a:off x="4573325" y="2132683"/>
            <a:ext cx="1402" cy="446513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171">
            <a:extLst>
              <a:ext uri="{FF2B5EF4-FFF2-40B4-BE49-F238E27FC236}">
                <a16:creationId xmlns:a16="http://schemas.microsoft.com/office/drawing/2014/main" xmlns="" id="{C4501FEC-DCC6-4A5F-A6DC-3ECAA1642B41}"/>
              </a:ext>
            </a:extLst>
          </p:cNvPr>
          <p:cNvCxnSpPr>
            <a:cxnSpLocks/>
            <a:stCxn id="178" idx="0"/>
            <a:endCxn id="168" idx="2"/>
          </p:cNvCxnSpPr>
          <p:nvPr/>
        </p:nvCxnSpPr>
        <p:spPr>
          <a:xfrm flipH="1" flipV="1">
            <a:off x="5612849" y="2138037"/>
            <a:ext cx="2724" cy="441159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單箭頭接點 172">
            <a:extLst>
              <a:ext uri="{FF2B5EF4-FFF2-40B4-BE49-F238E27FC236}">
                <a16:creationId xmlns:a16="http://schemas.microsoft.com/office/drawing/2014/main" xmlns="" id="{C5233BC2-8C2B-4D7C-8742-EA0538044FE1}"/>
              </a:ext>
            </a:extLst>
          </p:cNvPr>
          <p:cNvCxnSpPr>
            <a:cxnSpLocks/>
            <a:stCxn id="136" idx="0"/>
            <a:endCxn id="167" idx="2"/>
          </p:cNvCxnSpPr>
          <p:nvPr/>
        </p:nvCxnSpPr>
        <p:spPr>
          <a:xfrm flipV="1">
            <a:off x="7085695" y="2134484"/>
            <a:ext cx="0" cy="441967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單箭頭接點 173">
            <a:extLst>
              <a:ext uri="{FF2B5EF4-FFF2-40B4-BE49-F238E27FC236}">
                <a16:creationId xmlns:a16="http://schemas.microsoft.com/office/drawing/2014/main" xmlns="" id="{C547195E-6143-4980-9EAC-254023AB0FC2}"/>
              </a:ext>
            </a:extLst>
          </p:cNvPr>
          <p:cNvCxnSpPr>
            <a:cxnSpLocks/>
            <a:stCxn id="179" idx="0"/>
            <a:endCxn id="169" idx="2"/>
          </p:cNvCxnSpPr>
          <p:nvPr/>
        </p:nvCxnSpPr>
        <p:spPr>
          <a:xfrm flipH="1" flipV="1">
            <a:off x="8135585" y="2141977"/>
            <a:ext cx="771" cy="434474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文字方塊 174">
            <a:extLst>
              <a:ext uri="{FF2B5EF4-FFF2-40B4-BE49-F238E27FC236}">
                <a16:creationId xmlns:a16="http://schemas.microsoft.com/office/drawing/2014/main" xmlns="" id="{EF564C22-2D4A-45EE-B2A9-A04A511F1367}"/>
              </a:ext>
            </a:extLst>
          </p:cNvPr>
          <p:cNvSpPr txBox="1"/>
          <p:nvPr/>
        </p:nvSpPr>
        <p:spPr>
          <a:xfrm>
            <a:off x="3550941" y="4674437"/>
            <a:ext cx="2046169" cy="34051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b="1" dirty="0">
                <a:latin typeface="Sitka Heading Semibold" pitchFamily="2" charset="0"/>
              </a:rPr>
              <a:t>Context Encoder</a:t>
            </a:r>
            <a:endParaRPr lang="zh-TW" altLang="en-US" sz="1400" b="1" dirty="0">
              <a:latin typeface="Sitka Heading Semibold" pitchFamily="2" charset="0"/>
            </a:endParaRPr>
          </a:p>
        </p:txBody>
      </p:sp>
      <p:sp>
        <p:nvSpPr>
          <p:cNvPr id="176" name="文字方塊 175">
            <a:extLst>
              <a:ext uri="{FF2B5EF4-FFF2-40B4-BE49-F238E27FC236}">
                <a16:creationId xmlns:a16="http://schemas.microsoft.com/office/drawing/2014/main" xmlns="" id="{F198B4DD-9D32-4AD2-AD1D-7C19CEF805E4}"/>
              </a:ext>
            </a:extLst>
          </p:cNvPr>
          <p:cNvSpPr txBox="1"/>
          <p:nvPr/>
        </p:nvSpPr>
        <p:spPr>
          <a:xfrm>
            <a:off x="3554911" y="1384412"/>
            <a:ext cx="2046169" cy="34051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b="1" dirty="0">
                <a:latin typeface="Sitka Heading Semibold" pitchFamily="2" charset="0"/>
              </a:rPr>
              <a:t>Segment Decoder</a:t>
            </a:r>
            <a:endParaRPr lang="zh-TW" altLang="en-US" sz="1400" b="1" dirty="0">
              <a:latin typeface="Sitka Heading Semibold" pitchFamily="2" charset="0"/>
            </a:endParaRPr>
          </a:p>
        </p:txBody>
      </p:sp>
      <p:sp>
        <p:nvSpPr>
          <p:cNvPr id="177" name="文字方塊 176">
            <a:extLst>
              <a:ext uri="{FF2B5EF4-FFF2-40B4-BE49-F238E27FC236}">
                <a16:creationId xmlns:a16="http://schemas.microsoft.com/office/drawing/2014/main" xmlns="" id="{83E3990C-3B10-4CFE-B4DC-7C0D1776E843}"/>
              </a:ext>
            </a:extLst>
          </p:cNvPr>
          <p:cNvSpPr txBox="1"/>
          <p:nvPr/>
        </p:nvSpPr>
        <p:spPr>
          <a:xfrm>
            <a:off x="4213325" y="2579196"/>
            <a:ext cx="720000" cy="360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36000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baseline="-10000" dirty="0">
                <a:latin typeface="Sitka Heading Semibold" pitchFamily="2" charset="0"/>
              </a:rPr>
              <a:t>LSTM</a:t>
            </a:r>
            <a:endParaRPr lang="zh-TW" altLang="en-US" baseline="-10000" dirty="0">
              <a:latin typeface="Sitka Heading Semibold" pitchFamily="2" charset="0"/>
            </a:endParaRPr>
          </a:p>
        </p:txBody>
      </p:sp>
      <p:sp>
        <p:nvSpPr>
          <p:cNvPr id="178" name="文字方塊 177">
            <a:extLst>
              <a:ext uri="{FF2B5EF4-FFF2-40B4-BE49-F238E27FC236}">
                <a16:creationId xmlns:a16="http://schemas.microsoft.com/office/drawing/2014/main" xmlns="" id="{2BE1FC38-E455-4870-873A-F1BB7B7B9238}"/>
              </a:ext>
            </a:extLst>
          </p:cNvPr>
          <p:cNvSpPr txBox="1"/>
          <p:nvPr/>
        </p:nvSpPr>
        <p:spPr>
          <a:xfrm>
            <a:off x="5255573" y="2579196"/>
            <a:ext cx="720000" cy="360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36000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baseline="-10000" dirty="0">
                <a:latin typeface="Sitka Heading Semibold" pitchFamily="2" charset="0"/>
              </a:rPr>
              <a:t>LSTM</a:t>
            </a:r>
            <a:endParaRPr lang="zh-TW" altLang="en-US" baseline="-10000" dirty="0">
              <a:latin typeface="Sitka Heading Semibold" pitchFamily="2" charset="0"/>
            </a:endParaRPr>
          </a:p>
        </p:txBody>
      </p:sp>
      <p:sp>
        <p:nvSpPr>
          <p:cNvPr id="179" name="文字方塊 178">
            <a:extLst>
              <a:ext uri="{FF2B5EF4-FFF2-40B4-BE49-F238E27FC236}">
                <a16:creationId xmlns:a16="http://schemas.microsoft.com/office/drawing/2014/main" xmlns="" id="{D7346E05-9302-4E7A-B8D6-F7F8FC00EDB6}"/>
              </a:ext>
            </a:extLst>
          </p:cNvPr>
          <p:cNvSpPr txBox="1"/>
          <p:nvPr/>
        </p:nvSpPr>
        <p:spPr>
          <a:xfrm>
            <a:off x="7776356" y="2576451"/>
            <a:ext cx="720000" cy="360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36000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baseline="-10000" dirty="0">
                <a:latin typeface="Sitka Heading Semibold" pitchFamily="2" charset="0"/>
              </a:rPr>
              <a:t>LSTM</a:t>
            </a:r>
            <a:endParaRPr lang="zh-TW" altLang="en-US" baseline="-10000" dirty="0">
              <a:latin typeface="Sitka Heading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85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5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5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5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5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5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75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25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25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25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75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25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25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25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25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750"/>
                            </p:stCondLst>
                            <p:childTnLst>
                              <p:par>
                                <p:cTn id="9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5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4000"/>
                            </p:stCondLst>
                            <p:childTnLst>
                              <p:par>
                                <p:cTn id="10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25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25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5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5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2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475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25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5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250"/>
                            </p:stCondLst>
                            <p:childTnLst>
                              <p:par>
                                <p:cTn id="1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25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25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500"/>
                            </p:stCondLst>
                            <p:childTnLst>
                              <p:par>
                                <p:cTn id="127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5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750"/>
                            </p:stCondLst>
                            <p:childTnLst>
                              <p:par>
                                <p:cTn id="1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25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6000"/>
                            </p:stCondLst>
                            <p:childTnLst>
                              <p:par>
                                <p:cTn id="1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5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6250"/>
                            </p:stCondLst>
                            <p:childTnLst>
                              <p:par>
                                <p:cTn id="1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25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6500"/>
                            </p:stCondLst>
                            <p:childTnLst>
                              <p:par>
                                <p:cTn id="14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5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6750"/>
                            </p:stCondLst>
                            <p:childTnLst>
                              <p:par>
                                <p:cTn id="1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25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7000"/>
                            </p:stCondLst>
                            <p:childTnLst>
                              <p:par>
                                <p:cTn id="1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25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7250"/>
                            </p:stCondLst>
                            <p:childTnLst>
                              <p:par>
                                <p:cTn id="1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2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7500"/>
                            </p:stCondLst>
                            <p:childTnLst>
                              <p:par>
                                <p:cTn id="1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25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7750"/>
                            </p:stCondLst>
                            <p:childTnLst>
                              <p:par>
                                <p:cTn id="1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25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8000"/>
                            </p:stCondLst>
                            <p:childTnLst>
                              <p:par>
                                <p:cTn id="1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25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25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8250"/>
                            </p:stCondLst>
                            <p:childTnLst>
                              <p:par>
                                <p:cTn id="17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25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8500"/>
                            </p:stCondLst>
                            <p:childTnLst>
                              <p:par>
                                <p:cTn id="17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25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8750"/>
                            </p:stCondLst>
                            <p:childTnLst>
                              <p:par>
                                <p:cTn id="1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25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9000"/>
                            </p:stCondLst>
                            <p:childTnLst>
                              <p:par>
                                <p:cTn id="1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30" grpId="0" animBg="1"/>
      <p:bldP spid="130" grpId="1" animBg="1"/>
      <p:bldP spid="132" grpId="0" animBg="1"/>
      <p:bldP spid="134" grpId="0" animBg="1"/>
      <p:bldP spid="134" grpId="1" animBg="1"/>
      <p:bldP spid="136" grpId="0" animBg="1"/>
      <p:bldP spid="136" grpId="1" animBg="1"/>
      <p:bldP spid="137" grpId="0" animBg="1"/>
      <p:bldP spid="138" grpId="0" animBg="1"/>
      <p:bldP spid="139" grpId="0" animBg="1"/>
      <p:bldP spid="140" grpId="0" animBg="1"/>
      <p:bldP spid="141" grpId="0" animBg="1"/>
      <p:bldP spid="151" grpId="0"/>
      <p:bldP spid="153" grpId="0"/>
      <p:bldP spid="156" grpId="0"/>
      <p:bldP spid="159" grpId="0"/>
      <p:bldP spid="160" grpId="0"/>
      <p:bldP spid="161" grpId="0"/>
      <p:bldP spid="165" grpId="0"/>
      <p:bldP spid="166" grpId="0"/>
      <p:bldP spid="167" grpId="0"/>
      <p:bldP spid="168" grpId="0"/>
      <p:bldP spid="169" grpId="0"/>
      <p:bldP spid="175" grpId="0"/>
      <p:bldP spid="176" grpId="0"/>
      <p:bldP spid="177" grpId="0" animBg="1"/>
      <p:bldP spid="177" grpId="1" animBg="1"/>
      <p:bldP spid="178" grpId="0" animBg="1"/>
      <p:bldP spid="178" grpId="1" animBg="1"/>
      <p:bldP spid="179" grpId="0" animBg="1"/>
      <p:bldP spid="179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文字方塊 93">
            <a:extLst>
              <a:ext uri="{FF2B5EF4-FFF2-40B4-BE49-F238E27FC236}">
                <a16:creationId xmlns:a16="http://schemas.microsoft.com/office/drawing/2014/main" xmlns="" id="{429A0522-14E7-41DA-B410-DC1F79EF60DA}"/>
              </a:ext>
            </a:extLst>
          </p:cNvPr>
          <p:cNvSpPr txBox="1"/>
          <p:nvPr/>
        </p:nvSpPr>
        <p:spPr>
          <a:xfrm>
            <a:off x="1695138" y="2579442"/>
            <a:ext cx="720000" cy="360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36000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baseline="-10000" dirty="0">
                <a:latin typeface="Sitka Heading Semibold" pitchFamily="2" charset="0"/>
              </a:rPr>
              <a:t>LSTM</a:t>
            </a:r>
            <a:endParaRPr lang="zh-TW" altLang="en-US" baseline="-10000" dirty="0">
              <a:latin typeface="Sitka Heading Semibold" pitchFamily="2" charset="0"/>
            </a:endParaRPr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xmlns="" id="{F33023FA-163A-49AF-AC3A-04B9096EFF31}"/>
              </a:ext>
            </a:extLst>
          </p:cNvPr>
          <p:cNvSpPr/>
          <p:nvPr/>
        </p:nvSpPr>
        <p:spPr>
          <a:xfrm>
            <a:off x="1776712" y="2653031"/>
            <a:ext cx="570401" cy="22101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36000">
            <a:spAutoFit/>
          </a:bodyPr>
          <a:lstStyle/>
          <a:p>
            <a:r>
              <a:rPr lang="en-US" altLang="zh-TW" baseline="-10000" dirty="0">
                <a:solidFill>
                  <a:srgbClr val="E03E3E"/>
                </a:solidFill>
                <a:latin typeface="Sitka Heading Semibold" pitchFamily="2" charset="0"/>
              </a:rPr>
              <a:t>Bi-LSTM</a:t>
            </a:r>
            <a:endParaRPr lang="zh-TW" altLang="en-US" baseline="-10000" dirty="0">
              <a:solidFill>
                <a:srgbClr val="E03E3E"/>
              </a:solidFill>
              <a:latin typeface="Sitka Heading Semibold" pitchFamily="2" charset="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xmlns="" id="{AB0267E5-0C2B-4EDC-B03E-9A29F042BC1C}"/>
              </a:ext>
            </a:extLst>
          </p:cNvPr>
          <p:cNvSpPr txBox="1"/>
          <p:nvPr/>
        </p:nvSpPr>
        <p:spPr>
          <a:xfrm>
            <a:off x="648896" y="2579443"/>
            <a:ext cx="720000" cy="360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36000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baseline="-10000" dirty="0">
                <a:latin typeface="Sitka Heading Semibold" pitchFamily="2" charset="0"/>
              </a:rPr>
              <a:t>LSTM</a:t>
            </a:r>
            <a:endParaRPr lang="zh-TW" altLang="en-US" baseline="-10000" dirty="0">
              <a:latin typeface="Sitka Heading Semibold" pitchFamily="2" charset="0"/>
            </a:endParaRPr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xmlns="" id="{773123FA-B5A7-4B6F-B17A-5EF9239D4649}"/>
              </a:ext>
            </a:extLst>
          </p:cNvPr>
          <p:cNvSpPr/>
          <p:nvPr/>
        </p:nvSpPr>
        <p:spPr>
          <a:xfrm>
            <a:off x="723696" y="2648934"/>
            <a:ext cx="570401" cy="22101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36000">
            <a:spAutoFit/>
          </a:bodyPr>
          <a:lstStyle/>
          <a:p>
            <a:r>
              <a:rPr lang="en-US" altLang="zh-TW" baseline="-10000" dirty="0">
                <a:solidFill>
                  <a:srgbClr val="E03E3E"/>
                </a:solidFill>
                <a:latin typeface="Sitka Heading Semibold" pitchFamily="2" charset="0"/>
              </a:rPr>
              <a:t>Bi-LSTM</a:t>
            </a:r>
            <a:endParaRPr lang="zh-TW" altLang="en-US" baseline="-10000" dirty="0">
              <a:solidFill>
                <a:srgbClr val="E03E3E"/>
              </a:solidFill>
              <a:latin typeface="Sitka Heading Semibold" pitchFamily="2" charset="0"/>
            </a:endParaRPr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xmlns="" id="{B9E3B50F-8529-4284-8BC2-E6A6AFCF0DA3}"/>
              </a:ext>
            </a:extLst>
          </p:cNvPr>
          <p:cNvSpPr txBox="1"/>
          <p:nvPr/>
        </p:nvSpPr>
        <p:spPr>
          <a:xfrm>
            <a:off x="3167083" y="2579196"/>
            <a:ext cx="720000" cy="360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36000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baseline="-10000" dirty="0">
                <a:latin typeface="Sitka Heading Semibold" pitchFamily="2" charset="0"/>
              </a:rPr>
              <a:t>LSTM</a:t>
            </a:r>
            <a:endParaRPr lang="zh-TW" altLang="en-US" baseline="-10000" dirty="0">
              <a:latin typeface="Sitka Heading Semibold" pitchFamily="2" charset="0"/>
            </a:endParaRPr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xmlns="" id="{F35187F7-72AD-4AE3-8FEB-05DB6CCADF77}"/>
              </a:ext>
            </a:extLst>
          </p:cNvPr>
          <p:cNvSpPr/>
          <p:nvPr/>
        </p:nvSpPr>
        <p:spPr>
          <a:xfrm>
            <a:off x="3243962" y="2645902"/>
            <a:ext cx="570401" cy="22101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36000">
            <a:spAutoFit/>
          </a:bodyPr>
          <a:lstStyle/>
          <a:p>
            <a:r>
              <a:rPr lang="en-US" altLang="zh-TW" baseline="-10000" dirty="0">
                <a:solidFill>
                  <a:srgbClr val="E03E3E"/>
                </a:solidFill>
                <a:latin typeface="Sitka Heading Semibold" pitchFamily="2" charset="0"/>
              </a:rPr>
              <a:t>Bi-LSTM</a:t>
            </a:r>
            <a:endParaRPr lang="zh-TW" altLang="en-US" baseline="-10000" dirty="0">
              <a:solidFill>
                <a:srgbClr val="E03E3E"/>
              </a:solidFill>
              <a:latin typeface="Sitka Heading Semibold" pitchFamily="2" charset="0"/>
            </a:endParaRPr>
          </a:p>
        </p:txBody>
      </p:sp>
      <p:sp>
        <p:nvSpPr>
          <p:cNvPr id="126" name="文字方塊 125">
            <a:extLst>
              <a:ext uri="{FF2B5EF4-FFF2-40B4-BE49-F238E27FC236}">
                <a16:creationId xmlns:a16="http://schemas.microsoft.com/office/drawing/2014/main" xmlns="" id="{5AE8B96F-C1D0-4941-9559-CC73EFE4D0E6}"/>
              </a:ext>
            </a:extLst>
          </p:cNvPr>
          <p:cNvSpPr txBox="1"/>
          <p:nvPr/>
        </p:nvSpPr>
        <p:spPr>
          <a:xfrm>
            <a:off x="6725695" y="2576451"/>
            <a:ext cx="720000" cy="360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36000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baseline="-10000" dirty="0">
                <a:latin typeface="Sitka Heading Semibold" pitchFamily="2" charset="0"/>
              </a:rPr>
              <a:t>LSTM</a:t>
            </a:r>
            <a:endParaRPr lang="zh-TW" altLang="en-US" baseline="-10000" dirty="0">
              <a:latin typeface="Sitka Heading Semibold" pitchFamily="2" charset="0"/>
            </a:endParaRP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xmlns="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xmlns="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xmlns="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48464" y="4806534"/>
            <a:ext cx="3962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27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7" name="TextBox 120">
            <a:extLst>
              <a:ext uri="{FF2B5EF4-FFF2-40B4-BE49-F238E27FC236}">
                <a16:creationId xmlns:a16="http://schemas.microsoft.com/office/drawing/2014/main" xmlns="" id="{A552457E-A78D-4E1F-81B8-FFABC5F91F5F}"/>
              </a:ext>
            </a:extLst>
          </p:cNvPr>
          <p:cNvSpPr txBox="1"/>
          <p:nvPr/>
        </p:nvSpPr>
        <p:spPr bwMode="auto">
          <a:xfrm>
            <a:off x="1592668" y="880356"/>
            <a:ext cx="5958662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使用雙向語言模型之非監督斷詞法（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UCWS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  <a:endParaRPr lang="en-US" altLang="zh-TW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xmlns="" id="{148ED452-5916-47E6-A1EB-1630B401732A}"/>
              </a:ext>
            </a:extLst>
          </p:cNvPr>
          <p:cNvSpPr txBox="1">
            <a:spLocks noChangeAspect="1"/>
          </p:cNvSpPr>
          <p:nvPr/>
        </p:nvSpPr>
        <p:spPr>
          <a:xfrm>
            <a:off x="3015239" y="4043773"/>
            <a:ext cx="468000" cy="468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Y</a:t>
            </a:r>
            <a:r>
              <a:rPr lang="en-US" altLang="zh-TW" baseline="-10000" dirty="0"/>
              <a:t>1</a:t>
            </a:r>
            <a:endParaRPr lang="zh-TW" altLang="en-US" baseline="-100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xmlns="" id="{0490A3FC-6ABA-4609-8739-4536A3B5635E}"/>
              </a:ext>
            </a:extLst>
          </p:cNvPr>
          <p:cNvSpPr txBox="1">
            <a:spLocks noChangeAspect="1"/>
          </p:cNvSpPr>
          <p:nvPr/>
        </p:nvSpPr>
        <p:spPr>
          <a:xfrm>
            <a:off x="4334432" y="4043773"/>
            <a:ext cx="468000" cy="468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Y</a:t>
            </a:r>
            <a:r>
              <a:rPr lang="en-US" altLang="zh-TW" baseline="-10000" dirty="0"/>
              <a:t>2</a:t>
            </a:r>
            <a:endParaRPr lang="zh-TW" altLang="en-US" baseline="-10000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xmlns="" id="{F9C2DEDB-3EDB-49DD-9B8A-272CFB81F04C}"/>
              </a:ext>
            </a:extLst>
          </p:cNvPr>
          <p:cNvSpPr txBox="1">
            <a:spLocks noChangeAspect="1"/>
          </p:cNvSpPr>
          <p:nvPr/>
        </p:nvSpPr>
        <p:spPr>
          <a:xfrm>
            <a:off x="5655567" y="4043773"/>
            <a:ext cx="468000" cy="468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Y</a:t>
            </a:r>
            <a:r>
              <a:rPr lang="en-US" altLang="zh-TW" baseline="-10000" dirty="0"/>
              <a:t>3</a:t>
            </a:r>
            <a:endParaRPr lang="zh-TW" altLang="en-US" baseline="-100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xmlns="" id="{7392B3F6-74BA-40C0-9726-C2E479716820}"/>
              </a:ext>
            </a:extLst>
          </p:cNvPr>
          <p:cNvSpPr txBox="1">
            <a:spLocks noChangeAspect="1"/>
          </p:cNvSpPr>
          <p:nvPr/>
        </p:nvSpPr>
        <p:spPr>
          <a:xfrm>
            <a:off x="1694104" y="4043772"/>
            <a:ext cx="468000" cy="468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Y</a:t>
            </a:r>
            <a:r>
              <a:rPr lang="en-US" altLang="zh-TW" baseline="-10000" dirty="0"/>
              <a:t>0</a:t>
            </a:r>
            <a:endParaRPr lang="zh-TW" altLang="en-US" baseline="-10000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xmlns="" id="{D02D1B65-8824-4023-B4C3-937B86078FBE}"/>
              </a:ext>
            </a:extLst>
          </p:cNvPr>
          <p:cNvSpPr txBox="1">
            <a:spLocks noChangeAspect="1"/>
          </p:cNvSpPr>
          <p:nvPr/>
        </p:nvSpPr>
        <p:spPr>
          <a:xfrm>
            <a:off x="6976702" y="4043772"/>
            <a:ext cx="468000" cy="468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Y</a:t>
            </a:r>
            <a:r>
              <a:rPr lang="en-US" altLang="zh-TW" baseline="-10000" dirty="0"/>
              <a:t>4</a:t>
            </a:r>
            <a:endParaRPr lang="zh-TW" altLang="en-US" baseline="-10000" dirty="0"/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xmlns="" id="{E90F27FD-89FB-4346-AC33-4A5629F5631A}"/>
              </a:ext>
            </a:extLst>
          </p:cNvPr>
          <p:cNvCxnSpPr>
            <a:cxnSpLocks/>
            <a:stCxn id="48" idx="0"/>
            <a:endCxn id="47" idx="2"/>
          </p:cNvCxnSpPr>
          <p:nvPr/>
        </p:nvCxnSpPr>
        <p:spPr>
          <a:xfrm flipH="1" flipV="1">
            <a:off x="1008896" y="2939443"/>
            <a:ext cx="919208" cy="1104329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xmlns="" id="{F3618B1D-67F8-4423-B952-CF1732BFBEB6}"/>
              </a:ext>
            </a:extLst>
          </p:cNvPr>
          <p:cNvCxnSpPr>
            <a:cxnSpLocks/>
            <a:stCxn id="48" idx="6"/>
            <a:endCxn id="44" idx="2"/>
          </p:cNvCxnSpPr>
          <p:nvPr/>
        </p:nvCxnSpPr>
        <p:spPr>
          <a:xfrm>
            <a:off x="2162104" y="4277772"/>
            <a:ext cx="853135" cy="1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xmlns="" id="{C4339F14-99A4-4368-B601-422F033EF9DB}"/>
              </a:ext>
            </a:extLst>
          </p:cNvPr>
          <p:cNvCxnSpPr>
            <a:cxnSpLocks/>
            <a:stCxn id="44" idx="6"/>
            <a:endCxn id="45" idx="2"/>
          </p:cNvCxnSpPr>
          <p:nvPr/>
        </p:nvCxnSpPr>
        <p:spPr>
          <a:xfrm>
            <a:off x="3483239" y="4277773"/>
            <a:ext cx="851193" cy="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xmlns="" id="{12BF7E9C-0A0F-4757-AD08-307E187B492B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>
            <a:off x="4802432" y="4277773"/>
            <a:ext cx="853135" cy="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xmlns="" id="{87E7B209-60D6-441B-99AE-E327877A9D08}"/>
              </a:ext>
            </a:extLst>
          </p:cNvPr>
          <p:cNvCxnSpPr>
            <a:cxnSpLocks/>
            <a:stCxn id="46" idx="6"/>
            <a:endCxn id="49" idx="2"/>
          </p:cNvCxnSpPr>
          <p:nvPr/>
        </p:nvCxnSpPr>
        <p:spPr>
          <a:xfrm flipV="1">
            <a:off x="6123567" y="4277772"/>
            <a:ext cx="853135" cy="1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xmlns="" id="{7694C49B-9760-42AF-8056-469F46133DA3}"/>
              </a:ext>
            </a:extLst>
          </p:cNvPr>
          <p:cNvCxnSpPr>
            <a:cxnSpLocks/>
            <a:stCxn id="47" idx="3"/>
            <a:endCxn id="94" idx="1"/>
          </p:cNvCxnSpPr>
          <p:nvPr/>
        </p:nvCxnSpPr>
        <p:spPr>
          <a:xfrm flipV="1">
            <a:off x="1368896" y="2759442"/>
            <a:ext cx="326242" cy="1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xmlns="" id="{4DEDF3DF-DD59-488D-88AE-793DFCEF206D}"/>
              </a:ext>
            </a:extLst>
          </p:cNvPr>
          <p:cNvCxnSpPr>
            <a:cxnSpLocks/>
            <a:stCxn id="102" idx="3"/>
            <a:endCxn id="110" idx="1"/>
          </p:cNvCxnSpPr>
          <p:nvPr/>
        </p:nvCxnSpPr>
        <p:spPr>
          <a:xfrm>
            <a:off x="3887083" y="2759196"/>
            <a:ext cx="326242" cy="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xmlns="" id="{5CC79052-CBCF-4E56-8F68-87AAC9EE0DCD}"/>
              </a:ext>
            </a:extLst>
          </p:cNvPr>
          <p:cNvCxnSpPr>
            <a:cxnSpLocks/>
            <a:stCxn id="110" idx="3"/>
            <a:endCxn id="115" idx="1"/>
          </p:cNvCxnSpPr>
          <p:nvPr/>
        </p:nvCxnSpPr>
        <p:spPr>
          <a:xfrm>
            <a:off x="4933325" y="2759196"/>
            <a:ext cx="322248" cy="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xmlns="" id="{671F909F-4EDD-4AF5-8069-65A3586D1667}"/>
              </a:ext>
            </a:extLst>
          </p:cNvPr>
          <p:cNvCxnSpPr>
            <a:cxnSpLocks/>
            <a:stCxn id="126" idx="3"/>
            <a:endCxn id="129" idx="1"/>
          </p:cNvCxnSpPr>
          <p:nvPr/>
        </p:nvCxnSpPr>
        <p:spPr>
          <a:xfrm>
            <a:off x="7445695" y="2756451"/>
            <a:ext cx="330661" cy="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>
            <a:extLst>
              <a:ext uri="{FF2B5EF4-FFF2-40B4-BE49-F238E27FC236}">
                <a16:creationId xmlns:a16="http://schemas.microsoft.com/office/drawing/2014/main" xmlns="" id="{9D2401C8-1895-4A59-B54B-B438425ADC9B}"/>
              </a:ext>
            </a:extLst>
          </p:cNvPr>
          <p:cNvSpPr txBox="1"/>
          <p:nvPr/>
        </p:nvSpPr>
        <p:spPr>
          <a:xfrm>
            <a:off x="1791913" y="3395109"/>
            <a:ext cx="540000" cy="252000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Y</a:t>
            </a:r>
            <a:r>
              <a:rPr lang="en-US" altLang="zh-TW" baseline="-10000" dirty="0"/>
              <a:t>1</a:t>
            </a:r>
            <a:endParaRPr lang="zh-TW" altLang="en-US" sz="1800" baseline="-10000" dirty="0"/>
          </a:p>
        </p:txBody>
      </p: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xmlns="" id="{5255AF49-711B-4945-9D66-B9C0EBEFB0FB}"/>
              </a:ext>
            </a:extLst>
          </p:cNvPr>
          <p:cNvCxnSpPr>
            <a:cxnSpLocks/>
            <a:stCxn id="68" idx="0"/>
            <a:endCxn id="94" idx="2"/>
          </p:cNvCxnSpPr>
          <p:nvPr/>
        </p:nvCxnSpPr>
        <p:spPr>
          <a:xfrm flipH="1" flipV="1">
            <a:off x="2055138" y="2939442"/>
            <a:ext cx="6775" cy="455667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xmlns="" id="{E55B8B61-9F8E-4AE5-9888-B6AD79B86E94}"/>
              </a:ext>
            </a:extLst>
          </p:cNvPr>
          <p:cNvSpPr txBox="1"/>
          <p:nvPr/>
        </p:nvSpPr>
        <p:spPr>
          <a:xfrm>
            <a:off x="1690203" y="1880877"/>
            <a:ext cx="720076" cy="252000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&lt;</a:t>
            </a:r>
            <a:r>
              <a:rPr lang="en-US" altLang="zh-TW" sz="1400" i="1" dirty="0">
                <a:latin typeface="Sitka Heading Semibold" pitchFamily="2" charset="0"/>
              </a:rPr>
              <a:t>eos</a:t>
            </a:r>
            <a:r>
              <a:rPr lang="en-US" altLang="zh-TW" sz="1400" dirty="0">
                <a:latin typeface="Sitka Heading Semibold" pitchFamily="2" charset="0"/>
              </a:rPr>
              <a:t>&gt;</a:t>
            </a:r>
            <a:endParaRPr lang="zh-TW" altLang="en-US" sz="1800" baseline="-10000" dirty="0"/>
          </a:p>
        </p:txBody>
      </p: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xmlns="" id="{41B799E4-9B58-49A5-96DF-8A7AA5ED3833}"/>
              </a:ext>
            </a:extLst>
          </p:cNvPr>
          <p:cNvCxnSpPr>
            <a:cxnSpLocks/>
            <a:stCxn id="94" idx="0"/>
            <a:endCxn id="70" idx="2"/>
          </p:cNvCxnSpPr>
          <p:nvPr/>
        </p:nvCxnSpPr>
        <p:spPr>
          <a:xfrm flipH="1" flipV="1">
            <a:off x="2050241" y="2132877"/>
            <a:ext cx="4897" cy="446565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xmlns="" id="{F17F587A-25C1-4061-862E-848F244454BF}"/>
              </a:ext>
            </a:extLst>
          </p:cNvPr>
          <p:cNvCxnSpPr>
            <a:cxnSpLocks/>
            <a:stCxn id="47" idx="0"/>
            <a:endCxn id="73" idx="2"/>
          </p:cNvCxnSpPr>
          <p:nvPr/>
        </p:nvCxnSpPr>
        <p:spPr>
          <a:xfrm flipV="1">
            <a:off x="1008896" y="2132877"/>
            <a:ext cx="1456" cy="446566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字方塊 72">
            <a:extLst>
              <a:ext uri="{FF2B5EF4-FFF2-40B4-BE49-F238E27FC236}">
                <a16:creationId xmlns:a16="http://schemas.microsoft.com/office/drawing/2014/main" xmlns="" id="{EF6640E3-2378-4912-A63F-BF96A19FC292}"/>
              </a:ext>
            </a:extLst>
          </p:cNvPr>
          <p:cNvSpPr txBox="1"/>
          <p:nvPr/>
        </p:nvSpPr>
        <p:spPr>
          <a:xfrm>
            <a:off x="740352" y="1880877"/>
            <a:ext cx="540000" cy="252000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Y</a:t>
            </a:r>
            <a:r>
              <a:rPr lang="en-US" altLang="zh-TW" baseline="-10000" dirty="0"/>
              <a:t>1</a:t>
            </a:r>
            <a:endParaRPr lang="zh-TW" altLang="en-US" sz="1800" baseline="-10000" dirty="0"/>
          </a:p>
        </p:txBody>
      </p: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xmlns="" id="{E59C1729-1778-412C-89BF-0DFCD6ABCF8C}"/>
              </a:ext>
            </a:extLst>
          </p:cNvPr>
          <p:cNvCxnSpPr>
            <a:cxnSpLocks/>
            <a:stCxn id="44" idx="0"/>
            <a:endCxn id="102" idx="2"/>
          </p:cNvCxnSpPr>
          <p:nvPr/>
        </p:nvCxnSpPr>
        <p:spPr>
          <a:xfrm flipV="1">
            <a:off x="3249239" y="2939196"/>
            <a:ext cx="277844" cy="1104577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xmlns="" id="{B4D17F3C-3CC2-4EB0-8777-3CE5FE365428}"/>
              </a:ext>
            </a:extLst>
          </p:cNvPr>
          <p:cNvCxnSpPr>
            <a:cxnSpLocks/>
            <a:stCxn id="46" idx="0"/>
            <a:endCxn id="126" idx="2"/>
          </p:cNvCxnSpPr>
          <p:nvPr/>
        </p:nvCxnSpPr>
        <p:spPr>
          <a:xfrm flipV="1">
            <a:off x="5889567" y="2936451"/>
            <a:ext cx="1196128" cy="1107322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字方塊 75">
            <a:extLst>
              <a:ext uri="{FF2B5EF4-FFF2-40B4-BE49-F238E27FC236}">
                <a16:creationId xmlns:a16="http://schemas.microsoft.com/office/drawing/2014/main" xmlns="" id="{13F224F0-B23D-40CD-9D01-ADBFE686276F}"/>
              </a:ext>
            </a:extLst>
          </p:cNvPr>
          <p:cNvSpPr txBox="1"/>
          <p:nvPr/>
        </p:nvSpPr>
        <p:spPr>
          <a:xfrm>
            <a:off x="4308218" y="3395109"/>
            <a:ext cx="540000" cy="252000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Y</a:t>
            </a:r>
            <a:r>
              <a:rPr lang="en-US" altLang="zh-TW" baseline="-10000" dirty="0"/>
              <a:t>2</a:t>
            </a:r>
            <a:endParaRPr lang="zh-TW" altLang="en-US" sz="1800" baseline="-10000" dirty="0"/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xmlns="" id="{BE3BE156-A505-4677-B1E1-D90B63A66D8E}"/>
              </a:ext>
            </a:extLst>
          </p:cNvPr>
          <p:cNvSpPr txBox="1"/>
          <p:nvPr/>
        </p:nvSpPr>
        <p:spPr>
          <a:xfrm>
            <a:off x="5349567" y="3395109"/>
            <a:ext cx="540000" cy="252000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Y</a:t>
            </a:r>
            <a:r>
              <a:rPr lang="en-US" altLang="zh-TW" baseline="-10000" dirty="0"/>
              <a:t>3</a:t>
            </a:r>
            <a:endParaRPr lang="zh-TW" altLang="en-US" sz="1800" baseline="-10000" dirty="0"/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xmlns="" id="{E9949EC4-B652-4FA8-B9DA-5A472FCCBE13}"/>
              </a:ext>
            </a:extLst>
          </p:cNvPr>
          <p:cNvSpPr txBox="1"/>
          <p:nvPr/>
        </p:nvSpPr>
        <p:spPr>
          <a:xfrm>
            <a:off x="7866356" y="3395109"/>
            <a:ext cx="540000" cy="252000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Y</a:t>
            </a:r>
            <a:r>
              <a:rPr lang="en-US" altLang="zh-TW" baseline="-10000" dirty="0"/>
              <a:t>4</a:t>
            </a:r>
            <a:endParaRPr lang="zh-TW" altLang="en-US" sz="1800" baseline="-10000" dirty="0"/>
          </a:p>
        </p:txBody>
      </p:sp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xmlns="" id="{DE06C3DC-B0B6-4844-B2E9-D4F10A04DC67}"/>
              </a:ext>
            </a:extLst>
          </p:cNvPr>
          <p:cNvCxnSpPr>
            <a:cxnSpLocks/>
            <a:stCxn id="78" idx="0"/>
            <a:endCxn id="129" idx="2"/>
          </p:cNvCxnSpPr>
          <p:nvPr/>
        </p:nvCxnSpPr>
        <p:spPr>
          <a:xfrm flipV="1">
            <a:off x="8136356" y="2936451"/>
            <a:ext cx="0" cy="458658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xmlns="" id="{BB4574CE-9CD0-43D9-A716-8F2B328A8F29}"/>
              </a:ext>
            </a:extLst>
          </p:cNvPr>
          <p:cNvCxnSpPr>
            <a:cxnSpLocks/>
            <a:stCxn id="76" idx="0"/>
            <a:endCxn id="110" idx="2"/>
          </p:cNvCxnSpPr>
          <p:nvPr/>
        </p:nvCxnSpPr>
        <p:spPr>
          <a:xfrm flipH="1" flipV="1">
            <a:off x="4573325" y="2939196"/>
            <a:ext cx="4893" cy="455913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>
            <a:extLst>
              <a:ext uri="{FF2B5EF4-FFF2-40B4-BE49-F238E27FC236}">
                <a16:creationId xmlns:a16="http://schemas.microsoft.com/office/drawing/2014/main" xmlns="" id="{B494A2E9-AB3C-48C8-81AB-C2C98AECDE54}"/>
              </a:ext>
            </a:extLst>
          </p:cNvPr>
          <p:cNvCxnSpPr>
            <a:cxnSpLocks/>
            <a:stCxn id="77" idx="0"/>
            <a:endCxn id="115" idx="2"/>
          </p:cNvCxnSpPr>
          <p:nvPr/>
        </p:nvCxnSpPr>
        <p:spPr>
          <a:xfrm flipH="1" flipV="1">
            <a:off x="5615573" y="2939196"/>
            <a:ext cx="3994" cy="455913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字方塊 81">
            <a:extLst>
              <a:ext uri="{FF2B5EF4-FFF2-40B4-BE49-F238E27FC236}">
                <a16:creationId xmlns:a16="http://schemas.microsoft.com/office/drawing/2014/main" xmlns="" id="{680C667F-705A-4F0C-A5E4-C76AE40566D1}"/>
              </a:ext>
            </a:extLst>
          </p:cNvPr>
          <p:cNvSpPr txBox="1"/>
          <p:nvPr/>
        </p:nvSpPr>
        <p:spPr>
          <a:xfrm>
            <a:off x="3238363" y="1876532"/>
            <a:ext cx="576000" cy="252000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Y</a:t>
            </a:r>
            <a:r>
              <a:rPr lang="en-US" altLang="zh-TW" baseline="-10000" dirty="0"/>
              <a:t>2</a:t>
            </a:r>
            <a:endParaRPr lang="zh-TW" altLang="en-US" sz="1800" baseline="-10000" dirty="0"/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xmlns="" id="{B5F98A8B-3375-4F09-BA00-328B16497D6E}"/>
              </a:ext>
            </a:extLst>
          </p:cNvPr>
          <p:cNvSpPr txBox="1"/>
          <p:nvPr/>
        </p:nvSpPr>
        <p:spPr>
          <a:xfrm>
            <a:off x="4286727" y="1880683"/>
            <a:ext cx="576000" cy="252000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Y</a:t>
            </a:r>
            <a:r>
              <a:rPr lang="en-US" altLang="zh-TW" baseline="-10000" dirty="0"/>
              <a:t>3</a:t>
            </a:r>
            <a:endParaRPr lang="zh-TW" altLang="en-US" sz="1800" baseline="-10000" dirty="0"/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xmlns="" id="{4F3298EB-0B4C-4DF3-A4A6-4A8BD54FD056}"/>
              </a:ext>
            </a:extLst>
          </p:cNvPr>
          <p:cNvSpPr txBox="1"/>
          <p:nvPr/>
        </p:nvSpPr>
        <p:spPr>
          <a:xfrm>
            <a:off x="6797695" y="1882484"/>
            <a:ext cx="576000" cy="252000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Y</a:t>
            </a:r>
            <a:r>
              <a:rPr lang="en-US" altLang="zh-TW" baseline="-10000" dirty="0"/>
              <a:t>4</a:t>
            </a:r>
            <a:endParaRPr lang="zh-TW" altLang="en-US" sz="1800" baseline="-10000" dirty="0"/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xmlns="" id="{C25A3FF2-8F37-4A99-8310-69AC70B183F3}"/>
              </a:ext>
            </a:extLst>
          </p:cNvPr>
          <p:cNvSpPr txBox="1"/>
          <p:nvPr/>
        </p:nvSpPr>
        <p:spPr>
          <a:xfrm>
            <a:off x="5252811" y="1886037"/>
            <a:ext cx="720076" cy="252000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&lt;</a:t>
            </a:r>
            <a:r>
              <a:rPr lang="en-US" altLang="zh-TW" sz="1400" i="1" dirty="0">
                <a:latin typeface="Sitka Heading Semibold" pitchFamily="2" charset="0"/>
              </a:rPr>
              <a:t>eos</a:t>
            </a:r>
            <a:r>
              <a:rPr lang="en-US" altLang="zh-TW" sz="1400" dirty="0">
                <a:latin typeface="Sitka Heading Semibold" pitchFamily="2" charset="0"/>
              </a:rPr>
              <a:t>&gt;</a:t>
            </a:r>
            <a:endParaRPr lang="zh-TW" altLang="en-US" sz="1800" baseline="-10000" dirty="0"/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xmlns="" id="{B07E542B-E61B-41AD-9EA2-A2059292538B}"/>
              </a:ext>
            </a:extLst>
          </p:cNvPr>
          <p:cNvSpPr txBox="1"/>
          <p:nvPr/>
        </p:nvSpPr>
        <p:spPr>
          <a:xfrm>
            <a:off x="7775547" y="1889977"/>
            <a:ext cx="720076" cy="252000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&lt;</a:t>
            </a:r>
            <a:r>
              <a:rPr lang="en-US" altLang="zh-TW" sz="1400" i="1" dirty="0">
                <a:latin typeface="Sitka Heading Semibold" pitchFamily="2" charset="0"/>
              </a:rPr>
              <a:t>eos</a:t>
            </a:r>
            <a:r>
              <a:rPr lang="en-US" altLang="zh-TW" sz="1400" dirty="0">
                <a:latin typeface="Sitka Heading Semibold" pitchFamily="2" charset="0"/>
              </a:rPr>
              <a:t>&gt;</a:t>
            </a:r>
            <a:endParaRPr lang="zh-TW" altLang="en-US" sz="1800" baseline="-10000" dirty="0"/>
          </a:p>
        </p:txBody>
      </p: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xmlns="" id="{3BB89109-8BF5-40C1-93A0-EB20D6EA3BF9}"/>
              </a:ext>
            </a:extLst>
          </p:cNvPr>
          <p:cNvCxnSpPr>
            <a:cxnSpLocks/>
            <a:stCxn id="102" idx="0"/>
            <a:endCxn id="82" idx="2"/>
          </p:cNvCxnSpPr>
          <p:nvPr/>
        </p:nvCxnSpPr>
        <p:spPr>
          <a:xfrm flipH="1" flipV="1">
            <a:off x="3526363" y="2128532"/>
            <a:ext cx="720" cy="450664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xmlns="" id="{14BE77E1-A47E-405B-BE2E-A16DDC67ACFE}"/>
              </a:ext>
            </a:extLst>
          </p:cNvPr>
          <p:cNvCxnSpPr>
            <a:cxnSpLocks/>
            <a:stCxn id="110" idx="0"/>
            <a:endCxn id="83" idx="2"/>
          </p:cNvCxnSpPr>
          <p:nvPr/>
        </p:nvCxnSpPr>
        <p:spPr>
          <a:xfrm flipV="1">
            <a:off x="4573325" y="2132683"/>
            <a:ext cx="1402" cy="446513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xmlns="" id="{6FF94485-AC51-4841-9108-74058D1EF391}"/>
              </a:ext>
            </a:extLst>
          </p:cNvPr>
          <p:cNvCxnSpPr>
            <a:cxnSpLocks/>
            <a:stCxn id="115" idx="0"/>
            <a:endCxn id="85" idx="2"/>
          </p:cNvCxnSpPr>
          <p:nvPr/>
        </p:nvCxnSpPr>
        <p:spPr>
          <a:xfrm flipH="1" flipV="1">
            <a:off x="5612849" y="2138037"/>
            <a:ext cx="2724" cy="441159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xmlns="" id="{47AFF7DF-C3B7-4D46-BD61-127170B48877}"/>
              </a:ext>
            </a:extLst>
          </p:cNvPr>
          <p:cNvCxnSpPr>
            <a:cxnSpLocks/>
            <a:stCxn id="126" idx="0"/>
            <a:endCxn id="84" idx="2"/>
          </p:cNvCxnSpPr>
          <p:nvPr/>
        </p:nvCxnSpPr>
        <p:spPr>
          <a:xfrm flipV="1">
            <a:off x="7085695" y="2134484"/>
            <a:ext cx="0" cy="441967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xmlns="" id="{1F7BA5DF-B128-4D11-9C36-5B72B0E84931}"/>
              </a:ext>
            </a:extLst>
          </p:cNvPr>
          <p:cNvCxnSpPr>
            <a:cxnSpLocks/>
            <a:stCxn id="129" idx="0"/>
            <a:endCxn id="86" idx="2"/>
          </p:cNvCxnSpPr>
          <p:nvPr/>
        </p:nvCxnSpPr>
        <p:spPr>
          <a:xfrm flipH="1" flipV="1">
            <a:off x="8135585" y="2141977"/>
            <a:ext cx="771" cy="434474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字方塊 91">
            <a:extLst>
              <a:ext uri="{FF2B5EF4-FFF2-40B4-BE49-F238E27FC236}">
                <a16:creationId xmlns:a16="http://schemas.microsoft.com/office/drawing/2014/main" xmlns="" id="{D43EC8BC-7CB8-46FF-A755-4174BA3188FD}"/>
              </a:ext>
            </a:extLst>
          </p:cNvPr>
          <p:cNvSpPr txBox="1"/>
          <p:nvPr/>
        </p:nvSpPr>
        <p:spPr>
          <a:xfrm>
            <a:off x="3550941" y="4674437"/>
            <a:ext cx="2046169" cy="34051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b="1" dirty="0">
                <a:latin typeface="Sitka Heading Semibold" pitchFamily="2" charset="0"/>
              </a:rPr>
              <a:t>Context Encoder</a:t>
            </a:r>
            <a:endParaRPr lang="zh-TW" altLang="en-US" sz="1400" b="1" dirty="0">
              <a:latin typeface="Sitka Heading Semibold" pitchFamily="2" charset="0"/>
            </a:endParaRPr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xmlns="" id="{CBFE4A97-8F6C-49E2-AD82-2781DEDF2CBE}"/>
              </a:ext>
            </a:extLst>
          </p:cNvPr>
          <p:cNvSpPr txBox="1"/>
          <p:nvPr/>
        </p:nvSpPr>
        <p:spPr>
          <a:xfrm>
            <a:off x="3554911" y="1384412"/>
            <a:ext cx="2046169" cy="34051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b="1" dirty="0">
                <a:latin typeface="Sitka Heading Semibold" pitchFamily="2" charset="0"/>
              </a:rPr>
              <a:t>Segment Decoder</a:t>
            </a:r>
            <a:endParaRPr lang="zh-TW" altLang="en-US" sz="1400" b="1" dirty="0">
              <a:latin typeface="Sitka Heading Semibold" pitchFamily="2" charset="0"/>
            </a:endParaRPr>
          </a:p>
        </p:txBody>
      </p:sp>
      <p:sp>
        <p:nvSpPr>
          <p:cNvPr id="110" name="文字方塊 109">
            <a:extLst>
              <a:ext uri="{FF2B5EF4-FFF2-40B4-BE49-F238E27FC236}">
                <a16:creationId xmlns:a16="http://schemas.microsoft.com/office/drawing/2014/main" xmlns="" id="{49DE8E05-C4A5-49A2-89CC-A23E80643EA6}"/>
              </a:ext>
            </a:extLst>
          </p:cNvPr>
          <p:cNvSpPr txBox="1"/>
          <p:nvPr/>
        </p:nvSpPr>
        <p:spPr>
          <a:xfrm>
            <a:off x="4213325" y="2579196"/>
            <a:ext cx="720000" cy="360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36000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baseline="-10000" dirty="0">
                <a:latin typeface="Sitka Heading Semibold" pitchFamily="2" charset="0"/>
              </a:rPr>
              <a:t>LSTM</a:t>
            </a:r>
            <a:endParaRPr lang="zh-TW" altLang="en-US" baseline="-10000" dirty="0">
              <a:latin typeface="Sitka Heading Semibold" pitchFamily="2" charset="0"/>
            </a:endParaRPr>
          </a:p>
        </p:txBody>
      </p:sp>
      <p:sp>
        <p:nvSpPr>
          <p:cNvPr id="115" name="文字方塊 114">
            <a:extLst>
              <a:ext uri="{FF2B5EF4-FFF2-40B4-BE49-F238E27FC236}">
                <a16:creationId xmlns:a16="http://schemas.microsoft.com/office/drawing/2014/main" xmlns="" id="{D1E82C86-ECFE-496E-B75D-1E9F0ABC883F}"/>
              </a:ext>
            </a:extLst>
          </p:cNvPr>
          <p:cNvSpPr txBox="1"/>
          <p:nvPr/>
        </p:nvSpPr>
        <p:spPr>
          <a:xfrm>
            <a:off x="5255573" y="2579196"/>
            <a:ext cx="720000" cy="360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36000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baseline="-10000" dirty="0">
                <a:latin typeface="Sitka Heading Semibold" pitchFamily="2" charset="0"/>
              </a:rPr>
              <a:t>LSTM</a:t>
            </a:r>
            <a:endParaRPr lang="zh-TW" altLang="en-US" baseline="-10000" dirty="0">
              <a:latin typeface="Sitka Heading Semibold" pitchFamily="2" charset="0"/>
            </a:endParaRPr>
          </a:p>
        </p:txBody>
      </p:sp>
      <p:sp>
        <p:nvSpPr>
          <p:cNvPr id="129" name="文字方塊 128">
            <a:extLst>
              <a:ext uri="{FF2B5EF4-FFF2-40B4-BE49-F238E27FC236}">
                <a16:creationId xmlns:a16="http://schemas.microsoft.com/office/drawing/2014/main" xmlns="" id="{C63F575B-F8C9-49AD-9EF1-878FD7EC7348}"/>
              </a:ext>
            </a:extLst>
          </p:cNvPr>
          <p:cNvSpPr txBox="1"/>
          <p:nvPr/>
        </p:nvSpPr>
        <p:spPr>
          <a:xfrm>
            <a:off x="7776356" y="2576451"/>
            <a:ext cx="720000" cy="360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36000" rtlCol="0" anchor="ctr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baseline="-10000" dirty="0">
                <a:latin typeface="Sitka Heading Semibold" pitchFamily="2" charset="0"/>
              </a:rPr>
              <a:t>LSTM</a:t>
            </a:r>
            <a:endParaRPr lang="zh-TW" altLang="en-US" baseline="-10000" dirty="0">
              <a:latin typeface="Sitka Heading Semibold" pitchFamily="2" charset="0"/>
            </a:endParaRPr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xmlns="" id="{6A0A527D-083E-44D6-8CD2-2D3D2ECF2B06}"/>
              </a:ext>
            </a:extLst>
          </p:cNvPr>
          <p:cNvSpPr/>
          <p:nvPr/>
        </p:nvSpPr>
        <p:spPr>
          <a:xfrm>
            <a:off x="4292326" y="2642049"/>
            <a:ext cx="570401" cy="22101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36000">
            <a:spAutoFit/>
          </a:bodyPr>
          <a:lstStyle/>
          <a:p>
            <a:r>
              <a:rPr lang="en-US" altLang="zh-TW" baseline="-10000" dirty="0">
                <a:solidFill>
                  <a:srgbClr val="E03E3E"/>
                </a:solidFill>
                <a:latin typeface="Sitka Heading Semibold" pitchFamily="2" charset="0"/>
              </a:rPr>
              <a:t>Bi-LSTM</a:t>
            </a:r>
            <a:endParaRPr lang="zh-TW" altLang="en-US" baseline="-10000" dirty="0">
              <a:solidFill>
                <a:srgbClr val="E03E3E"/>
              </a:solidFill>
              <a:latin typeface="Sitka Heading Semibold" pitchFamily="2" charset="0"/>
            </a:endParaRPr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xmlns="" id="{E0B508F4-D3D2-4925-AD97-78F00A27EEDA}"/>
              </a:ext>
            </a:extLst>
          </p:cNvPr>
          <p:cNvSpPr/>
          <p:nvPr/>
        </p:nvSpPr>
        <p:spPr>
          <a:xfrm>
            <a:off x="5334958" y="2644261"/>
            <a:ext cx="570401" cy="22101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36000">
            <a:spAutoFit/>
          </a:bodyPr>
          <a:lstStyle/>
          <a:p>
            <a:r>
              <a:rPr lang="en-US" altLang="zh-TW" baseline="-10000" dirty="0">
                <a:solidFill>
                  <a:srgbClr val="E03E3E"/>
                </a:solidFill>
                <a:latin typeface="Sitka Heading Semibold" pitchFamily="2" charset="0"/>
              </a:rPr>
              <a:t>Bi-LSTM</a:t>
            </a:r>
            <a:endParaRPr lang="zh-TW" altLang="en-US" baseline="-10000" dirty="0">
              <a:solidFill>
                <a:srgbClr val="E03E3E"/>
              </a:solidFill>
              <a:latin typeface="Sitka Heading Semibold" pitchFamily="2" charset="0"/>
            </a:endParaRPr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xmlns="" id="{4B0A805E-7F1A-42D7-8785-02170AD6BE08}"/>
              </a:ext>
            </a:extLst>
          </p:cNvPr>
          <p:cNvSpPr/>
          <p:nvPr/>
        </p:nvSpPr>
        <p:spPr>
          <a:xfrm>
            <a:off x="6803294" y="2644802"/>
            <a:ext cx="570401" cy="22101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36000">
            <a:spAutoFit/>
          </a:bodyPr>
          <a:lstStyle/>
          <a:p>
            <a:r>
              <a:rPr lang="en-US" altLang="zh-TW" baseline="-10000" dirty="0">
                <a:solidFill>
                  <a:srgbClr val="E03E3E"/>
                </a:solidFill>
                <a:latin typeface="Sitka Heading Semibold" pitchFamily="2" charset="0"/>
              </a:rPr>
              <a:t>Bi-LSTM</a:t>
            </a:r>
            <a:endParaRPr lang="zh-TW" altLang="en-US" baseline="-10000" dirty="0">
              <a:solidFill>
                <a:srgbClr val="E03E3E"/>
              </a:solidFill>
              <a:latin typeface="Sitka Heading Semibold" pitchFamily="2" charset="0"/>
            </a:endParaRPr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xmlns="" id="{3DE41E1F-EAD1-4B5C-AEB8-DDB35B83098A}"/>
              </a:ext>
            </a:extLst>
          </p:cNvPr>
          <p:cNvSpPr/>
          <p:nvPr/>
        </p:nvSpPr>
        <p:spPr>
          <a:xfrm>
            <a:off x="7840122" y="2646239"/>
            <a:ext cx="570401" cy="22101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36000">
            <a:spAutoFit/>
          </a:bodyPr>
          <a:lstStyle/>
          <a:p>
            <a:r>
              <a:rPr lang="en-US" altLang="zh-TW" baseline="-10000" dirty="0">
                <a:solidFill>
                  <a:srgbClr val="E03E3E"/>
                </a:solidFill>
                <a:latin typeface="Sitka Heading Semibold" pitchFamily="2" charset="0"/>
              </a:rPr>
              <a:t>Bi-LSTM</a:t>
            </a:r>
            <a:endParaRPr lang="zh-TW" altLang="en-US" baseline="-10000" dirty="0">
              <a:solidFill>
                <a:srgbClr val="E03E3E"/>
              </a:solidFill>
              <a:latin typeface="Sitka Heading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741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4" grpId="1" animBg="1"/>
      <p:bldP spid="171" grpId="0" animBg="1"/>
      <p:bldP spid="47" grpId="0" animBg="1"/>
      <p:bldP spid="170" grpId="0" animBg="1"/>
      <p:bldP spid="102" grpId="0" animBg="1"/>
      <p:bldP spid="102" grpId="1" animBg="1"/>
      <p:bldP spid="172" grpId="0" animBg="1"/>
      <p:bldP spid="126" grpId="0" animBg="1"/>
      <p:bldP spid="126" grpId="1" animBg="1"/>
      <p:bldP spid="17" grpId="0"/>
      <p:bldP spid="44" grpId="0" animBg="1"/>
      <p:bldP spid="45" grpId="0" animBg="1"/>
      <p:bldP spid="46" grpId="0" animBg="1"/>
      <p:bldP spid="48" grpId="0" animBg="1"/>
      <p:bldP spid="49" grpId="0" animBg="1"/>
      <p:bldP spid="68" grpId="0"/>
      <p:bldP spid="70" grpId="0"/>
      <p:bldP spid="73" grpId="0"/>
      <p:bldP spid="76" grpId="0"/>
      <p:bldP spid="77" grpId="0"/>
      <p:bldP spid="78" grpId="0"/>
      <p:bldP spid="82" grpId="0"/>
      <p:bldP spid="83" grpId="0"/>
      <p:bldP spid="84" grpId="0"/>
      <p:bldP spid="85" grpId="0"/>
      <p:bldP spid="86" grpId="0"/>
      <p:bldP spid="92" grpId="0"/>
      <p:bldP spid="93" grpId="0"/>
      <p:bldP spid="110" grpId="0" animBg="1"/>
      <p:bldP spid="110" grpId="1" animBg="1"/>
      <p:bldP spid="115" grpId="0" animBg="1"/>
      <p:bldP spid="115" grpId="1" animBg="1"/>
      <p:bldP spid="129" grpId="0" animBg="1"/>
      <p:bldP spid="129" grpId="1" animBg="1"/>
      <p:bldP spid="173" grpId="0" animBg="1"/>
      <p:bldP spid="174" grpId="0" animBg="1"/>
      <p:bldP spid="175" grpId="0" animBg="1"/>
      <p:bldP spid="17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5A95AF7D-A64B-4237-9FD3-9765090F59BC}"/>
              </a:ext>
            </a:extLst>
          </p:cNvPr>
          <p:cNvSpPr/>
          <p:nvPr/>
        </p:nvSpPr>
        <p:spPr>
          <a:xfrm>
            <a:off x="1767233" y="1821082"/>
            <a:ext cx="5609534" cy="1501117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96000" algn="just" hangingPunct="0">
              <a:lnSpc>
                <a:spcPct val="150000"/>
              </a:lnSpc>
              <a:defRPr/>
            </a:pPr>
            <a:r>
              <a:rPr lang="zh-TW" altLang="en-US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在此本論文針對中文的斷詞系統，提出一個結合監督式與非監督式方法的斷詞模型，提供一個可供參考之訓練框架，並且藉由此方式達到非監督式模型輔助監督式模型的效果，期望讓模型對於未知詞的處理能擁有更好的適應能力。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xmlns="" id="{9C798942-E44E-49FA-8AB6-EEE1007BDC18}"/>
              </a:ext>
            </a:extLst>
          </p:cNvPr>
          <p:cNvGrpSpPr/>
          <p:nvPr/>
        </p:nvGrpSpPr>
        <p:grpSpPr>
          <a:xfrm>
            <a:off x="179512" y="129324"/>
            <a:ext cx="1584176" cy="555356"/>
            <a:chOff x="179512" y="129324"/>
            <a:chExt cx="1584176" cy="555356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xmlns="" id="{40E20DA5-6383-49BF-8925-7945EEABAD8B}"/>
                </a:ext>
              </a:extLst>
            </p:cNvPr>
            <p:cNvGrpSpPr/>
            <p:nvPr/>
          </p:nvGrpSpPr>
          <p:grpSpPr>
            <a:xfrm>
              <a:off x="179512" y="129324"/>
              <a:ext cx="451768" cy="555356"/>
              <a:chOff x="267804" y="190469"/>
              <a:chExt cx="531917" cy="653883"/>
            </a:xfrm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xmlns="" id="{8E44E837-1527-4D3C-8273-8B9FFFF85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804" y="190469"/>
                <a:ext cx="442196" cy="502233"/>
              </a:xfrm>
              <a:custGeom>
                <a:avLst/>
                <a:gdLst>
                  <a:gd name="T0" fmla="*/ 6935 w 12812"/>
                  <a:gd name="T1" fmla="*/ 195 h 14572"/>
                  <a:gd name="T2" fmla="*/ 9609 w 12812"/>
                  <a:gd name="T3" fmla="*/ 1739 h 14572"/>
                  <a:gd name="T4" fmla="*/ 12283 w 12812"/>
                  <a:gd name="T5" fmla="*/ 3282 h 14572"/>
                  <a:gd name="T6" fmla="*/ 12812 w 12812"/>
                  <a:gd name="T7" fmla="*/ 4199 h 14572"/>
                  <a:gd name="T8" fmla="*/ 12812 w 12812"/>
                  <a:gd name="T9" fmla="*/ 7286 h 14572"/>
                  <a:gd name="T10" fmla="*/ 12812 w 12812"/>
                  <a:gd name="T11" fmla="*/ 10374 h 14572"/>
                  <a:gd name="T12" fmla="*/ 12283 w 12812"/>
                  <a:gd name="T13" fmla="*/ 11290 h 14572"/>
                  <a:gd name="T14" fmla="*/ 9609 w 12812"/>
                  <a:gd name="T15" fmla="*/ 12834 h 14572"/>
                  <a:gd name="T16" fmla="*/ 6935 w 12812"/>
                  <a:gd name="T17" fmla="*/ 14378 h 14572"/>
                  <a:gd name="T18" fmla="*/ 5877 w 12812"/>
                  <a:gd name="T19" fmla="*/ 14378 h 14572"/>
                  <a:gd name="T20" fmla="*/ 3203 w 12812"/>
                  <a:gd name="T21" fmla="*/ 12834 h 14572"/>
                  <a:gd name="T22" fmla="*/ 529 w 12812"/>
                  <a:gd name="T23" fmla="*/ 11290 h 14572"/>
                  <a:gd name="T24" fmla="*/ 0 w 12812"/>
                  <a:gd name="T25" fmla="*/ 10374 h 14572"/>
                  <a:gd name="T26" fmla="*/ 0 w 12812"/>
                  <a:gd name="T27" fmla="*/ 7286 h 14572"/>
                  <a:gd name="T28" fmla="*/ 0 w 12812"/>
                  <a:gd name="T29" fmla="*/ 4199 h 14572"/>
                  <a:gd name="T30" fmla="*/ 529 w 12812"/>
                  <a:gd name="T31" fmla="*/ 3282 h 14572"/>
                  <a:gd name="T32" fmla="*/ 3203 w 12812"/>
                  <a:gd name="T33" fmla="*/ 1739 h 14572"/>
                  <a:gd name="T34" fmla="*/ 5877 w 12812"/>
                  <a:gd name="T35" fmla="*/ 195 h 14572"/>
                  <a:gd name="T36" fmla="*/ 6935 w 12812"/>
                  <a:gd name="T37" fmla="*/ 195 h 145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812" h="14572">
                    <a:moveTo>
                      <a:pt x="6935" y="195"/>
                    </a:moveTo>
                    <a:lnTo>
                      <a:pt x="9609" y="1739"/>
                    </a:lnTo>
                    <a:lnTo>
                      <a:pt x="12283" y="3282"/>
                    </a:lnTo>
                    <a:cubicBezTo>
                      <a:pt x="12620" y="3477"/>
                      <a:pt x="12812" y="3810"/>
                      <a:pt x="12812" y="4199"/>
                    </a:cubicBezTo>
                    <a:lnTo>
                      <a:pt x="12812" y="7286"/>
                    </a:lnTo>
                    <a:lnTo>
                      <a:pt x="12812" y="10374"/>
                    </a:lnTo>
                    <a:cubicBezTo>
                      <a:pt x="12812" y="10763"/>
                      <a:pt x="12620" y="11096"/>
                      <a:pt x="12283" y="11290"/>
                    </a:cubicBezTo>
                    <a:lnTo>
                      <a:pt x="9609" y="12834"/>
                    </a:lnTo>
                    <a:lnTo>
                      <a:pt x="6935" y="14378"/>
                    </a:lnTo>
                    <a:cubicBezTo>
                      <a:pt x="6599" y="14572"/>
                      <a:pt x="6213" y="14572"/>
                      <a:pt x="5877" y="14378"/>
                    </a:cubicBezTo>
                    <a:lnTo>
                      <a:pt x="3203" y="12834"/>
                    </a:lnTo>
                    <a:lnTo>
                      <a:pt x="529" y="11290"/>
                    </a:lnTo>
                    <a:cubicBezTo>
                      <a:pt x="193" y="11096"/>
                      <a:pt x="0" y="10763"/>
                      <a:pt x="0" y="10374"/>
                    </a:cubicBezTo>
                    <a:lnTo>
                      <a:pt x="0" y="7286"/>
                    </a:lnTo>
                    <a:lnTo>
                      <a:pt x="0" y="4199"/>
                    </a:lnTo>
                    <a:cubicBezTo>
                      <a:pt x="0" y="3810"/>
                      <a:pt x="193" y="3477"/>
                      <a:pt x="529" y="3282"/>
                    </a:cubicBezTo>
                    <a:lnTo>
                      <a:pt x="3203" y="1739"/>
                    </a:lnTo>
                    <a:lnTo>
                      <a:pt x="5877" y="195"/>
                    </a:lnTo>
                    <a:cubicBezTo>
                      <a:pt x="6213" y="0"/>
                      <a:pt x="6599" y="0"/>
                      <a:pt x="6935" y="195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lang="zh-CN" altLang="en-US" dirty="0"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endParaRPr>
              </a:p>
            </p:txBody>
          </p:sp>
          <p:sp>
            <p:nvSpPr>
              <p:cNvPr id="11" name="Freeform 5">
                <a:extLst>
                  <a:ext uri="{FF2B5EF4-FFF2-40B4-BE49-F238E27FC236}">
                    <a16:creationId xmlns:a16="http://schemas.microsoft.com/office/drawing/2014/main" xmlns="" id="{3BF5FC9B-A4F9-4892-A9AC-8CEBF0B5B9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528" y="303506"/>
                <a:ext cx="476193" cy="540846"/>
              </a:xfrm>
              <a:custGeom>
                <a:avLst/>
                <a:gdLst>
                  <a:gd name="T0" fmla="*/ 6935 w 12812"/>
                  <a:gd name="T1" fmla="*/ 195 h 14572"/>
                  <a:gd name="T2" fmla="*/ 9609 w 12812"/>
                  <a:gd name="T3" fmla="*/ 1739 h 14572"/>
                  <a:gd name="T4" fmla="*/ 12283 w 12812"/>
                  <a:gd name="T5" fmla="*/ 3282 h 14572"/>
                  <a:gd name="T6" fmla="*/ 12812 w 12812"/>
                  <a:gd name="T7" fmla="*/ 4199 h 14572"/>
                  <a:gd name="T8" fmla="*/ 12812 w 12812"/>
                  <a:gd name="T9" fmla="*/ 7286 h 14572"/>
                  <a:gd name="T10" fmla="*/ 12812 w 12812"/>
                  <a:gd name="T11" fmla="*/ 10374 h 14572"/>
                  <a:gd name="T12" fmla="*/ 12283 w 12812"/>
                  <a:gd name="T13" fmla="*/ 11290 h 14572"/>
                  <a:gd name="T14" fmla="*/ 9609 w 12812"/>
                  <a:gd name="T15" fmla="*/ 12834 h 14572"/>
                  <a:gd name="T16" fmla="*/ 6935 w 12812"/>
                  <a:gd name="T17" fmla="*/ 14378 h 14572"/>
                  <a:gd name="T18" fmla="*/ 5877 w 12812"/>
                  <a:gd name="T19" fmla="*/ 14378 h 14572"/>
                  <a:gd name="T20" fmla="*/ 3203 w 12812"/>
                  <a:gd name="T21" fmla="*/ 12834 h 14572"/>
                  <a:gd name="T22" fmla="*/ 529 w 12812"/>
                  <a:gd name="T23" fmla="*/ 11290 h 14572"/>
                  <a:gd name="T24" fmla="*/ 0 w 12812"/>
                  <a:gd name="T25" fmla="*/ 10374 h 14572"/>
                  <a:gd name="T26" fmla="*/ 0 w 12812"/>
                  <a:gd name="T27" fmla="*/ 7286 h 14572"/>
                  <a:gd name="T28" fmla="*/ 0 w 12812"/>
                  <a:gd name="T29" fmla="*/ 4199 h 14572"/>
                  <a:gd name="T30" fmla="*/ 529 w 12812"/>
                  <a:gd name="T31" fmla="*/ 3282 h 14572"/>
                  <a:gd name="T32" fmla="*/ 3203 w 12812"/>
                  <a:gd name="T33" fmla="*/ 1739 h 14572"/>
                  <a:gd name="T34" fmla="*/ 5877 w 12812"/>
                  <a:gd name="T35" fmla="*/ 195 h 14572"/>
                  <a:gd name="T36" fmla="*/ 6935 w 12812"/>
                  <a:gd name="T37" fmla="*/ 195 h 145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812" h="14572">
                    <a:moveTo>
                      <a:pt x="6935" y="195"/>
                    </a:moveTo>
                    <a:lnTo>
                      <a:pt x="9609" y="1739"/>
                    </a:lnTo>
                    <a:lnTo>
                      <a:pt x="12283" y="3282"/>
                    </a:lnTo>
                    <a:cubicBezTo>
                      <a:pt x="12620" y="3477"/>
                      <a:pt x="12812" y="3810"/>
                      <a:pt x="12812" y="4199"/>
                    </a:cubicBezTo>
                    <a:lnTo>
                      <a:pt x="12812" y="7286"/>
                    </a:lnTo>
                    <a:lnTo>
                      <a:pt x="12812" y="10374"/>
                    </a:lnTo>
                    <a:cubicBezTo>
                      <a:pt x="12812" y="10763"/>
                      <a:pt x="12620" y="11096"/>
                      <a:pt x="12283" y="11290"/>
                    </a:cubicBezTo>
                    <a:lnTo>
                      <a:pt x="9609" y="12834"/>
                    </a:lnTo>
                    <a:lnTo>
                      <a:pt x="6935" y="14378"/>
                    </a:lnTo>
                    <a:cubicBezTo>
                      <a:pt x="6599" y="14572"/>
                      <a:pt x="6213" y="14572"/>
                      <a:pt x="5877" y="14378"/>
                    </a:cubicBezTo>
                    <a:lnTo>
                      <a:pt x="3203" y="12834"/>
                    </a:lnTo>
                    <a:lnTo>
                      <a:pt x="529" y="11290"/>
                    </a:lnTo>
                    <a:cubicBezTo>
                      <a:pt x="193" y="11096"/>
                      <a:pt x="0" y="10763"/>
                      <a:pt x="0" y="10374"/>
                    </a:cubicBezTo>
                    <a:lnTo>
                      <a:pt x="0" y="7286"/>
                    </a:lnTo>
                    <a:lnTo>
                      <a:pt x="0" y="4199"/>
                    </a:lnTo>
                    <a:cubicBezTo>
                      <a:pt x="0" y="3810"/>
                      <a:pt x="193" y="3477"/>
                      <a:pt x="529" y="3282"/>
                    </a:cubicBezTo>
                    <a:lnTo>
                      <a:pt x="3203" y="1739"/>
                    </a:lnTo>
                    <a:lnTo>
                      <a:pt x="5877" y="195"/>
                    </a:lnTo>
                    <a:cubicBezTo>
                      <a:pt x="6213" y="0"/>
                      <a:pt x="6599" y="0"/>
                      <a:pt x="6935" y="195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endParaRPr>
              </a:p>
            </p:txBody>
          </p:sp>
        </p:grp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C83DACA2-30F3-4DC6-8E64-CE1DC8E8E848}"/>
                </a:ext>
              </a:extLst>
            </p:cNvPr>
            <p:cNvSpPr/>
            <p:nvPr/>
          </p:nvSpPr>
          <p:spPr>
            <a:xfrm>
              <a:off x="791580" y="235713"/>
              <a:ext cx="972108" cy="438582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pPr>
                <a:defRPr/>
              </a:pPr>
              <a:r>
                <a:rPr lang="zh-TW" altLang="en-US" sz="2400" b="1" kern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rPr>
                <a:t>摘要</a:t>
              </a:r>
              <a:endParaRPr lang="zh-CN" altLang="zh-CN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13" name="Freeform 5">
            <a:extLst>
              <a:ext uri="{FF2B5EF4-FFF2-40B4-BE49-F238E27FC236}">
                <a16:creationId xmlns:a16="http://schemas.microsoft.com/office/drawing/2014/main" xmlns="" id="{6D1773DF-0D18-4F04-943C-6CF20D94B5D2}"/>
              </a:ext>
            </a:extLst>
          </p:cNvPr>
          <p:cNvSpPr>
            <a:spLocks/>
          </p:cNvSpPr>
          <p:nvPr/>
        </p:nvSpPr>
        <p:spPr bwMode="auto">
          <a:xfrm rot="20847803">
            <a:off x="965238" y="-1307014"/>
            <a:ext cx="7216521" cy="7596189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xmlns="" id="{83747D89-13E8-4A1F-A9EA-79346497EA7E}"/>
              </a:ext>
            </a:extLst>
          </p:cNvPr>
          <p:cNvSpPr>
            <a:spLocks/>
          </p:cNvSpPr>
          <p:nvPr/>
        </p:nvSpPr>
        <p:spPr bwMode="auto">
          <a:xfrm rot="1042242">
            <a:off x="-258852" y="3435328"/>
            <a:ext cx="1783150" cy="2025250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xmlns="" id="{167E9511-5498-4AAE-A6A7-18BEF6BB6C3C}"/>
              </a:ext>
            </a:extLst>
          </p:cNvPr>
          <p:cNvSpPr>
            <a:spLocks/>
          </p:cNvSpPr>
          <p:nvPr/>
        </p:nvSpPr>
        <p:spPr bwMode="auto">
          <a:xfrm rot="1166732">
            <a:off x="7697970" y="-244578"/>
            <a:ext cx="1231907" cy="1399164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pic>
        <p:nvPicPr>
          <p:cNvPr id="18" name="Picture 10" descr="animation drawing gif | WiffleGif">
            <a:extLst>
              <a:ext uri="{FF2B5EF4-FFF2-40B4-BE49-F238E27FC236}">
                <a16:creationId xmlns:a16="http://schemas.microsoft.com/office/drawing/2014/main" xmlns="" id="{279548AD-B2C2-4C67-83A9-986E1F89E9D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00692" flipH="1">
            <a:off x="8414658" y="742264"/>
            <a:ext cx="502513" cy="28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8838779" y="4806534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58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3" grpId="0" animBg="1"/>
      <p:bldP spid="14" grpId="0" animBg="1"/>
      <p:bldP spid="1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>
            <a:extLst>
              <a:ext uri="{FF2B5EF4-FFF2-40B4-BE49-F238E27FC236}">
                <a16:creationId xmlns:a16="http://schemas.microsoft.com/office/drawing/2014/main" xmlns="" id="{CC7669AD-7F06-4768-AFEE-CF048590E0F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xmlns="" id="{447DA009-29B2-4614-9274-92ECD4B40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xmlns="" id="{AB57CBEF-55B1-43B6-BED0-13326A536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xmlns="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66" name="TextBox 120">
            <a:extLst>
              <a:ext uri="{FF2B5EF4-FFF2-40B4-BE49-F238E27FC236}">
                <a16:creationId xmlns:a16="http://schemas.microsoft.com/office/drawing/2014/main" xmlns="" id="{064DD712-F186-44ED-87E7-81BE0251650B}"/>
              </a:ext>
            </a:extLst>
          </p:cNvPr>
          <p:cNvSpPr txBox="1"/>
          <p:nvPr/>
        </p:nvSpPr>
        <p:spPr bwMode="auto">
          <a:xfrm>
            <a:off x="1889702" y="747675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結合非監督式與監督式學習之斷詞框架</a:t>
            </a:r>
          </a:p>
        </p:txBody>
      </p:sp>
      <p:sp>
        <p:nvSpPr>
          <p:cNvPr id="13" name="矩形 12"/>
          <p:cNvSpPr/>
          <p:nvPr/>
        </p:nvSpPr>
        <p:spPr>
          <a:xfrm>
            <a:off x="8732216" y="4806534"/>
            <a:ext cx="4122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28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xmlns="" id="{94409631-CCF5-4A58-B86D-B6105B981F28}"/>
              </a:ext>
            </a:extLst>
          </p:cNvPr>
          <p:cNvGrpSpPr/>
          <p:nvPr/>
        </p:nvGrpSpPr>
        <p:grpSpPr>
          <a:xfrm>
            <a:off x="1115616" y="1690920"/>
            <a:ext cx="363080" cy="2518990"/>
            <a:chOff x="1040527" y="1907761"/>
            <a:chExt cx="363080" cy="2495257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xmlns="" id="{16440799-66BD-4191-B17A-8C27153C9EC2}"/>
                </a:ext>
              </a:extLst>
            </p:cNvPr>
            <p:cNvSpPr txBox="1"/>
            <p:nvPr/>
          </p:nvSpPr>
          <p:spPr>
            <a:xfrm>
              <a:off x="1043607" y="1907761"/>
              <a:ext cx="360000" cy="356608"/>
            </a:xfrm>
            <a:prstGeom prst="roundRect">
              <a:avLst/>
            </a:prstGeom>
            <a:grpFill/>
            <a:ln>
              <a:noFill/>
            </a:ln>
          </p:spPr>
          <p:txBody>
            <a:bodyPr vert="horz" wrap="square" rtlCol="0" anchor="ctr">
              <a:spAutoFit/>
            </a:bodyPr>
            <a:lstStyle/>
            <a:p>
              <a:pPr algn="ctr"/>
              <a:r>
                <a:rPr lang="zh-TW" altLang="en-US" sz="1400" dirty="0">
                  <a:solidFill>
                    <a:schemeClr val="bg1"/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rPr>
                <a:t>我</a:t>
              </a:r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xmlns="" id="{F2497ECD-32F7-46C4-A75B-CE14E8158634}"/>
                </a:ext>
              </a:extLst>
            </p:cNvPr>
            <p:cNvSpPr txBox="1"/>
            <p:nvPr/>
          </p:nvSpPr>
          <p:spPr>
            <a:xfrm>
              <a:off x="1043606" y="2332290"/>
              <a:ext cx="360000" cy="356608"/>
            </a:xfrm>
            <a:prstGeom prst="roundRect">
              <a:avLst/>
            </a:prstGeom>
            <a:grp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zh-TW" altLang="en-US" sz="1400" dirty="0">
                  <a:solidFill>
                    <a:schemeClr val="bg1"/>
                  </a:solidFill>
                </a:rPr>
                <a:t>喜</a:t>
              </a: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xmlns="" id="{A0D54C06-C42A-4537-B270-83AD0215F6C3}"/>
                </a:ext>
              </a:extLst>
            </p:cNvPr>
            <p:cNvSpPr txBox="1"/>
            <p:nvPr/>
          </p:nvSpPr>
          <p:spPr>
            <a:xfrm>
              <a:off x="1040530" y="2762413"/>
              <a:ext cx="360000" cy="356608"/>
            </a:xfrm>
            <a:prstGeom prst="roundRect">
              <a:avLst/>
            </a:prstGeom>
            <a:grp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zh-TW" altLang="en-US" sz="1400" dirty="0">
                  <a:solidFill>
                    <a:schemeClr val="bg1"/>
                  </a:solidFill>
                </a:rPr>
                <a:t>歡</a:t>
              </a:r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xmlns="" id="{685D243D-3A06-4FDE-9B9B-BAC99732AE5E}"/>
                </a:ext>
              </a:extLst>
            </p:cNvPr>
            <p:cNvSpPr txBox="1"/>
            <p:nvPr/>
          </p:nvSpPr>
          <p:spPr>
            <a:xfrm>
              <a:off x="1040529" y="3186941"/>
              <a:ext cx="360000" cy="356608"/>
            </a:xfrm>
            <a:prstGeom prst="roundRect">
              <a:avLst/>
            </a:prstGeom>
            <a:grp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zh-TW" altLang="en-US" sz="1400" dirty="0">
                  <a:solidFill>
                    <a:schemeClr val="bg1"/>
                  </a:solidFill>
                </a:rPr>
                <a:t>吃</a:t>
              </a:r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xmlns="" id="{2B850F42-A555-49C1-8273-6B0A4244A800}"/>
                </a:ext>
              </a:extLst>
            </p:cNvPr>
            <p:cNvSpPr txBox="1"/>
            <p:nvPr/>
          </p:nvSpPr>
          <p:spPr>
            <a:xfrm>
              <a:off x="1040528" y="3611469"/>
              <a:ext cx="360000" cy="356608"/>
            </a:xfrm>
            <a:prstGeom prst="roundRect">
              <a:avLst/>
            </a:prstGeom>
            <a:grp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zh-TW" altLang="en-US" sz="1400" dirty="0">
                  <a:solidFill>
                    <a:schemeClr val="bg1"/>
                  </a:solidFill>
                </a:rPr>
                <a:t>水</a:t>
              </a: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xmlns="" id="{C773EE2E-1A71-4866-BF31-F7B329244BFC}"/>
                </a:ext>
              </a:extLst>
            </p:cNvPr>
            <p:cNvSpPr txBox="1"/>
            <p:nvPr/>
          </p:nvSpPr>
          <p:spPr>
            <a:xfrm>
              <a:off x="1040527" y="4046410"/>
              <a:ext cx="360000" cy="356608"/>
            </a:xfrm>
            <a:prstGeom prst="roundRect">
              <a:avLst/>
            </a:prstGeom>
            <a:grp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zh-TW" altLang="en-US" sz="1400" dirty="0">
                  <a:solidFill>
                    <a:schemeClr val="bg1"/>
                  </a:solidFill>
                </a:rPr>
                <a:t>果</a:t>
              </a:r>
            </a:p>
          </p:txBody>
        </p:sp>
      </p:grpSp>
      <p:sp>
        <p:nvSpPr>
          <p:cNvPr id="58" name="文字方塊 57">
            <a:extLst>
              <a:ext uri="{FF2B5EF4-FFF2-40B4-BE49-F238E27FC236}">
                <a16:creationId xmlns:a16="http://schemas.microsoft.com/office/drawing/2014/main" xmlns="" id="{6D7499D2-B823-4457-A25F-06084F49B548}"/>
              </a:ext>
            </a:extLst>
          </p:cNvPr>
          <p:cNvSpPr txBox="1"/>
          <p:nvPr/>
        </p:nvSpPr>
        <p:spPr>
          <a:xfrm>
            <a:off x="2650702" y="1693114"/>
            <a:ext cx="900000" cy="1080000"/>
          </a:xfrm>
          <a:prstGeom prst="roundRect">
            <a:avLst/>
          </a:prstGeom>
          <a:solidFill>
            <a:srgbClr val="FFA74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dirty="0">
                <a:solidFill>
                  <a:schemeClr val="bg1"/>
                </a:solidFill>
                <a:latin typeface="Sitka Heading Semibold" pitchFamily="2" charset="0"/>
              </a:rPr>
              <a:t>BERT</a:t>
            </a:r>
            <a:endParaRPr lang="zh-TW" altLang="en-US" dirty="0">
              <a:solidFill>
                <a:schemeClr val="bg1"/>
              </a:solidFill>
              <a:latin typeface="Sitka Heading Semibold" pitchFamily="2" charset="0"/>
            </a:endParaRP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xmlns="" id="{62E0CE59-B6C9-4F0B-AC8D-4CF3733C9293}"/>
              </a:ext>
            </a:extLst>
          </p:cNvPr>
          <p:cNvSpPr txBox="1"/>
          <p:nvPr/>
        </p:nvSpPr>
        <p:spPr>
          <a:xfrm>
            <a:off x="4144039" y="2050920"/>
            <a:ext cx="900000" cy="360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solidFill>
                  <a:schemeClr val="bg1"/>
                </a:solidFill>
                <a:latin typeface="Sitka Heading Semibold" pitchFamily="2" charset="0"/>
              </a:rPr>
              <a:t>CRF</a:t>
            </a:r>
            <a:endParaRPr lang="zh-TW" altLang="en-US" sz="1400" dirty="0">
              <a:solidFill>
                <a:schemeClr val="bg1"/>
              </a:solidFill>
              <a:latin typeface="Sitka Heading Semibold" pitchFamily="2" charset="0"/>
            </a:endParaRPr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xmlns="" id="{8D0929F1-31CD-4609-8DB0-17DF3873F70B}"/>
              </a:ext>
            </a:extLst>
          </p:cNvPr>
          <p:cNvSpPr txBox="1"/>
          <p:nvPr/>
        </p:nvSpPr>
        <p:spPr>
          <a:xfrm>
            <a:off x="5284570" y="1815976"/>
            <a:ext cx="1065611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Loss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（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BERT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）</a:t>
            </a:r>
          </a:p>
        </p:txBody>
      </p:sp>
      <p:sp>
        <p:nvSpPr>
          <p:cNvPr id="105" name="文字方塊 104">
            <a:extLst>
              <a:ext uri="{FF2B5EF4-FFF2-40B4-BE49-F238E27FC236}">
                <a16:creationId xmlns:a16="http://schemas.microsoft.com/office/drawing/2014/main" xmlns="" id="{9C60D31C-0D98-44EC-A741-FDDD66843B4C}"/>
              </a:ext>
            </a:extLst>
          </p:cNvPr>
          <p:cNvSpPr txBox="1"/>
          <p:nvPr/>
        </p:nvSpPr>
        <p:spPr>
          <a:xfrm>
            <a:off x="2650702" y="3129425"/>
            <a:ext cx="900000" cy="10800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dirty="0">
                <a:solidFill>
                  <a:schemeClr val="bg1"/>
                </a:solidFill>
                <a:latin typeface="Sitka Heading Semibold" pitchFamily="2" charset="0"/>
              </a:rPr>
              <a:t>UCWS</a:t>
            </a:r>
            <a:endParaRPr lang="zh-TW" altLang="en-US" dirty="0">
              <a:solidFill>
                <a:schemeClr val="bg1"/>
              </a:solidFill>
              <a:latin typeface="Sitka Heading Semibold" pitchFamily="2" charset="0"/>
            </a:endParaRPr>
          </a:p>
        </p:txBody>
      </p:sp>
      <p:cxnSp>
        <p:nvCxnSpPr>
          <p:cNvPr id="106" name="接點: 肘形 105">
            <a:extLst>
              <a:ext uri="{FF2B5EF4-FFF2-40B4-BE49-F238E27FC236}">
                <a16:creationId xmlns:a16="http://schemas.microsoft.com/office/drawing/2014/main" xmlns="" id="{9157380F-C45A-4CC5-98C5-D3797CB6A7AF}"/>
              </a:ext>
            </a:extLst>
          </p:cNvPr>
          <p:cNvCxnSpPr>
            <a:cxnSpLocks/>
            <a:stCxn id="45" idx="3"/>
            <a:endCxn id="58" idx="1"/>
          </p:cNvCxnSpPr>
          <p:nvPr/>
        </p:nvCxnSpPr>
        <p:spPr>
          <a:xfrm>
            <a:off x="1478696" y="1870920"/>
            <a:ext cx="1172006" cy="362194"/>
          </a:xfrm>
          <a:prstGeom prst="bentConnector3">
            <a:avLst>
              <a:gd name="adj1" fmla="val 50000"/>
            </a:avLst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單箭頭接點 181">
            <a:extLst>
              <a:ext uri="{FF2B5EF4-FFF2-40B4-BE49-F238E27FC236}">
                <a16:creationId xmlns:a16="http://schemas.microsoft.com/office/drawing/2014/main" xmlns="" id="{DC8A5A1E-6F78-4531-B69D-552B1D0C6F7B}"/>
              </a:ext>
            </a:extLst>
          </p:cNvPr>
          <p:cNvCxnSpPr>
            <a:cxnSpLocks/>
            <a:stCxn id="58" idx="3"/>
            <a:endCxn id="74" idx="1"/>
          </p:cNvCxnSpPr>
          <p:nvPr/>
        </p:nvCxnSpPr>
        <p:spPr>
          <a:xfrm flipV="1">
            <a:off x="3550702" y="2230920"/>
            <a:ext cx="593337" cy="2194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接點: 肘形 188">
            <a:extLst>
              <a:ext uri="{FF2B5EF4-FFF2-40B4-BE49-F238E27FC236}">
                <a16:creationId xmlns:a16="http://schemas.microsoft.com/office/drawing/2014/main" xmlns="" id="{363368CD-7F8C-4019-BEF4-0AEF5085AF9F}"/>
              </a:ext>
            </a:extLst>
          </p:cNvPr>
          <p:cNvCxnSpPr>
            <a:cxnSpLocks/>
            <a:stCxn id="105" idx="3"/>
            <a:endCxn id="191" idx="4"/>
          </p:cNvCxnSpPr>
          <p:nvPr/>
        </p:nvCxnSpPr>
        <p:spPr>
          <a:xfrm flipV="1">
            <a:off x="3550702" y="3112443"/>
            <a:ext cx="2266674" cy="556982"/>
          </a:xfrm>
          <a:prstGeom prst="bentConnector2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文字方塊 190">
            <a:extLst>
              <a:ext uri="{FF2B5EF4-FFF2-40B4-BE49-F238E27FC236}">
                <a16:creationId xmlns:a16="http://schemas.microsoft.com/office/drawing/2014/main" xmlns="" id="{8B796870-6199-4649-BBC8-3AAC3B3F91B1}"/>
              </a:ext>
            </a:extLst>
          </p:cNvPr>
          <p:cNvSpPr txBox="1"/>
          <p:nvPr/>
        </p:nvSpPr>
        <p:spPr>
          <a:xfrm>
            <a:off x="5637376" y="2752443"/>
            <a:ext cx="360000" cy="360000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0" rtlCol="0" anchor="t" anchorCtr="1">
            <a:no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 fontAlgn="ctr"/>
            <a:r>
              <a:rPr lang="zh-TW" altLang="en-US" sz="2000" baseline="-10000" dirty="0"/>
              <a:t>＋</a:t>
            </a:r>
          </a:p>
        </p:txBody>
      </p:sp>
      <p:cxnSp>
        <p:nvCxnSpPr>
          <p:cNvPr id="205" name="接點: 肘形 204">
            <a:extLst>
              <a:ext uri="{FF2B5EF4-FFF2-40B4-BE49-F238E27FC236}">
                <a16:creationId xmlns:a16="http://schemas.microsoft.com/office/drawing/2014/main" xmlns="" id="{10462871-421B-49BD-B0EB-CF8C6B0DE346}"/>
              </a:ext>
            </a:extLst>
          </p:cNvPr>
          <p:cNvCxnSpPr>
            <a:cxnSpLocks/>
            <a:stCxn id="74" idx="3"/>
            <a:endCxn id="191" idx="0"/>
          </p:cNvCxnSpPr>
          <p:nvPr/>
        </p:nvCxnSpPr>
        <p:spPr>
          <a:xfrm>
            <a:off x="5044039" y="2230920"/>
            <a:ext cx="773337" cy="521523"/>
          </a:xfrm>
          <a:prstGeom prst="bentConnector2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文字方塊 207">
            <a:extLst>
              <a:ext uri="{FF2B5EF4-FFF2-40B4-BE49-F238E27FC236}">
                <a16:creationId xmlns:a16="http://schemas.microsoft.com/office/drawing/2014/main" xmlns="" id="{3EE83322-0C3F-4465-B3E9-5EBE8528EEB8}"/>
              </a:ext>
            </a:extLst>
          </p:cNvPr>
          <p:cNvSpPr txBox="1"/>
          <p:nvPr/>
        </p:nvSpPr>
        <p:spPr>
          <a:xfrm>
            <a:off x="6590713" y="2752369"/>
            <a:ext cx="1440000" cy="360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Loss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（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Total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）</a:t>
            </a:r>
          </a:p>
        </p:txBody>
      </p:sp>
      <p:cxnSp>
        <p:nvCxnSpPr>
          <p:cNvPr id="225" name="直線單箭頭接點 224">
            <a:extLst>
              <a:ext uri="{FF2B5EF4-FFF2-40B4-BE49-F238E27FC236}">
                <a16:creationId xmlns:a16="http://schemas.microsoft.com/office/drawing/2014/main" xmlns="" id="{CF824361-1D2D-4A80-AB79-F67448ED981B}"/>
              </a:ext>
            </a:extLst>
          </p:cNvPr>
          <p:cNvCxnSpPr>
            <a:cxnSpLocks/>
            <a:stCxn id="191" idx="6"/>
            <a:endCxn id="208" idx="1"/>
          </p:cNvCxnSpPr>
          <p:nvPr/>
        </p:nvCxnSpPr>
        <p:spPr>
          <a:xfrm flipV="1">
            <a:off x="5997376" y="2932369"/>
            <a:ext cx="593337" cy="74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文字方塊 230">
            <a:extLst>
              <a:ext uri="{FF2B5EF4-FFF2-40B4-BE49-F238E27FC236}">
                <a16:creationId xmlns:a16="http://schemas.microsoft.com/office/drawing/2014/main" xmlns="" id="{442761FC-A8E6-436D-AFA1-82A0E02F0F48}"/>
              </a:ext>
            </a:extLst>
          </p:cNvPr>
          <p:cNvSpPr txBox="1"/>
          <p:nvPr/>
        </p:nvSpPr>
        <p:spPr>
          <a:xfrm>
            <a:off x="5285270" y="3739332"/>
            <a:ext cx="1065611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Loss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（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USWS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）</a:t>
            </a:r>
          </a:p>
        </p:txBody>
      </p:sp>
      <p:cxnSp>
        <p:nvCxnSpPr>
          <p:cNvPr id="232" name="接點: 肘形 231">
            <a:extLst>
              <a:ext uri="{FF2B5EF4-FFF2-40B4-BE49-F238E27FC236}">
                <a16:creationId xmlns:a16="http://schemas.microsoft.com/office/drawing/2014/main" xmlns="" id="{AD56D0CF-59B7-4C43-8C08-AE9AE22BF636}"/>
              </a:ext>
            </a:extLst>
          </p:cNvPr>
          <p:cNvCxnSpPr>
            <a:cxnSpLocks/>
            <a:stCxn id="208" idx="0"/>
            <a:endCxn id="58" idx="0"/>
          </p:cNvCxnSpPr>
          <p:nvPr/>
        </p:nvCxnSpPr>
        <p:spPr>
          <a:xfrm rot="16200000" flipV="1">
            <a:off x="4676081" y="117736"/>
            <a:ext cx="1059255" cy="4210011"/>
          </a:xfrm>
          <a:prstGeom prst="bentConnector3">
            <a:avLst>
              <a:gd name="adj1" fmla="val 121581"/>
            </a:avLst>
          </a:prstGeom>
          <a:ln w="9525" cap="rnd">
            <a:solidFill>
              <a:schemeClr val="tx1">
                <a:lumMod val="65000"/>
                <a:lumOff val="35000"/>
              </a:schemeClr>
            </a:solidFill>
            <a:prstDash val="dash"/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接點: 肘形 234">
            <a:extLst>
              <a:ext uri="{FF2B5EF4-FFF2-40B4-BE49-F238E27FC236}">
                <a16:creationId xmlns:a16="http://schemas.microsoft.com/office/drawing/2014/main" xmlns="" id="{57D1B141-354F-4B27-AFAA-D054CA745131}"/>
              </a:ext>
            </a:extLst>
          </p:cNvPr>
          <p:cNvCxnSpPr>
            <a:cxnSpLocks/>
            <a:stCxn id="208" idx="2"/>
            <a:endCxn id="105" idx="2"/>
          </p:cNvCxnSpPr>
          <p:nvPr/>
        </p:nvCxnSpPr>
        <p:spPr>
          <a:xfrm rot="5400000">
            <a:off x="4657180" y="1555892"/>
            <a:ext cx="1097056" cy="4210011"/>
          </a:xfrm>
          <a:prstGeom prst="bentConnector3">
            <a:avLst>
              <a:gd name="adj1" fmla="val 120838"/>
            </a:avLst>
          </a:prstGeom>
          <a:ln w="9525" cap="rnd">
            <a:solidFill>
              <a:schemeClr val="tx1">
                <a:lumMod val="65000"/>
                <a:lumOff val="35000"/>
              </a:schemeClr>
            </a:solidFill>
            <a:prstDash val="dash"/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接點: 肘形 30">
            <a:extLst>
              <a:ext uri="{FF2B5EF4-FFF2-40B4-BE49-F238E27FC236}">
                <a16:creationId xmlns:a16="http://schemas.microsoft.com/office/drawing/2014/main" xmlns="" id="{C24C9034-AA2F-4970-B637-C4AF9FCD1016}"/>
              </a:ext>
            </a:extLst>
          </p:cNvPr>
          <p:cNvCxnSpPr>
            <a:cxnSpLocks/>
            <a:stCxn id="46" idx="3"/>
            <a:endCxn id="58" idx="1"/>
          </p:cNvCxnSpPr>
          <p:nvPr/>
        </p:nvCxnSpPr>
        <p:spPr>
          <a:xfrm flipV="1">
            <a:off x="1478695" y="2233114"/>
            <a:ext cx="1172007" cy="66373"/>
          </a:xfrm>
          <a:prstGeom prst="bentConnector3">
            <a:avLst>
              <a:gd name="adj1" fmla="val 50000"/>
            </a:avLst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接點: 肘形 35">
            <a:extLst>
              <a:ext uri="{FF2B5EF4-FFF2-40B4-BE49-F238E27FC236}">
                <a16:creationId xmlns:a16="http://schemas.microsoft.com/office/drawing/2014/main" xmlns="" id="{9C89940B-A88A-43B9-B832-799582E591E2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V="1">
            <a:off x="1475619" y="2233114"/>
            <a:ext cx="1175083" cy="500587"/>
          </a:xfrm>
          <a:prstGeom prst="bentConnector3">
            <a:avLst>
              <a:gd name="adj1" fmla="val 50000"/>
            </a:avLst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接點: 肘形 41">
            <a:extLst>
              <a:ext uri="{FF2B5EF4-FFF2-40B4-BE49-F238E27FC236}">
                <a16:creationId xmlns:a16="http://schemas.microsoft.com/office/drawing/2014/main" xmlns="" id="{4D91AC45-D216-4F4F-8441-E5936EE7110B}"/>
              </a:ext>
            </a:extLst>
          </p:cNvPr>
          <p:cNvCxnSpPr>
            <a:cxnSpLocks/>
            <a:stCxn id="48" idx="3"/>
            <a:endCxn id="58" idx="1"/>
          </p:cNvCxnSpPr>
          <p:nvPr/>
        </p:nvCxnSpPr>
        <p:spPr>
          <a:xfrm flipV="1">
            <a:off x="1475618" y="2233114"/>
            <a:ext cx="1175084" cy="929153"/>
          </a:xfrm>
          <a:prstGeom prst="bentConnector3">
            <a:avLst>
              <a:gd name="adj1" fmla="val 50000"/>
            </a:avLst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接點: 肘形 50">
            <a:extLst>
              <a:ext uri="{FF2B5EF4-FFF2-40B4-BE49-F238E27FC236}">
                <a16:creationId xmlns:a16="http://schemas.microsoft.com/office/drawing/2014/main" xmlns="" id="{09BB3FA2-A432-4D61-8ECD-52C06FC43467}"/>
              </a:ext>
            </a:extLst>
          </p:cNvPr>
          <p:cNvCxnSpPr>
            <a:cxnSpLocks/>
            <a:stCxn id="49" idx="3"/>
            <a:endCxn id="58" idx="1"/>
          </p:cNvCxnSpPr>
          <p:nvPr/>
        </p:nvCxnSpPr>
        <p:spPr>
          <a:xfrm flipV="1">
            <a:off x="1475617" y="2233114"/>
            <a:ext cx="1175085" cy="1357718"/>
          </a:xfrm>
          <a:prstGeom prst="bentConnector3">
            <a:avLst>
              <a:gd name="adj1" fmla="val 50000"/>
            </a:avLst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接點: 肘形 51">
            <a:extLst>
              <a:ext uri="{FF2B5EF4-FFF2-40B4-BE49-F238E27FC236}">
                <a16:creationId xmlns:a16="http://schemas.microsoft.com/office/drawing/2014/main" xmlns="" id="{0A736074-BF02-4879-BBAB-B819DB8CFAF1}"/>
              </a:ext>
            </a:extLst>
          </p:cNvPr>
          <p:cNvCxnSpPr>
            <a:cxnSpLocks/>
            <a:stCxn id="50" idx="3"/>
            <a:endCxn id="58" idx="1"/>
          </p:cNvCxnSpPr>
          <p:nvPr/>
        </p:nvCxnSpPr>
        <p:spPr>
          <a:xfrm flipV="1">
            <a:off x="1475616" y="2233114"/>
            <a:ext cx="1175086" cy="1796796"/>
          </a:xfrm>
          <a:prstGeom prst="bentConnector3">
            <a:avLst>
              <a:gd name="adj1" fmla="val 50000"/>
            </a:avLst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接點: 肘形 53">
            <a:extLst>
              <a:ext uri="{FF2B5EF4-FFF2-40B4-BE49-F238E27FC236}">
                <a16:creationId xmlns:a16="http://schemas.microsoft.com/office/drawing/2014/main" xmlns="" id="{AB202A05-61C0-480C-B6DF-956D37304369}"/>
              </a:ext>
            </a:extLst>
          </p:cNvPr>
          <p:cNvCxnSpPr>
            <a:cxnSpLocks/>
            <a:stCxn id="45" idx="3"/>
            <a:endCxn id="105" idx="1"/>
          </p:cNvCxnSpPr>
          <p:nvPr/>
        </p:nvCxnSpPr>
        <p:spPr>
          <a:xfrm>
            <a:off x="1478696" y="1870920"/>
            <a:ext cx="1172006" cy="1798505"/>
          </a:xfrm>
          <a:prstGeom prst="bentConnector3">
            <a:avLst>
              <a:gd name="adj1" fmla="val 50000"/>
            </a:avLst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xmlns="" id="{17E29BE7-C170-44F0-91EB-F98383554889}"/>
              </a:ext>
            </a:extLst>
          </p:cNvPr>
          <p:cNvCxnSpPr>
            <a:cxnSpLocks/>
            <a:stCxn id="46" idx="3"/>
            <a:endCxn id="105" idx="1"/>
          </p:cNvCxnSpPr>
          <p:nvPr/>
        </p:nvCxnSpPr>
        <p:spPr>
          <a:xfrm>
            <a:off x="1478695" y="2299487"/>
            <a:ext cx="1172007" cy="1369938"/>
          </a:xfrm>
          <a:prstGeom prst="bentConnector3">
            <a:avLst>
              <a:gd name="adj1" fmla="val 50001"/>
            </a:avLst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接點: 肘形 61">
            <a:extLst>
              <a:ext uri="{FF2B5EF4-FFF2-40B4-BE49-F238E27FC236}">
                <a16:creationId xmlns:a16="http://schemas.microsoft.com/office/drawing/2014/main" xmlns="" id="{00356390-14E8-4A8F-8916-EE0CC3139292}"/>
              </a:ext>
            </a:extLst>
          </p:cNvPr>
          <p:cNvCxnSpPr>
            <a:cxnSpLocks/>
            <a:stCxn id="47" idx="3"/>
            <a:endCxn id="105" idx="1"/>
          </p:cNvCxnSpPr>
          <p:nvPr/>
        </p:nvCxnSpPr>
        <p:spPr>
          <a:xfrm>
            <a:off x="1475619" y="2733701"/>
            <a:ext cx="1175083" cy="935724"/>
          </a:xfrm>
          <a:prstGeom prst="bentConnector3">
            <a:avLst>
              <a:gd name="adj1" fmla="val 50000"/>
            </a:avLst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接點: 肘形 67">
            <a:extLst>
              <a:ext uri="{FF2B5EF4-FFF2-40B4-BE49-F238E27FC236}">
                <a16:creationId xmlns:a16="http://schemas.microsoft.com/office/drawing/2014/main" xmlns="" id="{9677907A-CC57-4E38-868B-62C20A840F93}"/>
              </a:ext>
            </a:extLst>
          </p:cNvPr>
          <p:cNvCxnSpPr>
            <a:cxnSpLocks/>
            <a:stCxn id="48" idx="3"/>
            <a:endCxn id="105" idx="1"/>
          </p:cNvCxnSpPr>
          <p:nvPr/>
        </p:nvCxnSpPr>
        <p:spPr>
          <a:xfrm>
            <a:off x="1475618" y="3162267"/>
            <a:ext cx="1175084" cy="507158"/>
          </a:xfrm>
          <a:prstGeom prst="bentConnector3">
            <a:avLst>
              <a:gd name="adj1" fmla="val 50000"/>
            </a:avLst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接點: 肘形 71">
            <a:extLst>
              <a:ext uri="{FF2B5EF4-FFF2-40B4-BE49-F238E27FC236}">
                <a16:creationId xmlns:a16="http://schemas.microsoft.com/office/drawing/2014/main" xmlns="" id="{24A68441-BF2E-4A9D-84B5-DCB178264552}"/>
              </a:ext>
            </a:extLst>
          </p:cNvPr>
          <p:cNvCxnSpPr>
            <a:cxnSpLocks/>
            <a:stCxn id="49" idx="3"/>
            <a:endCxn id="105" idx="1"/>
          </p:cNvCxnSpPr>
          <p:nvPr/>
        </p:nvCxnSpPr>
        <p:spPr>
          <a:xfrm>
            <a:off x="1475617" y="3590832"/>
            <a:ext cx="1175085" cy="78593"/>
          </a:xfrm>
          <a:prstGeom prst="bentConnector3">
            <a:avLst>
              <a:gd name="adj1" fmla="val 50000"/>
            </a:avLst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接點: 肘形 75">
            <a:extLst>
              <a:ext uri="{FF2B5EF4-FFF2-40B4-BE49-F238E27FC236}">
                <a16:creationId xmlns:a16="http://schemas.microsoft.com/office/drawing/2014/main" xmlns="" id="{730713F0-EF44-4267-A45C-CCAACA819185}"/>
              </a:ext>
            </a:extLst>
          </p:cNvPr>
          <p:cNvCxnSpPr>
            <a:cxnSpLocks/>
            <a:stCxn id="50" idx="3"/>
            <a:endCxn id="105" idx="1"/>
          </p:cNvCxnSpPr>
          <p:nvPr/>
        </p:nvCxnSpPr>
        <p:spPr>
          <a:xfrm flipV="1">
            <a:off x="1475616" y="3669425"/>
            <a:ext cx="1175086" cy="360485"/>
          </a:xfrm>
          <a:prstGeom prst="bentConnector3">
            <a:avLst>
              <a:gd name="adj1" fmla="val 50000"/>
            </a:avLst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53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58" grpId="0" animBg="1"/>
      <p:bldP spid="74" grpId="0" animBg="1"/>
      <p:bldP spid="104" grpId="0"/>
      <p:bldP spid="105" grpId="0" animBg="1"/>
      <p:bldP spid="191" grpId="0" animBg="1"/>
      <p:bldP spid="208" grpId="0" animBg="1"/>
      <p:bldP spid="23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>
            <a:extLst>
              <a:ext uri="{FF2B5EF4-FFF2-40B4-BE49-F238E27FC236}">
                <a16:creationId xmlns:a16="http://schemas.microsoft.com/office/drawing/2014/main" xmlns="" id="{CC7669AD-7F06-4768-AFEE-CF048590E0F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xmlns="" id="{447DA009-29B2-4614-9274-92ECD4B40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xmlns="" id="{AB57CBEF-55B1-43B6-BED0-13326A536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xmlns="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66" name="TextBox 120">
            <a:extLst>
              <a:ext uri="{FF2B5EF4-FFF2-40B4-BE49-F238E27FC236}">
                <a16:creationId xmlns:a16="http://schemas.microsoft.com/office/drawing/2014/main" xmlns="" id="{064DD712-F186-44ED-87E7-81BE0251650B}"/>
              </a:ext>
            </a:extLst>
          </p:cNvPr>
          <p:cNvSpPr txBox="1"/>
          <p:nvPr/>
        </p:nvSpPr>
        <p:spPr bwMode="auto">
          <a:xfrm>
            <a:off x="1250631" y="859070"/>
            <a:ext cx="6642738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資料集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/>
            </a:r>
            <a:b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</a:b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（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SIGHAN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2005 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Chinese Word Segmentation Bakeoff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</a:p>
        </p:txBody>
      </p:sp>
      <p:sp>
        <p:nvSpPr>
          <p:cNvPr id="13" name="矩形 12"/>
          <p:cNvSpPr/>
          <p:nvPr/>
        </p:nvSpPr>
        <p:spPr>
          <a:xfrm>
            <a:off x="8733818" y="4806534"/>
            <a:ext cx="4106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29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xmlns="" id="{62C61FEC-C71D-48B2-980B-64CF91CA25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865179"/>
              </p:ext>
            </p:extLst>
          </p:nvPr>
        </p:nvGraphicFramePr>
        <p:xfrm>
          <a:off x="701930" y="1681957"/>
          <a:ext cx="7740140" cy="30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140">
                  <a:extLst>
                    <a:ext uri="{9D8B030D-6E8A-4147-A177-3AD203B41FA5}">
                      <a16:colId xmlns:a16="http://schemas.microsoft.com/office/drawing/2014/main" xmlns="" val="1600020898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xmlns="" val="3292100929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xmlns="" val="3140679145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xmlns="" val="1167513758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xmlns="" val="321302612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資料集名稱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AS</a:t>
                      </a:r>
                      <a:b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</a:br>
                      <a:r>
                        <a:rPr lang="zh-TW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（中研院）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CityU</a:t>
                      </a:r>
                    </a:p>
                    <a:p>
                      <a:pPr lvl="0" algn="ctr"/>
                      <a:r>
                        <a:rPr lang="zh-TW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（香港城市大學）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MSR</a:t>
                      </a:r>
                      <a:b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</a:br>
                      <a:r>
                        <a:rPr lang="zh-TW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（微軟研究院）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PKU</a:t>
                      </a:r>
                      <a:b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</a:br>
                      <a:r>
                        <a:rPr lang="zh-TW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（北京大學）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3337385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語言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TW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繁體中文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繁體中文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TW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簡體中文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簡體中文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4184044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編碼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CP</a:t>
                      </a: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950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HKSCS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CP</a:t>
                      </a: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936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CP</a:t>
                      </a: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936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0540740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訓練集詞數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TW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5,449,581</a:t>
                      </a:r>
                      <a:endParaRPr lang="zh-TW" altLang="en-US" sz="14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TW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1,455,630</a:t>
                      </a:r>
                      <a:endParaRPr lang="zh-TW" altLang="en-US" sz="14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TW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2,368,391</a:t>
                      </a:r>
                      <a:endParaRPr lang="zh-TW" altLang="en-US" sz="14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TW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1,109,947</a:t>
                      </a:r>
                      <a:endParaRPr lang="zh-TW" altLang="en-US" sz="14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51355018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測試集詞數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122,610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40,936</a:t>
                      </a: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 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106,873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104,372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71019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詞表詞數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141,339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69,085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88,119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55,304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133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669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>
            <a:extLst>
              <a:ext uri="{FF2B5EF4-FFF2-40B4-BE49-F238E27FC236}">
                <a16:creationId xmlns:a16="http://schemas.microsoft.com/office/drawing/2014/main" xmlns="" id="{CC7669AD-7F06-4768-AFEE-CF048590E0F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xmlns="" id="{447DA009-29B2-4614-9274-92ECD4B40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xmlns="" id="{AB57CBEF-55B1-43B6-BED0-13326A536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xmlns="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66" name="TextBox 120">
            <a:extLst>
              <a:ext uri="{FF2B5EF4-FFF2-40B4-BE49-F238E27FC236}">
                <a16:creationId xmlns:a16="http://schemas.microsoft.com/office/drawing/2014/main" xmlns="" id="{064DD712-F186-44ED-87E7-81BE0251650B}"/>
              </a:ext>
            </a:extLst>
          </p:cNvPr>
          <p:cNvSpPr txBox="1"/>
          <p:nvPr/>
        </p:nvSpPr>
        <p:spPr bwMode="auto">
          <a:xfrm>
            <a:off x="1889702" y="935945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預訓練詞向量</a:t>
            </a:r>
          </a:p>
        </p:txBody>
      </p:sp>
      <p:sp>
        <p:nvSpPr>
          <p:cNvPr id="13" name="矩形 12"/>
          <p:cNvSpPr/>
          <p:nvPr/>
        </p:nvSpPr>
        <p:spPr>
          <a:xfrm>
            <a:off x="8748464" y="4806534"/>
            <a:ext cx="4010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30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aphicFrame>
        <p:nvGraphicFramePr>
          <p:cNvPr id="88" name="表格 87">
            <a:extLst>
              <a:ext uri="{FF2B5EF4-FFF2-40B4-BE49-F238E27FC236}">
                <a16:creationId xmlns:a16="http://schemas.microsoft.com/office/drawing/2014/main" xmlns="" id="{CF9E6168-4567-42B1-902E-0A856CFFC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663543"/>
              </p:ext>
            </p:extLst>
          </p:nvPr>
        </p:nvGraphicFramePr>
        <p:xfrm>
          <a:off x="2142000" y="1600436"/>
          <a:ext cx="4860000" cy="30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xmlns="" val="1600020898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xmlns="" val="3292100929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xmlns="" val="3140679145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參數設置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Word</a:t>
                      </a:r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2</a:t>
                      </a:r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Vec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Wang</a:t>
                      </a:r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2</a:t>
                      </a:r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Vec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3337385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詞向量模型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Skip-gram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Skip-gram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4184044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學習率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0540740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Epoch</a:t>
                      </a:r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次數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TW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5</a:t>
                      </a:r>
                      <a:endParaRPr lang="zh-TW" altLang="en-US" sz="14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TW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5</a:t>
                      </a:r>
                      <a:endParaRPr lang="zh-TW" altLang="en-US" sz="14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5135501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N-gram</a:t>
                      </a:r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大小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1-4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1-2</a:t>
                      </a: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 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7101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Windows</a:t>
                      </a:r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大小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1-5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1-2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1338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詞頻捨棄大小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10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-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84798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914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>
            <a:extLst>
              <a:ext uri="{FF2B5EF4-FFF2-40B4-BE49-F238E27FC236}">
                <a16:creationId xmlns:a16="http://schemas.microsoft.com/office/drawing/2014/main" xmlns="" id="{CC7669AD-7F06-4768-AFEE-CF048590E0F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xmlns="" id="{447DA009-29B2-4614-9274-92ECD4B40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xmlns="" id="{AB57CBEF-55B1-43B6-BED0-13326A536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xmlns="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8464" y="4806534"/>
            <a:ext cx="3930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31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44" name="TextBox 120">
            <a:extLst>
              <a:ext uri="{FF2B5EF4-FFF2-40B4-BE49-F238E27FC236}">
                <a16:creationId xmlns:a16="http://schemas.microsoft.com/office/drawing/2014/main" xmlns="" id="{648E1C01-38E3-4BFE-A442-D65CAFAA1DA2}"/>
              </a:ext>
            </a:extLst>
          </p:cNvPr>
          <p:cNvSpPr txBox="1"/>
          <p:nvPr/>
        </p:nvSpPr>
        <p:spPr bwMode="auto">
          <a:xfrm>
            <a:off x="1889702" y="935945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基礎實驗模型設定</a:t>
            </a:r>
          </a:p>
        </p:txBody>
      </p:sp>
      <p:graphicFrame>
        <p:nvGraphicFramePr>
          <p:cNvPr id="45" name="表格 44">
            <a:extLst>
              <a:ext uri="{FF2B5EF4-FFF2-40B4-BE49-F238E27FC236}">
                <a16:creationId xmlns:a16="http://schemas.microsoft.com/office/drawing/2014/main" xmlns="" id="{FB1C7FB8-EB01-44C9-8F18-36962957C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638769"/>
              </p:ext>
            </p:extLst>
          </p:nvPr>
        </p:nvGraphicFramePr>
        <p:xfrm>
          <a:off x="2682000" y="1888468"/>
          <a:ext cx="3780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xmlns="" val="1600020898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xmlns="" val="329210092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預訓練詞向量模型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Word</a:t>
                      </a:r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2</a:t>
                      </a:r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Vec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683992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預訓練詞向量維度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200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418404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詞向量維度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054074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卷積層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TW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5</a:t>
                      </a:r>
                      <a:endParaRPr lang="zh-TW" altLang="en-US" sz="14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5135501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每層通道大小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200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7101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卷積核寬度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3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1338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丟失率（</a:t>
                      </a:r>
                      <a:r>
                        <a:rPr lang="en-US" altLang="zh-TW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Dropout</a:t>
                      </a:r>
                      <a:r>
                        <a:rPr lang="zh-TW" altLang="en-US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0.2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8479832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Batch Size</a:t>
                      </a:r>
                      <a:endParaRPr lang="zh-TW" altLang="en-US" sz="14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100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883397"/>
                  </a:ext>
                </a:extLst>
              </a:tr>
            </a:tbl>
          </a:graphicData>
        </a:graphic>
      </p:graphicFrame>
      <p:sp>
        <p:nvSpPr>
          <p:cNvPr id="46" name="文字方塊 45">
            <a:extLst>
              <a:ext uri="{FF2B5EF4-FFF2-40B4-BE49-F238E27FC236}">
                <a16:creationId xmlns:a16="http://schemas.microsoft.com/office/drawing/2014/main" xmlns="" id="{0813171A-5BDA-4530-880D-4FBC2ECDA2D4}"/>
              </a:ext>
            </a:extLst>
          </p:cNvPr>
          <p:cNvSpPr txBox="1"/>
          <p:nvPr/>
        </p:nvSpPr>
        <p:spPr>
          <a:xfrm>
            <a:off x="3603519" y="1456420"/>
            <a:ext cx="1936962" cy="34051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Stacked–CNN CRF</a:t>
            </a:r>
            <a:endParaRPr lang="zh-TW" altLang="en-US" sz="1400" dirty="0">
              <a:latin typeface="Sitka Heading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82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>
            <a:extLst>
              <a:ext uri="{FF2B5EF4-FFF2-40B4-BE49-F238E27FC236}">
                <a16:creationId xmlns:a16="http://schemas.microsoft.com/office/drawing/2014/main" xmlns="" id="{CC7669AD-7F06-4768-AFEE-CF048590E0F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xmlns="" id="{447DA009-29B2-4614-9274-92ECD4B40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xmlns="" id="{AB57CBEF-55B1-43B6-BED0-13326A536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xmlns="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8464" y="4806534"/>
            <a:ext cx="4010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32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44" name="TextBox 120">
            <a:extLst>
              <a:ext uri="{FF2B5EF4-FFF2-40B4-BE49-F238E27FC236}">
                <a16:creationId xmlns:a16="http://schemas.microsoft.com/office/drawing/2014/main" xmlns="" id="{648E1C01-38E3-4BFE-A442-D65CAFAA1DA2}"/>
              </a:ext>
            </a:extLst>
          </p:cNvPr>
          <p:cNvSpPr txBox="1"/>
          <p:nvPr/>
        </p:nvSpPr>
        <p:spPr bwMode="auto">
          <a:xfrm>
            <a:off x="1889702" y="935945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基礎實驗模型設定</a:t>
            </a:r>
          </a:p>
        </p:txBody>
      </p:sp>
      <p:graphicFrame>
        <p:nvGraphicFramePr>
          <p:cNvPr id="45" name="表格 44">
            <a:extLst>
              <a:ext uri="{FF2B5EF4-FFF2-40B4-BE49-F238E27FC236}">
                <a16:creationId xmlns:a16="http://schemas.microsoft.com/office/drawing/2014/main" xmlns="" id="{FB1C7FB8-EB01-44C9-8F18-36962957C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02942"/>
              </p:ext>
            </p:extLst>
          </p:nvPr>
        </p:nvGraphicFramePr>
        <p:xfrm>
          <a:off x="2231998" y="1888788"/>
          <a:ext cx="4680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xmlns="" val="1600020898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xmlns="" val="329210092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預訓練詞向量模型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Wang</a:t>
                      </a:r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2</a:t>
                      </a:r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Vec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743707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預訓練詞向量維度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256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418404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Bigram</a:t>
                      </a:r>
                      <a:r>
                        <a:rPr lang="zh-TW" altLang="en-US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詞向量維度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64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054074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Bi-LSTM</a:t>
                      </a:r>
                      <a:r>
                        <a:rPr lang="zh-TW" altLang="en-US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層數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TW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2</a:t>
                      </a:r>
                      <a:endParaRPr lang="zh-TW" altLang="en-US" sz="14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5135501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Bi-LSTM</a:t>
                      </a:r>
                      <a:r>
                        <a:rPr lang="zh-TW" altLang="en-US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維度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256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7101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丟失率（</a:t>
                      </a:r>
                      <a:r>
                        <a:rPr lang="en-US" altLang="zh-TW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Dropout</a:t>
                      </a:r>
                      <a:r>
                        <a:rPr lang="zh-TW" altLang="en-US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0.2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1338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學習率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[0.04, 0.035, 0.03]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8833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學習率下降間隔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32,000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20016869"/>
                  </a:ext>
                </a:extLst>
              </a:tr>
            </a:tbl>
          </a:graphicData>
        </a:graphic>
      </p:graphicFrame>
      <p:sp>
        <p:nvSpPr>
          <p:cNvPr id="46" name="文字方塊 45">
            <a:extLst>
              <a:ext uri="{FF2B5EF4-FFF2-40B4-BE49-F238E27FC236}">
                <a16:creationId xmlns:a16="http://schemas.microsoft.com/office/drawing/2014/main" xmlns="" id="{0813171A-5BDA-4530-880D-4FBC2ECDA2D4}"/>
              </a:ext>
            </a:extLst>
          </p:cNvPr>
          <p:cNvSpPr txBox="1"/>
          <p:nvPr/>
        </p:nvSpPr>
        <p:spPr>
          <a:xfrm>
            <a:off x="3169656" y="1456740"/>
            <a:ext cx="2804685" cy="34051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Bi-LSTM CRF/Softmax</a:t>
            </a:r>
            <a:endParaRPr lang="zh-TW" altLang="en-US" sz="1400" dirty="0">
              <a:latin typeface="Sitka Heading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73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>
            <a:extLst>
              <a:ext uri="{FF2B5EF4-FFF2-40B4-BE49-F238E27FC236}">
                <a16:creationId xmlns:a16="http://schemas.microsoft.com/office/drawing/2014/main" xmlns="" id="{CC7669AD-7F06-4768-AFEE-CF048590E0F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xmlns="" id="{447DA009-29B2-4614-9274-92ECD4B40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xmlns="" id="{AB57CBEF-55B1-43B6-BED0-13326A536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xmlns="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8464" y="4806534"/>
            <a:ext cx="3930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33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44" name="TextBox 120">
            <a:extLst>
              <a:ext uri="{FF2B5EF4-FFF2-40B4-BE49-F238E27FC236}">
                <a16:creationId xmlns:a16="http://schemas.microsoft.com/office/drawing/2014/main" xmlns="" id="{648E1C01-38E3-4BFE-A442-D65CAFAA1DA2}"/>
              </a:ext>
            </a:extLst>
          </p:cNvPr>
          <p:cNvSpPr txBox="1"/>
          <p:nvPr/>
        </p:nvSpPr>
        <p:spPr bwMode="auto">
          <a:xfrm>
            <a:off x="1889702" y="935945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基礎實驗模型設定</a:t>
            </a:r>
          </a:p>
        </p:txBody>
      </p:sp>
      <p:graphicFrame>
        <p:nvGraphicFramePr>
          <p:cNvPr id="45" name="表格 44">
            <a:extLst>
              <a:ext uri="{FF2B5EF4-FFF2-40B4-BE49-F238E27FC236}">
                <a16:creationId xmlns:a16="http://schemas.microsoft.com/office/drawing/2014/main" xmlns="" id="{FB1C7FB8-EB01-44C9-8F18-36962957C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427548"/>
              </p:ext>
            </p:extLst>
          </p:nvPr>
        </p:nvGraphicFramePr>
        <p:xfrm>
          <a:off x="2789223" y="2320516"/>
          <a:ext cx="3565553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xmlns="" val="1600020898"/>
                    </a:ext>
                  </a:extLst>
                </a:gridCol>
                <a:gridCol w="1045553">
                  <a:extLst>
                    <a:ext uri="{9D8B030D-6E8A-4147-A177-3AD203B41FA5}">
                      <a16:colId xmlns:a16="http://schemas.microsoft.com/office/drawing/2014/main" xmlns="" val="329210092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輸入長度限制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512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418404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Transformers</a:t>
                      </a:r>
                      <a:r>
                        <a:rPr lang="zh-TW" altLang="en-US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層數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054074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Transformers</a:t>
                      </a:r>
                      <a:r>
                        <a:rPr lang="zh-TW" altLang="en-US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維度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TW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768</a:t>
                      </a:r>
                      <a:endParaRPr lang="zh-TW" altLang="en-US" sz="14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5135501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多頭注意力機制數量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12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71019"/>
                  </a:ext>
                </a:extLst>
              </a:tr>
            </a:tbl>
          </a:graphicData>
        </a:graphic>
      </p:graphicFrame>
      <p:sp>
        <p:nvSpPr>
          <p:cNvPr id="46" name="文字方塊 45">
            <a:extLst>
              <a:ext uri="{FF2B5EF4-FFF2-40B4-BE49-F238E27FC236}">
                <a16:creationId xmlns:a16="http://schemas.microsoft.com/office/drawing/2014/main" xmlns="" id="{0813171A-5BDA-4530-880D-4FBC2ECDA2D4}"/>
              </a:ext>
            </a:extLst>
          </p:cNvPr>
          <p:cNvSpPr txBox="1"/>
          <p:nvPr/>
        </p:nvSpPr>
        <p:spPr>
          <a:xfrm>
            <a:off x="2377568" y="1888468"/>
            <a:ext cx="4388861" cy="34051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BERT CRF/Softmax</a:t>
            </a:r>
            <a:r>
              <a:rPr lang="zh-TW" altLang="en-US" sz="1400" dirty="0">
                <a:latin typeface="Sitka Heading Semibold" pitchFamily="2" charset="0"/>
              </a:rPr>
              <a:t>（</a:t>
            </a:r>
            <a:r>
              <a:rPr lang="en-US" altLang="zh-TW" sz="1400" dirty="0">
                <a:latin typeface="Sitka Heading Semibold" pitchFamily="2" charset="0"/>
              </a:rPr>
              <a:t>Chinese-</a:t>
            </a:r>
            <a:r>
              <a:rPr lang="en-US" altLang="zh-TW" sz="1400" dirty="0" err="1">
                <a:latin typeface="Sitka Heading Semibold" pitchFamily="2" charset="0"/>
              </a:rPr>
              <a:t>bert</a:t>
            </a:r>
            <a:r>
              <a:rPr lang="en-US" altLang="zh-TW" sz="1400" dirty="0">
                <a:latin typeface="Sitka Heading Semibold" pitchFamily="2" charset="0"/>
              </a:rPr>
              <a:t>-base</a:t>
            </a:r>
            <a:r>
              <a:rPr lang="zh-TW" altLang="en-US" sz="1400" dirty="0">
                <a:latin typeface="Sitka Heading Semibold" pitchFamily="2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13749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>
            <a:extLst>
              <a:ext uri="{FF2B5EF4-FFF2-40B4-BE49-F238E27FC236}">
                <a16:creationId xmlns:a16="http://schemas.microsoft.com/office/drawing/2014/main" xmlns="" id="{CC7669AD-7F06-4768-AFEE-CF048590E0F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xmlns="" id="{447DA009-29B2-4614-9274-92ECD4B40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xmlns="" id="{AB57CBEF-55B1-43B6-BED0-13326A536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xmlns="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8464" y="4806534"/>
            <a:ext cx="4026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34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44" name="TextBox 120">
            <a:extLst>
              <a:ext uri="{FF2B5EF4-FFF2-40B4-BE49-F238E27FC236}">
                <a16:creationId xmlns:a16="http://schemas.microsoft.com/office/drawing/2014/main" xmlns="" id="{648E1C01-38E3-4BFE-A442-D65CAFAA1DA2}"/>
              </a:ext>
            </a:extLst>
          </p:cNvPr>
          <p:cNvSpPr txBox="1"/>
          <p:nvPr/>
        </p:nvSpPr>
        <p:spPr bwMode="auto">
          <a:xfrm>
            <a:off x="1889702" y="935945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基礎實驗模型設定</a:t>
            </a:r>
          </a:p>
        </p:txBody>
      </p:sp>
      <p:graphicFrame>
        <p:nvGraphicFramePr>
          <p:cNvPr id="45" name="表格 44">
            <a:extLst>
              <a:ext uri="{FF2B5EF4-FFF2-40B4-BE49-F238E27FC236}">
                <a16:creationId xmlns:a16="http://schemas.microsoft.com/office/drawing/2014/main" xmlns="" id="{FB1C7FB8-EB01-44C9-8F18-36962957C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202182"/>
              </p:ext>
            </p:extLst>
          </p:nvPr>
        </p:nvGraphicFramePr>
        <p:xfrm>
          <a:off x="2682000" y="2500536"/>
          <a:ext cx="378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xmlns="" val="1600020898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xmlns="" val="329210092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預訓練詞向量維度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256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418404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LSTM</a:t>
                      </a:r>
                      <a:r>
                        <a:rPr lang="zh-TW" altLang="en-US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維度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256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054074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最大詞長度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TW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[2,</a:t>
                      </a:r>
                      <a:r>
                        <a:rPr lang="zh-TW" altLang="en-US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 </a:t>
                      </a:r>
                      <a:r>
                        <a:rPr lang="en-US" altLang="zh-TW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3,</a:t>
                      </a:r>
                      <a:r>
                        <a:rPr lang="zh-TW" altLang="en-US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 </a:t>
                      </a:r>
                      <a:r>
                        <a:rPr lang="en-US" altLang="zh-TW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4]</a:t>
                      </a:r>
                      <a:endParaRPr lang="zh-TW" altLang="en-US" sz="14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51355018"/>
                  </a:ext>
                </a:extLst>
              </a:tr>
            </a:tbl>
          </a:graphicData>
        </a:graphic>
      </p:graphicFrame>
      <p:sp>
        <p:nvSpPr>
          <p:cNvPr id="46" name="文字方塊 45">
            <a:extLst>
              <a:ext uri="{FF2B5EF4-FFF2-40B4-BE49-F238E27FC236}">
                <a16:creationId xmlns:a16="http://schemas.microsoft.com/office/drawing/2014/main" xmlns="" id="{0813171A-5BDA-4530-880D-4FBC2ECDA2D4}"/>
              </a:ext>
            </a:extLst>
          </p:cNvPr>
          <p:cNvSpPr txBox="1"/>
          <p:nvPr/>
        </p:nvSpPr>
        <p:spPr>
          <a:xfrm>
            <a:off x="3603519" y="2068488"/>
            <a:ext cx="1936962" cy="34051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400" dirty="0">
                <a:latin typeface="Sitka Heading Semibold" pitchFamily="2" charset="0"/>
              </a:rPr>
              <a:t>分段語言模型（</a:t>
            </a:r>
            <a:r>
              <a:rPr lang="en-US" altLang="zh-TW" sz="1400" dirty="0">
                <a:latin typeface="Sitka Heading Semibold" pitchFamily="2" charset="0"/>
              </a:rPr>
              <a:t>SLM</a:t>
            </a:r>
            <a:r>
              <a:rPr lang="zh-TW" altLang="en-US" sz="1400" dirty="0">
                <a:latin typeface="Sitka Heading Semibold" pitchFamily="2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81483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>
            <a:extLst>
              <a:ext uri="{FF2B5EF4-FFF2-40B4-BE49-F238E27FC236}">
                <a16:creationId xmlns:a16="http://schemas.microsoft.com/office/drawing/2014/main" xmlns="" id="{CC7669AD-7F06-4768-AFEE-CF048590E0F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xmlns="" id="{447DA009-29B2-4614-9274-92ECD4B40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xmlns="" id="{AB57CBEF-55B1-43B6-BED0-13326A536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xmlns="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8464" y="4806534"/>
            <a:ext cx="3914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35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44" name="TextBox 120">
            <a:extLst>
              <a:ext uri="{FF2B5EF4-FFF2-40B4-BE49-F238E27FC236}">
                <a16:creationId xmlns:a16="http://schemas.microsoft.com/office/drawing/2014/main" xmlns="" id="{648E1C01-38E3-4BFE-A442-D65CAFAA1DA2}"/>
              </a:ext>
            </a:extLst>
          </p:cNvPr>
          <p:cNvSpPr txBox="1"/>
          <p:nvPr/>
        </p:nvSpPr>
        <p:spPr bwMode="auto">
          <a:xfrm>
            <a:off x="1889702" y="935945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基礎實驗模型設定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xmlns="" id="{A27FE6B9-9ED6-4F64-B9DD-E06EAD5E62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445649"/>
              </p:ext>
            </p:extLst>
          </p:nvPr>
        </p:nvGraphicFramePr>
        <p:xfrm>
          <a:off x="2682000" y="2500536"/>
          <a:ext cx="3780000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xmlns="" val="1600020898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xmlns="" val="329210092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預訓練詞向量維度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300/</a:t>
                      </a:r>
                      <a:r>
                        <a:rPr lang="zh-TW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不使用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418404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LSTM</a:t>
                      </a:r>
                      <a:r>
                        <a:rPr lang="zh-TW" altLang="en-US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維度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300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054074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最大詞長度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TW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[3,</a:t>
                      </a:r>
                      <a:r>
                        <a:rPr lang="zh-TW" altLang="en-US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 </a:t>
                      </a:r>
                      <a:r>
                        <a:rPr lang="en-US" altLang="zh-TW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4,</a:t>
                      </a:r>
                      <a:r>
                        <a:rPr lang="zh-TW" altLang="en-US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 </a:t>
                      </a:r>
                      <a:r>
                        <a:rPr lang="en-US" altLang="zh-TW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5]</a:t>
                      </a:r>
                      <a:endParaRPr lang="zh-TW" altLang="en-US" sz="14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5135501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訓練次數上限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zh-TW" altLang="en-US" sz="14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 </a:t>
                      </a:r>
                      <a:r>
                        <a:rPr lang="en-US" altLang="zh-TW" sz="14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40 </a:t>
                      </a:r>
                      <a:endParaRPr lang="zh-TW" altLang="en-US" sz="14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12996992"/>
                  </a:ext>
                </a:extLst>
              </a:tr>
            </a:tbl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xmlns="" id="{5CAD2474-6ADD-424F-862D-84A152206B86}"/>
              </a:ext>
            </a:extLst>
          </p:cNvPr>
          <p:cNvSpPr txBox="1"/>
          <p:nvPr/>
        </p:nvSpPr>
        <p:spPr>
          <a:xfrm>
            <a:off x="2953633" y="2068488"/>
            <a:ext cx="3236733" cy="34051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400" dirty="0">
                <a:latin typeface="Sitka Heading Semibold" pitchFamily="2" charset="0"/>
              </a:rPr>
              <a:t>雙向語言斷詞模型（</a:t>
            </a:r>
            <a:r>
              <a:rPr lang="en-US" altLang="zh-TW" sz="1400" dirty="0">
                <a:latin typeface="Sitka Heading Semibold" pitchFamily="2" charset="0"/>
              </a:rPr>
              <a:t>UCWS</a:t>
            </a:r>
            <a:r>
              <a:rPr lang="zh-TW" altLang="en-US" sz="1400" dirty="0">
                <a:latin typeface="Sitka Heading Semibold" pitchFamily="2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03290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群組 39">
            <a:extLst>
              <a:ext uri="{FF2B5EF4-FFF2-40B4-BE49-F238E27FC236}">
                <a16:creationId xmlns:a16="http://schemas.microsoft.com/office/drawing/2014/main" xmlns="" id="{E3A27796-BD80-4A10-A1FE-F6C3E3FF875B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xmlns="" id="{474BB78D-5AA4-4851-8B72-4A85D9DBB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xmlns="" id="{08D9D797-55D8-4A01-BA38-89F5C38786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740230" y="4806534"/>
            <a:ext cx="4058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36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2" name="TextBox 120">
            <a:extLst>
              <a:ext uri="{FF2B5EF4-FFF2-40B4-BE49-F238E27FC236}">
                <a16:creationId xmlns:a16="http://schemas.microsoft.com/office/drawing/2014/main" xmlns="" id="{CF40E081-E4A1-445B-B97C-6283C1AA8F19}"/>
              </a:ext>
            </a:extLst>
          </p:cNvPr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實驗結果（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F1-Score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xmlns="" id="{480001D9-96DC-467A-8822-7F4F5AD59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69684"/>
              </p:ext>
            </p:extLst>
          </p:nvPr>
        </p:nvGraphicFramePr>
        <p:xfrm>
          <a:off x="440445" y="1492424"/>
          <a:ext cx="8263110" cy="324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110">
                  <a:extLst>
                    <a:ext uri="{9D8B030D-6E8A-4147-A177-3AD203B41FA5}">
                      <a16:colId xmlns:a16="http://schemas.microsoft.com/office/drawing/2014/main" xmlns="" val="158827024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xmlns="" val="1815916430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xmlns="" val="1384986767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xmlns="" val="1123178135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xmlns="" val="1091734285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資料集</a:t>
                      </a:r>
                      <a:endParaRPr lang="en-US" altLang="zh-TW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模型</a:t>
                      </a:r>
                      <a:endParaRPr lang="en-US" altLang="zh-TW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108000" marR="108000" marT="36000" marB="360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AS</a:t>
                      </a:r>
                      <a:b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</a:br>
                      <a:r>
                        <a:rPr lang="zh-TW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（中研院）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CityU</a:t>
                      </a:r>
                    </a:p>
                    <a:p>
                      <a:pPr lvl="0" algn="ctr"/>
                      <a:r>
                        <a:rPr lang="zh-TW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（香港城市大學）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MSR</a:t>
                      </a:r>
                      <a:b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</a:br>
                      <a:r>
                        <a:rPr lang="zh-TW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（微軟研究院）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PKU</a:t>
                      </a:r>
                      <a:b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</a:br>
                      <a:r>
                        <a:rPr lang="zh-TW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（北京大學）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868294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Stacked–CNN CRF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96.6 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94.5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98.1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97.4</a:t>
                      </a:r>
                      <a:endParaRPr lang="zh-TW" altLang="en-US" sz="14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5371563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Bi-LSTM CRF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95.6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95.5</a:t>
                      </a:r>
                      <a:endParaRPr lang="en-US" altLang="zh-TW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96.7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94.5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4331744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BERT CRF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TW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96.7</a:t>
                      </a:r>
                      <a:endParaRPr lang="zh-TW" altLang="en-US" sz="14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TW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97.8</a:t>
                      </a:r>
                      <a:endParaRPr lang="zh-TW" altLang="en-US" sz="14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TW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98.4</a:t>
                      </a:r>
                      <a:endParaRPr lang="zh-TW" altLang="en-US" sz="14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TW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96.6</a:t>
                      </a:r>
                      <a:endParaRPr lang="zh-TW" altLang="en-US" sz="14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6222634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BERT Softmax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96.9</a:t>
                      </a:r>
                      <a:endParaRPr lang="zh-TW" altLang="en-US" sz="140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97.9</a:t>
                      </a:r>
                      <a:endParaRPr lang="zh-TW" altLang="en-US" sz="140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98.5</a:t>
                      </a:r>
                      <a:endParaRPr lang="zh-TW" altLang="en-US" sz="140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96.7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0199125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UCWS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82.4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80.1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82.5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80.5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7084692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UCWS+BERT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96.1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96.9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97.6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95.9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15375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99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群組 39">
            <a:extLst>
              <a:ext uri="{FF2B5EF4-FFF2-40B4-BE49-F238E27FC236}">
                <a16:creationId xmlns:a16="http://schemas.microsoft.com/office/drawing/2014/main" xmlns="" id="{E3A27796-BD80-4A10-A1FE-F6C3E3FF875B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xmlns="" id="{474BB78D-5AA4-4851-8B72-4A85D9DBB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xmlns="" id="{08D9D797-55D8-4A01-BA38-89F5C38786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750944" y="4806534"/>
            <a:ext cx="3882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37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2" name="TextBox 120">
            <a:extLst>
              <a:ext uri="{FF2B5EF4-FFF2-40B4-BE49-F238E27FC236}">
                <a16:creationId xmlns:a16="http://schemas.microsoft.com/office/drawing/2014/main" xmlns="" id="{CF40E081-E4A1-445B-B97C-6283C1AA8F19}"/>
              </a:ext>
            </a:extLst>
          </p:cNvPr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實驗結果（常用斷詞套件比較）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xmlns="" id="{0AFA7EDD-87A9-4C41-84FA-71C26E308EEA}"/>
              </a:ext>
            </a:extLst>
          </p:cNvPr>
          <p:cNvSpPr txBox="1"/>
          <p:nvPr/>
        </p:nvSpPr>
        <p:spPr>
          <a:xfrm>
            <a:off x="1152000" y="1392079"/>
            <a:ext cx="6840000" cy="3420000"/>
          </a:xfrm>
          <a:prstGeom prst="roundRect">
            <a:avLst/>
          </a:prstGeom>
          <a:solidFill>
            <a:srgbClr val="DEEBF7">
              <a:alpha val="65098"/>
            </a:srgbClr>
          </a:solidFill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endParaRPr lang="zh-TW" altLang="en-US" sz="1400" i="1" dirty="0">
              <a:solidFill>
                <a:schemeClr val="bg1"/>
              </a:solidFill>
              <a:latin typeface="Sitka Heading Semibold" pitchFamily="2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21EC3341-3199-459D-8DEF-A5B92D1ACD72}"/>
              </a:ext>
            </a:extLst>
          </p:cNvPr>
          <p:cNvSpPr/>
          <p:nvPr/>
        </p:nvSpPr>
        <p:spPr>
          <a:xfrm>
            <a:off x="1594049" y="1583380"/>
            <a:ext cx="5955901" cy="304698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269875" indent="-26987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結巴斷詞：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/>
            </a:r>
            <a:b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</a:b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中文斷詞最常見的套件，使用規則斷詞，在對句子進行斷詞的時候，將句子的每個字與詞典中的詞進行匹配。</a:t>
            </a:r>
          </a:p>
          <a:p>
            <a:pPr marL="269875" indent="-26987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Ckiptagger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：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/>
            </a:r>
            <a:b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</a:b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目前效能最好之斷詞套件，採用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BERT</a:t>
            </a: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、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ALBERT</a:t>
            </a: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、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GPT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2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…</a:t>
            </a: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等 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Transformer</a:t>
            </a: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模型架構。</a:t>
            </a:r>
          </a:p>
          <a:p>
            <a:pPr marL="269875" indent="-26987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交大語音實驗室：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/>
            </a:r>
            <a:b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</a:b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使用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CRF</a:t>
            </a: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模型及中研院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Sinica Corpus</a:t>
            </a: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語料庫經大量錯誤更正後訓練發展而成。</a:t>
            </a:r>
          </a:p>
          <a:p>
            <a:pPr marL="269875" indent="-26987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Monpa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：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/>
            </a:r>
            <a:b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</a:b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採用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BERT-CRF</a:t>
            </a: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模型架構，目前最新架構改為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ALBERT-CRF</a:t>
            </a: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1039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5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9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4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0" grpId="0" animBg="1"/>
      <p:bldP spid="10" grpId="1" animBg="1"/>
      <p:bldP spid="10" grpId="2" animBg="1"/>
      <p:bldP spid="1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詞向量表示法</a:t>
            </a: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xmlns="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xmlns="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xmlns="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38779" y="4806534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2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xmlns="" id="{8CCD4062-FD31-4A87-A718-67120968445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195736" y="2143769"/>
            <a:ext cx="657573" cy="657573"/>
          </a:xfrm>
          <a:prstGeom prst="rect">
            <a:avLst/>
          </a:prstGeom>
        </p:spPr>
      </p:pic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xmlns="" id="{78928785-185B-4365-80AC-F32E9FBF24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78994"/>
              </p:ext>
            </p:extLst>
          </p:nvPr>
        </p:nvGraphicFramePr>
        <p:xfrm>
          <a:off x="1190922" y="3635664"/>
          <a:ext cx="2667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40">
                  <a:extLst>
                    <a:ext uri="{9D8B030D-6E8A-4147-A177-3AD203B41FA5}">
                      <a16:colId xmlns:a16="http://schemas.microsoft.com/office/drawing/2014/main" xmlns="" val="3620207584"/>
                    </a:ext>
                  </a:extLst>
                </a:gridCol>
                <a:gridCol w="533440">
                  <a:extLst>
                    <a:ext uri="{9D8B030D-6E8A-4147-A177-3AD203B41FA5}">
                      <a16:colId xmlns:a16="http://schemas.microsoft.com/office/drawing/2014/main" xmlns="" val="747667150"/>
                    </a:ext>
                  </a:extLst>
                </a:gridCol>
                <a:gridCol w="533440">
                  <a:extLst>
                    <a:ext uri="{9D8B030D-6E8A-4147-A177-3AD203B41FA5}">
                      <a16:colId xmlns:a16="http://schemas.microsoft.com/office/drawing/2014/main" xmlns="" val="760247288"/>
                    </a:ext>
                  </a:extLst>
                </a:gridCol>
                <a:gridCol w="533440">
                  <a:extLst>
                    <a:ext uri="{9D8B030D-6E8A-4147-A177-3AD203B41FA5}">
                      <a16:colId xmlns:a16="http://schemas.microsoft.com/office/drawing/2014/main" xmlns="" val="958590292"/>
                    </a:ext>
                  </a:extLst>
                </a:gridCol>
                <a:gridCol w="533440">
                  <a:extLst>
                    <a:ext uri="{9D8B030D-6E8A-4147-A177-3AD203B41FA5}">
                      <a16:colId xmlns:a16="http://schemas.microsoft.com/office/drawing/2014/main" xmlns="" val="1437888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0.3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-0.4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0.7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0.1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…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77877212"/>
                  </a:ext>
                </a:extLst>
              </a:tr>
            </a:tbl>
          </a:graphicData>
        </a:graphic>
      </p:graphicFrame>
      <p:sp>
        <p:nvSpPr>
          <p:cNvPr id="4" name="圖形 14" descr="單線箭號 (直線)">
            <a:extLst>
              <a:ext uri="{FF2B5EF4-FFF2-40B4-BE49-F238E27FC236}">
                <a16:creationId xmlns:a16="http://schemas.microsoft.com/office/drawing/2014/main" xmlns="" id="{A8B4991F-EA00-49D6-BD78-C07CE25745D3}"/>
              </a:ext>
            </a:extLst>
          </p:cNvPr>
          <p:cNvSpPr/>
          <p:nvPr/>
        </p:nvSpPr>
        <p:spPr>
          <a:xfrm rot="5400000" flipH="1" flipV="1">
            <a:off x="2426647" y="3181378"/>
            <a:ext cx="195750" cy="74250"/>
          </a:xfrm>
          <a:custGeom>
            <a:avLst/>
            <a:gdLst>
              <a:gd name="connsiteX0" fmla="*/ 191250 w 195750"/>
              <a:gd name="connsiteY0" fmla="*/ 31500 h 74250"/>
              <a:gd name="connsiteX1" fmla="*/ 22950 w 195750"/>
              <a:gd name="connsiteY1" fmla="*/ 31500 h 74250"/>
              <a:gd name="connsiteX2" fmla="*/ 42975 w 195750"/>
              <a:gd name="connsiteY2" fmla="*/ 11475 h 74250"/>
              <a:gd name="connsiteX3" fmla="*/ 42975 w 195750"/>
              <a:gd name="connsiteY3" fmla="*/ 2025 h 74250"/>
              <a:gd name="connsiteX4" fmla="*/ 33525 w 195750"/>
              <a:gd name="connsiteY4" fmla="*/ 2025 h 74250"/>
              <a:gd name="connsiteX5" fmla="*/ 2025 w 195750"/>
              <a:gd name="connsiteY5" fmla="*/ 33525 h 74250"/>
              <a:gd name="connsiteX6" fmla="*/ 2025 w 195750"/>
              <a:gd name="connsiteY6" fmla="*/ 42975 h 74250"/>
              <a:gd name="connsiteX7" fmla="*/ 33525 w 195750"/>
              <a:gd name="connsiteY7" fmla="*/ 74475 h 74250"/>
              <a:gd name="connsiteX8" fmla="*/ 38250 w 195750"/>
              <a:gd name="connsiteY8" fmla="*/ 76500 h 74250"/>
              <a:gd name="connsiteX9" fmla="*/ 42975 w 195750"/>
              <a:gd name="connsiteY9" fmla="*/ 74475 h 74250"/>
              <a:gd name="connsiteX10" fmla="*/ 42975 w 195750"/>
              <a:gd name="connsiteY10" fmla="*/ 65025 h 74250"/>
              <a:gd name="connsiteX11" fmla="*/ 22950 w 195750"/>
              <a:gd name="connsiteY11" fmla="*/ 45000 h 74250"/>
              <a:gd name="connsiteX12" fmla="*/ 191250 w 195750"/>
              <a:gd name="connsiteY12" fmla="*/ 45000 h 74250"/>
              <a:gd name="connsiteX13" fmla="*/ 198000 w 195750"/>
              <a:gd name="connsiteY13" fmla="*/ 38250 h 74250"/>
              <a:gd name="connsiteX14" fmla="*/ 191250 w 195750"/>
              <a:gd name="connsiteY14" fmla="*/ 31500 h 7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5750" h="74250">
                <a:moveTo>
                  <a:pt x="191250" y="31500"/>
                </a:moveTo>
                <a:lnTo>
                  <a:pt x="22950" y="31500"/>
                </a:lnTo>
                <a:lnTo>
                  <a:pt x="42975" y="11475"/>
                </a:lnTo>
                <a:cubicBezTo>
                  <a:pt x="45675" y="8775"/>
                  <a:pt x="45675" y="4500"/>
                  <a:pt x="42975" y="2025"/>
                </a:cubicBezTo>
                <a:cubicBezTo>
                  <a:pt x="40275" y="-675"/>
                  <a:pt x="36000" y="-675"/>
                  <a:pt x="33525" y="2025"/>
                </a:cubicBezTo>
                <a:lnTo>
                  <a:pt x="2025" y="33525"/>
                </a:lnTo>
                <a:cubicBezTo>
                  <a:pt x="-675" y="36225"/>
                  <a:pt x="-675" y="40500"/>
                  <a:pt x="2025" y="42975"/>
                </a:cubicBezTo>
                <a:lnTo>
                  <a:pt x="33525" y="74475"/>
                </a:lnTo>
                <a:cubicBezTo>
                  <a:pt x="34875" y="75825"/>
                  <a:pt x="36675" y="76500"/>
                  <a:pt x="38250" y="76500"/>
                </a:cubicBezTo>
                <a:cubicBezTo>
                  <a:pt x="39825" y="76500"/>
                  <a:pt x="41625" y="75825"/>
                  <a:pt x="42975" y="74475"/>
                </a:cubicBezTo>
                <a:cubicBezTo>
                  <a:pt x="45675" y="71775"/>
                  <a:pt x="45675" y="67500"/>
                  <a:pt x="42975" y="65025"/>
                </a:cubicBezTo>
                <a:lnTo>
                  <a:pt x="22950" y="45000"/>
                </a:lnTo>
                <a:lnTo>
                  <a:pt x="191250" y="45000"/>
                </a:lnTo>
                <a:cubicBezTo>
                  <a:pt x="195075" y="45000"/>
                  <a:pt x="198000" y="42075"/>
                  <a:pt x="198000" y="38250"/>
                </a:cubicBezTo>
                <a:cubicBezTo>
                  <a:pt x="198000" y="34425"/>
                  <a:pt x="195075" y="31500"/>
                  <a:pt x="191250" y="3150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3175" cap="flat">
            <a:solidFill>
              <a:schemeClr val="tx1">
                <a:lumMod val="65000"/>
                <a:lumOff val="3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xmlns="" id="{8272C534-53B7-42F9-B48F-2E66A43924DF}"/>
              </a:ext>
            </a:extLst>
          </p:cNvPr>
          <p:cNvSpPr/>
          <p:nvPr/>
        </p:nvSpPr>
        <p:spPr>
          <a:xfrm>
            <a:off x="5285880" y="2411528"/>
            <a:ext cx="3060340" cy="1224136"/>
          </a:xfrm>
          <a:prstGeom prst="roundRect">
            <a:avLst/>
          </a:prstGeom>
          <a:solidFill>
            <a:srgbClr val="DEEBF7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xmlns="" id="{5071AA11-FEEC-41BE-8F79-4BBFE98B7659}"/>
              </a:ext>
            </a:extLst>
          </p:cNvPr>
          <p:cNvSpPr txBox="1"/>
          <p:nvPr/>
        </p:nvSpPr>
        <p:spPr>
          <a:xfrm>
            <a:off x="5500545" y="2649025"/>
            <a:ext cx="2631009" cy="749141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 marL="342900" indent="-3429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稀疏向量（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Sparse Vector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zh-TW" sz="1400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/>
            </a:endParaRP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/>
              </a:rPr>
              <a:t>密集向量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Dense Vector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zh-TW" sz="1400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12119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5" dur="250" fill="hold"/>
                                        <p:tgtEl>
                                          <p:spTgt spid="1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7" dur="250" fill="hold"/>
                                        <p:tgtEl>
                                          <p:spTgt spid="17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400"/>
                            </p:stCondLst>
                            <p:childTnLst>
                              <p:par>
                                <p:cTn id="2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4" grpId="0" animBg="1"/>
      <p:bldP spid="17" grpId="0" animBg="1"/>
      <p:bldP spid="17" grpId="1" animBg="1"/>
      <p:bldP spid="17" grpId="2" animBg="1"/>
      <p:bldP spid="1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群組 39">
            <a:extLst>
              <a:ext uri="{FF2B5EF4-FFF2-40B4-BE49-F238E27FC236}">
                <a16:creationId xmlns:a16="http://schemas.microsoft.com/office/drawing/2014/main" xmlns="" id="{E3A27796-BD80-4A10-A1FE-F6C3E3FF875B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xmlns="" id="{474BB78D-5AA4-4851-8B72-4A85D9DBB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xmlns="" id="{08D9D797-55D8-4A01-BA38-89F5C38786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740230" y="4806534"/>
            <a:ext cx="4042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38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2" name="TextBox 120">
            <a:extLst>
              <a:ext uri="{FF2B5EF4-FFF2-40B4-BE49-F238E27FC236}">
                <a16:creationId xmlns:a16="http://schemas.microsoft.com/office/drawing/2014/main" xmlns="" id="{CF40E081-E4A1-445B-B97C-6283C1AA8F19}"/>
              </a:ext>
            </a:extLst>
          </p:cNvPr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實驗結果（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常用斷詞套件比較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xmlns="" id="{2733D65F-D1E2-4D7E-93C9-0DEDF193AA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306535"/>
              </p:ext>
            </p:extLst>
          </p:nvPr>
        </p:nvGraphicFramePr>
        <p:xfrm>
          <a:off x="2682000" y="1960476"/>
          <a:ext cx="360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0">
                  <a:extLst>
                    <a:ext uri="{9D8B030D-6E8A-4147-A177-3AD203B41FA5}">
                      <a16:colId xmlns:a16="http://schemas.microsoft.com/office/drawing/2014/main" xmlns="" val="1600020898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xmlns="" val="329210092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套件名稱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F1-Score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418404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繁中版</a:t>
                      </a:r>
                      <a:r>
                        <a:rPr lang="en-US" altLang="zh-TW" sz="14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—Jieba</a:t>
                      </a:r>
                      <a:endParaRPr lang="zh-TW" altLang="en-US" sz="14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88.6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054074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Ckiptagger</a:t>
                      </a:r>
                      <a:endParaRPr lang="zh-TW" altLang="en-US" sz="14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TW" sz="1400" b="0" kern="120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97.7</a:t>
                      </a:r>
                      <a:endParaRPr lang="zh-TW" altLang="en-US" sz="1400" b="0" kern="120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5135501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交大語音實驗室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TW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95.6</a:t>
                      </a:r>
                      <a:endParaRPr lang="zh-TW" altLang="en-US" sz="14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5238267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Monpa</a:t>
                      </a:r>
                      <a:endParaRPr lang="zh-TW" altLang="en-US" sz="14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TW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93.7</a:t>
                      </a:r>
                      <a:endParaRPr lang="zh-TW" altLang="en-US" sz="14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1299699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UCWS+BERT</a:t>
                      </a:r>
                      <a:endParaRPr lang="zh-TW" altLang="en-US" sz="1400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TW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96.1</a:t>
                      </a:r>
                      <a:endParaRPr lang="zh-TW" altLang="en-US" sz="14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50222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490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xmlns="" id="{0E4CDFCA-04E1-4516-8AC4-774128E0EC13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xmlns="" id="{B08CFBC3-3F71-4B1F-A9DE-3280A5381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xmlns="" id="{80880D9C-78B2-4AD7-9DAB-1B599F920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49EB658F-4929-42C2-B3CE-0C876AAB6BD3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結論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xmlns="" id="{2266F988-405C-4162-BAE2-0331B673056B}"/>
              </a:ext>
            </a:extLst>
          </p:cNvPr>
          <p:cNvSpPr txBox="1"/>
          <p:nvPr/>
        </p:nvSpPr>
        <p:spPr>
          <a:xfrm>
            <a:off x="1062000" y="1402543"/>
            <a:ext cx="7020000" cy="2340000"/>
          </a:xfrm>
          <a:prstGeom prst="roundRect">
            <a:avLst/>
          </a:prstGeom>
          <a:solidFill>
            <a:srgbClr val="DEEBF7">
              <a:alpha val="65098"/>
            </a:srgbClr>
          </a:solidFill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endParaRPr lang="zh-TW" altLang="en-US" sz="1400" i="1" dirty="0">
              <a:solidFill>
                <a:schemeClr val="bg1"/>
              </a:solidFill>
              <a:latin typeface="Sitka Heading Semibold" pitchFamily="2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B5868374-8615-4F9E-AE44-918B28B1EBD4}"/>
              </a:ext>
            </a:extLst>
          </p:cNvPr>
          <p:cNvSpPr/>
          <p:nvPr/>
        </p:nvSpPr>
        <p:spPr>
          <a:xfrm>
            <a:off x="1416875" y="1636440"/>
            <a:ext cx="6310250" cy="174919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　　</a:t>
            </a:r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UCWS+BERT</a:t>
            </a: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雖然只取得和基礎模型相近的分數，但從實驗結果顯示此種學習方式可能會是有效的，尤其是對於非監督式學習的模型，如果能改善非監督式方法的效能，讓監督式學習的模型能在於某些不確定詞彙更依賴於非監督式方法，如此就能更有效處理新詞的問題。</a:t>
            </a:r>
          </a:p>
        </p:txBody>
      </p:sp>
      <p:sp>
        <p:nvSpPr>
          <p:cNvPr id="9" name="矩形 8"/>
          <p:cNvSpPr/>
          <p:nvPr/>
        </p:nvSpPr>
        <p:spPr>
          <a:xfrm>
            <a:off x="8735422" y="4806534"/>
            <a:ext cx="4026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39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305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1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4"/>
          <p:cNvSpPr txBox="1"/>
          <p:nvPr/>
        </p:nvSpPr>
        <p:spPr>
          <a:xfrm>
            <a:off x="4344084" y="1778692"/>
            <a:ext cx="361288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 defTabSz="684667" hangingPunct="0">
              <a:defRPr/>
            </a:pPr>
            <a:r>
              <a:rPr lang="zh-TW" altLang="en-US" sz="1400" dirty="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嘗試改善非監督式學習的效能</a:t>
            </a:r>
          </a:p>
        </p:txBody>
      </p:sp>
      <p:sp>
        <p:nvSpPr>
          <p:cNvPr id="7" name="Freeform 5"/>
          <p:cNvSpPr/>
          <p:nvPr/>
        </p:nvSpPr>
        <p:spPr bwMode="auto">
          <a:xfrm rot="5400000">
            <a:off x="1448492" y="1899168"/>
            <a:ext cx="2109643" cy="19014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 cap="flat">
            <a:noFill/>
            <a:prstDash val="solid"/>
            <a:miter lim="800000"/>
          </a:ln>
        </p:spPr>
        <p:txBody>
          <a:bodyPr vert="horz" wrap="square" lIns="91372" tIns="45684" rIns="91372" bIns="45684" numCol="1" anchor="t" anchorCtr="0" compatLnSpc="1"/>
          <a:lstStyle/>
          <a:p>
            <a:pPr defTabSz="913313">
              <a:defRPr/>
            </a:pPr>
            <a:endParaRPr lang="zh-CN" altLang="en-US" kern="0" dirty="0">
              <a:solidFill>
                <a:sysClr val="windowText" lastClr="000000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9" name="TextBox 56"/>
          <p:cNvSpPr txBox="1"/>
          <p:nvPr/>
        </p:nvSpPr>
        <p:spPr>
          <a:xfrm>
            <a:off x="1978890" y="2419026"/>
            <a:ext cx="1048845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defTabSz="913313">
              <a:defRPr/>
            </a:pPr>
            <a:r>
              <a:rPr lang="zh-TW" altLang="en-US" sz="2800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</a:t>
            </a:r>
            <a:r>
              <a:rPr lang="en-US" altLang="zh-TW" sz="2800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/>
            </a:r>
            <a:br>
              <a:rPr lang="en-US" altLang="zh-TW" sz="2800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</a:br>
            <a:r>
              <a:rPr lang="zh-TW" altLang="en-US" sz="2800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方向</a:t>
            </a:r>
            <a:endParaRPr lang="zh-CN" altLang="en-US" sz="2800" kern="0" dirty="0">
              <a:solidFill>
                <a:sysClr val="window" lastClr="FFFFFF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0" name="Freeform 5"/>
          <p:cNvSpPr/>
          <p:nvPr/>
        </p:nvSpPr>
        <p:spPr bwMode="auto">
          <a:xfrm rot="5400000">
            <a:off x="1351273" y="1808021"/>
            <a:ext cx="2314529" cy="206457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1905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</p:spPr>
        <p:txBody>
          <a:bodyPr vert="horz" wrap="square" lIns="91372" tIns="45684" rIns="91372" bIns="45684" numCol="1" anchor="t" anchorCtr="0" compatLnSpc="1"/>
          <a:lstStyle/>
          <a:p>
            <a:pPr defTabSz="913313">
              <a:defRPr/>
            </a:pPr>
            <a:endParaRPr lang="zh-CN" altLang="en-US" kern="0" dirty="0">
              <a:solidFill>
                <a:sysClr val="windowText" lastClr="000000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813828" y="1672444"/>
            <a:ext cx="427814" cy="427946"/>
          </a:xfrm>
          <a:prstGeom prst="ellipse">
            <a:avLst/>
          </a:prstGeom>
          <a:solidFill>
            <a:srgbClr val="E03E3E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68531" tIns="34265" rIns="68531" bIns="34265" rtlCol="0" anchor="ctr"/>
          <a:lstStyle/>
          <a:p>
            <a:pPr algn="ctr" defTabSz="913313">
              <a:defRPr/>
            </a:pPr>
            <a:r>
              <a:rPr lang="en-US" altLang="zh-CN" b="1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</a:t>
            </a:r>
            <a:endParaRPr lang="zh-CN" altLang="en-US" b="1" kern="0" dirty="0">
              <a:solidFill>
                <a:sysClr val="window" lastClr="FFFFFF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316469" y="2560974"/>
            <a:ext cx="427814" cy="427946"/>
          </a:xfrm>
          <a:prstGeom prst="ellipse">
            <a:avLst/>
          </a:prstGeom>
          <a:solidFill>
            <a:srgbClr val="E03E3E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68531" tIns="34265" rIns="68531" bIns="34265" rtlCol="0" anchor="ctr"/>
          <a:lstStyle/>
          <a:p>
            <a:pPr algn="ctr" defTabSz="913313">
              <a:defRPr/>
            </a:pPr>
            <a:r>
              <a:rPr lang="en-US" altLang="zh-CN" b="1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2</a:t>
            </a:r>
            <a:endParaRPr lang="zh-CN" altLang="en-US" b="1" kern="0" dirty="0">
              <a:solidFill>
                <a:sysClr val="window" lastClr="FFFFFF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813828" y="3524735"/>
            <a:ext cx="427814" cy="427946"/>
          </a:xfrm>
          <a:prstGeom prst="ellipse">
            <a:avLst/>
          </a:prstGeom>
          <a:solidFill>
            <a:srgbClr val="E03E3E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68531" tIns="34265" rIns="68531" bIns="34265" rtlCol="0" anchor="ctr"/>
          <a:lstStyle/>
          <a:p>
            <a:pPr algn="ctr" defTabSz="913313">
              <a:defRPr/>
            </a:pPr>
            <a:r>
              <a:rPr lang="en-US" altLang="zh-CN" b="1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3</a:t>
            </a:r>
            <a:endParaRPr lang="zh-CN" altLang="en-US" b="1" kern="0" dirty="0">
              <a:solidFill>
                <a:sysClr val="window" lastClr="FFFFFF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2" name="组合 13"/>
          <p:cNvGrpSpPr/>
          <p:nvPr/>
        </p:nvGrpSpPr>
        <p:grpSpPr>
          <a:xfrm>
            <a:off x="3241647" y="1709050"/>
            <a:ext cx="939310" cy="354727"/>
            <a:chOff x="3513818" y="1963801"/>
            <a:chExt cx="1051729" cy="354618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TextBox 64"/>
          <p:cNvSpPr txBox="1"/>
          <p:nvPr/>
        </p:nvSpPr>
        <p:spPr>
          <a:xfrm>
            <a:off x="4860032" y="2664793"/>
            <a:ext cx="327695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 defTabSz="684667" hangingPunct="0">
              <a:defRPr/>
            </a:pPr>
            <a:r>
              <a:rPr lang="zh-TW" altLang="en-US" sz="1400" dirty="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嘗試加入強化學習來持續擴充新詞彙的訓練</a:t>
            </a:r>
          </a:p>
        </p:txBody>
      </p:sp>
      <p:sp>
        <p:nvSpPr>
          <p:cNvPr id="18" name="TextBox 65"/>
          <p:cNvSpPr txBox="1"/>
          <p:nvPr/>
        </p:nvSpPr>
        <p:spPr>
          <a:xfrm>
            <a:off x="4344084" y="3616660"/>
            <a:ext cx="361287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 defTabSz="684667">
              <a:defRPr/>
            </a:pPr>
            <a:r>
              <a:rPr lang="zh-TW" altLang="en-US" sz="1400" dirty="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替換核心的模型來進行比較</a:t>
            </a:r>
          </a:p>
        </p:txBody>
      </p:sp>
      <p:grpSp>
        <p:nvGrpSpPr>
          <p:cNvPr id="3" name="组合 18"/>
          <p:cNvGrpSpPr/>
          <p:nvPr/>
        </p:nvGrpSpPr>
        <p:grpSpPr>
          <a:xfrm>
            <a:off x="3748863" y="2597579"/>
            <a:ext cx="917532" cy="354727"/>
            <a:chOff x="3513818" y="1963801"/>
            <a:chExt cx="1051729" cy="354618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" name="组合 21"/>
          <p:cNvGrpSpPr/>
          <p:nvPr/>
        </p:nvGrpSpPr>
        <p:grpSpPr>
          <a:xfrm>
            <a:off x="3241647" y="3561340"/>
            <a:ext cx="939310" cy="354727"/>
            <a:chOff x="3513818" y="1963801"/>
            <a:chExt cx="1051729" cy="354618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直接连接符 23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xmlns="" id="{401FC64E-29A1-4A2C-8B02-BE6993C61C25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xmlns="" id="{BB36F368-FE3D-411A-BB87-8A13CE515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xmlns="" id="{2D8E3628-346E-4EE1-886E-0A5DB7D0A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xmlns="" id="{4A0B5BE4-704E-4079-B688-D03138A37E5A}"/>
              </a:ext>
            </a:extLst>
          </p:cNvPr>
          <p:cNvSpPr/>
          <p:nvPr/>
        </p:nvSpPr>
        <p:spPr>
          <a:xfrm>
            <a:off x="791580" y="235713"/>
            <a:ext cx="2124236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後續研究方向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735422" y="4806534"/>
            <a:ext cx="4106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40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018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9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65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4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/>
      <p:bldP spid="10" grpId="0" animBg="1"/>
      <p:bldP spid="11" grpId="0" animBg="1"/>
      <p:bldP spid="12" grpId="0" animBg="1"/>
      <p:bldP spid="13" grpId="0" animBg="1"/>
      <p:bldP spid="17" grpId="0"/>
      <p:bldP spid="1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180926" y="2280156"/>
            <a:ext cx="47821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華康儷粗宋(P)" panose="02020700000000000000" pitchFamily="18" charset="-120"/>
                <a:cs typeface="+mn-ea"/>
                <a:sym typeface="+mn-lt"/>
              </a:rPr>
              <a:t>Thank You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華康儷粗宋(P)" panose="02020700000000000000" pitchFamily="18" charset="-120"/>
              <a:cs typeface="+mn-ea"/>
              <a:sym typeface="+mn-lt"/>
            </a:endParaRPr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xmlns="" id="{A01EFA1E-CF2D-40B5-96BE-699ADEDFB6AE}"/>
              </a:ext>
            </a:extLst>
          </p:cNvPr>
          <p:cNvSpPr>
            <a:spLocks/>
          </p:cNvSpPr>
          <p:nvPr/>
        </p:nvSpPr>
        <p:spPr bwMode="auto">
          <a:xfrm rot="1400701">
            <a:off x="8081768" y="-469601"/>
            <a:ext cx="1229567" cy="1396506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xmlns="" id="{9A179041-7C7F-40C3-B53E-D40BE1F5CD8D}"/>
              </a:ext>
            </a:extLst>
          </p:cNvPr>
          <p:cNvGrpSpPr/>
          <p:nvPr/>
        </p:nvGrpSpPr>
        <p:grpSpPr>
          <a:xfrm>
            <a:off x="-271920" y="3566241"/>
            <a:ext cx="1310405" cy="1845308"/>
            <a:chOff x="-271920" y="3321291"/>
            <a:chExt cx="1484351" cy="2090258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xmlns="" id="{88E03143-0639-4569-A425-90CC1E807DFC}"/>
                </a:ext>
              </a:extLst>
            </p:cNvPr>
            <p:cNvSpPr>
              <a:spLocks/>
            </p:cNvSpPr>
            <p:nvPr/>
          </p:nvSpPr>
          <p:spPr bwMode="auto">
            <a:xfrm rot="20697498">
              <a:off x="-271920" y="4010777"/>
              <a:ext cx="1233323" cy="1400772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xmlns="" id="{C9EB7730-7BF1-4D8E-BEC5-535E5F9400C4}"/>
                </a:ext>
              </a:extLst>
            </p:cNvPr>
            <p:cNvSpPr>
              <a:spLocks/>
            </p:cNvSpPr>
            <p:nvPr/>
          </p:nvSpPr>
          <p:spPr bwMode="auto">
            <a:xfrm rot="1746940">
              <a:off x="420344" y="3535913"/>
              <a:ext cx="792087" cy="899629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E1CBB883-6E8C-43DC-B539-E688ABEC4D12}"/>
                </a:ext>
              </a:extLst>
            </p:cNvPr>
            <p:cNvSpPr>
              <a:spLocks/>
            </p:cNvSpPr>
            <p:nvPr/>
          </p:nvSpPr>
          <p:spPr bwMode="auto">
            <a:xfrm rot="3462091">
              <a:off x="338476" y="3291862"/>
              <a:ext cx="433514" cy="492372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16" name="Freeform 5">
            <a:extLst>
              <a:ext uri="{FF2B5EF4-FFF2-40B4-BE49-F238E27FC236}">
                <a16:creationId xmlns:a16="http://schemas.microsoft.com/office/drawing/2014/main" xmlns="" id="{F8A96149-87BB-438D-902F-F707F854C769}"/>
              </a:ext>
            </a:extLst>
          </p:cNvPr>
          <p:cNvSpPr>
            <a:spLocks/>
          </p:cNvSpPr>
          <p:nvPr/>
        </p:nvSpPr>
        <p:spPr bwMode="auto">
          <a:xfrm rot="748008">
            <a:off x="8205302" y="651120"/>
            <a:ext cx="621886" cy="706319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pic>
        <p:nvPicPr>
          <p:cNvPr id="2052" name="Picture 4" descr="iT 邦幫忙::一起幫忙解決難題，拯救IT 人的一天">
            <a:extLst>
              <a:ext uri="{FF2B5EF4-FFF2-40B4-BE49-F238E27FC236}">
                <a16:creationId xmlns:a16="http://schemas.microsoft.com/office/drawing/2014/main" xmlns="" id="{2FEBFA40-F51A-4CDA-8275-FE995265AB6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4372744"/>
            <a:ext cx="825225" cy="77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animation drawing gif | WiffleGif">
            <a:extLst>
              <a:ext uri="{FF2B5EF4-FFF2-40B4-BE49-F238E27FC236}">
                <a16:creationId xmlns:a16="http://schemas.microsoft.com/office/drawing/2014/main" xmlns="" id="{6075FB3F-3802-4A51-BD9A-F99A2B5A741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975" y="2261509"/>
            <a:ext cx="502513" cy="28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39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s-E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稀疏向量（</a:t>
            </a:r>
            <a:r>
              <a:rPr lang="es-E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Sparse Vector</a:t>
            </a:r>
            <a:r>
              <a:rPr lang="zh-TW" altLang="es-E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xmlns="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xmlns="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xmlns="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55646" y="4806534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3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aphicFrame>
        <p:nvGraphicFramePr>
          <p:cNvPr id="52" name="表格 2">
            <a:extLst>
              <a:ext uri="{FF2B5EF4-FFF2-40B4-BE49-F238E27FC236}">
                <a16:creationId xmlns:a16="http://schemas.microsoft.com/office/drawing/2014/main" xmlns="" id="{C9A0B0AB-7D6A-4640-A7E2-5A095A5DB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999359"/>
              </p:ext>
            </p:extLst>
          </p:nvPr>
        </p:nvGraphicFramePr>
        <p:xfrm>
          <a:off x="1974236" y="2104493"/>
          <a:ext cx="144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xmlns="" val="6177521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362020758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ID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Tokenize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9331394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我</a:t>
                      </a:r>
                      <a:endParaRPr lang="en-US" altLang="zh-TW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778772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2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喜歡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233162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3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4930423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4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水果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00096432"/>
                  </a:ext>
                </a:extLst>
              </a:tr>
            </a:tbl>
          </a:graphicData>
        </a:graphic>
      </p:graphicFrame>
      <p:graphicFrame>
        <p:nvGraphicFramePr>
          <p:cNvPr id="53" name="表格 2">
            <a:extLst>
              <a:ext uri="{FF2B5EF4-FFF2-40B4-BE49-F238E27FC236}">
                <a16:creationId xmlns:a16="http://schemas.microsoft.com/office/drawing/2014/main" xmlns="" id="{3F726FFD-71DE-4371-BE3D-F9F7C6AA7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608424"/>
              </p:ext>
            </p:extLst>
          </p:nvPr>
        </p:nvGraphicFramePr>
        <p:xfrm>
          <a:off x="4474048" y="2104493"/>
          <a:ext cx="270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xmlns="" val="98535557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xmlns="" val="76024728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xmlns="" val="95859029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xmlns="" val="143788808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xmlns="" val="235393462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ID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喜歡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水果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609094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418894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2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323081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3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379819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4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endParaRPr lang="zh-TW" altLang="en-US" sz="12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1853632"/>
                  </a:ext>
                </a:extLst>
              </a:tr>
            </a:tbl>
          </a:graphicData>
        </a:graphic>
      </p:graphicFrame>
      <p:sp>
        <p:nvSpPr>
          <p:cNvPr id="54" name="文字方塊 53">
            <a:extLst>
              <a:ext uri="{FF2B5EF4-FFF2-40B4-BE49-F238E27FC236}">
                <a16:creationId xmlns:a16="http://schemas.microsoft.com/office/drawing/2014/main" xmlns="" id="{35A61744-4114-4FEF-B055-E7A97720FE88}"/>
              </a:ext>
            </a:extLst>
          </p:cNvPr>
          <p:cNvSpPr txBox="1"/>
          <p:nvPr/>
        </p:nvSpPr>
        <p:spPr>
          <a:xfrm>
            <a:off x="2124230" y="1703049"/>
            <a:ext cx="1140011" cy="34051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400" b="1" dirty="0">
                <a:latin typeface="Sitka Heading Semibold" pitchFamily="2" charset="0"/>
              </a:rPr>
              <a:t>辭典</a:t>
            </a: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xmlns="" id="{BF486D97-D635-497E-817A-107FDEC12CD9}"/>
              </a:ext>
            </a:extLst>
          </p:cNvPr>
          <p:cNvSpPr txBox="1"/>
          <p:nvPr/>
        </p:nvSpPr>
        <p:spPr>
          <a:xfrm>
            <a:off x="4530873" y="1703048"/>
            <a:ext cx="2586350" cy="34051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One-hot Representation</a:t>
            </a:r>
            <a:endParaRPr lang="zh-TW" altLang="en-US" sz="1400" b="1" dirty="0">
              <a:latin typeface="Sitka Heading Semibold" pitchFamily="2" charset="0"/>
            </a:endParaRPr>
          </a:p>
        </p:txBody>
      </p:sp>
      <p:sp>
        <p:nvSpPr>
          <p:cNvPr id="59" name="圖形 14" descr="單線箭號 (直線)">
            <a:extLst>
              <a:ext uri="{FF2B5EF4-FFF2-40B4-BE49-F238E27FC236}">
                <a16:creationId xmlns:a16="http://schemas.microsoft.com/office/drawing/2014/main" xmlns="" id="{15253C07-D01D-4688-8310-85BAA4C8C5E5}"/>
              </a:ext>
            </a:extLst>
          </p:cNvPr>
          <p:cNvSpPr/>
          <p:nvPr/>
        </p:nvSpPr>
        <p:spPr>
          <a:xfrm flipH="1" flipV="1">
            <a:off x="3846267" y="2967368"/>
            <a:ext cx="195750" cy="74250"/>
          </a:xfrm>
          <a:custGeom>
            <a:avLst/>
            <a:gdLst>
              <a:gd name="connsiteX0" fmla="*/ 191250 w 195750"/>
              <a:gd name="connsiteY0" fmla="*/ 31500 h 74250"/>
              <a:gd name="connsiteX1" fmla="*/ 22950 w 195750"/>
              <a:gd name="connsiteY1" fmla="*/ 31500 h 74250"/>
              <a:gd name="connsiteX2" fmla="*/ 42975 w 195750"/>
              <a:gd name="connsiteY2" fmla="*/ 11475 h 74250"/>
              <a:gd name="connsiteX3" fmla="*/ 42975 w 195750"/>
              <a:gd name="connsiteY3" fmla="*/ 2025 h 74250"/>
              <a:gd name="connsiteX4" fmla="*/ 33525 w 195750"/>
              <a:gd name="connsiteY4" fmla="*/ 2025 h 74250"/>
              <a:gd name="connsiteX5" fmla="*/ 2025 w 195750"/>
              <a:gd name="connsiteY5" fmla="*/ 33525 h 74250"/>
              <a:gd name="connsiteX6" fmla="*/ 2025 w 195750"/>
              <a:gd name="connsiteY6" fmla="*/ 42975 h 74250"/>
              <a:gd name="connsiteX7" fmla="*/ 33525 w 195750"/>
              <a:gd name="connsiteY7" fmla="*/ 74475 h 74250"/>
              <a:gd name="connsiteX8" fmla="*/ 38250 w 195750"/>
              <a:gd name="connsiteY8" fmla="*/ 76500 h 74250"/>
              <a:gd name="connsiteX9" fmla="*/ 42975 w 195750"/>
              <a:gd name="connsiteY9" fmla="*/ 74475 h 74250"/>
              <a:gd name="connsiteX10" fmla="*/ 42975 w 195750"/>
              <a:gd name="connsiteY10" fmla="*/ 65025 h 74250"/>
              <a:gd name="connsiteX11" fmla="*/ 22950 w 195750"/>
              <a:gd name="connsiteY11" fmla="*/ 45000 h 74250"/>
              <a:gd name="connsiteX12" fmla="*/ 191250 w 195750"/>
              <a:gd name="connsiteY12" fmla="*/ 45000 h 74250"/>
              <a:gd name="connsiteX13" fmla="*/ 198000 w 195750"/>
              <a:gd name="connsiteY13" fmla="*/ 38250 h 74250"/>
              <a:gd name="connsiteX14" fmla="*/ 191250 w 195750"/>
              <a:gd name="connsiteY14" fmla="*/ 31500 h 7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5750" h="74250">
                <a:moveTo>
                  <a:pt x="191250" y="31500"/>
                </a:moveTo>
                <a:lnTo>
                  <a:pt x="22950" y="31500"/>
                </a:lnTo>
                <a:lnTo>
                  <a:pt x="42975" y="11475"/>
                </a:lnTo>
                <a:cubicBezTo>
                  <a:pt x="45675" y="8775"/>
                  <a:pt x="45675" y="4500"/>
                  <a:pt x="42975" y="2025"/>
                </a:cubicBezTo>
                <a:cubicBezTo>
                  <a:pt x="40275" y="-675"/>
                  <a:pt x="36000" y="-675"/>
                  <a:pt x="33525" y="2025"/>
                </a:cubicBezTo>
                <a:lnTo>
                  <a:pt x="2025" y="33525"/>
                </a:lnTo>
                <a:cubicBezTo>
                  <a:pt x="-675" y="36225"/>
                  <a:pt x="-675" y="40500"/>
                  <a:pt x="2025" y="42975"/>
                </a:cubicBezTo>
                <a:lnTo>
                  <a:pt x="33525" y="74475"/>
                </a:lnTo>
                <a:cubicBezTo>
                  <a:pt x="34875" y="75825"/>
                  <a:pt x="36675" y="76500"/>
                  <a:pt x="38250" y="76500"/>
                </a:cubicBezTo>
                <a:cubicBezTo>
                  <a:pt x="39825" y="76500"/>
                  <a:pt x="41625" y="75825"/>
                  <a:pt x="42975" y="74475"/>
                </a:cubicBezTo>
                <a:cubicBezTo>
                  <a:pt x="45675" y="71775"/>
                  <a:pt x="45675" y="67500"/>
                  <a:pt x="42975" y="65025"/>
                </a:cubicBezTo>
                <a:lnTo>
                  <a:pt x="22950" y="45000"/>
                </a:lnTo>
                <a:lnTo>
                  <a:pt x="191250" y="45000"/>
                </a:lnTo>
                <a:cubicBezTo>
                  <a:pt x="195075" y="45000"/>
                  <a:pt x="198000" y="42075"/>
                  <a:pt x="198000" y="38250"/>
                </a:cubicBezTo>
                <a:cubicBezTo>
                  <a:pt x="198000" y="34425"/>
                  <a:pt x="195075" y="31500"/>
                  <a:pt x="191250" y="3150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3175" cap="flat">
            <a:solidFill>
              <a:schemeClr val="tx1">
                <a:lumMod val="65000"/>
                <a:lumOff val="3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825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54" grpId="0"/>
      <p:bldP spid="56" grpId="0"/>
      <p:bldP spid="5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密集向量</a:t>
            </a:r>
            <a:r>
              <a:rPr lang="zh-TW" altLang="es-E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（</a:t>
            </a:r>
            <a:r>
              <a:rPr lang="es-E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Dense Vector</a:t>
            </a:r>
            <a:r>
              <a:rPr lang="zh-TW" altLang="es-E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xmlns="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xmlns="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xmlns="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38779" y="4806534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4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aphicFrame>
        <p:nvGraphicFramePr>
          <p:cNvPr id="53" name="表格 2">
            <a:extLst>
              <a:ext uri="{FF2B5EF4-FFF2-40B4-BE49-F238E27FC236}">
                <a16:creationId xmlns:a16="http://schemas.microsoft.com/office/drawing/2014/main" xmlns="" id="{B40A9E21-650C-4957-88FF-8DBBAA9A62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672471"/>
              </p:ext>
            </p:extLst>
          </p:nvPr>
        </p:nvGraphicFramePr>
        <p:xfrm>
          <a:off x="2144196" y="2104492"/>
          <a:ext cx="144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xmlns="" val="6177521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362020758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ID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Tokenize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9331394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我</a:t>
                      </a:r>
                      <a:endParaRPr lang="en-US" altLang="zh-TW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778772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2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喜歡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233162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3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4930423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4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水果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00096432"/>
                  </a:ext>
                </a:extLst>
              </a:tr>
            </a:tbl>
          </a:graphicData>
        </a:graphic>
      </p:graphicFrame>
      <p:sp>
        <p:nvSpPr>
          <p:cNvPr id="54" name="文字方塊 53">
            <a:extLst>
              <a:ext uri="{FF2B5EF4-FFF2-40B4-BE49-F238E27FC236}">
                <a16:creationId xmlns:a16="http://schemas.microsoft.com/office/drawing/2014/main" xmlns="" id="{0609AB1F-6BD6-46C3-97A2-311A7CF53AE4}"/>
              </a:ext>
            </a:extLst>
          </p:cNvPr>
          <p:cNvSpPr txBox="1"/>
          <p:nvPr/>
        </p:nvSpPr>
        <p:spPr>
          <a:xfrm>
            <a:off x="2294190" y="1703048"/>
            <a:ext cx="1140011" cy="34051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400" b="1" dirty="0">
                <a:latin typeface="Sitka Heading Semibold" pitchFamily="2" charset="0"/>
              </a:rPr>
              <a:t>辭典</a:t>
            </a:r>
          </a:p>
        </p:txBody>
      </p:sp>
      <p:sp>
        <p:nvSpPr>
          <p:cNvPr id="56" name="圖形 14" descr="單線箭號 (直線)">
            <a:extLst>
              <a:ext uri="{FF2B5EF4-FFF2-40B4-BE49-F238E27FC236}">
                <a16:creationId xmlns:a16="http://schemas.microsoft.com/office/drawing/2014/main" xmlns="" id="{8225BCC2-6DEE-4298-9B36-0E42F3F5FEB6}"/>
              </a:ext>
            </a:extLst>
          </p:cNvPr>
          <p:cNvSpPr/>
          <p:nvPr/>
        </p:nvSpPr>
        <p:spPr>
          <a:xfrm flipH="1" flipV="1">
            <a:off x="4016227" y="2968588"/>
            <a:ext cx="195750" cy="74250"/>
          </a:xfrm>
          <a:custGeom>
            <a:avLst/>
            <a:gdLst>
              <a:gd name="connsiteX0" fmla="*/ 191250 w 195750"/>
              <a:gd name="connsiteY0" fmla="*/ 31500 h 74250"/>
              <a:gd name="connsiteX1" fmla="*/ 22950 w 195750"/>
              <a:gd name="connsiteY1" fmla="*/ 31500 h 74250"/>
              <a:gd name="connsiteX2" fmla="*/ 42975 w 195750"/>
              <a:gd name="connsiteY2" fmla="*/ 11475 h 74250"/>
              <a:gd name="connsiteX3" fmla="*/ 42975 w 195750"/>
              <a:gd name="connsiteY3" fmla="*/ 2025 h 74250"/>
              <a:gd name="connsiteX4" fmla="*/ 33525 w 195750"/>
              <a:gd name="connsiteY4" fmla="*/ 2025 h 74250"/>
              <a:gd name="connsiteX5" fmla="*/ 2025 w 195750"/>
              <a:gd name="connsiteY5" fmla="*/ 33525 h 74250"/>
              <a:gd name="connsiteX6" fmla="*/ 2025 w 195750"/>
              <a:gd name="connsiteY6" fmla="*/ 42975 h 74250"/>
              <a:gd name="connsiteX7" fmla="*/ 33525 w 195750"/>
              <a:gd name="connsiteY7" fmla="*/ 74475 h 74250"/>
              <a:gd name="connsiteX8" fmla="*/ 38250 w 195750"/>
              <a:gd name="connsiteY8" fmla="*/ 76500 h 74250"/>
              <a:gd name="connsiteX9" fmla="*/ 42975 w 195750"/>
              <a:gd name="connsiteY9" fmla="*/ 74475 h 74250"/>
              <a:gd name="connsiteX10" fmla="*/ 42975 w 195750"/>
              <a:gd name="connsiteY10" fmla="*/ 65025 h 74250"/>
              <a:gd name="connsiteX11" fmla="*/ 22950 w 195750"/>
              <a:gd name="connsiteY11" fmla="*/ 45000 h 74250"/>
              <a:gd name="connsiteX12" fmla="*/ 191250 w 195750"/>
              <a:gd name="connsiteY12" fmla="*/ 45000 h 74250"/>
              <a:gd name="connsiteX13" fmla="*/ 198000 w 195750"/>
              <a:gd name="connsiteY13" fmla="*/ 38250 h 74250"/>
              <a:gd name="connsiteX14" fmla="*/ 191250 w 195750"/>
              <a:gd name="connsiteY14" fmla="*/ 31500 h 7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5750" h="74250">
                <a:moveTo>
                  <a:pt x="191250" y="31500"/>
                </a:moveTo>
                <a:lnTo>
                  <a:pt x="22950" y="31500"/>
                </a:lnTo>
                <a:lnTo>
                  <a:pt x="42975" y="11475"/>
                </a:lnTo>
                <a:cubicBezTo>
                  <a:pt x="45675" y="8775"/>
                  <a:pt x="45675" y="4500"/>
                  <a:pt x="42975" y="2025"/>
                </a:cubicBezTo>
                <a:cubicBezTo>
                  <a:pt x="40275" y="-675"/>
                  <a:pt x="36000" y="-675"/>
                  <a:pt x="33525" y="2025"/>
                </a:cubicBezTo>
                <a:lnTo>
                  <a:pt x="2025" y="33525"/>
                </a:lnTo>
                <a:cubicBezTo>
                  <a:pt x="-675" y="36225"/>
                  <a:pt x="-675" y="40500"/>
                  <a:pt x="2025" y="42975"/>
                </a:cubicBezTo>
                <a:lnTo>
                  <a:pt x="33525" y="74475"/>
                </a:lnTo>
                <a:cubicBezTo>
                  <a:pt x="34875" y="75825"/>
                  <a:pt x="36675" y="76500"/>
                  <a:pt x="38250" y="76500"/>
                </a:cubicBezTo>
                <a:cubicBezTo>
                  <a:pt x="39825" y="76500"/>
                  <a:pt x="41625" y="75825"/>
                  <a:pt x="42975" y="74475"/>
                </a:cubicBezTo>
                <a:cubicBezTo>
                  <a:pt x="45675" y="71775"/>
                  <a:pt x="45675" y="67500"/>
                  <a:pt x="42975" y="65025"/>
                </a:cubicBezTo>
                <a:lnTo>
                  <a:pt x="22950" y="45000"/>
                </a:lnTo>
                <a:lnTo>
                  <a:pt x="191250" y="45000"/>
                </a:lnTo>
                <a:cubicBezTo>
                  <a:pt x="195075" y="45000"/>
                  <a:pt x="198000" y="42075"/>
                  <a:pt x="198000" y="38250"/>
                </a:cubicBezTo>
                <a:cubicBezTo>
                  <a:pt x="198000" y="34425"/>
                  <a:pt x="195075" y="31500"/>
                  <a:pt x="191250" y="3150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3175" cap="flat">
            <a:solidFill>
              <a:schemeClr val="tx1">
                <a:lumMod val="65000"/>
                <a:lumOff val="3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zh-TW" altLang="en-US" dirty="0"/>
          </a:p>
        </p:txBody>
      </p:sp>
      <p:graphicFrame>
        <p:nvGraphicFramePr>
          <p:cNvPr id="60" name="表格 2">
            <a:extLst>
              <a:ext uri="{FF2B5EF4-FFF2-40B4-BE49-F238E27FC236}">
                <a16:creationId xmlns:a16="http://schemas.microsoft.com/office/drawing/2014/main" xmlns="" id="{E7F0E124-9325-47FA-B3C6-64EE8DFC97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052348"/>
              </p:ext>
            </p:extLst>
          </p:nvPr>
        </p:nvGraphicFramePr>
        <p:xfrm>
          <a:off x="4644008" y="2104492"/>
          <a:ext cx="234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xmlns="" val="985355575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xmlns="" val="76024728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ID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Vector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609094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[0.2, 0.1, 0.5]</a:t>
                      </a:r>
                      <a:endParaRPr lang="zh-TW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418894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2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[0.4, 0.3, 0.7]</a:t>
                      </a:r>
                      <a:endParaRPr lang="zh-TW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323081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3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[0.6, 0.2, 0.9]</a:t>
                      </a:r>
                      <a:endParaRPr lang="zh-TW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379819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4</a:t>
                      </a:r>
                      <a:endParaRPr lang="zh-TW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[0.8, 0.5, 0.3]</a:t>
                      </a:r>
                      <a:endParaRPr lang="zh-TW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1853632"/>
                  </a:ext>
                </a:extLst>
              </a:tr>
            </a:tbl>
          </a:graphicData>
        </a:graphic>
      </p:graphicFrame>
      <p:sp>
        <p:nvSpPr>
          <p:cNvPr id="61" name="文字方塊 60">
            <a:extLst>
              <a:ext uri="{FF2B5EF4-FFF2-40B4-BE49-F238E27FC236}">
                <a16:creationId xmlns:a16="http://schemas.microsoft.com/office/drawing/2014/main" xmlns="" id="{6DECAFE4-5DA8-47FE-A45A-78B7729CCED1}"/>
              </a:ext>
            </a:extLst>
          </p:cNvPr>
          <p:cNvSpPr txBox="1"/>
          <p:nvPr/>
        </p:nvSpPr>
        <p:spPr>
          <a:xfrm>
            <a:off x="4520833" y="1703048"/>
            <a:ext cx="2586350" cy="34051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Distributed Representation</a:t>
            </a:r>
            <a:endParaRPr lang="zh-TW" altLang="en-US" sz="1400" b="1" dirty="0">
              <a:latin typeface="Sitka Heading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35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54" grpId="0"/>
      <p:bldP spid="56" grpId="0" animBg="1"/>
      <p:bldP spid="6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xmlns="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xmlns="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xmlns="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57250" y="4806534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5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48" name="矩形: 圓角 47">
            <a:extLst>
              <a:ext uri="{FF2B5EF4-FFF2-40B4-BE49-F238E27FC236}">
                <a16:creationId xmlns:a16="http://schemas.microsoft.com/office/drawing/2014/main" xmlns="" id="{A25AF072-1DB3-41AF-B6C7-56383F7593AD}"/>
              </a:ext>
            </a:extLst>
          </p:cNvPr>
          <p:cNvSpPr/>
          <p:nvPr/>
        </p:nvSpPr>
        <p:spPr>
          <a:xfrm>
            <a:off x="1872000" y="1600436"/>
            <a:ext cx="5400000" cy="2880000"/>
          </a:xfrm>
          <a:prstGeom prst="roundRect">
            <a:avLst/>
          </a:prstGeom>
          <a:solidFill>
            <a:srgbClr val="DEEBF7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xmlns="" id="{42BBC1E1-25BF-45CE-8D33-AA8A3B3E4486}"/>
              </a:ext>
            </a:extLst>
          </p:cNvPr>
          <p:cNvSpPr txBox="1"/>
          <p:nvPr/>
        </p:nvSpPr>
        <p:spPr>
          <a:xfrm>
            <a:off x="2138004" y="1712413"/>
            <a:ext cx="4867992" cy="2656046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 marL="342900" indent="-342900" algn="l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u"/>
            </a:pP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連續詞袋模型（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Continuous Bag-of-words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zh-TW" sz="1400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/>
            </a:endParaRPr>
          </a:p>
          <a:p>
            <a:pPr marL="342900" indent="-342900" algn="l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u"/>
            </a:pP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/>
              </a:rPr>
              <a:t>略字模型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Skip-gram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zh-TW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u"/>
            </a:pP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/>
              </a:rPr>
              <a:t>全局向量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Global Vectors for Word Representation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zh-TW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u"/>
            </a:pP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快文向量模型（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Fast Text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zh-TW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u"/>
            </a:pP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/>
              </a:rPr>
              <a:t>ELMo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/>
              </a:rPr>
              <a:t>（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/>
              </a:rPr>
              <a:t>Embedding from Language Models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/>
              </a:rPr>
              <a:t>）</a:t>
            </a:r>
          </a:p>
        </p:txBody>
      </p:sp>
      <p:sp>
        <p:nvSpPr>
          <p:cNvPr id="50" name="TextBox 120">
            <a:extLst>
              <a:ext uri="{FF2B5EF4-FFF2-40B4-BE49-F238E27FC236}">
                <a16:creationId xmlns:a16="http://schemas.microsoft.com/office/drawing/2014/main" xmlns="" id="{4713A236-2971-4BA1-A085-687787CBD697}"/>
              </a:ext>
            </a:extLst>
          </p:cNvPr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密集向量</a:t>
            </a:r>
            <a:r>
              <a:rPr lang="zh-TW" altLang="es-E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（</a:t>
            </a:r>
            <a:r>
              <a:rPr lang="es-E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Dense Vector</a:t>
            </a:r>
            <a:r>
              <a:rPr lang="zh-TW" altLang="es-E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27621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4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48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48" grpId="2" animBg="1"/>
      <p:bldP spid="4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xmlns="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xmlns="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xmlns="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38779" y="4806534"/>
            <a:ext cx="3016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6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67" name="TextBox 120">
            <a:extLst>
              <a:ext uri="{FF2B5EF4-FFF2-40B4-BE49-F238E27FC236}">
                <a16:creationId xmlns:a16="http://schemas.microsoft.com/office/drawing/2014/main" xmlns="" id="{E5CA49B8-BEA6-4367-A9F7-421BA5706365}"/>
              </a:ext>
            </a:extLst>
          </p:cNvPr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連續詞袋模型（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Continuous Bag-of-words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xmlns="" id="{EF01D3C9-9646-4C32-9B98-F56583385207}"/>
              </a:ext>
            </a:extLst>
          </p:cNvPr>
          <p:cNvGrpSpPr/>
          <p:nvPr/>
        </p:nvGrpSpPr>
        <p:grpSpPr>
          <a:xfrm>
            <a:off x="2267744" y="2696898"/>
            <a:ext cx="720000" cy="1826270"/>
            <a:chOff x="1889702" y="1973537"/>
            <a:chExt cx="720000" cy="1826270"/>
          </a:xfrm>
        </p:grpSpPr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xmlns="" id="{063437C1-2988-4A37-8330-D9AC02989EE7}"/>
                </a:ext>
              </a:extLst>
            </p:cNvPr>
            <p:cNvSpPr txBox="1"/>
            <p:nvPr/>
          </p:nvSpPr>
          <p:spPr>
            <a:xfrm>
              <a:off x="1889702" y="1973537"/>
              <a:ext cx="720000" cy="36000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zh-TW" altLang="en-US" sz="1400" dirty="0">
                  <a:solidFill>
                    <a:schemeClr val="bg1"/>
                  </a:solidFill>
                  <a:latin typeface="Sitka Heading Semibold" pitchFamily="2" charset="0"/>
                </a:rPr>
                <a:t>我</a:t>
              </a:r>
            </a:p>
          </p:txBody>
        </p:sp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xmlns="" id="{4EE12D7D-3A1C-460A-B87D-BB3B56F7DAA7}"/>
                </a:ext>
              </a:extLst>
            </p:cNvPr>
            <p:cNvSpPr txBox="1"/>
            <p:nvPr/>
          </p:nvSpPr>
          <p:spPr>
            <a:xfrm>
              <a:off x="1889702" y="2706672"/>
              <a:ext cx="720000" cy="36000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zh-TW" altLang="en-US" sz="1400" dirty="0">
                  <a:solidFill>
                    <a:schemeClr val="bg1"/>
                  </a:solidFill>
                  <a:latin typeface="Sitka Heading Semibold" pitchFamily="2" charset="0"/>
                </a:rPr>
                <a:t>吃</a:t>
              </a:r>
            </a:p>
          </p:txBody>
        </p:sp>
        <p:sp>
          <p:nvSpPr>
            <p:cNvPr id="72" name="文字方塊 71">
              <a:extLst>
                <a:ext uri="{FF2B5EF4-FFF2-40B4-BE49-F238E27FC236}">
                  <a16:creationId xmlns:a16="http://schemas.microsoft.com/office/drawing/2014/main" xmlns="" id="{80B3111C-938F-4E77-B956-8CEE96DA137D}"/>
                </a:ext>
              </a:extLst>
            </p:cNvPr>
            <p:cNvSpPr txBox="1"/>
            <p:nvPr/>
          </p:nvSpPr>
          <p:spPr>
            <a:xfrm>
              <a:off x="1889702" y="3439807"/>
              <a:ext cx="720000" cy="36000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zh-TW" altLang="en-US" sz="1400" dirty="0">
                  <a:solidFill>
                    <a:schemeClr val="bg1"/>
                  </a:solidFill>
                  <a:latin typeface="Sitka Heading Semibold" pitchFamily="2" charset="0"/>
                </a:rPr>
                <a:t>水果</a:t>
              </a:r>
            </a:p>
          </p:txBody>
        </p:sp>
      </p:grpSp>
      <p:sp>
        <p:nvSpPr>
          <p:cNvPr id="80" name="文字方塊 79">
            <a:extLst>
              <a:ext uri="{FF2B5EF4-FFF2-40B4-BE49-F238E27FC236}">
                <a16:creationId xmlns:a16="http://schemas.microsoft.com/office/drawing/2014/main" xmlns="" id="{A03C1C0F-3066-471D-95F6-2F778C71DFC8}"/>
              </a:ext>
            </a:extLst>
          </p:cNvPr>
          <p:cNvSpPr txBox="1"/>
          <p:nvPr/>
        </p:nvSpPr>
        <p:spPr>
          <a:xfrm>
            <a:off x="4031940" y="3340033"/>
            <a:ext cx="1080120" cy="540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SUM</a:t>
            </a:r>
            <a:endParaRPr lang="zh-TW" altLang="en-US" sz="1400" dirty="0">
              <a:latin typeface="Sitka Heading Semibold" pitchFamily="2" charset="0"/>
            </a:endParaRP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xmlns="" id="{402805F2-B0B1-4440-9521-680713720286}"/>
              </a:ext>
            </a:extLst>
          </p:cNvPr>
          <p:cNvSpPr txBox="1"/>
          <p:nvPr/>
        </p:nvSpPr>
        <p:spPr>
          <a:xfrm>
            <a:off x="6159874" y="3430033"/>
            <a:ext cx="720000" cy="360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400" dirty="0">
                <a:solidFill>
                  <a:schemeClr val="bg1"/>
                </a:solidFill>
                <a:latin typeface="Sitka Heading Semibold" pitchFamily="2" charset="0"/>
              </a:rPr>
              <a:t>喜歡</a:t>
            </a: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xmlns="" id="{E45F4F5F-6BDE-434C-8A91-462A27866FAC}"/>
              </a:ext>
            </a:extLst>
          </p:cNvPr>
          <p:cNvSpPr txBox="1"/>
          <p:nvPr/>
        </p:nvSpPr>
        <p:spPr>
          <a:xfrm>
            <a:off x="6015811" y="2158065"/>
            <a:ext cx="1008126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200" dirty="0">
                <a:latin typeface="Sitka Heading Semibold" pitchFamily="2" charset="0"/>
              </a:rPr>
              <a:t>Output</a:t>
            </a:r>
            <a:endParaRPr lang="zh-TW" altLang="en-US" sz="1200" dirty="0">
              <a:latin typeface="Sitka Heading Semibold" pitchFamily="2" charset="0"/>
            </a:endParaRP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xmlns="" id="{ECB32993-86D3-4313-B8BB-60B7BCE26127}"/>
              </a:ext>
            </a:extLst>
          </p:cNvPr>
          <p:cNvSpPr txBox="1"/>
          <p:nvPr/>
        </p:nvSpPr>
        <p:spPr>
          <a:xfrm>
            <a:off x="2123681" y="2156848"/>
            <a:ext cx="1008126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200" dirty="0">
                <a:latin typeface="Sitka Heading Semibold" pitchFamily="2" charset="0"/>
              </a:rPr>
              <a:t>Input</a:t>
            </a:r>
            <a:endParaRPr lang="zh-TW" altLang="en-US" sz="1200" dirty="0">
              <a:latin typeface="Sitka Heading Semibold" pitchFamily="2" charset="0"/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xmlns="" id="{05BA5689-D2D6-4EA2-9181-FD20448E3537}"/>
              </a:ext>
            </a:extLst>
          </p:cNvPr>
          <p:cNvSpPr txBox="1"/>
          <p:nvPr/>
        </p:nvSpPr>
        <p:spPr>
          <a:xfrm>
            <a:off x="4031940" y="2156848"/>
            <a:ext cx="1080119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200" dirty="0">
                <a:latin typeface="Sitka Heading Semibold" pitchFamily="2" charset="0"/>
              </a:rPr>
              <a:t>Projection</a:t>
            </a:r>
            <a:endParaRPr lang="zh-TW" altLang="en-US" sz="1200" dirty="0">
              <a:latin typeface="Sitka Heading Semibold" pitchFamily="2" charset="0"/>
            </a:endParaRP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xmlns="" id="{0416D507-A4B3-4BBE-839E-ECD8811AB714}"/>
              </a:ext>
            </a:extLst>
          </p:cNvPr>
          <p:cNvCxnSpPr>
            <a:cxnSpLocks/>
            <a:stCxn id="68" idx="3"/>
            <a:endCxn id="80" idx="1"/>
          </p:cNvCxnSpPr>
          <p:nvPr/>
        </p:nvCxnSpPr>
        <p:spPr>
          <a:xfrm>
            <a:off x="2987744" y="2876898"/>
            <a:ext cx="1044196" cy="733135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xmlns="" id="{833C4A72-2CE4-4BB1-A418-F7F84CEB25EB}"/>
              </a:ext>
            </a:extLst>
          </p:cNvPr>
          <p:cNvCxnSpPr>
            <a:cxnSpLocks/>
            <a:stCxn id="71" idx="3"/>
            <a:endCxn id="80" idx="1"/>
          </p:cNvCxnSpPr>
          <p:nvPr/>
        </p:nvCxnSpPr>
        <p:spPr>
          <a:xfrm>
            <a:off x="2987744" y="3610033"/>
            <a:ext cx="1044196" cy="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xmlns="" id="{7D1A4825-6D61-42E3-B44F-6360D763BEFF}"/>
              </a:ext>
            </a:extLst>
          </p:cNvPr>
          <p:cNvCxnSpPr>
            <a:cxnSpLocks/>
            <a:stCxn id="72" idx="3"/>
            <a:endCxn id="80" idx="1"/>
          </p:cNvCxnSpPr>
          <p:nvPr/>
        </p:nvCxnSpPr>
        <p:spPr>
          <a:xfrm flipV="1">
            <a:off x="2987744" y="3610033"/>
            <a:ext cx="1044196" cy="733135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xmlns="" id="{0EA77EB7-349C-4A8D-9C0A-62837C9659D5}"/>
              </a:ext>
            </a:extLst>
          </p:cNvPr>
          <p:cNvCxnSpPr>
            <a:cxnSpLocks/>
            <a:stCxn id="80" idx="3"/>
            <a:endCxn id="81" idx="1"/>
          </p:cNvCxnSpPr>
          <p:nvPr/>
        </p:nvCxnSpPr>
        <p:spPr>
          <a:xfrm>
            <a:off x="5112060" y="3610033"/>
            <a:ext cx="1047814" cy="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: 圓角 93">
            <a:extLst>
              <a:ext uri="{FF2B5EF4-FFF2-40B4-BE49-F238E27FC236}">
                <a16:creationId xmlns:a16="http://schemas.microsoft.com/office/drawing/2014/main" xmlns="" id="{40451989-6912-4ABB-BD93-7A14BB3425EB}"/>
              </a:ext>
            </a:extLst>
          </p:cNvPr>
          <p:cNvSpPr/>
          <p:nvPr/>
        </p:nvSpPr>
        <p:spPr>
          <a:xfrm>
            <a:off x="3737157" y="1406527"/>
            <a:ext cx="1669684" cy="432591"/>
          </a:xfrm>
          <a:prstGeom prst="roundRect">
            <a:avLst/>
          </a:prstGeom>
          <a:solidFill>
            <a:schemeClr val="accent5">
              <a:lumMod val="20000"/>
              <a:lumOff val="80000"/>
              <a:alpha val="6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xmlns="" id="{6EE6E07C-74BB-4E2C-B6E4-4053C8560388}"/>
              </a:ext>
            </a:extLst>
          </p:cNvPr>
          <p:cNvSpPr txBox="1"/>
          <p:nvPr/>
        </p:nvSpPr>
        <p:spPr>
          <a:xfrm>
            <a:off x="3902551" y="1452561"/>
            <a:ext cx="1338896" cy="34051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400" dirty="0">
                <a:latin typeface="Sitka Heading Semibold"/>
              </a:rPr>
              <a:t>我</a:t>
            </a:r>
            <a:r>
              <a:rPr lang="zh-TW" altLang="en-US" sz="1400" dirty="0">
                <a:solidFill>
                  <a:srgbClr val="E03E3E"/>
                </a:solidFill>
                <a:latin typeface="Sitka Heading Semibold"/>
              </a:rPr>
              <a:t>喜歡</a:t>
            </a:r>
            <a:r>
              <a:rPr lang="zh-TW" altLang="en-US" sz="1400" dirty="0">
                <a:latin typeface="Sitka Heading Semibold"/>
              </a:rPr>
              <a:t>吃水果</a:t>
            </a:r>
          </a:p>
        </p:txBody>
      </p:sp>
    </p:spTree>
    <p:extLst>
      <p:ext uri="{BB962C8B-B14F-4D97-AF65-F5344CB8AC3E}">
        <p14:creationId xmlns:p14="http://schemas.microsoft.com/office/powerpoint/2010/main" val="382544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5" dur="250" fill="hold"/>
                                        <p:tgtEl>
                                          <p:spTgt spid="9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94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80" grpId="0" animBg="1"/>
      <p:bldP spid="81" grpId="0" animBg="1"/>
      <p:bldP spid="83" grpId="0"/>
      <p:bldP spid="84" grpId="0"/>
      <p:bldP spid="86" grpId="0"/>
      <p:bldP spid="94" grpId="0" animBg="1"/>
      <p:bldP spid="94" grpId="1" animBg="1"/>
      <p:bldP spid="94" grpId="2" animBg="1"/>
      <p:bldP spid="9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 bwMode="auto">
          <a:xfrm>
            <a:off x="1889702" y="844352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略字模型（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Skip-gram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xmlns="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xmlns="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xmlns="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60456" y="4806534"/>
            <a:ext cx="2840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7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xmlns="" id="{50C554E9-C60B-4CB4-933D-3AAB472011C9}"/>
              </a:ext>
            </a:extLst>
          </p:cNvPr>
          <p:cNvGrpSpPr/>
          <p:nvPr/>
        </p:nvGrpSpPr>
        <p:grpSpPr>
          <a:xfrm>
            <a:off x="6157913" y="2696898"/>
            <a:ext cx="720000" cy="1826270"/>
            <a:chOff x="1889702" y="1973537"/>
            <a:chExt cx="720000" cy="1826270"/>
          </a:xfrm>
        </p:grpSpPr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xmlns="" id="{886DCD40-1C52-4AA5-B726-74A7E1963A7B}"/>
                </a:ext>
              </a:extLst>
            </p:cNvPr>
            <p:cNvSpPr txBox="1"/>
            <p:nvPr/>
          </p:nvSpPr>
          <p:spPr>
            <a:xfrm>
              <a:off x="1889702" y="1973537"/>
              <a:ext cx="720000" cy="36000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zh-TW" altLang="en-US" sz="1400" dirty="0">
                  <a:solidFill>
                    <a:schemeClr val="bg1"/>
                  </a:solidFill>
                  <a:latin typeface="Sitka Heading Semibold" pitchFamily="2" charset="0"/>
                </a:rPr>
                <a:t>我</a:t>
              </a: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xmlns="" id="{F7EA7120-649B-49A1-8484-B692CEBF26E0}"/>
                </a:ext>
              </a:extLst>
            </p:cNvPr>
            <p:cNvSpPr txBox="1"/>
            <p:nvPr/>
          </p:nvSpPr>
          <p:spPr>
            <a:xfrm>
              <a:off x="1889702" y="2706672"/>
              <a:ext cx="720000" cy="36000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zh-TW" altLang="en-US" sz="1400" dirty="0">
                  <a:solidFill>
                    <a:schemeClr val="bg1"/>
                  </a:solidFill>
                  <a:latin typeface="Sitka Heading Semibold" pitchFamily="2" charset="0"/>
                </a:rPr>
                <a:t>吃</a:t>
              </a: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xmlns="" id="{063FBD78-664D-4D4D-B9BB-487D619A1A6E}"/>
                </a:ext>
              </a:extLst>
            </p:cNvPr>
            <p:cNvSpPr txBox="1"/>
            <p:nvPr/>
          </p:nvSpPr>
          <p:spPr>
            <a:xfrm>
              <a:off x="1889702" y="3439807"/>
              <a:ext cx="720000" cy="36000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zh-TW" altLang="en-US" sz="1400" dirty="0">
                  <a:solidFill>
                    <a:schemeClr val="bg1"/>
                  </a:solidFill>
                  <a:latin typeface="Sitka Heading Semibold" pitchFamily="2" charset="0"/>
                </a:rPr>
                <a:t>水果</a:t>
              </a:r>
            </a:p>
          </p:txBody>
        </p: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xmlns="" id="{F37F4A3D-D884-4717-B68A-79A100445E5C}"/>
              </a:ext>
            </a:extLst>
          </p:cNvPr>
          <p:cNvSpPr txBox="1"/>
          <p:nvPr/>
        </p:nvSpPr>
        <p:spPr>
          <a:xfrm>
            <a:off x="4031940" y="3340033"/>
            <a:ext cx="1080120" cy="540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latin typeface="Sitka Heading Semibold" pitchFamily="2" charset="0"/>
              </a:rPr>
              <a:t>SUM</a:t>
            </a:r>
            <a:endParaRPr lang="zh-TW" altLang="en-US" sz="1400" dirty="0">
              <a:latin typeface="Sitka Heading Semibold" pitchFamily="2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xmlns="" id="{EF30C7C7-E317-4203-9FDE-208A78A59ED4}"/>
              </a:ext>
            </a:extLst>
          </p:cNvPr>
          <p:cNvSpPr txBox="1"/>
          <p:nvPr/>
        </p:nvSpPr>
        <p:spPr>
          <a:xfrm>
            <a:off x="2266087" y="3430033"/>
            <a:ext cx="720000" cy="360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400" dirty="0">
                <a:solidFill>
                  <a:schemeClr val="bg1"/>
                </a:solidFill>
                <a:latin typeface="Sitka Heading Semibold" pitchFamily="2" charset="0"/>
              </a:rPr>
              <a:t>喜歡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xmlns="" id="{2975A91E-CF16-4962-BE3E-D481FAC72CBB}"/>
              </a:ext>
            </a:extLst>
          </p:cNvPr>
          <p:cNvSpPr txBox="1"/>
          <p:nvPr/>
        </p:nvSpPr>
        <p:spPr>
          <a:xfrm>
            <a:off x="6015811" y="2158065"/>
            <a:ext cx="1008126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200" dirty="0">
                <a:latin typeface="Sitka Heading Semibold" pitchFamily="2" charset="0"/>
              </a:rPr>
              <a:t>Output</a:t>
            </a:r>
            <a:endParaRPr lang="zh-TW" altLang="en-US" sz="1200" dirty="0">
              <a:latin typeface="Sitka Heading Semibold" pitchFamily="2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xmlns="" id="{2B59A57D-39D2-4610-8090-7D8BE1D7C64C}"/>
              </a:ext>
            </a:extLst>
          </p:cNvPr>
          <p:cNvSpPr txBox="1"/>
          <p:nvPr/>
        </p:nvSpPr>
        <p:spPr>
          <a:xfrm>
            <a:off x="2123681" y="2156848"/>
            <a:ext cx="1008126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200" dirty="0">
                <a:latin typeface="Sitka Heading Semibold" pitchFamily="2" charset="0"/>
              </a:rPr>
              <a:t>Input</a:t>
            </a:r>
            <a:endParaRPr lang="zh-TW" altLang="en-US" sz="1200" dirty="0">
              <a:latin typeface="Sitka Heading Semibold" pitchFamily="2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xmlns="" id="{97849560-81B1-4B9E-9C3E-73C7A56683FF}"/>
              </a:ext>
            </a:extLst>
          </p:cNvPr>
          <p:cNvSpPr txBox="1"/>
          <p:nvPr/>
        </p:nvSpPr>
        <p:spPr>
          <a:xfrm>
            <a:off x="4031940" y="2156848"/>
            <a:ext cx="1080119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200" dirty="0">
                <a:latin typeface="Sitka Heading Semibold" pitchFamily="2" charset="0"/>
              </a:rPr>
              <a:t>Projection</a:t>
            </a:r>
            <a:endParaRPr lang="zh-TW" altLang="en-US" sz="1200" dirty="0">
              <a:latin typeface="Sitka Heading Semibold" pitchFamily="2" charset="0"/>
            </a:endParaRP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xmlns="" id="{9E0F3177-8022-462D-AAF8-1824D31BA8AD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 flipV="1">
            <a:off x="5112060" y="2876898"/>
            <a:ext cx="1045853" cy="733135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xmlns="" id="{CEAC0E77-41C6-4A27-A268-1637C5BAB6F8}"/>
              </a:ext>
            </a:extLst>
          </p:cNvPr>
          <p:cNvCxnSpPr>
            <a:cxnSpLocks/>
            <a:stCxn id="16" idx="3"/>
            <a:endCxn id="14" idx="1"/>
          </p:cNvCxnSpPr>
          <p:nvPr/>
        </p:nvCxnSpPr>
        <p:spPr>
          <a:xfrm>
            <a:off x="5112060" y="3610033"/>
            <a:ext cx="1045853" cy="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xmlns="" id="{C7B320B6-866F-4601-AE85-393A53F0B56D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>
            <a:off x="5112060" y="3610033"/>
            <a:ext cx="1045853" cy="733135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xmlns="" id="{05B7EF63-7E14-4699-B7FE-04FA79593EC9}"/>
              </a:ext>
            </a:extLst>
          </p:cNvPr>
          <p:cNvCxnSpPr>
            <a:cxnSpLocks/>
            <a:stCxn id="17" idx="3"/>
            <a:endCxn id="16" idx="1"/>
          </p:cNvCxnSpPr>
          <p:nvPr/>
        </p:nvCxnSpPr>
        <p:spPr>
          <a:xfrm>
            <a:off x="2986087" y="3610033"/>
            <a:ext cx="1045853" cy="0"/>
          </a:xfrm>
          <a:prstGeom prst="straightConnector1">
            <a:avLst/>
          </a:prstGeom>
          <a:ln w="9525" cap="rnd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圓角 24">
            <a:extLst>
              <a:ext uri="{FF2B5EF4-FFF2-40B4-BE49-F238E27FC236}">
                <a16:creationId xmlns:a16="http://schemas.microsoft.com/office/drawing/2014/main" xmlns="" id="{A45F63D2-35C2-4EC2-B71E-95ADF9D2A771}"/>
              </a:ext>
            </a:extLst>
          </p:cNvPr>
          <p:cNvSpPr/>
          <p:nvPr/>
        </p:nvSpPr>
        <p:spPr>
          <a:xfrm>
            <a:off x="3737157" y="1406527"/>
            <a:ext cx="1669684" cy="432591"/>
          </a:xfrm>
          <a:prstGeom prst="roundRect">
            <a:avLst/>
          </a:prstGeom>
          <a:solidFill>
            <a:schemeClr val="accent5">
              <a:lumMod val="20000"/>
              <a:lumOff val="80000"/>
              <a:alpha val="6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xmlns="" id="{C0356B63-210B-4608-85D5-4A343D0B24D2}"/>
              </a:ext>
            </a:extLst>
          </p:cNvPr>
          <p:cNvSpPr txBox="1"/>
          <p:nvPr/>
        </p:nvSpPr>
        <p:spPr>
          <a:xfrm>
            <a:off x="3902551" y="1452561"/>
            <a:ext cx="1338896" cy="34051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400" dirty="0">
                <a:latin typeface="Sitka Heading Semibold"/>
              </a:rPr>
              <a:t>我</a:t>
            </a:r>
            <a:r>
              <a:rPr lang="zh-TW" altLang="en-US" sz="1400" dirty="0">
                <a:solidFill>
                  <a:srgbClr val="E03E3E"/>
                </a:solidFill>
                <a:latin typeface="Sitka Heading Semibold"/>
              </a:rPr>
              <a:t>喜歡</a:t>
            </a:r>
            <a:r>
              <a:rPr lang="zh-TW" altLang="en-US" sz="1400" dirty="0">
                <a:latin typeface="Sitka Heading Semibold"/>
              </a:rPr>
              <a:t>吃水果</a:t>
            </a:r>
          </a:p>
        </p:txBody>
      </p:sp>
    </p:spTree>
    <p:extLst>
      <p:ext uri="{BB962C8B-B14F-4D97-AF65-F5344CB8AC3E}">
        <p14:creationId xmlns:p14="http://schemas.microsoft.com/office/powerpoint/2010/main" val="157178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5" dur="250" fill="hold"/>
                                        <p:tgtEl>
                                          <p:spTgt spid="2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2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16" grpId="0" animBg="1"/>
      <p:bldP spid="17" grpId="0" animBg="1"/>
      <p:bldP spid="18" grpId="0"/>
      <p:bldP spid="19" grpId="0"/>
      <p:bldP spid="20" grpId="0"/>
      <p:bldP spid="25" grpId="0" animBg="1"/>
      <p:bldP spid="25" grpId="1" animBg="1"/>
      <p:bldP spid="25" grpId="2" animBg="1"/>
      <p:bldP spid="2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30124613"/>
  <p:tag name="MH_LIBRARY" val="GRAPHIC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41998</TotalTime>
  <Words>1827</Words>
  <Application>Microsoft Office PowerPoint</Application>
  <PresentationFormat>自訂</PresentationFormat>
  <Paragraphs>801</Paragraphs>
  <Slides>43</Slides>
  <Notes>43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43</vt:i4>
      </vt:variant>
    </vt:vector>
  </HeadingPairs>
  <TitlesOfParts>
    <vt:vector size="53" baseType="lpstr">
      <vt:lpstr>台灣金萱體</vt:lpstr>
      <vt:lpstr>等线</vt:lpstr>
      <vt:lpstr>新細明體</vt:lpstr>
      <vt:lpstr>Calibri</vt:lpstr>
      <vt:lpstr>華康儷粗宋(P)</vt:lpstr>
      <vt:lpstr>宋体</vt:lpstr>
      <vt:lpstr>Sitka Heading Semibold</vt:lpstr>
      <vt:lpstr>Arial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林承緯</dc:creator>
  <dc:description>http://www.ypppt.com/</dc:description>
  <cp:lastModifiedBy>User</cp:lastModifiedBy>
  <cp:revision>917</cp:revision>
  <dcterms:created xsi:type="dcterms:W3CDTF">2017-06-09T15:26:17Z</dcterms:created>
  <dcterms:modified xsi:type="dcterms:W3CDTF">2023-05-23T05:20:04Z</dcterms:modified>
</cp:coreProperties>
</file>