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8"/>
  </p:notesMasterIdLst>
  <p:sldIdLst>
    <p:sldId id="256" r:id="rId2"/>
    <p:sldId id="261" r:id="rId3"/>
    <p:sldId id="340" r:id="rId4"/>
    <p:sldId id="372" r:id="rId5"/>
    <p:sldId id="373" r:id="rId6"/>
    <p:sldId id="328" r:id="rId7"/>
    <p:sldId id="319" r:id="rId8"/>
    <p:sldId id="330" r:id="rId9"/>
    <p:sldId id="331" r:id="rId10"/>
    <p:sldId id="320" r:id="rId11"/>
    <p:sldId id="332" r:id="rId12"/>
    <p:sldId id="271" r:id="rId13"/>
    <p:sldId id="375" r:id="rId14"/>
    <p:sldId id="315" r:id="rId15"/>
    <p:sldId id="300" r:id="rId16"/>
    <p:sldId id="282" r:id="rId17"/>
  </p:sldIdLst>
  <p:sldSz cx="9144000" cy="5145088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Sitka Heading Semibold" pitchFamily="2" charset="0"/>
      <p:bold r:id="rId24"/>
      <p:boldItalic r:id="rId25"/>
    </p:embeddedFont>
    <p:embeddedFont>
      <p:font typeface="台灣金萱體" panose="02020500000000000000" pitchFamily="18" charset="-120"/>
      <p:regular r:id="rId26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372"/>
            <p14:sldId id="373"/>
            <p14:sldId id="328"/>
            <p14:sldId id="319"/>
            <p14:sldId id="330"/>
            <p14:sldId id="331"/>
          </p14:sldIdLst>
        </p14:section>
        <p14:section name="研究方法" id="{37CC4188-1E23-434C-B6E1-B0C181BCF747}">
          <p14:sldIdLst>
            <p14:sldId id="320"/>
            <p14:sldId id="332"/>
            <p14:sldId id="271"/>
            <p14:sldId id="375"/>
          </p14:sldIdLst>
        </p14:section>
        <p14:section name="結論" id="{03F6012E-C4FD-44F8-A30B-DF371020F14E}">
          <p14:sldIdLst>
            <p14:sldId id="315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70AD47"/>
    <a:srgbClr val="428BCE"/>
    <a:srgbClr val="5B9BD5"/>
    <a:srgbClr val="FAB406"/>
    <a:srgbClr val="DEEBF7"/>
    <a:srgbClr val="FEF8F8"/>
    <a:srgbClr val="CBD3F5"/>
    <a:srgbClr val="FEFAE8"/>
    <a:srgbClr val="E8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58" y="38"/>
      </p:cViewPr>
      <p:guideLst>
        <p:guide orient="horz" pos="1621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dirty="0"/>
                  <a:t>𝐺 − 𝑚𝑒𝑎𝑛 </a:t>
                </a:r>
                <a:r>
                  <a:rPr lang="en-US" altLang="zh-TW" sz="12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召回度</m:t>
                        </m:r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×</m:t>
                        </m:r>
                        <m:r>
                          <a:rPr lang="zh-TW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精確度</m:t>
                        </m:r>
                      </m:e>
                    </m:rad>
                  </m:oMath>
                </a14:m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Sitka Heading Semibold" pitchFamily="2" charset="0"/>
                    <a:ea typeface="+mn-ea"/>
                    <a:cs typeface="+mn-cs"/>
                  </a:rPr>
                  <a:t>C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latin typeface="Sitka Heading Semibold" pitchFamily="2" charset="0"/>
                    <a:ea typeface="+mn-ea"/>
                    <a:cs typeface="+mn-cs"/>
                  </a:rPr>
                  <a:t>BWKELM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：分群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成本敏感（</a:t>
                </a:r>
                <a:r>
                  <a:rPr lang="zh-TW" altLang="en-US" sz="1200" dirty="0"/>
                  <a:t>權重式極限學習機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dirty="0"/>
                  <a:t>𝐺 − 𝑚𝑒𝑎𝑛 </a:t>
                </a:r>
                <a:r>
                  <a:rPr lang="en-US" altLang="zh-TW" sz="1200" dirty="0"/>
                  <a:t>=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√(召回度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×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精確度)</a:t>
                </a:r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Sitka Heading Semibold" pitchFamily="2" charset="0"/>
                    <a:ea typeface="+mn-ea"/>
                    <a:cs typeface="+mn-cs"/>
                  </a:rPr>
                  <a:t>C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latin typeface="Sitka Heading Semibold" pitchFamily="2" charset="0"/>
                    <a:ea typeface="+mn-ea"/>
                    <a:cs typeface="+mn-cs"/>
                  </a:rPr>
                  <a:t>BWKELM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：分群 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成本敏感（</a:t>
                </a:r>
                <a:r>
                  <a:rPr lang="zh-TW" altLang="en-US" sz="1200" dirty="0"/>
                  <a:t>權重式極限學習機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hangingPunct="0"/>
                <a:endParaRPr lang="zh-TW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4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79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9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8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34536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混合資料層面與演算法層面技術之集成分類方法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239875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國立成功大學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資訊管理學系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756137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研究生：蔡函璇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4677" y="3037275"/>
            <a:ext cx="1894429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翁慈宗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6963" y="3601306"/>
            <a:ext cx="1585050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05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732216" y="480653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B0205A4-7525-4B12-AC10-3503AF11CCF8}"/>
              </a:ext>
            </a:extLst>
          </p:cNvPr>
          <p:cNvSpPr txBox="1"/>
          <p:nvPr/>
        </p:nvSpPr>
        <p:spPr>
          <a:xfrm>
            <a:off x="3437874" y="2684490"/>
            <a:ext cx="2268132" cy="6810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 pitchFamily="2" charset="0"/>
              </a:rPr>
              <a:t>［策略 </a:t>
            </a:r>
            <a:r>
              <a:rPr lang="en-US" altLang="zh-TW" sz="1200" b="1" dirty="0"/>
              <a:t>2</a:t>
            </a:r>
            <a:r>
              <a:rPr lang="zh-TW" altLang="en-US" sz="1200" b="1" dirty="0"/>
              <a:t>］</a:t>
            </a:r>
            <a:endParaRPr lang="en-US" altLang="zh-TW" sz="12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以欠採樣方法訓練基本模型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C9E0AE7-D96C-4FD5-817A-003F42B36A48}"/>
              </a:ext>
            </a:extLst>
          </p:cNvPr>
          <p:cNvSpPr txBox="1"/>
          <p:nvPr/>
        </p:nvSpPr>
        <p:spPr>
          <a:xfrm>
            <a:off x="1491409" y="1509870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訓練集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E119ECD-890A-48D0-959A-5B9FD6F7ED3D}"/>
              </a:ext>
            </a:extLst>
          </p:cNvPr>
          <p:cNvSpPr txBox="1"/>
          <p:nvPr/>
        </p:nvSpPr>
        <p:spPr>
          <a:xfrm>
            <a:off x="3240139" y="1509870"/>
            <a:ext cx="2663602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決定各策略生成模型的比例與數量</a:t>
            </a:r>
            <a:endParaRPr lang="en-US" altLang="zh-TW" sz="1200" dirty="0">
              <a:latin typeface="Sitka Heading Semibold" pitchFamily="2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A7F1BA2-7752-4536-864C-0CDFA4D8510C}"/>
              </a:ext>
            </a:extLst>
          </p:cNvPr>
          <p:cNvSpPr txBox="1"/>
          <p:nvPr/>
        </p:nvSpPr>
        <p:spPr>
          <a:xfrm>
            <a:off x="899592" y="2684489"/>
            <a:ext cx="2268132" cy="6810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 pitchFamily="2" charset="0"/>
              </a:rPr>
              <a:t>［策略 </a:t>
            </a:r>
            <a:r>
              <a:rPr lang="en-US" altLang="zh-TW" sz="1200" b="1" dirty="0"/>
              <a:t>1</a:t>
            </a:r>
            <a:r>
              <a:rPr lang="zh-TW" altLang="en-US" sz="1200" b="1" dirty="0"/>
              <a:t>］</a:t>
            </a:r>
            <a:endParaRPr lang="en-US" altLang="zh-TW" sz="12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以過採樣方法訓練基本模型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F17FEC4-56D7-43E4-99AE-C36EACD73841}"/>
              </a:ext>
            </a:extLst>
          </p:cNvPr>
          <p:cNvSpPr txBox="1"/>
          <p:nvPr/>
        </p:nvSpPr>
        <p:spPr>
          <a:xfrm>
            <a:off x="5976276" y="2683610"/>
            <a:ext cx="2268132" cy="6810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 pitchFamily="2" charset="0"/>
              </a:rPr>
              <a:t>［策略 </a:t>
            </a:r>
            <a:r>
              <a:rPr lang="en-US" altLang="zh-TW" sz="1200" b="1" dirty="0"/>
              <a:t>3</a:t>
            </a:r>
            <a:r>
              <a:rPr lang="zh-TW" altLang="en-US" sz="1200" b="1" dirty="0"/>
              <a:t>］</a:t>
            </a:r>
            <a:endParaRPr lang="en-US" altLang="zh-TW" sz="12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以成本敏感方法訓練基本模型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C12F929-6CC6-459D-B971-5AFBD8013E11}"/>
              </a:ext>
            </a:extLst>
          </p:cNvPr>
          <p:cNvSpPr txBox="1"/>
          <p:nvPr/>
        </p:nvSpPr>
        <p:spPr>
          <a:xfrm>
            <a:off x="4031940" y="4077990"/>
            <a:ext cx="1080000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Ensemble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Model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CBAE294-78B7-4F8B-A76B-2902C56A3473}"/>
              </a:ext>
            </a:extLst>
          </p:cNvPr>
          <p:cNvSpPr txBox="1"/>
          <p:nvPr/>
        </p:nvSpPr>
        <p:spPr>
          <a:xfrm>
            <a:off x="1493538" y="4151745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測試集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89325FB9-DD8A-42DB-99A4-013CF22F462D}"/>
              </a:ext>
            </a:extLst>
          </p:cNvPr>
          <p:cNvSpPr txBox="1"/>
          <p:nvPr/>
        </p:nvSpPr>
        <p:spPr>
          <a:xfrm>
            <a:off x="6570342" y="4153379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預測結果</a:t>
            </a: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8E4EE215-8453-4379-BEA0-8B300048B308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>
            <a:off x="2571409" y="1689870"/>
            <a:ext cx="668730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4347D023-E131-4C26-A1CF-B4E418B7A334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 rot="16200000" flipH="1">
            <a:off x="5434271" y="1007539"/>
            <a:ext cx="813740" cy="253840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3559A44B-EB4C-41B0-BDEB-486DFFC94416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>
          <a:xfrm>
            <a:off x="4571940" y="1869870"/>
            <a:ext cx="0" cy="81462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DF9DB478-2AB0-40CC-9FD6-EE3758B69A7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rot="5400000">
            <a:off x="2895490" y="1008038"/>
            <a:ext cx="814619" cy="253828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2F519E96-0BE4-40E6-B53F-20C7B7035EEE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2946568" y="2452617"/>
            <a:ext cx="712463" cy="253828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C59D0655-5FD9-45B4-ADCB-90551B71A5B9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rot="5400000">
            <a:off x="5484470" y="2452118"/>
            <a:ext cx="713342" cy="253840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F46158D9-BA47-49CF-A352-DA27B4051958}"/>
              </a:ext>
            </a:extLst>
          </p:cNvPr>
          <p:cNvCxnSpPr>
            <a:cxnSpLocks/>
            <a:stCxn id="73" idx="2"/>
            <a:endCxn id="90" idx="0"/>
          </p:cNvCxnSpPr>
          <p:nvPr/>
        </p:nvCxnSpPr>
        <p:spPr>
          <a:xfrm>
            <a:off x="4571940" y="3365528"/>
            <a:ext cx="0" cy="71246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6B89B3E-5643-4674-9F78-F1CEE2638EBF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5111940" y="4333379"/>
            <a:ext cx="145840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ED4810E-3C92-44D0-97B6-8B0341F78D5B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2573538" y="4331745"/>
            <a:ext cx="1458402" cy="163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3" grpId="0" animBg="1"/>
      <p:bldP spid="77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決定各策略生成模型的比例與數量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45CEEC0-A4FE-4273-A13E-6F22516AF34C}"/>
              </a:ext>
            </a:extLst>
          </p:cNvPr>
          <p:cNvGrpSpPr/>
          <p:nvPr/>
        </p:nvGrpSpPr>
        <p:grpSpPr>
          <a:xfrm>
            <a:off x="4896296" y="1708448"/>
            <a:ext cx="2340000" cy="1260000"/>
            <a:chOff x="550016" y="1756121"/>
            <a:chExt cx="2340000" cy="12600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3131A4D2-B7EA-4E11-849D-F4B7A0D07F84}"/>
                </a:ext>
              </a:extLst>
            </p:cNvPr>
            <p:cNvGrpSpPr/>
            <p:nvPr/>
          </p:nvGrpSpPr>
          <p:grpSpPr>
            <a:xfrm>
              <a:off x="550016" y="1756121"/>
              <a:ext cx="2340000" cy="1260000"/>
              <a:chOff x="1258772" y="1756121"/>
              <a:chExt cx="2340000" cy="1260000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58772" y="1756121"/>
                <a:ext cx="2340000" cy="1260000"/>
                <a:chOff x="1258772" y="1756121"/>
                <a:chExt cx="2340000" cy="1260000"/>
              </a:xfrm>
            </p:grpSpPr>
            <p:sp>
              <p:nvSpPr>
                <p:cNvPr id="54" name="矩形: 圓角 8">
                  <a:extLst>
                    <a:ext uri="{FF2B5EF4-FFF2-40B4-BE49-F238E27FC236}">
                      <a16:creationId xmlns:a16="http://schemas.microsoft.com/office/drawing/2014/main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58772" y="1756121"/>
                  <a:ext cx="2340000" cy="126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55" name="群組 54">
                  <a:extLst>
                    <a:ext uri="{FF2B5EF4-FFF2-40B4-BE49-F238E27FC236}">
                      <a16:creationId xmlns:a16="http://schemas.microsoft.com/office/drawing/2014/main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387601" y="1951302"/>
                  <a:ext cx="899775" cy="899775"/>
                  <a:chOff x="1603625" y="1735167"/>
                  <a:chExt cx="899775" cy="899775"/>
                </a:xfrm>
              </p:grpSpPr>
              <p:pic>
                <p:nvPicPr>
                  <p:cNvPr id="56" name="圖片 55">
                    <a:extLst>
                      <a:ext uri="{FF2B5EF4-FFF2-40B4-BE49-F238E27FC236}">
                        <a16:creationId xmlns:a16="http://schemas.microsoft.com/office/drawing/2014/main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3625" y="1735167"/>
                    <a:ext cx="899775" cy="899775"/>
                  </a:xfrm>
                  <a:prstGeom prst="rect">
                    <a:avLst/>
                  </a:prstGeom>
                </p:spPr>
              </p:pic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3295" y="1871534"/>
                    <a:ext cx="560433" cy="3745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dirty="0">
                        <a:latin typeface="Sitka Heading Semibold"/>
                      </a:rPr>
                      <a:t>B</a:t>
                    </a:r>
                    <a:endParaRPr lang="zh-TW" altLang="en-US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255391" y="1858317"/>
                <a:ext cx="1260382" cy="105560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過採樣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30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欠採樣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成本敏感：</a:t>
                </a:r>
                <a:r>
                  <a:rPr lang="en-US" altLang="zh-TW" sz="1200" dirty="0"/>
                  <a:t>20</a:t>
                </a:r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631654" y="2481865"/>
              <a:ext cx="994156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1.5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E45CEEC0-A4FE-4273-A13E-6F22516AF34C}"/>
              </a:ext>
            </a:extLst>
          </p:cNvPr>
          <p:cNvGrpSpPr/>
          <p:nvPr/>
        </p:nvGrpSpPr>
        <p:grpSpPr>
          <a:xfrm>
            <a:off x="1907704" y="1708448"/>
            <a:ext cx="2340000" cy="1260000"/>
            <a:chOff x="550016" y="1756121"/>
            <a:chExt cx="2340000" cy="1260000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3131A4D2-B7EA-4E11-849D-F4B7A0D07F84}"/>
                </a:ext>
              </a:extLst>
            </p:cNvPr>
            <p:cNvGrpSpPr/>
            <p:nvPr/>
          </p:nvGrpSpPr>
          <p:grpSpPr>
            <a:xfrm>
              <a:off x="550016" y="1756121"/>
              <a:ext cx="2340000" cy="1260000"/>
              <a:chOff x="1258772" y="1756121"/>
              <a:chExt cx="2340000" cy="1260000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58772" y="1756121"/>
                <a:ext cx="2340000" cy="1260000"/>
                <a:chOff x="1258772" y="1756121"/>
                <a:chExt cx="2340000" cy="1260000"/>
              </a:xfrm>
            </p:grpSpPr>
            <p:sp>
              <p:nvSpPr>
                <p:cNvPr id="82" name="矩形: 圓角 8">
                  <a:extLst>
                    <a:ext uri="{FF2B5EF4-FFF2-40B4-BE49-F238E27FC236}">
                      <a16:creationId xmlns:a16="http://schemas.microsoft.com/office/drawing/2014/main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58772" y="1756121"/>
                  <a:ext cx="2340000" cy="126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387601" y="1951302"/>
                  <a:ext cx="899775" cy="899775"/>
                  <a:chOff x="1603625" y="1735167"/>
                  <a:chExt cx="899775" cy="899775"/>
                </a:xfrm>
              </p:grpSpPr>
              <p:pic>
                <p:nvPicPr>
                  <p:cNvPr id="84" name="圖片 83">
                    <a:extLst>
                      <a:ext uri="{FF2B5EF4-FFF2-40B4-BE49-F238E27FC236}">
                        <a16:creationId xmlns:a16="http://schemas.microsoft.com/office/drawing/2014/main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3625" y="1735167"/>
                    <a:ext cx="899775" cy="899775"/>
                  </a:xfrm>
                  <a:prstGeom prst="rect">
                    <a:avLst/>
                  </a:prstGeom>
                </p:spPr>
              </p:pic>
              <p:sp>
                <p:nvSpPr>
                  <p:cNvPr id="85" name="文字方塊 84">
                    <a:extLst>
                      <a:ext uri="{FF2B5EF4-FFF2-40B4-BE49-F238E27FC236}">
                        <a16:creationId xmlns:a16="http://schemas.microsoft.com/office/drawing/2014/main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3295" y="1871534"/>
                    <a:ext cx="560433" cy="3745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dirty="0">
                        <a:latin typeface="Sitka Heading Semibold"/>
                      </a:rPr>
                      <a:t>A</a:t>
                    </a:r>
                    <a:endParaRPr lang="zh-TW" altLang="en-US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255391" y="1858317"/>
                <a:ext cx="1260382" cy="105560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過採樣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欠採樣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成本敏感：</a:t>
                </a:r>
                <a:r>
                  <a:rPr lang="en-US" altLang="zh-TW" sz="1200" dirty="0"/>
                  <a:t>20</a:t>
                </a:r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631654" y="2481865"/>
              <a:ext cx="994156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E45CEEC0-A4FE-4273-A13E-6F22516AF34C}"/>
              </a:ext>
            </a:extLst>
          </p:cNvPr>
          <p:cNvGrpSpPr/>
          <p:nvPr/>
        </p:nvGrpSpPr>
        <p:grpSpPr>
          <a:xfrm>
            <a:off x="1907704" y="3371619"/>
            <a:ext cx="2340000" cy="1260000"/>
            <a:chOff x="550016" y="1756121"/>
            <a:chExt cx="2340000" cy="1260000"/>
          </a:xfrm>
        </p:grpSpPr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3131A4D2-B7EA-4E11-849D-F4B7A0D07F84}"/>
                </a:ext>
              </a:extLst>
            </p:cNvPr>
            <p:cNvGrpSpPr/>
            <p:nvPr/>
          </p:nvGrpSpPr>
          <p:grpSpPr>
            <a:xfrm>
              <a:off x="550016" y="1756121"/>
              <a:ext cx="2340000" cy="1260000"/>
              <a:chOff x="1258772" y="1756121"/>
              <a:chExt cx="2340000" cy="1260000"/>
            </a:xfrm>
          </p:grpSpPr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58772" y="1756121"/>
                <a:ext cx="2340000" cy="1260000"/>
                <a:chOff x="1258772" y="1756121"/>
                <a:chExt cx="2340000" cy="1260000"/>
              </a:xfrm>
            </p:grpSpPr>
            <p:sp>
              <p:nvSpPr>
                <p:cNvPr id="91" name="矩形: 圓角 8">
                  <a:extLst>
                    <a:ext uri="{FF2B5EF4-FFF2-40B4-BE49-F238E27FC236}">
                      <a16:creationId xmlns:a16="http://schemas.microsoft.com/office/drawing/2014/main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58772" y="1756121"/>
                  <a:ext cx="2340000" cy="126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92" name="群組 91">
                  <a:extLst>
                    <a:ext uri="{FF2B5EF4-FFF2-40B4-BE49-F238E27FC236}">
                      <a16:creationId xmlns:a16="http://schemas.microsoft.com/office/drawing/2014/main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387601" y="1951302"/>
                  <a:ext cx="899775" cy="899775"/>
                  <a:chOff x="1603625" y="1735167"/>
                  <a:chExt cx="899775" cy="899775"/>
                </a:xfrm>
              </p:grpSpPr>
              <p:pic>
                <p:nvPicPr>
                  <p:cNvPr id="93" name="圖片 92">
                    <a:extLst>
                      <a:ext uri="{FF2B5EF4-FFF2-40B4-BE49-F238E27FC236}">
                        <a16:creationId xmlns:a16="http://schemas.microsoft.com/office/drawing/2014/main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3625" y="1735167"/>
                    <a:ext cx="899775" cy="899775"/>
                  </a:xfrm>
                  <a:prstGeom prst="rect">
                    <a:avLst/>
                  </a:prstGeom>
                </p:spPr>
              </p:pic>
              <p:sp>
                <p:nvSpPr>
                  <p:cNvPr id="94" name="文字方塊 93">
                    <a:extLst>
                      <a:ext uri="{FF2B5EF4-FFF2-40B4-BE49-F238E27FC236}">
                        <a16:creationId xmlns:a16="http://schemas.microsoft.com/office/drawing/2014/main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3295" y="1871534"/>
                    <a:ext cx="560433" cy="3745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dirty="0">
                        <a:latin typeface="Sitka Heading Semibold"/>
                      </a:rPr>
                      <a:t>C</a:t>
                    </a:r>
                    <a:endParaRPr lang="zh-TW" altLang="en-US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255391" y="1858317"/>
                <a:ext cx="1260382" cy="105560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過採樣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欠採樣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30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成本敏感：</a:t>
                </a:r>
                <a:r>
                  <a:rPr lang="en-US" altLang="zh-TW" sz="1200" dirty="0"/>
                  <a:t>20</a:t>
                </a:r>
              </a:p>
            </p:txBody>
          </p:sp>
        </p:grp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631654" y="2481865"/>
              <a:ext cx="994156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1.5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E45CEEC0-A4FE-4273-A13E-6F22516AF34C}"/>
              </a:ext>
            </a:extLst>
          </p:cNvPr>
          <p:cNvGrpSpPr/>
          <p:nvPr/>
        </p:nvGrpSpPr>
        <p:grpSpPr>
          <a:xfrm>
            <a:off x="4896296" y="3371619"/>
            <a:ext cx="2340000" cy="1260000"/>
            <a:chOff x="550016" y="1756121"/>
            <a:chExt cx="2340000" cy="1260000"/>
          </a:xfrm>
        </p:grpSpPr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3131A4D2-B7EA-4E11-849D-F4B7A0D07F84}"/>
                </a:ext>
              </a:extLst>
            </p:cNvPr>
            <p:cNvGrpSpPr/>
            <p:nvPr/>
          </p:nvGrpSpPr>
          <p:grpSpPr>
            <a:xfrm>
              <a:off x="550016" y="1756121"/>
              <a:ext cx="2340000" cy="1260000"/>
              <a:chOff x="1258772" y="1756121"/>
              <a:chExt cx="2340000" cy="1260000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58772" y="1756121"/>
                <a:ext cx="2340000" cy="1260000"/>
                <a:chOff x="1258772" y="1756121"/>
                <a:chExt cx="2340000" cy="1260000"/>
              </a:xfrm>
            </p:grpSpPr>
            <p:sp>
              <p:nvSpPr>
                <p:cNvPr id="100" name="矩形: 圓角 8">
                  <a:extLst>
                    <a:ext uri="{FF2B5EF4-FFF2-40B4-BE49-F238E27FC236}">
                      <a16:creationId xmlns:a16="http://schemas.microsoft.com/office/drawing/2014/main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58772" y="1756121"/>
                  <a:ext cx="2340000" cy="126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387601" y="1951302"/>
                  <a:ext cx="899775" cy="899775"/>
                  <a:chOff x="1603625" y="1735167"/>
                  <a:chExt cx="899775" cy="899775"/>
                </a:xfrm>
              </p:grpSpPr>
              <p:pic>
                <p:nvPicPr>
                  <p:cNvPr id="102" name="圖片 101">
                    <a:extLst>
                      <a:ext uri="{FF2B5EF4-FFF2-40B4-BE49-F238E27FC236}">
                        <a16:creationId xmlns:a16="http://schemas.microsoft.com/office/drawing/2014/main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03625" y="1735167"/>
                    <a:ext cx="899775" cy="899775"/>
                  </a:xfrm>
                  <a:prstGeom prst="rect">
                    <a:avLst/>
                  </a:prstGeom>
                </p:spPr>
              </p:pic>
              <p:sp>
                <p:nvSpPr>
                  <p:cNvPr id="103" name="文字方塊 102">
                    <a:extLst>
                      <a:ext uri="{FF2B5EF4-FFF2-40B4-BE49-F238E27FC236}">
                        <a16:creationId xmlns:a16="http://schemas.microsoft.com/office/drawing/2014/main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3295" y="1871534"/>
                    <a:ext cx="560433" cy="3745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dirty="0">
                        <a:latin typeface="Sitka Heading Semibold"/>
                      </a:rPr>
                      <a:t>D</a:t>
                    </a:r>
                    <a:endParaRPr lang="zh-TW" altLang="en-US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255391" y="1858317"/>
                <a:ext cx="1260382" cy="105560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過採樣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>
                    <a:latin typeface="Sitka Heading Semibold" pitchFamily="2" charset="0"/>
                  </a:rPr>
                  <a:t>欠採樣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200" dirty="0"/>
                  <a:t>成本敏感：</a:t>
                </a:r>
                <a:r>
                  <a:rPr lang="en-US" altLang="zh-TW" sz="1200" dirty="0"/>
                  <a:t>30</a:t>
                </a:r>
              </a:p>
            </p:txBody>
          </p:sp>
        </p:grp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631654" y="2481865"/>
              <a:ext cx="994156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</a:t>
              </a:r>
              <a:r>
                <a:rPr lang="zh-TW" altLang="en-US" sz="1000" dirty="0"/>
                <a:t>：</a:t>
              </a:r>
              <a:r>
                <a:rPr lang="en-US" altLang="zh-TW" sz="1000" dirty="0"/>
                <a:t>1.5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250631" y="997569"/>
            <a:ext cx="664273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733818" y="480653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02286" y="3310866"/>
            <a:ext cx="33313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IR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=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多數類別樣本數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/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少數類別樣本數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70BCD-1A34-4D8F-A26D-C7D7B398E33F}"/>
              </a:ext>
            </a:extLst>
          </p:cNvPr>
          <p:cNvSpPr txBox="1"/>
          <p:nvPr/>
        </p:nvSpPr>
        <p:spPr>
          <a:xfrm>
            <a:off x="1642990" y="2176628"/>
            <a:ext cx="1532630" cy="11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9761A7-F37E-4BDD-B549-346862FCD563}"/>
              </a:ext>
            </a:extLst>
          </p:cNvPr>
          <p:cNvSpPr txBox="1"/>
          <p:nvPr/>
        </p:nvSpPr>
        <p:spPr>
          <a:xfrm>
            <a:off x="1918171" y="2006368"/>
            <a:ext cx="982267" cy="3405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資料來源</a:t>
            </a: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E0088877-533B-4675-BF23-5E4F9C1BBBCD}"/>
              </a:ext>
            </a:extLst>
          </p:cNvPr>
          <p:cNvSpPr txBox="1"/>
          <p:nvPr/>
        </p:nvSpPr>
        <p:spPr bwMode="auto">
          <a:xfrm>
            <a:off x="1840121" y="2369326"/>
            <a:ext cx="1138365" cy="8515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7338" indent="-268288" defTabSz="1088205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KEEL</a:t>
            </a:r>
          </a:p>
          <a:p>
            <a:pPr marL="287338" indent="-268288" defTabSz="1088205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UCI</a:t>
            </a:r>
          </a:p>
          <a:p>
            <a:pPr marL="287338" indent="-268288" defTabSz="1088205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Zenodo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74156"/>
              </p:ext>
            </p:extLst>
          </p:nvPr>
        </p:nvGraphicFramePr>
        <p:xfrm>
          <a:off x="4427984" y="2158865"/>
          <a:ext cx="3079987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39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711548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資料集數量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IR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值範圍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8.6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~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42.01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336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~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20000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</a:tbl>
          </a:graphicData>
        </a:graphic>
      </p:graphicFrame>
      <p:pic>
        <p:nvPicPr>
          <p:cNvPr id="15" name="圖形 14" descr="單線箭號 (直線)">
            <a:extLst>
              <a:ext uri="{FF2B5EF4-FFF2-40B4-BE49-F238E27FC236}">
                <a16:creationId xmlns:a16="http://schemas.microsoft.com/office/drawing/2014/main" id="{7E5D9209-A5F9-4C43-8789-1C2DDC274F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92446" y="2589509"/>
            <a:ext cx="218712" cy="2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3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" grpId="0"/>
      <p:bldP spid="10" grpId="0" animBg="1"/>
      <p:bldP spid="11" grpId="0" animBg="1"/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EFC0A4A-628D-4DBE-A053-E69F1B6E1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45612"/>
              </p:ext>
            </p:extLst>
          </p:nvPr>
        </p:nvGraphicFramePr>
        <p:xfrm>
          <a:off x="1250259" y="1669636"/>
          <a:ext cx="6643109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17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479164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479164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479164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模型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AUC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Bagging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0.6508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0.6540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0.9164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Bagging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0.6321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0.6343</a:t>
                      </a:r>
                      <a:endParaRPr lang="en-US" altLang="zh-TW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Under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Bagging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0.5798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0.6170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0.9179</a:t>
                      </a:r>
                      <a:endParaRPr lang="zh-TW" altLang="en-US" sz="1400" b="0" kern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Cost-Sensitive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Bagging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0.5961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0.6103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0.8855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CBWKELM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0.6304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0.6492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0.8794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250631" y="997569"/>
            <a:ext cx="664273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40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種資料集平均）</a:t>
            </a:r>
          </a:p>
        </p:txBody>
      </p:sp>
      <p:sp>
        <p:nvSpPr>
          <p:cNvPr id="13" name="矩形 12"/>
          <p:cNvSpPr/>
          <p:nvPr/>
        </p:nvSpPr>
        <p:spPr>
          <a:xfrm>
            <a:off x="8733818" y="480653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99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66F988-405C-4162-BAE2-0331B673056B}"/>
              </a:ext>
            </a:extLst>
          </p:cNvPr>
          <p:cNvSpPr txBox="1"/>
          <p:nvPr/>
        </p:nvSpPr>
        <p:spPr>
          <a:xfrm>
            <a:off x="1062000" y="1564432"/>
            <a:ext cx="7020000" cy="216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68374-8615-4F9E-AE44-918B28B1EBD4}"/>
              </a:ext>
            </a:extLst>
          </p:cNvPr>
          <p:cNvSpPr/>
          <p:nvPr/>
        </p:nvSpPr>
        <p:spPr>
          <a:xfrm>
            <a:off x="1416875" y="1912940"/>
            <a:ext cx="6310250" cy="13192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　　根據實驗結果顯示，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MS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Bagging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與其他方法相比，三種評估標準結果都是最高的，且根據訓練速度雖然比三種單一策略的方法還要慢，但是比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CBWKELM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的訓練速度快了非常多。</a:t>
            </a:r>
          </a:p>
        </p:txBody>
      </p:sp>
      <p:sp>
        <p:nvSpPr>
          <p:cNvPr id="9" name="矩形 8"/>
          <p:cNvSpPr/>
          <p:nvPr/>
        </p:nvSpPr>
        <p:spPr>
          <a:xfrm>
            <a:off x="8735422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0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44084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針對資料層面來使用不同方法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448492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978890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351273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13828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16469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13828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241647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60032" y="2664793"/>
            <a:ext cx="32769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使用不同的基本模型來訓練集成模型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344084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使用不同的集成式方法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748863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241647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35422" y="480653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以往處理不平衡資料，容易出現少數類別正確率過低的情況，因此本研究提出一個新的集成方法，結合資料層面與演算法層面中三種策略：過取樣、欠取樣與成本敏感方法，依比例來集成三種策略的集成模型。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不平衡資料處理（單一模型）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66F988-405C-4162-BAE2-0331B673056B}"/>
              </a:ext>
            </a:extLst>
          </p:cNvPr>
          <p:cNvSpPr txBox="1"/>
          <p:nvPr/>
        </p:nvSpPr>
        <p:spPr>
          <a:xfrm>
            <a:off x="769685" y="2027436"/>
            <a:ext cx="324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66F988-405C-4162-BAE2-0331B673056B}"/>
              </a:ext>
            </a:extLst>
          </p:cNvPr>
          <p:cNvSpPr txBox="1"/>
          <p:nvPr/>
        </p:nvSpPr>
        <p:spPr>
          <a:xfrm>
            <a:off x="5134384" y="2027436"/>
            <a:ext cx="324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383B51-E501-434F-B545-2FCC853704BA}"/>
              </a:ext>
            </a:extLst>
          </p:cNvPr>
          <p:cNvSpPr txBox="1"/>
          <p:nvPr/>
        </p:nvSpPr>
        <p:spPr>
          <a:xfrm>
            <a:off x="1741880" y="1652865"/>
            <a:ext cx="129600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資料層面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383B51-E501-434F-B545-2FCC853704BA}"/>
              </a:ext>
            </a:extLst>
          </p:cNvPr>
          <p:cNvSpPr txBox="1"/>
          <p:nvPr/>
        </p:nvSpPr>
        <p:spPr>
          <a:xfrm>
            <a:off x="6106384" y="1652865"/>
            <a:ext cx="129600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演算法層面</a:t>
            </a: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id="{407127E8-D805-4520-BADA-BD37C6A9B0CA}"/>
              </a:ext>
            </a:extLst>
          </p:cNvPr>
          <p:cNvSpPr txBox="1"/>
          <p:nvPr/>
        </p:nvSpPr>
        <p:spPr bwMode="auto">
          <a:xfrm>
            <a:off x="950981" y="2330753"/>
            <a:ext cx="2877798" cy="17235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過採樣（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Over-Sampling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Under-Sampling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混合取樣（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Hybrid-Sampling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特徵選取（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Feature Selection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TextBox 120">
            <a:extLst>
              <a:ext uri="{FF2B5EF4-FFF2-40B4-BE49-F238E27FC236}">
                <a16:creationId xmlns:a16="http://schemas.microsoft.com/office/drawing/2014/main" id="{407127E8-D805-4520-BADA-BD37C6A9B0CA}"/>
              </a:ext>
            </a:extLst>
          </p:cNvPr>
          <p:cNvSpPr txBox="1"/>
          <p:nvPr/>
        </p:nvSpPr>
        <p:spPr bwMode="auto">
          <a:xfrm>
            <a:off x="5404774" y="2330753"/>
            <a:ext cx="269921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61950" indent="-342900" defTabSz="1088205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成本敏感（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Cost-Sensitive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79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3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83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83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93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93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" grpId="0" animBg="1"/>
      <p:bldP spid="11" grpId="0" animBg="1"/>
      <p:bldP spid="12" grpId="0"/>
      <p:bldP spid="13" grpId="0"/>
      <p:bldP spid="14" grpId="0" uiExpand="1" build="p"/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成本敏感（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Cost-Sensitive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92" name="群組 91"/>
          <p:cNvGrpSpPr/>
          <p:nvPr/>
        </p:nvGrpSpPr>
        <p:grpSpPr>
          <a:xfrm>
            <a:off x="5026095" y="1959118"/>
            <a:ext cx="3290321" cy="1691179"/>
            <a:chOff x="4759103" y="2261165"/>
            <a:chExt cx="3290321" cy="1691179"/>
          </a:xfrm>
        </p:grpSpPr>
        <p:sp>
          <p:nvSpPr>
            <p:cNvPr id="52" name="等腰三角形 51"/>
            <p:cNvSpPr/>
            <p:nvPr/>
          </p:nvSpPr>
          <p:spPr>
            <a:xfrm>
              <a:off x="6404263" y="3736344"/>
              <a:ext cx="216000" cy="216000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5335297" y="2261165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5693610" y="2839832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5288353" y="3080710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5835221" y="2455898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903622" y="2569101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5863332" y="3312712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51226" y="2636857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7416262" y="292096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011665" y="3001866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147862" y="269124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7385968" y="3355501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7058730" y="3399790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7697014" y="3524778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790564" y="3142508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7582154" y="3069626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7615688" y="2597789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7905424" y="280007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7234092" y="3073415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7385968" y="2389477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81459" y="2369545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6919119" y="3141196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860633" y="283057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730548" y="2494077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17119" y="2782323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7527935" y="2262523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883855" y="331271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720526" y="3205592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811873" y="2874328"/>
              <a:ext cx="144000" cy="14400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4759103" y="3724672"/>
              <a:ext cx="3290321" cy="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4850285" y="3282273"/>
              <a:ext cx="360000" cy="36000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5" name="圖形 84" descr="單線箭號 (直線)">
            <a:extLst>
              <a:ext uri="{FF2B5EF4-FFF2-40B4-BE49-F238E27FC236}">
                <a16:creationId xmlns:a16="http://schemas.microsoft.com/office/drawing/2014/main" id="{5D8C593F-B91E-4438-B9CB-F7911D08C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459521" y="2791953"/>
            <a:ext cx="218712" cy="218712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A50E8049-C1DF-4C2F-B584-4812BC447AC3}"/>
              </a:ext>
            </a:extLst>
          </p:cNvPr>
          <p:cNvGrpSpPr/>
          <p:nvPr/>
        </p:nvGrpSpPr>
        <p:grpSpPr>
          <a:xfrm>
            <a:off x="3284596" y="4202588"/>
            <a:ext cx="2568561" cy="360000"/>
            <a:chOff x="1659982" y="4148828"/>
            <a:chExt cx="2568561" cy="360000"/>
          </a:xfrm>
        </p:grpSpPr>
        <p:sp>
          <p:nvSpPr>
            <p:cNvPr id="23" name="橢圓 22"/>
            <p:cNvSpPr/>
            <p:nvPr/>
          </p:nvSpPr>
          <p:spPr>
            <a:xfrm>
              <a:off x="3096366" y="420705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BDE78E24-AE6E-40C7-997E-702D4965D5B4}"/>
                </a:ext>
              </a:extLst>
            </p:cNvPr>
            <p:cNvGrpSpPr/>
            <p:nvPr/>
          </p:nvGrpSpPr>
          <p:grpSpPr>
            <a:xfrm>
              <a:off x="1659982" y="4148828"/>
              <a:ext cx="2568561" cy="360000"/>
              <a:chOff x="1659982" y="4148828"/>
              <a:chExt cx="2568561" cy="360000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089FF4-B4F2-4B06-9F95-FEDAAF09A6AB}"/>
                  </a:ext>
                </a:extLst>
              </p:cNvPr>
              <p:cNvSpPr/>
              <p:nvPr/>
            </p:nvSpPr>
            <p:spPr>
              <a:xfrm>
                <a:off x="1659982" y="4212073"/>
                <a:ext cx="229720" cy="229720"/>
              </a:xfrm>
              <a:prstGeom prst="rect">
                <a:avLst/>
              </a:prstGeom>
              <a:solidFill>
                <a:srgbClr val="70AD4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9" name="圖形 88" descr="單線箭號 (直線)">
                <a:extLst>
                  <a:ext uri="{FF2B5EF4-FFF2-40B4-BE49-F238E27FC236}">
                    <a16:creationId xmlns:a16="http://schemas.microsoft.com/office/drawing/2014/main" id="{CEEA24F5-100E-4C3A-92E7-3DDBC6D2A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052250" y="4225894"/>
                <a:ext cx="218712" cy="218712"/>
              </a:xfrm>
              <a:prstGeom prst="rect">
                <a:avLst/>
              </a:prstGeom>
            </p:spPr>
          </p:pic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7F6DE368-EB97-4BB1-A219-0CD8AD4211F3}"/>
                  </a:ext>
                </a:extLst>
              </p:cNvPr>
              <p:cNvSpPr/>
              <p:nvPr/>
            </p:nvSpPr>
            <p:spPr>
              <a:xfrm>
                <a:off x="2484298" y="4254933"/>
                <a:ext cx="144000" cy="144000"/>
              </a:xfrm>
              <a:prstGeom prst="rect">
                <a:avLst/>
              </a:prstGeom>
              <a:solidFill>
                <a:srgbClr val="70AD4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94" name="圖形 93" descr="單線箭號 (直線)">
                <a:extLst>
                  <a:ext uri="{FF2B5EF4-FFF2-40B4-BE49-F238E27FC236}">
                    <a16:creationId xmlns:a16="http://schemas.microsoft.com/office/drawing/2014/main" id="{CE34E0A1-20F4-4EE2-A576-5482D4533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3472499" y="4212556"/>
                <a:ext cx="218712" cy="218712"/>
              </a:xfrm>
              <a:prstGeom prst="rect">
                <a:avLst/>
              </a:prstGeom>
            </p:spPr>
          </p:pic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20BF35CD-EB99-4311-ADCE-337487B6CC0F}"/>
                  </a:ext>
                </a:extLst>
              </p:cNvPr>
              <p:cNvSpPr/>
              <p:nvPr/>
            </p:nvSpPr>
            <p:spPr>
              <a:xfrm>
                <a:off x="3868543" y="4148828"/>
                <a:ext cx="360000" cy="360000"/>
              </a:xfrm>
              <a:prstGeom prst="ellipse">
                <a:avLst/>
              </a:prstGeom>
              <a:solidFill>
                <a:srgbClr val="428BCE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36FD5F-CA61-4DD5-B838-D137CE534F68}"/>
              </a:ext>
            </a:extLst>
          </p:cNvPr>
          <p:cNvGrpSpPr/>
          <p:nvPr/>
        </p:nvGrpSpPr>
        <p:grpSpPr>
          <a:xfrm>
            <a:off x="899592" y="2054473"/>
            <a:ext cx="3200109" cy="1601384"/>
            <a:chOff x="899592" y="2054473"/>
            <a:chExt cx="3200109" cy="1601384"/>
          </a:xfrm>
        </p:grpSpPr>
        <p:sp>
          <p:nvSpPr>
            <p:cNvPr id="2" name="等腰三角形 1"/>
            <p:cNvSpPr/>
            <p:nvPr/>
          </p:nvSpPr>
          <p:spPr>
            <a:xfrm>
              <a:off x="2309306" y="3434297"/>
              <a:ext cx="215999" cy="215999"/>
            </a:xfrm>
            <a:prstGeom prst="triangl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接點 3"/>
            <p:cNvCxnSpPr/>
            <p:nvPr/>
          </p:nvCxnSpPr>
          <p:spPr>
            <a:xfrm>
              <a:off x="899592" y="3192197"/>
              <a:ext cx="3025233" cy="46366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1150254" y="2465735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1435219" y="280256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1449874" y="223037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1083388" y="2873043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802788" y="306267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215783" y="2428808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80819" y="2712913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976223" y="2793817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12420" y="2483193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50525" y="3147452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023288" y="3191741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661573" y="3316729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55121" y="2934459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546712" y="2861577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580245" y="2389741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869981" y="2592023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198650" y="2865366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350525" y="2181428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046016" y="2161496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83677" y="2933147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825190" y="2622524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695105" y="2286028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481676" y="2574275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492492" y="2054473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848412" y="3104661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685084" y="2997540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776433" y="2666278"/>
              <a:ext cx="229720" cy="229720"/>
            </a:xfrm>
            <a:prstGeom prst="rect">
              <a:avLst/>
            </a:prstGeom>
            <a:solidFill>
              <a:srgbClr val="70AD4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1702409" y="2631857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1FB40708-3CE5-425D-9162-C2841CCA767A}"/>
                </a:ext>
              </a:extLst>
            </p:cNvPr>
            <p:cNvSpPr/>
            <p:nvPr/>
          </p:nvSpPr>
          <p:spPr>
            <a:xfrm>
              <a:off x="1836563" y="2324882"/>
              <a:ext cx="229720" cy="229720"/>
            </a:xfrm>
            <a:prstGeom prst="ellipse">
              <a:avLst/>
            </a:prstGeom>
            <a:solidFill>
              <a:srgbClr val="428BC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集成式學習（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Ensemble Learners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5886A52-A3A6-4112-A55B-B752072EFCA0}"/>
              </a:ext>
            </a:extLst>
          </p:cNvPr>
          <p:cNvSpPr txBox="1"/>
          <p:nvPr/>
        </p:nvSpPr>
        <p:spPr>
          <a:xfrm>
            <a:off x="4565915" y="2287410"/>
            <a:ext cx="3960000" cy="144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6383B51-E501-434F-B545-2FCC853704BA}"/>
              </a:ext>
            </a:extLst>
          </p:cNvPr>
          <p:cNvSpPr txBox="1"/>
          <p:nvPr/>
        </p:nvSpPr>
        <p:spPr>
          <a:xfrm>
            <a:off x="5897915" y="2100127"/>
            <a:ext cx="1296000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基本條件</a:t>
            </a:r>
          </a:p>
        </p:txBody>
      </p:sp>
      <p:sp>
        <p:nvSpPr>
          <p:cNvPr id="41" name="TextBox 120">
            <a:extLst>
              <a:ext uri="{FF2B5EF4-FFF2-40B4-BE49-F238E27FC236}">
                <a16:creationId xmlns:a16="http://schemas.microsoft.com/office/drawing/2014/main" id="{407127E8-D805-4520-BADA-BD37C6A9B0CA}"/>
              </a:ext>
            </a:extLst>
          </p:cNvPr>
          <p:cNvSpPr txBox="1"/>
          <p:nvPr/>
        </p:nvSpPr>
        <p:spPr bwMode="auto">
          <a:xfrm>
            <a:off x="4741607" y="2630383"/>
            <a:ext cx="3608616" cy="7540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04800" indent="-285750" defTabSz="108820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各模型對每個類別的預測正確率大於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0.5</a:t>
            </a:r>
          </a:p>
          <a:p>
            <a:pPr marL="304800" indent="-285750" defTabSz="108820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各模型間的多樣性要高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59E8078-9F07-43DE-97D0-3C0A44E65416}"/>
              </a:ext>
            </a:extLst>
          </p:cNvPr>
          <p:cNvSpPr txBox="1"/>
          <p:nvPr/>
        </p:nvSpPr>
        <p:spPr>
          <a:xfrm>
            <a:off x="546423" y="179155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Classifier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A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B7B8102-533D-4C52-9193-BBE2FA53BC65}"/>
              </a:ext>
            </a:extLst>
          </p:cNvPr>
          <p:cNvSpPr txBox="1"/>
          <p:nvPr/>
        </p:nvSpPr>
        <p:spPr>
          <a:xfrm>
            <a:off x="1799950" y="1787246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Classifier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B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743A04B-B58C-48A0-9DDC-440B77104CA6}"/>
              </a:ext>
            </a:extLst>
          </p:cNvPr>
          <p:cNvSpPr txBox="1"/>
          <p:nvPr/>
        </p:nvSpPr>
        <p:spPr>
          <a:xfrm>
            <a:off x="3027849" y="1787246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Classifier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C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E4F7034D-80B2-4E61-8133-77BD4865C311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 rot="16200000" flipH="1">
            <a:off x="1425645" y="1992390"/>
            <a:ext cx="574078" cy="125240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C3D6E6A-1831-4E5F-9F38-E74DDD1A78B0}"/>
              </a:ext>
            </a:extLst>
          </p:cNvPr>
          <p:cNvSpPr txBox="1"/>
          <p:nvPr/>
        </p:nvSpPr>
        <p:spPr>
          <a:xfrm>
            <a:off x="1798826" y="2905631"/>
            <a:ext cx="1080120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Ensemble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58FBD8E1-F3BE-4AF4-9D7B-276A3A7A9D78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rot="5400000">
            <a:off x="2664206" y="2001927"/>
            <a:ext cx="578385" cy="1229023"/>
          </a:xfrm>
          <a:prstGeom prst="bentConnector3">
            <a:avLst>
              <a:gd name="adj1" fmla="val 5033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4A919DF-0219-4573-AFF5-97B79DD4D3EF}"/>
              </a:ext>
            </a:extLst>
          </p:cNvPr>
          <p:cNvSpPr txBox="1"/>
          <p:nvPr/>
        </p:nvSpPr>
        <p:spPr>
          <a:xfrm>
            <a:off x="1798946" y="3811291"/>
            <a:ext cx="1080000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Ensemble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Classifier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B87E82A2-1B87-4AC0-A8D7-87947525790E}"/>
              </a:ext>
            </a:extLst>
          </p:cNvPr>
          <p:cNvCxnSpPr>
            <a:cxnSpLocks/>
            <a:stCxn id="49" idx="2"/>
            <a:endCxn id="75" idx="0"/>
          </p:cNvCxnSpPr>
          <p:nvPr/>
        </p:nvCxnSpPr>
        <p:spPr>
          <a:xfrm>
            <a:off x="2338886" y="3212098"/>
            <a:ext cx="60" cy="58458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2041D0B7-77C7-4995-A949-D823EB7DEF3B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2338886" y="2327246"/>
            <a:ext cx="1124" cy="57838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30"/>
                            </p:stCondLst>
                            <p:childTnLst>
                              <p:par>
                                <p:cTn id="5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39" grpId="0" animBg="1"/>
      <p:bldP spid="40" grpId="0" animBg="1"/>
      <p:bldP spid="41" grpId="0" uiExpand="1" build="p"/>
      <p:bldP spid="43" grpId="0" animBg="1"/>
      <p:bldP spid="46" grpId="0" animBg="1"/>
      <p:bldP spid="47" grpId="0" animBg="1"/>
      <p:bldP spid="49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袋裝法（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Bagging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8A8673-1075-42BB-823B-E7A940BD7288}"/>
              </a:ext>
            </a:extLst>
          </p:cNvPr>
          <p:cNvSpPr txBox="1"/>
          <p:nvPr/>
        </p:nvSpPr>
        <p:spPr>
          <a:xfrm>
            <a:off x="720920" y="2784226"/>
            <a:ext cx="108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Training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Data</a:t>
            </a:r>
            <a:endParaRPr lang="zh-TW" altLang="en-US" sz="1200" dirty="0">
              <a:latin typeface="Sitka Heading Semibold" pitchFamily="2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3556F76-84C2-44DA-B961-87358E07D803}"/>
              </a:ext>
            </a:extLst>
          </p:cNvPr>
          <p:cNvGrpSpPr/>
          <p:nvPr/>
        </p:nvGrpSpPr>
        <p:grpSpPr>
          <a:xfrm>
            <a:off x="2466238" y="1771842"/>
            <a:ext cx="900100" cy="2563980"/>
            <a:chOff x="2555776" y="1771842"/>
            <a:chExt cx="900100" cy="256398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25C7CDF-6864-4CE3-8732-9EDF63C9E64F}"/>
                </a:ext>
              </a:extLst>
            </p:cNvPr>
            <p:cNvSpPr txBox="1"/>
            <p:nvPr/>
          </p:nvSpPr>
          <p:spPr>
            <a:xfrm>
              <a:off x="2555776" y="1771842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Data </a:t>
              </a:r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867332D-C673-43F3-B770-328EEDFB7439}"/>
                </a:ext>
              </a:extLst>
            </p:cNvPr>
            <p:cNvSpPr txBox="1"/>
            <p:nvPr/>
          </p:nvSpPr>
          <p:spPr>
            <a:xfrm>
              <a:off x="2555776" y="2317923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dirty="0"/>
                <a:t>Data </a:t>
              </a:r>
              <a:r>
                <a:rPr lang="en-US" altLang="zh-TW" dirty="0">
                  <a:latin typeface="台灣金萱體" panose="02020500000000000000" pitchFamily="18" charset="-120"/>
                </a:rPr>
                <a:t>2</a:t>
              </a:r>
              <a:endParaRPr lang="zh-TW" altLang="en-US" dirty="0">
                <a:latin typeface="台灣金萱體" panose="02020500000000000000" pitchFamily="18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61B16FD-D077-4118-A99C-3061B40E9A75}"/>
                </a:ext>
              </a:extLst>
            </p:cNvPr>
            <p:cNvSpPr txBox="1"/>
            <p:nvPr/>
          </p:nvSpPr>
          <p:spPr>
            <a:xfrm>
              <a:off x="2555776" y="2873539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dirty="0"/>
                <a:t>Data </a:t>
              </a:r>
              <a:r>
                <a:rPr lang="en-US" altLang="zh-TW" dirty="0">
                  <a:latin typeface="台灣金萱體" panose="02020500000000000000" pitchFamily="18" charset="-120"/>
                </a:rPr>
                <a:t>3</a:t>
              </a:r>
              <a:endParaRPr lang="zh-TW" altLang="en-US" dirty="0">
                <a:latin typeface="台灣金萱體" panose="02020500000000000000" pitchFamily="18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5DAADEC-28A5-4B85-8143-C9A4513FCE26}"/>
                </a:ext>
              </a:extLst>
            </p:cNvPr>
            <p:cNvSpPr txBox="1"/>
            <p:nvPr/>
          </p:nvSpPr>
          <p:spPr>
            <a:xfrm>
              <a:off x="2555776" y="3425024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dirty="0"/>
                <a:t>Data </a:t>
              </a:r>
              <a:r>
                <a:rPr lang="en-US" altLang="zh-TW" dirty="0">
                  <a:latin typeface="台灣金萱體" panose="02020500000000000000" pitchFamily="18" charset="-120"/>
                </a:rPr>
                <a:t>4</a:t>
              </a:r>
              <a:endParaRPr lang="zh-TW" altLang="en-US" dirty="0">
                <a:latin typeface="台灣金萱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842DDCD-1D39-44F3-A377-9A7C97E2042F}"/>
                </a:ext>
              </a:extLst>
            </p:cNvPr>
            <p:cNvSpPr txBox="1"/>
            <p:nvPr/>
          </p:nvSpPr>
          <p:spPr>
            <a:xfrm>
              <a:off x="2555776" y="3975822"/>
              <a:ext cx="9001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dirty="0"/>
                <a:t>Data </a:t>
              </a:r>
              <a:r>
                <a:rPr lang="en-US" altLang="zh-TW" dirty="0">
                  <a:latin typeface="台灣金萱體" panose="02020500000000000000" pitchFamily="18" charset="-120"/>
                </a:rPr>
                <a:t>5</a:t>
              </a:r>
              <a:endParaRPr lang="zh-TW" altLang="en-US" dirty="0">
                <a:latin typeface="台灣金萱體" panose="02020500000000000000" pitchFamily="18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1FF6FA6-3860-4A2D-A6E9-9AF69CB52BFA}"/>
              </a:ext>
            </a:extLst>
          </p:cNvPr>
          <p:cNvGrpSpPr/>
          <p:nvPr/>
        </p:nvGrpSpPr>
        <p:grpSpPr>
          <a:xfrm>
            <a:off x="4032096" y="1771842"/>
            <a:ext cx="900732" cy="2563980"/>
            <a:chOff x="4409982" y="1771842"/>
            <a:chExt cx="900732" cy="2563980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577781C-4A97-498B-86DD-DD73A8B416D4}"/>
                </a:ext>
              </a:extLst>
            </p:cNvPr>
            <p:cNvSpPr txBox="1"/>
            <p:nvPr/>
          </p:nvSpPr>
          <p:spPr>
            <a:xfrm>
              <a:off x="4409982" y="2874226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3</a:t>
              </a:r>
              <a:endParaRPr lang="zh-TW" altLang="en-US" sz="12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2659773-CF74-48A3-977F-EFD138CEE0E2}"/>
                </a:ext>
              </a:extLst>
            </p:cNvPr>
            <p:cNvSpPr txBox="1"/>
            <p:nvPr/>
          </p:nvSpPr>
          <p:spPr>
            <a:xfrm>
              <a:off x="4410614" y="3425024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4</a:t>
              </a:r>
              <a:endParaRPr lang="zh-TW" altLang="en-US" sz="1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D78ED1A-F6CA-4A1A-A048-36E18F258370}"/>
                </a:ext>
              </a:extLst>
            </p:cNvPr>
            <p:cNvSpPr txBox="1"/>
            <p:nvPr/>
          </p:nvSpPr>
          <p:spPr>
            <a:xfrm>
              <a:off x="4409982" y="3975822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5</a:t>
              </a:r>
              <a:endParaRPr lang="zh-TW" altLang="en-US" sz="12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9244FDC-5560-4280-9FE7-0533A19A1BE6}"/>
                </a:ext>
              </a:extLst>
            </p:cNvPr>
            <p:cNvSpPr txBox="1"/>
            <p:nvPr/>
          </p:nvSpPr>
          <p:spPr>
            <a:xfrm>
              <a:off x="4409982" y="2323428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2</a:t>
              </a:r>
              <a:endParaRPr lang="zh-TW" altLang="en-US" sz="12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FC8F9BC-B76E-4D8B-8BE3-5A5D3C65FE15}"/>
                </a:ext>
              </a:extLst>
            </p:cNvPr>
            <p:cNvSpPr txBox="1"/>
            <p:nvPr/>
          </p:nvSpPr>
          <p:spPr>
            <a:xfrm>
              <a:off x="4409982" y="1771842"/>
              <a:ext cx="9001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Model </a:t>
              </a:r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6283814-96EF-4102-928D-F575A0A2668E}"/>
              </a:ext>
            </a:extLst>
          </p:cNvPr>
          <p:cNvGrpSpPr/>
          <p:nvPr/>
        </p:nvGrpSpPr>
        <p:grpSpPr>
          <a:xfrm>
            <a:off x="1800920" y="1951842"/>
            <a:ext cx="665318" cy="2203980"/>
            <a:chOff x="1890458" y="1951842"/>
            <a:chExt cx="665318" cy="2203980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0E55DD1-8C10-4E80-91F2-A39047334876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1890458" y="1951842"/>
              <a:ext cx="665318" cy="110238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9D79D459-897D-4551-B2DF-9DC33E3DB6BA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1890458" y="2497923"/>
              <a:ext cx="665318" cy="556303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72034074-79EB-48E4-B832-3A487C363838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1890458" y="3053539"/>
              <a:ext cx="665318" cy="687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757ECC2C-7082-477A-B757-AA7FCD4711D1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1890458" y="3054226"/>
              <a:ext cx="665318" cy="550798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D977055D-ACDD-4EB4-A63D-F8A447565FE2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1890458" y="3054226"/>
              <a:ext cx="665318" cy="1101596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A98BBFA3-C667-4B2A-85FE-59A64B723804}"/>
              </a:ext>
            </a:extLst>
          </p:cNvPr>
          <p:cNvGrpSpPr/>
          <p:nvPr/>
        </p:nvGrpSpPr>
        <p:grpSpPr>
          <a:xfrm>
            <a:off x="3366338" y="1951842"/>
            <a:ext cx="666390" cy="2203980"/>
            <a:chOff x="3455876" y="1951842"/>
            <a:chExt cx="666390" cy="2203980"/>
          </a:xfrm>
        </p:grpSpPr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FA304413-9C45-4600-B4BC-535A8F6F95D2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3455876" y="1951842"/>
              <a:ext cx="665758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9EA42B18-EFB2-48A2-B702-96FFB9A07FD9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3455876" y="2497923"/>
              <a:ext cx="665758" cy="5505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7B8F40FD-999B-4127-8523-5A1125176A71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3455876" y="3053539"/>
              <a:ext cx="665758" cy="687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040931C0-3A99-4590-8747-A26B81368821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3455876" y="3605024"/>
              <a:ext cx="666390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BD8B0DBD-B1F8-455E-AAA4-8607EFED58F9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3455876" y="4155822"/>
              <a:ext cx="665758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3317045-AA9E-4B9F-91CF-6361D4D66E7B}"/>
              </a:ext>
            </a:extLst>
          </p:cNvPr>
          <p:cNvSpPr txBox="1"/>
          <p:nvPr/>
        </p:nvSpPr>
        <p:spPr>
          <a:xfrm>
            <a:off x="5597954" y="2873539"/>
            <a:ext cx="1080000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Voting</a:t>
            </a:r>
            <a:endParaRPr lang="zh-TW" altLang="en-US" sz="1200" dirty="0">
              <a:latin typeface="Sitka Heading Semibold" pitchFamily="2" charset="0"/>
            </a:endParaRPr>
          </a:p>
        </p:txBody>
      </p: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E0B89700-0FFB-4967-BCA4-AF0763B04FA2}"/>
              </a:ext>
            </a:extLst>
          </p:cNvPr>
          <p:cNvGrpSpPr/>
          <p:nvPr/>
        </p:nvGrpSpPr>
        <p:grpSpPr>
          <a:xfrm>
            <a:off x="4932196" y="1951842"/>
            <a:ext cx="665758" cy="2203980"/>
            <a:chOff x="4932196" y="1951842"/>
            <a:chExt cx="665758" cy="2203980"/>
          </a:xfrm>
        </p:grpSpPr>
        <p:cxnSp>
          <p:nvCxnSpPr>
            <p:cNvPr id="96" name="接點: 肘形 95">
              <a:extLst>
                <a:ext uri="{FF2B5EF4-FFF2-40B4-BE49-F238E27FC236}">
                  <a16:creationId xmlns:a16="http://schemas.microsoft.com/office/drawing/2014/main" id="{BEA571A2-E381-4BAD-818D-9DBD0F3D72B0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932196" y="1951842"/>
              <a:ext cx="665758" cy="1101697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21C129B9-736E-4144-8EB8-B912B8F76337}"/>
                </a:ext>
              </a:extLst>
            </p:cNvPr>
            <p:cNvCxnSpPr>
              <a:cxnSpLocks/>
              <a:stCxn id="22" idx="3"/>
              <a:endCxn id="89" idx="1"/>
            </p:cNvCxnSpPr>
            <p:nvPr/>
          </p:nvCxnSpPr>
          <p:spPr>
            <a:xfrm>
              <a:off x="4932196" y="2503428"/>
              <a:ext cx="665758" cy="550111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接點: 肘形 101">
              <a:extLst>
                <a:ext uri="{FF2B5EF4-FFF2-40B4-BE49-F238E27FC236}">
                  <a16:creationId xmlns:a16="http://schemas.microsoft.com/office/drawing/2014/main" id="{8F53C0CE-8B28-4760-B390-C50031063340}"/>
                </a:ext>
              </a:extLst>
            </p:cNvPr>
            <p:cNvCxnSpPr>
              <a:cxnSpLocks/>
              <a:stCxn id="19" idx="3"/>
              <a:endCxn id="89" idx="1"/>
            </p:cNvCxnSpPr>
            <p:nvPr/>
          </p:nvCxnSpPr>
          <p:spPr>
            <a:xfrm flipV="1">
              <a:off x="4932196" y="3053539"/>
              <a:ext cx="665758" cy="687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接點: 肘形 104">
              <a:extLst>
                <a:ext uri="{FF2B5EF4-FFF2-40B4-BE49-F238E27FC236}">
                  <a16:creationId xmlns:a16="http://schemas.microsoft.com/office/drawing/2014/main" id="{E2670272-4DFB-4C1C-9E9A-125B58F11648}"/>
                </a:ext>
              </a:extLst>
            </p:cNvPr>
            <p:cNvCxnSpPr>
              <a:cxnSpLocks/>
              <a:stCxn id="20" idx="3"/>
              <a:endCxn id="89" idx="1"/>
            </p:cNvCxnSpPr>
            <p:nvPr/>
          </p:nvCxnSpPr>
          <p:spPr>
            <a:xfrm flipV="1">
              <a:off x="4932828" y="3053539"/>
              <a:ext cx="665126" cy="551485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893263A9-64D6-453B-9B74-44CE8831977C}"/>
                </a:ext>
              </a:extLst>
            </p:cNvPr>
            <p:cNvCxnSpPr>
              <a:cxnSpLocks/>
              <a:stCxn id="21" idx="3"/>
              <a:endCxn id="89" idx="1"/>
            </p:cNvCxnSpPr>
            <p:nvPr/>
          </p:nvCxnSpPr>
          <p:spPr>
            <a:xfrm flipV="1">
              <a:off x="4932196" y="3053539"/>
              <a:ext cx="665758" cy="1102283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BC1EFCF-3684-47DB-A323-A59CB07CF510}"/>
              </a:ext>
            </a:extLst>
          </p:cNvPr>
          <p:cNvSpPr txBox="1"/>
          <p:nvPr/>
        </p:nvSpPr>
        <p:spPr>
          <a:xfrm>
            <a:off x="7343080" y="2798150"/>
            <a:ext cx="1080000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Final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Predict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D652828C-E286-44AD-B81D-06EF85E0E533}"/>
              </a:ext>
            </a:extLst>
          </p:cNvPr>
          <p:cNvCxnSpPr>
            <a:cxnSpLocks/>
            <a:stCxn id="89" idx="3"/>
            <a:endCxn id="126" idx="1"/>
          </p:cNvCxnSpPr>
          <p:nvPr/>
        </p:nvCxnSpPr>
        <p:spPr>
          <a:xfrm>
            <a:off x="6677954" y="3053539"/>
            <a:ext cx="66512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" grpId="0" animBg="1"/>
      <p:bldP spid="89" grpId="0" animBg="1"/>
      <p:bldP spid="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提升法（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Boosting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C3A6C3-1095-4E67-B033-99B5716EACA9}"/>
              </a:ext>
            </a:extLst>
          </p:cNvPr>
          <p:cNvSpPr txBox="1"/>
          <p:nvPr/>
        </p:nvSpPr>
        <p:spPr>
          <a:xfrm>
            <a:off x="879111" y="1803457"/>
            <a:ext cx="108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Training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Data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D03DCC7-DD25-4BD5-AB0F-723079D5B1BE}"/>
              </a:ext>
            </a:extLst>
          </p:cNvPr>
          <p:cNvSpPr txBox="1"/>
          <p:nvPr/>
        </p:nvSpPr>
        <p:spPr>
          <a:xfrm>
            <a:off x="2498353" y="1893457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Weight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C722082-EF8A-4897-8429-0DC2431D8546}"/>
              </a:ext>
            </a:extLst>
          </p:cNvPr>
          <p:cNvSpPr txBox="1"/>
          <p:nvPr/>
        </p:nvSpPr>
        <p:spPr>
          <a:xfrm>
            <a:off x="2498353" y="2949647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/>
              <a:t>Weight </a:t>
            </a:r>
            <a:r>
              <a:rPr lang="en-US" altLang="zh-TW" dirty="0">
                <a:latin typeface="台灣金萱體" panose="02020500000000000000" pitchFamily="18" charset="-120"/>
              </a:rPr>
              <a:t>2</a:t>
            </a:r>
            <a:endParaRPr lang="zh-TW" altLang="en-US" dirty="0">
              <a:latin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B15BE9-5280-4ED7-A8B0-B651E42CE28F}"/>
              </a:ext>
            </a:extLst>
          </p:cNvPr>
          <p:cNvSpPr txBox="1"/>
          <p:nvPr/>
        </p:nvSpPr>
        <p:spPr>
          <a:xfrm>
            <a:off x="2498353" y="4009363"/>
            <a:ext cx="108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/>
              <a:t>Weight </a:t>
            </a:r>
            <a:r>
              <a:rPr lang="en-US" altLang="zh-TW" dirty="0">
                <a:latin typeface="台灣金萱體" panose="02020500000000000000" pitchFamily="18" charset="-120"/>
              </a:rPr>
              <a:t>3</a:t>
            </a:r>
            <a:endParaRPr lang="zh-TW" altLang="en-US" dirty="0">
              <a:latin typeface="台灣金萱體" panose="02020500000000000000" pitchFamily="18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2FECC7-E5B0-4F64-BC16-5294D2F021A2}"/>
              </a:ext>
            </a:extLst>
          </p:cNvPr>
          <p:cNvSpPr txBox="1"/>
          <p:nvPr/>
        </p:nvSpPr>
        <p:spPr>
          <a:xfrm>
            <a:off x="4121381" y="4010050"/>
            <a:ext cx="9001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Model </a:t>
            </a:r>
            <a:r>
              <a:rPr lang="en-US" altLang="zh-TW" sz="1200" dirty="0"/>
              <a:t>3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81FEC07-7E59-43E3-9913-248CD00EF8BA}"/>
              </a:ext>
            </a:extLst>
          </p:cNvPr>
          <p:cNvSpPr txBox="1"/>
          <p:nvPr/>
        </p:nvSpPr>
        <p:spPr>
          <a:xfrm>
            <a:off x="4121381" y="2949647"/>
            <a:ext cx="9001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Model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BFBCAB-31D4-464A-A305-252C1C25E120}"/>
              </a:ext>
            </a:extLst>
          </p:cNvPr>
          <p:cNvSpPr txBox="1"/>
          <p:nvPr/>
        </p:nvSpPr>
        <p:spPr>
          <a:xfrm>
            <a:off x="4121381" y="1893457"/>
            <a:ext cx="900100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Model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CB53ACD-DA16-4D1B-B7A9-5A5503AF4BA4}"/>
              </a:ext>
            </a:extLst>
          </p:cNvPr>
          <p:cNvSpPr txBox="1"/>
          <p:nvPr/>
        </p:nvSpPr>
        <p:spPr>
          <a:xfrm>
            <a:off x="7183373" y="2874259"/>
            <a:ext cx="1080000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Final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Predict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AEBE961-A134-4AFF-9BE4-34776EBAB8A0}"/>
              </a:ext>
            </a:extLst>
          </p:cNvPr>
          <p:cNvSpPr txBox="1"/>
          <p:nvPr/>
        </p:nvSpPr>
        <p:spPr>
          <a:xfrm>
            <a:off x="5564509" y="4010050"/>
            <a:ext cx="1079242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3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752C673-343A-4F76-AED5-CD9CA06B7C5F}"/>
              </a:ext>
            </a:extLst>
          </p:cNvPr>
          <p:cNvSpPr txBox="1"/>
          <p:nvPr/>
        </p:nvSpPr>
        <p:spPr>
          <a:xfrm>
            <a:off x="5564509" y="2949647"/>
            <a:ext cx="1079242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A7D296-51C5-46CD-86C4-1FFAB585DC95}"/>
              </a:ext>
            </a:extLst>
          </p:cNvPr>
          <p:cNvSpPr txBox="1"/>
          <p:nvPr/>
        </p:nvSpPr>
        <p:spPr>
          <a:xfrm>
            <a:off x="5564509" y="1893457"/>
            <a:ext cx="1079242" cy="3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A9B8A565-C7E3-43C3-8147-5075888E46EC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959111" y="2073457"/>
            <a:ext cx="53924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D027A0CE-F718-4901-B34C-6BE43D0EEBF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3578353" y="2073457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79C441D-6D35-4F96-934E-036BCD928AAC}"/>
              </a:ext>
            </a:extLst>
          </p:cNvPr>
          <p:cNvCxnSpPr>
            <a:cxnSpLocks/>
            <a:stCxn id="25" idx="3"/>
            <a:endCxn id="67" idx="1"/>
          </p:cNvCxnSpPr>
          <p:nvPr/>
        </p:nvCxnSpPr>
        <p:spPr>
          <a:xfrm>
            <a:off x="5021481" y="2073457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3B384844-EAC3-4681-B53C-8E076469E148}"/>
              </a:ext>
            </a:extLst>
          </p:cNvPr>
          <p:cNvCxnSpPr>
            <a:cxnSpLocks/>
            <a:stCxn id="67" idx="2"/>
            <a:endCxn id="16" idx="0"/>
          </p:cNvCxnSpPr>
          <p:nvPr/>
        </p:nvCxnSpPr>
        <p:spPr>
          <a:xfrm rot="5400000">
            <a:off x="4223147" y="1068664"/>
            <a:ext cx="696190" cy="3065777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F0BDDF1-EE62-4047-B63A-8F20DCB8E4C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3578353" y="3129647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D8672E36-A0B7-414E-A745-35A865BE405E}"/>
              </a:ext>
            </a:extLst>
          </p:cNvPr>
          <p:cNvCxnSpPr>
            <a:cxnSpLocks/>
            <a:stCxn id="24" idx="3"/>
            <a:endCxn id="66" idx="1"/>
          </p:cNvCxnSpPr>
          <p:nvPr/>
        </p:nvCxnSpPr>
        <p:spPr>
          <a:xfrm>
            <a:off x="5021481" y="3129647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953BDC24-AD83-41BF-980B-C735C5BAF242}"/>
              </a:ext>
            </a:extLst>
          </p:cNvPr>
          <p:cNvCxnSpPr>
            <a:cxnSpLocks/>
            <a:stCxn id="66" idx="2"/>
            <a:endCxn id="17" idx="0"/>
          </p:cNvCxnSpPr>
          <p:nvPr/>
        </p:nvCxnSpPr>
        <p:spPr>
          <a:xfrm rot="5400000">
            <a:off x="4221384" y="2126617"/>
            <a:ext cx="699716" cy="3065777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82860F3-D8C4-479C-B187-36F3034F8E6F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578353" y="4189363"/>
            <a:ext cx="543028" cy="68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1C92BFF-D19C-4920-A0CE-A35B5DAE7D8C}"/>
              </a:ext>
            </a:extLst>
          </p:cNvPr>
          <p:cNvCxnSpPr>
            <a:cxnSpLocks/>
            <a:stCxn id="21" idx="3"/>
            <a:endCxn id="63" idx="1"/>
          </p:cNvCxnSpPr>
          <p:nvPr/>
        </p:nvCxnSpPr>
        <p:spPr>
          <a:xfrm>
            <a:off x="5021481" y="4190050"/>
            <a:ext cx="54302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接點: 肘形 192">
            <a:extLst>
              <a:ext uri="{FF2B5EF4-FFF2-40B4-BE49-F238E27FC236}">
                <a16:creationId xmlns:a16="http://schemas.microsoft.com/office/drawing/2014/main" id="{A0C8587F-0F4A-40AB-BD6A-690C77BC550F}"/>
              </a:ext>
            </a:extLst>
          </p:cNvPr>
          <p:cNvCxnSpPr>
            <a:cxnSpLocks/>
            <a:stCxn id="67" idx="3"/>
            <a:endCxn id="45" idx="1"/>
          </p:cNvCxnSpPr>
          <p:nvPr/>
        </p:nvCxnSpPr>
        <p:spPr>
          <a:xfrm>
            <a:off x="6643751" y="2073457"/>
            <a:ext cx="539622" cy="105619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B9483CF1-A6E3-461D-A50E-070D20414DE1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6643751" y="3129647"/>
            <a:ext cx="539622" cy="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05C7E70B-7602-4CD4-8E74-3722D4C3ADCE}"/>
              </a:ext>
            </a:extLst>
          </p:cNvPr>
          <p:cNvCxnSpPr>
            <a:cxnSpLocks/>
            <a:stCxn id="63" idx="3"/>
            <a:endCxn id="45" idx="1"/>
          </p:cNvCxnSpPr>
          <p:nvPr/>
        </p:nvCxnSpPr>
        <p:spPr>
          <a:xfrm flipV="1">
            <a:off x="6643751" y="3129648"/>
            <a:ext cx="539622" cy="106040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" grpId="0" animBg="1"/>
      <p:bldP spid="15" grpId="0" animBg="1"/>
      <p:bldP spid="16" grpId="0" animBg="1"/>
      <p:bldP spid="17" grpId="0" animBg="1"/>
      <p:bldP spid="21" grpId="0" animBg="1"/>
      <p:bldP spid="24" grpId="0" animBg="1"/>
      <p:bldP spid="25" grpId="0" animBg="1"/>
      <p:bldP spid="45" grpId="0" animBg="1"/>
      <p:bldP spid="63" grpId="0" animBg="1"/>
      <p:bldP spid="66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堆疊法（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Stacking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455867-2F00-4A13-AAB2-C31178DA51D8}"/>
              </a:ext>
            </a:extLst>
          </p:cNvPr>
          <p:cNvSpPr txBox="1"/>
          <p:nvPr/>
        </p:nvSpPr>
        <p:spPr>
          <a:xfrm>
            <a:off x="764470" y="2585175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Data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59E566-50DB-4661-B2DE-542938A9E0C5}"/>
              </a:ext>
            </a:extLst>
          </p:cNvPr>
          <p:cNvSpPr txBox="1"/>
          <p:nvPr/>
        </p:nvSpPr>
        <p:spPr>
          <a:xfrm>
            <a:off x="2330227" y="1771842"/>
            <a:ext cx="9001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Model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1A75F1-99D6-421B-9DA2-ABF6D4780593}"/>
              </a:ext>
            </a:extLst>
          </p:cNvPr>
          <p:cNvSpPr txBox="1"/>
          <p:nvPr/>
        </p:nvSpPr>
        <p:spPr>
          <a:xfrm>
            <a:off x="2330227" y="2583476"/>
            <a:ext cx="9001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/>
              <a:t>Model </a:t>
            </a:r>
            <a:r>
              <a:rPr lang="en-US" altLang="zh-TW" dirty="0">
                <a:latin typeface="台灣金萱體" panose="02020500000000000000" pitchFamily="18" charset="-120"/>
              </a:rPr>
              <a:t>2</a:t>
            </a:r>
            <a:endParaRPr lang="zh-TW" altLang="en-US" dirty="0">
              <a:latin typeface="台灣金萱體" panose="020205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406EFF-5C44-4507-9CF3-183525D1164B}"/>
              </a:ext>
            </a:extLst>
          </p:cNvPr>
          <p:cNvSpPr txBox="1"/>
          <p:nvPr/>
        </p:nvSpPr>
        <p:spPr>
          <a:xfrm>
            <a:off x="2330227" y="3393036"/>
            <a:ext cx="9001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/>
              <a:t>Model </a:t>
            </a:r>
            <a:r>
              <a:rPr lang="en-US" altLang="zh-TW" dirty="0">
                <a:latin typeface="台灣金萱體" panose="02020500000000000000" pitchFamily="18" charset="-120"/>
              </a:rPr>
              <a:t>3</a:t>
            </a:r>
            <a:endParaRPr lang="zh-TW" altLang="en-US" dirty="0">
              <a:latin typeface="台灣金萱體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AD6BA9-D802-4E5C-862E-11F80AE66C8F}"/>
              </a:ext>
            </a:extLst>
          </p:cNvPr>
          <p:cNvSpPr txBox="1"/>
          <p:nvPr/>
        </p:nvSpPr>
        <p:spPr>
          <a:xfrm>
            <a:off x="3896084" y="3393723"/>
            <a:ext cx="1079242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3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C98412-C88D-4788-B486-D95498F858F7}"/>
              </a:ext>
            </a:extLst>
          </p:cNvPr>
          <p:cNvSpPr txBox="1"/>
          <p:nvPr/>
        </p:nvSpPr>
        <p:spPr>
          <a:xfrm>
            <a:off x="3896084" y="2584951"/>
            <a:ext cx="1079242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CF59FA-8050-4158-9D5E-2B82A88F522D}"/>
              </a:ext>
            </a:extLst>
          </p:cNvPr>
          <p:cNvSpPr txBox="1"/>
          <p:nvPr/>
        </p:nvSpPr>
        <p:spPr>
          <a:xfrm>
            <a:off x="3896084" y="1771842"/>
            <a:ext cx="1079242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Predict </a:t>
            </a:r>
            <a:r>
              <a:rPr lang="en-US" altLang="zh-TW" sz="1200" dirty="0"/>
              <a:t>1</a:t>
            </a:r>
            <a:endParaRPr lang="zh-TW" altLang="en-US" sz="12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7DA04F8-DE82-40F9-ACA3-06BD744C9AF0}"/>
              </a:ext>
            </a:extLst>
          </p:cNvPr>
          <p:cNvGrpSpPr/>
          <p:nvPr/>
        </p:nvGrpSpPr>
        <p:grpSpPr>
          <a:xfrm>
            <a:off x="3230327" y="1951842"/>
            <a:ext cx="665758" cy="1621881"/>
            <a:chOff x="3455876" y="1951842"/>
            <a:chExt cx="665758" cy="1621881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65B882AF-D053-421C-A8A9-F0BB56EF6BD5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3455876" y="1951842"/>
              <a:ext cx="665758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373A7AD8-28A9-4FC7-AEFF-74B84E10F612}"/>
                </a:ext>
              </a:extLst>
            </p:cNvPr>
            <p:cNvCxnSpPr>
              <a:cxnSpLocks/>
              <a:stCxn id="13" idx="3"/>
              <a:endCxn id="21" idx="1"/>
            </p:cNvCxnSpPr>
            <p:nvPr/>
          </p:nvCxnSpPr>
          <p:spPr>
            <a:xfrm>
              <a:off x="3455876" y="2763476"/>
              <a:ext cx="665757" cy="1475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7295CC4-5D0D-4DCC-9E46-E7EC3CB863D5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3455876" y="3573036"/>
              <a:ext cx="665757" cy="687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AAD715A-C394-4057-BAA9-376B4BF34105}"/>
              </a:ext>
            </a:extLst>
          </p:cNvPr>
          <p:cNvSpPr txBox="1"/>
          <p:nvPr/>
        </p:nvSpPr>
        <p:spPr>
          <a:xfrm>
            <a:off x="5641083" y="2493476"/>
            <a:ext cx="108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Ensemble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Classifier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451E7F8-51B6-45B1-9D67-8D625EE97246}"/>
              </a:ext>
            </a:extLst>
          </p:cNvPr>
          <p:cNvGrpSpPr/>
          <p:nvPr/>
        </p:nvGrpSpPr>
        <p:grpSpPr>
          <a:xfrm>
            <a:off x="4975326" y="1951842"/>
            <a:ext cx="665757" cy="1621881"/>
            <a:chOff x="5111337" y="1951842"/>
            <a:chExt cx="665757" cy="1621881"/>
          </a:xfrm>
        </p:grpSpPr>
        <p:cxnSp>
          <p:nvCxnSpPr>
            <p:cNvPr id="37" name="接點: 肘形 36">
              <a:extLst>
                <a:ext uri="{FF2B5EF4-FFF2-40B4-BE49-F238E27FC236}">
                  <a16:creationId xmlns:a16="http://schemas.microsoft.com/office/drawing/2014/main" id="{28EDE66D-7C6E-4DF4-A4A6-8A5A3997E5AE}"/>
                </a:ext>
              </a:extLst>
            </p:cNvPr>
            <p:cNvCxnSpPr>
              <a:cxnSpLocks/>
              <a:stCxn id="22" idx="3"/>
              <a:endCxn id="35" idx="1"/>
            </p:cNvCxnSpPr>
            <p:nvPr/>
          </p:nvCxnSpPr>
          <p:spPr>
            <a:xfrm>
              <a:off x="5111337" y="1951842"/>
              <a:ext cx="665757" cy="81163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接點: 肘形 37">
              <a:extLst>
                <a:ext uri="{FF2B5EF4-FFF2-40B4-BE49-F238E27FC236}">
                  <a16:creationId xmlns:a16="http://schemas.microsoft.com/office/drawing/2014/main" id="{BF9F5394-978A-49E9-AD69-FF37BFCE95E4}"/>
                </a:ext>
              </a:extLst>
            </p:cNvPr>
            <p:cNvCxnSpPr>
              <a:cxnSpLocks/>
              <a:stCxn id="21" idx="3"/>
              <a:endCxn id="35" idx="1"/>
            </p:cNvCxnSpPr>
            <p:nvPr/>
          </p:nvCxnSpPr>
          <p:spPr>
            <a:xfrm flipV="1">
              <a:off x="5111337" y="2763476"/>
              <a:ext cx="665757" cy="1475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接點: 肘形 38">
              <a:extLst>
                <a:ext uri="{FF2B5EF4-FFF2-40B4-BE49-F238E27FC236}">
                  <a16:creationId xmlns:a16="http://schemas.microsoft.com/office/drawing/2014/main" id="{778781E1-4BAD-4930-8F39-E84AA2BED73C}"/>
                </a:ext>
              </a:extLst>
            </p:cNvPr>
            <p:cNvCxnSpPr>
              <a:cxnSpLocks/>
              <a:stCxn id="18" idx="3"/>
              <a:endCxn id="35" idx="1"/>
            </p:cNvCxnSpPr>
            <p:nvPr/>
          </p:nvCxnSpPr>
          <p:spPr>
            <a:xfrm flipV="1">
              <a:off x="5111337" y="2763476"/>
              <a:ext cx="665757" cy="810247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D089CCB-B628-4A90-89A7-1C83C264242E}"/>
              </a:ext>
            </a:extLst>
          </p:cNvPr>
          <p:cNvSpPr txBox="1"/>
          <p:nvPr/>
        </p:nvSpPr>
        <p:spPr>
          <a:xfrm>
            <a:off x="7386085" y="2493476"/>
            <a:ext cx="1080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Final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Predict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B395742-62E9-48FC-B87C-B8D1334DA861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>
            <a:off x="6721083" y="2763476"/>
            <a:ext cx="66500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D0A40BE-9B83-4E34-9564-1F8351018C74}"/>
              </a:ext>
            </a:extLst>
          </p:cNvPr>
          <p:cNvSpPr txBox="1"/>
          <p:nvPr/>
        </p:nvSpPr>
        <p:spPr>
          <a:xfrm>
            <a:off x="677915" y="3994732"/>
            <a:ext cx="1080000" cy="54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Training</a:t>
            </a:r>
            <a:br>
              <a:rPr lang="en-US" altLang="zh-TW" sz="1200" dirty="0">
                <a:latin typeface="Sitka Heading Semibold" pitchFamily="2" charset="0"/>
              </a:rPr>
            </a:br>
            <a:r>
              <a:rPr lang="en-US" altLang="zh-TW" sz="1200" dirty="0">
                <a:latin typeface="Sitka Heading Semibold" pitchFamily="2" charset="0"/>
              </a:rPr>
              <a:t>Data</a:t>
            </a:r>
            <a:endParaRPr lang="zh-TW" altLang="en-US" sz="1200" dirty="0">
              <a:latin typeface="Sitka Heading Semibold" pitchFamily="2" charset="0"/>
            </a:endParaRPr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54DE4A9B-EF5C-4641-ADF4-D9D2FF7C2FD3}"/>
              </a:ext>
            </a:extLst>
          </p:cNvPr>
          <p:cNvGrpSpPr/>
          <p:nvPr/>
        </p:nvGrpSpPr>
        <p:grpSpPr>
          <a:xfrm>
            <a:off x="1664470" y="1951842"/>
            <a:ext cx="665757" cy="1621194"/>
            <a:chOff x="1800481" y="1951842"/>
            <a:chExt cx="665757" cy="1621194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6018D745-846F-490E-87D3-7DA226800AF8}"/>
                </a:ext>
              </a:extLst>
            </p:cNvPr>
            <p:cNvGrpSpPr/>
            <p:nvPr/>
          </p:nvGrpSpPr>
          <p:grpSpPr>
            <a:xfrm>
              <a:off x="1800481" y="1951842"/>
              <a:ext cx="665757" cy="813333"/>
              <a:chOff x="1890019" y="1951842"/>
              <a:chExt cx="665757" cy="813333"/>
            </a:xfrm>
          </p:grpSpPr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1B5CF3EB-C40E-4F81-A667-D1852C2BA401}"/>
                  </a:ext>
                </a:extLst>
              </p:cNvPr>
              <p:cNvCxnSpPr>
                <a:cxnSpLocks/>
                <a:stCxn id="10" idx="3"/>
                <a:endCxn id="12" idx="1"/>
              </p:cNvCxnSpPr>
              <p:nvPr/>
            </p:nvCxnSpPr>
            <p:spPr>
              <a:xfrm flipV="1">
                <a:off x="1890019" y="1951842"/>
                <a:ext cx="665757" cy="813333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接點: 肘形 24">
                <a:extLst>
                  <a:ext uri="{FF2B5EF4-FFF2-40B4-BE49-F238E27FC236}">
                    <a16:creationId xmlns:a16="http://schemas.microsoft.com/office/drawing/2014/main" id="{F06552F3-083B-4F38-B6B1-F3D6861D40C4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 flipV="1">
                <a:off x="1890019" y="2763476"/>
                <a:ext cx="665757" cy="1699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79B3C9C2-B360-4489-AA19-5671643E5831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1800481" y="2765175"/>
              <a:ext cx="665757" cy="807861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E9B959DD-B0BC-47B0-B6C7-74C5D7F8E390}"/>
              </a:ext>
            </a:extLst>
          </p:cNvPr>
          <p:cNvCxnSpPr>
            <a:cxnSpLocks/>
            <a:stCxn id="40" idx="0"/>
            <a:endCxn id="10" idx="2"/>
          </p:cNvCxnSpPr>
          <p:nvPr/>
        </p:nvCxnSpPr>
        <p:spPr>
          <a:xfrm flipH="1" flipV="1">
            <a:off x="1214470" y="2945175"/>
            <a:ext cx="3445" cy="104955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2C1DCAA-9BF7-4F79-96AF-50F9D51ED668}"/>
              </a:ext>
            </a:extLst>
          </p:cNvPr>
          <p:cNvSpPr txBox="1"/>
          <p:nvPr/>
        </p:nvSpPr>
        <p:spPr>
          <a:xfrm>
            <a:off x="5731083" y="4084732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Data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DAD1DF43-67F9-415F-AD8A-E4BB4BF74BAB}"/>
              </a:ext>
            </a:extLst>
          </p:cNvPr>
          <p:cNvCxnSpPr>
            <a:cxnSpLocks/>
            <a:stCxn id="40" idx="3"/>
            <a:endCxn id="87" idx="1"/>
          </p:cNvCxnSpPr>
          <p:nvPr/>
        </p:nvCxnSpPr>
        <p:spPr>
          <a:xfrm>
            <a:off x="1757915" y="4264732"/>
            <a:ext cx="397316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4D017380-0B1B-4520-B482-2E0C649AF165}"/>
              </a:ext>
            </a:extLst>
          </p:cNvPr>
          <p:cNvCxnSpPr>
            <a:cxnSpLocks/>
            <a:stCxn id="87" idx="0"/>
            <a:endCxn id="35" idx="2"/>
          </p:cNvCxnSpPr>
          <p:nvPr/>
        </p:nvCxnSpPr>
        <p:spPr>
          <a:xfrm flipV="1">
            <a:off x="6181083" y="3033476"/>
            <a:ext cx="0" cy="105125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35" grpId="0" animBg="1"/>
      <p:bldP spid="42" grpId="0" animBg="1"/>
      <p:bldP spid="40" grpId="0" animBg="1"/>
      <p:bldP spid="8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44601</TotalTime>
  <Words>597</Words>
  <Application>Microsoft Office PowerPoint</Application>
  <PresentationFormat>自訂</PresentationFormat>
  <Paragraphs>195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台灣金萱體</vt:lpstr>
      <vt:lpstr>Arial</vt:lpstr>
      <vt:lpstr>Calibri</vt:lpstr>
      <vt:lpstr>Cambria Math</vt:lpstr>
      <vt:lpstr>Sitka Heading Semibold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971</cp:revision>
  <dcterms:created xsi:type="dcterms:W3CDTF">2017-06-09T15:26:17Z</dcterms:created>
  <dcterms:modified xsi:type="dcterms:W3CDTF">2023-06-04T18:14:53Z</dcterms:modified>
</cp:coreProperties>
</file>