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21"/>
  </p:notesMasterIdLst>
  <p:sldIdLst>
    <p:sldId id="256" r:id="rId2"/>
    <p:sldId id="261" r:id="rId3"/>
    <p:sldId id="279" r:id="rId4"/>
    <p:sldId id="296" r:id="rId5"/>
    <p:sldId id="317" r:id="rId6"/>
    <p:sldId id="291" r:id="rId7"/>
    <p:sldId id="319" r:id="rId8"/>
    <p:sldId id="318" r:id="rId9"/>
    <p:sldId id="271" r:id="rId10"/>
    <p:sldId id="320" r:id="rId11"/>
    <p:sldId id="322" r:id="rId12"/>
    <p:sldId id="323" r:id="rId13"/>
    <p:sldId id="307" r:id="rId14"/>
    <p:sldId id="324" r:id="rId15"/>
    <p:sldId id="325" r:id="rId16"/>
    <p:sldId id="326" r:id="rId17"/>
    <p:sldId id="299" r:id="rId18"/>
    <p:sldId id="300" r:id="rId19"/>
    <p:sldId id="282" r:id="rId20"/>
  </p:sldIdLst>
  <p:sldSz cx="9144000" cy="5145088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itka Heading Semibold" pitchFamily="2" charset="0"/>
      <p:bold r:id="rId26"/>
      <p:boldItalic r:id="rId27"/>
    </p:embeddedFont>
    <p:embeddedFont>
      <p:font typeface="台灣金萱體" panose="02020500000000000000" pitchFamily="18" charset="-120"/>
      <p:regular r:id="rId28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279"/>
          </p14:sldIdLst>
        </p14:section>
        <p14:section name="文獻探討" id="{AFD34280-BC63-4D29-B66E-5A216B0AB766}">
          <p14:sldIdLst>
            <p14:sldId id="296"/>
            <p14:sldId id="317"/>
            <p14:sldId id="291"/>
            <p14:sldId id="319"/>
            <p14:sldId id="318"/>
          </p14:sldIdLst>
        </p14:section>
        <p14:section name="研究方法" id="{37CC4188-1E23-434C-B6E1-B0C181BCF747}">
          <p14:sldIdLst>
            <p14:sldId id="271"/>
            <p14:sldId id="320"/>
            <p14:sldId id="322"/>
            <p14:sldId id="323"/>
            <p14:sldId id="307"/>
            <p14:sldId id="324"/>
            <p14:sldId id="325"/>
            <p14:sldId id="326"/>
          </p14:sldIdLst>
        </p14:section>
        <p14:section name="結論" id="{03F6012E-C4FD-44F8-A30B-DF371020F14E}">
          <p14:sldIdLst>
            <p14:sldId id="299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AEEDE"/>
    <a:srgbClr val="EDEDEF"/>
    <a:srgbClr val="E96161"/>
    <a:srgbClr val="F88C56"/>
    <a:srgbClr val="DD9393"/>
    <a:srgbClr val="8FC36B"/>
    <a:srgbClr val="A9D18E"/>
    <a:srgbClr val="F8CBAD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9" autoAdjust="0"/>
  </p:normalViewPr>
  <p:slideViewPr>
    <p:cSldViewPr>
      <p:cViewPr varScale="1">
        <p:scale>
          <a:sx n="88" d="100"/>
          <a:sy n="88" d="100"/>
        </p:scale>
        <p:origin x="254" y="67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4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4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1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41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本研究使用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UCI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資料庫慢性腎臟病案例研究資料集，並採用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Scikit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-Learn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套件所提供的資料預處理及特徵選擇函式庫，並應用網格搜索與隨機搜索兩種自動調整超參數演算法，配合多層感知器、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最鄰近演算法、支援向量機及決策樹等四種機器學習分類演算法，在模型訓練過程中反覆進行超參數調校模擬和效能評估，來找出一種可做為診斷是否罹患慢性腎臟病的最佳預測模型。</a:t>
            </a:r>
            <a:endParaRPr lang="zh-CN" altLang="en-US" dirty="0"/>
          </a:p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7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9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617805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評估資料缺失值處理方法在深度神經網路分類準確率之研究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670457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708660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347887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國立中興大學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資訊科學與工程學系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864149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研究生：李俋澄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5478" y="3145287"/>
            <a:ext cx="189282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賈坤芳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793337" y="3709318"/>
            <a:ext cx="1612301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108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08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400636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05721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33485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1CF955-8804-40CE-B053-C19B689D93B8}"/>
              </a:ext>
            </a:extLst>
          </p:cNvPr>
          <p:cNvGrpSpPr/>
          <p:nvPr/>
        </p:nvGrpSpPr>
        <p:grpSpPr>
          <a:xfrm>
            <a:off x="818688" y="1739673"/>
            <a:ext cx="7506624" cy="2885329"/>
            <a:chOff x="818688" y="1739673"/>
            <a:chExt cx="7506624" cy="2885329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BF08C69-838C-4275-88E7-D24D99306B71}"/>
                </a:ext>
              </a:extLst>
            </p:cNvPr>
            <p:cNvGrpSpPr/>
            <p:nvPr/>
          </p:nvGrpSpPr>
          <p:grpSpPr>
            <a:xfrm>
              <a:off x="818688" y="1739673"/>
              <a:ext cx="7506624" cy="2885329"/>
              <a:chOff x="935596" y="1898203"/>
              <a:chExt cx="7506624" cy="2885329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B709485-A2C7-475D-97D3-246AD582A7FE}"/>
                  </a:ext>
                </a:extLst>
              </p:cNvPr>
              <p:cNvSpPr txBox="1"/>
              <p:nvPr/>
            </p:nvSpPr>
            <p:spPr>
              <a:xfrm>
                <a:off x="3023828" y="1898203"/>
                <a:ext cx="1260000" cy="4320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斷詞處理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3A865FA-0CC0-480A-9CBF-ED4498CD3966}"/>
                  </a:ext>
                </a:extLst>
              </p:cNvPr>
              <p:cNvSpPr txBox="1"/>
              <p:nvPr/>
            </p:nvSpPr>
            <p:spPr>
              <a:xfrm>
                <a:off x="5112060" y="1898203"/>
                <a:ext cx="1260000" cy="432000"/>
              </a:xfrm>
              <a:prstGeom prst="roundRect">
                <a:avLst/>
              </a:prstGeom>
              <a:solidFill>
                <a:srgbClr val="FAEEDE"/>
              </a:solidFill>
              <a:ln>
                <a:solidFill>
                  <a:srgbClr val="E03E3E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400" dirty="0">
                    <a:latin typeface="Sitka Heading Semibold" pitchFamily="2" charset="0"/>
                  </a:rPr>
                  <a:t>Model</a:t>
                </a:r>
                <a:endParaRPr lang="zh-TW" altLang="en-US" sz="1400" dirty="0">
                  <a:latin typeface="Sitka Heading Semibold" pitchFamily="2" charset="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32D254C-8DE4-456B-BD57-63742A7D7882}"/>
                  </a:ext>
                </a:extLst>
              </p:cNvPr>
              <p:cNvSpPr txBox="1"/>
              <p:nvPr/>
            </p:nvSpPr>
            <p:spPr>
              <a:xfrm>
                <a:off x="935596" y="1898203"/>
                <a:ext cx="1260000" cy="432000"/>
              </a:xfrm>
              <a:prstGeom prst="roundRect">
                <a:avLst/>
              </a:prstGeom>
              <a:solidFill>
                <a:srgbClr val="FAEEDE"/>
              </a:solidFill>
              <a:ln>
                <a:solidFill>
                  <a:srgbClr val="E03E3E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400" dirty="0">
                    <a:latin typeface="Sitka Heading Semibold" pitchFamily="2" charset="0"/>
                  </a:rPr>
                  <a:t>Model</a:t>
                </a:r>
                <a:endParaRPr lang="zh-TW" altLang="en-US" sz="1400" dirty="0">
                  <a:latin typeface="Sitka Heading Semibold" pitchFamily="2" charset="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D088599-8A72-49D5-AE73-97532F4F9C99}"/>
                  </a:ext>
                </a:extLst>
              </p:cNvPr>
              <p:cNvSpPr txBox="1"/>
              <p:nvPr/>
            </p:nvSpPr>
            <p:spPr>
              <a:xfrm>
                <a:off x="935596" y="3122111"/>
                <a:ext cx="1260000" cy="43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正面＆中立</a:t>
                </a:r>
              </a:p>
            </p:txBody>
          </p:sp>
          <p:sp>
            <p:nvSpPr>
              <p:cNvPr id="3" name="菱形 2">
                <a:extLst>
                  <a:ext uri="{FF2B5EF4-FFF2-40B4-BE49-F238E27FC236}">
                    <a16:creationId xmlns:a16="http://schemas.microsoft.com/office/drawing/2014/main" id="{A4FAF8E5-F9F9-40C1-9061-6E8F868E77B2}"/>
                  </a:ext>
                </a:extLst>
              </p:cNvPr>
              <p:cNvSpPr/>
              <p:nvPr/>
            </p:nvSpPr>
            <p:spPr>
              <a:xfrm>
                <a:off x="3023828" y="2888061"/>
                <a:ext cx="1260000" cy="90010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字元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&lt;=7</a:t>
                </a:r>
                <a:endPara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21" name="菱形 20">
                <a:extLst>
                  <a:ext uri="{FF2B5EF4-FFF2-40B4-BE49-F238E27FC236}">
                    <a16:creationId xmlns:a16="http://schemas.microsoft.com/office/drawing/2014/main" id="{7ACEA838-0E09-4110-AC28-B72E845836E8}"/>
                  </a:ext>
                </a:extLst>
              </p:cNvPr>
              <p:cNvSpPr/>
              <p:nvPr/>
            </p:nvSpPr>
            <p:spPr>
              <a:xfrm>
                <a:off x="5112060" y="2887632"/>
                <a:ext cx="1260000" cy="90010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正面</a:t>
                </a: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A67D6DB-F9EC-402B-8401-1582D98B9330}"/>
                  </a:ext>
                </a:extLst>
              </p:cNvPr>
              <p:cNvSpPr txBox="1"/>
              <p:nvPr/>
            </p:nvSpPr>
            <p:spPr>
              <a:xfrm>
                <a:off x="7182220" y="3121682"/>
                <a:ext cx="1260000" cy="43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負面＆中立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AF93503-2C7B-4A3B-B417-BF251AA7FF93}"/>
                  </a:ext>
                </a:extLst>
              </p:cNvPr>
              <p:cNvSpPr txBox="1"/>
              <p:nvPr/>
            </p:nvSpPr>
            <p:spPr>
              <a:xfrm>
                <a:off x="3023828" y="4351532"/>
                <a:ext cx="1260000" cy="43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正面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672A710-BA8F-4315-86EA-93E06E9FCAAF}"/>
                  </a:ext>
                </a:extLst>
              </p:cNvPr>
              <p:cNvSpPr txBox="1"/>
              <p:nvPr/>
            </p:nvSpPr>
            <p:spPr>
              <a:xfrm>
                <a:off x="7182220" y="1898203"/>
                <a:ext cx="1260000" cy="43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400" dirty="0">
                    <a:latin typeface="Sitka Heading Semibold" pitchFamily="2" charset="0"/>
                  </a:rPr>
                  <a:t>Input</a:t>
                </a:r>
                <a:endParaRPr lang="zh-TW" altLang="en-US" sz="1400" dirty="0">
                  <a:latin typeface="Sitka Heading Semibold" pitchFamily="2" charset="0"/>
                </a:endParaRPr>
              </a:p>
            </p:txBody>
          </p:sp>
          <p:cxnSp>
            <p:nvCxnSpPr>
              <p:cNvPr id="4" name="直線單箭頭接點 3">
                <a:extLst>
                  <a:ext uri="{FF2B5EF4-FFF2-40B4-BE49-F238E27FC236}">
                    <a16:creationId xmlns:a16="http://schemas.microsoft.com/office/drawing/2014/main" id="{F884D035-FDE8-43A8-862D-7A760793C1C5}"/>
                  </a:ext>
                </a:extLst>
              </p:cNvPr>
              <p:cNvCxnSpPr>
                <a:stCxn id="22" idx="1"/>
                <a:endCxn id="17" idx="3"/>
              </p:cNvCxnSpPr>
              <p:nvPr/>
            </p:nvCxnSpPr>
            <p:spPr>
              <a:xfrm flipH="1">
                <a:off x="6372060" y="2114203"/>
                <a:ext cx="81016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36019638-7D93-4909-82BE-181DBE7F976C}"/>
                  </a:ext>
                </a:extLst>
              </p:cNvPr>
              <p:cNvCxnSpPr>
                <a:cxnSpLocks/>
                <a:stCxn id="17" idx="2"/>
                <a:endCxn id="21" idx="0"/>
              </p:cNvCxnSpPr>
              <p:nvPr/>
            </p:nvCxnSpPr>
            <p:spPr>
              <a:xfrm>
                <a:off x="5742060" y="2330203"/>
                <a:ext cx="0" cy="557429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259C9C99-5C2A-421B-8A20-8DF3FAEE25D1}"/>
                  </a:ext>
                </a:extLst>
              </p:cNvPr>
              <p:cNvCxnSpPr>
                <a:cxnSpLocks/>
                <a:stCxn id="21" idx="3"/>
                <a:endCxn id="14" idx="1"/>
              </p:cNvCxnSpPr>
              <p:nvPr/>
            </p:nvCxnSpPr>
            <p:spPr>
              <a:xfrm>
                <a:off x="6372060" y="3337682"/>
                <a:ext cx="81016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97E961C0-878A-4229-B3A2-5DF233F75E76}"/>
                  </a:ext>
                </a:extLst>
              </p:cNvPr>
              <p:cNvCxnSpPr>
                <a:cxnSpLocks/>
                <a:stCxn id="21" idx="1"/>
                <a:endCxn id="3" idx="3"/>
              </p:cNvCxnSpPr>
              <p:nvPr/>
            </p:nvCxnSpPr>
            <p:spPr>
              <a:xfrm flipH="1">
                <a:off x="4283828" y="3337682"/>
                <a:ext cx="828232" cy="429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263541BB-1D88-4338-9CE8-353624DA3210}"/>
                  </a:ext>
                </a:extLst>
              </p:cNvPr>
              <p:cNvCxnSpPr>
                <a:cxnSpLocks/>
                <a:stCxn id="3" idx="0"/>
                <a:endCxn id="16" idx="2"/>
              </p:cNvCxnSpPr>
              <p:nvPr/>
            </p:nvCxnSpPr>
            <p:spPr>
              <a:xfrm flipV="1">
                <a:off x="3653828" y="2330203"/>
                <a:ext cx="0" cy="557858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28A5C50E-1C80-4EA0-A45A-7510548CE3E3}"/>
                  </a:ext>
                </a:extLst>
              </p:cNvPr>
              <p:cNvCxnSpPr>
                <a:cxnSpLocks/>
                <a:stCxn id="3" idx="2"/>
                <a:endCxn id="15" idx="0"/>
              </p:cNvCxnSpPr>
              <p:nvPr/>
            </p:nvCxnSpPr>
            <p:spPr>
              <a:xfrm>
                <a:off x="3653828" y="3788161"/>
                <a:ext cx="0" cy="563371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>
                <a:extLst>
                  <a:ext uri="{FF2B5EF4-FFF2-40B4-BE49-F238E27FC236}">
                    <a16:creationId xmlns:a16="http://schemas.microsoft.com/office/drawing/2014/main" id="{0D633DD2-9F5E-403D-A1A2-75DF54E38B76}"/>
                  </a:ext>
                </a:extLst>
              </p:cNvPr>
              <p:cNvCxnSpPr>
                <a:cxnSpLocks/>
                <a:stCxn id="16" idx="1"/>
                <a:endCxn id="19" idx="3"/>
              </p:cNvCxnSpPr>
              <p:nvPr/>
            </p:nvCxnSpPr>
            <p:spPr>
              <a:xfrm flipH="1">
                <a:off x="2195596" y="2114203"/>
                <a:ext cx="828232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20BEDE3D-A90F-4177-8819-4210CE0E7C2A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1565596" y="2330203"/>
                <a:ext cx="0" cy="791908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703BDE0-54A2-47A7-A31F-231E6795BC5C}"/>
                </a:ext>
              </a:extLst>
            </p:cNvPr>
            <p:cNvSpPr txBox="1"/>
            <p:nvPr/>
          </p:nvSpPr>
          <p:spPr>
            <a:xfrm>
              <a:off x="4293039" y="3251158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0F1CC0B-7D81-4402-8B5A-E2CF1C896C0F}"/>
                </a:ext>
              </a:extLst>
            </p:cNvPr>
            <p:cNvSpPr txBox="1"/>
            <p:nvPr/>
          </p:nvSpPr>
          <p:spPr>
            <a:xfrm>
              <a:off x="3501410" y="3758082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B1981F4-55A6-4B9E-BDEE-811A7F5153B0}"/>
                </a:ext>
              </a:extLst>
            </p:cNvPr>
            <p:cNvSpPr txBox="1"/>
            <p:nvPr/>
          </p:nvSpPr>
          <p:spPr>
            <a:xfrm>
              <a:off x="6372235" y="3241918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577EC4C9-8F5E-4E11-8472-42BA0DE4A2A5}"/>
                </a:ext>
              </a:extLst>
            </p:cNvPr>
            <p:cNvSpPr txBox="1"/>
            <p:nvPr/>
          </p:nvSpPr>
          <p:spPr>
            <a:xfrm>
              <a:off x="3501410" y="2294611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>
                <a:latin typeface="Sitka Heading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模型訓練架構圖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32263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B842D3C-0C53-4B29-B1D7-004CBB56E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5998" y="1492424"/>
            <a:ext cx="3592003" cy="31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C6EE03-4831-4DA8-9D5E-40C65CC2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86" y="2566653"/>
            <a:ext cx="6624228" cy="2164674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輸入前處理</a:t>
            </a:r>
          </a:p>
        </p:txBody>
      </p:sp>
      <p:sp>
        <p:nvSpPr>
          <p:cNvPr id="13" name="矩形 12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4D49FE5-11E8-46E8-99DF-511DC56FB64A}"/>
              </a:ext>
            </a:extLst>
          </p:cNvPr>
          <p:cNvGrpSpPr/>
          <p:nvPr/>
        </p:nvGrpSpPr>
        <p:grpSpPr>
          <a:xfrm>
            <a:off x="1511660" y="2068488"/>
            <a:ext cx="6372454" cy="2684041"/>
            <a:chOff x="1511660" y="2084747"/>
            <a:chExt cx="6372454" cy="2684041"/>
          </a:xfrm>
        </p:grpSpPr>
        <p:sp>
          <p:nvSpPr>
            <p:cNvPr id="7" name="L 圖案 6">
              <a:extLst>
                <a:ext uri="{FF2B5EF4-FFF2-40B4-BE49-F238E27FC236}">
                  <a16:creationId xmlns:a16="http://schemas.microsoft.com/office/drawing/2014/main" id="{1CBFF0CA-6F4E-444A-80B8-F748FA45BF04}"/>
                </a:ext>
              </a:extLst>
            </p:cNvPr>
            <p:cNvSpPr/>
            <p:nvPr/>
          </p:nvSpPr>
          <p:spPr>
            <a:xfrm flipH="1">
              <a:off x="1511660" y="2583377"/>
              <a:ext cx="6372454" cy="2185411"/>
            </a:xfrm>
            <a:prstGeom prst="corner">
              <a:avLst>
                <a:gd name="adj1" fmla="val 87869"/>
                <a:gd name="adj2" fmla="val 129375"/>
              </a:avLst>
            </a:prstGeom>
            <a:noFill/>
            <a:ln>
              <a:solidFill>
                <a:srgbClr val="E03E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形 20" descr="單線箭號 (直線)">
              <a:extLst>
                <a:ext uri="{FF2B5EF4-FFF2-40B4-BE49-F238E27FC236}">
                  <a16:creationId xmlns:a16="http://schemas.microsoft.com/office/drawing/2014/main" id="{DD1D6A17-7173-459E-8C3D-8C5DE36F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6340354" y="2341656"/>
              <a:ext cx="216000" cy="216000"/>
            </a:xfrm>
            <a:prstGeom prst="rect">
              <a:avLst/>
            </a:prstGeom>
          </p:spPr>
        </p:pic>
        <p:sp>
          <p:nvSpPr>
            <p:cNvPr id="22" name="TextBox 120">
              <a:extLst>
                <a:ext uri="{FF2B5EF4-FFF2-40B4-BE49-F238E27FC236}">
                  <a16:creationId xmlns:a16="http://schemas.microsoft.com/office/drawing/2014/main" id="{86651AD4-9C72-468F-87A1-E21DEBBD2B00}"/>
                </a:ext>
              </a:extLst>
            </p:cNvPr>
            <p:cNvSpPr txBox="1"/>
            <p:nvPr/>
          </p:nvSpPr>
          <p:spPr bwMode="auto">
            <a:xfrm>
              <a:off x="6155272" y="2084747"/>
              <a:ext cx="58616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400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PAD</a:t>
              </a:r>
              <a:endParaRPr lang="zh-TW" altLang="en-US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DA86C9-99D3-4C73-A2C4-9E8B36BF1339}"/>
              </a:ext>
            </a:extLst>
          </p:cNvPr>
          <p:cNvSpPr txBox="1"/>
          <p:nvPr/>
        </p:nvSpPr>
        <p:spPr>
          <a:xfrm>
            <a:off x="1259886" y="1558916"/>
            <a:ext cx="6624228" cy="41139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400" dirty="0"/>
              <a:t>因為有預設的</a:t>
            </a:r>
            <a:r>
              <a:rPr lang="en-US" altLang="zh-TW" sz="1400" dirty="0"/>
              <a:t>128</a:t>
            </a:r>
            <a:r>
              <a:rPr lang="zh-TW" altLang="en-US" sz="1400" dirty="0"/>
              <a:t>的限制，所以會對這些序列不足</a:t>
            </a:r>
            <a:r>
              <a:rPr lang="en-US" altLang="zh-TW" sz="1400" dirty="0"/>
              <a:t>128</a:t>
            </a:r>
            <a:r>
              <a:rPr lang="zh-TW" altLang="en-US" sz="1400" dirty="0"/>
              <a:t>個的部分加上</a:t>
            </a:r>
            <a:r>
              <a:rPr lang="en-US" altLang="zh-TW" sz="1400" dirty="0"/>
              <a:t>[PAD]</a:t>
            </a:r>
            <a:r>
              <a:rPr lang="zh-TW" altLang="en-US" sz="1400" dirty="0"/>
              <a:t>記號做擴充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478CB09-31B1-4C3C-BAF4-AA4BD425DED5}"/>
              </a:ext>
            </a:extLst>
          </p:cNvPr>
          <p:cNvGrpSpPr/>
          <p:nvPr/>
        </p:nvGrpSpPr>
        <p:grpSpPr>
          <a:xfrm>
            <a:off x="2576631" y="2104492"/>
            <a:ext cx="586163" cy="680322"/>
            <a:chOff x="2576631" y="2120751"/>
            <a:chExt cx="586163" cy="6803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F5209E-E0A5-4A58-A9EB-D75A8379D0C5}"/>
                </a:ext>
              </a:extLst>
            </p:cNvPr>
            <p:cNvSpPr/>
            <p:nvPr/>
          </p:nvSpPr>
          <p:spPr>
            <a:xfrm>
              <a:off x="2735796" y="2644552"/>
              <a:ext cx="267834" cy="156521"/>
            </a:xfrm>
            <a:prstGeom prst="rect">
              <a:avLst/>
            </a:prstGeom>
            <a:noFill/>
            <a:ln>
              <a:solidFill>
                <a:srgbClr val="E03E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形 11" descr="單線箭號 (直線)">
              <a:extLst>
                <a:ext uri="{FF2B5EF4-FFF2-40B4-BE49-F238E27FC236}">
                  <a16:creationId xmlns:a16="http://schemas.microsoft.com/office/drawing/2014/main" id="{2122D12B-F9A3-4546-9DF6-6D05A804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2761713" y="2392548"/>
              <a:ext cx="216000" cy="216000"/>
            </a:xfrm>
            <a:prstGeom prst="rect">
              <a:avLst/>
            </a:prstGeom>
          </p:spPr>
        </p:pic>
        <p:sp>
          <p:nvSpPr>
            <p:cNvPr id="14" name="TextBox 120">
              <a:extLst>
                <a:ext uri="{FF2B5EF4-FFF2-40B4-BE49-F238E27FC236}">
                  <a16:creationId xmlns:a16="http://schemas.microsoft.com/office/drawing/2014/main" id="{608FD107-03B3-42DD-8195-AD9CF739ECE7}"/>
                </a:ext>
              </a:extLst>
            </p:cNvPr>
            <p:cNvSpPr txBox="1"/>
            <p:nvPr/>
          </p:nvSpPr>
          <p:spPr bwMode="auto">
            <a:xfrm>
              <a:off x="2576631" y="2120751"/>
              <a:ext cx="58616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400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CLS</a:t>
              </a:r>
              <a:endParaRPr lang="zh-TW" altLang="en-US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B9EB32-529C-4F69-9031-FC059519E276}"/>
              </a:ext>
            </a:extLst>
          </p:cNvPr>
          <p:cNvGrpSpPr/>
          <p:nvPr/>
        </p:nvGrpSpPr>
        <p:grpSpPr>
          <a:xfrm>
            <a:off x="4427984" y="2104492"/>
            <a:ext cx="586163" cy="680322"/>
            <a:chOff x="2576631" y="2120751"/>
            <a:chExt cx="586163" cy="68032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E9B7C22-208C-4566-8431-61F792B5229F}"/>
                </a:ext>
              </a:extLst>
            </p:cNvPr>
            <p:cNvSpPr/>
            <p:nvPr/>
          </p:nvSpPr>
          <p:spPr>
            <a:xfrm>
              <a:off x="2735796" y="2644552"/>
              <a:ext cx="267834" cy="156521"/>
            </a:xfrm>
            <a:prstGeom prst="rect">
              <a:avLst/>
            </a:prstGeom>
            <a:noFill/>
            <a:ln>
              <a:solidFill>
                <a:srgbClr val="E03E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形 16" descr="單線箭號 (直線)">
              <a:extLst>
                <a:ext uri="{FF2B5EF4-FFF2-40B4-BE49-F238E27FC236}">
                  <a16:creationId xmlns:a16="http://schemas.microsoft.com/office/drawing/2014/main" id="{8953B363-F6CA-45DC-9978-D0C9FE65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2761713" y="2392548"/>
              <a:ext cx="216000" cy="216000"/>
            </a:xfrm>
            <a:prstGeom prst="rect">
              <a:avLst/>
            </a:prstGeom>
          </p:spPr>
        </p:pic>
        <p:sp>
          <p:nvSpPr>
            <p:cNvPr id="18" name="TextBox 120">
              <a:extLst>
                <a:ext uri="{FF2B5EF4-FFF2-40B4-BE49-F238E27FC236}">
                  <a16:creationId xmlns:a16="http://schemas.microsoft.com/office/drawing/2014/main" id="{C28B2585-9C76-42AE-9DC0-1F72FD314CF8}"/>
                </a:ext>
              </a:extLst>
            </p:cNvPr>
            <p:cNvSpPr txBox="1"/>
            <p:nvPr/>
          </p:nvSpPr>
          <p:spPr bwMode="auto">
            <a:xfrm>
              <a:off x="2576631" y="2120751"/>
              <a:ext cx="58616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400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SEP</a:t>
              </a:r>
              <a:endParaRPr lang="zh-TW" altLang="en-US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57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有斷詞處理混淆矩陣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64427"/>
              </p:ext>
            </p:extLst>
          </p:nvPr>
        </p:nvGraphicFramePr>
        <p:xfrm>
          <a:off x="1523999" y="20155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混淆矩陣</a:t>
                      </a:r>
                      <a:endPara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（單位：數量）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實際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13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17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7820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無斷詞處理混淆矩陣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02897"/>
              </p:ext>
            </p:extLst>
          </p:nvPr>
        </p:nvGraphicFramePr>
        <p:xfrm>
          <a:off x="1523999" y="20155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混淆矩陣</a:t>
                      </a:r>
                      <a:endPara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（單位：數量）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實際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15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0342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卓騰語言科技混淆矩陣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19292"/>
              </p:ext>
            </p:extLst>
          </p:nvPr>
        </p:nvGraphicFramePr>
        <p:xfrm>
          <a:off x="1523999" y="20155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混淆矩陣</a:t>
                      </a:r>
                      <a:endPara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（單位：數量）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實際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13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43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6204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諷刺語句判斷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65861"/>
              </p:ext>
            </p:extLst>
          </p:nvPr>
        </p:nvGraphicFramePr>
        <p:xfrm>
          <a:off x="1533464" y="2015580"/>
          <a:ext cx="6070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577">
                  <a:extLst>
                    <a:ext uri="{9D8B030D-6E8A-4147-A177-3AD203B41FA5}">
                      <a16:colId xmlns:a16="http://schemas.microsoft.com/office/drawing/2014/main" val="663998576"/>
                    </a:ext>
                  </a:extLst>
                </a:gridCol>
                <a:gridCol w="1517577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517577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517577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諷刺語句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有斷詞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無斷詞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卓騰語言科技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阿不就好厲害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有錢人終成眷屬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祝智障生日快樂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愚人快樂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6301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05724E-22CD-490A-94D7-D3F5A4019309}"/>
              </a:ext>
            </a:extLst>
          </p:cNvPr>
          <p:cNvSpPr txBox="1"/>
          <p:nvPr/>
        </p:nvSpPr>
        <p:spPr>
          <a:xfrm>
            <a:off x="2437637" y="1762697"/>
            <a:ext cx="4268725" cy="1620000"/>
          </a:xfrm>
          <a:prstGeom prst="roundRect">
            <a:avLst/>
          </a:prstGeom>
          <a:solidFill>
            <a:srgbClr val="FAEEDE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C5801C-C6F9-4656-9974-840616E106AB}"/>
              </a:ext>
            </a:extLst>
          </p:cNvPr>
          <p:cNvSpPr/>
          <p:nvPr/>
        </p:nvSpPr>
        <p:spPr>
          <a:xfrm>
            <a:off x="2717793" y="1852464"/>
            <a:ext cx="3708412" cy="1318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對於正負面的短句判斷有不錯的精確度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斷詞處理有效判斷同時包含好與壞的言論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無法有效判斷比較高端的諷刺性言論</a:t>
            </a:r>
          </a:p>
        </p:txBody>
      </p:sp>
      <p:sp>
        <p:nvSpPr>
          <p:cNvPr id="10" name="矩形 9"/>
          <p:cNvSpPr/>
          <p:nvPr/>
        </p:nvSpPr>
        <p:spPr>
          <a:xfrm>
            <a:off x="875094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3803429" y="1778692"/>
            <a:ext cx="43286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試著針對諷刺語句來做訓練來提升判斷諷刺語句的準確度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907837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438235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810618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73173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75814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3173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700992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319376" y="2664793"/>
            <a:ext cx="36729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試著使用更長且文法、詞性更多樣的文字去分析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3803430" y="3661044"/>
            <a:ext cx="33968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試著用其他預訓練模型去做訓練並且進行比較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208208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2700992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094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3688" y="2006651"/>
            <a:ext cx="5609534" cy="11317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本研究使用慢性腎臟病資料集做為研究案例，並使用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網格搜索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兩種自動調整超參數演算法，配合多種機器學習分類演算法來進行比較。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0ECF229-B597-40F5-9255-526B1A5AA910}"/>
              </a:ext>
            </a:extLst>
          </p:cNvPr>
          <p:cNvGrpSpPr/>
          <p:nvPr/>
        </p:nvGrpSpPr>
        <p:grpSpPr>
          <a:xfrm>
            <a:off x="2123728" y="2054130"/>
            <a:ext cx="1656184" cy="1778554"/>
            <a:chOff x="2411760" y="2346917"/>
            <a:chExt cx="1656184" cy="1778554"/>
          </a:xfrm>
        </p:grpSpPr>
        <p:pic>
          <p:nvPicPr>
            <p:cNvPr id="22" name="圖形 21" descr="監視器">
              <a:extLst>
                <a:ext uri="{FF2B5EF4-FFF2-40B4-BE49-F238E27FC236}">
                  <a16:creationId xmlns:a16="http://schemas.microsoft.com/office/drawing/2014/main" id="{2C519A3C-9DA0-4EA2-8C79-E7B88F4A3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19852" y="2346917"/>
              <a:ext cx="1440000" cy="1440000"/>
            </a:xfrm>
            <a:prstGeom prst="rect">
              <a:avLst/>
            </a:prstGeom>
          </p:spPr>
        </p:pic>
        <p:sp>
          <p:nvSpPr>
            <p:cNvPr id="30" name="TextBox 120">
              <a:extLst>
                <a:ext uri="{FF2B5EF4-FFF2-40B4-BE49-F238E27FC236}">
                  <a16:creationId xmlns:a16="http://schemas.microsoft.com/office/drawing/2014/main" id="{882A4803-D42E-4354-8366-A4607B6F2539}"/>
                </a:ext>
              </a:extLst>
            </p:cNvPr>
            <p:cNvSpPr txBox="1"/>
            <p:nvPr/>
          </p:nvSpPr>
          <p:spPr bwMode="auto">
            <a:xfrm>
              <a:off x="2411760" y="3786917"/>
              <a:ext cx="165618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01101010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8608639-DB2A-4FA5-BDAF-6C120BBF1C53}"/>
              </a:ext>
            </a:extLst>
          </p:cNvPr>
          <p:cNvGrpSpPr/>
          <p:nvPr/>
        </p:nvGrpSpPr>
        <p:grpSpPr>
          <a:xfrm>
            <a:off x="5364088" y="2054130"/>
            <a:ext cx="1656184" cy="1778554"/>
            <a:chOff x="5076058" y="2346917"/>
            <a:chExt cx="1656184" cy="1778554"/>
          </a:xfrm>
        </p:grpSpPr>
        <p:pic>
          <p:nvPicPr>
            <p:cNvPr id="20" name="圖形 19" descr="使用者">
              <a:extLst>
                <a:ext uri="{FF2B5EF4-FFF2-40B4-BE49-F238E27FC236}">
                  <a16:creationId xmlns:a16="http://schemas.microsoft.com/office/drawing/2014/main" id="{22B84D7F-E7E9-4304-962D-9D9C8EC6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84150" y="2346917"/>
              <a:ext cx="1440000" cy="1440000"/>
            </a:xfrm>
            <a:prstGeom prst="rect">
              <a:avLst/>
            </a:prstGeom>
          </p:spPr>
        </p:pic>
        <p:sp>
          <p:nvSpPr>
            <p:cNvPr id="31" name="TextBox 120">
              <a:extLst>
                <a:ext uri="{FF2B5EF4-FFF2-40B4-BE49-F238E27FC236}">
                  <a16:creationId xmlns:a16="http://schemas.microsoft.com/office/drawing/2014/main" id="{4D0CA5DD-DAC3-4128-9413-CFB1D0B64F7B}"/>
                </a:ext>
              </a:extLst>
            </p:cNvPr>
            <p:cNvSpPr txBox="1"/>
            <p:nvPr/>
          </p:nvSpPr>
          <p:spPr bwMode="auto">
            <a:xfrm>
              <a:off x="5076058" y="3786917"/>
              <a:ext cx="165618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你好嗎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A1C0CDA-8807-4AE8-881B-941233249FB5}"/>
              </a:ext>
            </a:extLst>
          </p:cNvPr>
          <p:cNvGrpSpPr/>
          <p:nvPr/>
        </p:nvGrpSpPr>
        <p:grpSpPr>
          <a:xfrm>
            <a:off x="3743908" y="2494910"/>
            <a:ext cx="1656184" cy="555449"/>
            <a:chOff x="3743908" y="2449143"/>
            <a:chExt cx="1656184" cy="555449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B63910B2-FB2A-4B4F-8EFE-0C102CDA6D78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26" y="3004592"/>
              <a:ext cx="1332148" cy="0"/>
            </a:xfrm>
            <a:prstGeom prst="straightConnector1">
              <a:avLst/>
            </a:prstGeom>
            <a:ln w="19050" cap="rnd">
              <a:solidFill>
                <a:srgbClr val="E03E3E"/>
              </a:solidFill>
              <a:prstDash val="dash"/>
              <a:round/>
              <a:headEnd type="arrow" w="med" len="sm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120">
              <a:extLst>
                <a:ext uri="{FF2B5EF4-FFF2-40B4-BE49-F238E27FC236}">
                  <a16:creationId xmlns:a16="http://schemas.microsoft.com/office/drawing/2014/main" id="{6EF1B7CB-1866-4FA1-92D6-DB25764B1356}"/>
                </a:ext>
              </a:extLst>
            </p:cNvPr>
            <p:cNvSpPr txBox="1"/>
            <p:nvPr/>
          </p:nvSpPr>
          <p:spPr bwMode="auto">
            <a:xfrm>
              <a:off x="3743908" y="2449143"/>
              <a:ext cx="1656184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NLP</a:t>
              </a:r>
              <a:endParaRPr lang="zh-TW" altLang="en-US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自然語言處理（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atural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anguage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rocessing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字方塊 74">
            <a:extLst>
              <a:ext uri="{FF2B5EF4-FFF2-40B4-BE49-F238E27FC236}">
                <a16:creationId xmlns:a16="http://schemas.microsoft.com/office/drawing/2014/main" id="{6A38450B-CD80-4E3C-A60D-A67705DB4469}"/>
              </a:ext>
            </a:extLst>
          </p:cNvPr>
          <p:cNvSpPr txBox="1"/>
          <p:nvPr/>
        </p:nvSpPr>
        <p:spPr>
          <a:xfrm>
            <a:off x="1005741" y="1124201"/>
            <a:ext cx="7130712" cy="3600000"/>
          </a:xfrm>
          <a:prstGeom prst="roundRect">
            <a:avLst>
              <a:gd name="adj" fmla="val 1405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5A46B8C-ACF5-418B-A2F3-977B3723D731}"/>
              </a:ext>
            </a:extLst>
          </p:cNvPr>
          <p:cNvSpPr txBox="1"/>
          <p:nvPr/>
        </p:nvSpPr>
        <p:spPr>
          <a:xfrm>
            <a:off x="1385648" y="1859191"/>
            <a:ext cx="6390708" cy="677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Sitka Heading Semibold" pitchFamily="2" charset="0"/>
              </a:rPr>
              <a:t>自然語言理解是指希望機器像人一樣可以具備理解語言的能力，學會斷詞、並理解個別的詞義之後，再根據語意去理解整段句子。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pic>
        <p:nvPicPr>
          <p:cNvPr id="3082" name="Picture 10" descr="https://aiacademy.tw/wp-content/uploads/2020/01/ma-natural-language-processing-08.jpg">
            <a:extLst>
              <a:ext uri="{FF2B5EF4-FFF2-40B4-BE49-F238E27FC236}">
                <a16:creationId xmlns:a16="http://schemas.microsoft.com/office/drawing/2014/main" id="{C8ACCD49-DE2A-408C-BB48-9A6E73C0B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7381" r="7431" b="10045"/>
          <a:stretch/>
        </p:blipFill>
        <p:spPr bwMode="auto">
          <a:xfrm>
            <a:off x="4800350" y="1747102"/>
            <a:ext cx="2765506" cy="147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AF308AD-343E-4A22-A23E-88AFCC2799E8}"/>
              </a:ext>
            </a:extLst>
          </p:cNvPr>
          <p:cNvSpPr/>
          <p:nvPr/>
        </p:nvSpPr>
        <p:spPr>
          <a:xfrm>
            <a:off x="1295636" y="1452990"/>
            <a:ext cx="4850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自然語言理解（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Natural Language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Understanding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2011216" y="927864"/>
            <a:ext cx="5121569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自然語言處理（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atural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anguage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rocessing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91BE202-F2D4-4003-8FE0-A842166BB889}"/>
              </a:ext>
            </a:extLst>
          </p:cNvPr>
          <p:cNvSpPr/>
          <p:nvPr/>
        </p:nvSpPr>
        <p:spPr>
          <a:xfrm>
            <a:off x="1295637" y="3245007"/>
            <a:ext cx="4850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自然語言生成（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Natural Language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Generation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6559AE5-8445-401C-A1FF-9D7DFCD951C0}"/>
              </a:ext>
            </a:extLst>
          </p:cNvPr>
          <p:cNvSpPr txBox="1"/>
          <p:nvPr/>
        </p:nvSpPr>
        <p:spPr>
          <a:xfrm>
            <a:off x="1385648" y="3656512"/>
            <a:ext cx="6390708" cy="677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just" hangingPunct="0">
              <a:lnSpc>
                <a:spcPct val="150000"/>
              </a:lnSpc>
            </a:pPr>
            <a:r>
              <a:rPr lang="zh-TW" altLang="en-US" sz="1200" dirty="0">
                <a:latin typeface="Sitka Heading Semibold" pitchFamily="2" charset="0"/>
              </a:rPr>
              <a:t>自然語言生成是指將非語言的資料數據，轉換成人類能夠理解的自然語言格式，常應用在語言翻譯、聊天機器人等。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29B2829-3F89-450B-9D72-0A0D2DD2257B}"/>
              </a:ext>
            </a:extLst>
          </p:cNvPr>
          <p:cNvGrpSpPr/>
          <p:nvPr/>
        </p:nvGrpSpPr>
        <p:grpSpPr>
          <a:xfrm>
            <a:off x="1907704" y="2009986"/>
            <a:ext cx="2716554" cy="340519"/>
            <a:chOff x="1603419" y="1939639"/>
            <a:chExt cx="2716554" cy="340519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4110464-F8C8-49F5-903C-08CBB8545005}"/>
                </a:ext>
              </a:extLst>
            </p:cNvPr>
            <p:cNvSpPr/>
            <p:nvPr/>
          </p:nvSpPr>
          <p:spPr>
            <a:xfrm>
              <a:off x="2238877" y="1956011"/>
              <a:ext cx="2081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張三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　</a:t>
              </a:r>
              <a:r>
                <a:rPr lang="zh-TW" alt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打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　</a:t>
              </a:r>
              <a:r>
                <a:rPr lang="zh-TW" alt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李四</a:t>
              </a:r>
              <a:endParaRPr lang="en-US" altLang="zh-TW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06D523E-13D9-4C3E-A493-93B9BD7CB9E5}"/>
                </a:ext>
              </a:extLst>
            </p:cNvPr>
            <p:cNvSpPr txBox="1"/>
            <p:nvPr/>
          </p:nvSpPr>
          <p:spPr>
            <a:xfrm>
              <a:off x="1603419" y="1939639"/>
              <a:ext cx="540000" cy="3405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S</a:t>
              </a:r>
              <a:r>
                <a:rPr lang="en-US" altLang="zh-TW" sz="1400" dirty="0">
                  <a:solidFill>
                    <a:schemeClr val="bg1"/>
                  </a:solidFill>
                </a:rPr>
                <a:t>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8812DD-0DFB-43E6-BF8A-3ACF4D248A5F}"/>
              </a:ext>
            </a:extLst>
          </p:cNvPr>
          <p:cNvGrpSpPr/>
          <p:nvPr/>
        </p:nvGrpSpPr>
        <p:grpSpPr>
          <a:xfrm>
            <a:off x="1907704" y="2586050"/>
            <a:ext cx="2782068" cy="340519"/>
            <a:chOff x="1603419" y="2537674"/>
            <a:chExt cx="2782068" cy="340519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E1EBB7C-1A7B-41AE-815C-A0558B81143E}"/>
                </a:ext>
              </a:extLst>
            </p:cNvPr>
            <p:cNvSpPr txBox="1"/>
            <p:nvPr/>
          </p:nvSpPr>
          <p:spPr>
            <a:xfrm>
              <a:off x="2238877" y="2542138"/>
              <a:ext cx="2146610" cy="331589"/>
            </a:xfrm>
            <a:prstGeom prst="roundRect">
              <a:avLst>
                <a:gd name="adj" fmla="val 13537"/>
              </a:avLst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l"/>
              <a:r>
                <a:rPr lang="zh-TW" altLang="en-US" sz="1400" u="sng" dirty="0">
                  <a:latin typeface="Sitka Heading Semibold" pitchFamily="2" charset="0"/>
                </a:rPr>
                <a:t>李四</a:t>
              </a:r>
              <a:r>
                <a:rPr lang="zh-TW" altLang="en-US" sz="1400" dirty="0">
                  <a:latin typeface="Sitka Heading Semibold" pitchFamily="2" charset="0"/>
                </a:rPr>
                <a:t>　</a:t>
              </a:r>
              <a:r>
                <a:rPr lang="zh-TW" altLang="en-US" sz="1400" u="sng" dirty="0">
                  <a:latin typeface="Sitka Heading Semibold" pitchFamily="2" charset="0"/>
                </a:rPr>
                <a:t>被</a:t>
              </a:r>
              <a:r>
                <a:rPr lang="zh-TW" altLang="en-US" sz="1400" dirty="0">
                  <a:latin typeface="Sitka Heading Semibold" pitchFamily="2" charset="0"/>
                </a:rPr>
                <a:t>　</a:t>
              </a:r>
              <a:r>
                <a:rPr lang="zh-TW" altLang="en-US" sz="1400" u="sng" dirty="0">
                  <a:latin typeface="Sitka Heading Semibold" pitchFamily="2" charset="0"/>
                </a:rPr>
                <a:t>張三</a:t>
              </a:r>
              <a:r>
                <a:rPr lang="zh-TW" altLang="en-US" sz="1400" dirty="0">
                  <a:latin typeface="Sitka Heading Semibold" pitchFamily="2" charset="0"/>
                </a:rPr>
                <a:t>　</a:t>
              </a:r>
              <a:r>
                <a:rPr lang="zh-TW" altLang="en-US" sz="1400" u="sng" dirty="0">
                  <a:latin typeface="Sitka Heading Semibold" pitchFamily="2" charset="0"/>
                </a:rPr>
                <a:t>打</a:t>
              </a:r>
              <a:endParaRPr lang="zh-TW" altLang="en-US" sz="1400" u="sng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324F271-71B5-459E-AB6F-AF252765B842}"/>
                </a:ext>
              </a:extLst>
            </p:cNvPr>
            <p:cNvSpPr txBox="1"/>
            <p:nvPr/>
          </p:nvSpPr>
          <p:spPr>
            <a:xfrm>
              <a:off x="1603419" y="2537674"/>
              <a:ext cx="540000" cy="3405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S</a:t>
              </a:r>
              <a:r>
                <a:rPr lang="en-US" altLang="zh-TW" sz="1400" dirty="0">
                  <a:solidFill>
                    <a:schemeClr val="bg1"/>
                  </a:solidFill>
                </a:rPr>
                <a:t>2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6" name="圖形 75" descr="單線箭號 (直線)">
            <a:extLst>
              <a:ext uri="{FF2B5EF4-FFF2-40B4-BE49-F238E27FC236}">
                <a16:creationId xmlns:a16="http://schemas.microsoft.com/office/drawing/2014/main" id="{2438DBD5-150F-4543-8E54-024A946761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89733" y="2370026"/>
            <a:ext cx="218712" cy="21871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F85685-BF1C-495F-B3A4-60DEC1494DF1}"/>
              </a:ext>
            </a:extLst>
          </p:cNvPr>
          <p:cNvGrpSpPr/>
          <p:nvPr/>
        </p:nvGrpSpPr>
        <p:grpSpPr>
          <a:xfrm>
            <a:off x="2037709" y="3866220"/>
            <a:ext cx="1922223" cy="542528"/>
            <a:chOff x="2181725" y="3773755"/>
            <a:chExt cx="1922223" cy="542528"/>
          </a:xfrm>
        </p:grpSpPr>
        <p:pic>
          <p:nvPicPr>
            <p:cNvPr id="7" name="圖形 6" descr="語音">
              <a:extLst>
                <a:ext uri="{FF2B5EF4-FFF2-40B4-BE49-F238E27FC236}">
                  <a16:creationId xmlns:a16="http://schemas.microsoft.com/office/drawing/2014/main" id="{048A21E8-E354-4FEB-8E6C-D31633AA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0643" y="3773755"/>
              <a:ext cx="540000" cy="540000"/>
            </a:xfrm>
            <a:prstGeom prst="rect">
              <a:avLst/>
            </a:prstGeom>
          </p:spPr>
        </p:pic>
        <p:pic>
          <p:nvPicPr>
            <p:cNvPr id="10" name="圖形 9" descr="文件">
              <a:extLst>
                <a:ext uri="{FF2B5EF4-FFF2-40B4-BE49-F238E27FC236}">
                  <a16:creationId xmlns:a16="http://schemas.microsoft.com/office/drawing/2014/main" id="{4FF5946B-88C1-48E5-9458-EEFF6FA2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63948" y="3776283"/>
              <a:ext cx="540000" cy="540000"/>
            </a:xfrm>
            <a:prstGeom prst="rect">
              <a:avLst/>
            </a:prstGeom>
          </p:spPr>
        </p:pic>
        <p:pic>
          <p:nvPicPr>
            <p:cNvPr id="12" name="圖形 11" descr="圖片">
              <a:extLst>
                <a:ext uri="{FF2B5EF4-FFF2-40B4-BE49-F238E27FC236}">
                  <a16:creationId xmlns:a16="http://schemas.microsoft.com/office/drawing/2014/main" id="{D96516A3-0687-4936-9C74-3439DAE8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81725" y="3773755"/>
              <a:ext cx="540000" cy="540000"/>
            </a:xfrm>
            <a:prstGeom prst="rect">
              <a:avLst/>
            </a:prstGeom>
          </p:spPr>
        </p:pic>
      </p:grpSp>
      <p:pic>
        <p:nvPicPr>
          <p:cNvPr id="78" name="圖形 77" descr="單線箭號 (直線)">
            <a:extLst>
              <a:ext uri="{FF2B5EF4-FFF2-40B4-BE49-F238E27FC236}">
                <a16:creationId xmlns:a16="http://schemas.microsoft.com/office/drawing/2014/main" id="{71F2538B-FC6F-4CCF-93A0-14E209C072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89733" y="4026864"/>
            <a:ext cx="218712" cy="218712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D305F08A-8F03-4971-9594-4FF8C58A4250}"/>
              </a:ext>
            </a:extLst>
          </p:cNvPr>
          <p:cNvSpPr txBox="1"/>
          <p:nvPr/>
        </p:nvSpPr>
        <p:spPr>
          <a:xfrm>
            <a:off x="5038246" y="3960403"/>
            <a:ext cx="900000" cy="360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bg1"/>
                </a:solidFill>
                <a:latin typeface="Sitka Heading Semibold" pitchFamily="2" charset="0"/>
              </a:rPr>
              <a:t>Text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51" grpId="0" animBg="1"/>
      <p:bldP spid="51" grpId="1" animBg="1"/>
      <p:bldP spid="53" grpId="0"/>
      <p:bldP spid="70" grpId="0"/>
      <p:bldP spid="71" grpId="0" animBg="1"/>
      <p:bldP spid="71" grpId="1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028" name="Picture 4" descr="An unrolled recurrent neural network.">
            <a:extLst>
              <a:ext uri="{FF2B5EF4-FFF2-40B4-BE49-F238E27FC236}">
                <a16:creationId xmlns:a16="http://schemas.microsoft.com/office/drawing/2014/main" id="{AA96D19A-AD28-4292-A0C3-3F5FB68D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16" y="2068488"/>
            <a:ext cx="603096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EF16716B-34D8-4621-BB76-F53EA3F39206}"/>
              </a:ext>
            </a:extLst>
          </p:cNvPr>
          <p:cNvSpPr txBox="1"/>
          <p:nvPr/>
        </p:nvSpPr>
        <p:spPr>
          <a:xfrm>
            <a:off x="3431702" y="3868688"/>
            <a:ext cx="228059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展開的循環神經網路</a:t>
            </a:r>
          </a:p>
        </p:txBody>
      </p:sp>
    </p:spTree>
    <p:extLst>
      <p:ext uri="{BB962C8B-B14F-4D97-AF65-F5344CB8AC3E}">
        <p14:creationId xmlns:p14="http://schemas.microsoft.com/office/powerpoint/2010/main" val="19371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CF45890-0C77-4948-889B-9B9248B2429E}"/>
              </a:ext>
            </a:extLst>
          </p:cNvPr>
          <p:cNvGrpSpPr/>
          <p:nvPr/>
        </p:nvGrpSpPr>
        <p:grpSpPr>
          <a:xfrm>
            <a:off x="1799692" y="1594452"/>
            <a:ext cx="2292584" cy="2840539"/>
            <a:chOff x="1799692" y="1594452"/>
            <a:chExt cx="2292584" cy="2840539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F16716B-34D8-4621-BB76-F53EA3F39206}"/>
                </a:ext>
              </a:extLst>
            </p:cNvPr>
            <p:cNvSpPr txBox="1"/>
            <p:nvPr/>
          </p:nvSpPr>
          <p:spPr>
            <a:xfrm>
              <a:off x="2095312" y="4094472"/>
              <a:ext cx="170134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RNN</a:t>
              </a:r>
              <a:endParaRPr lang="zh-TW" altLang="en-US" sz="1400" dirty="0">
                <a:latin typeface="Sitka Heading Semibold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D0FE68B-D9D4-4041-B89B-41225CB1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2" y="1594452"/>
              <a:ext cx="2292584" cy="2340000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4941BE9-E4EF-42A5-B7D0-5C4B2C4EFBFF}"/>
              </a:ext>
            </a:extLst>
          </p:cNvPr>
          <p:cNvGrpSpPr/>
          <p:nvPr/>
        </p:nvGrpSpPr>
        <p:grpSpPr>
          <a:xfrm>
            <a:off x="5051726" y="1594452"/>
            <a:ext cx="2281424" cy="2840538"/>
            <a:chOff x="5051726" y="1594452"/>
            <a:chExt cx="2281424" cy="284053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D2058A0-2132-4D9A-ADAD-25500F5FC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726" y="1594452"/>
              <a:ext cx="2281424" cy="2340000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934D3F5-79E4-459B-96F3-0D3EFCB8045A}"/>
                </a:ext>
              </a:extLst>
            </p:cNvPr>
            <p:cNvSpPr txBox="1"/>
            <p:nvPr/>
          </p:nvSpPr>
          <p:spPr>
            <a:xfrm>
              <a:off x="5347346" y="4094471"/>
              <a:ext cx="170134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LSTM</a:t>
              </a:r>
              <a:endParaRPr lang="zh-TW" altLang="en-US" sz="1400" dirty="0">
                <a:latin typeface="Sitka Heading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844EAA-0AFD-4929-9C3F-C5A44D1B835C}"/>
              </a:ext>
            </a:extLst>
          </p:cNvPr>
          <p:cNvGrpSpPr/>
          <p:nvPr/>
        </p:nvGrpSpPr>
        <p:grpSpPr>
          <a:xfrm>
            <a:off x="362616" y="1536780"/>
            <a:ext cx="8513424" cy="2943976"/>
            <a:chOff x="362616" y="1473989"/>
            <a:chExt cx="8513424" cy="2943976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AEA9C4-2124-4F3A-A621-6DB363F5E2F4}"/>
                </a:ext>
              </a:extLst>
            </p:cNvPr>
            <p:cNvSpPr txBox="1"/>
            <p:nvPr/>
          </p:nvSpPr>
          <p:spPr>
            <a:xfrm>
              <a:off x="1698368" y="2232025"/>
              <a:ext cx="1440000" cy="432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Input Gate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B1B0AFA-B8D7-4B13-8B9D-D300DEFFFC09}"/>
                </a:ext>
              </a:extLst>
            </p:cNvPr>
            <p:cNvSpPr txBox="1"/>
            <p:nvPr/>
          </p:nvSpPr>
          <p:spPr>
            <a:xfrm>
              <a:off x="3856463" y="2232025"/>
              <a:ext cx="1440000" cy="432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Memory Cell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CF50D11-F560-4B03-A446-AD3C451EF552}"/>
                </a:ext>
              </a:extLst>
            </p:cNvPr>
            <p:cNvSpPr txBox="1"/>
            <p:nvPr/>
          </p:nvSpPr>
          <p:spPr>
            <a:xfrm>
              <a:off x="6019712" y="2232025"/>
              <a:ext cx="1440000" cy="43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Output Gate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pic>
          <p:nvPicPr>
            <p:cNvPr id="38" name="圖形 37" descr="單線箭號 (直線)">
              <a:extLst>
                <a:ext uri="{FF2B5EF4-FFF2-40B4-BE49-F238E27FC236}">
                  <a16:creationId xmlns:a16="http://schemas.microsoft.com/office/drawing/2014/main" id="{86D0B841-F1C1-454F-ACE8-597712FA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388287" y="2340025"/>
              <a:ext cx="216000" cy="216000"/>
            </a:xfrm>
            <a:prstGeom prst="rect">
              <a:avLst/>
            </a:prstGeom>
          </p:spPr>
        </p:pic>
        <p:pic>
          <p:nvPicPr>
            <p:cNvPr id="39" name="圖形 38" descr="單線箭號 (直線)">
              <a:extLst>
                <a:ext uri="{FF2B5EF4-FFF2-40B4-BE49-F238E27FC236}">
                  <a16:creationId xmlns:a16="http://schemas.microsoft.com/office/drawing/2014/main" id="{6CA6D306-D25B-4F95-9347-4DCB90C99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548639" y="2340025"/>
              <a:ext cx="216000" cy="216000"/>
            </a:xfrm>
            <a:prstGeom prst="rect">
              <a:avLst/>
            </a:prstGeom>
          </p:spPr>
        </p:pic>
        <p:pic>
          <p:nvPicPr>
            <p:cNvPr id="40" name="圖形 39" descr="單線箭號 (直線)">
              <a:extLst>
                <a:ext uri="{FF2B5EF4-FFF2-40B4-BE49-F238E27FC236}">
                  <a16:creationId xmlns:a16="http://schemas.microsoft.com/office/drawing/2014/main" id="{ABA8985A-8621-4423-9BF6-AE57EEDA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28744" y="2340025"/>
              <a:ext cx="216000" cy="216000"/>
            </a:xfrm>
            <a:prstGeom prst="rect">
              <a:avLst/>
            </a:prstGeom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F08361B-82F2-49D8-BDBA-682B5E8E1AA4}"/>
                </a:ext>
              </a:extLst>
            </p:cNvPr>
            <p:cNvSpPr txBox="1"/>
            <p:nvPr/>
          </p:nvSpPr>
          <p:spPr>
            <a:xfrm>
              <a:off x="3856463" y="3240186"/>
              <a:ext cx="1440000" cy="43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Forget Gate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pic>
          <p:nvPicPr>
            <p:cNvPr id="42" name="圖形 41" descr="單線箭號 (直線)">
              <a:extLst>
                <a:ext uri="{FF2B5EF4-FFF2-40B4-BE49-F238E27FC236}">
                  <a16:creationId xmlns:a16="http://schemas.microsoft.com/office/drawing/2014/main" id="{470948BA-93C0-4C75-BF5D-C309E243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H="1">
              <a:off x="4283993" y="2844105"/>
              <a:ext cx="216000" cy="216000"/>
            </a:xfrm>
            <a:prstGeom prst="rect">
              <a:avLst/>
            </a:prstGeom>
          </p:spPr>
        </p:pic>
        <p:pic>
          <p:nvPicPr>
            <p:cNvPr id="44" name="圖形 43" descr="單線箭號 (直線)">
              <a:extLst>
                <a:ext uri="{FF2B5EF4-FFF2-40B4-BE49-F238E27FC236}">
                  <a16:creationId xmlns:a16="http://schemas.microsoft.com/office/drawing/2014/main" id="{4AE585DB-3FA5-4C08-B155-EF837EE9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H="1" flipV="1">
              <a:off x="4644008" y="2844106"/>
              <a:ext cx="216000" cy="216000"/>
            </a:xfrm>
            <a:prstGeom prst="rect">
              <a:avLst/>
            </a:prstGeom>
          </p:spPr>
        </p:pic>
        <p:pic>
          <p:nvPicPr>
            <p:cNvPr id="45" name="圖形 44" descr="單線箭號 (直線)">
              <a:extLst>
                <a:ext uri="{FF2B5EF4-FFF2-40B4-BE49-F238E27FC236}">
                  <a16:creationId xmlns:a16="http://schemas.microsoft.com/office/drawing/2014/main" id="{54C6DD5A-B1EC-4D1F-B344-7D24D6218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H="1">
              <a:off x="4468497" y="3852266"/>
              <a:ext cx="216000" cy="216000"/>
            </a:xfrm>
            <a:prstGeom prst="rect">
              <a:avLst/>
            </a:prstGeom>
          </p:spPr>
        </p:pic>
        <p:pic>
          <p:nvPicPr>
            <p:cNvPr id="46" name="圖形 45" descr="單線箭號 (直線)">
              <a:extLst>
                <a:ext uri="{FF2B5EF4-FFF2-40B4-BE49-F238E27FC236}">
                  <a16:creationId xmlns:a16="http://schemas.microsoft.com/office/drawing/2014/main" id="{C39EC8D8-D70D-46C2-984D-25C913BA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7714785" y="2340025"/>
              <a:ext cx="216000" cy="216000"/>
            </a:xfrm>
            <a:prstGeom prst="rect">
              <a:avLst/>
            </a:prstGeom>
          </p:spPr>
        </p:pic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25AD9E8-DC45-4E44-9797-928568035F18}"/>
                </a:ext>
              </a:extLst>
            </p:cNvPr>
            <p:cNvSpPr txBox="1"/>
            <p:nvPr/>
          </p:nvSpPr>
          <p:spPr>
            <a:xfrm>
              <a:off x="3156625" y="4111498"/>
              <a:ext cx="2849510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Signal control the forget gate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3283EA81-7541-44DD-98A2-183362998D52}"/>
                </a:ext>
              </a:extLst>
            </p:cNvPr>
            <p:cNvSpPr txBox="1"/>
            <p:nvPr/>
          </p:nvSpPr>
          <p:spPr>
            <a:xfrm>
              <a:off x="362616" y="2277765"/>
              <a:ext cx="96078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Input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4C26D470-6FFB-4925-A468-D86CE88F0584}"/>
                </a:ext>
              </a:extLst>
            </p:cNvPr>
            <p:cNvSpPr txBox="1"/>
            <p:nvPr/>
          </p:nvSpPr>
          <p:spPr>
            <a:xfrm>
              <a:off x="7915256" y="2277764"/>
              <a:ext cx="96078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Output</a:t>
              </a:r>
              <a:endParaRPr lang="zh-TW" altLang="en-US" sz="1400" dirty="0">
                <a:latin typeface="Sitka Heading Semibold"/>
              </a:endParaRPr>
            </a:p>
          </p:txBody>
        </p:sp>
        <p:pic>
          <p:nvPicPr>
            <p:cNvPr id="51" name="圖形 50" descr="單線箭號 (直線)">
              <a:extLst>
                <a:ext uri="{FF2B5EF4-FFF2-40B4-BE49-F238E27FC236}">
                  <a16:creationId xmlns:a16="http://schemas.microsoft.com/office/drawing/2014/main" id="{925B8B5A-B30C-47FA-A6BE-232D571F4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H="1" flipV="1">
              <a:off x="2303760" y="1852464"/>
              <a:ext cx="216000" cy="216000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F43C01C-5AA4-45C5-81BA-9B57CD2A3ADD}"/>
                </a:ext>
              </a:extLst>
            </p:cNvPr>
            <p:cNvSpPr txBox="1"/>
            <p:nvPr/>
          </p:nvSpPr>
          <p:spPr>
            <a:xfrm>
              <a:off x="987005" y="1473989"/>
              <a:ext cx="2849510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Signal control the input gate</a:t>
              </a:r>
              <a:endParaRPr lang="zh-TW" altLang="en-US" sz="1200" dirty="0">
                <a:latin typeface="Sitka Heading Semibold"/>
              </a:endParaRPr>
            </a:p>
          </p:txBody>
        </p: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id="{5D710A12-8079-4BF5-B244-83B5E9334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H="1" flipV="1">
              <a:off x="6631658" y="1860588"/>
              <a:ext cx="216000" cy="216000"/>
            </a:xfrm>
            <a:prstGeom prst="rect">
              <a:avLst/>
            </a:prstGeom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18172F6-9A4E-4EBC-B95C-A47FF726386F}"/>
                </a:ext>
              </a:extLst>
            </p:cNvPr>
            <p:cNvSpPr txBox="1"/>
            <p:nvPr/>
          </p:nvSpPr>
          <p:spPr>
            <a:xfrm>
              <a:off x="5314903" y="1473989"/>
              <a:ext cx="2849510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Signal control the output gate</a:t>
              </a:r>
              <a:endParaRPr lang="zh-TW" altLang="en-US" sz="1200" dirty="0">
                <a:latin typeface="Sitka Heading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7E03DDB-3468-4CC4-A0EE-33228287A2C8}"/>
              </a:ext>
            </a:extLst>
          </p:cNvPr>
          <p:cNvSpPr txBox="1"/>
          <p:nvPr/>
        </p:nvSpPr>
        <p:spPr>
          <a:xfrm>
            <a:off x="1882978" y="2645800"/>
            <a:ext cx="2148962" cy="144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BCADCE7-781E-439C-8B86-A22202BD1E46}"/>
              </a:ext>
            </a:extLst>
          </p:cNvPr>
          <p:cNvSpPr txBox="1"/>
          <p:nvPr/>
        </p:nvSpPr>
        <p:spPr>
          <a:xfrm>
            <a:off x="2391360" y="2458515"/>
            <a:ext cx="1132197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資料來源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4360450-5CA0-49B2-9A33-1E1B73BF920A}"/>
              </a:ext>
            </a:extLst>
          </p:cNvPr>
          <p:cNvSpPr txBox="1"/>
          <p:nvPr/>
        </p:nvSpPr>
        <p:spPr>
          <a:xfrm>
            <a:off x="2000515" y="2800397"/>
            <a:ext cx="1913885" cy="113080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開源資料集</a:t>
            </a:r>
            <a:endParaRPr lang="en-US" altLang="zh-TW" sz="1400" dirty="0">
              <a:latin typeface="Sitka Heading Semibold" pitchFamily="2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網路留言與評論</a:t>
            </a:r>
            <a:endParaRPr lang="en-US" altLang="zh-TW" sz="1400" dirty="0">
              <a:latin typeface="Sitka Heading Semibold" pitchFamily="2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情緒字典</a:t>
            </a:r>
            <a:endParaRPr lang="en-US" altLang="zh-TW" sz="1400" dirty="0">
              <a:latin typeface="Sitka Heading Semibold" pitchFamily="2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8516DA4-F49D-4341-8652-CD4F0D07FF3A}"/>
              </a:ext>
            </a:extLst>
          </p:cNvPr>
          <p:cNvSpPr txBox="1"/>
          <p:nvPr/>
        </p:nvSpPr>
        <p:spPr>
          <a:xfrm>
            <a:off x="1763688" y="1407115"/>
            <a:ext cx="5616624" cy="768934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400" dirty="0"/>
              <a:t>資料集內的每段句子限制是</a:t>
            </a:r>
            <a:r>
              <a:rPr lang="en-US" altLang="zh-TW" sz="1400" dirty="0"/>
              <a:t>15</a:t>
            </a:r>
            <a:r>
              <a:rPr lang="zh-TW" altLang="en-US" sz="1400" dirty="0"/>
              <a:t>個字元（包含標點符號），總共分為三類分別是正面（</a:t>
            </a:r>
            <a:r>
              <a:rPr lang="en-US" altLang="zh-TW" sz="1400" dirty="0"/>
              <a:t>1</a:t>
            </a:r>
            <a:r>
              <a:rPr lang="zh-TW" altLang="en-US" sz="1400" dirty="0"/>
              <a:t>）、中立（</a:t>
            </a:r>
            <a:r>
              <a:rPr lang="en-US" altLang="zh-TW" sz="1400" dirty="0"/>
              <a:t>0</a:t>
            </a:r>
            <a:r>
              <a:rPr lang="zh-TW" altLang="en-US" sz="1400" dirty="0"/>
              <a:t>）、負面（</a:t>
            </a:r>
            <a:r>
              <a:rPr lang="en-US" altLang="zh-TW" sz="1400" dirty="0"/>
              <a:t>-1</a:t>
            </a:r>
            <a:r>
              <a:rPr lang="zh-TW" altLang="en-US" sz="1400" dirty="0"/>
              <a:t>）</a:t>
            </a: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蒐集資料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17C9FC3-7858-4871-B708-D1B5C8CE4D2C}"/>
              </a:ext>
            </a:extLst>
          </p:cNvPr>
          <p:cNvGrpSpPr/>
          <p:nvPr/>
        </p:nvGrpSpPr>
        <p:grpSpPr>
          <a:xfrm>
            <a:off x="5215911" y="2503291"/>
            <a:ext cx="2164401" cy="1833449"/>
            <a:chOff x="5410967" y="2392544"/>
            <a:chExt cx="2164401" cy="1833449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09C2A4D-8C7C-4FF6-8109-23B0D468DC95}"/>
                </a:ext>
              </a:extLst>
            </p:cNvPr>
            <p:cNvSpPr txBox="1"/>
            <p:nvPr/>
          </p:nvSpPr>
          <p:spPr>
            <a:xfrm>
              <a:off x="5410967" y="2392544"/>
              <a:ext cx="216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happy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surprise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like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AA9576-99AA-4331-8C1A-06E6A7F3AEAF}"/>
                </a:ext>
              </a:extLst>
            </p:cNvPr>
            <p:cNvSpPr txBox="1"/>
            <p:nvPr/>
          </p:nvSpPr>
          <p:spPr>
            <a:xfrm>
              <a:off x="5415368" y="2916576"/>
              <a:ext cx="2160000" cy="360000"/>
            </a:xfrm>
            <a:prstGeom prst="roundRect">
              <a:avLst/>
            </a:prstGeom>
            <a:solidFill>
              <a:srgbClr val="FAEEDE"/>
            </a:solidFill>
            <a:ln>
              <a:solidFill>
                <a:srgbClr val="E03E3E"/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disgust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sadness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anger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B709485-A2C7-475D-97D3-246AD582A7FE}"/>
                </a:ext>
              </a:extLst>
            </p:cNvPr>
            <p:cNvSpPr txBox="1"/>
            <p:nvPr/>
          </p:nvSpPr>
          <p:spPr>
            <a:xfrm>
              <a:off x="5410967" y="3467374"/>
              <a:ext cx="2160000" cy="3064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none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21FDFCB-BBD0-443D-B13A-9DA886A3579F}"/>
                </a:ext>
              </a:extLst>
            </p:cNvPr>
            <p:cNvSpPr txBox="1"/>
            <p:nvPr/>
          </p:nvSpPr>
          <p:spPr>
            <a:xfrm>
              <a:off x="5441929" y="3885474"/>
              <a:ext cx="209807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nlpcc</a:t>
              </a:r>
              <a:r>
                <a:rPr lang="en-US" altLang="zh-TW" sz="1400" dirty="0"/>
                <a:t>2014</a:t>
              </a:r>
              <a:r>
                <a:rPr lang="zh-TW" altLang="en-US" sz="1400" dirty="0"/>
                <a:t>資料集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90"/>
                            </p:stCondLst>
                            <p:childTnLst>
                              <p:par>
                                <p:cTn id="2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8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0" grpId="0" uiExpand="1" build="p"/>
      <p:bldP spid="63" grpId="0"/>
      <p:bldP spid="6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24579</TotalTime>
  <Words>780</Words>
  <Application>Microsoft Office PowerPoint</Application>
  <PresentationFormat>自訂</PresentationFormat>
  <Paragraphs>221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Arial</vt:lpstr>
      <vt:lpstr>Calibri</vt:lpstr>
      <vt:lpstr>Sitka Heading Semibold</vt:lpstr>
      <vt:lpstr>Wingdings</vt:lpstr>
      <vt:lpstr>台灣金萱體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633</cp:revision>
  <dcterms:created xsi:type="dcterms:W3CDTF">2017-06-09T15:26:17Z</dcterms:created>
  <dcterms:modified xsi:type="dcterms:W3CDTF">2023-04-07T13:23:35Z</dcterms:modified>
</cp:coreProperties>
</file>