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4" r:id="rId1"/>
  </p:sldMasterIdLst>
  <p:notesMasterIdLst>
    <p:notesMasterId r:id="rId16"/>
  </p:notesMasterIdLst>
  <p:sldIdLst>
    <p:sldId id="256" r:id="rId2"/>
    <p:sldId id="261" r:id="rId3"/>
    <p:sldId id="340" r:id="rId4"/>
    <p:sldId id="296" r:id="rId5"/>
    <p:sldId id="328" r:id="rId6"/>
    <p:sldId id="330" r:id="rId7"/>
    <p:sldId id="349" r:id="rId8"/>
    <p:sldId id="319" r:id="rId9"/>
    <p:sldId id="271" r:id="rId10"/>
    <p:sldId id="334" r:id="rId11"/>
    <p:sldId id="348" r:id="rId12"/>
    <p:sldId id="347" r:id="rId13"/>
    <p:sldId id="300" r:id="rId14"/>
    <p:sldId id="282" r:id="rId15"/>
  </p:sldIdLst>
  <p:sldSz cx="9144000" cy="5145088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  <p:embeddedFont>
      <p:font typeface="Sitka Heading" pitchFamily="2" charset="0"/>
      <p:regular r:id="rId22"/>
      <p:bold r:id="rId23"/>
      <p:italic r:id="rId24"/>
      <p:boldItalic r:id="rId25"/>
    </p:embeddedFont>
    <p:embeddedFont>
      <p:font typeface="Sitka Heading Semibold" pitchFamily="2" charset="0"/>
      <p:bold r:id="rId26"/>
      <p:boldItalic r:id="rId27"/>
    </p:embeddedFont>
    <p:embeddedFont>
      <p:font typeface="台灣金萱體" panose="02020500000000000000" pitchFamily="18" charset="-120"/>
      <p:regular r:id="rId28"/>
    </p:embeddedFont>
  </p:embeddedFontLst>
  <p:kinsoku lang="zh-TW" invalStChars="" invalEndChars="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開頭" id="{6FC05FCD-B7FD-4A89-B846-24418ABE0961}">
          <p14:sldIdLst>
            <p14:sldId id="256"/>
          </p14:sldIdLst>
        </p14:section>
        <p14:section name="目錄" id="{317438F3-236E-49AB-B153-7826C7B4D751}">
          <p14:sldIdLst>
            <p14:sldId id="261"/>
          </p14:sldIdLst>
        </p14:section>
        <p14:section name="摘要" id="{9CC72B25-1A53-4164-8B20-DF951713DD1A}">
          <p14:sldIdLst>
            <p14:sldId id="340"/>
          </p14:sldIdLst>
        </p14:section>
        <p14:section name="文獻探討" id="{AFD34280-BC63-4D29-B66E-5A216B0AB766}">
          <p14:sldIdLst>
            <p14:sldId id="296"/>
            <p14:sldId id="328"/>
            <p14:sldId id="330"/>
            <p14:sldId id="349"/>
          </p14:sldIdLst>
        </p14:section>
        <p14:section name="研究方法" id="{37CC4188-1E23-434C-B6E1-B0C181BCF747}">
          <p14:sldIdLst>
            <p14:sldId id="319"/>
            <p14:sldId id="271"/>
            <p14:sldId id="334"/>
            <p14:sldId id="348"/>
          </p14:sldIdLst>
        </p14:section>
        <p14:section name="結論" id="{03F6012E-C4FD-44F8-A30B-DF371020F14E}">
          <p14:sldIdLst>
            <p14:sldId id="347"/>
            <p14:sldId id="300"/>
          </p14:sldIdLst>
        </p14:section>
        <p14:section name="結尾" id="{4C644145-B8AD-4BCA-A57D-A344C6447098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承緯" initials="林承緯" lastIdx="2" clrIdx="0">
    <p:extLst>
      <p:ext uri="{19B8F6BF-5375-455C-9EA6-DF929625EA0E}">
        <p15:presenceInfo xmlns:p15="http://schemas.microsoft.com/office/powerpoint/2012/main" userId="林承緯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E3E"/>
    <a:srgbClr val="FFFFFF"/>
    <a:srgbClr val="DEEBF7"/>
    <a:srgbClr val="FEF8F8"/>
    <a:srgbClr val="CBD3F5"/>
    <a:srgbClr val="FEFAE8"/>
    <a:srgbClr val="E8EAFC"/>
    <a:srgbClr val="EAF2FA"/>
    <a:srgbClr val="C1CDFF"/>
    <a:srgbClr val="E5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7217" autoAdjust="0"/>
  </p:normalViewPr>
  <p:slideViewPr>
    <p:cSldViewPr>
      <p:cViewPr varScale="1">
        <p:scale>
          <a:sx n="83" d="100"/>
          <a:sy n="83" d="100"/>
        </p:scale>
        <p:origin x="62" y="994"/>
      </p:cViewPr>
      <p:guideLst>
        <p:guide orient="horz" pos="1621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2023/7/22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91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13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005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700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59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hangingPunct="0">
              <a:buFont typeface="+mj-lt"/>
              <a:buNone/>
            </a:pP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53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171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91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kern="100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20DF-609D-469D-AA65-D123F325B72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7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 hangingPunct="0">
              <a:buFont typeface="+mj-lt"/>
              <a:buAutoNum type="alphaLcParenR"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原始不平衡數據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hangingPunct="0">
              <a:buFont typeface="+mj-lt"/>
              <a:buAutoNum type="alphaLcParenR"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為每個少數點計算球體半徑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hangingPunct="0">
              <a:buFont typeface="+mj-lt"/>
              <a:buAutoNum type="alphaLcParenR"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半徑內多數點的出現限制了其最終長度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半徑內的多數點被推出球體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hangingPunct="0">
              <a:buFont typeface="+mj-lt"/>
              <a:buAutoNum type="alphaLcParenR"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生成合成少數樣本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hangingPunct="0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少數點附近生成的樣本數量與其半徑成反比。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729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129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6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351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rand(0,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M)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(k-means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中心點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多數類別樣本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CCR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的圓圈半徑：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hangingPunct="0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LR-SMOTE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生成新樣本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hangingPunct="0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rand(0,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M)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(k-means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中心點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多數類別樣本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&gt;= CCR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的圓圈半徑：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hangingPunct="0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生成合成新樣本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41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6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1056A-F3E7-495F-BA08-9E7B71426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A3DDD4-4EA3-4F0A-BBB0-928D4B05A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 baseline="0">
                <a:latin typeface="Sitka Heading Semibold" pitchFamily="2" charset="0"/>
                <a:ea typeface="台灣金萱體" panose="02020500000000000000" pitchFamily="18" charset="-12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4FE3E5-C310-4EFF-8D18-369BF155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2023/7/22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026C86-9DE9-4B32-92E2-FA886C14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924370-432A-472D-94F2-91EEBA0E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74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F35E-3FF8-4430-A23E-B80CF54E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81F882-6D7B-4837-9CEA-2283D6E75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5359BE-997B-4AE8-92A9-A11F8DEB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2023/7/22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287516-5E09-466E-A127-BCB0E09E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EE99BD-9FAC-4573-AC0C-7BF1029B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41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8671C0D-1521-43F0-ABF3-67A41E10E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843C56-B623-4B17-BFAC-70E69A945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C63F61-FCAB-4DF3-9586-846DC87C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2023/7/22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2F7CF8-942C-428A-9248-2DA135E5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05E364-449B-4200-9A78-FDAD1114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127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26A50-9603-4F04-986E-26F0F349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5DCE31-36B8-4EB0-9386-11865D4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978A08-6337-4783-AF8F-54FADCA9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2023/7/22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16F848-39B2-484D-88C8-00630561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E8DEAF-E7A0-4E87-861D-E9F10E43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29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06D0F-EC61-4B18-AFB2-3A7F15C2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B5AA04-75E1-411C-BC15-D701370F1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15F905-B621-4C13-AA2F-18D9768F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2023/7/22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80DE0B-E8C0-4CD9-9BEB-EAF4FF5C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E2B586-595C-4B10-AAF4-4EB559B1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65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D4703-4B5E-4451-B82F-C4DBF1DC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96B96E-5EEB-4EA3-9BC2-CAA682C45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BC880B-D252-404A-99E8-8CF172026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EB7F00-97A9-4083-826B-5843DDEC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2023/7/22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6BA9F9-9D2C-4112-A679-3BC06C6C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EC48AF-07CF-47B6-873D-069C4E94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59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634D9-E3C2-48BF-B3D8-0DC0687B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DE1232-A2AF-47B6-97CE-4A48E0DA9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225688-7550-448B-AA9F-9BE10E4ED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D9D9BD9-DC44-461A-9DCF-A2BA3A0A3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E056C8-A851-49B8-87F1-8AA5E1E3C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8CD6526-CB7C-4772-A7E1-12446B13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2023/7/22</a:t>
            </a:fld>
            <a:endParaRPr lang="zh-CN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BBFC1B1-CD57-4BFD-8D16-25AEF22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C7EE79-9DA8-4105-860F-7CB189AA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13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D85F5-2B1E-4AEC-9462-9D2C3F46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6A6F4B5-918E-49DF-AE09-63E87612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2023/7/22</a:t>
            </a:fld>
            <a:endParaRPr lang="zh-CN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A507D6-E6DF-4D20-925F-9EC7BD42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F69D0C-B242-4175-8D67-3A47EEEB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5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9D13FE-E159-4F62-9E6C-83078D84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E8B0-37D8-4A94-82F6-917A9E355C37}" type="datetimeFigureOut">
              <a:rPr lang="zh-TW" altLang="en-US" smtClean="0"/>
              <a:t>2023/7/22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0D2DA6-BF5A-437B-AF37-B4121E94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98B7BF-988F-44B1-B8E3-E1A5E31C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E8B2-12FB-46EC-9011-C7F7CCA9E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517843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8B8D3-BDFC-43BF-B41D-3B410B75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0577B1-522F-4B1F-8D78-796F7C61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B0642F5-E67D-4D82-8F13-FEDB49C0D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5B1C40-8753-48B6-807F-E7C1985E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2023/7/22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DCC936-F9DF-4E10-81AE-0F7051E1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4CB987-A805-47CA-9127-796BF4D3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21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087BB-79F8-41F0-BAFC-970D06ED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BA208C-FAE0-4534-B3BA-020B18DEC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76F354-DC69-43FF-9E6B-260986F4C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64F79F-ECD6-4645-8071-00F0D491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2023/7/22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185309-89BB-4382-9122-F2D60D2F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CEE73A-3EA8-4F03-B704-8A9A09E7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65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C34022C-A79F-43AB-A14B-CF4B7BF3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F8B359-09B3-46D7-8C42-C0179110B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8D6E69-9A5D-4060-BF7E-4C9AC93E7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2023/7/22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F23E87-EFD7-4484-A48E-EAD8643BD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6F489D-CEB3-4DBD-A51B-4DDBB1A9A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83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63" r:id="rId12"/>
  </p:sldLayoutIdLst>
  <p:transition spd="med">
    <p:random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17937" y="1325127"/>
            <a:ext cx="8907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An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Improved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Unbalanced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Data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Classification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Method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 </a:t>
            </a:r>
            <a:b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</a:b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Based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on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Hybrid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Sampling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Approach</a:t>
            </a:r>
            <a:endParaRPr lang="zh-TW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  <a:sym typeface="+mn-lt"/>
            </a:endParaRPr>
          </a:p>
        </p:txBody>
      </p:sp>
      <p:cxnSp>
        <p:nvCxnSpPr>
          <p:cNvPr id="19" name="直接连接符 60">
            <a:extLst>
              <a:ext uri="{FF2B5EF4-FFF2-40B4-BE49-F238E27FC236}">
                <a16:creationId xmlns:a16="http://schemas.microsoft.com/office/drawing/2014/main" id="{F325BBD3-43B9-433F-95CC-5D4A95575FFF}"/>
              </a:ext>
            </a:extLst>
          </p:cNvPr>
          <p:cNvCxnSpPr>
            <a:cxnSpLocks/>
          </p:cNvCxnSpPr>
          <p:nvPr/>
        </p:nvCxnSpPr>
        <p:spPr>
          <a:xfrm>
            <a:off x="1717786" y="3562445"/>
            <a:ext cx="5708210" cy="0"/>
          </a:xfrm>
          <a:prstGeom prst="line">
            <a:avLst/>
          </a:prstGeom>
          <a:noFill/>
          <a:ln w="19050" cap="rnd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cxnSp>
      <p:sp>
        <p:nvSpPr>
          <p:cNvPr id="20" name="TextBox 11">
            <a:extLst>
              <a:ext uri="{FF2B5EF4-FFF2-40B4-BE49-F238E27FC236}">
                <a16:creationId xmlns:a16="http://schemas.microsoft.com/office/drawing/2014/main" id="{391EEBDB-53D3-4DD5-94B4-CAF56A78DC95}"/>
              </a:ext>
            </a:extLst>
          </p:cNvPr>
          <p:cNvSpPr txBox="1"/>
          <p:nvPr/>
        </p:nvSpPr>
        <p:spPr>
          <a:xfrm>
            <a:off x="6031713" y="3600648"/>
            <a:ext cx="1294906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報告者：林承緯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5EF0E7C8-CE5F-40DF-974F-5A2B0BFA9073}"/>
              </a:ext>
            </a:extLst>
          </p:cNvPr>
          <p:cNvSpPr txBox="1"/>
          <p:nvPr/>
        </p:nvSpPr>
        <p:spPr>
          <a:xfrm>
            <a:off x="2581924" y="2762255"/>
            <a:ext cx="3979936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作者：</a:t>
            </a:r>
            <a:r>
              <a:rPr lang="en-US" altLang="zh-TW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Biru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 Xu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、</a:t>
            </a:r>
            <a:r>
              <a:rPr lang="en-US" altLang="zh-TW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Wenjia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 Wang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、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Rui Yang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、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Qi Han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id="{3A5432AF-1A9B-4BB7-BD44-D34B78114211}"/>
              </a:ext>
            </a:extLst>
          </p:cNvPr>
          <p:cNvSpPr txBox="1"/>
          <p:nvPr/>
        </p:nvSpPr>
        <p:spPr>
          <a:xfrm>
            <a:off x="1749255" y="3601306"/>
            <a:ext cx="1700466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 hangingPunct="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中華民國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2021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年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07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月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01EFA1E-CF2D-40B5-96BE-699ADEDFB6AE}"/>
              </a:ext>
            </a:extLst>
          </p:cNvPr>
          <p:cNvSpPr>
            <a:spLocks/>
          </p:cNvSpPr>
          <p:nvPr/>
        </p:nvSpPr>
        <p:spPr bwMode="auto">
          <a:xfrm rot="1400701">
            <a:off x="8081768" y="-469601"/>
            <a:ext cx="1229567" cy="139650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A179041-7C7F-40C3-B53E-D40BE1F5CD8D}"/>
              </a:ext>
            </a:extLst>
          </p:cNvPr>
          <p:cNvGrpSpPr/>
          <p:nvPr/>
        </p:nvGrpSpPr>
        <p:grpSpPr>
          <a:xfrm>
            <a:off x="-271920" y="3566241"/>
            <a:ext cx="1310405" cy="1845308"/>
            <a:chOff x="-271920" y="3321291"/>
            <a:chExt cx="1484351" cy="209025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88E03143-0639-4569-A425-90CC1E807DFC}"/>
                </a:ext>
              </a:extLst>
            </p:cNvPr>
            <p:cNvSpPr>
              <a:spLocks/>
            </p:cNvSpPr>
            <p:nvPr/>
          </p:nvSpPr>
          <p:spPr bwMode="auto">
            <a:xfrm rot="20697498">
              <a:off x="-271920" y="4010777"/>
              <a:ext cx="1233323" cy="14007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9EB7730-7BF1-4D8E-BEC5-535E5F9400C4}"/>
                </a:ext>
              </a:extLst>
            </p:cNvPr>
            <p:cNvSpPr>
              <a:spLocks/>
            </p:cNvSpPr>
            <p:nvPr/>
          </p:nvSpPr>
          <p:spPr bwMode="auto">
            <a:xfrm rot="1746940">
              <a:off x="420344" y="3535913"/>
              <a:ext cx="792087" cy="899629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1CBB883-6E8C-43DC-B539-E688ABEC4D12}"/>
                </a:ext>
              </a:extLst>
            </p:cNvPr>
            <p:cNvSpPr>
              <a:spLocks/>
            </p:cNvSpPr>
            <p:nvPr/>
          </p:nvSpPr>
          <p:spPr bwMode="auto">
            <a:xfrm rot="3462091">
              <a:off x="338476" y="3291862"/>
              <a:ext cx="433514" cy="4923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F8A96149-87BB-438D-902F-F707F854C769}"/>
              </a:ext>
            </a:extLst>
          </p:cNvPr>
          <p:cNvSpPr>
            <a:spLocks/>
          </p:cNvSpPr>
          <p:nvPr/>
        </p:nvSpPr>
        <p:spPr bwMode="auto">
          <a:xfrm rot="748008">
            <a:off x="8205302" y="651120"/>
            <a:ext cx="621886" cy="70631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7" name="Picture 10" descr="animation drawing gif | WiffleGif">
            <a:extLst>
              <a:ext uri="{FF2B5EF4-FFF2-40B4-BE49-F238E27FC236}">
                <a16:creationId xmlns:a16="http://schemas.microsoft.com/office/drawing/2014/main" id="{30C571FF-196A-4A9E-8909-6E7D011F5B6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268" y="3292624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1">
            <a:extLst>
              <a:ext uri="{FF2B5EF4-FFF2-40B4-BE49-F238E27FC236}">
                <a16:creationId xmlns:a16="http://schemas.microsoft.com/office/drawing/2014/main" id="{273DC65C-FBBA-4AA7-987A-17AE32EDDA4C}"/>
              </a:ext>
            </a:extLst>
          </p:cNvPr>
          <p:cNvSpPr txBox="1"/>
          <p:nvPr/>
        </p:nvSpPr>
        <p:spPr>
          <a:xfrm>
            <a:off x="3803409" y="3146334"/>
            <a:ext cx="1536960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來源：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IEEE Access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40230" y="4806534"/>
            <a:ext cx="4042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18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TextBox 120">
            <a:extLst>
              <a:ext uri="{FF2B5EF4-FFF2-40B4-BE49-F238E27FC236}">
                <a16:creationId xmlns:a16="http://schemas.microsoft.com/office/drawing/2014/main" id="{CF40E081-E4A1-445B-B97C-6283C1AA8F19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Haberman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927CD08-6DDF-4727-AD78-603A5B6E9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867819"/>
              </p:ext>
            </p:extLst>
          </p:nvPr>
        </p:nvGraphicFramePr>
        <p:xfrm>
          <a:off x="1250259" y="1669636"/>
          <a:ext cx="6643108" cy="281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948">
                  <a:extLst>
                    <a:ext uri="{9D8B030D-6E8A-4147-A177-3AD203B41FA5}">
                      <a16:colId xmlns:a16="http://schemas.microsoft.com/office/drawing/2014/main" val="158827024"/>
                    </a:ext>
                  </a:extLst>
                </a:gridCol>
                <a:gridCol w="1209790">
                  <a:extLst>
                    <a:ext uri="{9D8B030D-6E8A-4147-A177-3AD203B41FA5}">
                      <a16:colId xmlns:a16="http://schemas.microsoft.com/office/drawing/2014/main" val="1815916430"/>
                    </a:ext>
                  </a:extLst>
                </a:gridCol>
                <a:gridCol w="1209790">
                  <a:extLst>
                    <a:ext uri="{9D8B030D-6E8A-4147-A177-3AD203B41FA5}">
                      <a16:colId xmlns:a16="http://schemas.microsoft.com/office/drawing/2014/main" val="2773713156"/>
                    </a:ext>
                  </a:extLst>
                </a:gridCol>
                <a:gridCol w="1209790">
                  <a:extLst>
                    <a:ext uri="{9D8B030D-6E8A-4147-A177-3AD203B41FA5}">
                      <a16:colId xmlns:a16="http://schemas.microsoft.com/office/drawing/2014/main" val="1384986767"/>
                    </a:ext>
                  </a:extLst>
                </a:gridCol>
                <a:gridCol w="1209790">
                  <a:extLst>
                    <a:ext uri="{9D8B030D-6E8A-4147-A177-3AD203B41FA5}">
                      <a16:colId xmlns:a16="http://schemas.microsoft.com/office/drawing/2014/main" val="1123178135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評估標準</a:t>
                      </a:r>
                      <a:endParaRPr lang="en-US" altLang="zh-TW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平衡方法</a:t>
                      </a:r>
                      <a:endParaRPr lang="en-US" altLang="zh-TW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108000" marR="108000" marT="36000" marB="360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Recall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TNR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F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-Score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G-mean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8294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Original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0.7607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0.8430</a:t>
                      </a:r>
                      <a:endParaRPr lang="zh-TW" altLang="en-US" sz="14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0.7997</a:t>
                      </a:r>
                      <a:endParaRPr lang="zh-TW" altLang="en-US" sz="14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0.4712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71563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SMOTE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0.7967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0.7837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0.7901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0.5902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31744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CCR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0.7925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0.7867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0.7996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0.5802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22634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SMOTE</a:t>
                      </a: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r>
                        <a:rPr lang="en-US" altLang="zh-TW" sz="14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TomekLink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0.7115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0.7553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0.6962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0.6042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912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CCR-SMOTETL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0.8024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0.7659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0.7922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0.6031</a:t>
                      </a:r>
                      <a:endParaRPr lang="zh-TW" altLang="en-US" sz="140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46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9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40230" y="4806534"/>
            <a:ext cx="4042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18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TextBox 120">
            <a:extLst>
              <a:ext uri="{FF2B5EF4-FFF2-40B4-BE49-F238E27FC236}">
                <a16:creationId xmlns:a16="http://schemas.microsoft.com/office/drawing/2014/main" id="{CF40E081-E4A1-445B-B97C-6283C1AA8F19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Blood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927CD08-6DDF-4727-AD78-603A5B6E9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783728"/>
              </p:ext>
            </p:extLst>
          </p:nvPr>
        </p:nvGraphicFramePr>
        <p:xfrm>
          <a:off x="1250259" y="1669636"/>
          <a:ext cx="6643108" cy="281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948">
                  <a:extLst>
                    <a:ext uri="{9D8B030D-6E8A-4147-A177-3AD203B41FA5}">
                      <a16:colId xmlns:a16="http://schemas.microsoft.com/office/drawing/2014/main" val="158827024"/>
                    </a:ext>
                  </a:extLst>
                </a:gridCol>
                <a:gridCol w="1209790">
                  <a:extLst>
                    <a:ext uri="{9D8B030D-6E8A-4147-A177-3AD203B41FA5}">
                      <a16:colId xmlns:a16="http://schemas.microsoft.com/office/drawing/2014/main" val="1815916430"/>
                    </a:ext>
                  </a:extLst>
                </a:gridCol>
                <a:gridCol w="1209790">
                  <a:extLst>
                    <a:ext uri="{9D8B030D-6E8A-4147-A177-3AD203B41FA5}">
                      <a16:colId xmlns:a16="http://schemas.microsoft.com/office/drawing/2014/main" val="2773713156"/>
                    </a:ext>
                  </a:extLst>
                </a:gridCol>
                <a:gridCol w="1209790">
                  <a:extLst>
                    <a:ext uri="{9D8B030D-6E8A-4147-A177-3AD203B41FA5}">
                      <a16:colId xmlns:a16="http://schemas.microsoft.com/office/drawing/2014/main" val="1384986767"/>
                    </a:ext>
                  </a:extLst>
                </a:gridCol>
                <a:gridCol w="1209790">
                  <a:extLst>
                    <a:ext uri="{9D8B030D-6E8A-4147-A177-3AD203B41FA5}">
                      <a16:colId xmlns:a16="http://schemas.microsoft.com/office/drawing/2014/main" val="1123178135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評估標準</a:t>
                      </a:r>
                      <a:endParaRPr lang="en-US" altLang="zh-TW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平衡方法</a:t>
                      </a:r>
                      <a:endParaRPr lang="en-US" altLang="zh-TW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108000" marR="108000" marT="36000" marB="360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Recall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TNR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F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-Score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G-mean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8294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Original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0.8056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0.8871</a:t>
                      </a:r>
                      <a:endParaRPr lang="zh-TW" altLang="en-US" sz="14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0.8444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0.5283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71563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SMOTE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0.8317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0.7544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0.7912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31744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CCR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0.8246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0.8743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0.8487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0.5947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22634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SMOTE</a:t>
                      </a: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r>
                        <a:rPr lang="en-US" altLang="zh-TW" sz="14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TomekLink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0.7051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0.7541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0.6916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0.6040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912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CCR-SMOTETL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0.8295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0.8760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0.8521</a:t>
                      </a:r>
                      <a:endParaRPr lang="zh-TW" altLang="en-US" sz="140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0.6089</a:t>
                      </a:r>
                      <a:endParaRPr lang="zh-TW" altLang="en-US" sz="140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46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484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0E4CDFCA-04E1-4516-8AC4-774128E0EC13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08CFBC3-3F71-4B1F-A9DE-3280A5381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80880D9C-78B2-4AD7-9DAB-1B599F920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49EB658F-4929-42C2-B3CE-0C876AAB6BD3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結論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35422" y="4806534"/>
            <a:ext cx="409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20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94425E1-85ED-4007-B957-DFF9D1B59C7E}"/>
              </a:ext>
            </a:extLst>
          </p:cNvPr>
          <p:cNvSpPr txBox="1"/>
          <p:nvPr/>
        </p:nvSpPr>
        <p:spPr>
          <a:xfrm>
            <a:off x="1692000" y="1402544"/>
            <a:ext cx="5760000" cy="234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i="1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9B37D4-E35E-4BDC-9FEA-8998C6C1BEF5}"/>
              </a:ext>
            </a:extLst>
          </p:cNvPr>
          <p:cNvSpPr/>
          <p:nvPr/>
        </p:nvSpPr>
        <p:spPr>
          <a:xfrm>
            <a:off x="2103337" y="1633826"/>
            <a:ext cx="4937324" cy="187743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CCR-SMOTETL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算法有效地解決了不平衡資料的分類問題</a:t>
            </a:r>
          </a:p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對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TPR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和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TNR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的性能不夠穩定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不適用於具有除數字之外的其他屬性的資料集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只能處理二元分類問題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028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4"/>
          <p:cNvSpPr txBox="1"/>
          <p:nvPr/>
        </p:nvSpPr>
        <p:spPr>
          <a:xfrm>
            <a:off x="4451500" y="1778692"/>
            <a:ext cx="361288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 hangingPunct="0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可以試著使用更多的演算法去比較</a:t>
            </a:r>
          </a:p>
        </p:txBody>
      </p:sp>
      <p:sp>
        <p:nvSpPr>
          <p:cNvPr id="7" name="Freeform 5"/>
          <p:cNvSpPr/>
          <p:nvPr/>
        </p:nvSpPr>
        <p:spPr bwMode="auto">
          <a:xfrm rot="5400000">
            <a:off x="1555908" y="1899168"/>
            <a:ext cx="2109643" cy="19014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TextBox 56"/>
          <p:cNvSpPr txBox="1"/>
          <p:nvPr/>
        </p:nvSpPr>
        <p:spPr>
          <a:xfrm>
            <a:off x="2086306" y="2419026"/>
            <a:ext cx="1048845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3313">
              <a:defRPr/>
            </a:pPr>
            <a:r>
              <a:rPr lang="zh-TW" altLang="en-US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</a:t>
            </a:r>
            <a:br>
              <a:rPr lang="en-US" altLang="zh-TW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方向</a:t>
            </a:r>
            <a:endParaRPr lang="zh-CN" altLang="en-US" sz="2800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Freeform 5"/>
          <p:cNvSpPr/>
          <p:nvPr/>
        </p:nvSpPr>
        <p:spPr bwMode="auto">
          <a:xfrm rot="5400000">
            <a:off x="1458689" y="1808021"/>
            <a:ext cx="2314529" cy="206457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90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921244" y="1672444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423885" y="2560974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921244" y="3524735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3349063" y="1709050"/>
            <a:ext cx="939310" cy="354727"/>
            <a:chOff x="3513818" y="1963801"/>
            <a:chExt cx="1051729" cy="354618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TextBox 64"/>
          <p:cNvSpPr txBox="1"/>
          <p:nvPr/>
        </p:nvSpPr>
        <p:spPr>
          <a:xfrm>
            <a:off x="4967448" y="2664793"/>
            <a:ext cx="3096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 hangingPunct="0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可以嘗試不同領域的資料集</a:t>
            </a:r>
          </a:p>
        </p:txBody>
      </p:sp>
      <p:sp>
        <p:nvSpPr>
          <p:cNvPr id="18" name="TextBox 65"/>
          <p:cNvSpPr txBox="1"/>
          <p:nvPr/>
        </p:nvSpPr>
        <p:spPr>
          <a:xfrm>
            <a:off x="4451500" y="3616660"/>
            <a:ext cx="36128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可以使用不同的平衡方法</a:t>
            </a:r>
          </a:p>
        </p:txBody>
      </p:sp>
      <p:grpSp>
        <p:nvGrpSpPr>
          <p:cNvPr id="3" name="组合 18"/>
          <p:cNvGrpSpPr/>
          <p:nvPr/>
        </p:nvGrpSpPr>
        <p:grpSpPr>
          <a:xfrm>
            <a:off x="3856279" y="2597579"/>
            <a:ext cx="917532" cy="354727"/>
            <a:chOff x="3513818" y="1963801"/>
            <a:chExt cx="1051729" cy="354618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组合 21"/>
          <p:cNvGrpSpPr/>
          <p:nvPr/>
        </p:nvGrpSpPr>
        <p:grpSpPr>
          <a:xfrm>
            <a:off x="3349063" y="3561340"/>
            <a:ext cx="939310" cy="354727"/>
            <a:chOff x="3513818" y="1963801"/>
            <a:chExt cx="1051729" cy="354618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401FC64E-29A1-4A2C-8B02-BE6993C61C25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BB36F368-FE3D-411A-BB87-8A13CE515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2D8E3628-346E-4EE1-886E-0A5DB7D0A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4A0B5BE4-704E-4079-B688-D03138A37E5A}"/>
              </a:ext>
            </a:extLst>
          </p:cNvPr>
          <p:cNvSpPr/>
          <p:nvPr/>
        </p:nvSpPr>
        <p:spPr>
          <a:xfrm>
            <a:off x="791580" y="235713"/>
            <a:ext cx="2124236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後續研究方向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735422" y="4806534"/>
            <a:ext cx="409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018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6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4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180926" y="2280156"/>
            <a:ext cx="4782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華康儷粗宋(P)" panose="02020700000000000000" pitchFamily="18" charset="-120"/>
                <a:cs typeface="+mn-ea"/>
                <a:sym typeface="+mn-lt"/>
              </a:rPr>
              <a:t>Thank You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華康儷粗宋(P)" panose="02020700000000000000" pitchFamily="18" charset="-120"/>
              <a:cs typeface="+mn-ea"/>
              <a:sym typeface="+mn-lt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01EFA1E-CF2D-40B5-96BE-699ADEDFB6AE}"/>
              </a:ext>
            </a:extLst>
          </p:cNvPr>
          <p:cNvSpPr>
            <a:spLocks/>
          </p:cNvSpPr>
          <p:nvPr/>
        </p:nvSpPr>
        <p:spPr bwMode="auto">
          <a:xfrm rot="1400701">
            <a:off x="8081768" y="-469601"/>
            <a:ext cx="1229567" cy="139650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A179041-7C7F-40C3-B53E-D40BE1F5CD8D}"/>
              </a:ext>
            </a:extLst>
          </p:cNvPr>
          <p:cNvGrpSpPr/>
          <p:nvPr/>
        </p:nvGrpSpPr>
        <p:grpSpPr>
          <a:xfrm>
            <a:off x="-271920" y="3566241"/>
            <a:ext cx="1310405" cy="1845308"/>
            <a:chOff x="-271920" y="3321291"/>
            <a:chExt cx="1484351" cy="209025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88E03143-0639-4569-A425-90CC1E807DFC}"/>
                </a:ext>
              </a:extLst>
            </p:cNvPr>
            <p:cNvSpPr>
              <a:spLocks/>
            </p:cNvSpPr>
            <p:nvPr/>
          </p:nvSpPr>
          <p:spPr bwMode="auto">
            <a:xfrm rot="20697498">
              <a:off x="-271920" y="4010777"/>
              <a:ext cx="1233323" cy="14007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9EB7730-7BF1-4D8E-BEC5-535E5F9400C4}"/>
                </a:ext>
              </a:extLst>
            </p:cNvPr>
            <p:cNvSpPr>
              <a:spLocks/>
            </p:cNvSpPr>
            <p:nvPr/>
          </p:nvSpPr>
          <p:spPr bwMode="auto">
            <a:xfrm rot="1746940">
              <a:off x="420344" y="3535913"/>
              <a:ext cx="792087" cy="899629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1CBB883-6E8C-43DC-B539-E688ABEC4D12}"/>
                </a:ext>
              </a:extLst>
            </p:cNvPr>
            <p:cNvSpPr>
              <a:spLocks/>
            </p:cNvSpPr>
            <p:nvPr/>
          </p:nvSpPr>
          <p:spPr bwMode="auto">
            <a:xfrm rot="3462091">
              <a:off x="338476" y="3291862"/>
              <a:ext cx="433514" cy="4923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F8A96149-87BB-438D-902F-F707F854C769}"/>
              </a:ext>
            </a:extLst>
          </p:cNvPr>
          <p:cNvSpPr>
            <a:spLocks/>
          </p:cNvSpPr>
          <p:nvPr/>
        </p:nvSpPr>
        <p:spPr bwMode="auto">
          <a:xfrm rot="748008">
            <a:off x="8205302" y="651120"/>
            <a:ext cx="621886" cy="70631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2052" name="Picture 4" descr="iT 邦幫忙::一起幫忙解決難題，拯救IT 人的一天">
            <a:extLst>
              <a:ext uri="{FF2B5EF4-FFF2-40B4-BE49-F238E27FC236}">
                <a16:creationId xmlns:a16="http://schemas.microsoft.com/office/drawing/2014/main" id="{2FEBFA40-F51A-4CDA-8275-FE995265AB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372744"/>
            <a:ext cx="825225" cy="77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nimation drawing gif | WiffleGif">
            <a:extLst>
              <a:ext uri="{FF2B5EF4-FFF2-40B4-BE49-F238E27FC236}">
                <a16:creationId xmlns:a16="http://schemas.microsoft.com/office/drawing/2014/main" id="{6075FB3F-3802-4A51-BD9A-F99A2B5A741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975" y="2261509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39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7B7B69E2-07DF-4FF8-BB94-8A013764D9FF}"/>
              </a:ext>
            </a:extLst>
          </p:cNvPr>
          <p:cNvGrpSpPr/>
          <p:nvPr/>
        </p:nvGrpSpPr>
        <p:grpSpPr>
          <a:xfrm>
            <a:off x="1403648" y="1385291"/>
            <a:ext cx="1896459" cy="2371330"/>
            <a:chOff x="1403648" y="1385291"/>
            <a:chExt cx="1896459" cy="2371330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655676" y="1385291"/>
              <a:ext cx="1644431" cy="186769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403648" y="1745331"/>
              <a:ext cx="1770860" cy="2011290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57376" y="2251927"/>
            <a:ext cx="1663403" cy="93102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Aft>
                <a:spcPts val="1200"/>
              </a:spcAft>
              <a:defRPr/>
            </a:pPr>
            <a:r>
              <a:rPr lang="zh-TW" altLang="en-US" sz="2800" kern="0" dirty="0">
                <a:solidFill>
                  <a:schemeClr val="bg1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目錄</a:t>
            </a:r>
            <a:endParaRPr lang="en-US" altLang="zh-CN" sz="2800" kern="0" dirty="0">
              <a:solidFill>
                <a:schemeClr val="bg1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586875" y="1366076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01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摘要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AEE734-2822-4CD0-9E29-BA481238A149}"/>
              </a:ext>
            </a:extLst>
          </p:cNvPr>
          <p:cNvSpPr/>
          <p:nvPr/>
        </p:nvSpPr>
        <p:spPr>
          <a:xfrm>
            <a:off x="4584241" y="1875847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F07043-2BCE-4E6F-8CE1-C7085DD28F10}"/>
              </a:ext>
            </a:extLst>
          </p:cNvPr>
          <p:cNvSpPr/>
          <p:nvPr/>
        </p:nvSpPr>
        <p:spPr>
          <a:xfrm>
            <a:off x="4584240" y="2382443"/>
            <a:ext cx="4387091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研究方法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2CD16A2-D576-4329-97C0-9A0853D5AF47}"/>
              </a:ext>
            </a:extLst>
          </p:cNvPr>
          <p:cNvSpPr/>
          <p:nvPr/>
        </p:nvSpPr>
        <p:spPr>
          <a:xfrm>
            <a:off x="4584241" y="2892214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結論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4F8C1A3-A663-45AC-9CE4-285A9594D3C4}"/>
              </a:ext>
            </a:extLst>
          </p:cNvPr>
          <p:cNvSpPr/>
          <p:nvPr/>
        </p:nvSpPr>
        <p:spPr>
          <a:xfrm>
            <a:off x="4584241" y="3398810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5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後續研究方向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694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40"/>
                            </p:stCondLst>
                            <p:childTnLst>
                              <p:par>
                                <p:cTn id="2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"/>
                            </p:stCondLst>
                            <p:childTnLst>
                              <p:par>
                                <p:cTn id="3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60"/>
                            </p:stCondLst>
                            <p:childTnLst>
                              <p:par>
                                <p:cTn id="3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0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5A95AF7D-A64B-4237-9FD3-9765090F59BC}"/>
              </a:ext>
            </a:extLst>
          </p:cNvPr>
          <p:cNvSpPr/>
          <p:nvPr/>
        </p:nvSpPr>
        <p:spPr>
          <a:xfrm>
            <a:off x="1767233" y="1821082"/>
            <a:ext cx="5609534" cy="150111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96000" algn="just" hangingPunct="0">
              <a:lnSpc>
                <a:spcPct val="150000"/>
              </a:lnSpc>
              <a:defRPr/>
            </a:pP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本研究提出了一種新的混合採樣方法，對於過採樣部分，結合</a:t>
            </a:r>
            <a:r>
              <a:rPr lang="en-US" altLang="zh-TW" sz="1600" kern="100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LR-SMOTE</a:t>
            </a: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和</a:t>
            </a:r>
            <a:r>
              <a:rPr lang="en-US" altLang="zh-TW" sz="1600" kern="100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CCR</a:t>
            </a: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的方法，提供了</a:t>
            </a:r>
            <a:r>
              <a:rPr lang="en-US" altLang="zh-TW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SMOTE</a:t>
            </a: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的變體；對於欠採樣部分，利用</a:t>
            </a:r>
            <a:r>
              <a:rPr lang="en-US" altLang="zh-TW" sz="1600" kern="100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Tomek-link</a:t>
            </a: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方法來完成任務，希望可以有效的提升不平衡資料及訓練模型的結果。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9C798942-E44E-49FA-8AB6-EEE1007BDC18}"/>
              </a:ext>
            </a:extLst>
          </p:cNvPr>
          <p:cNvGrpSpPr/>
          <p:nvPr/>
        </p:nvGrpSpPr>
        <p:grpSpPr>
          <a:xfrm>
            <a:off x="179512" y="129324"/>
            <a:ext cx="1584176" cy="555356"/>
            <a:chOff x="179512" y="129324"/>
            <a:chExt cx="1584176" cy="55535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40E20DA5-6383-49BF-8925-7945EEABAD8B}"/>
                </a:ext>
              </a:extLst>
            </p:cNvPr>
            <p:cNvGrpSpPr/>
            <p:nvPr/>
          </p:nvGrpSpPr>
          <p:grpSpPr>
            <a:xfrm>
              <a:off x="179512" y="129324"/>
              <a:ext cx="451768" cy="555356"/>
              <a:chOff x="267804" y="190469"/>
              <a:chExt cx="531917" cy="653883"/>
            </a:xfrm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8E44E837-1527-4D3C-8273-8B9FFFF85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04" y="190469"/>
                <a:ext cx="442196" cy="502233"/>
              </a:xfrm>
              <a:custGeom>
                <a:avLst/>
                <a:gdLst>
                  <a:gd name="T0" fmla="*/ 6935 w 12812"/>
                  <a:gd name="T1" fmla="*/ 195 h 14572"/>
                  <a:gd name="T2" fmla="*/ 9609 w 12812"/>
                  <a:gd name="T3" fmla="*/ 1739 h 14572"/>
                  <a:gd name="T4" fmla="*/ 12283 w 12812"/>
                  <a:gd name="T5" fmla="*/ 3282 h 14572"/>
                  <a:gd name="T6" fmla="*/ 12812 w 12812"/>
                  <a:gd name="T7" fmla="*/ 4199 h 14572"/>
                  <a:gd name="T8" fmla="*/ 12812 w 12812"/>
                  <a:gd name="T9" fmla="*/ 7286 h 14572"/>
                  <a:gd name="T10" fmla="*/ 12812 w 12812"/>
                  <a:gd name="T11" fmla="*/ 10374 h 14572"/>
                  <a:gd name="T12" fmla="*/ 12283 w 12812"/>
                  <a:gd name="T13" fmla="*/ 11290 h 14572"/>
                  <a:gd name="T14" fmla="*/ 9609 w 12812"/>
                  <a:gd name="T15" fmla="*/ 12834 h 14572"/>
                  <a:gd name="T16" fmla="*/ 6935 w 12812"/>
                  <a:gd name="T17" fmla="*/ 14378 h 14572"/>
                  <a:gd name="T18" fmla="*/ 5877 w 12812"/>
                  <a:gd name="T19" fmla="*/ 14378 h 14572"/>
                  <a:gd name="T20" fmla="*/ 3203 w 12812"/>
                  <a:gd name="T21" fmla="*/ 12834 h 14572"/>
                  <a:gd name="T22" fmla="*/ 529 w 12812"/>
                  <a:gd name="T23" fmla="*/ 11290 h 14572"/>
                  <a:gd name="T24" fmla="*/ 0 w 12812"/>
                  <a:gd name="T25" fmla="*/ 10374 h 14572"/>
                  <a:gd name="T26" fmla="*/ 0 w 12812"/>
                  <a:gd name="T27" fmla="*/ 7286 h 14572"/>
                  <a:gd name="T28" fmla="*/ 0 w 12812"/>
                  <a:gd name="T29" fmla="*/ 4199 h 14572"/>
                  <a:gd name="T30" fmla="*/ 529 w 12812"/>
                  <a:gd name="T31" fmla="*/ 3282 h 14572"/>
                  <a:gd name="T32" fmla="*/ 3203 w 12812"/>
                  <a:gd name="T33" fmla="*/ 1739 h 14572"/>
                  <a:gd name="T34" fmla="*/ 5877 w 12812"/>
                  <a:gd name="T35" fmla="*/ 195 h 14572"/>
                  <a:gd name="T36" fmla="*/ 6935 w 12812"/>
                  <a:gd name="T37" fmla="*/ 195 h 14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12" h="14572">
                    <a:moveTo>
                      <a:pt x="6935" y="195"/>
                    </a:moveTo>
                    <a:lnTo>
                      <a:pt x="9609" y="1739"/>
                    </a:lnTo>
                    <a:lnTo>
                      <a:pt x="12283" y="3282"/>
                    </a:lnTo>
                    <a:cubicBezTo>
                      <a:pt x="12620" y="3477"/>
                      <a:pt x="12812" y="3810"/>
                      <a:pt x="12812" y="4199"/>
                    </a:cubicBezTo>
                    <a:lnTo>
                      <a:pt x="12812" y="7286"/>
                    </a:lnTo>
                    <a:lnTo>
                      <a:pt x="12812" y="10374"/>
                    </a:lnTo>
                    <a:cubicBezTo>
                      <a:pt x="12812" y="10763"/>
                      <a:pt x="12620" y="11096"/>
                      <a:pt x="12283" y="11290"/>
                    </a:cubicBezTo>
                    <a:lnTo>
                      <a:pt x="9609" y="12834"/>
                    </a:lnTo>
                    <a:lnTo>
                      <a:pt x="6935" y="14378"/>
                    </a:lnTo>
                    <a:cubicBezTo>
                      <a:pt x="6599" y="14572"/>
                      <a:pt x="6213" y="14572"/>
                      <a:pt x="5877" y="14378"/>
                    </a:cubicBezTo>
                    <a:lnTo>
                      <a:pt x="3203" y="12834"/>
                    </a:lnTo>
                    <a:lnTo>
                      <a:pt x="529" y="11290"/>
                    </a:lnTo>
                    <a:cubicBezTo>
                      <a:pt x="193" y="11096"/>
                      <a:pt x="0" y="10763"/>
                      <a:pt x="0" y="10374"/>
                    </a:cubicBezTo>
                    <a:lnTo>
                      <a:pt x="0" y="7286"/>
                    </a:lnTo>
                    <a:lnTo>
                      <a:pt x="0" y="4199"/>
                    </a:lnTo>
                    <a:cubicBezTo>
                      <a:pt x="0" y="3810"/>
                      <a:pt x="193" y="3477"/>
                      <a:pt x="529" y="3282"/>
                    </a:cubicBezTo>
                    <a:lnTo>
                      <a:pt x="3203" y="1739"/>
                    </a:lnTo>
                    <a:lnTo>
                      <a:pt x="5877" y="195"/>
                    </a:lnTo>
                    <a:cubicBezTo>
                      <a:pt x="6213" y="0"/>
                      <a:pt x="6599" y="0"/>
                      <a:pt x="6935" y="195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dirty="0"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3BF5FC9B-A4F9-4892-A9AC-8CEBF0B5B9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528" y="303506"/>
                <a:ext cx="476193" cy="540846"/>
              </a:xfrm>
              <a:custGeom>
                <a:avLst/>
                <a:gdLst>
                  <a:gd name="T0" fmla="*/ 6935 w 12812"/>
                  <a:gd name="T1" fmla="*/ 195 h 14572"/>
                  <a:gd name="T2" fmla="*/ 9609 w 12812"/>
                  <a:gd name="T3" fmla="*/ 1739 h 14572"/>
                  <a:gd name="T4" fmla="*/ 12283 w 12812"/>
                  <a:gd name="T5" fmla="*/ 3282 h 14572"/>
                  <a:gd name="T6" fmla="*/ 12812 w 12812"/>
                  <a:gd name="T7" fmla="*/ 4199 h 14572"/>
                  <a:gd name="T8" fmla="*/ 12812 w 12812"/>
                  <a:gd name="T9" fmla="*/ 7286 h 14572"/>
                  <a:gd name="T10" fmla="*/ 12812 w 12812"/>
                  <a:gd name="T11" fmla="*/ 10374 h 14572"/>
                  <a:gd name="T12" fmla="*/ 12283 w 12812"/>
                  <a:gd name="T13" fmla="*/ 11290 h 14572"/>
                  <a:gd name="T14" fmla="*/ 9609 w 12812"/>
                  <a:gd name="T15" fmla="*/ 12834 h 14572"/>
                  <a:gd name="T16" fmla="*/ 6935 w 12812"/>
                  <a:gd name="T17" fmla="*/ 14378 h 14572"/>
                  <a:gd name="T18" fmla="*/ 5877 w 12812"/>
                  <a:gd name="T19" fmla="*/ 14378 h 14572"/>
                  <a:gd name="T20" fmla="*/ 3203 w 12812"/>
                  <a:gd name="T21" fmla="*/ 12834 h 14572"/>
                  <a:gd name="T22" fmla="*/ 529 w 12812"/>
                  <a:gd name="T23" fmla="*/ 11290 h 14572"/>
                  <a:gd name="T24" fmla="*/ 0 w 12812"/>
                  <a:gd name="T25" fmla="*/ 10374 h 14572"/>
                  <a:gd name="T26" fmla="*/ 0 w 12812"/>
                  <a:gd name="T27" fmla="*/ 7286 h 14572"/>
                  <a:gd name="T28" fmla="*/ 0 w 12812"/>
                  <a:gd name="T29" fmla="*/ 4199 h 14572"/>
                  <a:gd name="T30" fmla="*/ 529 w 12812"/>
                  <a:gd name="T31" fmla="*/ 3282 h 14572"/>
                  <a:gd name="T32" fmla="*/ 3203 w 12812"/>
                  <a:gd name="T33" fmla="*/ 1739 h 14572"/>
                  <a:gd name="T34" fmla="*/ 5877 w 12812"/>
                  <a:gd name="T35" fmla="*/ 195 h 14572"/>
                  <a:gd name="T36" fmla="*/ 6935 w 12812"/>
                  <a:gd name="T37" fmla="*/ 195 h 14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12" h="14572">
                    <a:moveTo>
                      <a:pt x="6935" y="195"/>
                    </a:moveTo>
                    <a:lnTo>
                      <a:pt x="9609" y="1739"/>
                    </a:lnTo>
                    <a:lnTo>
                      <a:pt x="12283" y="3282"/>
                    </a:lnTo>
                    <a:cubicBezTo>
                      <a:pt x="12620" y="3477"/>
                      <a:pt x="12812" y="3810"/>
                      <a:pt x="12812" y="4199"/>
                    </a:cubicBezTo>
                    <a:lnTo>
                      <a:pt x="12812" y="7286"/>
                    </a:lnTo>
                    <a:lnTo>
                      <a:pt x="12812" y="10374"/>
                    </a:lnTo>
                    <a:cubicBezTo>
                      <a:pt x="12812" y="10763"/>
                      <a:pt x="12620" y="11096"/>
                      <a:pt x="12283" y="11290"/>
                    </a:cubicBezTo>
                    <a:lnTo>
                      <a:pt x="9609" y="12834"/>
                    </a:lnTo>
                    <a:lnTo>
                      <a:pt x="6935" y="14378"/>
                    </a:lnTo>
                    <a:cubicBezTo>
                      <a:pt x="6599" y="14572"/>
                      <a:pt x="6213" y="14572"/>
                      <a:pt x="5877" y="14378"/>
                    </a:cubicBezTo>
                    <a:lnTo>
                      <a:pt x="3203" y="12834"/>
                    </a:lnTo>
                    <a:lnTo>
                      <a:pt x="529" y="11290"/>
                    </a:lnTo>
                    <a:cubicBezTo>
                      <a:pt x="193" y="11096"/>
                      <a:pt x="0" y="10763"/>
                      <a:pt x="0" y="10374"/>
                    </a:cubicBezTo>
                    <a:lnTo>
                      <a:pt x="0" y="7286"/>
                    </a:lnTo>
                    <a:lnTo>
                      <a:pt x="0" y="4199"/>
                    </a:lnTo>
                    <a:cubicBezTo>
                      <a:pt x="0" y="3810"/>
                      <a:pt x="193" y="3477"/>
                      <a:pt x="529" y="3282"/>
                    </a:cubicBezTo>
                    <a:lnTo>
                      <a:pt x="3203" y="1739"/>
                    </a:lnTo>
                    <a:lnTo>
                      <a:pt x="5877" y="195"/>
                    </a:lnTo>
                    <a:cubicBezTo>
                      <a:pt x="6213" y="0"/>
                      <a:pt x="6599" y="0"/>
                      <a:pt x="6935" y="19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3DACA2-30F3-4DC6-8E64-CE1DC8E8E848}"/>
                </a:ext>
              </a:extLst>
            </p:cNvPr>
            <p:cNvSpPr/>
            <p:nvPr/>
          </p:nvSpPr>
          <p:spPr>
            <a:xfrm>
              <a:off x="791580" y="235713"/>
              <a:ext cx="972108" cy="438582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defRPr/>
              </a:pPr>
              <a:r>
                <a:rPr lang="zh-TW" altLang="en-US" sz="2400" b="1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摘要</a:t>
              </a:r>
              <a:endParaRPr lang="zh-CN" altLang="zh-CN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6D1773DF-0D18-4F04-943C-6CF20D94B5D2}"/>
              </a:ext>
            </a:extLst>
          </p:cNvPr>
          <p:cNvSpPr>
            <a:spLocks/>
          </p:cNvSpPr>
          <p:nvPr/>
        </p:nvSpPr>
        <p:spPr bwMode="auto">
          <a:xfrm rot="20847803">
            <a:off x="965238" y="-1307014"/>
            <a:ext cx="7216521" cy="759618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83747D89-13E8-4A1F-A9EA-79346497EA7E}"/>
              </a:ext>
            </a:extLst>
          </p:cNvPr>
          <p:cNvSpPr>
            <a:spLocks/>
          </p:cNvSpPr>
          <p:nvPr/>
        </p:nvSpPr>
        <p:spPr bwMode="auto">
          <a:xfrm rot="1042242">
            <a:off x="-258852" y="3435328"/>
            <a:ext cx="1783150" cy="202525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67E9511-5498-4AAE-A6A7-18BEF6BB6C3C}"/>
              </a:ext>
            </a:extLst>
          </p:cNvPr>
          <p:cNvSpPr>
            <a:spLocks/>
          </p:cNvSpPr>
          <p:nvPr/>
        </p:nvSpPr>
        <p:spPr bwMode="auto">
          <a:xfrm rot="1166732">
            <a:off x="7697970" y="-244578"/>
            <a:ext cx="1231907" cy="1399164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8" name="Picture 10" descr="animation drawing gif | WiffleGif">
            <a:extLst>
              <a:ext uri="{FF2B5EF4-FFF2-40B4-BE49-F238E27FC236}">
                <a16:creationId xmlns:a16="http://schemas.microsoft.com/office/drawing/2014/main" id="{279548AD-B2C2-4C67-83A9-986E1F89E9D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0692" flipH="1">
            <a:off x="8414658" y="742264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838779" y="4806534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58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38779" y="4806534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2" name="TextBox 120">
            <a:extLst>
              <a:ext uri="{FF2B5EF4-FFF2-40B4-BE49-F238E27FC236}">
                <a16:creationId xmlns:a16="http://schemas.microsoft.com/office/drawing/2014/main" id="{6D719F43-B4E8-44DE-9560-13876C23FB10}"/>
              </a:ext>
            </a:extLst>
          </p:cNvPr>
          <p:cNvSpPr txBox="1"/>
          <p:nvPr/>
        </p:nvSpPr>
        <p:spPr bwMode="auto">
          <a:xfrm>
            <a:off x="535051" y="789365"/>
            <a:ext cx="8073897" cy="646331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CCR</a:t>
            </a:r>
            <a:b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Combined Cleaning and Resampling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CAA90C0-DB70-461B-AF79-40540C886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1" y="1738404"/>
            <a:ext cx="9036496" cy="251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1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LR-SMOTE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id="{A18A7104-703C-4743-8CC7-63C0B017A1FE}"/>
              </a:ext>
            </a:extLst>
          </p:cNvPr>
          <p:cNvCxnSpPr>
            <a:cxnSpLocks/>
          </p:cNvCxnSpPr>
          <p:nvPr/>
        </p:nvCxnSpPr>
        <p:spPr>
          <a:xfrm>
            <a:off x="4795579" y="4497799"/>
            <a:ext cx="3518482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C6DD26A4-AACE-4591-8026-27A282D1E476}"/>
              </a:ext>
            </a:extLst>
          </p:cNvPr>
          <p:cNvCxnSpPr>
            <a:cxnSpLocks/>
          </p:cNvCxnSpPr>
          <p:nvPr/>
        </p:nvCxnSpPr>
        <p:spPr>
          <a:xfrm flipV="1">
            <a:off x="4798834" y="1744452"/>
            <a:ext cx="0" cy="276270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14CF6687-B2EC-4D27-8749-F19DA928923A}"/>
              </a:ext>
            </a:extLst>
          </p:cNvPr>
          <p:cNvSpPr/>
          <p:nvPr/>
        </p:nvSpPr>
        <p:spPr>
          <a:xfrm>
            <a:off x="5083601" y="3725457"/>
            <a:ext cx="220150" cy="215863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BEBF617B-A0E0-46E6-90C2-483C11A551C2}"/>
              </a:ext>
            </a:extLst>
          </p:cNvPr>
          <p:cNvSpPr/>
          <p:nvPr/>
        </p:nvSpPr>
        <p:spPr>
          <a:xfrm>
            <a:off x="5337436" y="2706357"/>
            <a:ext cx="220148" cy="215863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153" name="橢圓 152">
            <a:extLst>
              <a:ext uri="{FF2B5EF4-FFF2-40B4-BE49-F238E27FC236}">
                <a16:creationId xmlns:a16="http://schemas.microsoft.com/office/drawing/2014/main" id="{5E4CB818-B8E6-43D5-BF7E-A7A2485F37EE}"/>
              </a:ext>
            </a:extLst>
          </p:cNvPr>
          <p:cNvSpPr/>
          <p:nvPr/>
        </p:nvSpPr>
        <p:spPr>
          <a:xfrm>
            <a:off x="6761152" y="2348651"/>
            <a:ext cx="220148" cy="215863"/>
          </a:xfrm>
          <a:prstGeom prst="ellipse">
            <a:avLst/>
          </a:prstGeom>
          <a:solidFill>
            <a:srgbClr val="53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橢圓 153">
            <a:extLst>
              <a:ext uri="{FF2B5EF4-FFF2-40B4-BE49-F238E27FC236}">
                <a16:creationId xmlns:a16="http://schemas.microsoft.com/office/drawing/2014/main" id="{7642EF64-18F2-4A91-88CA-B0917CEDA80A}"/>
              </a:ext>
            </a:extLst>
          </p:cNvPr>
          <p:cNvSpPr/>
          <p:nvPr/>
        </p:nvSpPr>
        <p:spPr>
          <a:xfrm>
            <a:off x="7496353" y="3560373"/>
            <a:ext cx="220148" cy="215863"/>
          </a:xfrm>
          <a:prstGeom prst="ellipse">
            <a:avLst/>
          </a:prstGeom>
          <a:solidFill>
            <a:srgbClr val="53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橢圓 154">
            <a:extLst>
              <a:ext uri="{FF2B5EF4-FFF2-40B4-BE49-F238E27FC236}">
                <a16:creationId xmlns:a16="http://schemas.microsoft.com/office/drawing/2014/main" id="{3F5066C9-8A07-4CE6-9C36-CA0777461E95}"/>
              </a:ext>
            </a:extLst>
          </p:cNvPr>
          <p:cNvSpPr/>
          <p:nvPr/>
        </p:nvSpPr>
        <p:spPr>
          <a:xfrm>
            <a:off x="6507214" y="1812641"/>
            <a:ext cx="220148" cy="215863"/>
          </a:xfrm>
          <a:prstGeom prst="ellipse">
            <a:avLst/>
          </a:prstGeom>
          <a:solidFill>
            <a:srgbClr val="53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C64DBB23-4850-421F-A248-05A0F6419EE5}"/>
              </a:ext>
            </a:extLst>
          </p:cNvPr>
          <p:cNvSpPr/>
          <p:nvPr/>
        </p:nvSpPr>
        <p:spPr>
          <a:xfrm>
            <a:off x="6398164" y="3764090"/>
            <a:ext cx="220148" cy="215863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157" name="橢圓 156">
            <a:extLst>
              <a:ext uri="{FF2B5EF4-FFF2-40B4-BE49-F238E27FC236}">
                <a16:creationId xmlns:a16="http://schemas.microsoft.com/office/drawing/2014/main" id="{E76D3953-C12D-47BB-972E-CD025A876049}"/>
              </a:ext>
            </a:extLst>
          </p:cNvPr>
          <p:cNvSpPr/>
          <p:nvPr/>
        </p:nvSpPr>
        <p:spPr>
          <a:xfrm>
            <a:off x="7203636" y="2777656"/>
            <a:ext cx="220148" cy="215863"/>
          </a:xfrm>
          <a:prstGeom prst="ellipse">
            <a:avLst/>
          </a:prstGeom>
          <a:solidFill>
            <a:srgbClr val="53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橢圓 158">
            <a:extLst>
              <a:ext uri="{FF2B5EF4-FFF2-40B4-BE49-F238E27FC236}">
                <a16:creationId xmlns:a16="http://schemas.microsoft.com/office/drawing/2014/main" id="{6177AEA2-0F68-4DB3-B5DB-7065C8629308}"/>
              </a:ext>
            </a:extLst>
          </p:cNvPr>
          <p:cNvSpPr/>
          <p:nvPr/>
        </p:nvSpPr>
        <p:spPr>
          <a:xfrm>
            <a:off x="7675826" y="2099401"/>
            <a:ext cx="220150" cy="215863"/>
          </a:xfrm>
          <a:prstGeom prst="ellipse">
            <a:avLst/>
          </a:prstGeom>
          <a:solidFill>
            <a:srgbClr val="53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BA536132-240B-49F0-97E1-B31DCC7F04F1}"/>
              </a:ext>
            </a:extLst>
          </p:cNvPr>
          <p:cNvSpPr/>
          <p:nvPr/>
        </p:nvSpPr>
        <p:spPr>
          <a:xfrm>
            <a:off x="5784368" y="4100545"/>
            <a:ext cx="220148" cy="215863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23902F34-94DD-4351-BE66-50E1634A0359}"/>
              </a:ext>
            </a:extLst>
          </p:cNvPr>
          <p:cNvSpPr/>
          <p:nvPr/>
        </p:nvSpPr>
        <p:spPr>
          <a:xfrm>
            <a:off x="5745155" y="2526656"/>
            <a:ext cx="220148" cy="215863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2F62B933-C138-4F96-A186-A741D9A672C6}"/>
              </a:ext>
            </a:extLst>
          </p:cNvPr>
          <p:cNvSpPr/>
          <p:nvPr/>
        </p:nvSpPr>
        <p:spPr>
          <a:xfrm>
            <a:off x="6589821" y="2953527"/>
            <a:ext cx="220150" cy="215863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C0FC0586-FCF1-43FA-B61C-5EBEA49CC811}"/>
              </a:ext>
            </a:extLst>
          </p:cNvPr>
          <p:cNvSpPr/>
          <p:nvPr/>
        </p:nvSpPr>
        <p:spPr>
          <a:xfrm>
            <a:off x="7501688" y="3221019"/>
            <a:ext cx="220150" cy="215863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138" name="橢圓 137">
            <a:extLst>
              <a:ext uri="{FF2B5EF4-FFF2-40B4-BE49-F238E27FC236}">
                <a16:creationId xmlns:a16="http://schemas.microsoft.com/office/drawing/2014/main" id="{F6BF0934-7789-42F3-A954-DA3ED2E2D584}"/>
              </a:ext>
            </a:extLst>
          </p:cNvPr>
          <p:cNvSpPr/>
          <p:nvPr/>
        </p:nvSpPr>
        <p:spPr>
          <a:xfrm>
            <a:off x="6256864" y="3250342"/>
            <a:ext cx="220150" cy="215863"/>
          </a:xfrm>
          <a:prstGeom prst="ellipse">
            <a:avLst/>
          </a:prstGeom>
          <a:solidFill>
            <a:srgbClr val="53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橢圓 138">
            <a:extLst>
              <a:ext uri="{FF2B5EF4-FFF2-40B4-BE49-F238E27FC236}">
                <a16:creationId xmlns:a16="http://schemas.microsoft.com/office/drawing/2014/main" id="{A2A15497-ED33-4358-B304-D2799D48211A}"/>
              </a:ext>
            </a:extLst>
          </p:cNvPr>
          <p:cNvSpPr/>
          <p:nvPr/>
        </p:nvSpPr>
        <p:spPr>
          <a:xfrm>
            <a:off x="7830948" y="4040045"/>
            <a:ext cx="220148" cy="215863"/>
          </a:xfrm>
          <a:prstGeom prst="ellipse">
            <a:avLst/>
          </a:prstGeom>
          <a:solidFill>
            <a:srgbClr val="53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橢圓 139">
            <a:extLst>
              <a:ext uri="{FF2B5EF4-FFF2-40B4-BE49-F238E27FC236}">
                <a16:creationId xmlns:a16="http://schemas.microsoft.com/office/drawing/2014/main" id="{4DE7FA86-3CBB-4A0F-9922-F16222DF26C3}"/>
              </a:ext>
            </a:extLst>
          </p:cNvPr>
          <p:cNvSpPr/>
          <p:nvPr/>
        </p:nvSpPr>
        <p:spPr>
          <a:xfrm>
            <a:off x="5917941" y="1945142"/>
            <a:ext cx="220148" cy="215863"/>
          </a:xfrm>
          <a:prstGeom prst="ellipse">
            <a:avLst/>
          </a:prstGeom>
          <a:solidFill>
            <a:srgbClr val="53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橢圓 141">
            <a:extLst>
              <a:ext uri="{FF2B5EF4-FFF2-40B4-BE49-F238E27FC236}">
                <a16:creationId xmlns:a16="http://schemas.microsoft.com/office/drawing/2014/main" id="{D78AAD60-7588-45B2-AFE2-91DC2359F021}"/>
              </a:ext>
            </a:extLst>
          </p:cNvPr>
          <p:cNvSpPr/>
          <p:nvPr/>
        </p:nvSpPr>
        <p:spPr>
          <a:xfrm>
            <a:off x="6997609" y="3725457"/>
            <a:ext cx="220148" cy="215863"/>
          </a:xfrm>
          <a:prstGeom prst="ellipse">
            <a:avLst/>
          </a:prstGeom>
          <a:solidFill>
            <a:srgbClr val="53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橢圓 142">
            <a:extLst>
              <a:ext uri="{FF2B5EF4-FFF2-40B4-BE49-F238E27FC236}">
                <a16:creationId xmlns:a16="http://schemas.microsoft.com/office/drawing/2014/main" id="{5F4B316C-3476-4EAD-BC01-E3C249698103}"/>
              </a:ext>
            </a:extLst>
          </p:cNvPr>
          <p:cNvSpPr/>
          <p:nvPr/>
        </p:nvSpPr>
        <p:spPr>
          <a:xfrm>
            <a:off x="7781951" y="3066901"/>
            <a:ext cx="220148" cy="215863"/>
          </a:xfrm>
          <a:prstGeom prst="ellipse">
            <a:avLst/>
          </a:prstGeom>
          <a:solidFill>
            <a:srgbClr val="53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1" name="直線接點 160">
            <a:extLst>
              <a:ext uri="{FF2B5EF4-FFF2-40B4-BE49-F238E27FC236}">
                <a16:creationId xmlns:a16="http://schemas.microsoft.com/office/drawing/2014/main" id="{E5AB3B79-0B54-4B12-9B92-BCE32C3A9568}"/>
              </a:ext>
            </a:extLst>
          </p:cNvPr>
          <p:cNvCxnSpPr>
            <a:cxnSpLocks/>
          </p:cNvCxnSpPr>
          <p:nvPr/>
        </p:nvCxnSpPr>
        <p:spPr>
          <a:xfrm>
            <a:off x="5775792" y="1975252"/>
            <a:ext cx="1395951" cy="2445454"/>
          </a:xfrm>
          <a:prstGeom prst="line">
            <a:avLst/>
          </a:prstGeom>
          <a:ln w="127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69D70AD7-E63F-486A-9282-355ACE4EA551}"/>
              </a:ext>
            </a:extLst>
          </p:cNvPr>
          <p:cNvCxnSpPr>
            <a:cxnSpLocks/>
          </p:cNvCxnSpPr>
          <p:nvPr/>
        </p:nvCxnSpPr>
        <p:spPr>
          <a:xfrm>
            <a:off x="6334769" y="1990502"/>
            <a:ext cx="1392284" cy="2439027"/>
          </a:xfrm>
          <a:prstGeom prst="line">
            <a:avLst/>
          </a:prstGeom>
          <a:ln w="12700" cap="rnd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>
            <a:extLst>
              <a:ext uri="{FF2B5EF4-FFF2-40B4-BE49-F238E27FC236}">
                <a16:creationId xmlns:a16="http://schemas.microsoft.com/office/drawing/2014/main" id="{A7D3BC1D-BF59-4B30-B88F-B46D4F801654}"/>
              </a:ext>
            </a:extLst>
          </p:cNvPr>
          <p:cNvCxnSpPr>
            <a:cxnSpLocks/>
          </p:cNvCxnSpPr>
          <p:nvPr/>
        </p:nvCxnSpPr>
        <p:spPr>
          <a:xfrm>
            <a:off x="5227154" y="1966428"/>
            <a:ext cx="1400989" cy="2454277"/>
          </a:xfrm>
          <a:prstGeom prst="line">
            <a:avLst/>
          </a:prstGeom>
          <a:ln w="12700" cap="rnd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97310F3C-9C8D-4FFA-AEF7-8A957E00F184}"/>
              </a:ext>
            </a:extLst>
          </p:cNvPr>
          <p:cNvSpPr/>
          <p:nvPr/>
        </p:nvSpPr>
        <p:spPr>
          <a:xfrm>
            <a:off x="4869122" y="2992903"/>
            <a:ext cx="220149" cy="215863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Sitka Heading Semibold" pitchFamily="2" charset="0"/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0205CACF-7B17-4C7E-924F-A25E43EBAA4A}"/>
              </a:ext>
            </a:extLst>
          </p:cNvPr>
          <p:cNvSpPr/>
          <p:nvPr/>
        </p:nvSpPr>
        <p:spPr>
          <a:xfrm>
            <a:off x="5914526" y="3586834"/>
            <a:ext cx="220149" cy="215863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Sitka Heading Semibold" pitchFamily="2" charset="0"/>
            </a:endParaRPr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08AE935C-593F-4822-ADEA-A86509BB8957}"/>
              </a:ext>
            </a:extLst>
          </p:cNvPr>
          <p:cNvCxnSpPr>
            <a:cxnSpLocks/>
            <a:stCxn id="108" idx="3"/>
          </p:cNvCxnSpPr>
          <p:nvPr/>
        </p:nvCxnSpPr>
        <p:spPr>
          <a:xfrm>
            <a:off x="5089271" y="3100835"/>
            <a:ext cx="719589" cy="2574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矩形 252">
            <a:extLst>
              <a:ext uri="{FF2B5EF4-FFF2-40B4-BE49-F238E27FC236}">
                <a16:creationId xmlns:a16="http://schemas.microsoft.com/office/drawing/2014/main" id="{7216D648-FF05-4C65-AE5A-BA8DF57233B1}"/>
              </a:ext>
            </a:extLst>
          </p:cNvPr>
          <p:cNvSpPr/>
          <p:nvPr/>
        </p:nvSpPr>
        <p:spPr>
          <a:xfrm>
            <a:off x="7082835" y="2222161"/>
            <a:ext cx="220149" cy="215863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Sitka Heading Semibold" pitchFamily="2" charset="0"/>
            </a:endParaRPr>
          </a:p>
        </p:txBody>
      </p:sp>
      <p:sp>
        <p:nvSpPr>
          <p:cNvPr id="254" name="橢圓 253">
            <a:extLst>
              <a:ext uri="{FF2B5EF4-FFF2-40B4-BE49-F238E27FC236}">
                <a16:creationId xmlns:a16="http://schemas.microsoft.com/office/drawing/2014/main" id="{F51AC61A-ED49-499A-9F30-749599FC22AF}"/>
              </a:ext>
            </a:extLst>
          </p:cNvPr>
          <p:cNvSpPr/>
          <p:nvPr/>
        </p:nvSpPr>
        <p:spPr>
          <a:xfrm>
            <a:off x="7461589" y="2461087"/>
            <a:ext cx="220149" cy="215863"/>
          </a:xfrm>
          <a:prstGeom prst="ellipse">
            <a:avLst/>
          </a:prstGeom>
          <a:solidFill>
            <a:srgbClr val="53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5" name="橢圓 254">
            <a:extLst>
              <a:ext uri="{FF2B5EF4-FFF2-40B4-BE49-F238E27FC236}">
                <a16:creationId xmlns:a16="http://schemas.microsoft.com/office/drawing/2014/main" id="{4DE2C942-E62A-4F56-992B-6E685240475C}"/>
              </a:ext>
            </a:extLst>
          </p:cNvPr>
          <p:cNvSpPr/>
          <p:nvPr/>
        </p:nvSpPr>
        <p:spPr>
          <a:xfrm>
            <a:off x="7258348" y="1805207"/>
            <a:ext cx="220149" cy="215863"/>
          </a:xfrm>
          <a:prstGeom prst="ellipse">
            <a:avLst/>
          </a:prstGeom>
          <a:solidFill>
            <a:srgbClr val="53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6" name="文字方塊 255">
            <a:extLst>
              <a:ext uri="{FF2B5EF4-FFF2-40B4-BE49-F238E27FC236}">
                <a16:creationId xmlns:a16="http://schemas.microsoft.com/office/drawing/2014/main" id="{D6E6D065-D1E4-419B-94CA-81452DD9FF73}"/>
              </a:ext>
            </a:extLst>
          </p:cNvPr>
          <p:cNvSpPr txBox="1"/>
          <p:nvPr/>
        </p:nvSpPr>
        <p:spPr>
          <a:xfrm>
            <a:off x="1173112" y="1672444"/>
            <a:ext cx="2376204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使用</a:t>
            </a:r>
            <a:r>
              <a:rPr lang="en-US" altLang="zh-TW" sz="1200" dirty="0">
                <a:latin typeface="Sitka Heading Semibold" pitchFamily="2" charset="0"/>
              </a:rPr>
              <a:t>SVM</a:t>
            </a:r>
            <a:r>
              <a:rPr lang="zh-TW" altLang="en-US" sz="1200" dirty="0">
                <a:latin typeface="Sitka Heading Semibold" pitchFamily="2" charset="0"/>
              </a:rPr>
              <a:t>將噪音樣本刪除</a:t>
            </a:r>
          </a:p>
        </p:txBody>
      </p:sp>
      <p:sp>
        <p:nvSpPr>
          <p:cNvPr id="257" name="文字方塊 256">
            <a:extLst>
              <a:ext uri="{FF2B5EF4-FFF2-40B4-BE49-F238E27FC236}">
                <a16:creationId xmlns:a16="http://schemas.microsoft.com/office/drawing/2014/main" id="{2696F770-68A9-4209-A5FB-22622071E9E0}"/>
              </a:ext>
            </a:extLst>
          </p:cNvPr>
          <p:cNvSpPr txBox="1"/>
          <p:nvPr/>
        </p:nvSpPr>
        <p:spPr>
          <a:xfrm>
            <a:off x="1137078" y="2377864"/>
            <a:ext cx="2448272" cy="30646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使用</a:t>
            </a:r>
            <a:r>
              <a:rPr lang="en-US" altLang="zh-TW" sz="1200" dirty="0">
                <a:latin typeface="Sitka Heading Semibold" pitchFamily="2" charset="0"/>
              </a:rPr>
              <a:t>k-means</a:t>
            </a:r>
            <a:r>
              <a:rPr lang="zh-TW" altLang="en-US" sz="1200" dirty="0">
                <a:latin typeface="Sitka Heading Semibold" pitchFamily="2" charset="0"/>
              </a:rPr>
              <a:t>找出樣本中心點</a:t>
            </a:r>
            <a:endParaRPr lang="en-US" altLang="zh-TW" sz="1200" dirty="0">
              <a:latin typeface="Sitka Heading Semibold" pitchFamily="2" charset="0"/>
            </a:endParaRPr>
          </a:p>
        </p:txBody>
      </p:sp>
      <p:sp>
        <p:nvSpPr>
          <p:cNvPr id="258" name="文字方塊 257">
            <a:extLst>
              <a:ext uri="{FF2B5EF4-FFF2-40B4-BE49-F238E27FC236}">
                <a16:creationId xmlns:a16="http://schemas.microsoft.com/office/drawing/2014/main" id="{91CB57E4-A052-4DE2-90A4-6126EB1E19B1}"/>
              </a:ext>
            </a:extLst>
          </p:cNvPr>
          <p:cNvSpPr txBox="1"/>
          <p:nvPr/>
        </p:nvSpPr>
        <p:spPr>
          <a:xfrm>
            <a:off x="691561" y="3029752"/>
            <a:ext cx="3339306" cy="5107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dirty="0"/>
              <a:t>使用歐式距離計算每個樣本到中心點的距離</a:t>
            </a:r>
            <a:br>
              <a:rPr lang="en-US" altLang="zh-TW" sz="1200" dirty="0"/>
            </a:br>
            <a:r>
              <a:rPr lang="zh-TW" altLang="en-US" sz="1200" dirty="0"/>
              <a:t>，並且計算平均距離</a:t>
            </a:r>
          </a:p>
        </p:txBody>
      </p:sp>
      <p:sp>
        <p:nvSpPr>
          <p:cNvPr id="259" name="文字方塊 258">
            <a:extLst>
              <a:ext uri="{FF2B5EF4-FFF2-40B4-BE49-F238E27FC236}">
                <a16:creationId xmlns:a16="http://schemas.microsoft.com/office/drawing/2014/main" id="{8E7014A0-F4AF-48AB-B3DD-659754B058F7}"/>
              </a:ext>
            </a:extLst>
          </p:cNvPr>
          <p:cNvSpPr txBox="1"/>
          <p:nvPr/>
        </p:nvSpPr>
        <p:spPr>
          <a:xfrm>
            <a:off x="812046" y="3861724"/>
            <a:ext cx="3098336" cy="5107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/>
              <a:t>生成新的樣本</a:t>
            </a:r>
            <a:br>
              <a:rPr lang="en-US" altLang="zh-TW" sz="1200" dirty="0"/>
            </a:br>
            <a:r>
              <a:rPr lang="zh-TW" altLang="en-US" sz="1200" dirty="0"/>
              <a:t>𝑥𝑛𝑒𝑤 </a:t>
            </a:r>
            <a:r>
              <a:rPr lang="en-US" altLang="zh-TW" sz="1200" dirty="0"/>
              <a:t>= </a:t>
            </a:r>
            <a:r>
              <a:rPr lang="zh-TW" altLang="en-US" sz="1200" dirty="0"/>
              <a:t>𝑢𝑖 </a:t>
            </a:r>
            <a:r>
              <a:rPr lang="en-US" altLang="zh-TW" sz="1200" dirty="0"/>
              <a:t>+ </a:t>
            </a:r>
            <a:r>
              <a:rPr lang="zh-TW" altLang="en-US" sz="1200" dirty="0"/>
              <a:t>𝑟𝑎𝑛𝑑</a:t>
            </a:r>
            <a:r>
              <a:rPr lang="en-US" altLang="zh-TW" sz="1200" dirty="0"/>
              <a:t>(0, </a:t>
            </a:r>
            <a:r>
              <a:rPr lang="zh-TW" altLang="en-US" sz="1200" dirty="0"/>
              <a:t>𝑀</a:t>
            </a:r>
            <a:r>
              <a:rPr lang="en-US" altLang="zh-TW" sz="1200" dirty="0"/>
              <a:t>) ∗ (</a:t>
            </a:r>
            <a:r>
              <a:rPr lang="zh-TW" altLang="en-US" sz="1200" dirty="0"/>
              <a:t>𝑥𝑖 − 𝑢𝑖</a:t>
            </a:r>
            <a:r>
              <a:rPr lang="en-US" altLang="zh-TW" sz="1200" dirty="0"/>
              <a:t>)</a:t>
            </a:r>
            <a:endParaRPr lang="zh-TW" altLang="en-US" sz="1200" dirty="0">
              <a:latin typeface="Sitka Heading Semibold" pitchFamily="2" charset="0"/>
            </a:endParaRPr>
          </a:p>
        </p:txBody>
      </p:sp>
      <p:cxnSp>
        <p:nvCxnSpPr>
          <p:cNvPr id="260" name="直線單箭頭接點 259">
            <a:extLst>
              <a:ext uri="{FF2B5EF4-FFF2-40B4-BE49-F238E27FC236}">
                <a16:creationId xmlns:a16="http://schemas.microsoft.com/office/drawing/2014/main" id="{6BF14181-A638-4DB6-A1E5-9309740D8988}"/>
              </a:ext>
            </a:extLst>
          </p:cNvPr>
          <p:cNvCxnSpPr>
            <a:cxnSpLocks/>
            <a:stCxn id="256" idx="2"/>
            <a:endCxn id="257" idx="0"/>
          </p:cNvCxnSpPr>
          <p:nvPr/>
        </p:nvCxnSpPr>
        <p:spPr>
          <a:xfrm>
            <a:off x="2361214" y="2032444"/>
            <a:ext cx="0" cy="34542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單箭頭接點 260">
            <a:extLst>
              <a:ext uri="{FF2B5EF4-FFF2-40B4-BE49-F238E27FC236}">
                <a16:creationId xmlns:a16="http://schemas.microsoft.com/office/drawing/2014/main" id="{6A6972D3-65C2-4280-B98D-91EDEBF73173}"/>
              </a:ext>
            </a:extLst>
          </p:cNvPr>
          <p:cNvCxnSpPr>
            <a:cxnSpLocks/>
            <a:stCxn id="257" idx="2"/>
            <a:endCxn id="258" idx="0"/>
          </p:cNvCxnSpPr>
          <p:nvPr/>
        </p:nvCxnSpPr>
        <p:spPr>
          <a:xfrm>
            <a:off x="2361214" y="2684331"/>
            <a:ext cx="0" cy="345421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單箭頭接點 261">
            <a:extLst>
              <a:ext uri="{FF2B5EF4-FFF2-40B4-BE49-F238E27FC236}">
                <a16:creationId xmlns:a16="http://schemas.microsoft.com/office/drawing/2014/main" id="{1449A50A-88C7-4626-AC4B-EA45436568A9}"/>
              </a:ext>
            </a:extLst>
          </p:cNvPr>
          <p:cNvCxnSpPr>
            <a:cxnSpLocks/>
            <a:stCxn id="258" idx="2"/>
            <a:endCxn id="259" idx="0"/>
          </p:cNvCxnSpPr>
          <p:nvPr/>
        </p:nvCxnSpPr>
        <p:spPr>
          <a:xfrm>
            <a:off x="2361214" y="3540530"/>
            <a:ext cx="0" cy="321194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>
            <a:extLst>
              <a:ext uri="{FF2B5EF4-FFF2-40B4-BE49-F238E27FC236}">
                <a16:creationId xmlns:a16="http://schemas.microsoft.com/office/drawing/2014/main" id="{98853157-A627-44E4-9FE7-22B292956B93}"/>
              </a:ext>
            </a:extLst>
          </p:cNvPr>
          <p:cNvSpPr/>
          <p:nvPr/>
        </p:nvSpPr>
        <p:spPr>
          <a:xfrm>
            <a:off x="4753282" y="2356946"/>
            <a:ext cx="2113086" cy="2113086"/>
          </a:xfrm>
          <a:prstGeom prst="ellipse">
            <a:avLst/>
          </a:prstGeom>
          <a:noFill/>
          <a:ln>
            <a:solidFill>
              <a:srgbClr val="E03E3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70129B74-B344-4287-9BE3-616EE70088E5}"/>
              </a:ext>
            </a:extLst>
          </p:cNvPr>
          <p:cNvSpPr/>
          <p:nvPr/>
        </p:nvSpPr>
        <p:spPr>
          <a:xfrm>
            <a:off x="5752781" y="3311075"/>
            <a:ext cx="120723" cy="12072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文字方塊 264">
                <a:extLst>
                  <a:ext uri="{FF2B5EF4-FFF2-40B4-BE49-F238E27FC236}">
                    <a16:creationId xmlns:a16="http://schemas.microsoft.com/office/drawing/2014/main" id="{133F547E-DBB4-407C-B20A-7C16FF7853C6}"/>
                  </a:ext>
                </a:extLst>
              </p:cNvPr>
              <p:cNvSpPr txBox="1"/>
              <p:nvPr/>
            </p:nvSpPr>
            <p:spPr>
              <a:xfrm>
                <a:off x="5705348" y="3309196"/>
                <a:ext cx="436584" cy="391597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𝑥𝑖</m:t>
                      </m:r>
                    </m:oMath>
                  </m:oMathPara>
                </a14:m>
                <a:endParaRPr lang="en-US" altLang="zh-TW" sz="1200" dirty="0"/>
              </a:p>
            </p:txBody>
          </p:sp>
        </mc:Choice>
        <mc:Fallback>
          <p:sp>
            <p:nvSpPr>
              <p:cNvPr id="265" name="文字方塊 264">
                <a:extLst>
                  <a:ext uri="{FF2B5EF4-FFF2-40B4-BE49-F238E27FC236}">
                    <a16:creationId xmlns:a16="http://schemas.microsoft.com/office/drawing/2014/main" id="{133F547E-DBB4-407C-B20A-7C16FF785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348" y="3309196"/>
                <a:ext cx="436584" cy="39159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6" name="文字方塊 265">
                <a:extLst>
                  <a:ext uri="{FF2B5EF4-FFF2-40B4-BE49-F238E27FC236}">
                    <a16:creationId xmlns:a16="http://schemas.microsoft.com/office/drawing/2014/main" id="{197790F5-5A0C-4487-80D2-8B9E10BA8006}"/>
                  </a:ext>
                </a:extLst>
              </p:cNvPr>
              <p:cNvSpPr txBox="1"/>
              <p:nvPr/>
            </p:nvSpPr>
            <p:spPr>
              <a:xfrm>
                <a:off x="5246827" y="2961612"/>
                <a:ext cx="436584" cy="391597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altLang="zh-TW" sz="1200" dirty="0"/>
              </a:p>
            </p:txBody>
          </p:sp>
        </mc:Choice>
        <mc:Fallback>
          <p:sp>
            <p:nvSpPr>
              <p:cNvPr id="266" name="文字方塊 265">
                <a:extLst>
                  <a:ext uri="{FF2B5EF4-FFF2-40B4-BE49-F238E27FC236}">
                    <a16:creationId xmlns:a16="http://schemas.microsoft.com/office/drawing/2014/main" id="{197790F5-5A0C-4487-80D2-8B9E10BA8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827" y="2961612"/>
                <a:ext cx="436584" cy="39159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D702A01D-665E-465E-8B0E-D58A89FCF10D}"/>
              </a:ext>
            </a:extLst>
          </p:cNvPr>
          <p:cNvCxnSpPr>
            <a:cxnSpLocks/>
          </p:cNvCxnSpPr>
          <p:nvPr/>
        </p:nvCxnSpPr>
        <p:spPr>
          <a:xfrm>
            <a:off x="1763688" y="4313600"/>
            <a:ext cx="0" cy="17033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單箭頭接點 266">
            <a:extLst>
              <a:ext uri="{FF2B5EF4-FFF2-40B4-BE49-F238E27FC236}">
                <a16:creationId xmlns:a16="http://schemas.microsoft.com/office/drawing/2014/main" id="{31EDA786-1381-4B24-9F73-5A39843C62DD}"/>
              </a:ext>
            </a:extLst>
          </p:cNvPr>
          <p:cNvCxnSpPr>
            <a:cxnSpLocks/>
          </p:cNvCxnSpPr>
          <p:nvPr/>
        </p:nvCxnSpPr>
        <p:spPr>
          <a:xfrm flipH="1">
            <a:off x="2615852" y="4319135"/>
            <a:ext cx="99482" cy="164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單箭頭接點 267">
            <a:extLst>
              <a:ext uri="{FF2B5EF4-FFF2-40B4-BE49-F238E27FC236}">
                <a16:creationId xmlns:a16="http://schemas.microsoft.com/office/drawing/2014/main" id="{F934C489-B464-48EC-AADB-86271BE6C649}"/>
              </a:ext>
            </a:extLst>
          </p:cNvPr>
          <p:cNvCxnSpPr>
            <a:cxnSpLocks/>
          </p:cNvCxnSpPr>
          <p:nvPr/>
        </p:nvCxnSpPr>
        <p:spPr>
          <a:xfrm flipH="1">
            <a:off x="3159557" y="4319134"/>
            <a:ext cx="1" cy="17033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單箭頭接點 268">
            <a:extLst>
              <a:ext uri="{FF2B5EF4-FFF2-40B4-BE49-F238E27FC236}">
                <a16:creationId xmlns:a16="http://schemas.microsoft.com/office/drawing/2014/main" id="{6B6B461F-1C05-40EA-9716-A9A605FB9A1C}"/>
              </a:ext>
            </a:extLst>
          </p:cNvPr>
          <p:cNvCxnSpPr>
            <a:cxnSpLocks/>
          </p:cNvCxnSpPr>
          <p:nvPr/>
        </p:nvCxnSpPr>
        <p:spPr>
          <a:xfrm flipH="1">
            <a:off x="1168829" y="4319133"/>
            <a:ext cx="114781" cy="16480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0" name="文字方塊 269">
                <a:extLst>
                  <a:ext uri="{FF2B5EF4-FFF2-40B4-BE49-F238E27FC236}">
                    <a16:creationId xmlns:a16="http://schemas.microsoft.com/office/drawing/2014/main" id="{E1F5D5BC-C153-410E-BCF8-14468D5E995F}"/>
                  </a:ext>
                </a:extLst>
              </p:cNvPr>
              <p:cNvSpPr txBox="1"/>
              <p:nvPr/>
            </p:nvSpPr>
            <p:spPr>
              <a:xfrm>
                <a:off x="2107264" y="4464429"/>
                <a:ext cx="818224" cy="587395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  <m:t>𝑚𝑒𝑎𝑛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altLang="zh-TW" sz="1200" dirty="0"/>
              </a:p>
            </p:txBody>
          </p:sp>
        </mc:Choice>
        <mc:Fallback>
          <p:sp>
            <p:nvSpPr>
              <p:cNvPr id="270" name="文字方塊 269">
                <a:extLst>
                  <a:ext uri="{FF2B5EF4-FFF2-40B4-BE49-F238E27FC236}">
                    <a16:creationId xmlns:a16="http://schemas.microsoft.com/office/drawing/2014/main" id="{E1F5D5BC-C153-410E-BCF8-14468D5E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64" y="4464429"/>
                <a:ext cx="818224" cy="58739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2" name="文字方塊 271">
            <a:extLst>
              <a:ext uri="{FF2B5EF4-FFF2-40B4-BE49-F238E27FC236}">
                <a16:creationId xmlns:a16="http://schemas.microsoft.com/office/drawing/2014/main" id="{88E162AD-C6E1-4811-9509-4E7C3E13D4A2}"/>
              </a:ext>
            </a:extLst>
          </p:cNvPr>
          <p:cNvSpPr txBox="1"/>
          <p:nvPr/>
        </p:nvSpPr>
        <p:spPr>
          <a:xfrm>
            <a:off x="2750445" y="4551730"/>
            <a:ext cx="818224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dirty="0"/>
              <a:t>中心點</a:t>
            </a:r>
            <a:endParaRPr lang="en-US" altLang="zh-TW" sz="1200" dirty="0"/>
          </a:p>
        </p:txBody>
      </p:sp>
      <p:sp>
        <p:nvSpPr>
          <p:cNvPr id="273" name="文字方塊 272">
            <a:extLst>
              <a:ext uri="{FF2B5EF4-FFF2-40B4-BE49-F238E27FC236}">
                <a16:creationId xmlns:a16="http://schemas.microsoft.com/office/drawing/2014/main" id="{A48648D2-1269-491A-8072-D476D1D77985}"/>
              </a:ext>
            </a:extLst>
          </p:cNvPr>
          <p:cNvSpPr txBox="1"/>
          <p:nvPr/>
        </p:nvSpPr>
        <p:spPr>
          <a:xfrm>
            <a:off x="1351322" y="4449574"/>
            <a:ext cx="818224" cy="510778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dirty="0"/>
              <a:t>少數類別樣本</a:t>
            </a:r>
            <a:endParaRPr lang="en-US" altLang="zh-TW" sz="12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9FB27BB9-A431-48E6-8D06-B40BAA28585F}"/>
              </a:ext>
            </a:extLst>
          </p:cNvPr>
          <p:cNvSpPr txBox="1"/>
          <p:nvPr/>
        </p:nvSpPr>
        <p:spPr>
          <a:xfrm>
            <a:off x="610745" y="4551729"/>
            <a:ext cx="818224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dirty="0"/>
              <a:t>新樣本</a:t>
            </a:r>
            <a:endParaRPr lang="en-US" altLang="zh-TW" sz="12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5090027-0BCD-4E5D-B17F-4436869E98B4}"/>
              </a:ext>
            </a:extLst>
          </p:cNvPr>
          <p:cNvSpPr/>
          <p:nvPr/>
        </p:nvSpPr>
        <p:spPr>
          <a:xfrm>
            <a:off x="5525855" y="3214273"/>
            <a:ext cx="144000" cy="144000"/>
          </a:xfrm>
          <a:prstGeom prst="rect">
            <a:avLst/>
          </a:prstGeom>
          <a:solidFill>
            <a:srgbClr val="E0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68876CE1-6B72-4637-880B-6A3EEC917618}"/>
                  </a:ext>
                </a:extLst>
              </p:cNvPr>
              <p:cNvSpPr txBox="1"/>
              <p:nvPr/>
            </p:nvSpPr>
            <p:spPr>
              <a:xfrm>
                <a:off x="5095927" y="3265342"/>
                <a:ext cx="436584" cy="391597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𝑥𝑛𝑒𝑤</m:t>
                      </m:r>
                    </m:oMath>
                  </m:oMathPara>
                </a14:m>
                <a:endParaRPr lang="en-US" altLang="zh-TW" sz="1200" dirty="0"/>
              </a:p>
            </p:txBody>
          </p:sp>
        </mc:Choice>
        <mc:Fallback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68876CE1-6B72-4637-880B-6A3EEC91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927" y="3265342"/>
                <a:ext cx="436584" cy="391597"/>
              </a:xfrm>
              <a:prstGeom prst="roundRect">
                <a:avLst/>
              </a:prstGeom>
              <a:blipFill>
                <a:blip r:embed="rId6"/>
                <a:stretch>
                  <a:fillRect r="-152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ABCBA68E-8BDF-4B35-A440-E06B9D22E18F}"/>
              </a:ext>
            </a:extLst>
          </p:cNvPr>
          <p:cNvCxnSpPr>
            <a:cxnSpLocks/>
            <a:stCxn id="253" idx="3"/>
          </p:cNvCxnSpPr>
          <p:nvPr/>
        </p:nvCxnSpPr>
        <p:spPr>
          <a:xfrm>
            <a:off x="7302984" y="2330093"/>
            <a:ext cx="717016" cy="149341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22347922-ECFC-4628-A761-598F5DFB7E8C}"/>
              </a:ext>
            </a:extLst>
          </p:cNvPr>
          <p:cNvCxnSpPr>
            <a:cxnSpLocks/>
            <a:stCxn id="147" idx="0"/>
          </p:cNvCxnSpPr>
          <p:nvPr/>
        </p:nvCxnSpPr>
        <p:spPr>
          <a:xfrm flipV="1">
            <a:off x="7611763" y="2557155"/>
            <a:ext cx="405136" cy="663864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E809820F-164A-468B-B86E-5DD9337B3D09}"/>
              </a:ext>
            </a:extLst>
          </p:cNvPr>
          <p:cNvSpPr txBox="1"/>
          <p:nvPr/>
        </p:nvSpPr>
        <p:spPr>
          <a:xfrm>
            <a:off x="7927520" y="2341292"/>
            <a:ext cx="818224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dirty="0"/>
              <a:t>異常值</a:t>
            </a: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312119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10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10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106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10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11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2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2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2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2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2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50" grpId="0" animBg="1"/>
      <p:bldP spid="151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9" grpId="0" animBg="1"/>
      <p:bldP spid="160" grpId="0" animBg="1"/>
      <p:bldP spid="145" grpId="0" animBg="1"/>
      <p:bldP spid="146" grpId="0" animBg="1"/>
      <p:bldP spid="147" grpId="0" animBg="1"/>
      <p:bldP spid="147" grpId="1" animBg="1"/>
      <p:bldP spid="138" grpId="0" animBg="1"/>
      <p:bldP spid="139" grpId="0" animBg="1"/>
      <p:bldP spid="140" grpId="0" animBg="1"/>
      <p:bldP spid="142" grpId="0" animBg="1"/>
      <p:bldP spid="143" grpId="0" animBg="1"/>
      <p:bldP spid="108" grpId="0" animBg="1"/>
      <p:bldP spid="252" grpId="0" animBg="1"/>
      <p:bldP spid="253" grpId="0" animBg="1"/>
      <p:bldP spid="253" grpId="1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43" grpId="0" animBg="1"/>
      <p:bldP spid="44" grpId="0" animBg="1"/>
      <p:bldP spid="265" grpId="0"/>
      <p:bldP spid="266" grpId="0"/>
      <p:bldP spid="270" grpId="0"/>
      <p:bldP spid="272" grpId="0"/>
      <p:bldP spid="273" grpId="0"/>
      <p:bldP spid="54" grpId="0"/>
      <p:bldP spid="61" grpId="0" animBg="1"/>
      <p:bldP spid="63" grpId="0"/>
      <p:bldP spid="72" grpId="0"/>
      <p:bldP spid="7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Tomek Link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301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6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89" name="圖形 88" descr="單線箭號 (直線)">
            <a:extLst>
              <a:ext uri="{FF2B5EF4-FFF2-40B4-BE49-F238E27FC236}">
                <a16:creationId xmlns:a16="http://schemas.microsoft.com/office/drawing/2014/main" id="{7C11BCE1-BAC4-490B-A2CB-E86CF972D1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2955530" y="2752480"/>
            <a:ext cx="288000" cy="288000"/>
          </a:xfrm>
          <a:prstGeom prst="rect">
            <a:avLst/>
          </a:prstGeom>
        </p:spPr>
      </p:pic>
      <p:grpSp>
        <p:nvGrpSpPr>
          <p:cNvPr id="90" name="群組 89">
            <a:extLst>
              <a:ext uri="{FF2B5EF4-FFF2-40B4-BE49-F238E27FC236}">
                <a16:creationId xmlns:a16="http://schemas.microsoft.com/office/drawing/2014/main" id="{FCF191D0-8B6F-48BF-8DA3-CD3A1A0CFD04}"/>
              </a:ext>
            </a:extLst>
          </p:cNvPr>
          <p:cNvGrpSpPr/>
          <p:nvPr/>
        </p:nvGrpSpPr>
        <p:grpSpPr>
          <a:xfrm>
            <a:off x="491387" y="1996480"/>
            <a:ext cx="2232000" cy="1800000"/>
            <a:chOff x="788919" y="1240396"/>
            <a:chExt cx="3096000" cy="2520000"/>
          </a:xfrm>
        </p:grpSpPr>
        <p:grpSp>
          <p:nvGrpSpPr>
            <p:cNvPr id="91" name="群組 90">
              <a:extLst>
                <a:ext uri="{FF2B5EF4-FFF2-40B4-BE49-F238E27FC236}">
                  <a16:creationId xmlns:a16="http://schemas.microsoft.com/office/drawing/2014/main" id="{6EA05A7A-9EF5-4DAF-939B-0446F7769B21}"/>
                </a:ext>
              </a:extLst>
            </p:cNvPr>
            <p:cNvGrpSpPr/>
            <p:nvPr/>
          </p:nvGrpSpPr>
          <p:grpSpPr>
            <a:xfrm>
              <a:off x="788919" y="1240396"/>
              <a:ext cx="3096000" cy="2520000"/>
              <a:chOff x="788919" y="1240396"/>
              <a:chExt cx="3276364" cy="2664005"/>
            </a:xfrm>
          </p:grpSpPr>
          <p:grpSp>
            <p:nvGrpSpPr>
              <p:cNvPr id="96" name="群組 95">
                <a:extLst>
                  <a:ext uri="{FF2B5EF4-FFF2-40B4-BE49-F238E27FC236}">
                    <a16:creationId xmlns:a16="http://schemas.microsoft.com/office/drawing/2014/main" id="{F14E9920-0178-493E-9F99-B91F5A73DF99}"/>
                  </a:ext>
                </a:extLst>
              </p:cNvPr>
              <p:cNvGrpSpPr/>
              <p:nvPr/>
            </p:nvGrpSpPr>
            <p:grpSpPr>
              <a:xfrm>
                <a:off x="1096840" y="1530072"/>
                <a:ext cx="2651564" cy="2254405"/>
                <a:chOff x="1480564" y="1635354"/>
                <a:chExt cx="2651564" cy="2254405"/>
              </a:xfrm>
            </p:grpSpPr>
            <p:sp>
              <p:nvSpPr>
                <p:cNvPr id="100" name="橢圓 99">
                  <a:extLst>
                    <a:ext uri="{FF2B5EF4-FFF2-40B4-BE49-F238E27FC236}">
                      <a16:creationId xmlns:a16="http://schemas.microsoft.com/office/drawing/2014/main" id="{C2093EA0-8F1F-4341-BA16-09E084D65B9B}"/>
                    </a:ext>
                  </a:extLst>
                </p:cNvPr>
                <p:cNvSpPr/>
                <p:nvPr/>
              </p:nvSpPr>
              <p:spPr>
                <a:xfrm>
                  <a:off x="3866899" y="2236405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01" name="橢圓 100">
                  <a:extLst>
                    <a:ext uri="{FF2B5EF4-FFF2-40B4-BE49-F238E27FC236}">
                      <a16:creationId xmlns:a16="http://schemas.microsoft.com/office/drawing/2014/main" id="{CE06E889-D972-4841-9ECE-4EF6A0E9C4D5}"/>
                    </a:ext>
                  </a:extLst>
                </p:cNvPr>
                <p:cNvSpPr/>
                <p:nvPr/>
              </p:nvSpPr>
              <p:spPr>
                <a:xfrm>
                  <a:off x="3324841" y="2176623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2" name="橢圓 101">
                  <a:extLst>
                    <a:ext uri="{FF2B5EF4-FFF2-40B4-BE49-F238E27FC236}">
                      <a16:creationId xmlns:a16="http://schemas.microsoft.com/office/drawing/2014/main" id="{823703EA-5B51-43A5-93E4-2270FA6517BD}"/>
                    </a:ext>
                  </a:extLst>
                </p:cNvPr>
                <p:cNvSpPr/>
                <p:nvPr/>
              </p:nvSpPr>
              <p:spPr>
                <a:xfrm>
                  <a:off x="1480564" y="2397662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EF5B76A6-7330-42EE-83C6-E58728CA691C}"/>
                    </a:ext>
                  </a:extLst>
                </p:cNvPr>
                <p:cNvSpPr/>
                <p:nvPr/>
              </p:nvSpPr>
              <p:spPr>
                <a:xfrm>
                  <a:off x="2286753" y="3116361"/>
                  <a:ext cx="190486" cy="190286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879B093A-5FF8-42E3-A0BF-D8A7FC55AF07}"/>
                    </a:ext>
                  </a:extLst>
                </p:cNvPr>
                <p:cNvSpPr/>
                <p:nvPr/>
              </p:nvSpPr>
              <p:spPr>
                <a:xfrm>
                  <a:off x="2430422" y="2719937"/>
                  <a:ext cx="190486" cy="190286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B53745F4-2ECD-40A1-B1CA-18F74F962EEB}"/>
                    </a:ext>
                  </a:extLst>
                </p:cNvPr>
                <p:cNvSpPr/>
                <p:nvPr/>
              </p:nvSpPr>
              <p:spPr>
                <a:xfrm>
                  <a:off x="2528360" y="1883824"/>
                  <a:ext cx="190486" cy="190286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9CEFF3CE-897D-473C-B81C-8B8A678E81CE}"/>
                    </a:ext>
                  </a:extLst>
                </p:cNvPr>
                <p:cNvSpPr/>
                <p:nvPr/>
              </p:nvSpPr>
              <p:spPr>
                <a:xfrm>
                  <a:off x="2940916" y="2204165"/>
                  <a:ext cx="190486" cy="190286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sp>
              <p:nvSpPr>
                <p:cNvPr id="107" name="橢圓 106">
                  <a:extLst>
                    <a:ext uri="{FF2B5EF4-FFF2-40B4-BE49-F238E27FC236}">
                      <a16:creationId xmlns:a16="http://schemas.microsoft.com/office/drawing/2014/main" id="{2E9CB06E-2BA2-4B06-80D7-67B1DC5E2701}"/>
                    </a:ext>
                  </a:extLst>
                </p:cNvPr>
                <p:cNvSpPr/>
                <p:nvPr/>
              </p:nvSpPr>
              <p:spPr>
                <a:xfrm>
                  <a:off x="1865843" y="2048110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2760B1CA-8DD3-4CB5-A803-2897996EFB72}"/>
                    </a:ext>
                  </a:extLst>
                </p:cNvPr>
                <p:cNvSpPr/>
                <p:nvPr/>
              </p:nvSpPr>
              <p:spPr>
                <a:xfrm>
                  <a:off x="3381300" y="3034842"/>
                  <a:ext cx="190486" cy="190286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A6F0D90B-7313-419B-AF6E-350E4C130AB6}"/>
                    </a:ext>
                  </a:extLst>
                </p:cNvPr>
                <p:cNvSpPr/>
                <p:nvPr/>
              </p:nvSpPr>
              <p:spPr>
                <a:xfrm>
                  <a:off x="3092482" y="2743336"/>
                  <a:ext cx="190486" cy="190286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sp>
              <p:nvSpPr>
                <p:cNvPr id="110" name="橢圓 109">
                  <a:extLst>
                    <a:ext uri="{FF2B5EF4-FFF2-40B4-BE49-F238E27FC236}">
                      <a16:creationId xmlns:a16="http://schemas.microsoft.com/office/drawing/2014/main" id="{788D5790-CEBF-4668-9BD6-0AADF7A6BDE8}"/>
                    </a:ext>
                  </a:extLst>
                </p:cNvPr>
                <p:cNvSpPr/>
                <p:nvPr/>
              </p:nvSpPr>
              <p:spPr>
                <a:xfrm>
                  <a:off x="2163381" y="3403900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1" name="橢圓 110">
                  <a:extLst>
                    <a:ext uri="{FF2B5EF4-FFF2-40B4-BE49-F238E27FC236}">
                      <a16:creationId xmlns:a16="http://schemas.microsoft.com/office/drawing/2014/main" id="{7F4428CB-2328-4DEE-BAE2-8FE8817C425B}"/>
                    </a:ext>
                  </a:extLst>
                </p:cNvPr>
                <p:cNvSpPr/>
                <p:nvPr/>
              </p:nvSpPr>
              <p:spPr>
                <a:xfrm>
                  <a:off x="2655149" y="3699473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2" name="橢圓 111">
                  <a:extLst>
                    <a:ext uri="{FF2B5EF4-FFF2-40B4-BE49-F238E27FC236}">
                      <a16:creationId xmlns:a16="http://schemas.microsoft.com/office/drawing/2014/main" id="{1EEA78DD-AB54-481E-83EE-9CCDA3128C8B}"/>
                    </a:ext>
                  </a:extLst>
                </p:cNvPr>
                <p:cNvSpPr/>
                <p:nvPr/>
              </p:nvSpPr>
              <p:spPr>
                <a:xfrm>
                  <a:off x="3941642" y="1635354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3" name="橢圓 112">
                  <a:extLst>
                    <a:ext uri="{FF2B5EF4-FFF2-40B4-BE49-F238E27FC236}">
                      <a16:creationId xmlns:a16="http://schemas.microsoft.com/office/drawing/2014/main" id="{B5A4ED5D-C994-4E2E-A652-34621E1AE693}"/>
                    </a:ext>
                  </a:extLst>
                </p:cNvPr>
                <p:cNvSpPr/>
                <p:nvPr/>
              </p:nvSpPr>
              <p:spPr>
                <a:xfrm>
                  <a:off x="2938499" y="1865626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4" name="橢圓 113">
                  <a:extLst>
                    <a:ext uri="{FF2B5EF4-FFF2-40B4-BE49-F238E27FC236}">
                      <a16:creationId xmlns:a16="http://schemas.microsoft.com/office/drawing/2014/main" id="{6FDC320A-517C-4520-B5A8-A445A2B63EAB}"/>
                    </a:ext>
                  </a:extLst>
                </p:cNvPr>
                <p:cNvSpPr/>
                <p:nvPr/>
              </p:nvSpPr>
              <p:spPr>
                <a:xfrm>
                  <a:off x="3345584" y="3348921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5" name="橢圓 114">
                  <a:extLst>
                    <a:ext uri="{FF2B5EF4-FFF2-40B4-BE49-F238E27FC236}">
                      <a16:creationId xmlns:a16="http://schemas.microsoft.com/office/drawing/2014/main" id="{93D226B4-4434-48E3-8036-DD60DBC3149E}"/>
                    </a:ext>
                  </a:extLst>
                </p:cNvPr>
                <p:cNvSpPr/>
                <p:nvPr/>
              </p:nvSpPr>
              <p:spPr>
                <a:xfrm>
                  <a:off x="2404620" y="2436483"/>
                  <a:ext cx="190486" cy="190285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6" name="橢圓 115">
                  <a:extLst>
                    <a:ext uri="{FF2B5EF4-FFF2-40B4-BE49-F238E27FC236}">
                      <a16:creationId xmlns:a16="http://schemas.microsoft.com/office/drawing/2014/main" id="{C8101F9E-9721-4705-A4BF-37D305C5D0F4}"/>
                    </a:ext>
                  </a:extLst>
                </p:cNvPr>
                <p:cNvSpPr/>
                <p:nvPr/>
              </p:nvSpPr>
              <p:spPr>
                <a:xfrm>
                  <a:off x="2283729" y="1702591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0B1F1063-9718-4C35-B91D-645DD0E5A5DC}"/>
                  </a:ext>
                </a:extLst>
              </p:cNvPr>
              <p:cNvSpPr/>
              <p:nvPr/>
            </p:nvSpPr>
            <p:spPr>
              <a:xfrm>
                <a:off x="1703280" y="2140916"/>
                <a:ext cx="190486" cy="190286"/>
              </a:xfrm>
              <a:prstGeom prst="rect">
                <a:avLst/>
              </a:prstGeom>
              <a:solidFill>
                <a:srgbClr val="ED7D31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cxnSp>
            <p:nvCxnSpPr>
              <p:cNvPr id="98" name="直線單箭頭接點 97">
                <a:extLst>
                  <a:ext uri="{FF2B5EF4-FFF2-40B4-BE49-F238E27FC236}">
                    <a16:creationId xmlns:a16="http://schemas.microsoft.com/office/drawing/2014/main" id="{1D1234E3-192A-4BA9-9214-4519C92AC2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919" y="3896598"/>
                <a:ext cx="3276364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直線單箭頭接點 98">
                <a:extLst>
                  <a:ext uri="{FF2B5EF4-FFF2-40B4-BE49-F238E27FC236}">
                    <a16:creationId xmlns:a16="http://schemas.microsoft.com/office/drawing/2014/main" id="{DE046C8F-ED6C-41DC-A14A-C2A424557B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580" y="1240396"/>
                <a:ext cx="0" cy="2664005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2" name="橢圓 91">
              <a:extLst>
                <a:ext uri="{FF2B5EF4-FFF2-40B4-BE49-F238E27FC236}">
                  <a16:creationId xmlns:a16="http://schemas.microsoft.com/office/drawing/2014/main" id="{60135557-FD13-4E5D-96EA-74D56884B8C3}"/>
                </a:ext>
              </a:extLst>
            </p:cNvPr>
            <p:cNvSpPr/>
            <p:nvPr/>
          </p:nvSpPr>
          <p:spPr>
            <a:xfrm>
              <a:off x="1254084" y="3460711"/>
              <a:ext cx="180000" cy="180000"/>
            </a:xfrm>
            <a:prstGeom prst="ellipse">
              <a:avLst/>
            </a:prstGeom>
            <a:solidFill>
              <a:srgbClr val="4472C4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橢圓 92">
              <a:extLst>
                <a:ext uri="{FF2B5EF4-FFF2-40B4-BE49-F238E27FC236}">
                  <a16:creationId xmlns:a16="http://schemas.microsoft.com/office/drawing/2014/main" id="{A05E697C-B599-4D52-9F49-5205E87BB5D0}"/>
                </a:ext>
              </a:extLst>
            </p:cNvPr>
            <p:cNvSpPr/>
            <p:nvPr/>
          </p:nvSpPr>
          <p:spPr>
            <a:xfrm>
              <a:off x="2396817" y="2721679"/>
              <a:ext cx="179999" cy="179999"/>
            </a:xfrm>
            <a:prstGeom prst="ellipse">
              <a:avLst/>
            </a:prstGeom>
            <a:solidFill>
              <a:srgbClr val="4472C4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BA9633B7-7B95-429A-B933-C4845A8FC86E}"/>
                </a:ext>
              </a:extLst>
            </p:cNvPr>
            <p:cNvSpPr/>
            <p:nvPr/>
          </p:nvSpPr>
          <p:spPr>
            <a:xfrm>
              <a:off x="1027696" y="1592738"/>
              <a:ext cx="180000" cy="180000"/>
            </a:xfrm>
            <a:prstGeom prst="ellipse">
              <a:avLst/>
            </a:prstGeom>
            <a:solidFill>
              <a:srgbClr val="4472C4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橢圓 94">
              <a:extLst>
                <a:ext uri="{FF2B5EF4-FFF2-40B4-BE49-F238E27FC236}">
                  <a16:creationId xmlns:a16="http://schemas.microsoft.com/office/drawing/2014/main" id="{FC27FB78-CCD7-499C-AED0-DC3427B292EC}"/>
                </a:ext>
              </a:extLst>
            </p:cNvPr>
            <p:cNvSpPr/>
            <p:nvPr/>
          </p:nvSpPr>
          <p:spPr>
            <a:xfrm>
              <a:off x="3385112" y="3388984"/>
              <a:ext cx="180000" cy="180000"/>
            </a:xfrm>
            <a:prstGeom prst="ellipse">
              <a:avLst/>
            </a:prstGeom>
            <a:solidFill>
              <a:srgbClr val="4472C4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17" name="圖形 116" descr="單線箭號 (直線)">
            <a:extLst>
              <a:ext uri="{FF2B5EF4-FFF2-40B4-BE49-F238E27FC236}">
                <a16:creationId xmlns:a16="http://schemas.microsoft.com/office/drawing/2014/main" id="{CE2885A1-DEE1-4989-ADCE-FBE149EACE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898653" y="2752480"/>
            <a:ext cx="288000" cy="288000"/>
          </a:xfrm>
          <a:prstGeom prst="rect">
            <a:avLst/>
          </a:prstGeom>
        </p:spPr>
      </p:pic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3AC61D7A-E6F5-4A76-8F1C-7C26A952677E}"/>
              </a:ext>
            </a:extLst>
          </p:cNvPr>
          <p:cNvGrpSpPr/>
          <p:nvPr/>
        </p:nvGrpSpPr>
        <p:grpSpPr>
          <a:xfrm>
            <a:off x="3456000" y="1996480"/>
            <a:ext cx="2232000" cy="1800000"/>
            <a:chOff x="3456000" y="1672544"/>
            <a:chExt cx="2232000" cy="1800000"/>
          </a:xfrm>
        </p:grpSpPr>
        <p:sp>
          <p:nvSpPr>
            <p:cNvPr id="119" name="橢圓 118">
              <a:extLst>
                <a:ext uri="{FF2B5EF4-FFF2-40B4-BE49-F238E27FC236}">
                  <a16:creationId xmlns:a16="http://schemas.microsoft.com/office/drawing/2014/main" id="{B9BE89E1-4939-49D4-B23B-8BF3E72F02BE}"/>
                </a:ext>
              </a:extLst>
            </p:cNvPr>
            <p:cNvSpPr/>
            <p:nvPr/>
          </p:nvSpPr>
          <p:spPr>
            <a:xfrm rot="18602905">
              <a:off x="3937525" y="2065518"/>
              <a:ext cx="260407" cy="428666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橢圓 119">
              <a:extLst>
                <a:ext uri="{FF2B5EF4-FFF2-40B4-BE49-F238E27FC236}">
                  <a16:creationId xmlns:a16="http://schemas.microsoft.com/office/drawing/2014/main" id="{61EA409E-EE0E-4358-AC1F-7B0EB0990A33}"/>
                </a:ext>
              </a:extLst>
            </p:cNvPr>
            <p:cNvSpPr/>
            <p:nvPr/>
          </p:nvSpPr>
          <p:spPr>
            <a:xfrm rot="18602905">
              <a:off x="4232549" y="1831793"/>
              <a:ext cx="260407" cy="428666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橢圓 121">
              <a:extLst>
                <a:ext uri="{FF2B5EF4-FFF2-40B4-BE49-F238E27FC236}">
                  <a16:creationId xmlns:a16="http://schemas.microsoft.com/office/drawing/2014/main" id="{1DF843DC-BE76-45DF-AA9E-FCCA9BC360D3}"/>
                </a:ext>
              </a:extLst>
            </p:cNvPr>
            <p:cNvSpPr/>
            <p:nvPr/>
          </p:nvSpPr>
          <p:spPr>
            <a:xfrm>
              <a:off x="4587807" y="1984743"/>
              <a:ext cx="276009" cy="440981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橢圓 122">
              <a:extLst>
                <a:ext uri="{FF2B5EF4-FFF2-40B4-BE49-F238E27FC236}">
                  <a16:creationId xmlns:a16="http://schemas.microsoft.com/office/drawing/2014/main" id="{5C6072FB-E0D8-48A6-8681-04307C6C83B2}"/>
                </a:ext>
              </a:extLst>
            </p:cNvPr>
            <p:cNvSpPr/>
            <p:nvPr/>
          </p:nvSpPr>
          <p:spPr>
            <a:xfrm rot="1567271">
              <a:off x="4107514" y="2796088"/>
              <a:ext cx="276009" cy="440981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橢圓 123">
              <a:extLst>
                <a:ext uri="{FF2B5EF4-FFF2-40B4-BE49-F238E27FC236}">
                  <a16:creationId xmlns:a16="http://schemas.microsoft.com/office/drawing/2014/main" id="{7E13417C-06B2-4430-A2F3-CC844149D814}"/>
                </a:ext>
              </a:extLst>
            </p:cNvPr>
            <p:cNvSpPr/>
            <p:nvPr/>
          </p:nvSpPr>
          <p:spPr>
            <a:xfrm rot="336596">
              <a:off x="4877308" y="2757588"/>
              <a:ext cx="276009" cy="440981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橢圓 124">
              <a:extLst>
                <a:ext uri="{FF2B5EF4-FFF2-40B4-BE49-F238E27FC236}">
                  <a16:creationId xmlns:a16="http://schemas.microsoft.com/office/drawing/2014/main" id="{88E2CEFF-696C-4854-A547-FA66CF308078}"/>
                </a:ext>
              </a:extLst>
            </p:cNvPr>
            <p:cNvSpPr/>
            <p:nvPr/>
          </p:nvSpPr>
          <p:spPr>
            <a:xfrm rot="21323795">
              <a:off x="4246882" y="2373414"/>
              <a:ext cx="253117" cy="414700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橢圓 125">
              <a:extLst>
                <a:ext uri="{FF2B5EF4-FFF2-40B4-BE49-F238E27FC236}">
                  <a16:creationId xmlns:a16="http://schemas.microsoft.com/office/drawing/2014/main" id="{8B8CB9A9-D505-45D8-8C78-1B236F9C5A8E}"/>
                </a:ext>
              </a:extLst>
            </p:cNvPr>
            <p:cNvSpPr/>
            <p:nvPr/>
          </p:nvSpPr>
          <p:spPr>
            <a:xfrm rot="3505930">
              <a:off x="4637309" y="2526113"/>
              <a:ext cx="253117" cy="414700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7" name="群組 126">
              <a:extLst>
                <a:ext uri="{FF2B5EF4-FFF2-40B4-BE49-F238E27FC236}">
                  <a16:creationId xmlns:a16="http://schemas.microsoft.com/office/drawing/2014/main" id="{F8F0177D-5831-483B-B0A1-697709DC3320}"/>
                </a:ext>
              </a:extLst>
            </p:cNvPr>
            <p:cNvGrpSpPr/>
            <p:nvPr/>
          </p:nvGrpSpPr>
          <p:grpSpPr>
            <a:xfrm>
              <a:off x="3456000" y="1672544"/>
              <a:ext cx="2232000" cy="1800000"/>
              <a:chOff x="788919" y="1240396"/>
              <a:chExt cx="3096000" cy="2520000"/>
            </a:xfrm>
          </p:grpSpPr>
          <p:grpSp>
            <p:nvGrpSpPr>
              <p:cNvPr id="128" name="群組 127">
                <a:extLst>
                  <a:ext uri="{FF2B5EF4-FFF2-40B4-BE49-F238E27FC236}">
                    <a16:creationId xmlns:a16="http://schemas.microsoft.com/office/drawing/2014/main" id="{A28BAF0B-1967-4201-B7FC-28C434C54091}"/>
                  </a:ext>
                </a:extLst>
              </p:cNvPr>
              <p:cNvGrpSpPr/>
              <p:nvPr/>
            </p:nvGrpSpPr>
            <p:grpSpPr>
              <a:xfrm>
                <a:off x="788919" y="1240396"/>
                <a:ext cx="3096000" cy="2520000"/>
                <a:chOff x="788919" y="1240396"/>
                <a:chExt cx="3276364" cy="2664005"/>
              </a:xfrm>
            </p:grpSpPr>
            <p:grpSp>
              <p:nvGrpSpPr>
                <p:cNvPr id="133" name="群組 132">
                  <a:extLst>
                    <a:ext uri="{FF2B5EF4-FFF2-40B4-BE49-F238E27FC236}">
                      <a16:creationId xmlns:a16="http://schemas.microsoft.com/office/drawing/2014/main" id="{5F12643D-FFAF-4573-8B76-3178DFDE3C73}"/>
                    </a:ext>
                  </a:extLst>
                </p:cNvPr>
                <p:cNvGrpSpPr/>
                <p:nvPr/>
              </p:nvGrpSpPr>
              <p:grpSpPr>
                <a:xfrm>
                  <a:off x="1096840" y="1530072"/>
                  <a:ext cx="2651564" cy="2254405"/>
                  <a:chOff x="1480564" y="1635354"/>
                  <a:chExt cx="2651564" cy="2254405"/>
                </a:xfrm>
              </p:grpSpPr>
              <p:sp>
                <p:nvSpPr>
                  <p:cNvPr id="137" name="橢圓 136">
                    <a:extLst>
                      <a:ext uri="{FF2B5EF4-FFF2-40B4-BE49-F238E27FC236}">
                        <a16:creationId xmlns:a16="http://schemas.microsoft.com/office/drawing/2014/main" id="{925B3C26-EEC2-4A7C-8287-71D99136189A}"/>
                      </a:ext>
                    </a:extLst>
                  </p:cNvPr>
                  <p:cNvSpPr/>
                  <p:nvPr/>
                </p:nvSpPr>
                <p:spPr>
                  <a:xfrm>
                    <a:off x="3866899" y="2236405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138" name="橢圓 137">
                    <a:extLst>
                      <a:ext uri="{FF2B5EF4-FFF2-40B4-BE49-F238E27FC236}">
                        <a16:creationId xmlns:a16="http://schemas.microsoft.com/office/drawing/2014/main" id="{9D0411D4-8F59-40CA-8B00-CE962A3AF5EE}"/>
                      </a:ext>
                    </a:extLst>
                  </p:cNvPr>
                  <p:cNvSpPr/>
                  <p:nvPr/>
                </p:nvSpPr>
                <p:spPr>
                  <a:xfrm>
                    <a:off x="3324841" y="2176623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39" name="橢圓 138">
                    <a:extLst>
                      <a:ext uri="{FF2B5EF4-FFF2-40B4-BE49-F238E27FC236}">
                        <a16:creationId xmlns:a16="http://schemas.microsoft.com/office/drawing/2014/main" id="{6C3F1748-A5D3-4095-ABF3-4BACF1087E79}"/>
                      </a:ext>
                    </a:extLst>
                  </p:cNvPr>
                  <p:cNvSpPr/>
                  <p:nvPr/>
                </p:nvSpPr>
                <p:spPr>
                  <a:xfrm>
                    <a:off x="1480564" y="2397662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40" name="矩形 139">
                    <a:extLst>
                      <a:ext uri="{FF2B5EF4-FFF2-40B4-BE49-F238E27FC236}">
                        <a16:creationId xmlns:a16="http://schemas.microsoft.com/office/drawing/2014/main" id="{EC1324B6-B3AE-4C2C-A7A9-C8740EA39F87}"/>
                      </a:ext>
                    </a:extLst>
                  </p:cNvPr>
                  <p:cNvSpPr/>
                  <p:nvPr/>
                </p:nvSpPr>
                <p:spPr>
                  <a:xfrm>
                    <a:off x="2286753" y="3116361"/>
                    <a:ext cx="190486" cy="190286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  <p:sp>
                <p:nvSpPr>
                  <p:cNvPr id="141" name="矩形 140">
                    <a:extLst>
                      <a:ext uri="{FF2B5EF4-FFF2-40B4-BE49-F238E27FC236}">
                        <a16:creationId xmlns:a16="http://schemas.microsoft.com/office/drawing/2014/main" id="{3D92EA2A-9976-4D91-9E4F-2CB9DB6AFFFA}"/>
                      </a:ext>
                    </a:extLst>
                  </p:cNvPr>
                  <p:cNvSpPr/>
                  <p:nvPr/>
                </p:nvSpPr>
                <p:spPr>
                  <a:xfrm>
                    <a:off x="2430422" y="2719937"/>
                    <a:ext cx="190486" cy="190286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  <p:sp>
                <p:nvSpPr>
                  <p:cNvPr id="142" name="矩形 141">
                    <a:extLst>
                      <a:ext uri="{FF2B5EF4-FFF2-40B4-BE49-F238E27FC236}">
                        <a16:creationId xmlns:a16="http://schemas.microsoft.com/office/drawing/2014/main" id="{C46F937C-636C-4C5E-8A33-6D2A9EE63817}"/>
                      </a:ext>
                    </a:extLst>
                  </p:cNvPr>
                  <p:cNvSpPr/>
                  <p:nvPr/>
                </p:nvSpPr>
                <p:spPr>
                  <a:xfrm>
                    <a:off x="2528360" y="1883824"/>
                    <a:ext cx="190486" cy="190286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  <p:sp>
                <p:nvSpPr>
                  <p:cNvPr id="143" name="矩形 142">
                    <a:extLst>
                      <a:ext uri="{FF2B5EF4-FFF2-40B4-BE49-F238E27FC236}">
                        <a16:creationId xmlns:a16="http://schemas.microsoft.com/office/drawing/2014/main" id="{37D2160B-A861-4A39-8367-F78689895115}"/>
                      </a:ext>
                    </a:extLst>
                  </p:cNvPr>
                  <p:cNvSpPr/>
                  <p:nvPr/>
                </p:nvSpPr>
                <p:spPr>
                  <a:xfrm>
                    <a:off x="2940916" y="2204165"/>
                    <a:ext cx="190486" cy="190286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  <p:sp>
                <p:nvSpPr>
                  <p:cNvPr id="144" name="橢圓 143">
                    <a:extLst>
                      <a:ext uri="{FF2B5EF4-FFF2-40B4-BE49-F238E27FC236}">
                        <a16:creationId xmlns:a16="http://schemas.microsoft.com/office/drawing/2014/main" id="{E770E9D8-CEF3-433A-87B8-D91DC0BB8B0A}"/>
                      </a:ext>
                    </a:extLst>
                  </p:cNvPr>
                  <p:cNvSpPr/>
                  <p:nvPr/>
                </p:nvSpPr>
                <p:spPr>
                  <a:xfrm>
                    <a:off x="1865843" y="2048110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45" name="矩形 144">
                    <a:extLst>
                      <a:ext uri="{FF2B5EF4-FFF2-40B4-BE49-F238E27FC236}">
                        <a16:creationId xmlns:a16="http://schemas.microsoft.com/office/drawing/2014/main" id="{04465F3D-E8C5-4E94-80BB-68B5155AA301}"/>
                      </a:ext>
                    </a:extLst>
                  </p:cNvPr>
                  <p:cNvSpPr/>
                  <p:nvPr/>
                </p:nvSpPr>
                <p:spPr>
                  <a:xfrm>
                    <a:off x="3381300" y="3034842"/>
                    <a:ext cx="190486" cy="190286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  <p:sp>
                <p:nvSpPr>
                  <p:cNvPr id="146" name="矩形 145">
                    <a:extLst>
                      <a:ext uri="{FF2B5EF4-FFF2-40B4-BE49-F238E27FC236}">
                        <a16:creationId xmlns:a16="http://schemas.microsoft.com/office/drawing/2014/main" id="{FC4860E4-CACF-4DCD-849F-5556367CED46}"/>
                      </a:ext>
                    </a:extLst>
                  </p:cNvPr>
                  <p:cNvSpPr/>
                  <p:nvPr/>
                </p:nvSpPr>
                <p:spPr>
                  <a:xfrm>
                    <a:off x="3092482" y="2743336"/>
                    <a:ext cx="190486" cy="190286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  <p:sp>
                <p:nvSpPr>
                  <p:cNvPr id="147" name="橢圓 146">
                    <a:extLst>
                      <a:ext uri="{FF2B5EF4-FFF2-40B4-BE49-F238E27FC236}">
                        <a16:creationId xmlns:a16="http://schemas.microsoft.com/office/drawing/2014/main" id="{5C5E7930-5A32-4D94-8171-188C23A8BEA9}"/>
                      </a:ext>
                    </a:extLst>
                  </p:cNvPr>
                  <p:cNvSpPr/>
                  <p:nvPr/>
                </p:nvSpPr>
                <p:spPr>
                  <a:xfrm>
                    <a:off x="2163381" y="3403900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48" name="橢圓 147">
                    <a:extLst>
                      <a:ext uri="{FF2B5EF4-FFF2-40B4-BE49-F238E27FC236}">
                        <a16:creationId xmlns:a16="http://schemas.microsoft.com/office/drawing/2014/main" id="{2E7FD920-12AC-4020-B896-1375DAB96D71}"/>
                      </a:ext>
                    </a:extLst>
                  </p:cNvPr>
                  <p:cNvSpPr/>
                  <p:nvPr/>
                </p:nvSpPr>
                <p:spPr>
                  <a:xfrm>
                    <a:off x="2655149" y="3699473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49" name="橢圓 148">
                    <a:extLst>
                      <a:ext uri="{FF2B5EF4-FFF2-40B4-BE49-F238E27FC236}">
                        <a16:creationId xmlns:a16="http://schemas.microsoft.com/office/drawing/2014/main" id="{D33DDE63-EDF3-4745-B42E-9F4C4856F1F5}"/>
                      </a:ext>
                    </a:extLst>
                  </p:cNvPr>
                  <p:cNvSpPr/>
                  <p:nvPr/>
                </p:nvSpPr>
                <p:spPr>
                  <a:xfrm>
                    <a:off x="3941642" y="1635354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50" name="橢圓 149">
                    <a:extLst>
                      <a:ext uri="{FF2B5EF4-FFF2-40B4-BE49-F238E27FC236}">
                        <a16:creationId xmlns:a16="http://schemas.microsoft.com/office/drawing/2014/main" id="{A522A33A-6ECD-460B-81D0-C51B34C4E8A0}"/>
                      </a:ext>
                    </a:extLst>
                  </p:cNvPr>
                  <p:cNvSpPr/>
                  <p:nvPr/>
                </p:nvSpPr>
                <p:spPr>
                  <a:xfrm>
                    <a:off x="2938499" y="1865626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51" name="橢圓 150">
                    <a:extLst>
                      <a:ext uri="{FF2B5EF4-FFF2-40B4-BE49-F238E27FC236}">
                        <a16:creationId xmlns:a16="http://schemas.microsoft.com/office/drawing/2014/main" id="{B3EB8FE3-E950-4FCA-9BB9-108BE665C144}"/>
                      </a:ext>
                    </a:extLst>
                  </p:cNvPr>
                  <p:cNvSpPr/>
                  <p:nvPr/>
                </p:nvSpPr>
                <p:spPr>
                  <a:xfrm>
                    <a:off x="3345584" y="3348921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52" name="橢圓 151">
                    <a:extLst>
                      <a:ext uri="{FF2B5EF4-FFF2-40B4-BE49-F238E27FC236}">
                        <a16:creationId xmlns:a16="http://schemas.microsoft.com/office/drawing/2014/main" id="{9B8D722D-9A4C-4BA3-85ED-F961AD83CA83}"/>
                      </a:ext>
                    </a:extLst>
                  </p:cNvPr>
                  <p:cNvSpPr/>
                  <p:nvPr/>
                </p:nvSpPr>
                <p:spPr>
                  <a:xfrm>
                    <a:off x="2404620" y="2442114"/>
                    <a:ext cx="190486" cy="190285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53" name="橢圓 152">
                    <a:extLst>
                      <a:ext uri="{FF2B5EF4-FFF2-40B4-BE49-F238E27FC236}">
                        <a16:creationId xmlns:a16="http://schemas.microsoft.com/office/drawing/2014/main" id="{F305D441-850B-4793-9C63-BDB007EECF68}"/>
                      </a:ext>
                    </a:extLst>
                  </p:cNvPr>
                  <p:cNvSpPr/>
                  <p:nvPr/>
                </p:nvSpPr>
                <p:spPr>
                  <a:xfrm>
                    <a:off x="2283729" y="1702591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</p:grpSp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EB3D55F1-F830-4145-980C-4C2A60E7C435}"/>
                    </a:ext>
                  </a:extLst>
                </p:cNvPr>
                <p:cNvSpPr/>
                <p:nvPr/>
              </p:nvSpPr>
              <p:spPr>
                <a:xfrm>
                  <a:off x="1703280" y="2140916"/>
                  <a:ext cx="190486" cy="190286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cxnSp>
              <p:nvCxnSpPr>
                <p:cNvPr id="135" name="直線單箭頭接點 134">
                  <a:extLst>
                    <a:ext uri="{FF2B5EF4-FFF2-40B4-BE49-F238E27FC236}">
                      <a16:creationId xmlns:a16="http://schemas.microsoft.com/office/drawing/2014/main" id="{A0B4BA43-0C96-4247-BFC2-593CDACC03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8919" y="3896598"/>
                  <a:ext cx="3276364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線單箭頭接點 135">
                  <a:extLst>
                    <a:ext uri="{FF2B5EF4-FFF2-40B4-BE49-F238E27FC236}">
                      <a16:creationId xmlns:a16="http://schemas.microsoft.com/office/drawing/2014/main" id="{ED44263A-5B27-4BC0-B282-900B9A9481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1580" y="1240396"/>
                  <a:ext cx="0" cy="2664005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橢圓 128">
                <a:extLst>
                  <a:ext uri="{FF2B5EF4-FFF2-40B4-BE49-F238E27FC236}">
                    <a16:creationId xmlns:a16="http://schemas.microsoft.com/office/drawing/2014/main" id="{7E8C85F5-5397-4620-9A5E-047181EA734A}"/>
                  </a:ext>
                </a:extLst>
              </p:cNvPr>
              <p:cNvSpPr/>
              <p:nvPr/>
            </p:nvSpPr>
            <p:spPr>
              <a:xfrm>
                <a:off x="1254084" y="3460711"/>
                <a:ext cx="180000" cy="180000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" name="橢圓 129">
                <a:extLst>
                  <a:ext uri="{FF2B5EF4-FFF2-40B4-BE49-F238E27FC236}">
                    <a16:creationId xmlns:a16="http://schemas.microsoft.com/office/drawing/2014/main" id="{0583D41D-4FD4-4D03-8302-B63555093999}"/>
                  </a:ext>
                </a:extLst>
              </p:cNvPr>
              <p:cNvSpPr/>
              <p:nvPr/>
            </p:nvSpPr>
            <p:spPr>
              <a:xfrm>
                <a:off x="2389149" y="2720368"/>
                <a:ext cx="179999" cy="179999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1" name="橢圓 130">
                <a:extLst>
                  <a:ext uri="{FF2B5EF4-FFF2-40B4-BE49-F238E27FC236}">
                    <a16:creationId xmlns:a16="http://schemas.microsoft.com/office/drawing/2014/main" id="{1A675FDF-5916-4120-9549-83EFE510E1F8}"/>
                  </a:ext>
                </a:extLst>
              </p:cNvPr>
              <p:cNvSpPr/>
              <p:nvPr/>
            </p:nvSpPr>
            <p:spPr>
              <a:xfrm>
                <a:off x="1027696" y="1592738"/>
                <a:ext cx="180000" cy="180000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2" name="橢圓 131">
                <a:extLst>
                  <a:ext uri="{FF2B5EF4-FFF2-40B4-BE49-F238E27FC236}">
                    <a16:creationId xmlns:a16="http://schemas.microsoft.com/office/drawing/2014/main" id="{4AF005AE-DC54-4DEE-8B59-ED725AC46E89}"/>
                  </a:ext>
                </a:extLst>
              </p:cNvPr>
              <p:cNvSpPr/>
              <p:nvPr/>
            </p:nvSpPr>
            <p:spPr>
              <a:xfrm>
                <a:off x="3385112" y="3388984"/>
                <a:ext cx="180000" cy="180000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ED4FEC87-ED32-4ED8-A59F-C5177AB2F843}"/>
              </a:ext>
            </a:extLst>
          </p:cNvPr>
          <p:cNvGrpSpPr/>
          <p:nvPr/>
        </p:nvGrpSpPr>
        <p:grpSpPr>
          <a:xfrm>
            <a:off x="6419758" y="1996480"/>
            <a:ext cx="2232000" cy="1800000"/>
            <a:chOff x="3456000" y="1672544"/>
            <a:chExt cx="2232000" cy="1800000"/>
          </a:xfrm>
        </p:grpSpPr>
        <p:sp>
          <p:nvSpPr>
            <p:cNvPr id="155" name="橢圓 154">
              <a:extLst>
                <a:ext uri="{FF2B5EF4-FFF2-40B4-BE49-F238E27FC236}">
                  <a16:creationId xmlns:a16="http://schemas.microsoft.com/office/drawing/2014/main" id="{67F60FC6-4B6E-41C1-82E0-1CFC21FDE2F5}"/>
                </a:ext>
              </a:extLst>
            </p:cNvPr>
            <p:cNvSpPr/>
            <p:nvPr/>
          </p:nvSpPr>
          <p:spPr>
            <a:xfrm rot="18602905">
              <a:off x="3937525" y="2065518"/>
              <a:ext cx="260407" cy="428666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橢圓 155">
              <a:extLst>
                <a:ext uri="{FF2B5EF4-FFF2-40B4-BE49-F238E27FC236}">
                  <a16:creationId xmlns:a16="http://schemas.microsoft.com/office/drawing/2014/main" id="{AEDBA23C-4EAA-4E9F-8F74-7801FEC38101}"/>
                </a:ext>
              </a:extLst>
            </p:cNvPr>
            <p:cNvSpPr/>
            <p:nvPr/>
          </p:nvSpPr>
          <p:spPr>
            <a:xfrm rot="18602905">
              <a:off x="4232549" y="1831793"/>
              <a:ext cx="260407" cy="428666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橢圓 156">
              <a:extLst>
                <a:ext uri="{FF2B5EF4-FFF2-40B4-BE49-F238E27FC236}">
                  <a16:creationId xmlns:a16="http://schemas.microsoft.com/office/drawing/2014/main" id="{6D5CA4CC-0311-4C4C-9140-27A8D2796D5A}"/>
                </a:ext>
              </a:extLst>
            </p:cNvPr>
            <p:cNvSpPr/>
            <p:nvPr/>
          </p:nvSpPr>
          <p:spPr>
            <a:xfrm>
              <a:off x="4587807" y="1984743"/>
              <a:ext cx="276009" cy="440981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8" name="橢圓 157">
              <a:extLst>
                <a:ext uri="{FF2B5EF4-FFF2-40B4-BE49-F238E27FC236}">
                  <a16:creationId xmlns:a16="http://schemas.microsoft.com/office/drawing/2014/main" id="{A96E82D7-1182-4D91-8F13-C36034ECAE1F}"/>
                </a:ext>
              </a:extLst>
            </p:cNvPr>
            <p:cNvSpPr/>
            <p:nvPr/>
          </p:nvSpPr>
          <p:spPr>
            <a:xfrm rot="1567271">
              <a:off x="4107514" y="2796088"/>
              <a:ext cx="276009" cy="440981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橢圓 158">
              <a:extLst>
                <a:ext uri="{FF2B5EF4-FFF2-40B4-BE49-F238E27FC236}">
                  <a16:creationId xmlns:a16="http://schemas.microsoft.com/office/drawing/2014/main" id="{1490ECF7-BFE2-401B-A32F-43ECE2D53AD1}"/>
                </a:ext>
              </a:extLst>
            </p:cNvPr>
            <p:cNvSpPr/>
            <p:nvPr/>
          </p:nvSpPr>
          <p:spPr>
            <a:xfrm rot="336596">
              <a:off x="4877308" y="2757588"/>
              <a:ext cx="276009" cy="440981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" name="橢圓 159">
              <a:extLst>
                <a:ext uri="{FF2B5EF4-FFF2-40B4-BE49-F238E27FC236}">
                  <a16:creationId xmlns:a16="http://schemas.microsoft.com/office/drawing/2014/main" id="{D4C484AC-6D1C-4253-AF12-A157DA28EF16}"/>
                </a:ext>
              </a:extLst>
            </p:cNvPr>
            <p:cNvSpPr/>
            <p:nvPr/>
          </p:nvSpPr>
          <p:spPr>
            <a:xfrm rot="21323795">
              <a:off x="4246882" y="2373414"/>
              <a:ext cx="253117" cy="414700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" name="橢圓 160">
              <a:extLst>
                <a:ext uri="{FF2B5EF4-FFF2-40B4-BE49-F238E27FC236}">
                  <a16:creationId xmlns:a16="http://schemas.microsoft.com/office/drawing/2014/main" id="{3DEA5174-C1CF-4B8E-B97E-EF3C756AE577}"/>
                </a:ext>
              </a:extLst>
            </p:cNvPr>
            <p:cNvSpPr/>
            <p:nvPr/>
          </p:nvSpPr>
          <p:spPr>
            <a:xfrm rot="3505930">
              <a:off x="4637309" y="2526113"/>
              <a:ext cx="253117" cy="414700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62" name="群組 161">
              <a:extLst>
                <a:ext uri="{FF2B5EF4-FFF2-40B4-BE49-F238E27FC236}">
                  <a16:creationId xmlns:a16="http://schemas.microsoft.com/office/drawing/2014/main" id="{C5C7F6DF-04E2-4D39-A9D2-96330FF05D78}"/>
                </a:ext>
              </a:extLst>
            </p:cNvPr>
            <p:cNvGrpSpPr/>
            <p:nvPr/>
          </p:nvGrpSpPr>
          <p:grpSpPr>
            <a:xfrm>
              <a:off x="3456000" y="1672544"/>
              <a:ext cx="2232000" cy="1800000"/>
              <a:chOff x="788919" y="1240396"/>
              <a:chExt cx="3096000" cy="2520000"/>
            </a:xfrm>
          </p:grpSpPr>
          <p:grpSp>
            <p:nvGrpSpPr>
              <p:cNvPr id="163" name="群組 162">
                <a:extLst>
                  <a:ext uri="{FF2B5EF4-FFF2-40B4-BE49-F238E27FC236}">
                    <a16:creationId xmlns:a16="http://schemas.microsoft.com/office/drawing/2014/main" id="{6341B1ED-30BC-433A-A086-3A772CD4C71D}"/>
                  </a:ext>
                </a:extLst>
              </p:cNvPr>
              <p:cNvGrpSpPr/>
              <p:nvPr/>
            </p:nvGrpSpPr>
            <p:grpSpPr>
              <a:xfrm>
                <a:off x="788919" y="1240396"/>
                <a:ext cx="3096000" cy="2520000"/>
                <a:chOff x="788919" y="1240396"/>
                <a:chExt cx="3276364" cy="2664005"/>
              </a:xfrm>
            </p:grpSpPr>
            <p:grpSp>
              <p:nvGrpSpPr>
                <p:cNvPr id="167" name="群組 166">
                  <a:extLst>
                    <a:ext uri="{FF2B5EF4-FFF2-40B4-BE49-F238E27FC236}">
                      <a16:creationId xmlns:a16="http://schemas.microsoft.com/office/drawing/2014/main" id="{CB704F55-C1CC-47BC-B0C7-A6E710D58083}"/>
                    </a:ext>
                  </a:extLst>
                </p:cNvPr>
                <p:cNvGrpSpPr/>
                <p:nvPr/>
              </p:nvGrpSpPr>
              <p:grpSpPr>
                <a:xfrm>
                  <a:off x="1096840" y="1530072"/>
                  <a:ext cx="2651564" cy="2254405"/>
                  <a:chOff x="1480564" y="1635354"/>
                  <a:chExt cx="2651564" cy="2254405"/>
                </a:xfrm>
              </p:grpSpPr>
              <p:sp>
                <p:nvSpPr>
                  <p:cNvPr id="171" name="橢圓 170">
                    <a:extLst>
                      <a:ext uri="{FF2B5EF4-FFF2-40B4-BE49-F238E27FC236}">
                        <a16:creationId xmlns:a16="http://schemas.microsoft.com/office/drawing/2014/main" id="{E3C68226-AF4F-442D-8147-D567F1BD0D7C}"/>
                      </a:ext>
                    </a:extLst>
                  </p:cNvPr>
                  <p:cNvSpPr/>
                  <p:nvPr/>
                </p:nvSpPr>
                <p:spPr>
                  <a:xfrm>
                    <a:off x="3866899" y="2236405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172" name="橢圓 171">
                    <a:extLst>
                      <a:ext uri="{FF2B5EF4-FFF2-40B4-BE49-F238E27FC236}">
                        <a16:creationId xmlns:a16="http://schemas.microsoft.com/office/drawing/2014/main" id="{A4B12EBA-3AD8-4D2E-B1DE-F73B78739C5D}"/>
                      </a:ext>
                    </a:extLst>
                  </p:cNvPr>
                  <p:cNvSpPr/>
                  <p:nvPr/>
                </p:nvSpPr>
                <p:spPr>
                  <a:xfrm>
                    <a:off x="3324841" y="2176623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73" name="橢圓 172">
                    <a:extLst>
                      <a:ext uri="{FF2B5EF4-FFF2-40B4-BE49-F238E27FC236}">
                        <a16:creationId xmlns:a16="http://schemas.microsoft.com/office/drawing/2014/main" id="{2A6CF041-223A-4ECA-8B88-7D09E27C127E}"/>
                      </a:ext>
                    </a:extLst>
                  </p:cNvPr>
                  <p:cNvSpPr/>
                  <p:nvPr/>
                </p:nvSpPr>
                <p:spPr>
                  <a:xfrm>
                    <a:off x="1480564" y="2397662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74" name="矩形 173">
                    <a:extLst>
                      <a:ext uri="{FF2B5EF4-FFF2-40B4-BE49-F238E27FC236}">
                        <a16:creationId xmlns:a16="http://schemas.microsoft.com/office/drawing/2014/main" id="{20D3E091-2AF3-4395-9C89-CD5D35FA89A4}"/>
                      </a:ext>
                    </a:extLst>
                  </p:cNvPr>
                  <p:cNvSpPr/>
                  <p:nvPr/>
                </p:nvSpPr>
                <p:spPr>
                  <a:xfrm>
                    <a:off x="2286753" y="3116361"/>
                    <a:ext cx="190486" cy="190286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  <p:sp>
                <p:nvSpPr>
                  <p:cNvPr id="175" name="矩形 174">
                    <a:extLst>
                      <a:ext uri="{FF2B5EF4-FFF2-40B4-BE49-F238E27FC236}">
                        <a16:creationId xmlns:a16="http://schemas.microsoft.com/office/drawing/2014/main" id="{EAE25B11-4FBA-4FC7-B166-3984E23625B8}"/>
                      </a:ext>
                    </a:extLst>
                  </p:cNvPr>
                  <p:cNvSpPr/>
                  <p:nvPr/>
                </p:nvSpPr>
                <p:spPr>
                  <a:xfrm>
                    <a:off x="2430422" y="2719937"/>
                    <a:ext cx="190486" cy="190286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  <p:sp>
                <p:nvSpPr>
                  <p:cNvPr id="176" name="矩形 175">
                    <a:extLst>
                      <a:ext uri="{FF2B5EF4-FFF2-40B4-BE49-F238E27FC236}">
                        <a16:creationId xmlns:a16="http://schemas.microsoft.com/office/drawing/2014/main" id="{15D11739-C844-4EDF-A3DF-66724010FDF8}"/>
                      </a:ext>
                    </a:extLst>
                  </p:cNvPr>
                  <p:cNvSpPr/>
                  <p:nvPr/>
                </p:nvSpPr>
                <p:spPr>
                  <a:xfrm>
                    <a:off x="2528360" y="1883824"/>
                    <a:ext cx="190486" cy="190286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  <p:sp>
                <p:nvSpPr>
                  <p:cNvPr id="177" name="矩形 176">
                    <a:extLst>
                      <a:ext uri="{FF2B5EF4-FFF2-40B4-BE49-F238E27FC236}">
                        <a16:creationId xmlns:a16="http://schemas.microsoft.com/office/drawing/2014/main" id="{D4908A29-9C72-42D2-AE74-214918FF85BE}"/>
                      </a:ext>
                    </a:extLst>
                  </p:cNvPr>
                  <p:cNvSpPr/>
                  <p:nvPr/>
                </p:nvSpPr>
                <p:spPr>
                  <a:xfrm>
                    <a:off x="2940916" y="2204165"/>
                    <a:ext cx="190486" cy="190286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  <p:sp>
                <p:nvSpPr>
                  <p:cNvPr id="178" name="矩形 177">
                    <a:extLst>
                      <a:ext uri="{FF2B5EF4-FFF2-40B4-BE49-F238E27FC236}">
                        <a16:creationId xmlns:a16="http://schemas.microsoft.com/office/drawing/2014/main" id="{6C7D27F3-9DB3-4B67-9902-F0DFC5B22BA7}"/>
                      </a:ext>
                    </a:extLst>
                  </p:cNvPr>
                  <p:cNvSpPr/>
                  <p:nvPr/>
                </p:nvSpPr>
                <p:spPr>
                  <a:xfrm>
                    <a:off x="3381300" y="3034842"/>
                    <a:ext cx="190486" cy="190286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  <p:sp>
                <p:nvSpPr>
                  <p:cNvPr id="179" name="矩形 178">
                    <a:extLst>
                      <a:ext uri="{FF2B5EF4-FFF2-40B4-BE49-F238E27FC236}">
                        <a16:creationId xmlns:a16="http://schemas.microsoft.com/office/drawing/2014/main" id="{B79F230D-B67D-4DDA-AA9C-33FE37200B5C}"/>
                      </a:ext>
                    </a:extLst>
                  </p:cNvPr>
                  <p:cNvSpPr/>
                  <p:nvPr/>
                </p:nvSpPr>
                <p:spPr>
                  <a:xfrm>
                    <a:off x="3092482" y="2743336"/>
                    <a:ext cx="190486" cy="190286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  <p:sp>
                <p:nvSpPr>
                  <p:cNvPr id="180" name="橢圓 179">
                    <a:extLst>
                      <a:ext uri="{FF2B5EF4-FFF2-40B4-BE49-F238E27FC236}">
                        <a16:creationId xmlns:a16="http://schemas.microsoft.com/office/drawing/2014/main" id="{3996E303-ECC0-4714-A882-CB172D610D6F}"/>
                      </a:ext>
                    </a:extLst>
                  </p:cNvPr>
                  <p:cNvSpPr/>
                  <p:nvPr/>
                </p:nvSpPr>
                <p:spPr>
                  <a:xfrm>
                    <a:off x="2655149" y="3699473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81" name="橢圓 180">
                    <a:extLst>
                      <a:ext uri="{FF2B5EF4-FFF2-40B4-BE49-F238E27FC236}">
                        <a16:creationId xmlns:a16="http://schemas.microsoft.com/office/drawing/2014/main" id="{EF61DD53-701D-40CF-9E2A-C9295EB56EC1}"/>
                      </a:ext>
                    </a:extLst>
                  </p:cNvPr>
                  <p:cNvSpPr/>
                  <p:nvPr/>
                </p:nvSpPr>
                <p:spPr>
                  <a:xfrm>
                    <a:off x="3941642" y="1635354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168" name="矩形 167">
                  <a:extLst>
                    <a:ext uri="{FF2B5EF4-FFF2-40B4-BE49-F238E27FC236}">
                      <a16:creationId xmlns:a16="http://schemas.microsoft.com/office/drawing/2014/main" id="{18CF79BE-908E-4037-8990-E954BA159FCB}"/>
                    </a:ext>
                  </a:extLst>
                </p:cNvPr>
                <p:cNvSpPr/>
                <p:nvPr/>
              </p:nvSpPr>
              <p:spPr>
                <a:xfrm>
                  <a:off x="1703280" y="2140916"/>
                  <a:ext cx="190486" cy="190286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cxnSp>
              <p:nvCxnSpPr>
                <p:cNvPr id="169" name="直線單箭頭接點 168">
                  <a:extLst>
                    <a:ext uri="{FF2B5EF4-FFF2-40B4-BE49-F238E27FC236}">
                      <a16:creationId xmlns:a16="http://schemas.microsoft.com/office/drawing/2014/main" id="{461D1370-5FB0-4D9D-9FEB-DBECBDD7F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8919" y="3896598"/>
                  <a:ext cx="3276364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線單箭頭接點 169">
                  <a:extLst>
                    <a:ext uri="{FF2B5EF4-FFF2-40B4-BE49-F238E27FC236}">
                      <a16:creationId xmlns:a16="http://schemas.microsoft.com/office/drawing/2014/main" id="{B2C2F8A0-79EA-460E-852F-95A0E3688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1580" y="1240396"/>
                  <a:ext cx="0" cy="2664005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4" name="橢圓 163">
                <a:extLst>
                  <a:ext uri="{FF2B5EF4-FFF2-40B4-BE49-F238E27FC236}">
                    <a16:creationId xmlns:a16="http://schemas.microsoft.com/office/drawing/2014/main" id="{278FA96C-7A16-465F-B693-E18A59C5B6C7}"/>
                  </a:ext>
                </a:extLst>
              </p:cNvPr>
              <p:cNvSpPr/>
              <p:nvPr/>
            </p:nvSpPr>
            <p:spPr>
              <a:xfrm>
                <a:off x="1254084" y="3460711"/>
                <a:ext cx="180000" cy="180000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5" name="橢圓 164">
                <a:extLst>
                  <a:ext uri="{FF2B5EF4-FFF2-40B4-BE49-F238E27FC236}">
                    <a16:creationId xmlns:a16="http://schemas.microsoft.com/office/drawing/2014/main" id="{92BC7CC9-D686-46B5-A3FC-F90FFDE58F91}"/>
                  </a:ext>
                </a:extLst>
              </p:cNvPr>
              <p:cNvSpPr/>
              <p:nvPr/>
            </p:nvSpPr>
            <p:spPr>
              <a:xfrm>
                <a:off x="1027696" y="1592738"/>
                <a:ext cx="180000" cy="180000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6" name="橢圓 165">
                <a:extLst>
                  <a:ext uri="{FF2B5EF4-FFF2-40B4-BE49-F238E27FC236}">
                    <a16:creationId xmlns:a16="http://schemas.microsoft.com/office/drawing/2014/main" id="{25A3E88D-B18E-4A8C-AD5C-0CE9E54CD122}"/>
                  </a:ext>
                </a:extLst>
              </p:cNvPr>
              <p:cNvSpPr/>
              <p:nvPr/>
            </p:nvSpPr>
            <p:spPr>
              <a:xfrm>
                <a:off x="3385112" y="3388984"/>
                <a:ext cx="180000" cy="180000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435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SMOTE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 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Tomek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301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6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82" name="橢圓 181">
            <a:extLst>
              <a:ext uri="{FF2B5EF4-FFF2-40B4-BE49-F238E27FC236}">
                <a16:creationId xmlns:a16="http://schemas.microsoft.com/office/drawing/2014/main" id="{585788F4-6C19-4492-AF18-88CF790150D3}"/>
              </a:ext>
            </a:extLst>
          </p:cNvPr>
          <p:cNvSpPr/>
          <p:nvPr/>
        </p:nvSpPr>
        <p:spPr>
          <a:xfrm rot="15834002">
            <a:off x="7486245" y="3122354"/>
            <a:ext cx="257336" cy="429133"/>
          </a:xfrm>
          <a:prstGeom prst="ellipse">
            <a:avLst/>
          </a:prstGeom>
          <a:solidFill>
            <a:srgbClr val="E03E3E">
              <a:alpha val="5098"/>
            </a:srgbClr>
          </a:solidFill>
          <a:ln>
            <a:solidFill>
              <a:srgbClr val="E34F4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3" name="群組 182">
            <a:extLst>
              <a:ext uri="{FF2B5EF4-FFF2-40B4-BE49-F238E27FC236}">
                <a16:creationId xmlns:a16="http://schemas.microsoft.com/office/drawing/2014/main" id="{A1F9BB6E-94C3-4289-9E47-246E3B6C7B26}"/>
              </a:ext>
            </a:extLst>
          </p:cNvPr>
          <p:cNvGrpSpPr/>
          <p:nvPr/>
        </p:nvGrpSpPr>
        <p:grpSpPr>
          <a:xfrm>
            <a:off x="495143" y="1963112"/>
            <a:ext cx="2232000" cy="1800000"/>
            <a:chOff x="788919" y="1240396"/>
            <a:chExt cx="3276364" cy="2664005"/>
          </a:xfrm>
        </p:grpSpPr>
        <p:grpSp>
          <p:nvGrpSpPr>
            <p:cNvPr id="184" name="群組 183">
              <a:extLst>
                <a:ext uri="{FF2B5EF4-FFF2-40B4-BE49-F238E27FC236}">
                  <a16:creationId xmlns:a16="http://schemas.microsoft.com/office/drawing/2014/main" id="{E544F24A-6FCF-4A32-BB16-4A8D229C869E}"/>
                </a:ext>
              </a:extLst>
            </p:cNvPr>
            <p:cNvGrpSpPr/>
            <p:nvPr/>
          </p:nvGrpSpPr>
          <p:grpSpPr>
            <a:xfrm>
              <a:off x="1009412" y="1406041"/>
              <a:ext cx="2688518" cy="2399316"/>
              <a:chOff x="1393136" y="1511323"/>
              <a:chExt cx="2688518" cy="2399316"/>
            </a:xfrm>
          </p:grpSpPr>
          <p:sp>
            <p:nvSpPr>
              <p:cNvPr id="188" name="橢圓 187">
                <a:extLst>
                  <a:ext uri="{FF2B5EF4-FFF2-40B4-BE49-F238E27FC236}">
                    <a16:creationId xmlns:a16="http://schemas.microsoft.com/office/drawing/2014/main" id="{D5529630-485E-4204-AF20-6E040AD7EE05}"/>
                  </a:ext>
                </a:extLst>
              </p:cNvPr>
              <p:cNvSpPr/>
              <p:nvPr/>
            </p:nvSpPr>
            <p:spPr>
              <a:xfrm>
                <a:off x="3673287" y="2039874"/>
                <a:ext cx="190486" cy="190286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9" name="橢圓 188">
                <a:extLst>
                  <a:ext uri="{FF2B5EF4-FFF2-40B4-BE49-F238E27FC236}">
                    <a16:creationId xmlns:a16="http://schemas.microsoft.com/office/drawing/2014/main" id="{64A4A942-DA6B-4DCD-9CEB-B0420D95950E}"/>
                  </a:ext>
                </a:extLst>
              </p:cNvPr>
              <p:cNvSpPr/>
              <p:nvPr/>
            </p:nvSpPr>
            <p:spPr>
              <a:xfrm>
                <a:off x="1976985" y="2784514"/>
                <a:ext cx="190486" cy="190286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0" name="橢圓 189">
                <a:extLst>
                  <a:ext uri="{FF2B5EF4-FFF2-40B4-BE49-F238E27FC236}">
                    <a16:creationId xmlns:a16="http://schemas.microsoft.com/office/drawing/2014/main" id="{41739A5B-D7B5-410F-821F-640838C336AA}"/>
                  </a:ext>
                </a:extLst>
              </p:cNvPr>
              <p:cNvSpPr/>
              <p:nvPr/>
            </p:nvSpPr>
            <p:spPr>
              <a:xfrm>
                <a:off x="1678984" y="2507171"/>
                <a:ext cx="190486" cy="190285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4D737B89-DFB7-4BD3-83E1-52F15FC6477C}"/>
                  </a:ext>
                </a:extLst>
              </p:cNvPr>
              <p:cNvSpPr/>
              <p:nvPr/>
            </p:nvSpPr>
            <p:spPr>
              <a:xfrm>
                <a:off x="1464488" y="3513391"/>
                <a:ext cx="190486" cy="190286"/>
              </a:xfrm>
              <a:prstGeom prst="rect">
                <a:avLst/>
              </a:prstGeom>
              <a:solidFill>
                <a:srgbClr val="ED7D31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C6D2F929-5205-485A-9BC7-7B79431256B7}"/>
                  </a:ext>
                </a:extLst>
              </p:cNvPr>
              <p:cNvSpPr/>
              <p:nvPr/>
            </p:nvSpPr>
            <p:spPr>
              <a:xfrm>
                <a:off x="3150090" y="2006274"/>
                <a:ext cx="190486" cy="190286"/>
              </a:xfrm>
              <a:prstGeom prst="rect">
                <a:avLst/>
              </a:prstGeom>
              <a:solidFill>
                <a:srgbClr val="ED7D31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0A323D36-3701-4283-9A0B-8F1720363BFB}"/>
                  </a:ext>
                </a:extLst>
              </p:cNvPr>
              <p:cNvSpPr/>
              <p:nvPr/>
            </p:nvSpPr>
            <p:spPr>
              <a:xfrm>
                <a:off x="3676623" y="2637413"/>
                <a:ext cx="190486" cy="190286"/>
              </a:xfrm>
              <a:prstGeom prst="rect">
                <a:avLst/>
              </a:prstGeom>
              <a:solidFill>
                <a:srgbClr val="ED7D31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6524EDA5-DE9F-41B6-BD4E-CB6BEC52BA62}"/>
                  </a:ext>
                </a:extLst>
              </p:cNvPr>
              <p:cNvSpPr/>
              <p:nvPr/>
            </p:nvSpPr>
            <p:spPr>
              <a:xfrm>
                <a:off x="2235478" y="2052186"/>
                <a:ext cx="190486" cy="190286"/>
              </a:xfrm>
              <a:prstGeom prst="rect">
                <a:avLst/>
              </a:prstGeom>
              <a:solidFill>
                <a:srgbClr val="ED7D31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Sitka Heading Semibold" pitchFamily="2" charset="0"/>
                </a:endParaRPr>
              </a:p>
            </p:txBody>
          </p:sp>
          <p:sp>
            <p:nvSpPr>
              <p:cNvPr id="195" name="橢圓 194">
                <a:extLst>
                  <a:ext uri="{FF2B5EF4-FFF2-40B4-BE49-F238E27FC236}">
                    <a16:creationId xmlns:a16="http://schemas.microsoft.com/office/drawing/2014/main" id="{53E8B3C9-EF3A-4408-8652-024C7ACF2593}"/>
                  </a:ext>
                </a:extLst>
              </p:cNvPr>
              <p:cNvSpPr/>
              <p:nvPr/>
            </p:nvSpPr>
            <p:spPr>
              <a:xfrm>
                <a:off x="1393136" y="1908840"/>
                <a:ext cx="190486" cy="190285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B7729EE5-1B06-4E8F-A316-6000C3CA3F54}"/>
                  </a:ext>
                </a:extLst>
              </p:cNvPr>
              <p:cNvSpPr/>
              <p:nvPr/>
            </p:nvSpPr>
            <p:spPr>
              <a:xfrm>
                <a:off x="3283540" y="3614689"/>
                <a:ext cx="190486" cy="190286"/>
              </a:xfrm>
              <a:prstGeom prst="rect">
                <a:avLst/>
              </a:prstGeom>
              <a:solidFill>
                <a:srgbClr val="ED7D31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6EE8DA1B-7F2B-44FD-84C1-F1B7A9502FF2}"/>
                  </a:ext>
                </a:extLst>
              </p:cNvPr>
              <p:cNvSpPr/>
              <p:nvPr/>
            </p:nvSpPr>
            <p:spPr>
              <a:xfrm>
                <a:off x="2284319" y="2909692"/>
                <a:ext cx="190486" cy="190285"/>
              </a:xfrm>
              <a:prstGeom prst="rect">
                <a:avLst/>
              </a:prstGeom>
              <a:solidFill>
                <a:srgbClr val="ED7D31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198" name="橢圓 197">
                <a:extLst>
                  <a:ext uri="{FF2B5EF4-FFF2-40B4-BE49-F238E27FC236}">
                    <a16:creationId xmlns:a16="http://schemas.microsoft.com/office/drawing/2014/main" id="{48F26DBF-7AE2-4B4A-B24A-53CAFCB64E48}"/>
                  </a:ext>
                </a:extLst>
              </p:cNvPr>
              <p:cNvSpPr/>
              <p:nvPr/>
            </p:nvSpPr>
            <p:spPr>
              <a:xfrm>
                <a:off x="3366013" y="2661685"/>
                <a:ext cx="190486" cy="190285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9" name="橢圓 198">
                <a:extLst>
                  <a:ext uri="{FF2B5EF4-FFF2-40B4-BE49-F238E27FC236}">
                    <a16:creationId xmlns:a16="http://schemas.microsoft.com/office/drawing/2014/main" id="{C3F4A27E-562C-4486-A480-C239E392130E}"/>
                  </a:ext>
                </a:extLst>
              </p:cNvPr>
              <p:cNvSpPr/>
              <p:nvPr/>
            </p:nvSpPr>
            <p:spPr>
              <a:xfrm>
                <a:off x="2149136" y="3422673"/>
                <a:ext cx="190486" cy="190286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0" name="橢圓 199">
                <a:extLst>
                  <a:ext uri="{FF2B5EF4-FFF2-40B4-BE49-F238E27FC236}">
                    <a16:creationId xmlns:a16="http://schemas.microsoft.com/office/drawing/2014/main" id="{D8B7F636-3417-4913-99BD-9A2FF6354901}"/>
                  </a:ext>
                </a:extLst>
              </p:cNvPr>
              <p:cNvSpPr/>
              <p:nvPr/>
            </p:nvSpPr>
            <p:spPr>
              <a:xfrm>
                <a:off x="2613385" y="3720353"/>
                <a:ext cx="190486" cy="190286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1" name="橢圓 200">
                <a:extLst>
                  <a:ext uri="{FF2B5EF4-FFF2-40B4-BE49-F238E27FC236}">
                    <a16:creationId xmlns:a16="http://schemas.microsoft.com/office/drawing/2014/main" id="{B75F49AB-A71C-418C-B4DB-C5CC73D1D40B}"/>
                  </a:ext>
                </a:extLst>
              </p:cNvPr>
              <p:cNvSpPr/>
              <p:nvPr/>
            </p:nvSpPr>
            <p:spPr>
              <a:xfrm>
                <a:off x="2027717" y="1535293"/>
                <a:ext cx="190486" cy="190285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2" name="橢圓 201">
                <a:extLst>
                  <a:ext uri="{FF2B5EF4-FFF2-40B4-BE49-F238E27FC236}">
                    <a16:creationId xmlns:a16="http://schemas.microsoft.com/office/drawing/2014/main" id="{38E9A490-A50C-4B98-9830-2DC6D60A5689}"/>
                  </a:ext>
                </a:extLst>
              </p:cNvPr>
              <p:cNvSpPr/>
              <p:nvPr/>
            </p:nvSpPr>
            <p:spPr>
              <a:xfrm>
                <a:off x="3891168" y="1634338"/>
                <a:ext cx="190486" cy="190286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3" name="橢圓 202">
                <a:extLst>
                  <a:ext uri="{FF2B5EF4-FFF2-40B4-BE49-F238E27FC236}">
                    <a16:creationId xmlns:a16="http://schemas.microsoft.com/office/drawing/2014/main" id="{D1A0771A-FCD3-4B6C-B830-59D40BA56572}"/>
                  </a:ext>
                </a:extLst>
              </p:cNvPr>
              <p:cNvSpPr/>
              <p:nvPr/>
            </p:nvSpPr>
            <p:spPr>
              <a:xfrm>
                <a:off x="2863306" y="1511323"/>
                <a:ext cx="190486" cy="190286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4" name="橢圓 203">
                <a:extLst>
                  <a:ext uri="{FF2B5EF4-FFF2-40B4-BE49-F238E27FC236}">
                    <a16:creationId xmlns:a16="http://schemas.microsoft.com/office/drawing/2014/main" id="{1284CEA7-E80C-4E4A-85BB-4DFA066C91DE}"/>
                  </a:ext>
                </a:extLst>
              </p:cNvPr>
              <p:cNvSpPr/>
              <p:nvPr/>
            </p:nvSpPr>
            <p:spPr>
              <a:xfrm>
                <a:off x="2985224" y="3264621"/>
                <a:ext cx="190486" cy="190286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5" name="橢圓 204">
                <a:extLst>
                  <a:ext uri="{FF2B5EF4-FFF2-40B4-BE49-F238E27FC236}">
                    <a16:creationId xmlns:a16="http://schemas.microsoft.com/office/drawing/2014/main" id="{A46B46FB-7213-4489-8791-6015607E2BA2}"/>
                  </a:ext>
                </a:extLst>
              </p:cNvPr>
              <p:cNvSpPr/>
              <p:nvPr/>
            </p:nvSpPr>
            <p:spPr>
              <a:xfrm>
                <a:off x="1442468" y="3202912"/>
                <a:ext cx="190486" cy="190285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6" name="橢圓 205">
                <a:extLst>
                  <a:ext uri="{FF2B5EF4-FFF2-40B4-BE49-F238E27FC236}">
                    <a16:creationId xmlns:a16="http://schemas.microsoft.com/office/drawing/2014/main" id="{E3EF5447-A630-4FA5-AAE4-80B14562859E}"/>
                  </a:ext>
                </a:extLst>
              </p:cNvPr>
              <p:cNvSpPr/>
              <p:nvPr/>
            </p:nvSpPr>
            <p:spPr>
              <a:xfrm>
                <a:off x="3634982" y="3336384"/>
                <a:ext cx="190486" cy="190286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7" name="橢圓 206">
                <a:extLst>
                  <a:ext uri="{FF2B5EF4-FFF2-40B4-BE49-F238E27FC236}">
                    <a16:creationId xmlns:a16="http://schemas.microsoft.com/office/drawing/2014/main" id="{A02B687D-FB30-4A50-B767-9D637E1115D6}"/>
                  </a:ext>
                </a:extLst>
              </p:cNvPr>
              <p:cNvSpPr/>
              <p:nvPr/>
            </p:nvSpPr>
            <p:spPr>
              <a:xfrm>
                <a:off x="2353685" y="2369390"/>
                <a:ext cx="190486" cy="190286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8" name="橢圓 207">
                <a:extLst>
                  <a:ext uri="{FF2B5EF4-FFF2-40B4-BE49-F238E27FC236}">
                    <a16:creationId xmlns:a16="http://schemas.microsoft.com/office/drawing/2014/main" id="{5FEA66C8-8E27-4399-ADDB-E7CFD8536A4E}"/>
                  </a:ext>
                </a:extLst>
              </p:cNvPr>
              <p:cNvSpPr/>
              <p:nvPr/>
            </p:nvSpPr>
            <p:spPr>
              <a:xfrm>
                <a:off x="2524041" y="1760080"/>
                <a:ext cx="190486" cy="190286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B555FDF0-E3DF-4571-B011-C75C1202A0EE}"/>
                </a:ext>
              </a:extLst>
            </p:cNvPr>
            <p:cNvSpPr/>
            <p:nvPr/>
          </p:nvSpPr>
          <p:spPr>
            <a:xfrm>
              <a:off x="1141933" y="1493078"/>
              <a:ext cx="190486" cy="190286"/>
            </a:xfrm>
            <a:prstGeom prst="rect">
              <a:avLst/>
            </a:prstGeom>
            <a:solidFill>
              <a:srgbClr val="ED7D31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cxnSp>
          <p:nvCxnSpPr>
            <p:cNvPr id="186" name="直線單箭頭接點 185">
              <a:extLst>
                <a:ext uri="{FF2B5EF4-FFF2-40B4-BE49-F238E27FC236}">
                  <a16:creationId xmlns:a16="http://schemas.microsoft.com/office/drawing/2014/main" id="{35D6056C-41FF-4458-8F26-7876792EF50D}"/>
                </a:ext>
              </a:extLst>
            </p:cNvPr>
            <p:cNvCxnSpPr>
              <a:cxnSpLocks/>
            </p:cNvCxnSpPr>
            <p:nvPr/>
          </p:nvCxnSpPr>
          <p:spPr>
            <a:xfrm>
              <a:off x="788919" y="3896598"/>
              <a:ext cx="3276364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直線單箭頭接點 186">
              <a:extLst>
                <a:ext uri="{FF2B5EF4-FFF2-40B4-BE49-F238E27FC236}">
                  <a16:creationId xmlns:a16="http://schemas.microsoft.com/office/drawing/2014/main" id="{1B536208-2F94-44D5-9EF2-8EA44667D5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1580" y="1240396"/>
              <a:ext cx="0" cy="2664005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9" name="圖形 208" descr="單線箭號 (直線)">
            <a:extLst>
              <a:ext uri="{FF2B5EF4-FFF2-40B4-BE49-F238E27FC236}">
                <a16:creationId xmlns:a16="http://schemas.microsoft.com/office/drawing/2014/main" id="{2AA23B96-B950-4F0E-B396-44FF74DE46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2946990" y="2719112"/>
            <a:ext cx="288000" cy="288000"/>
          </a:xfrm>
          <a:prstGeom prst="rect">
            <a:avLst/>
          </a:prstGeom>
        </p:spPr>
      </p:pic>
      <p:pic>
        <p:nvPicPr>
          <p:cNvPr id="210" name="圖形 209" descr="單線箭號 (直線)">
            <a:extLst>
              <a:ext uri="{FF2B5EF4-FFF2-40B4-BE49-F238E27FC236}">
                <a16:creationId xmlns:a16="http://schemas.microsoft.com/office/drawing/2014/main" id="{7509284B-3500-4A28-A19B-3617BB4A98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909421" y="2714285"/>
            <a:ext cx="288000" cy="288000"/>
          </a:xfrm>
          <a:prstGeom prst="rect">
            <a:avLst/>
          </a:prstGeom>
        </p:spPr>
      </p:pic>
      <p:sp>
        <p:nvSpPr>
          <p:cNvPr id="211" name="矩形 210">
            <a:extLst>
              <a:ext uri="{FF2B5EF4-FFF2-40B4-BE49-F238E27FC236}">
                <a16:creationId xmlns:a16="http://schemas.microsoft.com/office/drawing/2014/main" id="{CB30E9F1-A89C-4367-8244-F32CD5163999}"/>
              </a:ext>
            </a:extLst>
          </p:cNvPr>
          <p:cNvSpPr/>
          <p:nvPr/>
        </p:nvSpPr>
        <p:spPr>
          <a:xfrm>
            <a:off x="1602623" y="2724764"/>
            <a:ext cx="129767" cy="128571"/>
          </a:xfrm>
          <a:prstGeom prst="rect">
            <a:avLst/>
          </a:prstGeom>
          <a:solidFill>
            <a:srgbClr val="ED7D3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Sitka Heading Semibold" pitchFamily="2" charset="0"/>
            </a:endParaRPr>
          </a:p>
        </p:txBody>
      </p:sp>
      <p:sp>
        <p:nvSpPr>
          <p:cNvPr id="212" name="橢圓 211">
            <a:extLst>
              <a:ext uri="{FF2B5EF4-FFF2-40B4-BE49-F238E27FC236}">
                <a16:creationId xmlns:a16="http://schemas.microsoft.com/office/drawing/2014/main" id="{180689C0-2C84-4C1B-8471-58AA1B129C5B}"/>
              </a:ext>
            </a:extLst>
          </p:cNvPr>
          <p:cNvSpPr/>
          <p:nvPr/>
        </p:nvSpPr>
        <p:spPr>
          <a:xfrm rot="17843698">
            <a:off x="7625403" y="2176868"/>
            <a:ext cx="258066" cy="489077"/>
          </a:xfrm>
          <a:prstGeom prst="ellipse">
            <a:avLst/>
          </a:prstGeom>
          <a:solidFill>
            <a:srgbClr val="E03E3E">
              <a:alpha val="5098"/>
            </a:srgbClr>
          </a:solidFill>
          <a:ln>
            <a:solidFill>
              <a:srgbClr val="E34F4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3" name="橢圓 212">
            <a:extLst>
              <a:ext uri="{FF2B5EF4-FFF2-40B4-BE49-F238E27FC236}">
                <a16:creationId xmlns:a16="http://schemas.microsoft.com/office/drawing/2014/main" id="{4D9DF48C-4BE9-42EA-ADED-B03579A88052}"/>
              </a:ext>
            </a:extLst>
          </p:cNvPr>
          <p:cNvSpPr/>
          <p:nvPr/>
        </p:nvSpPr>
        <p:spPr>
          <a:xfrm>
            <a:off x="888184" y="3156260"/>
            <a:ext cx="129767" cy="128571"/>
          </a:xfrm>
          <a:prstGeom prst="ellipse">
            <a:avLst/>
          </a:prstGeom>
          <a:solidFill>
            <a:srgbClr val="4472C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4" name="橢圓 213">
            <a:extLst>
              <a:ext uri="{FF2B5EF4-FFF2-40B4-BE49-F238E27FC236}">
                <a16:creationId xmlns:a16="http://schemas.microsoft.com/office/drawing/2014/main" id="{CEC84D33-2382-41A7-9964-D4E9A9377A63}"/>
              </a:ext>
            </a:extLst>
          </p:cNvPr>
          <p:cNvSpPr/>
          <p:nvPr/>
        </p:nvSpPr>
        <p:spPr>
          <a:xfrm>
            <a:off x="1650022" y="2315323"/>
            <a:ext cx="129767" cy="128571"/>
          </a:xfrm>
          <a:prstGeom prst="ellipse">
            <a:avLst/>
          </a:prstGeom>
          <a:solidFill>
            <a:srgbClr val="4472C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101E6FC4-9A9A-480C-9EF9-36E53512D477}"/>
              </a:ext>
            </a:extLst>
          </p:cNvPr>
          <p:cNvGrpSpPr/>
          <p:nvPr/>
        </p:nvGrpSpPr>
        <p:grpSpPr>
          <a:xfrm>
            <a:off x="3457113" y="1960476"/>
            <a:ext cx="2232000" cy="1800000"/>
            <a:chOff x="3457113" y="1669908"/>
            <a:chExt cx="2232000" cy="1800000"/>
          </a:xfrm>
        </p:grpSpPr>
        <p:grpSp>
          <p:nvGrpSpPr>
            <p:cNvPr id="216" name="群組 215">
              <a:extLst>
                <a:ext uri="{FF2B5EF4-FFF2-40B4-BE49-F238E27FC236}">
                  <a16:creationId xmlns:a16="http://schemas.microsoft.com/office/drawing/2014/main" id="{B491AE21-D9F0-4E11-B8A3-EE8AE70D0C8E}"/>
                </a:ext>
              </a:extLst>
            </p:cNvPr>
            <p:cNvGrpSpPr/>
            <p:nvPr/>
          </p:nvGrpSpPr>
          <p:grpSpPr>
            <a:xfrm>
              <a:off x="3457113" y="1669908"/>
              <a:ext cx="2232000" cy="1800000"/>
              <a:chOff x="3457113" y="1669908"/>
              <a:chExt cx="2232000" cy="1800000"/>
            </a:xfrm>
          </p:grpSpPr>
          <p:grpSp>
            <p:nvGrpSpPr>
              <p:cNvPr id="219" name="群組 218">
                <a:extLst>
                  <a:ext uri="{FF2B5EF4-FFF2-40B4-BE49-F238E27FC236}">
                    <a16:creationId xmlns:a16="http://schemas.microsoft.com/office/drawing/2014/main" id="{805A8ACB-97D5-4A95-9B8C-269C0E0C80D5}"/>
                  </a:ext>
                </a:extLst>
              </p:cNvPr>
              <p:cNvGrpSpPr/>
              <p:nvPr/>
            </p:nvGrpSpPr>
            <p:grpSpPr>
              <a:xfrm>
                <a:off x="3457113" y="1669908"/>
                <a:ext cx="2232000" cy="1800000"/>
                <a:chOff x="3457113" y="1669908"/>
                <a:chExt cx="2232000" cy="1800000"/>
              </a:xfrm>
            </p:grpSpPr>
            <p:grpSp>
              <p:nvGrpSpPr>
                <p:cNvPr id="222" name="群組 221">
                  <a:extLst>
                    <a:ext uri="{FF2B5EF4-FFF2-40B4-BE49-F238E27FC236}">
                      <a16:creationId xmlns:a16="http://schemas.microsoft.com/office/drawing/2014/main" id="{6E0B6CF4-AA34-4D2D-B840-FE4DF7D59B61}"/>
                    </a:ext>
                  </a:extLst>
                </p:cNvPr>
                <p:cNvGrpSpPr/>
                <p:nvPr/>
              </p:nvGrpSpPr>
              <p:grpSpPr>
                <a:xfrm>
                  <a:off x="3457113" y="1669908"/>
                  <a:ext cx="2232000" cy="1800000"/>
                  <a:chOff x="788919" y="1240396"/>
                  <a:chExt cx="3276364" cy="2664005"/>
                </a:xfrm>
              </p:grpSpPr>
              <p:grpSp>
                <p:nvGrpSpPr>
                  <p:cNvPr id="228" name="群組 227">
                    <a:extLst>
                      <a:ext uri="{FF2B5EF4-FFF2-40B4-BE49-F238E27FC236}">
                        <a16:creationId xmlns:a16="http://schemas.microsoft.com/office/drawing/2014/main" id="{BFC08455-1103-434C-AD9A-173DEE2A2CCA}"/>
                      </a:ext>
                    </a:extLst>
                  </p:cNvPr>
                  <p:cNvGrpSpPr/>
                  <p:nvPr/>
                </p:nvGrpSpPr>
                <p:grpSpPr>
                  <a:xfrm>
                    <a:off x="1025176" y="1406041"/>
                    <a:ext cx="2672754" cy="2399316"/>
                    <a:chOff x="1408900" y="1511323"/>
                    <a:chExt cx="2672754" cy="2399316"/>
                  </a:xfrm>
                </p:grpSpPr>
                <p:sp>
                  <p:nvSpPr>
                    <p:cNvPr id="232" name="橢圓 231">
                      <a:extLst>
                        <a:ext uri="{FF2B5EF4-FFF2-40B4-BE49-F238E27FC236}">
                          <a16:creationId xmlns:a16="http://schemas.microsoft.com/office/drawing/2014/main" id="{3DE92C46-F503-4EF8-B5F9-84CDFBB55C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73287" y="2039874"/>
                      <a:ext cx="190486" cy="190286"/>
                    </a:xfrm>
                    <a:prstGeom prst="ellipse">
                      <a:avLst/>
                    </a:prstGeom>
                    <a:solidFill>
                      <a:srgbClr val="4472C4">
                        <a:alpha val="89804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33" name="橢圓 232">
                      <a:extLst>
                        <a:ext uri="{FF2B5EF4-FFF2-40B4-BE49-F238E27FC236}">
                          <a16:creationId xmlns:a16="http://schemas.microsoft.com/office/drawing/2014/main" id="{855AF34A-0E9D-495D-A264-5F3CFAD94D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6985" y="2784514"/>
                      <a:ext cx="190486" cy="190286"/>
                    </a:xfrm>
                    <a:prstGeom prst="ellipse">
                      <a:avLst/>
                    </a:prstGeom>
                    <a:solidFill>
                      <a:srgbClr val="4472C4">
                        <a:alpha val="89804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34" name="橢圓 233">
                      <a:extLst>
                        <a:ext uri="{FF2B5EF4-FFF2-40B4-BE49-F238E27FC236}">
                          <a16:creationId xmlns:a16="http://schemas.microsoft.com/office/drawing/2014/main" id="{DE5D4E57-C280-44B3-A774-619563F09B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217" y="2511074"/>
                      <a:ext cx="190486" cy="190285"/>
                    </a:xfrm>
                    <a:prstGeom prst="ellipse">
                      <a:avLst/>
                    </a:prstGeom>
                    <a:solidFill>
                      <a:srgbClr val="4472C4">
                        <a:alpha val="89804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35" name="矩形 234">
                      <a:extLst>
                        <a:ext uri="{FF2B5EF4-FFF2-40B4-BE49-F238E27FC236}">
                          <a16:creationId xmlns:a16="http://schemas.microsoft.com/office/drawing/2014/main" id="{BA2C4FE3-0FBA-426F-9B9E-CEB9B10C23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4488" y="3513391"/>
                      <a:ext cx="190486" cy="190286"/>
                    </a:xfrm>
                    <a:prstGeom prst="rect">
                      <a:avLst/>
                    </a:prstGeom>
                    <a:solidFill>
                      <a:srgbClr val="ED7D31">
                        <a:alpha val="89804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>
                        <a:latin typeface="Sitka Heading Semibold" pitchFamily="2" charset="0"/>
                      </a:endParaRPr>
                    </a:p>
                  </p:txBody>
                </p:sp>
                <p:sp>
                  <p:nvSpPr>
                    <p:cNvPr id="236" name="矩形 235">
                      <a:extLst>
                        <a:ext uri="{FF2B5EF4-FFF2-40B4-BE49-F238E27FC236}">
                          <a16:creationId xmlns:a16="http://schemas.microsoft.com/office/drawing/2014/main" id="{95633A82-3A97-414C-BECF-DF4DCDF20A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0090" y="2006274"/>
                      <a:ext cx="190486" cy="190286"/>
                    </a:xfrm>
                    <a:prstGeom prst="rect">
                      <a:avLst/>
                    </a:prstGeom>
                    <a:solidFill>
                      <a:srgbClr val="ED7D31">
                        <a:alpha val="89804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>
                        <a:latin typeface="Sitka Heading Semibold" pitchFamily="2" charset="0"/>
                      </a:endParaRPr>
                    </a:p>
                  </p:txBody>
                </p:sp>
                <p:sp>
                  <p:nvSpPr>
                    <p:cNvPr id="237" name="矩形 236">
                      <a:extLst>
                        <a:ext uri="{FF2B5EF4-FFF2-40B4-BE49-F238E27FC236}">
                          <a16:creationId xmlns:a16="http://schemas.microsoft.com/office/drawing/2014/main" id="{2EE30284-D69E-45A9-94F8-179B8EE800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76623" y="2637413"/>
                      <a:ext cx="190486" cy="190286"/>
                    </a:xfrm>
                    <a:prstGeom prst="rect">
                      <a:avLst/>
                    </a:prstGeom>
                    <a:solidFill>
                      <a:srgbClr val="ED7D31">
                        <a:alpha val="89804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>
                        <a:latin typeface="Sitka Heading Semibold" pitchFamily="2" charset="0"/>
                      </a:endParaRPr>
                    </a:p>
                  </p:txBody>
                </p:sp>
                <p:sp>
                  <p:nvSpPr>
                    <p:cNvPr id="238" name="矩形 237">
                      <a:extLst>
                        <a:ext uri="{FF2B5EF4-FFF2-40B4-BE49-F238E27FC236}">
                          <a16:creationId xmlns:a16="http://schemas.microsoft.com/office/drawing/2014/main" id="{EFDE3F86-3C98-44AF-88A6-763A141300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5478" y="2052186"/>
                      <a:ext cx="190486" cy="190286"/>
                    </a:xfrm>
                    <a:prstGeom prst="rect">
                      <a:avLst/>
                    </a:prstGeom>
                    <a:solidFill>
                      <a:srgbClr val="ED7D31">
                        <a:alpha val="89804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>
                        <a:latin typeface="Sitka Heading Semibold" pitchFamily="2" charset="0"/>
                      </a:endParaRPr>
                    </a:p>
                  </p:txBody>
                </p:sp>
                <p:sp>
                  <p:nvSpPr>
                    <p:cNvPr id="239" name="橢圓 238">
                      <a:extLst>
                        <a:ext uri="{FF2B5EF4-FFF2-40B4-BE49-F238E27FC236}">
                          <a16:creationId xmlns:a16="http://schemas.microsoft.com/office/drawing/2014/main" id="{00717C68-7E47-4F3F-BDC7-BDF0F55EF1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8900" y="1915032"/>
                      <a:ext cx="190486" cy="190285"/>
                    </a:xfrm>
                    <a:prstGeom prst="ellipse">
                      <a:avLst/>
                    </a:prstGeom>
                    <a:solidFill>
                      <a:srgbClr val="4472C4">
                        <a:alpha val="89804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40" name="矩形 239">
                      <a:extLst>
                        <a:ext uri="{FF2B5EF4-FFF2-40B4-BE49-F238E27FC236}">
                          <a16:creationId xmlns:a16="http://schemas.microsoft.com/office/drawing/2014/main" id="{8B94497A-1563-4EEE-ABCF-27210CE681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83540" y="3614689"/>
                      <a:ext cx="190486" cy="190286"/>
                    </a:xfrm>
                    <a:prstGeom prst="rect">
                      <a:avLst/>
                    </a:prstGeom>
                    <a:solidFill>
                      <a:srgbClr val="ED7D31">
                        <a:alpha val="89804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>
                        <a:latin typeface="Sitka Heading Semibold" pitchFamily="2" charset="0"/>
                      </a:endParaRPr>
                    </a:p>
                  </p:txBody>
                </p:sp>
                <p:sp>
                  <p:nvSpPr>
                    <p:cNvPr id="241" name="矩形 240">
                      <a:extLst>
                        <a:ext uri="{FF2B5EF4-FFF2-40B4-BE49-F238E27FC236}">
                          <a16:creationId xmlns:a16="http://schemas.microsoft.com/office/drawing/2014/main" id="{844997D5-747D-41BE-9A75-1C008CA336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78236" y="2912023"/>
                      <a:ext cx="190486" cy="190285"/>
                    </a:xfrm>
                    <a:prstGeom prst="rect">
                      <a:avLst/>
                    </a:prstGeom>
                    <a:solidFill>
                      <a:srgbClr val="ED7D31">
                        <a:alpha val="89804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>
                        <a:latin typeface="Sitka Heading Semibold" pitchFamily="2" charset="0"/>
                      </a:endParaRPr>
                    </a:p>
                  </p:txBody>
                </p:sp>
                <p:sp>
                  <p:nvSpPr>
                    <p:cNvPr id="242" name="橢圓 241">
                      <a:extLst>
                        <a:ext uri="{FF2B5EF4-FFF2-40B4-BE49-F238E27FC236}">
                          <a16:creationId xmlns:a16="http://schemas.microsoft.com/office/drawing/2014/main" id="{CAB4D34A-D5AF-41B8-8EDD-532F57A2F8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66969" y="2661685"/>
                      <a:ext cx="190486" cy="190285"/>
                    </a:xfrm>
                    <a:prstGeom prst="ellipse">
                      <a:avLst/>
                    </a:prstGeom>
                    <a:solidFill>
                      <a:srgbClr val="4472C4">
                        <a:alpha val="89804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43" name="橢圓 242">
                      <a:extLst>
                        <a:ext uri="{FF2B5EF4-FFF2-40B4-BE49-F238E27FC236}">
                          <a16:creationId xmlns:a16="http://schemas.microsoft.com/office/drawing/2014/main" id="{1A996C54-6123-4333-8A4E-5A5CC3B4A8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49136" y="3422673"/>
                      <a:ext cx="190486" cy="190286"/>
                    </a:xfrm>
                    <a:prstGeom prst="ellipse">
                      <a:avLst/>
                    </a:prstGeom>
                    <a:solidFill>
                      <a:srgbClr val="4472C4">
                        <a:alpha val="89804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44" name="橢圓 243">
                      <a:extLst>
                        <a:ext uri="{FF2B5EF4-FFF2-40B4-BE49-F238E27FC236}">
                          <a16:creationId xmlns:a16="http://schemas.microsoft.com/office/drawing/2014/main" id="{172F7CB0-FAC1-4ACB-BC18-AFE77EDE48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13385" y="3720353"/>
                      <a:ext cx="190486" cy="190286"/>
                    </a:xfrm>
                    <a:prstGeom prst="ellipse">
                      <a:avLst/>
                    </a:prstGeom>
                    <a:solidFill>
                      <a:srgbClr val="4472C4">
                        <a:alpha val="89804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45" name="橢圓 244">
                      <a:extLst>
                        <a:ext uri="{FF2B5EF4-FFF2-40B4-BE49-F238E27FC236}">
                          <a16:creationId xmlns:a16="http://schemas.microsoft.com/office/drawing/2014/main" id="{F8C11EB2-1430-4A74-BD96-44AD92901B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4499" y="1545829"/>
                      <a:ext cx="190486" cy="190285"/>
                    </a:xfrm>
                    <a:prstGeom prst="ellipse">
                      <a:avLst/>
                    </a:prstGeom>
                    <a:solidFill>
                      <a:srgbClr val="4472C4">
                        <a:alpha val="89804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46" name="橢圓 245">
                      <a:extLst>
                        <a:ext uri="{FF2B5EF4-FFF2-40B4-BE49-F238E27FC236}">
                          <a16:creationId xmlns:a16="http://schemas.microsoft.com/office/drawing/2014/main" id="{EAA34CBF-A27D-4174-BB0C-10D31C39CC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91168" y="1634338"/>
                      <a:ext cx="190486" cy="190286"/>
                    </a:xfrm>
                    <a:prstGeom prst="ellipse">
                      <a:avLst/>
                    </a:prstGeom>
                    <a:solidFill>
                      <a:srgbClr val="4472C4">
                        <a:alpha val="89804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47" name="橢圓 246">
                      <a:extLst>
                        <a:ext uri="{FF2B5EF4-FFF2-40B4-BE49-F238E27FC236}">
                          <a16:creationId xmlns:a16="http://schemas.microsoft.com/office/drawing/2014/main" id="{6E56D3A2-7DDD-4841-8320-32884BF8F8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306" y="1511323"/>
                      <a:ext cx="190486" cy="190286"/>
                    </a:xfrm>
                    <a:prstGeom prst="ellipse">
                      <a:avLst/>
                    </a:prstGeom>
                    <a:solidFill>
                      <a:srgbClr val="4472C4">
                        <a:alpha val="89804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48" name="橢圓 247">
                      <a:extLst>
                        <a:ext uri="{FF2B5EF4-FFF2-40B4-BE49-F238E27FC236}">
                          <a16:creationId xmlns:a16="http://schemas.microsoft.com/office/drawing/2014/main" id="{4C6D4FA2-ACA0-4AA6-89C8-0748CEA5F5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5224" y="3264621"/>
                      <a:ext cx="190486" cy="190286"/>
                    </a:xfrm>
                    <a:prstGeom prst="ellipse">
                      <a:avLst/>
                    </a:prstGeom>
                    <a:solidFill>
                      <a:srgbClr val="4472C4">
                        <a:alpha val="89804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49" name="橢圓 248">
                      <a:extLst>
                        <a:ext uri="{FF2B5EF4-FFF2-40B4-BE49-F238E27FC236}">
                          <a16:creationId xmlns:a16="http://schemas.microsoft.com/office/drawing/2014/main" id="{9458E410-0C82-4354-977D-6CF0970A09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2468" y="3210584"/>
                      <a:ext cx="190486" cy="190285"/>
                    </a:xfrm>
                    <a:prstGeom prst="ellipse">
                      <a:avLst/>
                    </a:prstGeom>
                    <a:solidFill>
                      <a:srgbClr val="4472C4">
                        <a:alpha val="89804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dirty="0"/>
                    </a:p>
                  </p:txBody>
                </p:sp>
                <p:sp>
                  <p:nvSpPr>
                    <p:cNvPr id="250" name="橢圓 249">
                      <a:extLst>
                        <a:ext uri="{FF2B5EF4-FFF2-40B4-BE49-F238E27FC236}">
                          <a16:creationId xmlns:a16="http://schemas.microsoft.com/office/drawing/2014/main" id="{6B1694DF-5C77-41F3-A0DC-D73D9230B9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34982" y="3336384"/>
                      <a:ext cx="190486" cy="190286"/>
                    </a:xfrm>
                    <a:prstGeom prst="ellipse">
                      <a:avLst/>
                    </a:prstGeom>
                    <a:solidFill>
                      <a:srgbClr val="4472C4">
                        <a:alpha val="89804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51" name="橢圓 250">
                      <a:extLst>
                        <a:ext uri="{FF2B5EF4-FFF2-40B4-BE49-F238E27FC236}">
                          <a16:creationId xmlns:a16="http://schemas.microsoft.com/office/drawing/2014/main" id="{ED025575-2EB7-4496-B17E-CC2758FB49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3685" y="2369390"/>
                      <a:ext cx="190486" cy="190286"/>
                    </a:xfrm>
                    <a:prstGeom prst="ellipse">
                      <a:avLst/>
                    </a:prstGeom>
                    <a:solidFill>
                      <a:srgbClr val="4472C4">
                        <a:alpha val="89804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52" name="橢圓 251">
                      <a:extLst>
                        <a:ext uri="{FF2B5EF4-FFF2-40B4-BE49-F238E27FC236}">
                          <a16:creationId xmlns:a16="http://schemas.microsoft.com/office/drawing/2014/main" id="{43A78D00-F0CF-4D43-87EA-D998697268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4041" y="1760080"/>
                      <a:ext cx="190486" cy="190286"/>
                    </a:xfrm>
                    <a:prstGeom prst="ellipse">
                      <a:avLst/>
                    </a:prstGeom>
                    <a:solidFill>
                      <a:srgbClr val="4472C4">
                        <a:alpha val="89804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dirty="0"/>
                    </a:p>
                  </p:txBody>
                </p:sp>
              </p:grpSp>
              <p:sp>
                <p:nvSpPr>
                  <p:cNvPr id="229" name="矩形 228">
                    <a:extLst>
                      <a:ext uri="{FF2B5EF4-FFF2-40B4-BE49-F238E27FC236}">
                        <a16:creationId xmlns:a16="http://schemas.microsoft.com/office/drawing/2014/main" id="{96494B48-6326-4C65-BB2D-1C3B4CF8E495}"/>
                      </a:ext>
                    </a:extLst>
                  </p:cNvPr>
                  <p:cNvSpPr/>
                  <p:nvPr/>
                </p:nvSpPr>
                <p:spPr>
                  <a:xfrm>
                    <a:off x="1141933" y="1493078"/>
                    <a:ext cx="190486" cy="190286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  <p:cxnSp>
                <p:nvCxnSpPr>
                  <p:cNvPr id="230" name="直線單箭頭接點 229">
                    <a:extLst>
                      <a:ext uri="{FF2B5EF4-FFF2-40B4-BE49-F238E27FC236}">
                        <a16:creationId xmlns:a16="http://schemas.microsoft.com/office/drawing/2014/main" id="{7778182A-44E0-4135-AFE7-D1C2B27F2A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8919" y="3896598"/>
                    <a:ext cx="3276364" cy="0"/>
                  </a:xfrm>
                  <a:prstGeom prst="straightConnector1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直線單箭頭接點 230">
                    <a:extLst>
                      <a:ext uri="{FF2B5EF4-FFF2-40B4-BE49-F238E27FC236}">
                        <a16:creationId xmlns:a16="http://schemas.microsoft.com/office/drawing/2014/main" id="{D81BC555-DFF0-418B-81E7-05891B9C1B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1580" y="1240396"/>
                    <a:ext cx="0" cy="2664005"/>
                  </a:xfrm>
                  <a:prstGeom prst="straightConnector1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3" name="直線接點 222">
                  <a:extLst>
                    <a:ext uri="{FF2B5EF4-FFF2-40B4-BE49-F238E27FC236}">
                      <a16:creationId xmlns:a16="http://schemas.microsoft.com/office/drawing/2014/main" id="{63BC0FE1-8E88-4868-BDC6-DBD14F32274E}"/>
                    </a:ext>
                  </a:extLst>
                </p:cNvPr>
                <p:cNvCxnSpPr>
                  <a:cxnSpLocks/>
                  <a:stCxn id="237" idx="2"/>
                  <a:endCxn id="240" idx="0"/>
                </p:cNvCxnSpPr>
                <p:nvPr/>
              </p:nvCxnSpPr>
              <p:spPr>
                <a:xfrm flipH="1">
                  <a:off x="4960031" y="2671271"/>
                  <a:ext cx="267785" cy="531749"/>
                </a:xfrm>
                <a:prstGeom prst="line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4" name="矩形 223">
                  <a:extLst>
                    <a:ext uri="{FF2B5EF4-FFF2-40B4-BE49-F238E27FC236}">
                      <a16:creationId xmlns:a16="http://schemas.microsoft.com/office/drawing/2014/main" id="{12A3BF71-BC07-4E67-A55D-3D6D7A53577D}"/>
                    </a:ext>
                  </a:extLst>
                </p:cNvPr>
                <p:cNvSpPr/>
                <p:nvPr/>
              </p:nvSpPr>
              <p:spPr>
                <a:xfrm>
                  <a:off x="4550608" y="2434197"/>
                  <a:ext cx="129767" cy="128571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latin typeface="Sitka Heading Semibold" pitchFamily="2" charset="0"/>
                  </a:endParaRPr>
                </a:p>
              </p:txBody>
            </p:sp>
            <p:cxnSp>
              <p:nvCxnSpPr>
                <p:cNvPr id="225" name="直線接點 224">
                  <a:extLst>
                    <a:ext uri="{FF2B5EF4-FFF2-40B4-BE49-F238E27FC236}">
                      <a16:creationId xmlns:a16="http://schemas.microsoft.com/office/drawing/2014/main" id="{0283B52F-B591-4CFF-9AE3-4C86809A81CA}"/>
                    </a:ext>
                  </a:extLst>
                </p:cNvPr>
                <p:cNvCxnSpPr>
                  <a:cxnSpLocks/>
                  <a:stCxn id="241" idx="2"/>
                  <a:endCxn id="240" idx="1"/>
                </p:cNvCxnSpPr>
                <p:nvPr/>
              </p:nvCxnSpPr>
              <p:spPr>
                <a:xfrm>
                  <a:off x="4275174" y="2856818"/>
                  <a:ext cx="619972" cy="410488"/>
                </a:xfrm>
                <a:prstGeom prst="line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線接點 225">
                  <a:extLst>
                    <a:ext uri="{FF2B5EF4-FFF2-40B4-BE49-F238E27FC236}">
                      <a16:creationId xmlns:a16="http://schemas.microsoft.com/office/drawing/2014/main" id="{C8120D38-F754-42B8-8FFB-AA96ADC90726}"/>
                    </a:ext>
                  </a:extLst>
                </p:cNvPr>
                <p:cNvCxnSpPr>
                  <a:cxnSpLocks/>
                  <a:stCxn id="229" idx="3"/>
                  <a:endCxn id="238" idx="1"/>
                </p:cNvCxnSpPr>
                <p:nvPr/>
              </p:nvCxnSpPr>
              <p:spPr>
                <a:xfrm>
                  <a:off x="3827368" y="1904925"/>
                  <a:ext cx="353794" cy="306638"/>
                </a:xfrm>
                <a:prstGeom prst="line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7" name="矩形 226">
                  <a:extLst>
                    <a:ext uri="{FF2B5EF4-FFF2-40B4-BE49-F238E27FC236}">
                      <a16:creationId xmlns:a16="http://schemas.microsoft.com/office/drawing/2014/main" id="{DDECD714-C7A0-4BB7-BD03-9D36D765AD9E}"/>
                    </a:ext>
                  </a:extLst>
                </p:cNvPr>
                <p:cNvSpPr/>
                <p:nvPr/>
              </p:nvSpPr>
              <p:spPr>
                <a:xfrm>
                  <a:off x="3937169" y="1984155"/>
                  <a:ext cx="126000" cy="126000"/>
                </a:xfrm>
                <a:prstGeom prst="rect">
                  <a:avLst/>
                </a:prstGeom>
                <a:solidFill>
                  <a:srgbClr val="E3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</p:grpSp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E8ACE1E9-6C26-4FCD-8B22-51C4B34985CA}"/>
                  </a:ext>
                </a:extLst>
              </p:cNvPr>
              <p:cNvSpPr/>
              <p:nvPr/>
            </p:nvSpPr>
            <p:spPr>
              <a:xfrm>
                <a:off x="4503491" y="2986750"/>
                <a:ext cx="126000" cy="126000"/>
              </a:xfrm>
              <a:prstGeom prst="rect">
                <a:avLst/>
              </a:prstGeom>
              <a:solidFill>
                <a:srgbClr val="E3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04FC9409-A589-42E3-818F-8AB84552D1BA}"/>
                  </a:ext>
                </a:extLst>
              </p:cNvPr>
              <p:cNvSpPr/>
              <p:nvPr/>
            </p:nvSpPr>
            <p:spPr>
              <a:xfrm>
                <a:off x="4972984" y="2998775"/>
                <a:ext cx="126000" cy="126000"/>
              </a:xfrm>
              <a:prstGeom prst="rect">
                <a:avLst/>
              </a:prstGeom>
              <a:solidFill>
                <a:srgbClr val="E3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</p:grpSp>
        <p:sp>
          <p:nvSpPr>
            <p:cNvPr id="217" name="橢圓 216">
              <a:extLst>
                <a:ext uri="{FF2B5EF4-FFF2-40B4-BE49-F238E27FC236}">
                  <a16:creationId xmlns:a16="http://schemas.microsoft.com/office/drawing/2014/main" id="{651122BC-E1CA-4211-A592-118A341AE9DB}"/>
                </a:ext>
              </a:extLst>
            </p:cNvPr>
            <p:cNvSpPr/>
            <p:nvPr/>
          </p:nvSpPr>
          <p:spPr>
            <a:xfrm>
              <a:off x="3850298" y="2863454"/>
              <a:ext cx="129767" cy="128571"/>
            </a:xfrm>
            <a:prstGeom prst="ellipse">
              <a:avLst/>
            </a:prstGeom>
            <a:solidFill>
              <a:srgbClr val="4472C4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8" name="橢圓 217">
              <a:extLst>
                <a:ext uri="{FF2B5EF4-FFF2-40B4-BE49-F238E27FC236}">
                  <a16:creationId xmlns:a16="http://schemas.microsoft.com/office/drawing/2014/main" id="{CC3326E0-046D-4B91-BF4A-D179FC38154E}"/>
                </a:ext>
              </a:extLst>
            </p:cNvPr>
            <p:cNvSpPr/>
            <p:nvPr/>
          </p:nvSpPr>
          <p:spPr>
            <a:xfrm>
              <a:off x="4608864" y="2019194"/>
              <a:ext cx="129767" cy="128571"/>
            </a:xfrm>
            <a:prstGeom prst="ellipse">
              <a:avLst/>
            </a:prstGeom>
            <a:solidFill>
              <a:srgbClr val="4472C4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53" name="文字方塊 252">
            <a:extLst>
              <a:ext uri="{FF2B5EF4-FFF2-40B4-BE49-F238E27FC236}">
                <a16:creationId xmlns:a16="http://schemas.microsoft.com/office/drawing/2014/main" id="{6B32E501-2ED8-48F9-8398-97D07E67A27A}"/>
              </a:ext>
            </a:extLst>
          </p:cNvPr>
          <p:cNvSpPr txBox="1"/>
          <p:nvPr/>
        </p:nvSpPr>
        <p:spPr>
          <a:xfrm>
            <a:off x="3723562" y="3791471"/>
            <a:ext cx="1690349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" pitchFamily="2" charset="0"/>
              </a:rPr>
              <a:t>SMOTE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itka Heading" pitchFamily="2" charset="0"/>
            </a:endParaRPr>
          </a:p>
        </p:txBody>
      </p:sp>
      <p:sp>
        <p:nvSpPr>
          <p:cNvPr id="254" name="文字方塊 253">
            <a:extLst>
              <a:ext uri="{FF2B5EF4-FFF2-40B4-BE49-F238E27FC236}">
                <a16:creationId xmlns:a16="http://schemas.microsoft.com/office/drawing/2014/main" id="{821097C0-7906-48FD-AB20-7BFE623955C8}"/>
              </a:ext>
            </a:extLst>
          </p:cNvPr>
          <p:cNvSpPr txBox="1"/>
          <p:nvPr/>
        </p:nvSpPr>
        <p:spPr>
          <a:xfrm>
            <a:off x="6789733" y="3786312"/>
            <a:ext cx="1690349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" pitchFamily="2" charset="0"/>
              </a:rPr>
              <a:t>Tomek Link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itka Heading" pitchFamily="2" charset="0"/>
            </a:endParaRPr>
          </a:p>
        </p:txBody>
      </p:sp>
      <p:sp>
        <p:nvSpPr>
          <p:cNvPr id="255" name="橢圓 254">
            <a:extLst>
              <a:ext uri="{FF2B5EF4-FFF2-40B4-BE49-F238E27FC236}">
                <a16:creationId xmlns:a16="http://schemas.microsoft.com/office/drawing/2014/main" id="{7A923850-552A-43AE-805A-71B854F7726F}"/>
              </a:ext>
            </a:extLst>
          </p:cNvPr>
          <p:cNvSpPr/>
          <p:nvPr/>
        </p:nvSpPr>
        <p:spPr>
          <a:xfrm rot="18602905">
            <a:off x="6796620" y="2112440"/>
            <a:ext cx="498470" cy="282121"/>
          </a:xfrm>
          <a:prstGeom prst="ellipse">
            <a:avLst/>
          </a:prstGeom>
          <a:solidFill>
            <a:srgbClr val="E03E3E">
              <a:alpha val="5098"/>
            </a:srgbClr>
          </a:solidFill>
          <a:ln>
            <a:solidFill>
              <a:srgbClr val="E34F4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6" name="橢圓 255">
            <a:extLst>
              <a:ext uri="{FF2B5EF4-FFF2-40B4-BE49-F238E27FC236}">
                <a16:creationId xmlns:a16="http://schemas.microsoft.com/office/drawing/2014/main" id="{42D47D44-1F87-4A29-9BB4-A4EFE29F219F}"/>
              </a:ext>
            </a:extLst>
          </p:cNvPr>
          <p:cNvSpPr/>
          <p:nvPr/>
        </p:nvSpPr>
        <p:spPr>
          <a:xfrm rot="20302027">
            <a:off x="7127065" y="2373158"/>
            <a:ext cx="258066" cy="448399"/>
          </a:xfrm>
          <a:prstGeom prst="ellipse">
            <a:avLst/>
          </a:prstGeom>
          <a:solidFill>
            <a:srgbClr val="E03E3E">
              <a:alpha val="5098"/>
            </a:srgbClr>
          </a:solidFill>
          <a:ln>
            <a:solidFill>
              <a:srgbClr val="E34F4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7" name="橢圓 256">
            <a:extLst>
              <a:ext uri="{FF2B5EF4-FFF2-40B4-BE49-F238E27FC236}">
                <a16:creationId xmlns:a16="http://schemas.microsoft.com/office/drawing/2014/main" id="{5F646F04-9045-4680-B652-72D9514E9BF1}"/>
              </a:ext>
            </a:extLst>
          </p:cNvPr>
          <p:cNvSpPr/>
          <p:nvPr/>
        </p:nvSpPr>
        <p:spPr>
          <a:xfrm rot="16600445">
            <a:off x="7980756" y="3144221"/>
            <a:ext cx="227067" cy="436506"/>
          </a:xfrm>
          <a:prstGeom prst="ellipse">
            <a:avLst/>
          </a:prstGeom>
          <a:solidFill>
            <a:srgbClr val="E03E3E">
              <a:alpha val="5098"/>
            </a:srgbClr>
          </a:solidFill>
          <a:ln>
            <a:solidFill>
              <a:srgbClr val="E34F4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8" name="橢圓 257">
            <a:extLst>
              <a:ext uri="{FF2B5EF4-FFF2-40B4-BE49-F238E27FC236}">
                <a16:creationId xmlns:a16="http://schemas.microsoft.com/office/drawing/2014/main" id="{B7C01392-9A87-4AEB-B661-207967F95F03}"/>
              </a:ext>
            </a:extLst>
          </p:cNvPr>
          <p:cNvSpPr/>
          <p:nvPr/>
        </p:nvSpPr>
        <p:spPr>
          <a:xfrm rot="15914504">
            <a:off x="7973114" y="2673048"/>
            <a:ext cx="259313" cy="471657"/>
          </a:xfrm>
          <a:prstGeom prst="ellipse">
            <a:avLst/>
          </a:prstGeom>
          <a:solidFill>
            <a:srgbClr val="E03E3E">
              <a:alpha val="5098"/>
            </a:srgbClr>
          </a:solidFill>
          <a:ln>
            <a:solidFill>
              <a:srgbClr val="E34F4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9" name="橢圓 258">
            <a:extLst>
              <a:ext uri="{FF2B5EF4-FFF2-40B4-BE49-F238E27FC236}">
                <a16:creationId xmlns:a16="http://schemas.microsoft.com/office/drawing/2014/main" id="{DEDDC865-680A-41A4-AF9E-B9411007AAEC}"/>
              </a:ext>
            </a:extLst>
          </p:cNvPr>
          <p:cNvSpPr/>
          <p:nvPr/>
        </p:nvSpPr>
        <p:spPr>
          <a:xfrm rot="21396308">
            <a:off x="6552380" y="3164063"/>
            <a:ext cx="258066" cy="448399"/>
          </a:xfrm>
          <a:prstGeom prst="ellipse">
            <a:avLst/>
          </a:prstGeom>
          <a:solidFill>
            <a:srgbClr val="E03E3E">
              <a:alpha val="5098"/>
            </a:srgbClr>
          </a:solidFill>
          <a:ln>
            <a:solidFill>
              <a:srgbClr val="E34F4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0" name="橢圓 259">
            <a:extLst>
              <a:ext uri="{FF2B5EF4-FFF2-40B4-BE49-F238E27FC236}">
                <a16:creationId xmlns:a16="http://schemas.microsoft.com/office/drawing/2014/main" id="{E1412BAC-4B16-400C-A0A6-E74D677C4A72}"/>
              </a:ext>
            </a:extLst>
          </p:cNvPr>
          <p:cNvSpPr/>
          <p:nvPr/>
        </p:nvSpPr>
        <p:spPr>
          <a:xfrm rot="17430006">
            <a:off x="6443500" y="2160983"/>
            <a:ext cx="498470" cy="261577"/>
          </a:xfrm>
          <a:prstGeom prst="ellipse">
            <a:avLst/>
          </a:prstGeom>
          <a:solidFill>
            <a:srgbClr val="E03E3E">
              <a:alpha val="5098"/>
            </a:srgbClr>
          </a:solidFill>
          <a:ln>
            <a:solidFill>
              <a:srgbClr val="E34F4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1" name="橢圓 260">
            <a:extLst>
              <a:ext uri="{FF2B5EF4-FFF2-40B4-BE49-F238E27FC236}">
                <a16:creationId xmlns:a16="http://schemas.microsoft.com/office/drawing/2014/main" id="{9DA7CF61-72CE-4103-96F5-EF7BFD6D4667}"/>
              </a:ext>
            </a:extLst>
          </p:cNvPr>
          <p:cNvSpPr/>
          <p:nvPr/>
        </p:nvSpPr>
        <p:spPr>
          <a:xfrm rot="17409579">
            <a:off x="7024418" y="2805937"/>
            <a:ext cx="257336" cy="485829"/>
          </a:xfrm>
          <a:prstGeom prst="ellipse">
            <a:avLst/>
          </a:prstGeom>
          <a:solidFill>
            <a:srgbClr val="E03E3E">
              <a:alpha val="5098"/>
            </a:srgbClr>
          </a:solidFill>
          <a:ln>
            <a:solidFill>
              <a:srgbClr val="E34F4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2" name="群組 261">
            <a:extLst>
              <a:ext uri="{FF2B5EF4-FFF2-40B4-BE49-F238E27FC236}">
                <a16:creationId xmlns:a16="http://schemas.microsoft.com/office/drawing/2014/main" id="{785BC1B2-2725-4A89-8B55-7A81E0A96EB2}"/>
              </a:ext>
            </a:extLst>
          </p:cNvPr>
          <p:cNvGrpSpPr/>
          <p:nvPr/>
        </p:nvGrpSpPr>
        <p:grpSpPr>
          <a:xfrm>
            <a:off x="6420828" y="1958095"/>
            <a:ext cx="2232000" cy="1800000"/>
            <a:chOff x="3457113" y="1669908"/>
            <a:chExt cx="2232000" cy="1800000"/>
          </a:xfrm>
        </p:grpSpPr>
        <p:grpSp>
          <p:nvGrpSpPr>
            <p:cNvPr id="263" name="群組 262">
              <a:extLst>
                <a:ext uri="{FF2B5EF4-FFF2-40B4-BE49-F238E27FC236}">
                  <a16:creationId xmlns:a16="http://schemas.microsoft.com/office/drawing/2014/main" id="{88F0AC7E-5FB3-40B9-8C7A-3D61F7ECFA3E}"/>
                </a:ext>
              </a:extLst>
            </p:cNvPr>
            <p:cNvGrpSpPr/>
            <p:nvPr/>
          </p:nvGrpSpPr>
          <p:grpSpPr>
            <a:xfrm>
              <a:off x="3457113" y="1669908"/>
              <a:ext cx="2232000" cy="1800000"/>
              <a:chOff x="3457113" y="1669908"/>
              <a:chExt cx="2232000" cy="1800000"/>
            </a:xfrm>
          </p:grpSpPr>
          <p:grpSp>
            <p:nvGrpSpPr>
              <p:cNvPr id="265" name="群組 264">
                <a:extLst>
                  <a:ext uri="{FF2B5EF4-FFF2-40B4-BE49-F238E27FC236}">
                    <a16:creationId xmlns:a16="http://schemas.microsoft.com/office/drawing/2014/main" id="{33DEAA74-30D8-4B35-A739-E26E737BEC2B}"/>
                  </a:ext>
                </a:extLst>
              </p:cNvPr>
              <p:cNvGrpSpPr/>
              <p:nvPr/>
            </p:nvGrpSpPr>
            <p:grpSpPr>
              <a:xfrm>
                <a:off x="3457113" y="1669908"/>
                <a:ext cx="2232000" cy="1800000"/>
                <a:chOff x="3457113" y="1669908"/>
                <a:chExt cx="2232000" cy="1800000"/>
              </a:xfrm>
            </p:grpSpPr>
            <p:grpSp>
              <p:nvGrpSpPr>
                <p:cNvPr id="268" name="群組 267">
                  <a:extLst>
                    <a:ext uri="{FF2B5EF4-FFF2-40B4-BE49-F238E27FC236}">
                      <a16:creationId xmlns:a16="http://schemas.microsoft.com/office/drawing/2014/main" id="{23A8C7E1-60F1-4E35-B1C5-9D0DC34DE6D0}"/>
                    </a:ext>
                  </a:extLst>
                </p:cNvPr>
                <p:cNvGrpSpPr/>
                <p:nvPr/>
              </p:nvGrpSpPr>
              <p:grpSpPr>
                <a:xfrm>
                  <a:off x="3457113" y="1669908"/>
                  <a:ext cx="2232000" cy="1800000"/>
                  <a:chOff x="788919" y="1240396"/>
                  <a:chExt cx="3276364" cy="2664005"/>
                </a:xfrm>
              </p:grpSpPr>
              <p:grpSp>
                <p:nvGrpSpPr>
                  <p:cNvPr id="271" name="群組 270">
                    <a:extLst>
                      <a:ext uri="{FF2B5EF4-FFF2-40B4-BE49-F238E27FC236}">
                        <a16:creationId xmlns:a16="http://schemas.microsoft.com/office/drawing/2014/main" id="{AD518794-52B2-46AE-924F-47B7A5AC6FF1}"/>
                      </a:ext>
                    </a:extLst>
                  </p:cNvPr>
                  <p:cNvGrpSpPr/>
                  <p:nvPr/>
                </p:nvGrpSpPr>
                <p:grpSpPr>
                  <a:xfrm>
                    <a:off x="1080764" y="1406041"/>
                    <a:ext cx="2617166" cy="2399316"/>
                    <a:chOff x="1464488" y="1511323"/>
                    <a:chExt cx="2617166" cy="2399316"/>
                  </a:xfrm>
                </p:grpSpPr>
                <p:sp>
                  <p:nvSpPr>
                    <p:cNvPr id="275" name="橢圓 274">
                      <a:extLst>
                        <a:ext uri="{FF2B5EF4-FFF2-40B4-BE49-F238E27FC236}">
                          <a16:creationId xmlns:a16="http://schemas.microsoft.com/office/drawing/2014/main" id="{6DAF6D9E-2139-44C0-B430-64E5A6A5B0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73287" y="2039874"/>
                      <a:ext cx="190486" cy="190286"/>
                    </a:xfrm>
                    <a:prstGeom prst="ellipse">
                      <a:avLst/>
                    </a:prstGeom>
                    <a:solidFill>
                      <a:srgbClr val="4472C4">
                        <a:alpha val="89804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76" name="橢圓 275">
                      <a:extLst>
                        <a:ext uri="{FF2B5EF4-FFF2-40B4-BE49-F238E27FC236}">
                          <a16:creationId xmlns:a16="http://schemas.microsoft.com/office/drawing/2014/main" id="{57452BD6-33FE-4B6A-8EEA-E231FF0382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217" y="2511074"/>
                      <a:ext cx="190486" cy="190285"/>
                    </a:xfrm>
                    <a:prstGeom prst="ellipse">
                      <a:avLst/>
                    </a:prstGeom>
                    <a:solidFill>
                      <a:srgbClr val="4472C4">
                        <a:alpha val="89804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77" name="矩形 276">
                      <a:extLst>
                        <a:ext uri="{FF2B5EF4-FFF2-40B4-BE49-F238E27FC236}">
                          <a16:creationId xmlns:a16="http://schemas.microsoft.com/office/drawing/2014/main" id="{6F1D4B06-E61A-43A9-9B97-EEB02052D8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4488" y="3513391"/>
                      <a:ext cx="190486" cy="190286"/>
                    </a:xfrm>
                    <a:prstGeom prst="rect">
                      <a:avLst/>
                    </a:prstGeom>
                    <a:solidFill>
                      <a:srgbClr val="ED7D31">
                        <a:alpha val="89804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>
                        <a:latin typeface="Sitka Heading Semibold" pitchFamily="2" charset="0"/>
                      </a:endParaRPr>
                    </a:p>
                  </p:txBody>
                </p:sp>
                <p:sp>
                  <p:nvSpPr>
                    <p:cNvPr id="278" name="矩形 277">
                      <a:extLst>
                        <a:ext uri="{FF2B5EF4-FFF2-40B4-BE49-F238E27FC236}">
                          <a16:creationId xmlns:a16="http://schemas.microsoft.com/office/drawing/2014/main" id="{E9BBCFAD-D1DD-43E1-A4F3-48D8F305D2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0090" y="2006274"/>
                      <a:ext cx="190486" cy="190286"/>
                    </a:xfrm>
                    <a:prstGeom prst="rect">
                      <a:avLst/>
                    </a:prstGeom>
                    <a:solidFill>
                      <a:srgbClr val="ED7D31">
                        <a:alpha val="89804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>
                        <a:latin typeface="Sitka Heading Semibold" pitchFamily="2" charset="0"/>
                      </a:endParaRPr>
                    </a:p>
                  </p:txBody>
                </p:sp>
                <p:sp>
                  <p:nvSpPr>
                    <p:cNvPr id="279" name="矩形 278">
                      <a:extLst>
                        <a:ext uri="{FF2B5EF4-FFF2-40B4-BE49-F238E27FC236}">
                          <a16:creationId xmlns:a16="http://schemas.microsoft.com/office/drawing/2014/main" id="{F592200C-D782-486C-9015-AC5E2616A0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76623" y="2637413"/>
                      <a:ext cx="190486" cy="190286"/>
                    </a:xfrm>
                    <a:prstGeom prst="rect">
                      <a:avLst/>
                    </a:prstGeom>
                    <a:solidFill>
                      <a:srgbClr val="ED7D31">
                        <a:alpha val="89804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>
                        <a:latin typeface="Sitka Heading Semibold" pitchFamily="2" charset="0"/>
                      </a:endParaRPr>
                    </a:p>
                  </p:txBody>
                </p:sp>
                <p:sp>
                  <p:nvSpPr>
                    <p:cNvPr id="280" name="矩形 279">
                      <a:extLst>
                        <a:ext uri="{FF2B5EF4-FFF2-40B4-BE49-F238E27FC236}">
                          <a16:creationId xmlns:a16="http://schemas.microsoft.com/office/drawing/2014/main" id="{2CAD70FB-A58B-479E-8B2B-D0B95B1146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5478" y="2052186"/>
                      <a:ext cx="190486" cy="190286"/>
                    </a:xfrm>
                    <a:prstGeom prst="rect">
                      <a:avLst/>
                    </a:prstGeom>
                    <a:solidFill>
                      <a:srgbClr val="ED7D31">
                        <a:alpha val="89804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>
                        <a:latin typeface="Sitka Heading Semibold" pitchFamily="2" charset="0"/>
                      </a:endParaRPr>
                    </a:p>
                  </p:txBody>
                </p:sp>
                <p:sp>
                  <p:nvSpPr>
                    <p:cNvPr id="281" name="矩形 280">
                      <a:extLst>
                        <a:ext uri="{FF2B5EF4-FFF2-40B4-BE49-F238E27FC236}">
                          <a16:creationId xmlns:a16="http://schemas.microsoft.com/office/drawing/2014/main" id="{30EA70DE-F959-477A-A389-7DB9F1B52A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83540" y="3614689"/>
                      <a:ext cx="190486" cy="190286"/>
                    </a:xfrm>
                    <a:prstGeom prst="rect">
                      <a:avLst/>
                    </a:prstGeom>
                    <a:solidFill>
                      <a:srgbClr val="ED7D31">
                        <a:alpha val="89804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>
                        <a:latin typeface="Sitka Heading Semibold" pitchFamily="2" charset="0"/>
                      </a:endParaRPr>
                    </a:p>
                  </p:txBody>
                </p:sp>
                <p:sp>
                  <p:nvSpPr>
                    <p:cNvPr id="282" name="矩形 281">
                      <a:extLst>
                        <a:ext uri="{FF2B5EF4-FFF2-40B4-BE49-F238E27FC236}">
                          <a16:creationId xmlns:a16="http://schemas.microsoft.com/office/drawing/2014/main" id="{7BC632AE-989C-45FB-9987-BBB15538DE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78236" y="2912023"/>
                      <a:ext cx="190486" cy="190285"/>
                    </a:xfrm>
                    <a:prstGeom prst="rect">
                      <a:avLst/>
                    </a:prstGeom>
                    <a:solidFill>
                      <a:srgbClr val="ED7D31">
                        <a:alpha val="89804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>
                        <a:latin typeface="Sitka Heading Semibold" pitchFamily="2" charset="0"/>
                      </a:endParaRPr>
                    </a:p>
                  </p:txBody>
                </p:sp>
                <p:sp>
                  <p:nvSpPr>
                    <p:cNvPr id="283" name="橢圓 282">
                      <a:extLst>
                        <a:ext uri="{FF2B5EF4-FFF2-40B4-BE49-F238E27FC236}">
                          <a16:creationId xmlns:a16="http://schemas.microsoft.com/office/drawing/2014/main" id="{88FDF2E1-15DF-49AE-8C3D-B6B45263B7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49136" y="3422673"/>
                      <a:ext cx="190486" cy="190286"/>
                    </a:xfrm>
                    <a:prstGeom prst="ellipse">
                      <a:avLst/>
                    </a:prstGeom>
                    <a:solidFill>
                      <a:srgbClr val="4472C4">
                        <a:alpha val="89804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84" name="橢圓 283">
                      <a:extLst>
                        <a:ext uri="{FF2B5EF4-FFF2-40B4-BE49-F238E27FC236}">
                          <a16:creationId xmlns:a16="http://schemas.microsoft.com/office/drawing/2014/main" id="{2713CCA7-8353-49F5-9BC9-754F341DB4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13385" y="3720353"/>
                      <a:ext cx="190486" cy="190286"/>
                    </a:xfrm>
                    <a:prstGeom prst="ellipse">
                      <a:avLst/>
                    </a:prstGeom>
                    <a:solidFill>
                      <a:srgbClr val="4472C4">
                        <a:alpha val="89804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85" name="橢圓 284">
                      <a:extLst>
                        <a:ext uri="{FF2B5EF4-FFF2-40B4-BE49-F238E27FC236}">
                          <a16:creationId xmlns:a16="http://schemas.microsoft.com/office/drawing/2014/main" id="{DE955C07-9A31-4BF3-9090-08F7DD73A8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91168" y="1634338"/>
                      <a:ext cx="190486" cy="190286"/>
                    </a:xfrm>
                    <a:prstGeom prst="ellipse">
                      <a:avLst/>
                    </a:prstGeom>
                    <a:solidFill>
                      <a:srgbClr val="4472C4">
                        <a:alpha val="89804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86" name="橢圓 285">
                      <a:extLst>
                        <a:ext uri="{FF2B5EF4-FFF2-40B4-BE49-F238E27FC236}">
                          <a16:creationId xmlns:a16="http://schemas.microsoft.com/office/drawing/2014/main" id="{4A11CCF0-9579-4986-8F28-C55D3A03F6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306" y="1511323"/>
                      <a:ext cx="190486" cy="190286"/>
                    </a:xfrm>
                    <a:prstGeom prst="ellipse">
                      <a:avLst/>
                    </a:prstGeom>
                    <a:solidFill>
                      <a:srgbClr val="4472C4">
                        <a:alpha val="89804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87" name="橢圓 286">
                      <a:extLst>
                        <a:ext uri="{FF2B5EF4-FFF2-40B4-BE49-F238E27FC236}">
                          <a16:creationId xmlns:a16="http://schemas.microsoft.com/office/drawing/2014/main" id="{D7AD606F-AF8B-426A-8683-7544FA7B76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4041" y="1760080"/>
                      <a:ext cx="190486" cy="190286"/>
                    </a:xfrm>
                    <a:prstGeom prst="ellipse">
                      <a:avLst/>
                    </a:prstGeom>
                    <a:solidFill>
                      <a:srgbClr val="4472C4">
                        <a:alpha val="89804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dirty="0"/>
                    </a:p>
                  </p:txBody>
                </p:sp>
              </p:grpSp>
              <p:sp>
                <p:nvSpPr>
                  <p:cNvPr id="272" name="矩形 271">
                    <a:extLst>
                      <a:ext uri="{FF2B5EF4-FFF2-40B4-BE49-F238E27FC236}">
                        <a16:creationId xmlns:a16="http://schemas.microsoft.com/office/drawing/2014/main" id="{CEA293EB-0D8F-48B4-890D-0C5DAA9ABA7A}"/>
                      </a:ext>
                    </a:extLst>
                  </p:cNvPr>
                  <p:cNvSpPr/>
                  <p:nvPr/>
                </p:nvSpPr>
                <p:spPr>
                  <a:xfrm>
                    <a:off x="1141933" y="1493078"/>
                    <a:ext cx="190486" cy="190286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  <p:cxnSp>
                <p:nvCxnSpPr>
                  <p:cNvPr id="273" name="直線單箭頭接點 272">
                    <a:extLst>
                      <a:ext uri="{FF2B5EF4-FFF2-40B4-BE49-F238E27FC236}">
                        <a16:creationId xmlns:a16="http://schemas.microsoft.com/office/drawing/2014/main" id="{C370DE5C-E7A9-42E7-B197-87955519FB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8919" y="3896598"/>
                    <a:ext cx="3276364" cy="0"/>
                  </a:xfrm>
                  <a:prstGeom prst="straightConnector1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直線單箭頭接點 273">
                    <a:extLst>
                      <a:ext uri="{FF2B5EF4-FFF2-40B4-BE49-F238E27FC236}">
                        <a16:creationId xmlns:a16="http://schemas.microsoft.com/office/drawing/2014/main" id="{D9D66B63-D0C8-4E8A-BE5D-4726BD9A43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1580" y="1240396"/>
                    <a:ext cx="0" cy="2664005"/>
                  </a:xfrm>
                  <a:prstGeom prst="straightConnector1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9" name="矩形 268">
                  <a:extLst>
                    <a:ext uri="{FF2B5EF4-FFF2-40B4-BE49-F238E27FC236}">
                      <a16:creationId xmlns:a16="http://schemas.microsoft.com/office/drawing/2014/main" id="{46A34AC8-BB07-4CB5-92BE-A12D465606E4}"/>
                    </a:ext>
                  </a:extLst>
                </p:cNvPr>
                <p:cNvSpPr/>
                <p:nvPr/>
              </p:nvSpPr>
              <p:spPr>
                <a:xfrm>
                  <a:off x="4550608" y="2434197"/>
                  <a:ext cx="129767" cy="128571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latin typeface="Sitka Heading Semibold" pitchFamily="2" charset="0"/>
                  </a:endParaRPr>
                </a:p>
              </p:txBody>
            </p:sp>
            <p:sp>
              <p:nvSpPr>
                <p:cNvPr id="270" name="矩形 269">
                  <a:extLst>
                    <a:ext uri="{FF2B5EF4-FFF2-40B4-BE49-F238E27FC236}">
                      <a16:creationId xmlns:a16="http://schemas.microsoft.com/office/drawing/2014/main" id="{5A370E97-0926-4DB8-9360-C0D6A33A9974}"/>
                    </a:ext>
                  </a:extLst>
                </p:cNvPr>
                <p:cNvSpPr/>
                <p:nvPr/>
              </p:nvSpPr>
              <p:spPr>
                <a:xfrm>
                  <a:off x="3937169" y="1984155"/>
                  <a:ext cx="126000" cy="126000"/>
                </a:xfrm>
                <a:prstGeom prst="rect">
                  <a:avLst/>
                </a:prstGeom>
                <a:solidFill>
                  <a:srgbClr val="E3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</p:grpSp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27B18ABC-FC37-4940-9D27-8DAD3521F40A}"/>
                  </a:ext>
                </a:extLst>
              </p:cNvPr>
              <p:cNvSpPr/>
              <p:nvPr/>
            </p:nvSpPr>
            <p:spPr>
              <a:xfrm>
                <a:off x="4503491" y="2986750"/>
                <a:ext cx="126000" cy="126000"/>
              </a:xfrm>
              <a:prstGeom prst="rect">
                <a:avLst/>
              </a:prstGeom>
              <a:solidFill>
                <a:srgbClr val="E3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59B82FC1-637F-4B5A-8888-FD6953083F75}"/>
                  </a:ext>
                </a:extLst>
              </p:cNvPr>
              <p:cNvSpPr/>
              <p:nvPr/>
            </p:nvSpPr>
            <p:spPr>
              <a:xfrm>
                <a:off x="4972984" y="2998775"/>
                <a:ext cx="126000" cy="126000"/>
              </a:xfrm>
              <a:prstGeom prst="rect">
                <a:avLst/>
              </a:prstGeom>
              <a:solidFill>
                <a:srgbClr val="E3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</p:grpSp>
        <p:sp>
          <p:nvSpPr>
            <p:cNvPr id="264" name="橢圓 263">
              <a:extLst>
                <a:ext uri="{FF2B5EF4-FFF2-40B4-BE49-F238E27FC236}">
                  <a16:creationId xmlns:a16="http://schemas.microsoft.com/office/drawing/2014/main" id="{92923097-4C79-4C89-AB93-812C787B9BD1}"/>
                </a:ext>
              </a:extLst>
            </p:cNvPr>
            <p:cNvSpPr/>
            <p:nvPr/>
          </p:nvSpPr>
          <p:spPr>
            <a:xfrm>
              <a:off x="3850298" y="2863454"/>
              <a:ext cx="129767" cy="128571"/>
            </a:xfrm>
            <a:prstGeom prst="ellipse">
              <a:avLst/>
            </a:prstGeom>
            <a:solidFill>
              <a:srgbClr val="4472C4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88" name="橢圓 287">
            <a:extLst>
              <a:ext uri="{FF2B5EF4-FFF2-40B4-BE49-F238E27FC236}">
                <a16:creationId xmlns:a16="http://schemas.microsoft.com/office/drawing/2014/main" id="{1ED6F7DF-17B2-429E-9A31-B1BD1547A7E9}"/>
              </a:ext>
            </a:extLst>
          </p:cNvPr>
          <p:cNvSpPr/>
          <p:nvPr/>
        </p:nvSpPr>
        <p:spPr>
          <a:xfrm>
            <a:off x="3611263" y="2943205"/>
            <a:ext cx="129767" cy="128571"/>
          </a:xfrm>
          <a:prstGeom prst="ellipse">
            <a:avLst/>
          </a:prstGeom>
          <a:solidFill>
            <a:srgbClr val="4472C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9" name="橢圓 288">
            <a:extLst>
              <a:ext uri="{FF2B5EF4-FFF2-40B4-BE49-F238E27FC236}">
                <a16:creationId xmlns:a16="http://schemas.microsoft.com/office/drawing/2014/main" id="{3092B5E8-794A-4F8B-B58E-DE2D47BFBAE6}"/>
              </a:ext>
            </a:extLst>
          </p:cNvPr>
          <p:cNvSpPr/>
          <p:nvPr/>
        </p:nvSpPr>
        <p:spPr>
          <a:xfrm>
            <a:off x="643822" y="2942826"/>
            <a:ext cx="129767" cy="128571"/>
          </a:xfrm>
          <a:prstGeom prst="ellipse">
            <a:avLst/>
          </a:prstGeom>
          <a:solidFill>
            <a:srgbClr val="4472C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0" name="橢圓 289">
            <a:extLst>
              <a:ext uri="{FF2B5EF4-FFF2-40B4-BE49-F238E27FC236}">
                <a16:creationId xmlns:a16="http://schemas.microsoft.com/office/drawing/2014/main" id="{8CA5492A-5869-4B82-AD91-7EE8189E8EF0}"/>
              </a:ext>
            </a:extLst>
          </p:cNvPr>
          <p:cNvSpPr/>
          <p:nvPr/>
        </p:nvSpPr>
        <p:spPr>
          <a:xfrm>
            <a:off x="1798401" y="3001941"/>
            <a:ext cx="129767" cy="128571"/>
          </a:xfrm>
          <a:prstGeom prst="ellipse">
            <a:avLst/>
          </a:prstGeom>
          <a:solidFill>
            <a:srgbClr val="4472C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1" name="橢圓 290">
            <a:extLst>
              <a:ext uri="{FF2B5EF4-FFF2-40B4-BE49-F238E27FC236}">
                <a16:creationId xmlns:a16="http://schemas.microsoft.com/office/drawing/2014/main" id="{9EE22B0B-A491-4435-A690-EAB55BE30AA7}"/>
              </a:ext>
            </a:extLst>
          </p:cNvPr>
          <p:cNvSpPr/>
          <p:nvPr/>
        </p:nvSpPr>
        <p:spPr>
          <a:xfrm>
            <a:off x="4759536" y="2999896"/>
            <a:ext cx="129767" cy="128571"/>
          </a:xfrm>
          <a:prstGeom prst="ellipse">
            <a:avLst/>
          </a:prstGeom>
          <a:solidFill>
            <a:srgbClr val="4472C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2" name="橢圓 291">
            <a:extLst>
              <a:ext uri="{FF2B5EF4-FFF2-40B4-BE49-F238E27FC236}">
                <a16:creationId xmlns:a16="http://schemas.microsoft.com/office/drawing/2014/main" id="{0866294B-FBD9-41A4-896C-A9110C6096FF}"/>
              </a:ext>
            </a:extLst>
          </p:cNvPr>
          <p:cNvSpPr/>
          <p:nvPr/>
        </p:nvSpPr>
        <p:spPr>
          <a:xfrm>
            <a:off x="7739860" y="2996945"/>
            <a:ext cx="129767" cy="128571"/>
          </a:xfrm>
          <a:prstGeom prst="ellipse">
            <a:avLst/>
          </a:prstGeom>
          <a:solidFill>
            <a:srgbClr val="4472C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3" name="橢圓 292">
            <a:extLst>
              <a:ext uri="{FF2B5EF4-FFF2-40B4-BE49-F238E27FC236}">
                <a16:creationId xmlns:a16="http://schemas.microsoft.com/office/drawing/2014/main" id="{9E7CE265-C9C2-4D63-AB7C-6D84F4C9C31A}"/>
              </a:ext>
            </a:extLst>
          </p:cNvPr>
          <p:cNvSpPr/>
          <p:nvPr/>
        </p:nvSpPr>
        <p:spPr>
          <a:xfrm>
            <a:off x="6573312" y="2942826"/>
            <a:ext cx="129767" cy="128571"/>
          </a:xfrm>
          <a:prstGeom prst="ellipse">
            <a:avLst/>
          </a:prstGeom>
          <a:solidFill>
            <a:srgbClr val="4472C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8887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CCR-SMOTETL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5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3BC7816E-17EF-4AA9-8AA1-5B9AFF2D4BCF}"/>
              </a:ext>
            </a:extLst>
          </p:cNvPr>
          <p:cNvGrpSpPr/>
          <p:nvPr/>
        </p:nvGrpSpPr>
        <p:grpSpPr>
          <a:xfrm>
            <a:off x="2772000" y="1806359"/>
            <a:ext cx="3600000" cy="2515084"/>
            <a:chOff x="782929" y="1806359"/>
            <a:chExt cx="3600000" cy="2515084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BA533EB-5B6A-4291-A54D-849FF0D345B6}"/>
                </a:ext>
              </a:extLst>
            </p:cNvPr>
            <p:cNvSpPr txBox="1"/>
            <p:nvPr/>
          </p:nvSpPr>
          <p:spPr>
            <a:xfrm>
              <a:off x="1682929" y="1806359"/>
              <a:ext cx="1800000" cy="36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200" dirty="0">
                  <a:latin typeface="Sitka Heading Semibold" pitchFamily="2" charset="0"/>
                </a:rPr>
                <a:t>使用</a:t>
              </a:r>
              <a:r>
                <a:rPr lang="en-US" altLang="zh-TW" sz="1200" dirty="0">
                  <a:latin typeface="Sitka Heading Semibold" pitchFamily="2" charset="0"/>
                </a:rPr>
                <a:t>CCR</a:t>
              </a:r>
              <a:r>
                <a:rPr lang="zh-TW" altLang="en-US" sz="1200" dirty="0">
                  <a:latin typeface="Sitka Heading Semibold" pitchFamily="2" charset="0"/>
                </a:rPr>
                <a:t>刪除噪聲樣本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75368868-74E5-497A-B5B2-D52E460BD467}"/>
                </a:ext>
              </a:extLst>
            </p:cNvPr>
            <p:cNvSpPr txBox="1"/>
            <p:nvPr/>
          </p:nvSpPr>
          <p:spPr>
            <a:xfrm>
              <a:off x="782929" y="2526359"/>
              <a:ext cx="3600000" cy="36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200" dirty="0">
                  <a:latin typeface="Sitka Heading Semibold" pitchFamily="2" charset="0"/>
                </a:rPr>
                <a:t>使用</a:t>
              </a:r>
              <a:r>
                <a:rPr lang="en-US" altLang="zh-TW" sz="1200" dirty="0">
                  <a:latin typeface="Sitka Heading Semibold" pitchFamily="2" charset="0"/>
                </a:rPr>
                <a:t>LR-SMOTE</a:t>
              </a:r>
              <a:r>
                <a:rPr lang="zh-TW" altLang="en-US" sz="1200" dirty="0">
                  <a:latin typeface="Sitka Heading Semibold" pitchFamily="2" charset="0"/>
                </a:rPr>
                <a:t>找到少數類樣本中心和平均距離</a:t>
              </a:r>
              <a:endParaRPr lang="en-US" altLang="zh-TW" sz="1200" dirty="0">
                <a:latin typeface="Sitka Heading Semibold" pitchFamily="2" charset="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0DB373DD-97FF-4982-A5F9-BAAA1B5CBE21}"/>
                </a:ext>
              </a:extLst>
            </p:cNvPr>
            <p:cNvSpPr txBox="1"/>
            <p:nvPr/>
          </p:nvSpPr>
          <p:spPr>
            <a:xfrm>
              <a:off x="872929" y="3243901"/>
              <a:ext cx="3420000" cy="36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zh-TW" altLang="en-US" sz="1200" dirty="0"/>
                <a:t>根據</a:t>
              </a:r>
              <a:r>
                <a:rPr lang="en-US" altLang="zh-TW" sz="1200" dirty="0">
                  <a:latin typeface="Sitka Heading Semibold" pitchFamily="2" charset="0"/>
                </a:rPr>
                <a:t>LR-SMOTE</a:t>
              </a:r>
              <a:r>
                <a:rPr lang="zh-TW" altLang="en-US" sz="1200" dirty="0"/>
                <a:t>和</a:t>
              </a:r>
              <a:r>
                <a:rPr lang="en-US" altLang="zh-TW" sz="1200" dirty="0">
                  <a:latin typeface="Sitka Heading Semibold" pitchFamily="2" charset="0"/>
                </a:rPr>
                <a:t>CCR</a:t>
              </a:r>
              <a:r>
                <a:rPr lang="zh-TW" altLang="en-US" sz="1200" dirty="0"/>
                <a:t>方法生成新的合成樣本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86CAD2F4-4E6C-40E6-8632-6628B680EC78}"/>
                </a:ext>
              </a:extLst>
            </p:cNvPr>
            <p:cNvSpPr txBox="1"/>
            <p:nvPr/>
          </p:nvSpPr>
          <p:spPr>
            <a:xfrm>
              <a:off x="1052929" y="3961443"/>
              <a:ext cx="3060000" cy="36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200" dirty="0">
                  <a:latin typeface="Sitka Heading Semibold" pitchFamily="2" charset="0"/>
                </a:rPr>
                <a:t>使用</a:t>
              </a:r>
              <a:r>
                <a:rPr lang="en-US" altLang="zh-TW" sz="1200" dirty="0">
                  <a:latin typeface="Sitka Heading Semibold" pitchFamily="2" charset="0"/>
                </a:rPr>
                <a:t>Tomek-Links</a:t>
              </a:r>
              <a:r>
                <a:rPr lang="zh-TW" altLang="en-US" sz="1200" dirty="0">
                  <a:latin typeface="Sitka Heading Semibold" pitchFamily="2" charset="0"/>
                </a:rPr>
                <a:t>刪除多數類別樣本</a:t>
              </a:r>
            </a:p>
          </p:txBody>
        </p: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9C5D2EDD-231C-49E6-9AB4-AE54CC9BF784}"/>
                </a:ext>
              </a:extLst>
            </p:cNvPr>
            <p:cNvCxnSpPr>
              <a:cxnSpLocks/>
              <a:stCxn id="23" idx="2"/>
              <a:endCxn id="24" idx="0"/>
            </p:cNvCxnSpPr>
            <p:nvPr/>
          </p:nvCxnSpPr>
          <p:spPr>
            <a:xfrm>
              <a:off x="2582929" y="2166359"/>
              <a:ext cx="0" cy="360000"/>
            </a:xfrm>
            <a:prstGeom prst="straightConnector1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1BCBF6BF-7E87-4072-9AC4-4D1005B009FD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>
              <a:off x="2582929" y="2886359"/>
              <a:ext cx="0" cy="357542"/>
            </a:xfrm>
            <a:prstGeom prst="straightConnector1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364A45C9-4358-4EAE-ADA1-454A75537B4C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>
              <a:off x="2582929" y="3603901"/>
              <a:ext cx="0" cy="357542"/>
            </a:xfrm>
            <a:prstGeom prst="straightConnector1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825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id="{064DD712-F186-44ED-87E7-81BE0251650B}"/>
              </a:ext>
            </a:extLst>
          </p:cNvPr>
          <p:cNvSpPr txBox="1"/>
          <p:nvPr/>
        </p:nvSpPr>
        <p:spPr bwMode="auto">
          <a:xfrm>
            <a:off x="1889702" y="104170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資料集</a:t>
            </a:r>
          </a:p>
        </p:txBody>
      </p:sp>
      <p:sp>
        <p:nvSpPr>
          <p:cNvPr id="13" name="矩形 12"/>
          <p:cNvSpPr/>
          <p:nvPr/>
        </p:nvSpPr>
        <p:spPr>
          <a:xfrm>
            <a:off x="8748464" y="480653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13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2C61FEC-C71D-48B2-980B-64CF91CA2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131702"/>
              </p:ext>
            </p:extLst>
          </p:nvPr>
        </p:nvGraphicFramePr>
        <p:xfrm>
          <a:off x="907265" y="2284512"/>
          <a:ext cx="7329469" cy="1118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462">
                  <a:extLst>
                    <a:ext uri="{9D8B030D-6E8A-4147-A177-3AD203B41FA5}">
                      <a16:colId xmlns:a16="http://schemas.microsoft.com/office/drawing/2014/main" val="1600020898"/>
                    </a:ext>
                  </a:extLst>
                </a:gridCol>
                <a:gridCol w="919694">
                  <a:extLst>
                    <a:ext uri="{9D8B030D-6E8A-4147-A177-3AD203B41FA5}">
                      <a16:colId xmlns:a16="http://schemas.microsoft.com/office/drawing/2014/main" val="2213988518"/>
                    </a:ext>
                  </a:extLst>
                </a:gridCol>
                <a:gridCol w="1221578">
                  <a:extLst>
                    <a:ext uri="{9D8B030D-6E8A-4147-A177-3AD203B41FA5}">
                      <a16:colId xmlns:a16="http://schemas.microsoft.com/office/drawing/2014/main" val="16803038"/>
                    </a:ext>
                  </a:extLst>
                </a:gridCol>
                <a:gridCol w="1480001">
                  <a:extLst>
                    <a:ext uri="{9D8B030D-6E8A-4147-A177-3AD203B41FA5}">
                      <a16:colId xmlns:a16="http://schemas.microsoft.com/office/drawing/2014/main" val="2126166615"/>
                    </a:ext>
                  </a:extLst>
                </a:gridCol>
                <a:gridCol w="1480001">
                  <a:extLst>
                    <a:ext uri="{9D8B030D-6E8A-4147-A177-3AD203B41FA5}">
                      <a16:colId xmlns:a16="http://schemas.microsoft.com/office/drawing/2014/main" val="371654355"/>
                    </a:ext>
                  </a:extLst>
                </a:gridCol>
                <a:gridCol w="704733">
                  <a:extLst>
                    <a:ext uri="{9D8B030D-6E8A-4147-A177-3AD203B41FA5}">
                      <a16:colId xmlns:a16="http://schemas.microsoft.com/office/drawing/2014/main" val="1216329516"/>
                    </a:ext>
                  </a:extLst>
                </a:gridCol>
              </a:tblGrid>
              <a:tr h="37276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資料集名稱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資料量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特徵數量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少數類別樣本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多數類別樣本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IR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373852"/>
                  </a:ext>
                </a:extLst>
              </a:tr>
              <a:tr h="372766">
                <a:tc>
                  <a:txBody>
                    <a:bodyPr/>
                    <a:lstStyle/>
                    <a:p>
                      <a:pPr algn="ctr"/>
                      <a:r>
                        <a:rPr lang="de-DE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Haberman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306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81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225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2.78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840440"/>
                  </a:ext>
                </a:extLst>
              </a:tr>
              <a:tr h="37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Blood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748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178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570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3.20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407406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30F561DB-44E3-4AAE-8804-04A915101323}"/>
              </a:ext>
            </a:extLst>
          </p:cNvPr>
          <p:cNvSpPr txBox="1"/>
          <p:nvPr/>
        </p:nvSpPr>
        <p:spPr>
          <a:xfrm>
            <a:off x="6567481" y="3402810"/>
            <a:ext cx="1669253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zh-TW" altLang="en-US" sz="1200" dirty="0"/>
              <a:t>資料來源：</a:t>
            </a:r>
            <a:r>
              <a:rPr lang="en-US" altLang="zh-TW" sz="1200" dirty="0">
                <a:latin typeface="Sitka Heading Semibold" pitchFamily="2" charset="0"/>
              </a:rPr>
              <a:t>UCI</a:t>
            </a:r>
          </a:p>
        </p:txBody>
      </p:sp>
    </p:spTree>
    <p:extLst>
      <p:ext uri="{BB962C8B-B14F-4D97-AF65-F5344CB8AC3E}">
        <p14:creationId xmlns:p14="http://schemas.microsoft.com/office/powerpoint/2010/main" val="260669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43132</TotalTime>
  <Words>487</Words>
  <Application>Microsoft Office PowerPoint</Application>
  <PresentationFormat>自訂</PresentationFormat>
  <Paragraphs>177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台灣金萱體</vt:lpstr>
      <vt:lpstr>Sitka Heading</vt:lpstr>
      <vt:lpstr>Arial</vt:lpstr>
      <vt:lpstr>Calibri</vt:lpstr>
      <vt:lpstr>Cambria Math</vt:lpstr>
      <vt:lpstr>Wingdings</vt:lpstr>
      <vt:lpstr>Sitka Heading Semibold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林承緯</dc:creator>
  <dc:description>http://www.ypppt.com/</dc:description>
  <cp:lastModifiedBy>林承緯</cp:lastModifiedBy>
  <cp:revision>847</cp:revision>
  <dcterms:created xsi:type="dcterms:W3CDTF">2017-06-09T15:26:17Z</dcterms:created>
  <dcterms:modified xsi:type="dcterms:W3CDTF">2023-07-22T19:45:53Z</dcterms:modified>
</cp:coreProperties>
</file>