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67" r:id="rId6"/>
    <p:sldId id="269" r:id="rId7"/>
    <p:sldId id="278" r:id="rId8"/>
    <p:sldId id="277" r:id="rId9"/>
    <p:sldId id="268" r:id="rId10"/>
    <p:sldId id="279" r:id="rId11"/>
    <p:sldId id="281" r:id="rId12"/>
    <p:sldId id="270" r:id="rId13"/>
    <p:sldId id="271" r:id="rId14"/>
    <p:sldId id="272" r:id="rId15"/>
    <p:sldId id="273" r:id="rId16"/>
    <p:sldId id="274" r:id="rId17"/>
    <p:sldId id="275" r:id="rId18"/>
    <p:sldId id="280" r:id="rId19"/>
    <p:sldId id="27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71BF6EF-E561-4455-8091-23586690E8E7}">
          <p14:sldIdLst>
            <p14:sldId id="256"/>
            <p14:sldId id="267"/>
            <p14:sldId id="269"/>
            <p14:sldId id="278"/>
            <p14:sldId id="277"/>
            <p14:sldId id="268"/>
            <p14:sldId id="279"/>
            <p14:sldId id="281"/>
            <p14:sldId id="270"/>
            <p14:sldId id="271"/>
            <p14:sldId id="272"/>
            <p14:sldId id="273"/>
            <p14:sldId id="274"/>
            <p14:sldId id="275"/>
            <p14:sldId id="280"/>
            <p14:sldId id="27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291" autoAdjust="0"/>
  </p:normalViewPr>
  <p:slideViewPr>
    <p:cSldViewPr snapToGrid="0" showGuides="1">
      <p:cViewPr varScale="1">
        <p:scale>
          <a:sx n="55" d="100"/>
          <a:sy n="55" d="100"/>
        </p:scale>
        <p:origin x="634" y="4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01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Sheet1!$C$2:$C$6</c:f>
              <c:numCache>
                <c:formatCode>#,##0\ "€"</c:formatCode>
                <c:ptCount val="5"/>
                <c:pt idx="1">
                  <c:v>20000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55F-4FD1-83DF-8895FBE52F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571106472"/>
        <c:axId val="571108768"/>
      </c:bar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 formatCode="#,##0\ &quot;€&quot;">
                  <c:v>10000</c:v>
                </c:pt>
                <c:pt idx="2" formatCode="#,##0\ &quot;€&quot;">
                  <c:v>30000</c:v>
                </c:pt>
                <c:pt idx="4" formatCode="#,##0\ &quot;€&quot;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5F-4FD1-83DF-8895FBE52F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572825440"/>
        <c:axId val="572827080"/>
      </c:barChart>
      <c:catAx>
        <c:axId val="571106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200" b="0" i="0" u="none" strike="noStrike" kern="1200" baseline="0" noProof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108768"/>
        <c:crosses val="autoZero"/>
        <c:auto val="1"/>
        <c:lblAlgn val="ctr"/>
        <c:lblOffset val="100"/>
        <c:noMultiLvlLbl val="0"/>
      </c:catAx>
      <c:valAx>
        <c:axId val="571108768"/>
        <c:scaling>
          <c:orientation val="minMax"/>
          <c:max val="50000"/>
        </c:scaling>
        <c:delete val="0"/>
        <c:axPos val="l"/>
        <c:majorGridlines>
          <c:spPr>
            <a:ln w="12700" cap="flat" cmpd="sng" algn="ctr">
              <a:solidFill>
                <a:schemeClr val="bg2">
                  <a:alpha val="20000"/>
                </a:schemeClr>
              </a:solidFill>
              <a:round/>
            </a:ln>
            <a:effectLst/>
          </c:spPr>
        </c:majorGridlines>
        <c:numFmt formatCode="#,##0\ &quot;€&quot;" sourceLinked="1"/>
        <c:majorTickMark val="none"/>
        <c:minorTickMark val="none"/>
        <c:tickLblPos val="nextTo"/>
        <c:spPr>
          <a:noFill/>
          <a:ln w="12700">
            <a:solidFill>
              <a:schemeClr val="bg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400" b="0" i="0" u="none" strike="noStrike" kern="1200" baseline="0" noProof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106472"/>
        <c:crosses val="autoZero"/>
        <c:crossBetween val="between"/>
        <c:majorUnit val="10000"/>
      </c:valAx>
      <c:valAx>
        <c:axId val="572827080"/>
        <c:scaling>
          <c:orientation val="minMax"/>
        </c:scaling>
        <c:delete val="1"/>
        <c:axPos val="r"/>
        <c:numFmt formatCode="#,##0\ &quot;€&quot;" sourceLinked="1"/>
        <c:majorTickMark val="out"/>
        <c:minorTickMark val="none"/>
        <c:tickLblPos val="nextTo"/>
        <c:crossAx val="572825440"/>
        <c:crosses val="max"/>
        <c:crossBetween val="between"/>
      </c:valAx>
      <c:catAx>
        <c:axId val="5728254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728270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276D78A-6B5B-4C52-BA9D-303889584C9D}" type="datetime1">
              <a:rPr lang="fr-FR" smtClean="0"/>
              <a:t>24/09/2021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4B18F8-B739-4178-8D2D-879F4A27DC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F2543-F50A-492A-BD61-A2E2AD7611D7}" type="datetime1">
              <a:rPr lang="fr-FR" noProof="0" smtClean="0"/>
              <a:pPr/>
              <a:t>24/09/2021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074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452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903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258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5156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446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029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34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25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458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65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’image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Graphisme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fr-FR" noProof="0"/>
              <a:t> 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PRÉSENTATION</a:t>
            </a:r>
            <a:br>
              <a:rPr lang="fr-FR" noProof="0"/>
            </a:br>
            <a:r>
              <a:rPr lang="fr-FR" noProof="0"/>
              <a:t>TITRE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 rtlCol="0"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Présentation</a:t>
            </a:r>
            <a:br>
              <a:rPr lang="fr-FR" noProof="0"/>
            </a:br>
            <a:r>
              <a:rPr lang="fr-FR" noProof="0"/>
              <a:t>Slogan</a:t>
            </a:r>
          </a:p>
        </p:txBody>
      </p:sp>
      <p:sp>
        <p:nvSpPr>
          <p:cNvPr id="29" name="Espace réservé du texte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20XX</a:t>
            </a:r>
          </a:p>
        </p:txBody>
      </p:sp>
      <p:sp>
        <p:nvSpPr>
          <p:cNvPr id="30" name="Espace réservé du texte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Mois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Merci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ce réservé d’image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4" name="Graphisme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fr-FR" noProof="0"/>
              <a:t> 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 rtlCol="0"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MERCI</a:t>
            </a:r>
            <a:br>
              <a:rPr lang="fr-FR" noProof="0"/>
            </a:br>
            <a:r>
              <a:rPr lang="fr-FR" noProof="0"/>
              <a:t>BEAUCOUP</a:t>
            </a:r>
          </a:p>
        </p:txBody>
      </p:sp>
      <p:sp>
        <p:nvSpPr>
          <p:cNvPr id="21" name="Espace réservé du texte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 rtlCol="0"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Jérémie</a:t>
            </a:r>
            <a:br>
              <a:rPr lang="fr-FR" noProof="0"/>
            </a:br>
            <a:r>
              <a:rPr lang="fr-FR" noProof="0"/>
              <a:t>Martin</a:t>
            </a:r>
          </a:p>
        </p:txBody>
      </p:sp>
      <p:sp>
        <p:nvSpPr>
          <p:cNvPr id="25" name="Espace réservé du texte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678-555-0128</a:t>
            </a:r>
          </a:p>
        </p:txBody>
      </p:sp>
      <p:sp>
        <p:nvSpPr>
          <p:cNvPr id="28" name="Espace réservé du texte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Téléphone</a:t>
            </a:r>
          </a:p>
        </p:txBody>
      </p:sp>
      <p:sp>
        <p:nvSpPr>
          <p:cNvPr id="31" name="Espace réservé du texte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martin@example.com</a:t>
            </a:r>
          </a:p>
        </p:txBody>
      </p:sp>
      <p:sp>
        <p:nvSpPr>
          <p:cNvPr id="32" name="Espace réservé du texte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E-mail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fr-FR" noProof="0"/>
          </a:p>
        </p:txBody>
      </p:sp>
      <p:sp>
        <p:nvSpPr>
          <p:cNvPr id="22" name="Graphisme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fr-FR" noProof="0"/>
              <a:t> 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PRÉSENTATION</a:t>
            </a:r>
            <a:br>
              <a:rPr lang="fr-FR" noProof="0"/>
            </a:br>
            <a:r>
              <a:rPr lang="fr-FR" noProof="0"/>
              <a:t>TITRE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 rtl="0"/>
            <a:r>
              <a:rPr lang="fr-FR" noProof="0" smtClean="0"/>
              <a:t>Modifier le style des sous-titres du masque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 : Forme 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DIAPOSITIVE DE SÉPARATION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5" name="Graphisme 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7" name="Graphique 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que 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77755"/>
            <a:ext cx="10515600" cy="3899207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que 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277755"/>
            <a:ext cx="5181600" cy="3899207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6" name="Espace réservé du contenu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277755"/>
            <a:ext cx="5181600" cy="389920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que 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68513"/>
            <a:ext cx="5157787" cy="436562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6" name="Espace réservé du contenu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068511"/>
            <a:ext cx="5183188" cy="436563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8" name="Espace réservé du contenu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8" name="Espace réservé du texte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66148"/>
            <a:ext cx="3932237" cy="370284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Graphique 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6" name="Graphisme 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Graphique 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30500"/>
            <a:ext cx="3932237" cy="37384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DIAPOSITIVE VIDE</a:t>
            </a:r>
          </a:p>
        </p:txBody>
      </p:sp>
      <p:sp>
        <p:nvSpPr>
          <p:cNvPr id="14" name="Graphique 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ce réservé d’image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DIAPOSITIVE DE SÉPARATION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5" name="Graphisme 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7" name="Graphique 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Espace réservé du texte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e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ce réservé du texte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1</a:t>
            </a:r>
          </a:p>
        </p:txBody>
      </p:sp>
      <p:sp>
        <p:nvSpPr>
          <p:cNvPr id="32" name="Espace réservé du texte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2535" y="1998209"/>
            <a:ext cx="3103110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3" name="Espace réservé du texte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2</a:t>
            </a:r>
          </a:p>
        </p:txBody>
      </p:sp>
      <p:sp>
        <p:nvSpPr>
          <p:cNvPr id="34" name="Espace réservé du texte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77939" y="1998209"/>
            <a:ext cx="2243918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5" name="Espace réservé du texte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3</a:t>
            </a:r>
          </a:p>
        </p:txBody>
      </p:sp>
      <p:sp>
        <p:nvSpPr>
          <p:cNvPr id="36" name="Espace réservé du texte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64052" y="2015988"/>
            <a:ext cx="2959116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7" name="Espace réservé du texte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20059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8" name="Espace réservé du texte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18684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9" name="Espace réservé du texte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4793" y="2927531"/>
            <a:ext cx="2599197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0" name="Espace réservé du texte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76955" y="2925988"/>
            <a:ext cx="3726423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1" name="Espace réservé du texte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84133" y="5751926"/>
            <a:ext cx="9623735" cy="47047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2" name="Espace réservé du texte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4791" y="4893792"/>
            <a:ext cx="2599199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3" name="Espace réservé du texte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90713" y="4893792"/>
            <a:ext cx="3712665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4" name="Espace réservé d’image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020058" y="3800404"/>
            <a:ext cx="3273552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6" name="Espace réservé d’image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794792" y="3864572"/>
            <a:ext cx="2599199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7" name="Espace réservé d’image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876955" y="3864572"/>
            <a:ext cx="2599200" cy="8964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Titr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COMMENT UTILISER CE MODÈLE</a:t>
            </a:r>
          </a:p>
        </p:txBody>
      </p:sp>
      <p:sp>
        <p:nvSpPr>
          <p:cNvPr id="23" name="Graphique 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4032" y="3074529"/>
            <a:ext cx="4421856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DISPOSITION DU TEXTE 1</a:t>
            </a:r>
          </a:p>
        </p:txBody>
      </p:sp>
      <p:sp>
        <p:nvSpPr>
          <p:cNvPr id="22" name="Espace réservé du texte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6" name="Graphisme 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Graphique 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’image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81205" y="3090572"/>
            <a:ext cx="4421857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DISPOSITION DU TEXTE 2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Graphique 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en deux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sme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Titre de la section 1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Titre de la section 2</a:t>
            </a:r>
          </a:p>
        </p:txBody>
      </p:sp>
      <p:sp>
        <p:nvSpPr>
          <p:cNvPr id="11" name="Espace réservé du texte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4032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2" name="Espace réservé du texte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27121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Graphisme 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COMPARAISON</a:t>
            </a:r>
          </a:p>
        </p:txBody>
      </p:sp>
      <p:sp>
        <p:nvSpPr>
          <p:cNvPr id="21" name="Espace réservé du texte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8" name="Graphique 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sme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9" name="Graphisme 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8" name="Espace réservé au graphique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 hasCustomPrompt="1"/>
          </p:nvPr>
        </p:nvSpPr>
        <p:spPr>
          <a:xfrm>
            <a:off x="6096001" y="1246188"/>
            <a:ext cx="5170034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GRAPHIQUE</a:t>
            </a:r>
            <a:br>
              <a:rPr lang="fr-FR" noProof="0"/>
            </a:br>
            <a:r>
              <a:rPr lang="fr-FR" noProof="0"/>
              <a:t>DIAPOSITIVE</a:t>
            </a:r>
          </a:p>
        </p:txBody>
      </p:sp>
      <p:sp>
        <p:nvSpPr>
          <p:cNvPr id="23" name="Espace réservé du texte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4" name="Graphique 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468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sme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9" name="Graphisme 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TABLEAU</a:t>
            </a:r>
            <a:br>
              <a:rPr lang="fr-FR" noProof="0"/>
            </a:br>
            <a:r>
              <a:rPr lang="fr-FR" noProof="0"/>
              <a:t>DIAPOSITIVE</a:t>
            </a:r>
          </a:p>
        </p:txBody>
      </p:sp>
      <p:sp>
        <p:nvSpPr>
          <p:cNvPr id="21" name="Espace réservé du texte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2" name="Graphique 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468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8" name="Espace réservé au tableau 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4715791" y="1591499"/>
            <a:ext cx="6561138" cy="3761069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image et titr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DIAPOSITIVE GRANDE IMAGE</a:t>
            </a:r>
          </a:p>
        </p:txBody>
      </p:sp>
      <p:sp>
        <p:nvSpPr>
          <p:cNvPr id="21" name="Espace réservé du texte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3" name="Graphisme 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Zone de texte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our les mé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fr-FR" noProof="0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DIAPOSITIVE VIDÉO</a:t>
            </a:r>
          </a:p>
        </p:txBody>
      </p:sp>
      <p:sp>
        <p:nvSpPr>
          <p:cNvPr id="16" name="Espace réservé à un média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1395984" y="1497770"/>
            <a:ext cx="9400032" cy="4215384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 média</a:t>
            </a:r>
          </a:p>
        </p:txBody>
      </p:sp>
      <p:sp>
        <p:nvSpPr>
          <p:cNvPr id="12" name="Graphisme 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 rtl="0"/>
            <a:r>
              <a:rPr lang="fr-FR" noProof="0"/>
              <a:t>JJ.MM.20XX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fr-fr/article/modifier-une-pr%c3%a9sentation-ff353d37-742a-4aa8-8bdd-6b1f488127a2?omkt=fr-FR&amp;ui=fr-FR&amp;rs=fr-FR&amp;ad=F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gespro.ht/" TargetMode="Externa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Espace réservé d’image 18" descr="Murs de verre d’immeuble et ciel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/>
          <a:srcRect l="-48" t="6766" r="19843" b="3091"/>
          <a:stretch/>
        </p:blipFill>
        <p:spPr>
          <a:xfrm>
            <a:off x="3033191" y="0"/>
            <a:ext cx="9155634" cy="6858000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b="0" dirty="0">
                <a:latin typeface="Bell MT" panose="02020503060305020303" pitchFamily="18" charset="0"/>
              </a:rPr>
              <a:t>Analyzing Business Location in Haiti</a:t>
            </a:r>
            <a:endParaRPr lang="fr-FR" dirty="0">
              <a:latin typeface="Bell MT" panose="02020503060305020303" pitchFamily="18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en-US" dirty="0" smtClean="0"/>
              <a:t>September</a:t>
            </a:r>
            <a:endParaRPr lang="en-US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2021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82275" y="4183909"/>
            <a:ext cx="3085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/>
                </a:solidFill>
                <a:latin typeface="Bell MT" panose="02020503060305020303" pitchFamily="18" charset="0"/>
              </a:rPr>
              <a:t>Author :  David Louis</a:t>
            </a:r>
            <a:endParaRPr lang="en-US" sz="2400" b="1" dirty="0">
              <a:solidFill>
                <a:schemeClr val="bg2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10</a:t>
            </a:fld>
            <a:endParaRPr lang="fr-FR" noProof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254" y="0"/>
            <a:ext cx="7453745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60218" y="387927"/>
            <a:ext cx="3893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Distribution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of </a:t>
            </a:r>
            <a:endParaRPr 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health sector business 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by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municipality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0" y="2648634"/>
            <a:ext cx="473825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55.1%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of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businesses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in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health sector are located in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Port-au-Prince,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22.7% in Petion-Ville,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9.7% in 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Delmas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3.4% in Carrefour,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2.6% in Tabarre.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These are the top 5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in the health sector business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6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11</a:t>
            </a:fld>
            <a:endParaRPr lang="fr-FR" noProof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255" y="0"/>
            <a:ext cx="7453744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84123" y="401781"/>
            <a:ext cx="3770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Distribution </a:t>
            </a:r>
            <a:r>
              <a:rPr lang="en-US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of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restaurant sector business</a:t>
            </a:r>
            <a:endParaRPr lang="en-US" sz="2400" b="1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by municipality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0" y="2648634"/>
            <a:ext cx="473825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37.5%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of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businesses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in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restaurant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sector </a:t>
            </a:r>
            <a:endParaRPr lang="en-US" sz="2000" b="1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are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located in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Petion-Ville,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18.8% in 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Port-au-prince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9.7% in 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Delmas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6.9% in 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Jacmel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6.7% in Cap-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Haïtien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.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These are the top 5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in the restaurant sector business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30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12</a:t>
            </a:fld>
            <a:endParaRPr lang="fr-FR" noProof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255" y="0"/>
            <a:ext cx="7453744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22992" y="401781"/>
            <a:ext cx="40922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Distribution </a:t>
            </a:r>
            <a:r>
              <a:rPr lang="en-US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of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construction sector business</a:t>
            </a:r>
            <a:endParaRPr lang="en-US" sz="2400" b="1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by municipality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0" y="2648634"/>
            <a:ext cx="473825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29.3%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of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businesses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in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construction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sector </a:t>
            </a:r>
            <a:endParaRPr lang="en-US" sz="2000" b="1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are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located in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Petion-Ville,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28.2% in 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Port-au-prince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15.3% in 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Delmas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9.8% in Tabarre,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3.8% in Carrefour.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These are the top 5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in the construction sector business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35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13</a:t>
            </a:fld>
            <a:endParaRPr lang="fr-FR" noProof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108" y="0"/>
            <a:ext cx="7439891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0" y="401781"/>
            <a:ext cx="4752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Distribution </a:t>
            </a:r>
            <a:r>
              <a:rPr lang="en-US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of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professional services sector business by </a:t>
            </a:r>
            <a:r>
              <a:rPr lang="en-US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municipality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0" y="2648634"/>
            <a:ext cx="473825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50.3%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of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businesses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in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professional services sector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are located in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Petion-Ville,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29.8% in 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Port-au-prince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8.9% in 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Delmas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3.3% in Cap-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Haïtien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1.5% in 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Jacmel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.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These are the top 5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in the professional services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sector business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24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14</a:t>
            </a:fld>
            <a:endParaRPr lang="fr-FR" noProof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109" y="0"/>
            <a:ext cx="7439891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0" y="401781"/>
            <a:ext cx="4752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Distribution </a:t>
            </a:r>
            <a:r>
              <a:rPr lang="en-US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of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fashion sector business by </a:t>
            </a:r>
            <a:r>
              <a:rPr lang="en-US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municipality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0" y="2648634"/>
            <a:ext cx="473825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59.8%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of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businesses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in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fashion sector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are located in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Petion-Ville,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19.6% in 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Port-au-prince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12.6% in 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Delmas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3.1% in Tabarre,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1.5% in Carrefour.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These are the top 5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in the fashion sector business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0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15</a:t>
            </a:fld>
            <a:endParaRPr lang="fr-FR" noProof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86105" y="1102545"/>
            <a:ext cx="5056083" cy="782638"/>
          </a:xfrm>
        </p:spPr>
        <p:txBody>
          <a:bodyPr>
            <a:no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Observations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99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16</a:t>
            </a:fld>
            <a:endParaRPr lang="fr-FR" noProof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Bell MT" panose="02020503060305020303" pitchFamily="18" charset="0"/>
              </a:rPr>
              <a:t>Clustering</a:t>
            </a:r>
            <a:endParaRPr lang="en-US" sz="3600" dirty="0">
              <a:latin typeface="Bell MT" panose="02020503060305020303" pitchFamily="18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7388" y="2720330"/>
            <a:ext cx="3932237" cy="1893234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 Elbow Method is used to determine the number of cluster, which is 5</a:t>
            </a:r>
            <a:endParaRPr lang="en-US" sz="24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7" y="457200"/>
            <a:ext cx="6443603" cy="5545172"/>
          </a:xfrm>
        </p:spPr>
      </p:pic>
    </p:spTree>
    <p:extLst>
      <p:ext uri="{BB962C8B-B14F-4D97-AF65-F5344CB8AC3E}">
        <p14:creationId xmlns:p14="http://schemas.microsoft.com/office/powerpoint/2010/main" val="85361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Espace réservé d’image 18" descr="Vue en contre-plongée de l’immeuble de bureaux sous un ciel dégagé">
            <a:extLst>
              <a:ext uri="{FF2B5EF4-FFF2-40B4-BE49-F238E27FC236}">
                <a16:creationId xmlns:a16="http://schemas.microsoft.com/office/drawing/2014/main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13926" b="13926"/>
          <a:stretch/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18" y="130966"/>
            <a:ext cx="5056083" cy="1877942"/>
          </a:xfrm>
        </p:spPr>
        <p:txBody>
          <a:bodyPr rtlCol="0">
            <a:norm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What Is The Best Municipality To Start My Business Or What Is The Next Location To Expand My Business?</a:t>
            </a:r>
            <a:endParaRPr lang="fr-F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fr-FR"/>
              <a:t>DISPOSITION DU TEXTE 1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fr-FR"/>
              <a:t>Lorem ipsum dolor sit amet, consectetuer adipiscing elit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rtl="0"/>
            <a:r>
              <a:rPr lang="fr-FR" dirty="0"/>
              <a:t>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</a:t>
            </a:r>
          </a:p>
        </p:txBody>
      </p:sp>
      <p:pic>
        <p:nvPicPr>
          <p:cNvPr id="14" name="Espace réservé d’image 13" descr="Design futuriste d’un immeuble de bureaux sous un ciel dégagé">
            <a:extLst>
              <a:ext uri="{FF2B5EF4-FFF2-40B4-BE49-F238E27FC236}">
                <a16:creationId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ce réservé d’image 13" descr="Design futuriste d’un immeuble de bureaux sous un ciel dégagé">
            <a:extLst>
              <a:ext uri="{FF2B5EF4-FFF2-40B4-BE49-F238E27FC236}">
                <a16:creationId xmlns:a16="http://schemas.microsoft.com/office/drawing/2014/main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l="10743" t="17230" r="27972"/>
          <a:stretch/>
        </p:blipFill>
        <p:spPr>
          <a:xfrm>
            <a:off x="0" y="404811"/>
            <a:ext cx="6108872" cy="5485128"/>
          </a:xfr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fr-FR" dirty="0"/>
              <a:t>DISPOSITION DU TEXTE 2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fr-FR"/>
              <a:t>Lorem ipsum dolor sit amet, consectetuer adipiscing elit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fr-FR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rtl="0"/>
            <a:r>
              <a:rPr lang="fr-FR"/>
              <a:t>Pellentesque habitant morbi tristique senectus et netus et malesuada fames ac turpis egestas. Proin pharetra nonummy pede. Mauris et orci.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3875" y="2119745"/>
            <a:ext cx="10510754" cy="3103418"/>
          </a:xfrm>
        </p:spPr>
        <p:txBody>
          <a:bodyPr/>
          <a:lstStyle/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What Is The Best Municipality To Start 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Your Business?</a:t>
            </a:r>
            <a:b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</a:b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Or </a:t>
            </a:r>
            <a:b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</a:b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What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Is The Next Location To Expand 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Your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Business?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5250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4032" y="1337186"/>
            <a:ext cx="5056083" cy="478723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COMPARAISON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 rtlCol="0">
            <a:normAutofit lnSpcReduction="10000"/>
          </a:bodyPr>
          <a:lstStyle/>
          <a:p>
            <a:pPr rtl="0"/>
            <a:r>
              <a:rPr lang="fr-FR"/>
              <a:t>Lorem ipsum dolor sit amet, consectetuer adipiscing elit. Maecenas porttitor congue massa. Fusce posuere, magna sed pulvinar ultricies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White"/>
        <p:txBody>
          <a:bodyPr rtlCol="0"/>
          <a:lstStyle/>
          <a:p>
            <a:pPr rtl="0"/>
            <a:r>
              <a:rPr lang="fr-FR"/>
              <a:t>Titre de section 1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/>
        <p:txBody>
          <a:bodyPr rtlCol="0">
            <a:noAutofit/>
          </a:bodyPr>
          <a:lstStyle/>
          <a:p>
            <a:pPr rtl="0">
              <a:lnSpc>
                <a:spcPct val="110000"/>
              </a:lnSpc>
            </a:pPr>
            <a:r>
              <a:rPr lang="fr-FR"/>
              <a:t>Lorem ipsum dolor sit amet, consectetuer adipiscing elit. Maecenas porttitor congue massa. Fusce posuere, magna sed pulvinar ultricies, purus lectus malesuada libero.</a:t>
            </a:r>
          </a:p>
          <a:p>
            <a:pPr rtl="0">
              <a:lnSpc>
                <a:spcPct val="110000"/>
              </a:lnSpc>
            </a:pPr>
            <a:r>
              <a:rPr lang="fr-FR"/>
              <a:t>Nunc viverra imperdiet enim. Fusce est. Vivamus a tellus.</a:t>
            </a:r>
          </a:p>
          <a:p>
            <a:pPr rtl="0">
              <a:lnSpc>
                <a:spcPct val="110000"/>
              </a:lnSpc>
            </a:pPr>
            <a:r>
              <a:rPr lang="fr-FR"/>
              <a:t>Pellentesque habitant morbi tristique senectus et netus et malesuada fames ac turpis egestas.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92CB9BD-51FF-4C3D-BDD7-A004B05B152F}"/>
              </a:ext>
            </a:extLst>
          </p:cNvPr>
          <p:cNvSpPr>
            <a:spLocks noGrp="1"/>
          </p:cNvSpPr>
          <p:nvPr>
            <p:ph type="body" idx="18"/>
          </p:nvPr>
        </p:nvSpPr>
        <p:spPr bwMode="grayWhite"/>
        <p:txBody>
          <a:bodyPr rtlCol="0"/>
          <a:lstStyle/>
          <a:p>
            <a:pPr rtl="0"/>
            <a:r>
              <a:rPr lang="fr-FR"/>
              <a:t>Titre de section 2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2D6EF90-B98E-4EA6-8AA1-185EE8D4BD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/>
        <p:txBody>
          <a:bodyPr rtlCol="0">
            <a:noAutofit/>
          </a:bodyPr>
          <a:lstStyle/>
          <a:p>
            <a:pPr rtl="0">
              <a:lnSpc>
                <a:spcPct val="100000"/>
              </a:lnSpc>
            </a:pPr>
            <a:r>
              <a:rPr lang="fr-FR"/>
              <a:t>Lorem ipsum dolor sit amet, consectetuer adipiscing elit. Maecenas porttitor congue massa. Fusce posuere, magna sed pulvinar ultricies, purus lectus malesuada libero.</a:t>
            </a:r>
          </a:p>
          <a:p>
            <a:pPr rtl="0">
              <a:lnSpc>
                <a:spcPct val="100000"/>
              </a:lnSpc>
            </a:pPr>
            <a:r>
              <a:rPr lang="fr-FR"/>
              <a:t>Nunc viverra imperdiet enim. Fusce est. Vivamus a tellus.</a:t>
            </a:r>
          </a:p>
          <a:p>
            <a:pPr rtl="0">
              <a:lnSpc>
                <a:spcPct val="100000"/>
              </a:lnSpc>
            </a:pPr>
            <a:r>
              <a:rPr lang="fr-FR"/>
              <a:t>Pellentesque habitant morbi tristique senectus et netus et malesuada fames ac turpis egestas.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36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06E3E42-BD20-4379-871F-3E4B83D6838A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4030" y="1317173"/>
            <a:ext cx="4161764" cy="1524185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DIAPOSITIVE DE GRAPHIQUE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2E27BA-7F93-4365-B043-35F6517974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 rtlCol="0">
            <a:normAutofit/>
          </a:bodyPr>
          <a:lstStyle/>
          <a:p>
            <a:pPr rtl="0"/>
            <a:r>
              <a:rPr lang="fr-FR" dirty="0"/>
              <a:t>Lorem ipsum</a:t>
            </a:r>
            <a:br>
              <a:rPr lang="fr-FR" dirty="0"/>
            </a:b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.</a:t>
            </a:r>
          </a:p>
        </p:txBody>
      </p:sp>
      <p:graphicFrame>
        <p:nvGraphicFramePr>
          <p:cNvPr id="9" name="Espace réservé au graphique 8" descr="Graphique">
            <a:extLst>
              <a:ext uri="{FF2B5EF4-FFF2-40B4-BE49-F238E27FC236}">
                <a16:creationId xmlns:a16="http://schemas.microsoft.com/office/drawing/2014/main" id="{E4A82FA3-75D7-47E3-8C96-674228A4BA6D}"/>
              </a:ext>
            </a:extLst>
          </p:cNvPr>
          <p:cNvGraphicFramePr>
            <a:graphicFrameLocks noGrp="1"/>
          </p:cNvGraphicFramePr>
          <p:nvPr>
            <p:ph type="chart" sz="quarter" idx="32"/>
            <p:extLst>
              <p:ext uri="{D42A27DB-BD31-4B8C-83A1-F6EECF244321}">
                <p14:modId xmlns:p14="http://schemas.microsoft.com/office/powerpoint/2010/main" val="2749910635"/>
              </p:ext>
            </p:extLst>
          </p:nvPr>
        </p:nvGraphicFramePr>
        <p:xfrm>
          <a:off x="5131558" y="1246188"/>
          <a:ext cx="6387152" cy="436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FE1CCEE-5676-4586-8866-FA5BE5CA5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9948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D42E07B-C167-48F8-AB6F-45BD78322261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4032" y="1317173"/>
            <a:ext cx="3788136" cy="1524185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/>
              <a:t>TABLEAU</a:t>
            </a:r>
            <a:br>
              <a:rPr lang="fr-FR"/>
            </a:br>
            <a:r>
              <a:rPr lang="fr-FR"/>
              <a:t>DIAPOSITIVE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E478EB-C91D-4F65-ABE7-97357B17A1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 rtlCol="0">
            <a:normAutofit/>
          </a:bodyPr>
          <a:lstStyle/>
          <a:p>
            <a:pPr rtl="0"/>
            <a:r>
              <a:rPr lang="fr-FR"/>
              <a:t>Lorem ipsum</a:t>
            </a:r>
            <a:br>
              <a:rPr lang="fr-FR"/>
            </a:br>
            <a:r>
              <a:rPr lang="fr-FR"/>
              <a:t>dolor sit amet, consectetuer adipiscing elit, sed</a:t>
            </a:r>
            <a:br>
              <a:rPr lang="fr-FR"/>
            </a:br>
            <a:r>
              <a:rPr lang="fr-FR"/>
              <a:t>do eiusmod tempor incididunt ut labore.</a:t>
            </a:r>
          </a:p>
        </p:txBody>
      </p:sp>
      <p:graphicFrame>
        <p:nvGraphicFramePr>
          <p:cNvPr id="7" name="Espace réservé au tableau 6">
            <a:extLst>
              <a:ext uri="{FF2B5EF4-FFF2-40B4-BE49-F238E27FC236}">
                <a16:creationId xmlns:a16="http://schemas.microsoft.com/office/drawing/2014/main" id="{57A2F8E4-E36A-48D7-B6C1-F49851F68C74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2767088963"/>
              </p:ext>
            </p:extLst>
          </p:nvPr>
        </p:nvGraphicFramePr>
        <p:xfrm>
          <a:off x="5506065" y="1592263"/>
          <a:ext cx="5798398" cy="40792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186281">
                  <a:extLst>
                    <a:ext uri="{9D8B030D-6E8A-4147-A177-3AD203B41FA5}">
                      <a16:colId xmlns:a16="http://schemas.microsoft.com/office/drawing/2014/main" val="3380805304"/>
                    </a:ext>
                  </a:extLst>
                </a:gridCol>
                <a:gridCol w="1204039">
                  <a:extLst>
                    <a:ext uri="{9D8B030D-6E8A-4147-A177-3AD203B41FA5}">
                      <a16:colId xmlns:a16="http://schemas.microsoft.com/office/drawing/2014/main" val="2052351992"/>
                    </a:ext>
                  </a:extLst>
                </a:gridCol>
                <a:gridCol w="1204039">
                  <a:extLst>
                    <a:ext uri="{9D8B030D-6E8A-4147-A177-3AD203B41FA5}">
                      <a16:colId xmlns:a16="http://schemas.microsoft.com/office/drawing/2014/main" val="3602576919"/>
                    </a:ext>
                  </a:extLst>
                </a:gridCol>
                <a:gridCol w="1204039">
                  <a:extLst>
                    <a:ext uri="{9D8B030D-6E8A-4147-A177-3AD203B41FA5}">
                      <a16:colId xmlns:a16="http://schemas.microsoft.com/office/drawing/2014/main" val="3927876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/>
                      <a:endParaRPr lang="fr-FR" noProof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500" b="1" noProof="0">
                          <a:solidFill>
                            <a:schemeClr val="tx1"/>
                          </a:solidFill>
                          <a:latin typeface="+mj-lt"/>
                        </a:rPr>
                        <a:t>20XX</a:t>
                      </a: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500" b="1" noProof="0">
                          <a:solidFill>
                            <a:schemeClr val="tx1"/>
                          </a:solidFill>
                          <a:latin typeface="+mj-lt"/>
                        </a:rPr>
                        <a:t>20XX</a:t>
                      </a: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500" b="1" noProof="0">
                          <a:solidFill>
                            <a:schemeClr val="tx1"/>
                          </a:solidFill>
                          <a:latin typeface="+mj-lt"/>
                        </a:rPr>
                        <a:t>20XX</a:t>
                      </a:r>
                    </a:p>
                  </a:txBody>
                  <a:tcPr marL="92013" marR="92013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10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fr-FR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Catégorie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1 600 000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07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Catégorie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4 000 000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16 000 000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08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Catégorie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92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Catégorie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5 625 000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48 000 000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216 000 000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34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Catégorie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06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Catégorie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5 625 000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48 000 000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216 000 000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3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Catégorie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1 687 500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9 600 000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21 600 000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95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Catégorie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562 500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2 400 000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10 800 000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36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Catégorie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281 250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2 400 000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4 320 000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47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Catégorie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7 593 750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52 800 000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187 920 000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031441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F9A1308-AD4D-492C-B931-EA94BBCF4B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517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ce réservé d’image 15" descr="Vue déformée représentant un bâtiment blanc sous un ciel bleu clair">
            <a:extLst>
              <a:ext uri="{FF2B5EF4-FFF2-40B4-BE49-F238E27FC236}">
                <a16:creationId xmlns:a16="http://schemas.microsoft.com/office/drawing/2014/main" id="{CEE1712F-10B7-44A0-8ED1-5933874A301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7642" b="7642"/>
          <a:stretch>
            <a:fillRect/>
          </a:stretch>
        </p:blipFill>
        <p:spPr/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2E4FFE8E-5987-44EA-AF65-5CFA15DD7653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 rtl="0"/>
            <a:r>
              <a:rPr lang="fr-FR"/>
              <a:t>DIAPOSITIVE GRANDE IMAGE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4E4515-E409-46A3-BF8E-A723CC4A90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/>
        <p:txBody>
          <a:bodyPr rtlCol="0"/>
          <a:lstStyle/>
          <a:p>
            <a:pPr rtl="0"/>
            <a:r>
              <a:rPr lang="fr-FR"/>
              <a:t>Lorem ipsum dolor sit amet, consectetuer adipiscing elit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F53D04A-7D1E-45D0-9B0B-7BDFC553B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7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 rtlCol="0"/>
          <a:lstStyle/>
          <a:p>
            <a:pPr rtl="0"/>
            <a:r>
              <a:rPr lang="fr-FR"/>
              <a:t>DIAPOSITIVE VIDÉO</a:t>
            </a:r>
          </a:p>
        </p:txBody>
      </p:sp>
      <p:sp>
        <p:nvSpPr>
          <p:cNvPr id="5" name="Espace réservé à un média 4" descr="Média">
            <a:extLst>
              <a:ext uri="{FF2B5EF4-FFF2-40B4-BE49-F238E27FC236}">
                <a16:creationId xmlns:a16="http://schemas.microsoft.com/office/drawing/2014/main" id="{E583FAB2-D6F1-45A5-84C9-0E809CA88C2F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/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674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Espace réservé d’image 22" descr="Vue en contre-plongée de l’immeuble de bureaux sous un ciel bleu">
            <a:extLst>
              <a:ext uri="{FF2B5EF4-FFF2-40B4-BE49-F238E27FC236}">
                <a16:creationId xmlns:a16="http://schemas.microsoft.com/office/drawing/2014/main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3"/>
          <a:srcRect l="2749" r="2749"/>
          <a:stretch/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346" y="973512"/>
            <a:ext cx="5852966" cy="2281355"/>
          </a:xfrm>
        </p:spPr>
        <p:txBody>
          <a:bodyPr rtlCol="0"/>
          <a:lstStyle/>
          <a:p>
            <a:pPr rtl="0"/>
            <a:r>
              <a:rPr lang="fr-FR" dirty="0"/>
              <a:t>MERCI</a:t>
            </a:r>
            <a:br>
              <a:rPr lang="fr-FR" dirty="0"/>
            </a:br>
            <a:r>
              <a:rPr lang="fr-FR" dirty="0"/>
              <a:t>BEAUCOUP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BBFE92-CA4F-4673-B4D5-7FFF88E81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fr-FR"/>
              <a:t>Jérémie</a:t>
            </a:r>
            <a:br>
              <a:rPr lang="fr-FR"/>
            </a:br>
            <a:r>
              <a:rPr lang="fr-FR"/>
              <a:t>Martin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22606DA-F5C0-4FBD-930A-04C47E7F775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r>
              <a:rPr lang="fr-FR"/>
              <a:t>Téléphone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976F3E4-0E67-4891-8B94-6441620D8B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rtl="0"/>
            <a:r>
              <a:rPr lang="fr-FR"/>
              <a:t>678-555-0128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AE673424-1521-4ECB-BC19-D062786A9ED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rtlCol="0"/>
          <a:lstStyle/>
          <a:p>
            <a:pPr rtl="0"/>
            <a:r>
              <a:rPr lang="fr-FR"/>
              <a:t>E-mail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E9D6192-3994-44C6-93B4-D248EEE931D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/>
          <a:p>
            <a:pPr rtl="0"/>
            <a:r>
              <a:rPr lang="fr-FR"/>
              <a:t>martin@example.com</a:t>
            </a:r>
          </a:p>
        </p:txBody>
      </p:sp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/>
              <a:t>Personnaliser</a:t>
            </a:r>
            <a:r>
              <a:rPr lang="fr-FR" i="1"/>
              <a:t> </a:t>
            </a:r>
            <a:r>
              <a:rPr lang="fr-FR"/>
              <a:t>ce modèle</a:t>
            </a:r>
          </a:p>
        </p:txBody>
      </p:sp>
      <p:sp>
        <p:nvSpPr>
          <p:cNvPr id="8" name="Zone de texte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6000" u="sng">
                <a:solidFill>
                  <a:srgbClr val="0070C0"/>
                </a:solidFill>
              </a:rPr>
              <a:t>Instructions en matière de modification du modèle et commentaires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7FC0424-40B9-486A-B71B-BA76CD90DD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3</a:t>
            </a:fld>
            <a:endParaRPr lang="fr-FR" noProof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78287" y="900545"/>
            <a:ext cx="5056083" cy="1123183"/>
          </a:xfrm>
        </p:spPr>
        <p:txBody>
          <a:bodyPr>
            <a:norm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Introduction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511805" y="2521528"/>
            <a:ext cx="921835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The location of a business has a significant impact on its future, </a:t>
            </a:r>
            <a:endParaRPr lang="en-US" sz="2400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It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is essential to choose the right location to ensure that it is convenient </a:t>
            </a:r>
            <a:endParaRPr lang="en-US" sz="2400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for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customers and that there is sufficient demand in the area</a:t>
            </a: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,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which makes deciding on the location of a business a crucial step </a:t>
            </a: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for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any </a:t>
            </a: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contractor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wanting to start or expand their business activities.</a:t>
            </a:r>
          </a:p>
          <a:p>
            <a:pPr algn="ctr"/>
            <a:endParaRPr lang="en-US" sz="2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57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4</a:t>
            </a:fld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74031" y="2670629"/>
            <a:ext cx="4365625" cy="776765"/>
          </a:xfrm>
        </p:spPr>
        <p:txBody>
          <a:bodyPr/>
          <a:lstStyle/>
          <a:p>
            <a:pPr algn="ctr"/>
            <a:r>
              <a:rPr lang="en-US" sz="3200" dirty="0" smtClean="0">
                <a:latin typeface="Bell MT" panose="02020503060305020303" pitchFamily="18" charset="0"/>
              </a:rPr>
              <a:t>Objective</a:t>
            </a:r>
            <a:endParaRPr lang="en-US" sz="3200" dirty="0">
              <a:latin typeface="Bell MT" panose="02020503060305020303" pitchFamily="18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8"/>
          </p:nvPr>
        </p:nvSpPr>
        <p:spPr>
          <a:xfrm>
            <a:off x="6627120" y="2670629"/>
            <a:ext cx="4365625" cy="776765"/>
          </a:xfrm>
        </p:spPr>
        <p:txBody>
          <a:bodyPr/>
          <a:lstStyle/>
          <a:p>
            <a:pPr algn="ctr"/>
            <a:r>
              <a:rPr lang="en-US" sz="3200" dirty="0" smtClean="0">
                <a:latin typeface="Bell MT" panose="02020503060305020303" pitchFamily="18" charset="0"/>
              </a:rPr>
              <a:t>Stakeholders</a:t>
            </a:r>
            <a:endParaRPr lang="en-US" sz="3200" dirty="0">
              <a:latin typeface="Bell MT" panose="02020503060305020303" pitchFamily="18" charset="0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The main objective of the project is to identify the optimal </a:t>
            </a: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location for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a business in Haiti, more specifically in the western department.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Contractors</a:t>
            </a:r>
            <a:endParaRPr lang="en-US" sz="3400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Customers</a:t>
            </a:r>
            <a:endParaRPr lang="en-US" sz="1600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7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5</a:t>
            </a:fld>
            <a:endParaRPr lang="fr-FR" noProof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700" dirty="0" err="1" smtClean="0">
                <a:latin typeface="Bell MT" panose="02020503060305020303" pitchFamily="18" charset="0"/>
              </a:rPr>
              <a:t>Objectif</a:t>
            </a:r>
            <a:endParaRPr lang="en-US" sz="3200" dirty="0">
              <a:latin typeface="Bell MT" panose="02020503060305020303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572060" y="3053937"/>
            <a:ext cx="8768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The main objective of the project is to identify the optimal </a:t>
            </a: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location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for a business in Haiti</a:t>
            </a: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more specifically in the western department. </a:t>
            </a:r>
          </a:p>
        </p:txBody>
      </p:sp>
    </p:spTree>
    <p:extLst>
      <p:ext uri="{BB962C8B-B14F-4D97-AF65-F5344CB8AC3E}">
        <p14:creationId xmlns:p14="http://schemas.microsoft.com/office/powerpoint/2010/main" val="276342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6675" y="916235"/>
            <a:ext cx="4799506" cy="2281355"/>
          </a:xfrm>
        </p:spPr>
        <p:txBody>
          <a:bodyPr/>
          <a:lstStyle/>
          <a:p>
            <a:r>
              <a:rPr lang="en-US" sz="6000" dirty="0" smtClean="0">
                <a:latin typeface="Bell MT" panose="02020503060305020303" pitchFamily="18" charset="0"/>
              </a:rPr>
              <a:t>Data Acquisition</a:t>
            </a:r>
            <a:endParaRPr lang="en-US" sz="6000" dirty="0">
              <a:latin typeface="Bell MT" panose="02020503060305020303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70021" y="3574474"/>
            <a:ext cx="10090287" cy="3006436"/>
          </a:xfrm>
        </p:spPr>
        <p:txBody>
          <a:bodyPr/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 list of businesses in the various sectors of activity by municipality.</a:t>
            </a:r>
          </a:p>
          <a:p>
            <a:pPr marL="1143000" lvl="1" indent="-457200"/>
            <a:r>
              <a:rPr lang="en-US" sz="2100" dirty="0" smtClean="0">
                <a:solidFill>
                  <a:schemeClr val="bg1"/>
                </a:solidFill>
                <a:latin typeface="Bell MT" panose="02020503060305020303" pitchFamily="18" charset="0"/>
              </a:rPr>
              <a:t>Source: Web Scraping from </a:t>
            </a:r>
            <a:r>
              <a:rPr lang="en-US" sz="2100" dirty="0" smtClean="0">
                <a:solidFill>
                  <a:schemeClr val="bg1"/>
                </a:solidFill>
                <a:latin typeface="Bell MT" panose="02020503060305020303" pitchFamily="18" charset="0"/>
                <a:hlinkClick r:id="rId2"/>
              </a:rPr>
              <a:t>www.pagespro.ht</a:t>
            </a:r>
            <a:endParaRPr lang="en-US" sz="2100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The </a:t>
            </a: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demographic data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of the various municipalities</a:t>
            </a: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.</a:t>
            </a:r>
            <a:endParaRPr lang="en-US" sz="2400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marL="1143000" lvl="1" indent="-457200"/>
            <a:r>
              <a:rPr lang="en-US" sz="2100" dirty="0" smtClean="0">
                <a:solidFill>
                  <a:schemeClr val="bg1"/>
                </a:solidFill>
                <a:latin typeface="Bell MT" panose="02020503060305020303" pitchFamily="18" charset="0"/>
              </a:rPr>
              <a:t>Source: Office For The Coordination Of Humanitarian Affairs (OCHA)</a:t>
            </a:r>
            <a:endParaRPr lang="en-US" sz="21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45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0021" y="1830635"/>
            <a:ext cx="10510754" cy="2281355"/>
          </a:xfrm>
        </p:spPr>
        <p:txBody>
          <a:bodyPr/>
          <a:lstStyle/>
          <a:p>
            <a:pPr algn="ctr"/>
            <a:r>
              <a:rPr lang="en-US" sz="6000" dirty="0" smtClean="0">
                <a:latin typeface="Bell MT" panose="02020503060305020303" pitchFamily="18" charset="0"/>
              </a:rPr>
              <a:t>Data Visualization</a:t>
            </a:r>
            <a:endParaRPr lang="en-US" sz="6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55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8</a:t>
            </a:fld>
            <a:endParaRPr lang="fr-FR" noProof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253638" y="590584"/>
            <a:ext cx="4772025" cy="1345096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Demographic</a:t>
            </a:r>
            <a:b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</a:br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Data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3533" y="3296478"/>
            <a:ext cx="3932237" cy="2101052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This table represent the top 10 municipality with the highest income amount.</a:t>
            </a:r>
            <a:endParaRPr lang="en-US" sz="24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1" t="36092" r="50418"/>
          <a:stretch/>
        </p:blipFill>
        <p:spPr>
          <a:xfrm>
            <a:off x="6287984" y="590584"/>
            <a:ext cx="5620129" cy="5411788"/>
          </a:xfrm>
        </p:spPr>
      </p:pic>
    </p:spTree>
    <p:extLst>
      <p:ext uri="{BB962C8B-B14F-4D97-AF65-F5344CB8AC3E}">
        <p14:creationId xmlns:p14="http://schemas.microsoft.com/office/powerpoint/2010/main" val="19788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9</a:t>
            </a:fld>
            <a:endParaRPr lang="fr-FR" noProof="0"/>
          </a:p>
        </p:txBody>
      </p:sp>
      <p:sp>
        <p:nvSpPr>
          <p:cNvPr id="4" name="ZoneTexte 3"/>
          <p:cNvSpPr txBox="1"/>
          <p:nvPr/>
        </p:nvSpPr>
        <p:spPr>
          <a:xfrm>
            <a:off x="554183" y="2707912"/>
            <a:ext cx="39208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Bell MT" panose="02020503060305020303" pitchFamily="18" charset="0"/>
              </a:rPr>
              <a:t>T</a:t>
            </a:r>
            <a:r>
              <a:rPr lang="en-US" sz="32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op </a:t>
            </a:r>
            <a:r>
              <a:rPr lang="en-US" sz="3200" b="1" dirty="0">
                <a:solidFill>
                  <a:schemeClr val="bg1"/>
                </a:solidFill>
                <a:latin typeface="Bell MT" panose="02020503060305020303" pitchFamily="18" charset="0"/>
              </a:rPr>
              <a:t>15 business line in the country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246909" y="30618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0"/>
            <a:ext cx="7467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9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677494_TF45331398" id="{793DCE8C-9760-4BB5-9D3D-3747013049EC}" vid="{FDF77540-53E7-486C-AACA-E9A92E88A66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7A0EF5-23A9-4627-BC46-745B7DD804D2}">
  <ds:schemaRefs>
    <ds:schemaRef ds:uri="http://www.w3.org/XML/1998/namespace"/>
    <ds:schemaRef ds:uri="http://purl.org/dc/terms/"/>
    <ds:schemaRef ds:uri="http://schemas.microsoft.com/sharepoint/v3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6dc4bcd6-49db-4c07-9060-8acfc67cef9f"/>
    <ds:schemaRef ds:uri="http://schemas.microsoft.com/office/2006/metadata/properties"/>
    <ds:schemaRef ds:uri="http://schemas.microsoft.com/office/infopath/2007/PartnerControls"/>
    <ds:schemaRef ds:uri="fb0879af-3eba-417a-a55a-ffe6dcd6ca77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universelle</Template>
  <TotalTime>0</TotalTime>
  <Words>1087</Words>
  <Application>Microsoft Office PowerPoint</Application>
  <PresentationFormat>Grand écran</PresentationFormat>
  <Paragraphs>205</Paragraphs>
  <Slides>26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4" baseType="lpstr">
      <vt:lpstr>Arial</vt:lpstr>
      <vt:lpstr>Bell MT</vt:lpstr>
      <vt:lpstr>Calibri</vt:lpstr>
      <vt:lpstr>Courier New</vt:lpstr>
      <vt:lpstr>Lucida Grande</vt:lpstr>
      <vt:lpstr>Verdana</vt:lpstr>
      <vt:lpstr>Wingdings</vt:lpstr>
      <vt:lpstr>Thème Office</vt:lpstr>
      <vt:lpstr>Analyzing Business Location in Haiti</vt:lpstr>
      <vt:lpstr>What Is The Best Municipality To Start Your Business? Or  What Is The Next Location To Expand Your Business?</vt:lpstr>
      <vt:lpstr>Introduction</vt:lpstr>
      <vt:lpstr>Présentation PowerPoint</vt:lpstr>
      <vt:lpstr>Objectif</vt:lpstr>
      <vt:lpstr>Data Acquisition</vt:lpstr>
      <vt:lpstr>Data Visualization</vt:lpstr>
      <vt:lpstr>Demographic Data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Observations</vt:lpstr>
      <vt:lpstr>Clustering</vt:lpstr>
      <vt:lpstr>What Is The Best Municipality To Start My Business Or What Is The Next Location To Expand My Business?</vt:lpstr>
      <vt:lpstr>DISPOSITION DU TEXTE 1</vt:lpstr>
      <vt:lpstr>DISPOSITION DU TEXTE 2</vt:lpstr>
      <vt:lpstr>COMPARAISON</vt:lpstr>
      <vt:lpstr>DIAPOSITIVE DE GRAPHIQUE</vt:lpstr>
      <vt:lpstr>TABLEAU DIAPOSITIVE</vt:lpstr>
      <vt:lpstr>DIAPOSITIVE GRANDE IMAGE</vt:lpstr>
      <vt:lpstr>DIAPOSITIVE VIDÉO</vt:lpstr>
      <vt:lpstr>MERCI BEAUCOUP</vt:lpstr>
      <vt:lpstr>Personnaliser ce modèle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2021-09-24T17:03:06Z</dcterms:created>
  <dcterms:modified xsi:type="dcterms:W3CDTF">2021-09-25T19:12:57Z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