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7aTEhQiYNgxwrG1Q1r/G524cF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EE9639-995F-484D-A71D-195C3D7079AF}">
  <a:tblStyle styleId="{19EE9639-995F-484D-A71D-195C3D7079A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3B885E9-63B3-4B97-827F-179DF05A534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06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6415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6524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9be64b1fb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a9be64b1fb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730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9be64b1fb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a9be64b1fb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022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9be64b1fb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ga9be64b1fb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9007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9be64b1fb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a9be64b1fb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307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0549f9f4a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b0549f9f4a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b0549f9f4a_0_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spTree>
    <p:extLst>
      <p:ext uri="{BB962C8B-B14F-4D97-AF65-F5344CB8AC3E}">
        <p14:creationId xmlns:p14="http://schemas.microsoft.com/office/powerpoint/2010/main" val="263490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0549f9f4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0549f9f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b0549f9f4a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15</a:t>
            </a:fld>
            <a:endParaRPr/>
          </a:p>
        </p:txBody>
      </p:sp>
    </p:spTree>
    <p:extLst>
      <p:ext uri="{BB962C8B-B14F-4D97-AF65-F5344CB8AC3E}">
        <p14:creationId xmlns:p14="http://schemas.microsoft.com/office/powerpoint/2010/main" val="1298636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0549f9f4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b0549f9f4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b0549f9f4a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16</a:t>
            </a:fld>
            <a:endParaRPr/>
          </a:p>
        </p:txBody>
      </p:sp>
    </p:spTree>
    <p:extLst>
      <p:ext uri="{BB962C8B-B14F-4D97-AF65-F5344CB8AC3E}">
        <p14:creationId xmlns:p14="http://schemas.microsoft.com/office/powerpoint/2010/main" val="689395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0549f9f4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b0549f9f4a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b0549f9f4a_0_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17</a:t>
            </a:fld>
            <a:endParaRPr/>
          </a:p>
        </p:txBody>
      </p:sp>
    </p:spTree>
    <p:extLst>
      <p:ext uri="{BB962C8B-B14F-4D97-AF65-F5344CB8AC3E}">
        <p14:creationId xmlns:p14="http://schemas.microsoft.com/office/powerpoint/2010/main" val="4047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14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44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0042b7d9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gb0042b7d9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05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15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493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682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915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572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122656a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ga122656a9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640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4</a:t>
            </a:fld>
            <a:endParaRPr/>
          </a:p>
        </p:txBody>
      </p:sp>
    </p:spTree>
    <p:extLst>
      <p:ext uri="{BB962C8B-B14F-4D97-AF65-F5344CB8AC3E}">
        <p14:creationId xmlns:p14="http://schemas.microsoft.com/office/powerpoint/2010/main" val="89220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830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e64b1fb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a9be64b1fb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8637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83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9be64b1fb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a9be64b1fb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52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be64b1fb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a9be64b1fb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48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1" name="Google Shape;2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 name="Google Shape;2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 name="Google Shape;47;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2" name="Google Shape;7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619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6" descr="D:\1.PGPBA\01. Marketing\GL High Res Logos\Greatlearning Logo_160915.png"/>
          <p:cNvPicPr preferRelativeResize="0"/>
          <p:nvPr/>
        </p:nvPicPr>
        <p:blipFill rotWithShape="1">
          <a:blip r:embed="rId13">
            <a:alphaModFix/>
          </a:blip>
          <a:srcRect/>
          <a:stretch/>
        </p:blipFill>
        <p:spPr>
          <a:xfrm>
            <a:off x="6553200" y="-25898"/>
            <a:ext cx="2362200" cy="327947"/>
          </a:xfrm>
          <a:prstGeom prst="rect">
            <a:avLst/>
          </a:prstGeom>
          <a:noFill/>
          <a:ln>
            <a:noFill/>
          </a:ln>
        </p:spPr>
      </p:pic>
      <p:sp>
        <p:nvSpPr>
          <p:cNvPr id="16" name="Google Shape;16;p6"/>
          <p:cNvSpPr/>
          <p:nvPr/>
        </p:nvSpPr>
        <p:spPr>
          <a:xfrm>
            <a:off x="45026" y="842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6"/>
          <p:cNvSpPr/>
          <p:nvPr/>
        </p:nvSpPr>
        <p:spPr>
          <a:xfrm>
            <a:off x="45026" y="2373076"/>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log.3dcart.com/hs-fs/hubfs/Imported_Blog_Media/Screen-Shot-2015-08-12-at-7_34_44-AM.png?width=1358&amp;height=792&amp;name=Screen-Shot-2015-08-12-at-7_34_44-AM.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cDbmr1gcAOsANRxjfRnWzNuDUZYnETDR/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rive.google.com/file/d/1A96MQYpkaobFUzLkGjp869mnYZroDKw6/view?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1"/>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1"/>
          <p:cNvSpPr txBox="1"/>
          <p:nvPr/>
        </p:nvSpPr>
        <p:spPr>
          <a:xfrm>
            <a:off x="752475" y="1304925"/>
            <a:ext cx="8077200" cy="1381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Times New Roman"/>
                <a:ea typeface="Times New Roman"/>
                <a:cs typeface="Times New Roman"/>
                <a:sym typeface="Times New Roman"/>
              </a:rPr>
              <a:t>Detection of Anomalies in Review and Ratings for Amazon Products</a:t>
            </a:r>
            <a:endParaRPr sz="40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 </a:t>
            </a:r>
            <a:endParaRPr sz="4000" b="0" i="0" u="none" strike="noStrike" cap="none">
              <a:solidFill>
                <a:schemeClr val="dk1"/>
              </a:solidFill>
              <a:latin typeface="Calibri"/>
              <a:ea typeface="Calibri"/>
              <a:cs typeface="Calibri"/>
              <a:sym typeface="Calibri"/>
            </a:endParaRPr>
          </a:p>
        </p:txBody>
      </p:sp>
      <p:sp>
        <p:nvSpPr>
          <p:cNvPr id="94" name="Google Shape;94;p1"/>
          <p:cNvSpPr txBox="1"/>
          <p:nvPr/>
        </p:nvSpPr>
        <p:spPr>
          <a:xfrm>
            <a:off x="833450" y="3429000"/>
            <a:ext cx="8077200" cy="304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Times New Roman"/>
                <a:ea typeface="Times New Roman"/>
                <a:cs typeface="Times New Roman"/>
                <a:sym typeface="Times New Roman"/>
              </a:rPr>
              <a:t>Submitted by:</a:t>
            </a:r>
            <a:endParaRPr sz="2200" b="1"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Charu Goyal</a:t>
            </a:r>
            <a:endParaRPr sz="2200" b="0"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Navin Ram Kumar</a:t>
            </a:r>
            <a:endParaRPr sz="2200" b="0"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Neha Seth</a:t>
            </a:r>
            <a:endParaRPr sz="2200" b="0"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Prachi Agarwal</a:t>
            </a:r>
            <a:endParaRPr sz="2200" b="0"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r>
              <a:rPr lang="en-IN" sz="2200" b="0" i="0" u="none" strike="noStrike" cap="none">
                <a:solidFill>
                  <a:schemeClr val="dk1"/>
                </a:solidFill>
                <a:latin typeface="Times New Roman"/>
                <a:ea typeface="Times New Roman"/>
                <a:cs typeface="Times New Roman"/>
                <a:sym typeface="Times New Roman"/>
              </a:rPr>
              <a:t>Ramakrishnan Subramanian</a:t>
            </a:r>
            <a:endParaRPr sz="2200" b="0"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Times New Roman"/>
                <a:ea typeface="Times New Roman"/>
                <a:cs typeface="Times New Roman"/>
                <a:sym typeface="Times New Roman"/>
              </a:rPr>
              <a:t>Mentor:</a:t>
            </a:r>
            <a:r>
              <a:rPr lang="en-IN" sz="2200" b="0" i="0" u="none" strike="noStrike" cap="none">
                <a:solidFill>
                  <a:schemeClr val="dk1"/>
                </a:solidFill>
                <a:latin typeface="Times New Roman"/>
                <a:ea typeface="Times New Roman"/>
                <a:cs typeface="Times New Roman"/>
                <a:sym typeface="Times New Roman"/>
              </a:rPr>
              <a:t> Mr Koneti Naveen Kumar Yadav</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 </a:t>
            </a:r>
            <a:endParaRPr sz="4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a9be64b1fb_0_72"/>
          <p:cNvSpPr/>
          <p:nvPr/>
        </p:nvSpPr>
        <p:spPr>
          <a:xfrm>
            <a:off x="45026" y="58880"/>
            <a:ext cx="206100"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ga9be64b1fb_0_72"/>
          <p:cNvSpPr/>
          <p:nvPr/>
        </p:nvSpPr>
        <p:spPr>
          <a:xfrm>
            <a:off x="45026" y="2313700"/>
            <a:ext cx="206100" cy="446130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ga9be64b1fb_0_72"/>
          <p:cNvSpPr txBox="1"/>
          <p:nvPr/>
        </p:nvSpPr>
        <p:spPr>
          <a:xfrm>
            <a:off x="429658" y="980501"/>
            <a:ext cx="8485800" cy="56490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rgbClr val="888888"/>
              </a:buClr>
              <a:buSzPts val="2400"/>
              <a:buFont typeface="Noto Sans Symbols"/>
              <a:buNone/>
            </a:pPr>
            <a:endParaRPr sz="2400" b="0" i="0" u="none" strike="noStrike" cap="none">
              <a:solidFill>
                <a:srgbClr val="0055A0"/>
              </a:solidFill>
              <a:latin typeface="Calibri"/>
              <a:ea typeface="Calibri"/>
              <a:cs typeface="Calibri"/>
              <a:sym typeface="Calibri"/>
            </a:endParaRPr>
          </a:p>
        </p:txBody>
      </p:sp>
      <p:sp>
        <p:nvSpPr>
          <p:cNvPr id="213" name="Google Shape;213;ga9be64b1fb_0_72"/>
          <p:cNvSpPr txBox="1"/>
          <p:nvPr/>
        </p:nvSpPr>
        <p:spPr>
          <a:xfrm>
            <a:off x="329091" y="305350"/>
            <a:ext cx="84858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Hyperparameter Tuning</a:t>
            </a:r>
            <a:endParaRPr sz="4000" b="1" i="0" u="none" strike="noStrike" cap="none">
              <a:solidFill>
                <a:schemeClr val="dk1"/>
              </a:solidFill>
              <a:latin typeface="Calibri"/>
              <a:ea typeface="Calibri"/>
              <a:cs typeface="Calibri"/>
              <a:sym typeface="Calibri"/>
            </a:endParaRPr>
          </a:p>
        </p:txBody>
      </p:sp>
      <p:sp>
        <p:nvSpPr>
          <p:cNvPr id="214" name="Google Shape;214;ga9be64b1fb_0_72"/>
          <p:cNvSpPr txBox="1"/>
          <p:nvPr/>
        </p:nvSpPr>
        <p:spPr>
          <a:xfrm>
            <a:off x="388625" y="1128725"/>
            <a:ext cx="8485800" cy="144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Since XGB Classifier gave the best Bias Accuracy (BA) and Variance Error (VE) Trade off. Thus choosing the best hyperparameters using Grid- Search CV. The 3 main hyperparameters considered are : </a:t>
            </a:r>
            <a:r>
              <a:rPr lang="en-IN" sz="2000" b="1" i="0" u="none" strike="noStrike" cap="none">
                <a:solidFill>
                  <a:schemeClr val="dk1"/>
                </a:solidFill>
                <a:latin typeface="Times New Roman"/>
                <a:ea typeface="Times New Roman"/>
                <a:cs typeface="Times New Roman"/>
                <a:sym typeface="Times New Roman"/>
              </a:rPr>
              <a:t>n_estimators, max_depth, learning_rate.</a:t>
            </a:r>
            <a:endParaRPr sz="1800" b="0" i="0" u="none" strike="noStrike" cap="none">
              <a:solidFill>
                <a:srgbClr val="000000"/>
              </a:solidFill>
              <a:latin typeface="Times New Roman"/>
              <a:ea typeface="Times New Roman"/>
              <a:cs typeface="Times New Roman"/>
              <a:sym typeface="Times New Roman"/>
            </a:endParaRPr>
          </a:p>
        </p:txBody>
      </p:sp>
      <p:pic>
        <p:nvPicPr>
          <p:cNvPr id="215" name="Google Shape;215;ga9be64b1fb_0_72"/>
          <p:cNvPicPr preferRelativeResize="0"/>
          <p:nvPr/>
        </p:nvPicPr>
        <p:blipFill rotWithShape="1">
          <a:blip r:embed="rId3">
            <a:alphaModFix/>
          </a:blip>
          <a:srcRect/>
          <a:stretch/>
        </p:blipFill>
        <p:spPr>
          <a:xfrm>
            <a:off x="554203" y="2974101"/>
            <a:ext cx="4690546" cy="2961844"/>
          </a:xfrm>
          <a:prstGeom prst="rect">
            <a:avLst/>
          </a:prstGeom>
          <a:noFill/>
          <a:ln>
            <a:noFill/>
          </a:ln>
        </p:spPr>
      </p:pic>
      <p:sp>
        <p:nvSpPr>
          <p:cNvPr id="216" name="Google Shape;216;ga9be64b1fb_0_72"/>
          <p:cNvSpPr txBox="1"/>
          <p:nvPr/>
        </p:nvSpPr>
        <p:spPr>
          <a:xfrm>
            <a:off x="2272949" y="5874453"/>
            <a:ext cx="1447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Bias Accuracy</a:t>
            </a:r>
            <a:endParaRPr sz="1400" b="0" i="0" u="none" strike="noStrike" cap="none">
              <a:solidFill>
                <a:srgbClr val="000000"/>
              </a:solidFill>
              <a:latin typeface="Arial"/>
              <a:ea typeface="Arial"/>
              <a:cs typeface="Arial"/>
              <a:sym typeface="Arial"/>
            </a:endParaRPr>
          </a:p>
        </p:txBody>
      </p:sp>
      <p:sp>
        <p:nvSpPr>
          <p:cNvPr id="217" name="Google Shape;217;ga9be64b1fb_0_72"/>
          <p:cNvSpPr txBox="1"/>
          <p:nvPr/>
        </p:nvSpPr>
        <p:spPr>
          <a:xfrm rot="-5400000">
            <a:off x="-220636" y="4301123"/>
            <a:ext cx="1447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Variance Error</a:t>
            </a:r>
            <a:endParaRPr sz="1400" b="0" i="0" u="none" strike="noStrike" cap="none">
              <a:solidFill>
                <a:srgbClr val="000000"/>
              </a:solidFill>
              <a:latin typeface="Arial"/>
              <a:ea typeface="Arial"/>
              <a:cs typeface="Arial"/>
              <a:sym typeface="Arial"/>
            </a:endParaRPr>
          </a:p>
        </p:txBody>
      </p:sp>
      <p:sp>
        <p:nvSpPr>
          <p:cNvPr id="218" name="Google Shape;218;ga9be64b1fb_0_72"/>
          <p:cNvSpPr txBox="1"/>
          <p:nvPr/>
        </p:nvSpPr>
        <p:spPr>
          <a:xfrm>
            <a:off x="1471770" y="2727816"/>
            <a:ext cx="31857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Bias Accuracy &amp; Variance Error Trade Off</a:t>
            </a:r>
            <a:endParaRPr sz="1400" b="0" i="0" u="none" strike="noStrike" cap="none">
              <a:solidFill>
                <a:srgbClr val="000000"/>
              </a:solidFill>
              <a:latin typeface="Arial"/>
              <a:ea typeface="Arial"/>
              <a:cs typeface="Arial"/>
              <a:sym typeface="Arial"/>
            </a:endParaRPr>
          </a:p>
        </p:txBody>
      </p:sp>
      <p:sp>
        <p:nvSpPr>
          <p:cNvPr id="219" name="Google Shape;219;ga9be64b1fb_0_72"/>
          <p:cNvSpPr/>
          <p:nvPr/>
        </p:nvSpPr>
        <p:spPr>
          <a:xfrm>
            <a:off x="4254149" y="5280134"/>
            <a:ext cx="637800" cy="3297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ga9be64b1fb_0_72"/>
          <p:cNvSpPr txBox="1"/>
          <p:nvPr/>
        </p:nvSpPr>
        <p:spPr>
          <a:xfrm>
            <a:off x="5895350" y="3731131"/>
            <a:ext cx="3020100" cy="1977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BA &gt; 0.94 &amp; VE &lt; 0.006  gives the best combination of hyperparameters which are:</a:t>
            </a:r>
            <a:br>
              <a:rPr lang="en-IN" sz="1600" b="0"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Times New Roman"/>
                <a:ea typeface="Times New Roman"/>
                <a:cs typeface="Times New Roman"/>
                <a:sym typeface="Times New Roman"/>
              </a:rPr>
              <a:t>n_estimators : 200</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Times New Roman"/>
                <a:ea typeface="Times New Roman"/>
                <a:cs typeface="Times New Roman"/>
                <a:sym typeface="Times New Roman"/>
              </a:rPr>
              <a:t>max_depth :     15</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Times New Roman"/>
                <a:ea typeface="Times New Roman"/>
                <a:cs typeface="Times New Roman"/>
                <a:sym typeface="Times New Roman"/>
              </a:rPr>
              <a:t>Learning_rate:  0.1</a:t>
            </a:r>
            <a:endParaRPr sz="1600" b="0" i="0" u="none" strike="noStrike" cap="none">
              <a:solidFill>
                <a:srgbClr val="000000"/>
              </a:solidFill>
              <a:latin typeface="Times New Roman"/>
              <a:ea typeface="Times New Roman"/>
              <a:cs typeface="Times New Roman"/>
              <a:sym typeface="Times New Roman"/>
            </a:endParaRPr>
          </a:p>
        </p:txBody>
      </p:sp>
      <p:sp>
        <p:nvSpPr>
          <p:cNvPr id="221" name="Google Shape;221;ga9be64b1fb_0_72"/>
          <p:cNvSpPr/>
          <p:nvPr/>
        </p:nvSpPr>
        <p:spPr>
          <a:xfrm>
            <a:off x="4978048" y="5280134"/>
            <a:ext cx="737100" cy="33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2" name="Google Shape;222;ga9be64b1fb_0_72"/>
          <p:cNvSpPr txBox="1"/>
          <p:nvPr/>
        </p:nvSpPr>
        <p:spPr>
          <a:xfrm>
            <a:off x="8453100" y="6358375"/>
            <a:ext cx="11520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9</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9be64b1fb_0_87"/>
          <p:cNvSpPr txBox="1">
            <a:spLocks noGrp="1"/>
          </p:cNvSpPr>
          <p:nvPr>
            <p:ph type="title"/>
          </p:nvPr>
        </p:nvSpPr>
        <p:spPr>
          <a:xfrm>
            <a:off x="228600" y="104656"/>
            <a:ext cx="8229600" cy="728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Calibri"/>
              <a:buNone/>
            </a:pPr>
            <a:r>
              <a:rPr lang="en-IN" sz="3100"/>
              <a:t>Tuned Model’s performance &amp; Test data Sampling</a:t>
            </a:r>
            <a:endParaRPr sz="4500"/>
          </a:p>
        </p:txBody>
      </p:sp>
      <p:pic>
        <p:nvPicPr>
          <p:cNvPr id="228" name="Google Shape;228;ga9be64b1fb_0_87" descr="Chart, treemap chart&#10;&#10;Description automatically generated"/>
          <p:cNvPicPr preferRelativeResize="0">
            <a:picLocks noGrp="1"/>
          </p:cNvPicPr>
          <p:nvPr>
            <p:ph type="body" idx="1"/>
          </p:nvPr>
        </p:nvPicPr>
        <p:blipFill rotWithShape="1">
          <a:blip r:embed="rId3">
            <a:alphaModFix/>
          </a:blip>
          <a:srcRect r="16950" b="48073"/>
          <a:stretch/>
        </p:blipFill>
        <p:spPr>
          <a:xfrm>
            <a:off x="470970" y="873734"/>
            <a:ext cx="2476800" cy="2682600"/>
          </a:xfrm>
          <a:prstGeom prst="rect">
            <a:avLst/>
          </a:prstGeom>
          <a:noFill/>
          <a:ln>
            <a:noFill/>
          </a:ln>
        </p:spPr>
      </p:pic>
      <p:pic>
        <p:nvPicPr>
          <p:cNvPr id="229" name="Google Shape;229;ga9be64b1fb_0_87" descr="Chart, bar chart, treemap chart&#10;&#10;Description automatically generated"/>
          <p:cNvPicPr preferRelativeResize="0"/>
          <p:nvPr/>
        </p:nvPicPr>
        <p:blipFill rotWithShape="1">
          <a:blip r:embed="rId4">
            <a:alphaModFix/>
          </a:blip>
          <a:srcRect/>
          <a:stretch/>
        </p:blipFill>
        <p:spPr>
          <a:xfrm>
            <a:off x="3538171" y="4134848"/>
            <a:ext cx="3515718" cy="2612133"/>
          </a:xfrm>
          <a:prstGeom prst="rect">
            <a:avLst/>
          </a:prstGeom>
          <a:noFill/>
          <a:ln w="9525" cap="flat" cmpd="sng">
            <a:solidFill>
              <a:schemeClr val="lt1"/>
            </a:solidFill>
            <a:prstDash val="solid"/>
            <a:round/>
            <a:headEnd type="none" w="sm" len="sm"/>
            <a:tailEnd type="none" w="sm" len="sm"/>
          </a:ln>
        </p:spPr>
      </p:pic>
      <p:pic>
        <p:nvPicPr>
          <p:cNvPr id="230" name="Google Shape;230;ga9be64b1fb_0_87" descr="Chart, treemap chart&#10;&#10;Description automatically generated"/>
          <p:cNvPicPr preferRelativeResize="0"/>
          <p:nvPr/>
        </p:nvPicPr>
        <p:blipFill rotWithShape="1">
          <a:blip r:embed="rId3">
            <a:alphaModFix/>
          </a:blip>
          <a:srcRect t="50414" r="16950"/>
          <a:stretch/>
        </p:blipFill>
        <p:spPr>
          <a:xfrm>
            <a:off x="2948982" y="852368"/>
            <a:ext cx="2554562" cy="2514435"/>
          </a:xfrm>
          <a:prstGeom prst="rect">
            <a:avLst/>
          </a:prstGeom>
          <a:noFill/>
          <a:ln>
            <a:noFill/>
          </a:ln>
        </p:spPr>
      </p:pic>
      <p:cxnSp>
        <p:nvCxnSpPr>
          <p:cNvPr id="231" name="Google Shape;231;ga9be64b1fb_0_87"/>
          <p:cNvCxnSpPr/>
          <p:nvPr/>
        </p:nvCxnSpPr>
        <p:spPr>
          <a:xfrm>
            <a:off x="2947898" y="746430"/>
            <a:ext cx="0" cy="2682600"/>
          </a:xfrm>
          <a:prstGeom prst="straightConnector1">
            <a:avLst/>
          </a:prstGeom>
          <a:noFill/>
          <a:ln w="9525" cap="flat" cmpd="sng">
            <a:solidFill>
              <a:schemeClr val="dk1"/>
            </a:solidFill>
            <a:prstDash val="dash"/>
            <a:round/>
            <a:headEnd type="none" w="sm" len="sm"/>
            <a:tailEnd type="none" w="sm" len="sm"/>
          </a:ln>
        </p:spPr>
      </p:cxnSp>
      <p:sp>
        <p:nvSpPr>
          <p:cNvPr id="232" name="Google Shape;232;ga9be64b1fb_0_87"/>
          <p:cNvSpPr txBox="1"/>
          <p:nvPr/>
        </p:nvSpPr>
        <p:spPr>
          <a:xfrm>
            <a:off x="5497192" y="733267"/>
            <a:ext cx="31134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Model: XGB Boost</a:t>
            </a:r>
            <a:endParaRPr sz="1400" b="0" i="0" u="none" strike="noStrike" cap="none">
              <a:solidFill>
                <a:srgbClr val="000000"/>
              </a:solidFill>
              <a:latin typeface="Arial"/>
              <a:ea typeface="Arial"/>
              <a:cs typeface="Arial"/>
              <a:sym typeface="Arial"/>
            </a:endParaRPr>
          </a:p>
        </p:txBody>
      </p:sp>
      <p:sp>
        <p:nvSpPr>
          <p:cNvPr id="233" name="Google Shape;233;ga9be64b1fb_0_87"/>
          <p:cNvSpPr txBox="1"/>
          <p:nvPr/>
        </p:nvSpPr>
        <p:spPr>
          <a:xfrm>
            <a:off x="5497193" y="985124"/>
            <a:ext cx="3126000" cy="13851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400"/>
              <a:buFont typeface="Arial"/>
              <a:buChar char="•"/>
            </a:pPr>
            <a:r>
              <a:rPr lang="en-IN" sz="1400" b="0" i="0" u="none" strike="noStrike" cap="none">
                <a:solidFill>
                  <a:schemeClr val="dk1"/>
                </a:solidFill>
                <a:latin typeface="Calibri"/>
                <a:ea typeface="Calibri"/>
                <a:cs typeface="Calibri"/>
                <a:sym typeface="Calibri"/>
              </a:rPr>
              <a:t>Identifies 1 &amp; 5 rating based on the textual sentiment.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IN" sz="1400" b="0" i="0" u="none" strike="noStrike" cap="none">
                <a:solidFill>
                  <a:schemeClr val="dk1"/>
                </a:solidFill>
                <a:latin typeface="Calibri"/>
                <a:ea typeface="Calibri"/>
                <a:cs typeface="Calibri"/>
                <a:sym typeface="Calibri"/>
              </a:rPr>
              <a:t>Reviews invoking sarcasm, praising/degrading other items or are meaningless are affecting the prediction.</a:t>
            </a:r>
            <a:endParaRPr sz="1400" b="0" i="0" u="none" strike="noStrike" cap="none">
              <a:solidFill>
                <a:srgbClr val="000000"/>
              </a:solidFill>
              <a:latin typeface="Arial"/>
              <a:ea typeface="Arial"/>
              <a:cs typeface="Arial"/>
              <a:sym typeface="Arial"/>
            </a:endParaRPr>
          </a:p>
        </p:txBody>
      </p:sp>
      <p:pic>
        <p:nvPicPr>
          <p:cNvPr id="234" name="Google Shape;234;ga9be64b1fb_0_87"/>
          <p:cNvPicPr preferRelativeResize="0"/>
          <p:nvPr/>
        </p:nvPicPr>
        <p:blipFill rotWithShape="1">
          <a:blip r:embed="rId5">
            <a:alphaModFix/>
          </a:blip>
          <a:srcRect/>
          <a:stretch/>
        </p:blipFill>
        <p:spPr>
          <a:xfrm>
            <a:off x="5700173" y="2688225"/>
            <a:ext cx="1775985" cy="871254"/>
          </a:xfrm>
          <a:prstGeom prst="rect">
            <a:avLst/>
          </a:prstGeom>
          <a:solidFill>
            <a:schemeClr val="lt1"/>
          </a:solidFill>
          <a:ln w="9525" cap="flat" cmpd="sng">
            <a:solidFill>
              <a:schemeClr val="lt1"/>
            </a:solidFill>
            <a:prstDash val="solid"/>
            <a:round/>
            <a:headEnd type="none" w="sm" len="sm"/>
            <a:tailEnd type="none" w="sm" len="sm"/>
          </a:ln>
        </p:spPr>
      </p:pic>
      <p:sp>
        <p:nvSpPr>
          <p:cNvPr id="235" name="Google Shape;235;ga9be64b1fb_0_87"/>
          <p:cNvSpPr txBox="1"/>
          <p:nvPr/>
        </p:nvSpPr>
        <p:spPr>
          <a:xfrm>
            <a:off x="367642" y="3637868"/>
            <a:ext cx="3170400" cy="4002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IN" sz="2000" b="1" i="0" u="none" strike="noStrike" cap="none">
                <a:solidFill>
                  <a:schemeClr val="dk1"/>
                </a:solidFill>
                <a:latin typeface="Calibri"/>
                <a:ea typeface="Calibri"/>
                <a:cs typeface="Calibri"/>
                <a:sym typeface="Calibri"/>
              </a:rPr>
              <a:t>Testing data – Sampling </a:t>
            </a:r>
            <a:endParaRPr sz="1400" b="1" i="0" u="none" strike="noStrike" cap="none">
              <a:solidFill>
                <a:srgbClr val="000000"/>
              </a:solidFill>
              <a:latin typeface="Arial"/>
              <a:ea typeface="Arial"/>
              <a:cs typeface="Arial"/>
              <a:sym typeface="Arial"/>
            </a:endParaRPr>
          </a:p>
        </p:txBody>
      </p:sp>
      <p:cxnSp>
        <p:nvCxnSpPr>
          <p:cNvPr id="236" name="Google Shape;236;ga9be64b1fb_0_87"/>
          <p:cNvCxnSpPr/>
          <p:nvPr/>
        </p:nvCxnSpPr>
        <p:spPr>
          <a:xfrm>
            <a:off x="3505200" y="4079984"/>
            <a:ext cx="0" cy="2438400"/>
          </a:xfrm>
          <a:prstGeom prst="straightConnector1">
            <a:avLst/>
          </a:prstGeom>
          <a:noFill/>
          <a:ln w="9525" cap="flat" cmpd="sng">
            <a:solidFill>
              <a:srgbClr val="4A7DBA"/>
            </a:solidFill>
            <a:prstDash val="solid"/>
            <a:round/>
            <a:headEnd type="none" w="sm" len="sm"/>
            <a:tailEnd type="none" w="sm" len="sm"/>
          </a:ln>
        </p:spPr>
      </p:cxnSp>
      <p:pic>
        <p:nvPicPr>
          <p:cNvPr id="237" name="Google Shape;237;ga9be64b1fb_0_87" descr="Chart, treemap chart&#10;&#10;Description automatically generated"/>
          <p:cNvPicPr preferRelativeResize="0"/>
          <p:nvPr/>
        </p:nvPicPr>
        <p:blipFill rotWithShape="1">
          <a:blip r:embed="rId6">
            <a:alphaModFix/>
          </a:blip>
          <a:srcRect/>
          <a:stretch/>
        </p:blipFill>
        <p:spPr>
          <a:xfrm>
            <a:off x="366117" y="4079985"/>
            <a:ext cx="3116665" cy="2612132"/>
          </a:xfrm>
          <a:prstGeom prst="rect">
            <a:avLst/>
          </a:prstGeom>
          <a:noFill/>
          <a:ln>
            <a:noFill/>
          </a:ln>
        </p:spPr>
      </p:pic>
      <p:sp>
        <p:nvSpPr>
          <p:cNvPr id="238" name="Google Shape;238;ga9be64b1fb_0_87"/>
          <p:cNvSpPr txBox="1"/>
          <p:nvPr/>
        </p:nvSpPr>
        <p:spPr>
          <a:xfrm>
            <a:off x="7028489" y="4260633"/>
            <a:ext cx="2026611" cy="22508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Margin of error: 5%</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Confidence level: 95%</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Population size: 40885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Times New Roman"/>
                <a:ea typeface="Times New Roman"/>
                <a:cs typeface="Times New Roman"/>
                <a:sym typeface="Times New Roman"/>
              </a:rPr>
              <a:t>Expected Sample proportion: 10% (that has anomaly)</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9" name="Google Shape;239;ga9be64b1fb_0_87"/>
          <p:cNvSpPr txBox="1"/>
          <p:nvPr/>
        </p:nvSpPr>
        <p:spPr>
          <a:xfrm>
            <a:off x="5739564" y="2293614"/>
            <a:ext cx="16719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Bias Accuracy: 0.963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Coef. Var: 0.0038</a:t>
            </a:r>
            <a:endParaRPr sz="1400" b="0" i="0" u="none" strike="noStrike" cap="none">
              <a:solidFill>
                <a:srgbClr val="000000"/>
              </a:solidFill>
              <a:latin typeface="Arial"/>
              <a:ea typeface="Arial"/>
              <a:cs typeface="Arial"/>
              <a:sym typeface="Arial"/>
            </a:endParaRPr>
          </a:p>
        </p:txBody>
      </p:sp>
      <p:sp>
        <p:nvSpPr>
          <p:cNvPr id="240" name="Google Shape;240;ga9be64b1fb_0_87"/>
          <p:cNvSpPr/>
          <p:nvPr/>
        </p:nvSpPr>
        <p:spPr>
          <a:xfrm>
            <a:off x="439220" y="717854"/>
            <a:ext cx="8229600" cy="28194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ga9be64b1fb_0_8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a9be64b1fb_0_104"/>
          <p:cNvSpPr txBox="1">
            <a:spLocks noGrp="1"/>
          </p:cNvSpPr>
          <p:nvPr>
            <p:ph type="body" idx="1"/>
          </p:nvPr>
        </p:nvSpPr>
        <p:spPr>
          <a:xfrm>
            <a:off x="457200" y="1042998"/>
            <a:ext cx="8229600" cy="512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After applying the model on the test set the obtained results were:</a:t>
            </a:r>
            <a:endParaRPr sz="3400">
              <a:latin typeface="Times New Roman"/>
              <a:ea typeface="Times New Roman"/>
              <a:cs typeface="Times New Roman"/>
              <a:sym typeface="Times New Roman"/>
            </a:endParaRPr>
          </a:p>
          <a:p>
            <a:pPr marL="342900" lvl="0" indent="-228600" algn="l" rtl="0">
              <a:lnSpc>
                <a:spcPct val="100000"/>
              </a:lnSpc>
              <a:spcBef>
                <a:spcPts val="360"/>
              </a:spcBef>
              <a:spcAft>
                <a:spcPts val="0"/>
              </a:spcAft>
              <a:buClr>
                <a:schemeClr val="dk1"/>
              </a:buClr>
              <a:buSzPts val="1800"/>
              <a:buNone/>
            </a:pPr>
            <a:endParaRPr sz="1800"/>
          </a:p>
          <a:p>
            <a:pPr marL="342900" lvl="0" indent="-228600" algn="l" rtl="0">
              <a:lnSpc>
                <a:spcPct val="100000"/>
              </a:lnSpc>
              <a:spcBef>
                <a:spcPts val="360"/>
              </a:spcBef>
              <a:spcAft>
                <a:spcPts val="0"/>
              </a:spcAft>
              <a:buClr>
                <a:schemeClr val="dk1"/>
              </a:buClr>
              <a:buSzPts val="1800"/>
              <a:buNone/>
            </a:pPr>
            <a:endParaRPr sz="1800"/>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a:p>
            <a:pPr marL="0" lvl="0" indent="0" algn="l" rtl="0">
              <a:lnSpc>
                <a:spcPct val="100000"/>
              </a:lnSpc>
              <a:spcBef>
                <a:spcPts val="640"/>
              </a:spcBef>
              <a:spcAft>
                <a:spcPts val="0"/>
              </a:spcAft>
              <a:buClr>
                <a:schemeClr val="dk1"/>
              </a:buClr>
              <a:buSzPts val="3200"/>
              <a:buNone/>
            </a:pPr>
            <a:endParaRPr/>
          </a:p>
          <a:p>
            <a:pPr marL="0" lvl="0" indent="0" algn="l" rtl="0">
              <a:lnSpc>
                <a:spcPct val="100000"/>
              </a:lnSpc>
              <a:spcBef>
                <a:spcPts val="360"/>
              </a:spcBef>
              <a:spcAft>
                <a:spcPts val="0"/>
              </a:spcAft>
              <a:buClr>
                <a:schemeClr val="dk1"/>
              </a:buClr>
              <a:buSzPts val="1800"/>
              <a:buNone/>
            </a:pPr>
            <a:endParaRPr sz="1800"/>
          </a:p>
          <a:p>
            <a:pPr marL="342900" lvl="0" indent="-228600" algn="l" rtl="0">
              <a:lnSpc>
                <a:spcPct val="100000"/>
              </a:lnSpc>
              <a:spcBef>
                <a:spcPts val="360"/>
              </a:spcBef>
              <a:spcAft>
                <a:spcPts val="0"/>
              </a:spcAft>
              <a:buClr>
                <a:schemeClr val="dk1"/>
              </a:buClr>
              <a:buSzPts val="1800"/>
              <a:buNone/>
            </a:pPr>
            <a:endParaRPr sz="1800"/>
          </a:p>
          <a:p>
            <a:pPr marL="342900" lvl="0" indent="0" algn="l" rtl="0">
              <a:lnSpc>
                <a:spcPct val="100000"/>
              </a:lnSpc>
              <a:spcBef>
                <a:spcPts val="360"/>
              </a:spcBef>
              <a:spcAft>
                <a:spcPts val="0"/>
              </a:spcAft>
              <a:buSzPts val="1800"/>
              <a:buNone/>
            </a:pPr>
            <a:endParaRPr sz="18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1800">
              <a:latin typeface="Times New Roman"/>
              <a:ea typeface="Times New Roman"/>
              <a:cs typeface="Times New Roman"/>
              <a:sym typeface="Times New Roman"/>
            </a:endParaRPr>
          </a:p>
          <a:p>
            <a:pPr marL="342900" lvl="0" indent="-342900" algn="l" rtl="0">
              <a:lnSpc>
                <a:spcPct val="100000"/>
              </a:lnSpc>
              <a:spcBef>
                <a:spcPts val="360"/>
              </a:spcBef>
              <a:spcAft>
                <a:spcPts val="0"/>
              </a:spcAft>
              <a:buSzPts val="2000"/>
              <a:buFont typeface="Times New Roman"/>
              <a:buChar char="•"/>
            </a:pPr>
            <a:r>
              <a:rPr lang="en-IN" sz="2000">
                <a:latin typeface="Times New Roman"/>
                <a:ea typeface="Times New Roman"/>
                <a:cs typeface="Times New Roman"/>
                <a:sym typeface="Times New Roman"/>
              </a:rPr>
              <a:t>The above results are for model predicted rating vs user provided rating.</a:t>
            </a:r>
            <a:endParaRPr sz="2000">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According to the model those records that it predicted wrongly are anomalies.</a:t>
            </a:r>
            <a:endParaRPr sz="2000">
              <a:latin typeface="Times New Roman"/>
              <a:ea typeface="Times New Roman"/>
              <a:cs typeface="Times New Roman"/>
              <a:sym typeface="Times New Roman"/>
            </a:endParaRPr>
          </a:p>
        </p:txBody>
      </p:sp>
      <p:sp>
        <p:nvSpPr>
          <p:cNvPr id="247" name="Google Shape;247;ga9be64b1fb_0_104"/>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Model applied on the test results</a:t>
            </a:r>
            <a:endParaRPr sz="4000" b="1" i="0" u="none" strike="noStrike" cap="none">
              <a:solidFill>
                <a:schemeClr val="dk1"/>
              </a:solidFill>
              <a:latin typeface="Calibri"/>
              <a:ea typeface="Calibri"/>
              <a:cs typeface="Calibri"/>
              <a:sym typeface="Calibri"/>
            </a:endParaRPr>
          </a:p>
        </p:txBody>
      </p:sp>
      <p:sp>
        <p:nvSpPr>
          <p:cNvPr id="248" name="Google Shape;248;ga9be64b1fb_0_104"/>
          <p:cNvSpPr txBox="1"/>
          <p:nvPr/>
        </p:nvSpPr>
        <p:spPr>
          <a:xfrm>
            <a:off x="857250" y="1783325"/>
            <a:ext cx="4772400" cy="51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1" u="sng" strike="noStrike" cap="none">
                <a:solidFill>
                  <a:schemeClr val="dk1"/>
                </a:solidFill>
                <a:latin typeface="Times New Roman"/>
                <a:ea typeface="Times New Roman"/>
                <a:cs typeface="Times New Roman"/>
                <a:sym typeface="Times New Roman"/>
              </a:rPr>
              <a:t>Classification report</a:t>
            </a:r>
            <a:endParaRPr sz="1600" b="0" i="0" u="none" strike="noStrike" cap="none">
              <a:solidFill>
                <a:srgbClr val="000000"/>
              </a:solidFill>
              <a:latin typeface="Times New Roman"/>
              <a:ea typeface="Times New Roman"/>
              <a:cs typeface="Times New Roman"/>
              <a:sym typeface="Times New Roman"/>
            </a:endParaRPr>
          </a:p>
        </p:txBody>
      </p:sp>
      <p:pic>
        <p:nvPicPr>
          <p:cNvPr id="249" name="Google Shape;249;ga9be64b1fb_0_104"/>
          <p:cNvPicPr preferRelativeResize="0"/>
          <p:nvPr/>
        </p:nvPicPr>
        <p:blipFill rotWithShape="1">
          <a:blip r:embed="rId3">
            <a:alphaModFix/>
          </a:blip>
          <a:srcRect/>
          <a:stretch/>
        </p:blipFill>
        <p:spPr>
          <a:xfrm>
            <a:off x="5740465" y="2071688"/>
            <a:ext cx="3190587" cy="2347912"/>
          </a:xfrm>
          <a:prstGeom prst="rect">
            <a:avLst/>
          </a:prstGeom>
          <a:noFill/>
          <a:ln>
            <a:noFill/>
          </a:ln>
        </p:spPr>
      </p:pic>
      <p:pic>
        <p:nvPicPr>
          <p:cNvPr id="250" name="Google Shape;250;ga9be64b1fb_0_104"/>
          <p:cNvPicPr preferRelativeResize="0"/>
          <p:nvPr/>
        </p:nvPicPr>
        <p:blipFill rotWithShape="1">
          <a:blip r:embed="rId4">
            <a:alphaModFix/>
          </a:blip>
          <a:srcRect/>
          <a:stretch/>
        </p:blipFill>
        <p:spPr>
          <a:xfrm>
            <a:off x="581275" y="2428875"/>
            <a:ext cx="5048250" cy="1990725"/>
          </a:xfrm>
          <a:prstGeom prst="rect">
            <a:avLst/>
          </a:prstGeom>
          <a:noFill/>
          <a:ln>
            <a:noFill/>
          </a:ln>
        </p:spPr>
      </p:pic>
      <p:sp>
        <p:nvSpPr>
          <p:cNvPr id="251" name="Google Shape;251;ga9be64b1fb_0_10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ga9be64b1fb_0_112"/>
          <p:cNvGraphicFramePr/>
          <p:nvPr/>
        </p:nvGraphicFramePr>
        <p:xfrm>
          <a:off x="454225" y="1351280"/>
          <a:ext cx="8232600" cy="4450120"/>
        </p:xfrm>
        <a:graphic>
          <a:graphicData uri="http://schemas.openxmlformats.org/drawingml/2006/table">
            <a:tbl>
              <a:tblPr firstRow="1" bandRow="1">
                <a:noFill/>
                <a:tableStyleId>{53B885E9-63B3-4B97-827F-179DF05A5347}</a:tableStyleId>
              </a:tblPr>
              <a:tblGrid>
                <a:gridCol w="1648900"/>
                <a:gridCol w="1645925"/>
                <a:gridCol w="1645925"/>
                <a:gridCol w="1645925"/>
                <a:gridCol w="1645925"/>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a:latin typeface="Times New Roman"/>
                          <a:ea typeface="Times New Roman"/>
                          <a:cs typeface="Times New Roman"/>
                          <a:sym typeface="Times New Roman"/>
                        </a:rPr>
                        <a:t>T</a:t>
                      </a:r>
                      <a:r>
                        <a:rPr lang="en-IN" sz="1800" u="none" strike="noStrike" cap="none">
                          <a:latin typeface="Times New Roman"/>
                          <a:ea typeface="Times New Roman"/>
                          <a:cs typeface="Times New Roman"/>
                          <a:sym typeface="Times New Roman"/>
                        </a:rPr>
                        <a:t>i</a:t>
                      </a:r>
                      <a:r>
                        <a:rPr lang="en-IN" sz="1800">
                          <a:latin typeface="Times New Roman"/>
                          <a:ea typeface="Times New Roman"/>
                          <a:cs typeface="Times New Roman"/>
                          <a:sym typeface="Times New Roman"/>
                        </a:rPr>
                        <a:t>tle + Review </a:t>
                      </a:r>
                      <a:r>
                        <a:rPr lang="en-IN" sz="1800" u="none" strike="noStrike" cap="none">
                          <a:latin typeface="Times New Roman"/>
                          <a:ea typeface="Times New Roman"/>
                          <a:cs typeface="Times New Roman"/>
                          <a:sym typeface="Times New Roman"/>
                        </a:rPr>
                        <a:t>(lemmatized and stop word removed)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Rating by user (0 or 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Model Predicted Rating (0 or 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Model Predicted Anomaly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Anomaly</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400" u="none" strike="noStrike" cap="none">
                          <a:latin typeface="Times New Roman"/>
                          <a:ea typeface="Times New Roman"/>
                          <a:cs typeface="Times New Roman"/>
                          <a:sym typeface="Times New Roman"/>
                        </a:rPr>
                        <a:t>granddaughter love us every day can't get enough</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400" u="none" strike="noStrike" cap="none">
                          <a:latin typeface="Times New Roman"/>
                          <a:ea typeface="Times New Roman"/>
                          <a:cs typeface="Times New Roman"/>
                          <a:sym typeface="Times New Roman"/>
                        </a:rPr>
                        <a:t>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much returned decided go model below one didn't need integrated hub feature phillips hue doe require but decided stick current insteon hub dislike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IN">
                          <a:latin typeface="Times New Roman"/>
                          <a:ea typeface="Times New Roman"/>
                          <a:cs typeface="Times New Roman"/>
                          <a:sym typeface="Times New Roman"/>
                        </a:rPr>
                        <a:t>liked lot liked lot liked lot liked lot</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tc>
              </a:tr>
            </a:tbl>
          </a:graphicData>
        </a:graphic>
      </p:graphicFrame>
      <p:sp>
        <p:nvSpPr>
          <p:cNvPr id="257" name="Google Shape;257;ga9be64b1fb_0_112"/>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Model Evaluation</a:t>
            </a:r>
            <a:endParaRPr sz="4000" b="1" i="0" u="none" strike="noStrike" cap="none">
              <a:solidFill>
                <a:schemeClr val="dk1"/>
              </a:solidFill>
              <a:latin typeface="Calibri"/>
              <a:ea typeface="Calibri"/>
              <a:cs typeface="Calibri"/>
              <a:sym typeface="Calibri"/>
            </a:endParaRPr>
          </a:p>
        </p:txBody>
      </p:sp>
      <p:sp>
        <p:nvSpPr>
          <p:cNvPr id="258" name="Google Shape;258;ga9be64b1fb_0_112"/>
          <p:cNvSpPr txBox="1"/>
          <p:nvPr/>
        </p:nvSpPr>
        <p:spPr>
          <a:xfrm>
            <a:off x="533400" y="838200"/>
            <a:ext cx="8229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1" u="sng" strike="noStrike" cap="none">
                <a:solidFill>
                  <a:schemeClr val="dk1"/>
                </a:solidFill>
                <a:latin typeface="Times New Roman"/>
                <a:ea typeface="Times New Roman"/>
                <a:cs typeface="Times New Roman"/>
                <a:sym typeface="Times New Roman"/>
              </a:rPr>
              <a:t>Examples of Anomalies</a:t>
            </a:r>
            <a:endParaRPr sz="1600" b="0" i="0" u="none" strike="noStrike" cap="none">
              <a:solidFill>
                <a:srgbClr val="000000"/>
              </a:solidFill>
              <a:latin typeface="Times New Roman"/>
              <a:ea typeface="Times New Roman"/>
              <a:cs typeface="Times New Roman"/>
              <a:sym typeface="Times New Roman"/>
            </a:endParaRPr>
          </a:p>
        </p:txBody>
      </p:sp>
      <p:sp>
        <p:nvSpPr>
          <p:cNvPr id="259" name="Google Shape;259;ga9be64b1fb_0_1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b0549f9f4a_0_7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pic>
        <p:nvPicPr>
          <p:cNvPr id="266" name="Google Shape;266;gb0549f9f4a_0_73"/>
          <p:cNvPicPr preferRelativeResize="0"/>
          <p:nvPr/>
        </p:nvPicPr>
        <p:blipFill rotWithShape="1">
          <a:blip r:embed="rId3">
            <a:alphaModFix/>
          </a:blip>
          <a:srcRect/>
          <a:stretch/>
        </p:blipFill>
        <p:spPr>
          <a:xfrm>
            <a:off x="381000" y="1436923"/>
            <a:ext cx="3022862" cy="1992077"/>
          </a:xfrm>
          <a:prstGeom prst="rect">
            <a:avLst/>
          </a:prstGeom>
          <a:noFill/>
          <a:ln>
            <a:noFill/>
          </a:ln>
        </p:spPr>
      </p:pic>
      <p:sp>
        <p:nvSpPr>
          <p:cNvPr id="267" name="Google Shape;267;gb0549f9f4a_0_73"/>
          <p:cNvSpPr txBox="1"/>
          <p:nvPr/>
        </p:nvSpPr>
        <p:spPr>
          <a:xfrm>
            <a:off x="533400" y="1078468"/>
            <a:ext cx="2667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1" u="sng" strike="noStrike" cap="none">
                <a:solidFill>
                  <a:schemeClr val="dk1"/>
                </a:solidFill>
                <a:latin typeface="Times New Roman"/>
                <a:ea typeface="Times New Roman"/>
                <a:cs typeface="Times New Roman"/>
                <a:sym typeface="Times New Roman"/>
              </a:rPr>
              <a:t>Count of Anomalies</a:t>
            </a:r>
            <a:endParaRPr sz="1400" b="0" i="0" u="none" strike="noStrike" cap="none">
              <a:solidFill>
                <a:srgbClr val="000000"/>
              </a:solidFill>
              <a:latin typeface="Times New Roman"/>
              <a:ea typeface="Times New Roman"/>
              <a:cs typeface="Times New Roman"/>
              <a:sym typeface="Times New Roman"/>
            </a:endParaRPr>
          </a:p>
        </p:txBody>
      </p:sp>
      <p:pic>
        <p:nvPicPr>
          <p:cNvPr id="268" name="Google Shape;268;gb0549f9f4a_0_73"/>
          <p:cNvPicPr preferRelativeResize="0"/>
          <p:nvPr/>
        </p:nvPicPr>
        <p:blipFill rotWithShape="1">
          <a:blip r:embed="rId4">
            <a:alphaModFix/>
          </a:blip>
          <a:srcRect/>
          <a:stretch/>
        </p:blipFill>
        <p:spPr>
          <a:xfrm>
            <a:off x="3403861" y="1447800"/>
            <a:ext cx="4943475" cy="1647825"/>
          </a:xfrm>
          <a:prstGeom prst="rect">
            <a:avLst/>
          </a:prstGeom>
          <a:noFill/>
          <a:ln>
            <a:noFill/>
          </a:ln>
        </p:spPr>
      </p:pic>
      <p:pic>
        <p:nvPicPr>
          <p:cNvPr id="269" name="Google Shape;269;gb0549f9f4a_0_73"/>
          <p:cNvPicPr preferRelativeResize="0"/>
          <p:nvPr/>
        </p:nvPicPr>
        <p:blipFill rotWithShape="1">
          <a:blip r:embed="rId5">
            <a:alphaModFix/>
          </a:blip>
          <a:srcRect/>
          <a:stretch/>
        </p:blipFill>
        <p:spPr>
          <a:xfrm>
            <a:off x="5291475" y="3810000"/>
            <a:ext cx="3088855" cy="2282786"/>
          </a:xfrm>
          <a:prstGeom prst="rect">
            <a:avLst/>
          </a:prstGeom>
          <a:noFill/>
          <a:ln>
            <a:noFill/>
          </a:ln>
        </p:spPr>
      </p:pic>
      <p:sp>
        <p:nvSpPr>
          <p:cNvPr id="270" name="Google Shape;270;gb0549f9f4a_0_73"/>
          <p:cNvSpPr txBox="1"/>
          <p:nvPr/>
        </p:nvSpPr>
        <p:spPr>
          <a:xfrm>
            <a:off x="381000" y="3930000"/>
            <a:ext cx="4701900" cy="2031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Times New Roman"/>
              <a:buChar char="•"/>
            </a:pPr>
            <a:r>
              <a:rPr lang="en-IN" sz="1800" b="0" i="0" u="none" strike="noStrike" cap="none">
                <a:solidFill>
                  <a:schemeClr val="dk1"/>
                </a:solidFill>
                <a:latin typeface="Times New Roman"/>
                <a:ea typeface="Times New Roman"/>
                <a:cs typeface="Times New Roman"/>
                <a:sym typeface="Times New Roman"/>
              </a:rPr>
              <a:t>Model is able identify all the anomalies, but it wrongly identified few non-anomalies as anomalies. </a:t>
            </a:r>
            <a:endParaRPr sz="14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800"/>
              <a:buFont typeface="Times New Roman"/>
              <a:buChar char="•"/>
            </a:pPr>
            <a:r>
              <a:rPr lang="en-IN" sz="1800" b="0" i="0" u="none" strike="noStrike" cap="none">
                <a:solidFill>
                  <a:schemeClr val="dk1"/>
                </a:solidFill>
                <a:latin typeface="Times New Roman"/>
                <a:ea typeface="Times New Roman"/>
                <a:cs typeface="Times New Roman"/>
                <a:sym typeface="Times New Roman"/>
              </a:rPr>
              <a:t>FP is high whereas FN is null. </a:t>
            </a:r>
            <a:endParaRPr sz="14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800"/>
              <a:buFont typeface="Times New Roman"/>
              <a:buChar char="•"/>
            </a:pPr>
            <a:r>
              <a:rPr lang="en-IN" sz="1800" b="0" i="0" u="none" strike="noStrike" cap="none">
                <a:solidFill>
                  <a:schemeClr val="dk1"/>
                </a:solidFill>
                <a:latin typeface="Times New Roman"/>
                <a:ea typeface="Times New Roman"/>
                <a:cs typeface="Times New Roman"/>
                <a:sym typeface="Times New Roman"/>
              </a:rPr>
              <a:t>FN is costlier for this particular business case. </a:t>
            </a:r>
            <a:endParaRPr sz="1400" b="0" i="0" u="none" strike="noStrike" cap="none">
              <a:solidFill>
                <a:srgbClr val="000000"/>
              </a:solidFill>
              <a:latin typeface="Times New Roman"/>
              <a:ea typeface="Times New Roman"/>
              <a:cs typeface="Times New Roman"/>
              <a:sym typeface="Times New Roman"/>
            </a:endParaRPr>
          </a:p>
        </p:txBody>
      </p:sp>
      <p:sp>
        <p:nvSpPr>
          <p:cNvPr id="271" name="Google Shape;271;gb0549f9f4a_0_73"/>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Model Evaluation</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0549f9f4a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15</a:t>
            </a:fld>
            <a:endParaRPr/>
          </a:p>
        </p:txBody>
      </p:sp>
      <p:sp>
        <p:nvSpPr>
          <p:cNvPr id="278" name="Google Shape;278;gb0549f9f4a_0_0"/>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Threshold Tuning</a:t>
            </a:r>
            <a:endParaRPr sz="4000" b="1" i="0" u="none" strike="noStrike" cap="none">
              <a:solidFill>
                <a:schemeClr val="dk1"/>
              </a:solidFill>
              <a:latin typeface="Calibri"/>
              <a:ea typeface="Calibri"/>
              <a:cs typeface="Calibri"/>
              <a:sym typeface="Calibri"/>
            </a:endParaRPr>
          </a:p>
        </p:txBody>
      </p:sp>
      <p:sp>
        <p:nvSpPr>
          <p:cNvPr id="279" name="Google Shape;279;gb0549f9f4a_0_0"/>
          <p:cNvSpPr txBox="1"/>
          <p:nvPr/>
        </p:nvSpPr>
        <p:spPr>
          <a:xfrm>
            <a:off x="484575" y="967900"/>
            <a:ext cx="7158600" cy="7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Scoring Metric</a:t>
            </a:r>
            <a:r>
              <a:rPr lang="en-IN" sz="1800" b="0" i="0" u="none" strike="noStrike" cap="none">
                <a:solidFill>
                  <a:schemeClr val="dk1"/>
                </a:solidFill>
                <a:latin typeface="Times New Roman"/>
                <a:ea typeface="Times New Roman"/>
                <a:cs typeface="Times New Roman"/>
                <a:sym typeface="Times New Roman"/>
              </a:rPr>
              <a:t>: Weighted Recall - gives information about Ratio of Correctly predicted/Total class members; handles imbalance in classes.</a:t>
            </a:r>
            <a:endParaRPr sz="1400" b="0" i="0" u="none" strike="noStrike" cap="none">
              <a:solidFill>
                <a:srgbClr val="000000"/>
              </a:solidFill>
              <a:latin typeface="Calibri"/>
              <a:ea typeface="Calibri"/>
              <a:cs typeface="Calibri"/>
              <a:sym typeface="Calibri"/>
            </a:endParaRPr>
          </a:p>
        </p:txBody>
      </p:sp>
      <p:pic>
        <p:nvPicPr>
          <p:cNvPr id="280" name="Google Shape;280;gb0549f9f4a_0_0"/>
          <p:cNvPicPr preferRelativeResize="0"/>
          <p:nvPr/>
        </p:nvPicPr>
        <p:blipFill rotWithShape="1">
          <a:blip r:embed="rId3">
            <a:alphaModFix/>
          </a:blip>
          <a:srcRect/>
          <a:stretch/>
        </p:blipFill>
        <p:spPr>
          <a:xfrm>
            <a:off x="378025" y="1661187"/>
            <a:ext cx="5585475" cy="3535633"/>
          </a:xfrm>
          <a:prstGeom prst="rect">
            <a:avLst/>
          </a:prstGeom>
          <a:noFill/>
          <a:ln>
            <a:noFill/>
          </a:ln>
        </p:spPr>
      </p:pic>
      <p:sp>
        <p:nvSpPr>
          <p:cNvPr id="281" name="Google Shape;281;gb0549f9f4a_0_0"/>
          <p:cNvSpPr txBox="1"/>
          <p:nvPr/>
        </p:nvSpPr>
        <p:spPr>
          <a:xfrm>
            <a:off x="6177575" y="2082212"/>
            <a:ext cx="2598000" cy="307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IN" sz="1800" b="1" i="0" u="sng" strike="noStrike" cap="none">
                <a:solidFill>
                  <a:schemeClr val="dk1"/>
                </a:solidFill>
                <a:latin typeface="Times New Roman"/>
                <a:ea typeface="Times New Roman"/>
                <a:cs typeface="Times New Roman"/>
                <a:sym typeface="Times New Roman"/>
              </a:rPr>
              <a:t>Hypothes</a:t>
            </a:r>
            <a:r>
              <a:rPr lang="en-IN" sz="1800" b="1" u="sng">
                <a:solidFill>
                  <a:schemeClr val="dk1"/>
                </a:solidFill>
                <a:latin typeface="Times New Roman"/>
                <a:ea typeface="Times New Roman"/>
                <a:cs typeface="Times New Roman"/>
                <a:sym typeface="Times New Roman"/>
              </a:rPr>
              <a:t>i</a:t>
            </a:r>
            <a:r>
              <a:rPr lang="en-IN" sz="1800" b="1" i="0" u="sng" strike="noStrike" cap="none">
                <a:solidFill>
                  <a:schemeClr val="dk1"/>
                </a:solidFill>
                <a:latin typeface="Times New Roman"/>
                <a:ea typeface="Times New Roman"/>
                <a:cs typeface="Times New Roman"/>
                <a:sym typeface="Times New Roman"/>
              </a:rPr>
              <a:t>s:</a:t>
            </a:r>
            <a:endParaRPr sz="1800" b="1" i="0" u="sng" strike="noStrike" cap="none">
              <a:solidFill>
                <a:schemeClr val="dk1"/>
              </a:solidFill>
              <a:latin typeface="Times New Roman"/>
              <a:ea typeface="Times New Roman"/>
              <a:cs typeface="Times New Roman"/>
              <a:sym typeface="Times New Roman"/>
            </a:endParaRPr>
          </a:p>
          <a:p>
            <a:pPr marL="457200" marR="0" lvl="0" indent="-342900" algn="l" rtl="0">
              <a:lnSpc>
                <a:spcPct val="115000"/>
              </a:lnSpc>
              <a:spcBef>
                <a:spcPts val="1200"/>
              </a:spcBef>
              <a:spcAft>
                <a:spcPts val="0"/>
              </a:spcAft>
              <a:buClr>
                <a:schemeClr val="dk1"/>
              </a:buClr>
              <a:buSzPts val="1800"/>
              <a:buFont typeface="Times New Roman"/>
              <a:buChar char="●"/>
            </a:pPr>
            <a:r>
              <a:rPr lang="en-IN" sz="1800" b="0" i="0" u="none" strike="noStrike" cap="none">
                <a:solidFill>
                  <a:schemeClr val="dk1"/>
                </a:solidFill>
                <a:latin typeface="Times New Roman"/>
                <a:ea typeface="Times New Roman"/>
                <a:cs typeface="Times New Roman"/>
                <a:sym typeface="Times New Roman"/>
              </a:rPr>
              <a:t>Null hypothesis: Weighted Recall = 0.95</a:t>
            </a:r>
            <a:endParaRPr sz="1800">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IN" sz="1800" b="0" i="0" u="none" strike="noStrike" cap="none">
                <a:solidFill>
                  <a:schemeClr val="dk1"/>
                </a:solidFill>
                <a:latin typeface="Times New Roman"/>
                <a:ea typeface="Times New Roman"/>
                <a:cs typeface="Times New Roman"/>
                <a:sym typeface="Times New Roman"/>
              </a:rPr>
              <a:t>Alternate Hypothesis: Weighted Recall ≠ 0.95</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2" name="Google Shape;282;gb0549f9f4a_0_0"/>
          <p:cNvSpPr txBox="1"/>
          <p:nvPr/>
        </p:nvSpPr>
        <p:spPr>
          <a:xfrm>
            <a:off x="484575" y="5306600"/>
            <a:ext cx="6070800" cy="1279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Times New Roman"/>
              <a:buChar char="●"/>
            </a:pPr>
            <a:r>
              <a:rPr lang="en-IN" sz="1800" b="0" i="0" u="none" strike="noStrike" cap="none">
                <a:solidFill>
                  <a:schemeClr val="dk1"/>
                </a:solidFill>
                <a:latin typeface="Times New Roman"/>
                <a:ea typeface="Times New Roman"/>
                <a:cs typeface="Times New Roman"/>
                <a:sym typeface="Times New Roman"/>
              </a:rPr>
              <a:t>Condition for weighted recall = 0.95: P-value &gt; 0.05</a:t>
            </a:r>
            <a:endParaRPr sz="180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Statistically qualified thresholds:</a:t>
            </a:r>
            <a:endParaRPr sz="1800">
              <a:solidFill>
                <a:schemeClr val="dk1"/>
              </a:solidFill>
              <a:latin typeface="Times New Roman"/>
              <a:ea typeface="Times New Roman"/>
              <a:cs typeface="Times New Roman"/>
              <a:sym typeface="Times New Roman"/>
            </a:endParaRPr>
          </a:p>
          <a:p>
            <a:pPr marL="1828800" lvl="0" indent="457200" algn="l" rtl="0">
              <a:lnSpc>
                <a:spcPct val="100000"/>
              </a:lnSpc>
              <a:spcBef>
                <a:spcPts val="1200"/>
              </a:spcBef>
              <a:spcAft>
                <a:spcPts val="0"/>
              </a:spcAft>
              <a:buNone/>
            </a:pPr>
            <a:r>
              <a:rPr lang="en-IN" sz="1800">
                <a:solidFill>
                  <a:schemeClr val="dk1"/>
                </a:solidFill>
                <a:latin typeface="Times New Roman"/>
                <a:ea typeface="Times New Roman"/>
                <a:cs typeface="Times New Roman"/>
                <a:sym typeface="Times New Roman"/>
              </a:rPr>
              <a:t>0.2, 0.25 and 0.4.</a:t>
            </a:r>
            <a:endParaRPr>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
        <p:nvSpPr>
          <p:cNvPr id="283" name="Google Shape;283;gb0549f9f4a_0_0"/>
          <p:cNvSpPr/>
          <p:nvPr/>
        </p:nvSpPr>
        <p:spPr>
          <a:xfrm>
            <a:off x="1450400" y="1881686"/>
            <a:ext cx="214800" cy="23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b0549f9f4a_0_0"/>
          <p:cNvSpPr/>
          <p:nvPr/>
        </p:nvSpPr>
        <p:spPr>
          <a:xfrm>
            <a:off x="2464258" y="3903269"/>
            <a:ext cx="214800" cy="23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b0549f9f4a_0_0"/>
          <p:cNvSpPr/>
          <p:nvPr/>
        </p:nvSpPr>
        <p:spPr>
          <a:xfrm>
            <a:off x="1110175" y="3429003"/>
            <a:ext cx="214800" cy="23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b0549f9f4a_0_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16</a:t>
            </a:fld>
            <a:endParaRPr/>
          </a:p>
        </p:txBody>
      </p:sp>
      <p:sp>
        <p:nvSpPr>
          <p:cNvPr id="292" name="Google Shape;292;gb0549f9f4a_0_21"/>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Threshold Tuning</a:t>
            </a:r>
            <a:endParaRPr sz="4000" b="1" i="0" u="none" strike="noStrike" cap="none">
              <a:solidFill>
                <a:schemeClr val="dk1"/>
              </a:solidFill>
              <a:latin typeface="Calibri"/>
              <a:ea typeface="Calibri"/>
              <a:cs typeface="Calibri"/>
              <a:sym typeface="Calibri"/>
            </a:endParaRPr>
          </a:p>
        </p:txBody>
      </p:sp>
      <p:sp>
        <p:nvSpPr>
          <p:cNvPr id="293" name="Google Shape;293;gb0549f9f4a_0_21"/>
          <p:cNvSpPr txBox="1"/>
          <p:nvPr/>
        </p:nvSpPr>
        <p:spPr>
          <a:xfrm>
            <a:off x="564250" y="871475"/>
            <a:ext cx="7850400" cy="4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1" u="none" strike="noStrike" cap="none">
                <a:solidFill>
                  <a:schemeClr val="dk1"/>
                </a:solidFill>
                <a:latin typeface="Times New Roman"/>
                <a:ea typeface="Times New Roman"/>
                <a:cs typeface="Times New Roman"/>
                <a:sym typeface="Times New Roman"/>
              </a:rPr>
              <a:t>Confusion matrix </a:t>
            </a:r>
            <a:r>
              <a:rPr lang="en-IN" sz="1800" i="1">
                <a:solidFill>
                  <a:schemeClr val="dk1"/>
                </a:solidFill>
                <a:latin typeface="Times New Roman"/>
                <a:ea typeface="Times New Roman"/>
                <a:cs typeface="Times New Roman"/>
                <a:sym typeface="Times New Roman"/>
              </a:rPr>
              <a:t>of </a:t>
            </a:r>
            <a:r>
              <a:rPr lang="en-IN" sz="1800" b="0" i="1" u="none" strike="noStrike" cap="none">
                <a:solidFill>
                  <a:schemeClr val="dk1"/>
                </a:solidFill>
                <a:latin typeface="Times New Roman"/>
                <a:ea typeface="Times New Roman"/>
                <a:cs typeface="Times New Roman"/>
                <a:sym typeface="Times New Roman"/>
              </a:rPr>
              <a:t>Classification with different threshold on whole </a:t>
            </a:r>
            <a:r>
              <a:rPr lang="en-IN" sz="1800" i="1">
                <a:solidFill>
                  <a:schemeClr val="dk1"/>
                </a:solidFill>
                <a:latin typeface="Times New Roman"/>
                <a:ea typeface="Times New Roman"/>
                <a:cs typeface="Times New Roman"/>
                <a:sym typeface="Times New Roman"/>
              </a:rPr>
              <a:t>training </a:t>
            </a:r>
            <a:r>
              <a:rPr lang="en-IN" sz="1800" b="0" i="1" u="none" strike="noStrike" cap="none">
                <a:solidFill>
                  <a:schemeClr val="dk1"/>
                </a:solidFill>
                <a:latin typeface="Times New Roman"/>
                <a:ea typeface="Times New Roman"/>
                <a:cs typeface="Times New Roman"/>
                <a:sym typeface="Times New Roman"/>
              </a:rPr>
              <a:t>set:</a:t>
            </a:r>
            <a:endParaRPr sz="1400" b="0" i="1" u="none" strike="noStrike" cap="none">
              <a:solidFill>
                <a:srgbClr val="000000"/>
              </a:solidFill>
              <a:latin typeface="Calibri"/>
              <a:ea typeface="Calibri"/>
              <a:cs typeface="Calibri"/>
              <a:sym typeface="Calibri"/>
            </a:endParaRPr>
          </a:p>
        </p:txBody>
      </p:sp>
      <p:sp>
        <p:nvSpPr>
          <p:cNvPr id="294" name="Google Shape;294;gb0549f9f4a_0_21"/>
          <p:cNvSpPr txBox="1"/>
          <p:nvPr/>
        </p:nvSpPr>
        <p:spPr>
          <a:xfrm>
            <a:off x="3912675" y="3934275"/>
            <a:ext cx="3554100" cy="48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Good Trade - off between FP and FN with 0.4 threshold.</a:t>
            </a:r>
            <a:endParaRPr sz="1400" b="0" i="0" u="none" strike="noStrike" cap="none">
              <a:solidFill>
                <a:srgbClr val="000000"/>
              </a:solidFill>
              <a:latin typeface="Calibri"/>
              <a:ea typeface="Calibri"/>
              <a:cs typeface="Calibri"/>
              <a:sym typeface="Calibri"/>
            </a:endParaRPr>
          </a:p>
        </p:txBody>
      </p:sp>
      <p:pic>
        <p:nvPicPr>
          <p:cNvPr id="295" name="Google Shape;295;gb0549f9f4a_0_21"/>
          <p:cNvPicPr preferRelativeResize="0"/>
          <p:nvPr/>
        </p:nvPicPr>
        <p:blipFill rotWithShape="1">
          <a:blip r:embed="rId3">
            <a:alphaModFix/>
          </a:blip>
          <a:srcRect/>
          <a:stretch/>
        </p:blipFill>
        <p:spPr>
          <a:xfrm>
            <a:off x="454225" y="1463775"/>
            <a:ext cx="3126975" cy="2470700"/>
          </a:xfrm>
          <a:prstGeom prst="rect">
            <a:avLst/>
          </a:prstGeom>
          <a:noFill/>
          <a:ln>
            <a:noFill/>
          </a:ln>
        </p:spPr>
      </p:pic>
      <p:pic>
        <p:nvPicPr>
          <p:cNvPr id="296" name="Google Shape;296;gb0549f9f4a_0_21"/>
          <p:cNvPicPr preferRelativeResize="0"/>
          <p:nvPr/>
        </p:nvPicPr>
        <p:blipFill rotWithShape="1">
          <a:blip r:embed="rId4">
            <a:alphaModFix/>
          </a:blip>
          <a:srcRect/>
          <a:stretch/>
        </p:blipFill>
        <p:spPr>
          <a:xfrm>
            <a:off x="4440700" y="1432200"/>
            <a:ext cx="2936725" cy="2381450"/>
          </a:xfrm>
          <a:prstGeom prst="rect">
            <a:avLst/>
          </a:prstGeom>
          <a:noFill/>
          <a:ln>
            <a:noFill/>
          </a:ln>
        </p:spPr>
      </p:pic>
      <p:pic>
        <p:nvPicPr>
          <p:cNvPr id="297" name="Google Shape;297;gb0549f9f4a_0_21"/>
          <p:cNvPicPr preferRelativeResize="0"/>
          <p:nvPr/>
        </p:nvPicPr>
        <p:blipFill rotWithShape="1">
          <a:blip r:embed="rId5">
            <a:alphaModFix/>
          </a:blip>
          <a:srcRect/>
          <a:stretch/>
        </p:blipFill>
        <p:spPr>
          <a:xfrm>
            <a:off x="549350" y="3934475"/>
            <a:ext cx="2936725" cy="2339643"/>
          </a:xfrm>
          <a:prstGeom prst="rect">
            <a:avLst/>
          </a:prstGeom>
          <a:noFill/>
          <a:ln>
            <a:noFill/>
          </a:ln>
        </p:spPr>
      </p:pic>
      <p:pic>
        <p:nvPicPr>
          <p:cNvPr id="298" name="Google Shape;298;gb0549f9f4a_0_21"/>
          <p:cNvPicPr preferRelativeResize="0"/>
          <p:nvPr/>
        </p:nvPicPr>
        <p:blipFill>
          <a:blip r:embed="rId6">
            <a:alphaModFix/>
          </a:blip>
          <a:stretch>
            <a:fillRect/>
          </a:stretch>
        </p:blipFill>
        <p:spPr>
          <a:xfrm>
            <a:off x="5695150" y="4722675"/>
            <a:ext cx="2686025" cy="2135325"/>
          </a:xfrm>
          <a:prstGeom prst="rect">
            <a:avLst/>
          </a:prstGeom>
          <a:noFill/>
          <a:ln>
            <a:noFill/>
          </a:ln>
        </p:spPr>
      </p:pic>
      <p:cxnSp>
        <p:nvCxnSpPr>
          <p:cNvPr id="299" name="Google Shape;299;gb0549f9f4a_0_21"/>
          <p:cNvCxnSpPr>
            <a:endCxn id="294" idx="1"/>
          </p:cNvCxnSpPr>
          <p:nvPr/>
        </p:nvCxnSpPr>
        <p:spPr>
          <a:xfrm rot="10800000" flipH="1">
            <a:off x="3545475" y="4176075"/>
            <a:ext cx="367200" cy="228900"/>
          </a:xfrm>
          <a:prstGeom prst="straightConnector1">
            <a:avLst/>
          </a:prstGeom>
          <a:noFill/>
          <a:ln w="9525" cap="flat" cmpd="sng">
            <a:solidFill>
              <a:schemeClr val="dk2"/>
            </a:solidFill>
            <a:prstDash val="solid"/>
            <a:round/>
            <a:headEnd type="none" w="med" len="med"/>
            <a:tailEnd type="triangle" w="med" len="med"/>
          </a:ln>
        </p:spPr>
      </p:cxnSp>
      <p:sp>
        <p:nvSpPr>
          <p:cNvPr id="300" name="Google Shape;300;gb0549f9f4a_0_21"/>
          <p:cNvSpPr txBox="1"/>
          <p:nvPr/>
        </p:nvSpPr>
        <p:spPr>
          <a:xfrm>
            <a:off x="3791050" y="4852525"/>
            <a:ext cx="1396800" cy="12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Confusion matrix of 400 randomly chosen samples</a:t>
            </a:r>
            <a:r>
              <a:rPr lang="en-IN">
                <a:latin typeface="Calibri"/>
                <a:ea typeface="Calibri"/>
                <a:cs typeface="Calibri"/>
                <a:sym typeface="Calibri"/>
              </a:rPr>
              <a:t>.</a:t>
            </a:r>
            <a:endParaRPr>
              <a:latin typeface="Calibri"/>
              <a:ea typeface="Calibri"/>
              <a:cs typeface="Calibri"/>
              <a:sym typeface="Calibri"/>
            </a:endParaRPr>
          </a:p>
        </p:txBody>
      </p:sp>
      <p:cxnSp>
        <p:nvCxnSpPr>
          <p:cNvPr id="301" name="Google Shape;301;gb0549f9f4a_0_21"/>
          <p:cNvCxnSpPr/>
          <p:nvPr/>
        </p:nvCxnSpPr>
        <p:spPr>
          <a:xfrm flipH="1">
            <a:off x="4942075" y="5156925"/>
            <a:ext cx="680400" cy="143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b0549f9f4a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17</a:t>
            </a:fld>
            <a:endParaRPr/>
          </a:p>
        </p:txBody>
      </p:sp>
      <p:sp>
        <p:nvSpPr>
          <p:cNvPr id="308" name="Google Shape;308;gb0549f9f4a_0_47"/>
          <p:cNvSpPr txBox="1"/>
          <p:nvPr/>
        </p:nvSpPr>
        <p:spPr>
          <a:xfrm>
            <a:off x="756250" y="952250"/>
            <a:ext cx="6660900" cy="4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1" u="none" strike="noStrike" cap="none">
                <a:solidFill>
                  <a:schemeClr val="dk1"/>
                </a:solidFill>
                <a:latin typeface="Times New Roman"/>
                <a:ea typeface="Times New Roman"/>
                <a:cs typeface="Times New Roman"/>
                <a:sym typeface="Times New Roman"/>
              </a:rPr>
              <a:t>Anomaly detection scores:</a:t>
            </a:r>
            <a:endParaRPr sz="1400" b="0" i="1" u="none" strike="noStrike" cap="none">
              <a:solidFill>
                <a:srgbClr val="000000"/>
              </a:solidFill>
              <a:latin typeface="Calibri"/>
              <a:ea typeface="Calibri"/>
              <a:cs typeface="Calibri"/>
              <a:sym typeface="Calibri"/>
            </a:endParaRPr>
          </a:p>
        </p:txBody>
      </p:sp>
      <p:grpSp>
        <p:nvGrpSpPr>
          <p:cNvPr id="309" name="Google Shape;309;gb0549f9f4a_0_47"/>
          <p:cNvGrpSpPr/>
          <p:nvPr/>
        </p:nvGrpSpPr>
        <p:grpSpPr>
          <a:xfrm>
            <a:off x="469725" y="1392350"/>
            <a:ext cx="7740350" cy="1383200"/>
            <a:chOff x="505550" y="4091975"/>
            <a:chExt cx="7740350" cy="1383200"/>
          </a:xfrm>
        </p:grpSpPr>
        <p:grpSp>
          <p:nvGrpSpPr>
            <p:cNvPr id="310" name="Google Shape;310;gb0549f9f4a_0_47"/>
            <p:cNvGrpSpPr/>
            <p:nvPr/>
          </p:nvGrpSpPr>
          <p:grpSpPr>
            <a:xfrm>
              <a:off x="898100" y="4091975"/>
              <a:ext cx="7347800" cy="1360025"/>
              <a:chOff x="564250" y="3634775"/>
              <a:chExt cx="7347800" cy="1360025"/>
            </a:xfrm>
          </p:grpSpPr>
          <p:sp>
            <p:nvSpPr>
              <p:cNvPr id="311" name="Google Shape;311;gb0549f9f4a_0_47"/>
              <p:cNvSpPr txBox="1"/>
              <p:nvPr/>
            </p:nvSpPr>
            <p:spPr>
              <a:xfrm>
                <a:off x="564250" y="3634775"/>
                <a:ext cx="2855700" cy="4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Scores for 0.4:</a:t>
                </a:r>
                <a:endParaRPr sz="1400" b="0" i="0" u="none" strike="noStrike" cap="none">
                  <a:solidFill>
                    <a:srgbClr val="000000"/>
                  </a:solidFill>
                  <a:latin typeface="Calibri"/>
                  <a:ea typeface="Calibri"/>
                  <a:cs typeface="Calibri"/>
                  <a:sym typeface="Calibri"/>
                </a:endParaRPr>
              </a:p>
            </p:txBody>
          </p:sp>
          <p:pic>
            <p:nvPicPr>
              <p:cNvPr id="312" name="Google Shape;312;gb0549f9f4a_0_47"/>
              <p:cNvPicPr preferRelativeResize="0"/>
              <p:nvPr/>
            </p:nvPicPr>
            <p:blipFill rotWithShape="1">
              <a:blip r:embed="rId3">
                <a:alphaModFix/>
              </a:blip>
              <a:srcRect/>
              <a:stretch/>
            </p:blipFill>
            <p:spPr>
              <a:xfrm>
                <a:off x="564250" y="4118875"/>
                <a:ext cx="3117700" cy="875925"/>
              </a:xfrm>
              <a:prstGeom prst="rect">
                <a:avLst/>
              </a:prstGeom>
              <a:noFill/>
              <a:ln>
                <a:noFill/>
              </a:ln>
            </p:spPr>
          </p:pic>
          <p:sp>
            <p:nvSpPr>
              <p:cNvPr id="313" name="Google Shape;313;gb0549f9f4a_0_47"/>
              <p:cNvSpPr txBox="1"/>
              <p:nvPr/>
            </p:nvSpPr>
            <p:spPr>
              <a:xfrm>
                <a:off x="4794350" y="3634775"/>
                <a:ext cx="2855700" cy="4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Scores for 0.5:</a:t>
                </a:r>
                <a:endParaRPr sz="1400" b="0" i="0" u="none" strike="noStrike" cap="none">
                  <a:solidFill>
                    <a:srgbClr val="000000"/>
                  </a:solidFill>
                  <a:latin typeface="Calibri"/>
                  <a:ea typeface="Calibri"/>
                  <a:cs typeface="Calibri"/>
                  <a:sym typeface="Calibri"/>
                </a:endParaRPr>
              </a:p>
            </p:txBody>
          </p:sp>
          <p:pic>
            <p:nvPicPr>
              <p:cNvPr id="314" name="Google Shape;314;gb0549f9f4a_0_47"/>
              <p:cNvPicPr preferRelativeResize="0"/>
              <p:nvPr/>
            </p:nvPicPr>
            <p:blipFill rotWithShape="1">
              <a:blip r:embed="rId4">
                <a:alphaModFix/>
              </a:blip>
              <a:srcRect/>
              <a:stretch/>
            </p:blipFill>
            <p:spPr>
              <a:xfrm>
                <a:off x="4794350" y="4089875"/>
                <a:ext cx="3117700" cy="859553"/>
              </a:xfrm>
              <a:prstGeom prst="rect">
                <a:avLst/>
              </a:prstGeom>
              <a:noFill/>
              <a:ln>
                <a:noFill/>
              </a:ln>
            </p:spPr>
          </p:pic>
        </p:grpSp>
        <p:sp>
          <p:nvSpPr>
            <p:cNvPr id="315" name="Google Shape;315;gb0549f9f4a_0_47"/>
            <p:cNvSpPr txBox="1"/>
            <p:nvPr/>
          </p:nvSpPr>
          <p:spPr>
            <a:xfrm rot="-5400000">
              <a:off x="115850" y="4758775"/>
              <a:ext cx="1106100" cy="32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Class </a:t>
              </a:r>
              <a:r>
                <a:rPr lang="en-IN"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316" name="Google Shape;316;gb0549f9f4a_0_47"/>
            <p:cNvSpPr txBox="1"/>
            <p:nvPr/>
          </p:nvSpPr>
          <p:spPr>
            <a:xfrm rot="-5400000">
              <a:off x="4324750" y="4758775"/>
              <a:ext cx="1106100" cy="32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Class </a:t>
              </a:r>
              <a:r>
                <a:rPr lang="en-IN"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grpSp>
      <p:pic>
        <p:nvPicPr>
          <p:cNvPr id="317" name="Google Shape;317;gb0549f9f4a_0_47"/>
          <p:cNvPicPr preferRelativeResize="0"/>
          <p:nvPr/>
        </p:nvPicPr>
        <p:blipFill rotWithShape="1">
          <a:blip r:embed="rId5">
            <a:alphaModFix/>
          </a:blip>
          <a:srcRect/>
          <a:stretch/>
        </p:blipFill>
        <p:spPr>
          <a:xfrm>
            <a:off x="5014341" y="3276602"/>
            <a:ext cx="2671811" cy="2078075"/>
          </a:xfrm>
          <a:prstGeom prst="rect">
            <a:avLst/>
          </a:prstGeom>
          <a:noFill/>
          <a:ln>
            <a:noFill/>
          </a:ln>
        </p:spPr>
      </p:pic>
      <p:pic>
        <p:nvPicPr>
          <p:cNvPr id="318" name="Google Shape;318;gb0549f9f4a_0_47"/>
          <p:cNvPicPr preferRelativeResize="0"/>
          <p:nvPr/>
        </p:nvPicPr>
        <p:blipFill rotWithShape="1">
          <a:blip r:embed="rId6">
            <a:alphaModFix/>
          </a:blip>
          <a:srcRect/>
          <a:stretch/>
        </p:blipFill>
        <p:spPr>
          <a:xfrm>
            <a:off x="830550" y="3276600"/>
            <a:ext cx="2561850" cy="2078075"/>
          </a:xfrm>
          <a:prstGeom prst="rect">
            <a:avLst/>
          </a:prstGeom>
          <a:noFill/>
          <a:ln>
            <a:noFill/>
          </a:ln>
        </p:spPr>
      </p:pic>
      <p:sp>
        <p:nvSpPr>
          <p:cNvPr id="319" name="Google Shape;319;gb0549f9f4a_0_47"/>
          <p:cNvSpPr txBox="1"/>
          <p:nvPr/>
        </p:nvSpPr>
        <p:spPr>
          <a:xfrm>
            <a:off x="895300" y="5694100"/>
            <a:ext cx="7466700" cy="44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Times New Roman"/>
                <a:ea typeface="Times New Roman"/>
                <a:cs typeface="Times New Roman"/>
                <a:sym typeface="Times New Roman"/>
              </a:rPr>
              <a:t>FP is reduced from 35 to 28 by using 0.4 as threshold instead of 0.5.</a:t>
            </a:r>
            <a:endParaRPr sz="1400" b="0" i="0" u="none" strike="noStrike" cap="none">
              <a:solidFill>
                <a:srgbClr val="000000"/>
              </a:solidFill>
              <a:latin typeface="Calibri"/>
              <a:ea typeface="Calibri"/>
              <a:cs typeface="Calibri"/>
              <a:sym typeface="Calibri"/>
            </a:endParaRPr>
          </a:p>
        </p:txBody>
      </p:sp>
      <p:sp>
        <p:nvSpPr>
          <p:cNvPr id="320" name="Google Shape;320;gb0549f9f4a_0_47"/>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Threshold Tuning</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8"/>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26" name="Google Shape;326;p18"/>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27" name="Google Shape;327;p18"/>
          <p:cNvSpPr txBox="1"/>
          <p:nvPr/>
        </p:nvSpPr>
        <p:spPr>
          <a:xfrm>
            <a:off x="429658" y="980501"/>
            <a:ext cx="8485742" cy="564889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Noto Sans Symbols"/>
              <a:buNone/>
            </a:pPr>
            <a:endParaRPr sz="2400" b="0" i="0" u="none" strike="noStrike" cap="none">
              <a:solidFill>
                <a:srgbClr val="0055A0"/>
              </a:solidFill>
              <a:latin typeface="Arial"/>
              <a:ea typeface="Arial"/>
              <a:cs typeface="Arial"/>
              <a:sym typeface="Arial"/>
            </a:endParaRPr>
          </a:p>
        </p:txBody>
      </p:sp>
      <p:sp>
        <p:nvSpPr>
          <p:cNvPr id="328" name="Google Shape;328;p18"/>
          <p:cNvSpPr txBox="1"/>
          <p:nvPr/>
        </p:nvSpPr>
        <p:spPr>
          <a:xfrm>
            <a:off x="291651" y="479334"/>
            <a:ext cx="865679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dirty="0">
                <a:solidFill>
                  <a:srgbClr val="000000"/>
                </a:solidFill>
                <a:latin typeface="Arial"/>
                <a:ea typeface="Arial"/>
                <a:cs typeface="Arial"/>
                <a:sym typeface="Arial"/>
              </a:rPr>
              <a:t>Examples of False Positives Anomalies- </a:t>
            </a:r>
            <a:r>
              <a:rPr lang="en-IN" sz="2400" b="0" i="0" u="none" strike="noStrike" cap="none" dirty="0" smtClean="0">
                <a:solidFill>
                  <a:srgbClr val="000000"/>
                </a:solidFill>
                <a:latin typeface="Arial"/>
                <a:ea typeface="Arial"/>
                <a:cs typeface="Arial"/>
                <a:sym typeface="Arial"/>
              </a:rPr>
              <a:t>Positive Sentiments</a:t>
            </a:r>
            <a:endParaRPr sz="2400" b="1" i="0" u="none" strike="noStrike" cap="none" dirty="0">
              <a:solidFill>
                <a:srgbClr val="000000"/>
              </a:solidFill>
              <a:latin typeface="Arial"/>
              <a:ea typeface="Arial"/>
              <a:cs typeface="Arial"/>
              <a:sym typeface="Arial"/>
            </a:endParaRPr>
          </a:p>
        </p:txBody>
      </p:sp>
      <p:sp>
        <p:nvSpPr>
          <p:cNvPr id="329" name="Google Shape;329;p18"/>
          <p:cNvSpPr txBox="1"/>
          <p:nvPr/>
        </p:nvSpPr>
        <p:spPr>
          <a:xfrm>
            <a:off x="429658" y="1224247"/>
            <a:ext cx="8030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Below are few examples from the 28 False Positives obtained after threshold tuning:</a:t>
            </a:r>
            <a:endParaRPr/>
          </a:p>
        </p:txBody>
      </p:sp>
      <p:pic>
        <p:nvPicPr>
          <p:cNvPr id="330" name="Google Shape;330;p18"/>
          <p:cNvPicPr preferRelativeResize="0"/>
          <p:nvPr/>
        </p:nvPicPr>
        <p:blipFill rotWithShape="1">
          <a:blip r:embed="rId3">
            <a:alphaModFix/>
          </a:blip>
          <a:srcRect/>
          <a:stretch/>
        </p:blipFill>
        <p:spPr>
          <a:xfrm>
            <a:off x="486031" y="4552138"/>
            <a:ext cx="8372476" cy="1235565"/>
          </a:xfrm>
          <a:prstGeom prst="rect">
            <a:avLst/>
          </a:prstGeom>
          <a:noFill/>
          <a:ln>
            <a:noFill/>
          </a:ln>
        </p:spPr>
      </p:pic>
      <p:sp>
        <p:nvSpPr>
          <p:cNvPr id="331" name="Google Shape;331;p18"/>
          <p:cNvSpPr txBox="1"/>
          <p:nvPr/>
        </p:nvSpPr>
        <p:spPr>
          <a:xfrm>
            <a:off x="3962400" y="1555550"/>
            <a:ext cx="2949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1" i="0" u="none" strike="noStrike" cap="none">
                <a:solidFill>
                  <a:srgbClr val="000000"/>
                </a:solidFill>
                <a:latin typeface="Arial"/>
                <a:ea typeface="Arial"/>
                <a:cs typeface="Arial"/>
                <a:sym typeface="Arial"/>
              </a:rPr>
              <a:t>Positive Sentiments</a:t>
            </a:r>
            <a:endParaRPr/>
          </a:p>
        </p:txBody>
      </p:sp>
      <p:pic>
        <p:nvPicPr>
          <p:cNvPr id="332" name="Google Shape;332;p18"/>
          <p:cNvPicPr preferRelativeResize="0"/>
          <p:nvPr/>
        </p:nvPicPr>
        <p:blipFill rotWithShape="1">
          <a:blip r:embed="rId4">
            <a:alphaModFix/>
          </a:blip>
          <a:srcRect/>
          <a:stretch/>
        </p:blipFill>
        <p:spPr>
          <a:xfrm>
            <a:off x="396096" y="1940144"/>
            <a:ext cx="8552347" cy="2482462"/>
          </a:xfrm>
          <a:prstGeom prst="rect">
            <a:avLst/>
          </a:prstGeom>
          <a:noFill/>
          <a:ln>
            <a:noFill/>
          </a:ln>
        </p:spPr>
      </p:pic>
      <p:sp>
        <p:nvSpPr>
          <p:cNvPr id="333" name="Google Shape;333;p18"/>
          <p:cNvSpPr/>
          <p:nvPr/>
        </p:nvSpPr>
        <p:spPr>
          <a:xfrm>
            <a:off x="7475071" y="1940144"/>
            <a:ext cx="609600" cy="341728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4" name="Google Shape;334;p18"/>
          <p:cNvSpPr txBox="1"/>
          <p:nvPr/>
        </p:nvSpPr>
        <p:spPr>
          <a:xfrm>
            <a:off x="429658" y="5916164"/>
            <a:ext cx="868503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In reality these sentiments are positive (5 rating one’s), however the model has predicted them as negative (0 rating) because of the extreme negative Probab_0 Scores, highlighted above.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9"/>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40" name="Google Shape;340;p19"/>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41" name="Google Shape;341;p19"/>
          <p:cNvSpPr txBox="1"/>
          <p:nvPr/>
        </p:nvSpPr>
        <p:spPr>
          <a:xfrm>
            <a:off x="429658" y="980501"/>
            <a:ext cx="8485742" cy="564889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Noto Sans Symbols"/>
              <a:buNone/>
            </a:pPr>
            <a:endParaRPr sz="2400" b="0" i="0" u="none" strike="noStrike" cap="none">
              <a:solidFill>
                <a:srgbClr val="0055A0"/>
              </a:solidFill>
              <a:latin typeface="Arial"/>
              <a:ea typeface="Arial"/>
              <a:cs typeface="Arial"/>
              <a:sym typeface="Arial"/>
            </a:endParaRPr>
          </a:p>
        </p:txBody>
      </p:sp>
      <p:sp>
        <p:nvSpPr>
          <p:cNvPr id="342" name="Google Shape;342;p19"/>
          <p:cNvSpPr txBox="1"/>
          <p:nvPr/>
        </p:nvSpPr>
        <p:spPr>
          <a:xfrm>
            <a:off x="455803" y="568420"/>
            <a:ext cx="86381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Arial"/>
                <a:ea typeface="Arial"/>
                <a:cs typeface="Arial"/>
                <a:sym typeface="Arial"/>
              </a:rPr>
              <a:t>WordCloud- Positive Sentiments having Negative Words</a:t>
            </a:r>
            <a:endParaRPr sz="2600" b="1" i="0" u="none" strike="noStrike" cap="none">
              <a:solidFill>
                <a:srgbClr val="000000"/>
              </a:solidFill>
              <a:latin typeface="Arial"/>
              <a:ea typeface="Arial"/>
              <a:cs typeface="Arial"/>
              <a:sym typeface="Arial"/>
            </a:endParaRPr>
          </a:p>
        </p:txBody>
      </p:sp>
      <p:pic>
        <p:nvPicPr>
          <p:cNvPr id="343" name="Google Shape;343;p19"/>
          <p:cNvPicPr preferRelativeResize="0"/>
          <p:nvPr/>
        </p:nvPicPr>
        <p:blipFill rotWithShape="1">
          <a:blip r:embed="rId3">
            <a:alphaModFix/>
          </a:blip>
          <a:srcRect/>
          <a:stretch/>
        </p:blipFill>
        <p:spPr>
          <a:xfrm>
            <a:off x="775658" y="1181629"/>
            <a:ext cx="7793742" cy="3886200"/>
          </a:xfrm>
          <a:prstGeom prst="rect">
            <a:avLst/>
          </a:prstGeom>
          <a:noFill/>
          <a:ln>
            <a:noFill/>
          </a:ln>
        </p:spPr>
      </p:pic>
      <p:sp>
        <p:nvSpPr>
          <p:cNvPr id="344" name="Google Shape;344;p19"/>
          <p:cNvSpPr txBox="1"/>
          <p:nvPr/>
        </p:nvSpPr>
        <p:spPr>
          <a:xfrm>
            <a:off x="481529" y="5311786"/>
            <a:ext cx="8433871"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1" i="0" u="none" strike="noStrike" cap="none" dirty="0">
                <a:solidFill>
                  <a:srgbClr val="000000"/>
                </a:solidFill>
                <a:latin typeface="Arial"/>
                <a:ea typeface="Arial"/>
                <a:cs typeface="Arial"/>
                <a:sym typeface="Arial"/>
              </a:rPr>
              <a:t>Observation: </a:t>
            </a:r>
            <a:br>
              <a:rPr lang="en-IN" sz="1600" b="1" i="0" u="none" strike="noStrike" cap="none" dirty="0">
                <a:solidFill>
                  <a:srgbClr val="000000"/>
                </a:solidFill>
                <a:latin typeface="Arial"/>
                <a:ea typeface="Arial"/>
                <a:cs typeface="Arial"/>
                <a:sym typeface="Arial"/>
              </a:rPr>
            </a:b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600" b="0" i="0" u="none" strike="noStrike" cap="none" dirty="0">
                <a:solidFill>
                  <a:srgbClr val="000000"/>
                </a:solidFill>
                <a:latin typeface="Arial"/>
                <a:ea typeface="Arial"/>
                <a:cs typeface="Arial"/>
                <a:sym typeface="Arial"/>
              </a:rPr>
              <a:t>Above are the few words used in the Positive Sentiments, due to which the Probab_0 Score is extremely negative. Thus the actual positive review rating (i.e. Rating 5) does not match with </a:t>
            </a:r>
            <a:r>
              <a:rPr lang="en-IN" sz="1600" b="0" i="0" u="none" strike="noStrike" cap="none" dirty="0" smtClean="0">
                <a:solidFill>
                  <a:srgbClr val="000000"/>
                </a:solidFill>
                <a:latin typeface="Arial"/>
                <a:ea typeface="Arial"/>
                <a:cs typeface="Arial"/>
                <a:sym typeface="Arial"/>
              </a:rPr>
              <a:t>the</a:t>
            </a:r>
            <a:r>
              <a:rPr lang="en-IN" dirty="0"/>
              <a:t> </a:t>
            </a:r>
            <a:r>
              <a:rPr lang="en-IN" sz="1600" b="0" i="0" u="none" strike="noStrike" cap="none" dirty="0" err="1" smtClean="0">
                <a:solidFill>
                  <a:srgbClr val="000000"/>
                </a:solidFill>
                <a:latin typeface="Arial"/>
                <a:ea typeface="Arial"/>
                <a:cs typeface="Arial"/>
                <a:sym typeface="Arial"/>
              </a:rPr>
              <a:t>Model_Pred</a:t>
            </a:r>
            <a:r>
              <a:rPr lang="en-IN" sz="1600" b="0" i="0" u="none" strike="noStrike" cap="none" dirty="0" smtClean="0">
                <a:solidFill>
                  <a:srgbClr val="000000"/>
                </a:solidFill>
                <a:latin typeface="Arial"/>
                <a:ea typeface="Arial"/>
                <a:cs typeface="Arial"/>
                <a:sym typeface="Arial"/>
              </a:rPr>
              <a:t> </a:t>
            </a:r>
            <a:r>
              <a:rPr lang="en-IN" sz="1600" b="0" i="0" u="none" strike="noStrike" cap="none" dirty="0">
                <a:solidFill>
                  <a:srgbClr val="000000"/>
                </a:solidFill>
                <a:latin typeface="Arial"/>
                <a:ea typeface="Arial"/>
                <a:cs typeface="Arial"/>
                <a:sym typeface="Arial"/>
              </a:rPr>
              <a:t>rating (i.e. Rating 0), hence resulting in Anomalies.</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b0042b7d99_1_0"/>
          <p:cNvSpPr/>
          <p:nvPr/>
        </p:nvSpPr>
        <p:spPr>
          <a:xfrm>
            <a:off x="45026" y="58880"/>
            <a:ext cx="206100"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gb0042b7d99_1_0"/>
          <p:cNvSpPr/>
          <p:nvPr/>
        </p:nvSpPr>
        <p:spPr>
          <a:xfrm>
            <a:off x="45026" y="2313700"/>
            <a:ext cx="206100" cy="446130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gb0042b7d99_1_0"/>
          <p:cNvSpPr txBox="1"/>
          <p:nvPr/>
        </p:nvSpPr>
        <p:spPr>
          <a:xfrm>
            <a:off x="382925" y="869800"/>
            <a:ext cx="8537400" cy="5829000"/>
          </a:xfrm>
          <a:prstGeom prst="rect">
            <a:avLst/>
          </a:prstGeom>
          <a:noFill/>
          <a:ln>
            <a:noFill/>
          </a:ln>
        </p:spPr>
        <p:txBody>
          <a:bodyPr spcFirstLastPara="1" wrap="square" lIns="91425" tIns="45700" rIns="91425" bIns="45700" anchor="t" anchorCtr="0">
            <a:noAutofit/>
          </a:bodyPr>
          <a:lstStyle/>
          <a:p>
            <a:pPr marL="457200" marR="0" lvl="0" indent="-336550" algn="just" rtl="0">
              <a:lnSpc>
                <a:spcPct val="100000"/>
              </a:lnSpc>
              <a:spcBef>
                <a:spcPts val="0"/>
              </a:spcBef>
              <a:spcAft>
                <a:spcPts val="0"/>
              </a:spcAft>
              <a:buClr>
                <a:schemeClr val="dk1"/>
              </a:buClr>
              <a:buSzPts val="1700"/>
              <a:buFont typeface="Times New Roman"/>
              <a:buChar char="●"/>
            </a:pPr>
            <a:r>
              <a:rPr lang="en-IN" sz="2000" b="0" i="0" u="none" strike="noStrike" cap="none">
                <a:solidFill>
                  <a:schemeClr val="dk1"/>
                </a:solidFill>
                <a:latin typeface="Times New Roman"/>
                <a:ea typeface="Times New Roman"/>
                <a:cs typeface="Times New Roman"/>
                <a:sym typeface="Times New Roman"/>
              </a:rPr>
              <a:t>The objective is to identify any inconsistencies or anomalies between the ratings and the reviews given by a customer, thereby confirming if the rating is in line with the review.</a:t>
            </a:r>
            <a:endParaRPr sz="2000" b="0" i="0" u="none" strike="noStrike" cap="none">
              <a:solidFill>
                <a:schemeClr val="dk1"/>
              </a:solidFill>
              <a:latin typeface="Times New Roman"/>
              <a:ea typeface="Times New Roman"/>
              <a:cs typeface="Times New Roman"/>
              <a:sym typeface="Times New Roman"/>
            </a:endParaRPr>
          </a:p>
          <a:p>
            <a:pPr marL="457200" marR="567128" lvl="0" indent="-228600" algn="just" rtl="0">
              <a:lnSpc>
                <a:spcPct val="115000"/>
              </a:lnSpc>
              <a:spcBef>
                <a:spcPts val="0"/>
              </a:spcBef>
              <a:spcAft>
                <a:spcPts val="0"/>
              </a:spcAft>
              <a:buClr>
                <a:schemeClr val="dk1"/>
              </a:buClr>
              <a:buSzPts val="1700"/>
              <a:buFont typeface="Times New Roman"/>
              <a:buNone/>
            </a:pPr>
            <a:endParaRPr sz="1700" b="0" i="0" u="none" strike="noStrike" cap="none">
              <a:solidFill>
                <a:schemeClr val="dk1"/>
              </a:solidFill>
              <a:latin typeface="Times New Roman"/>
              <a:ea typeface="Times New Roman"/>
              <a:cs typeface="Times New Roman"/>
              <a:sym typeface="Times New Roman"/>
            </a:endParaRPr>
          </a:p>
          <a:p>
            <a:pPr marL="0" marR="567128" lvl="0" indent="0" algn="just" rtl="0">
              <a:lnSpc>
                <a:spcPct val="115000"/>
              </a:lnSpc>
              <a:spcBef>
                <a:spcPts val="0"/>
              </a:spcBef>
              <a:spcAft>
                <a:spcPts val="0"/>
              </a:spcAft>
              <a:buClr>
                <a:srgbClr val="000000"/>
              </a:buClr>
              <a:buSzPts val="1700"/>
              <a:buFont typeface="Arial"/>
              <a:buNone/>
            </a:pPr>
            <a:endParaRPr sz="1700" b="0" i="0" u="none" strike="noStrike" cap="none">
              <a:solidFill>
                <a:schemeClr val="dk1"/>
              </a:solidFill>
              <a:latin typeface="Times New Roman"/>
              <a:ea typeface="Times New Roman"/>
              <a:cs typeface="Times New Roman"/>
              <a:sym typeface="Times New Roman"/>
            </a:endParaRPr>
          </a:p>
          <a:p>
            <a:pPr marL="0" marR="567128" lvl="0" indent="0" algn="just" rtl="0">
              <a:lnSpc>
                <a:spcPct val="115000"/>
              </a:lnSpc>
              <a:spcBef>
                <a:spcPts val="2344"/>
              </a:spcBef>
              <a:spcAft>
                <a:spcPts val="0"/>
              </a:spcAft>
              <a:buClr>
                <a:srgbClr val="000000"/>
              </a:buClr>
              <a:buSzPts val="1700"/>
              <a:buFont typeface="Arial"/>
              <a:buNone/>
            </a:pPr>
            <a:endParaRPr sz="1700" b="0" i="0" u="none" strike="noStrike" cap="none">
              <a:solidFill>
                <a:schemeClr val="dk1"/>
              </a:solidFill>
              <a:latin typeface="Times New Roman"/>
              <a:ea typeface="Times New Roman"/>
              <a:cs typeface="Times New Roman"/>
              <a:sym typeface="Times New Roman"/>
            </a:endParaRPr>
          </a:p>
          <a:p>
            <a:pPr marL="0" marR="567128" lvl="0" indent="0" algn="just" rtl="0">
              <a:lnSpc>
                <a:spcPct val="115000"/>
              </a:lnSpc>
              <a:spcBef>
                <a:spcPts val="2344"/>
              </a:spcBef>
              <a:spcAft>
                <a:spcPts val="0"/>
              </a:spcAft>
              <a:buClr>
                <a:srgbClr val="000000"/>
              </a:buClr>
              <a:buSzPts val="1700"/>
              <a:buFont typeface="Arial"/>
              <a:buNone/>
            </a:pPr>
            <a:endParaRPr sz="1700" b="0" i="0" u="none" strike="noStrike" cap="none">
              <a:solidFill>
                <a:schemeClr val="dk1"/>
              </a:solidFill>
              <a:latin typeface="Times New Roman"/>
              <a:ea typeface="Times New Roman"/>
              <a:cs typeface="Times New Roman"/>
              <a:sym typeface="Times New Roman"/>
            </a:endParaRPr>
          </a:p>
          <a:p>
            <a:pPr marL="0" marR="567128" lvl="0" indent="0" algn="just" rtl="0">
              <a:lnSpc>
                <a:spcPct val="115000"/>
              </a:lnSpc>
              <a:spcBef>
                <a:spcPts val="2344"/>
              </a:spcBef>
              <a:spcAft>
                <a:spcPts val="0"/>
              </a:spcAft>
              <a:buClr>
                <a:srgbClr val="000000"/>
              </a:buClr>
              <a:buSzPts val="1700"/>
              <a:buFont typeface="Arial"/>
              <a:buNone/>
            </a:pPr>
            <a:endParaRPr sz="1700" b="0" i="0" u="none" strike="noStrike" cap="none">
              <a:solidFill>
                <a:schemeClr val="dk1"/>
              </a:solidFill>
              <a:latin typeface="Times New Roman"/>
              <a:ea typeface="Times New Roman"/>
              <a:cs typeface="Times New Roman"/>
              <a:sym typeface="Times New Roman"/>
            </a:endParaRPr>
          </a:p>
          <a:p>
            <a:pPr marL="0" marR="567128" lvl="0" indent="0" algn="just" rtl="0">
              <a:lnSpc>
                <a:spcPct val="115000"/>
              </a:lnSpc>
              <a:spcBef>
                <a:spcPts val="2344"/>
              </a:spcBef>
              <a:spcAft>
                <a:spcPts val="0"/>
              </a:spcAft>
              <a:buClr>
                <a:srgbClr val="000000"/>
              </a:buClr>
              <a:buSzPts val="1700"/>
              <a:buFont typeface="Arial"/>
              <a:buNone/>
            </a:pPr>
            <a:endParaRPr sz="1700" b="0" i="0" u="none" strike="noStrike" cap="none">
              <a:solidFill>
                <a:schemeClr val="dk1"/>
              </a:solidFill>
              <a:latin typeface="Times New Roman"/>
              <a:ea typeface="Times New Roman"/>
              <a:cs typeface="Times New Roman"/>
              <a:sym typeface="Times New Roman"/>
            </a:endParaRPr>
          </a:p>
          <a:p>
            <a:pPr marL="457200" marR="567128" lvl="0" indent="0" algn="ctr" rtl="0">
              <a:lnSpc>
                <a:spcPct val="115000"/>
              </a:lnSpc>
              <a:spcBef>
                <a:spcPts val="2344"/>
              </a:spcBef>
              <a:spcAft>
                <a:spcPts val="0"/>
              </a:spcAft>
              <a:buClr>
                <a:srgbClr val="000000"/>
              </a:buClr>
              <a:buSzPts val="1700"/>
              <a:buFont typeface="Arial"/>
              <a:buNone/>
            </a:pPr>
            <a:r>
              <a:rPr lang="en-IN" sz="1700" b="0" i="0" u="none" strike="noStrike" cap="none">
                <a:solidFill>
                  <a:schemeClr val="dk1"/>
                </a:solidFill>
                <a:latin typeface="Times New Roman"/>
                <a:ea typeface="Times New Roman"/>
                <a:cs typeface="Times New Roman"/>
                <a:sym typeface="Times New Roman"/>
              </a:rPr>
              <a:t>SourcsSOur</a:t>
            </a:r>
            <a:endParaRPr sz="1700" b="0" i="0" u="none" strike="noStrike" cap="none">
              <a:solidFill>
                <a:schemeClr val="dk1"/>
              </a:solidFill>
              <a:latin typeface="Times New Roman"/>
              <a:ea typeface="Times New Roman"/>
              <a:cs typeface="Times New Roman"/>
              <a:sym typeface="Times New Roman"/>
            </a:endParaRPr>
          </a:p>
          <a:p>
            <a:pPr marL="457200" marR="567128" lvl="0" indent="0" algn="ctr" rtl="0">
              <a:lnSpc>
                <a:spcPct val="115000"/>
              </a:lnSpc>
              <a:spcBef>
                <a:spcPts val="2344"/>
              </a:spcBef>
              <a:spcAft>
                <a:spcPts val="0"/>
              </a:spcAft>
              <a:buClr>
                <a:srgbClr val="000000"/>
              </a:buClr>
              <a:buSzPts val="1700"/>
              <a:buFont typeface="Arial"/>
              <a:buNone/>
            </a:pPr>
            <a:endParaRPr sz="1700" b="0" i="0" u="none" strike="noStrike" cap="none">
              <a:solidFill>
                <a:srgbClr val="000000"/>
              </a:solidFill>
              <a:latin typeface="Times New Roman"/>
              <a:ea typeface="Times New Roman"/>
              <a:cs typeface="Times New Roman"/>
              <a:sym typeface="Times New Roman"/>
            </a:endParaRPr>
          </a:p>
          <a:p>
            <a:pPr marL="457200" marR="567128" lvl="0" indent="0" algn="ctr" rtl="0">
              <a:lnSpc>
                <a:spcPct val="115000"/>
              </a:lnSpc>
              <a:spcBef>
                <a:spcPts val="2344"/>
              </a:spcBef>
              <a:spcAft>
                <a:spcPts val="0"/>
              </a:spcAft>
              <a:buClr>
                <a:srgbClr val="000000"/>
              </a:buClr>
              <a:buSzPts val="1700"/>
              <a:buFont typeface="Arial"/>
              <a:buNone/>
            </a:pPr>
            <a:r>
              <a:rPr lang="en-IN" sz="1700" b="0" i="0" u="none" strike="noStrike" cap="none">
                <a:solidFill>
                  <a:srgbClr val="000000"/>
                </a:solidFill>
                <a:latin typeface="Times New Roman"/>
                <a:ea typeface="Times New Roman"/>
                <a:cs typeface="Times New Roman"/>
                <a:sym typeface="Times New Roman"/>
              </a:rPr>
              <a:t>Source:</a:t>
            </a:r>
            <a:r>
              <a:rPr lang="en-IN" sz="1700" b="0" i="0" u="none" strike="noStrike" cap="none">
                <a:solidFill>
                  <a:schemeClr val="dk1"/>
                </a:solidFill>
                <a:latin typeface="Times New Roman"/>
                <a:ea typeface="Times New Roman"/>
                <a:cs typeface="Times New Roman"/>
                <a:sym typeface="Times New Roman"/>
              </a:rPr>
              <a:t> </a:t>
            </a:r>
            <a:r>
              <a:rPr lang="en-IN" sz="1700" b="0" i="0" u="sng" strike="noStrike" cap="none">
                <a:solidFill>
                  <a:schemeClr val="hlink"/>
                </a:solidFill>
                <a:latin typeface="Times New Roman"/>
                <a:ea typeface="Times New Roman"/>
                <a:cs typeface="Times New Roman"/>
                <a:sym typeface="Times New Roman"/>
                <a:hlinkClick r:id="rId3"/>
              </a:rPr>
              <a:t>blog.3dcart.com</a:t>
            </a:r>
            <a:endParaRPr sz="1700" b="0" i="0" u="none" strike="noStrike" cap="none">
              <a:solidFill>
                <a:schemeClr val="dk1"/>
              </a:solidFill>
              <a:latin typeface="Times New Roman"/>
              <a:ea typeface="Times New Roman"/>
              <a:cs typeface="Times New Roman"/>
              <a:sym typeface="Times New Roman"/>
            </a:endParaRPr>
          </a:p>
        </p:txBody>
      </p:sp>
      <p:sp>
        <p:nvSpPr>
          <p:cNvPr id="102" name="Google Shape;102;gb0042b7d99_1_0"/>
          <p:cNvSpPr txBox="1"/>
          <p:nvPr/>
        </p:nvSpPr>
        <p:spPr>
          <a:xfrm>
            <a:off x="606600" y="137799"/>
            <a:ext cx="8537400" cy="73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Problem Statement</a:t>
            </a:r>
            <a:endParaRPr sz="4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2000" b="0" i="0" u="none" strike="noStrike" cap="none">
              <a:solidFill>
                <a:schemeClr val="dk1"/>
              </a:solidFill>
              <a:latin typeface="Calibri"/>
              <a:ea typeface="Calibri"/>
              <a:cs typeface="Calibri"/>
              <a:sym typeface="Calibri"/>
            </a:endParaRPr>
          </a:p>
        </p:txBody>
      </p:sp>
      <p:pic>
        <p:nvPicPr>
          <p:cNvPr id="103" name="Google Shape;103;gb0042b7d99_1_0"/>
          <p:cNvPicPr preferRelativeResize="0"/>
          <p:nvPr/>
        </p:nvPicPr>
        <p:blipFill rotWithShape="1">
          <a:blip r:embed="rId4">
            <a:alphaModFix/>
          </a:blip>
          <a:srcRect/>
          <a:stretch/>
        </p:blipFill>
        <p:spPr>
          <a:xfrm>
            <a:off x="1208850" y="1933175"/>
            <a:ext cx="7335600" cy="4211925"/>
          </a:xfrm>
          <a:prstGeom prst="rect">
            <a:avLst/>
          </a:prstGeom>
          <a:noFill/>
          <a:ln>
            <a:noFill/>
          </a:ln>
        </p:spPr>
      </p:pic>
      <p:sp>
        <p:nvSpPr>
          <p:cNvPr id="104" name="Google Shape;104;gb0042b7d99_1_0"/>
          <p:cNvSpPr txBox="1"/>
          <p:nvPr/>
        </p:nvSpPr>
        <p:spPr>
          <a:xfrm>
            <a:off x="8434725" y="6383450"/>
            <a:ext cx="73356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Calibri"/>
                <a:ea typeface="Calibri"/>
                <a:cs typeface="Calibri"/>
                <a:sym typeface="Calibri"/>
              </a:rPr>
              <a:t>2</a:t>
            </a:r>
            <a:endParaRPr sz="11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0"/>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50" name="Google Shape;350;p20"/>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51" name="Google Shape;351;p20"/>
          <p:cNvSpPr txBox="1"/>
          <p:nvPr/>
        </p:nvSpPr>
        <p:spPr>
          <a:xfrm>
            <a:off x="429658" y="980501"/>
            <a:ext cx="8485742" cy="564889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Noto Sans Symbols"/>
              <a:buNone/>
            </a:pPr>
            <a:endParaRPr sz="2400" b="0" i="0" u="none" strike="noStrike" cap="none">
              <a:solidFill>
                <a:srgbClr val="0055A0"/>
              </a:solidFill>
              <a:latin typeface="Arial"/>
              <a:ea typeface="Arial"/>
              <a:cs typeface="Arial"/>
              <a:sym typeface="Arial"/>
            </a:endParaRPr>
          </a:p>
        </p:txBody>
      </p:sp>
      <p:sp>
        <p:nvSpPr>
          <p:cNvPr id="352" name="Google Shape;352;p20"/>
          <p:cNvSpPr txBox="1"/>
          <p:nvPr/>
        </p:nvSpPr>
        <p:spPr>
          <a:xfrm>
            <a:off x="291651" y="479334"/>
            <a:ext cx="876123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dirty="0">
                <a:solidFill>
                  <a:srgbClr val="000000"/>
                </a:solidFill>
                <a:latin typeface="Arial"/>
                <a:ea typeface="Arial"/>
                <a:cs typeface="Arial"/>
                <a:sym typeface="Arial"/>
              </a:rPr>
              <a:t>Examples of False Positives Anomalies- Negative Sentiments</a:t>
            </a:r>
            <a:endParaRPr sz="2400" b="1" i="0" u="none" strike="noStrike" cap="none" dirty="0">
              <a:solidFill>
                <a:srgbClr val="000000"/>
              </a:solidFill>
              <a:latin typeface="Arial"/>
              <a:ea typeface="Arial"/>
              <a:cs typeface="Arial"/>
              <a:sym typeface="Arial"/>
            </a:endParaRPr>
          </a:p>
        </p:txBody>
      </p:sp>
      <p:sp>
        <p:nvSpPr>
          <p:cNvPr id="353" name="Google Shape;353;p20"/>
          <p:cNvSpPr txBox="1"/>
          <p:nvPr/>
        </p:nvSpPr>
        <p:spPr>
          <a:xfrm>
            <a:off x="429658" y="1148047"/>
            <a:ext cx="803057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Below are few examples from the 28 False Positives obtained after threshold tuning:</a:t>
            </a:r>
            <a:endParaRPr/>
          </a:p>
        </p:txBody>
      </p:sp>
      <p:sp>
        <p:nvSpPr>
          <p:cNvPr id="354" name="Google Shape;354;p20"/>
          <p:cNvSpPr txBox="1"/>
          <p:nvPr/>
        </p:nvSpPr>
        <p:spPr>
          <a:xfrm>
            <a:off x="4038600" y="1726050"/>
            <a:ext cx="2765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1" i="0" u="none" strike="noStrike" cap="none">
                <a:solidFill>
                  <a:srgbClr val="000000"/>
                </a:solidFill>
                <a:latin typeface="Arial"/>
                <a:ea typeface="Arial"/>
                <a:cs typeface="Arial"/>
                <a:sym typeface="Arial"/>
              </a:rPr>
              <a:t>Negative Sentiments</a:t>
            </a:r>
            <a:endParaRPr/>
          </a:p>
        </p:txBody>
      </p:sp>
      <p:sp>
        <p:nvSpPr>
          <p:cNvPr id="355" name="Google Shape;355;p20"/>
          <p:cNvSpPr txBox="1"/>
          <p:nvPr/>
        </p:nvSpPr>
        <p:spPr>
          <a:xfrm>
            <a:off x="359318" y="5889176"/>
            <a:ext cx="868503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In reality these sentiments are negative (0 rating one’s), however the model has predicted them as positive(5 rating) because of the extreme positive Probab_0 Scores, highlighted above.</a:t>
            </a:r>
            <a:endParaRPr/>
          </a:p>
        </p:txBody>
      </p:sp>
      <p:pic>
        <p:nvPicPr>
          <p:cNvPr id="356" name="Google Shape;356;p20"/>
          <p:cNvPicPr preferRelativeResize="0"/>
          <p:nvPr/>
        </p:nvPicPr>
        <p:blipFill rotWithShape="1">
          <a:blip r:embed="rId3">
            <a:alphaModFix/>
          </a:blip>
          <a:srcRect/>
          <a:stretch/>
        </p:blipFill>
        <p:spPr>
          <a:xfrm>
            <a:off x="417334" y="2322424"/>
            <a:ext cx="8569005" cy="2043113"/>
          </a:xfrm>
          <a:prstGeom prst="rect">
            <a:avLst/>
          </a:prstGeom>
          <a:noFill/>
          <a:ln>
            <a:noFill/>
          </a:ln>
        </p:spPr>
      </p:pic>
      <p:pic>
        <p:nvPicPr>
          <p:cNvPr id="357" name="Google Shape;357;p20"/>
          <p:cNvPicPr preferRelativeResize="0"/>
          <p:nvPr/>
        </p:nvPicPr>
        <p:blipFill rotWithShape="1">
          <a:blip r:embed="rId4">
            <a:alphaModFix/>
          </a:blip>
          <a:srcRect/>
          <a:stretch/>
        </p:blipFill>
        <p:spPr>
          <a:xfrm>
            <a:off x="458965" y="2082344"/>
            <a:ext cx="8491604" cy="231356"/>
          </a:xfrm>
          <a:prstGeom prst="rect">
            <a:avLst/>
          </a:prstGeom>
          <a:noFill/>
          <a:ln>
            <a:noFill/>
          </a:ln>
        </p:spPr>
      </p:pic>
      <p:pic>
        <p:nvPicPr>
          <p:cNvPr id="358" name="Google Shape;358;p20"/>
          <p:cNvPicPr preferRelativeResize="0"/>
          <p:nvPr/>
        </p:nvPicPr>
        <p:blipFill rotWithShape="1">
          <a:blip r:embed="rId5">
            <a:alphaModFix/>
          </a:blip>
          <a:srcRect/>
          <a:stretch/>
        </p:blipFill>
        <p:spPr>
          <a:xfrm>
            <a:off x="440780" y="4336229"/>
            <a:ext cx="8533235" cy="1137186"/>
          </a:xfrm>
          <a:prstGeom prst="rect">
            <a:avLst/>
          </a:prstGeom>
          <a:noFill/>
          <a:ln>
            <a:noFill/>
          </a:ln>
        </p:spPr>
      </p:pic>
      <p:sp>
        <p:nvSpPr>
          <p:cNvPr id="359" name="Google Shape;359;p20"/>
          <p:cNvSpPr/>
          <p:nvPr/>
        </p:nvSpPr>
        <p:spPr>
          <a:xfrm>
            <a:off x="7543199" y="2056099"/>
            <a:ext cx="540871" cy="341728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1"/>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65" name="Google Shape;365;p21"/>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66" name="Google Shape;366;p21"/>
          <p:cNvSpPr txBox="1"/>
          <p:nvPr/>
        </p:nvSpPr>
        <p:spPr>
          <a:xfrm>
            <a:off x="429658" y="980501"/>
            <a:ext cx="8485742" cy="564889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Noto Sans Symbols"/>
              <a:buNone/>
            </a:pPr>
            <a:endParaRPr sz="2400" b="0" i="0" u="none" strike="noStrike" cap="none">
              <a:solidFill>
                <a:srgbClr val="0055A0"/>
              </a:solidFill>
              <a:latin typeface="Arial"/>
              <a:ea typeface="Arial"/>
              <a:cs typeface="Arial"/>
              <a:sym typeface="Arial"/>
            </a:endParaRPr>
          </a:p>
        </p:txBody>
      </p:sp>
      <p:sp>
        <p:nvSpPr>
          <p:cNvPr id="367" name="Google Shape;367;p21"/>
          <p:cNvSpPr txBox="1"/>
          <p:nvPr/>
        </p:nvSpPr>
        <p:spPr>
          <a:xfrm>
            <a:off x="455803" y="568420"/>
            <a:ext cx="86381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Arial"/>
                <a:ea typeface="Arial"/>
                <a:cs typeface="Arial"/>
                <a:sym typeface="Arial"/>
              </a:rPr>
              <a:t>WordCloud- Negative Sentiments having Positive Words</a:t>
            </a:r>
            <a:endParaRPr sz="2600" b="1" i="0" u="none" strike="noStrike" cap="none">
              <a:solidFill>
                <a:srgbClr val="000000"/>
              </a:solidFill>
              <a:latin typeface="Arial"/>
              <a:ea typeface="Arial"/>
              <a:cs typeface="Arial"/>
              <a:sym typeface="Arial"/>
            </a:endParaRPr>
          </a:p>
        </p:txBody>
      </p:sp>
      <p:sp>
        <p:nvSpPr>
          <p:cNvPr id="368" name="Google Shape;368;p21"/>
          <p:cNvSpPr txBox="1"/>
          <p:nvPr/>
        </p:nvSpPr>
        <p:spPr>
          <a:xfrm>
            <a:off x="481529" y="5311786"/>
            <a:ext cx="8433871"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1" i="0" u="none" strike="noStrike" cap="none" dirty="0">
                <a:solidFill>
                  <a:srgbClr val="000000"/>
                </a:solidFill>
                <a:latin typeface="Arial"/>
                <a:ea typeface="Arial"/>
                <a:cs typeface="Arial"/>
                <a:sym typeface="Arial"/>
              </a:rPr>
              <a:t>Observation: </a:t>
            </a:r>
            <a:br>
              <a:rPr lang="en-IN" sz="1600" b="1" i="0" u="none" strike="noStrike" cap="none" dirty="0">
                <a:solidFill>
                  <a:srgbClr val="000000"/>
                </a:solidFill>
                <a:latin typeface="Arial"/>
                <a:ea typeface="Arial"/>
                <a:cs typeface="Arial"/>
                <a:sym typeface="Arial"/>
              </a:rPr>
            </a:b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600" b="0" i="0" u="none" strike="noStrike" cap="none" dirty="0">
                <a:solidFill>
                  <a:srgbClr val="000000"/>
                </a:solidFill>
                <a:latin typeface="Arial"/>
                <a:ea typeface="Arial"/>
                <a:cs typeface="Arial"/>
                <a:sym typeface="Arial"/>
              </a:rPr>
              <a:t>Above are the few words used in the Negative Sentiments, due to which the Probab_0 Score is extremely positive. Thus the actual negative review rating (i.e. Rating 0) does not match with </a:t>
            </a:r>
            <a:r>
              <a:rPr lang="en-IN" sz="1600" b="0" i="0" u="none" strike="noStrike" cap="none" dirty="0" smtClean="0">
                <a:solidFill>
                  <a:srgbClr val="000000"/>
                </a:solidFill>
                <a:latin typeface="Arial"/>
                <a:ea typeface="Arial"/>
                <a:cs typeface="Arial"/>
                <a:sym typeface="Arial"/>
              </a:rPr>
              <a:t>the</a:t>
            </a:r>
            <a:r>
              <a:rPr lang="en-IN" dirty="0"/>
              <a:t> </a:t>
            </a:r>
            <a:r>
              <a:rPr lang="en-IN" sz="1600" b="0" i="0" u="none" strike="noStrike" cap="none" dirty="0" err="1" smtClean="0">
                <a:solidFill>
                  <a:srgbClr val="000000"/>
                </a:solidFill>
                <a:latin typeface="Arial"/>
                <a:ea typeface="Arial"/>
                <a:cs typeface="Arial"/>
                <a:sym typeface="Arial"/>
              </a:rPr>
              <a:t>Model_Pred</a:t>
            </a:r>
            <a:r>
              <a:rPr lang="en-IN" sz="1600" b="0" i="0" u="none" strike="noStrike" cap="none" dirty="0" smtClean="0">
                <a:solidFill>
                  <a:srgbClr val="000000"/>
                </a:solidFill>
                <a:latin typeface="Arial"/>
                <a:ea typeface="Arial"/>
                <a:cs typeface="Arial"/>
                <a:sym typeface="Arial"/>
              </a:rPr>
              <a:t> </a:t>
            </a:r>
            <a:r>
              <a:rPr lang="en-IN" sz="1600" b="0" i="0" u="none" strike="noStrike" cap="none" dirty="0">
                <a:solidFill>
                  <a:srgbClr val="000000"/>
                </a:solidFill>
                <a:latin typeface="Arial"/>
                <a:ea typeface="Arial"/>
                <a:cs typeface="Arial"/>
                <a:sym typeface="Arial"/>
              </a:rPr>
              <a:t>rating (i.e. Rating 5), hence resulting in Anomalies.</a:t>
            </a:r>
            <a:endParaRPr dirty="0"/>
          </a:p>
          <a:p>
            <a:pPr marL="0" marR="0" lvl="0" indent="0" algn="l" rtl="0">
              <a:lnSpc>
                <a:spcPct val="100000"/>
              </a:lnSpc>
              <a:spcBef>
                <a:spcPts val="0"/>
              </a:spcBef>
              <a:spcAft>
                <a:spcPts val="0"/>
              </a:spcAft>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Arial"/>
              <a:ea typeface="Arial"/>
              <a:cs typeface="Arial"/>
              <a:sym typeface="Arial"/>
            </a:endParaRPr>
          </a:p>
        </p:txBody>
      </p:sp>
      <p:pic>
        <p:nvPicPr>
          <p:cNvPr id="369" name="Google Shape;369;p21"/>
          <p:cNvPicPr preferRelativeResize="0"/>
          <p:nvPr/>
        </p:nvPicPr>
        <p:blipFill rotWithShape="1">
          <a:blip r:embed="rId3">
            <a:alphaModFix/>
          </a:blip>
          <a:srcRect/>
          <a:stretch/>
        </p:blipFill>
        <p:spPr>
          <a:xfrm>
            <a:off x="838200" y="1269601"/>
            <a:ext cx="7391400" cy="381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2"/>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75" name="Google Shape;375;p22"/>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76" name="Google Shape;376;p22"/>
          <p:cNvSpPr txBox="1"/>
          <p:nvPr/>
        </p:nvSpPr>
        <p:spPr>
          <a:xfrm>
            <a:off x="429658" y="980501"/>
            <a:ext cx="8485742" cy="564889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Noto Sans Symbols"/>
              <a:buNone/>
            </a:pPr>
            <a:endParaRPr sz="2400" b="0" i="0" u="none" strike="noStrike" cap="none">
              <a:solidFill>
                <a:srgbClr val="0055A0"/>
              </a:solidFill>
              <a:latin typeface="Arial"/>
              <a:ea typeface="Arial"/>
              <a:cs typeface="Arial"/>
              <a:sym typeface="Arial"/>
            </a:endParaRPr>
          </a:p>
        </p:txBody>
      </p:sp>
      <p:sp>
        <p:nvSpPr>
          <p:cNvPr id="377" name="Google Shape;377;p22"/>
          <p:cNvSpPr txBox="1"/>
          <p:nvPr/>
        </p:nvSpPr>
        <p:spPr>
          <a:xfrm>
            <a:off x="455803" y="568420"/>
            <a:ext cx="86381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Arial"/>
                <a:ea typeface="Arial"/>
                <a:cs typeface="Arial"/>
                <a:sym typeface="Arial"/>
              </a:rPr>
              <a:t>Conclusion &amp; Business Recommendation</a:t>
            </a:r>
            <a:endParaRPr sz="2600" b="1" i="0" u="none" strike="noStrike" cap="none">
              <a:solidFill>
                <a:srgbClr val="000000"/>
              </a:solidFill>
              <a:latin typeface="Arial"/>
              <a:ea typeface="Arial"/>
              <a:cs typeface="Arial"/>
              <a:sym typeface="Arial"/>
            </a:endParaRPr>
          </a:p>
        </p:txBody>
      </p:sp>
      <p:sp>
        <p:nvSpPr>
          <p:cNvPr id="378" name="Google Shape;378;p22"/>
          <p:cNvSpPr txBox="1"/>
          <p:nvPr/>
        </p:nvSpPr>
        <p:spPr>
          <a:xfrm>
            <a:off x="419237" y="1360739"/>
            <a:ext cx="8343763" cy="624786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After comparing all the Classification models with K-Fold Cross Validation and hyperparameter tuning </a:t>
            </a:r>
            <a:r>
              <a:rPr lang="en-IN" sz="1600" b="1" i="0" u="none" strike="noStrike" cap="none">
                <a:solidFill>
                  <a:srgbClr val="000000"/>
                </a:solidFill>
                <a:latin typeface="Arial"/>
                <a:ea typeface="Arial"/>
                <a:cs typeface="Arial"/>
                <a:sym typeface="Arial"/>
              </a:rPr>
              <a:t>XGB Classifier </a:t>
            </a:r>
            <a:r>
              <a:rPr lang="en-IN" sz="1600" b="0" i="0" u="none" strike="noStrike" cap="none">
                <a:solidFill>
                  <a:srgbClr val="000000"/>
                </a:solidFill>
                <a:latin typeface="Arial"/>
                <a:ea typeface="Arial"/>
                <a:cs typeface="Arial"/>
                <a:sym typeface="Arial"/>
              </a:rPr>
              <a:t>has the highest score. The scores are:</a:t>
            </a:r>
            <a:endParaRPr/>
          </a:p>
          <a:p>
            <a:pPr marL="0"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
            </a:r>
            <a:br>
              <a:rPr lang="en-IN"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After tuning the threshold to different values using XGB Classifier, </a:t>
            </a:r>
            <a:r>
              <a:rPr lang="en-IN" sz="1600" b="1" i="0" u="none" strike="noStrike" cap="none">
                <a:solidFill>
                  <a:srgbClr val="000000"/>
                </a:solidFill>
                <a:latin typeface="Arial"/>
                <a:ea typeface="Arial"/>
                <a:cs typeface="Arial"/>
                <a:sym typeface="Arial"/>
              </a:rPr>
              <a:t>0.4 </a:t>
            </a:r>
            <a:r>
              <a:rPr lang="en-IN" sz="1600" b="0" i="0" u="none" strike="noStrike" cap="none">
                <a:solidFill>
                  <a:srgbClr val="000000"/>
                </a:solidFill>
                <a:latin typeface="Arial"/>
                <a:ea typeface="Arial"/>
                <a:cs typeface="Arial"/>
                <a:sym typeface="Arial"/>
              </a:rPr>
              <a:t>threshold</a:t>
            </a:r>
            <a:r>
              <a:rPr lang="en-IN" sz="1600" b="1" i="0" u="none" strike="noStrike" cap="none">
                <a:solidFill>
                  <a:srgbClr val="000000"/>
                </a:solidFill>
                <a:latin typeface="Arial"/>
                <a:ea typeface="Arial"/>
                <a:cs typeface="Arial"/>
                <a:sym typeface="Arial"/>
              </a:rPr>
              <a:t> </a:t>
            </a:r>
            <a:r>
              <a:rPr lang="en-IN" sz="1600" b="0" i="0" u="none" strike="noStrike" cap="none">
                <a:solidFill>
                  <a:srgbClr val="000000"/>
                </a:solidFill>
                <a:latin typeface="Arial"/>
                <a:ea typeface="Arial"/>
                <a:cs typeface="Arial"/>
                <a:sym typeface="Arial"/>
              </a:rPr>
              <a:t>gave the best results. The scores are:</a:t>
            </a:r>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 significant improvement has been observed after threshold tuning for the XGB Classifier Model in order to detect and predict anomalies. The optimal threshold value is 0.4.</a:t>
            </a:r>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82625"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
            </a:r>
            <a:br>
              <a:rPr lang="en-IN" sz="1600" b="0" i="0" u="none" strike="noStrike" cap="none">
                <a:solidFill>
                  <a:srgbClr val="000000"/>
                </a:solidFill>
                <a:latin typeface="Arial"/>
                <a:ea typeface="Arial"/>
                <a:cs typeface="Arial"/>
                <a:sym typeface="Arial"/>
              </a:rPr>
            </a:br>
            <a:r>
              <a:rPr lang="en-IN" sz="1600" b="0" i="0" u="none" strike="noStrike" cap="none">
                <a:solidFill>
                  <a:srgbClr val="000000"/>
                </a:solidFill>
                <a:latin typeface="Arial"/>
                <a:ea typeface="Arial"/>
                <a:cs typeface="Arial"/>
                <a:sym typeface="Arial"/>
              </a:rPr>
              <a:t/>
            </a:r>
            <a:br>
              <a:rPr lang="en-IN"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pic>
        <p:nvPicPr>
          <p:cNvPr id="379" name="Google Shape;379;p22"/>
          <p:cNvPicPr preferRelativeResize="0"/>
          <p:nvPr/>
        </p:nvPicPr>
        <p:blipFill rotWithShape="1">
          <a:blip r:embed="rId3">
            <a:alphaModFix/>
          </a:blip>
          <a:srcRect/>
          <a:stretch/>
        </p:blipFill>
        <p:spPr>
          <a:xfrm>
            <a:off x="2879176" y="2133600"/>
            <a:ext cx="3666270" cy="1125412"/>
          </a:xfrm>
          <a:prstGeom prst="rect">
            <a:avLst/>
          </a:prstGeom>
          <a:noFill/>
          <a:ln>
            <a:noFill/>
          </a:ln>
        </p:spPr>
      </p:pic>
      <p:pic>
        <p:nvPicPr>
          <p:cNvPr id="380" name="Google Shape;380;p22"/>
          <p:cNvPicPr preferRelativeResize="0"/>
          <p:nvPr/>
        </p:nvPicPr>
        <p:blipFill rotWithShape="1">
          <a:blip r:embed="rId4">
            <a:alphaModFix/>
          </a:blip>
          <a:srcRect/>
          <a:stretch/>
        </p:blipFill>
        <p:spPr>
          <a:xfrm>
            <a:off x="2879176" y="4267200"/>
            <a:ext cx="3841664" cy="11785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3"/>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86" name="Google Shape;386;p23"/>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87" name="Google Shape;387;p23"/>
          <p:cNvSpPr txBox="1"/>
          <p:nvPr/>
        </p:nvSpPr>
        <p:spPr>
          <a:xfrm>
            <a:off x="429658" y="980501"/>
            <a:ext cx="8485742" cy="564889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100000"/>
              </a:lnSpc>
              <a:spcBef>
                <a:spcPts val="0"/>
              </a:spcBef>
              <a:spcAft>
                <a:spcPts val="0"/>
              </a:spcAft>
              <a:buClr>
                <a:srgbClr val="000000"/>
              </a:buClr>
              <a:buSzPts val="2400"/>
              <a:buFont typeface="Noto Sans Symbols"/>
              <a:buNone/>
            </a:pPr>
            <a:endParaRPr sz="2400" b="0" i="0" u="none" strike="noStrike" cap="none">
              <a:solidFill>
                <a:srgbClr val="0055A0"/>
              </a:solidFill>
              <a:latin typeface="Arial"/>
              <a:ea typeface="Arial"/>
              <a:cs typeface="Arial"/>
              <a:sym typeface="Arial"/>
            </a:endParaRPr>
          </a:p>
        </p:txBody>
      </p:sp>
      <p:sp>
        <p:nvSpPr>
          <p:cNvPr id="388" name="Google Shape;388;p23"/>
          <p:cNvSpPr txBox="1"/>
          <p:nvPr/>
        </p:nvSpPr>
        <p:spPr>
          <a:xfrm>
            <a:off x="455803" y="568420"/>
            <a:ext cx="6402197"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600" b="0" i="0" u="none" strike="noStrike" cap="none">
                <a:solidFill>
                  <a:srgbClr val="000000"/>
                </a:solidFill>
                <a:latin typeface="Arial"/>
                <a:ea typeface="Arial"/>
                <a:cs typeface="Arial"/>
                <a:sym typeface="Arial"/>
              </a:rPr>
              <a:t>Conclusion &amp; Business Recommendation</a:t>
            </a:r>
            <a:endParaRPr sz="2600" b="1" i="0" u="none" strike="noStrike" cap="none">
              <a:solidFill>
                <a:srgbClr val="000000"/>
              </a:solidFill>
              <a:latin typeface="Arial"/>
              <a:ea typeface="Arial"/>
              <a:cs typeface="Arial"/>
              <a:sym typeface="Arial"/>
            </a:endParaRPr>
          </a:p>
        </p:txBody>
      </p:sp>
      <p:sp>
        <p:nvSpPr>
          <p:cNvPr id="389" name="Google Shape;389;p23"/>
          <p:cNvSpPr txBox="1"/>
          <p:nvPr/>
        </p:nvSpPr>
        <p:spPr>
          <a:xfrm>
            <a:off x="429658" y="1295400"/>
            <a:ext cx="8343763" cy="846385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The objective is: “</a:t>
            </a:r>
            <a:r>
              <a:rPr lang="en-IN" sz="1600" b="1" i="0" u="none" strike="noStrike" cap="none">
                <a:solidFill>
                  <a:srgbClr val="000000"/>
                </a:solidFill>
                <a:latin typeface="Arial"/>
                <a:ea typeface="Arial"/>
                <a:cs typeface="Arial"/>
                <a:sym typeface="Arial"/>
              </a:rPr>
              <a:t>Detection of Anomalies in Review &amp; Ratings for Amazon Products</a:t>
            </a:r>
            <a:r>
              <a:rPr lang="en-IN" sz="1600" b="0" i="0" u="none" strike="noStrike" cap="none">
                <a:solidFill>
                  <a:srgbClr val="000000"/>
                </a:solidFill>
                <a:latin typeface="Arial"/>
                <a:ea typeface="Arial"/>
                <a:cs typeface="Arial"/>
                <a:sym typeface="Arial"/>
              </a:rPr>
              <a:t>”. Thus it came to know that False Negatives (FN) are much more costlier than the False Positives (FP).</a:t>
            </a:r>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600" b="1" i="0" u="none" strike="noStrike" cap="none">
                <a:solidFill>
                  <a:srgbClr val="000000"/>
                </a:solidFill>
                <a:latin typeface="Arial"/>
                <a:ea typeface="Arial"/>
                <a:cs typeface="Arial"/>
                <a:sym typeface="Arial"/>
              </a:rPr>
              <a:t>Business Recommendation:</a:t>
            </a:r>
            <a:endParaRPr/>
          </a:p>
          <a:p>
            <a:pPr marL="0" marR="0" lvl="0" indent="0" algn="l" rtl="0">
              <a:lnSpc>
                <a:spcPct val="100000"/>
              </a:lnSpc>
              <a:spcBef>
                <a:spcPts val="0"/>
              </a:spcBef>
              <a:spcAft>
                <a:spcPts val="0"/>
              </a:spcAft>
              <a:buNone/>
            </a:pPr>
            <a:endParaRPr sz="1600" b="1"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FP only costs a message that is sent to the user whereas FN affects the users’ trust on the website as it directly affects the ratings.</a:t>
            </a:r>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So to the client, recommendation can be to send a text message/email to the user to inform them about the difference between their rating and review thus allowing them to change their rating or review. Hence, the rating will be true to users’ experience. </a:t>
            </a:r>
            <a:endParaRPr/>
          </a:p>
          <a:p>
            <a:pPr marL="285750" marR="0" lvl="0" indent="-18415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342900" marR="0" lvl="0" indent="-24130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82625" marR="0" lvl="0" indent="0" algn="l" rtl="0">
              <a:lnSpc>
                <a:spcPct val="100000"/>
              </a:lnSpc>
              <a:spcBef>
                <a:spcPts val="0"/>
              </a:spcBef>
              <a:spcAft>
                <a:spcPts val="0"/>
              </a:spcAft>
              <a:buNone/>
            </a:pPr>
            <a:r>
              <a:rPr lang="en-IN" sz="1600" b="0" i="0" u="none" strike="noStrike" cap="none">
                <a:solidFill>
                  <a:srgbClr val="000000"/>
                </a:solidFill>
                <a:latin typeface="Arial"/>
                <a:ea typeface="Arial"/>
                <a:cs typeface="Arial"/>
                <a:sym typeface="Arial"/>
              </a:rPr>
              <a:t/>
            </a:r>
            <a:br>
              <a:rPr lang="en-IN" sz="1600" b="0" i="0" u="none" strike="noStrike" cap="none">
                <a:solidFill>
                  <a:srgbClr val="000000"/>
                </a:solidFill>
                <a:latin typeface="Arial"/>
                <a:ea typeface="Arial"/>
                <a:cs typeface="Arial"/>
                <a:sym typeface="Arial"/>
              </a:rPr>
            </a:br>
            <a:r>
              <a:rPr lang="en-IN" sz="1600" b="0" i="0" u="none" strike="noStrike" cap="none">
                <a:solidFill>
                  <a:srgbClr val="000000"/>
                </a:solidFill>
                <a:latin typeface="Arial"/>
                <a:ea typeface="Arial"/>
                <a:cs typeface="Arial"/>
                <a:sym typeface="Arial"/>
              </a:rPr>
              <a:t/>
            </a:r>
            <a:br>
              <a:rPr lang="en-IN"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pic>
        <p:nvPicPr>
          <p:cNvPr id="390" name="Google Shape;390;p23"/>
          <p:cNvPicPr preferRelativeResize="0"/>
          <p:nvPr/>
        </p:nvPicPr>
        <p:blipFill rotWithShape="1">
          <a:blip r:embed="rId3">
            <a:alphaModFix/>
          </a:blip>
          <a:srcRect/>
          <a:stretch/>
        </p:blipFill>
        <p:spPr>
          <a:xfrm>
            <a:off x="1905000" y="2209800"/>
            <a:ext cx="5802106" cy="182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
          <p:cNvSpPr/>
          <p:nvPr/>
        </p:nvSpPr>
        <p:spPr>
          <a:xfrm>
            <a:off x="45026" y="58880"/>
            <a:ext cx="206100"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5"/>
          <p:cNvSpPr/>
          <p:nvPr/>
        </p:nvSpPr>
        <p:spPr>
          <a:xfrm>
            <a:off x="45026" y="2313700"/>
            <a:ext cx="206100" cy="446130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5"/>
          <p:cNvSpPr txBox="1"/>
          <p:nvPr/>
        </p:nvSpPr>
        <p:spPr>
          <a:xfrm>
            <a:off x="3042062" y="1958439"/>
            <a:ext cx="4730400" cy="1546800"/>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rgbClr val="888888"/>
              </a:buClr>
              <a:buSzPts val="4000"/>
              <a:buFont typeface="Arial"/>
              <a:buNone/>
            </a:pPr>
            <a:endParaRPr sz="4000" b="0" i="0" u="none" strike="noStrike" cap="none">
              <a:solidFill>
                <a:srgbClr val="0055A0"/>
              </a:solidFill>
              <a:latin typeface="Calibri"/>
              <a:ea typeface="Calibri"/>
              <a:cs typeface="Calibri"/>
              <a:sym typeface="Calibri"/>
            </a:endParaRPr>
          </a:p>
          <a:p>
            <a:pPr marL="457200" marR="0" lvl="1" indent="0" algn="l" rtl="0">
              <a:lnSpc>
                <a:spcPct val="100000"/>
              </a:lnSpc>
              <a:spcBef>
                <a:spcPts val="800"/>
              </a:spcBef>
              <a:spcAft>
                <a:spcPts val="0"/>
              </a:spcAft>
              <a:buClr>
                <a:srgbClr val="0055A0"/>
              </a:buClr>
              <a:buSzPts val="4000"/>
              <a:buFont typeface="Arial"/>
              <a:buNone/>
            </a:pPr>
            <a:r>
              <a:rPr lang="en-IN" sz="4000" b="0" i="0" u="none" strike="noStrike" cap="none">
                <a:solidFill>
                  <a:srgbClr val="0055A0"/>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a122656a9f_0_0"/>
          <p:cNvSpPr/>
          <p:nvPr/>
        </p:nvSpPr>
        <p:spPr>
          <a:xfrm>
            <a:off x="45026" y="58880"/>
            <a:ext cx="206100"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ga122656a9f_0_0"/>
          <p:cNvSpPr/>
          <p:nvPr/>
        </p:nvSpPr>
        <p:spPr>
          <a:xfrm>
            <a:off x="45026" y="2313700"/>
            <a:ext cx="206100" cy="446130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ga122656a9f_0_0"/>
          <p:cNvSpPr txBox="1"/>
          <p:nvPr/>
        </p:nvSpPr>
        <p:spPr>
          <a:xfrm>
            <a:off x="386775" y="762125"/>
            <a:ext cx="8537400" cy="601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8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The online reviews for Amazon.com data has been procured from Kaggle having 67,992 records and the following ten attributes:</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chemeClr val="dk1"/>
              </a:buClr>
              <a:buSzPts val="1100"/>
              <a:buFont typeface="Arial"/>
              <a:buNone/>
            </a:pPr>
            <a:r>
              <a:rPr lang="en-IN" sz="2000" b="0" i="0" u="none" strike="noStrike" cap="none">
                <a:solidFill>
                  <a:schemeClr val="dk1"/>
                </a:solidFill>
                <a:latin typeface="Times New Roman"/>
                <a:ea typeface="Times New Roman"/>
                <a:cs typeface="Times New Roman"/>
                <a:sym typeface="Times New Roman"/>
              </a:rPr>
              <a:t>In addition to this, have also used the combined 3000 reviews of IMDB, Yelp.com and Amazon.com that details reviews labelled with sentiment score. This dataset was created for the paper </a:t>
            </a:r>
            <a:r>
              <a:rPr lang="en-IN" sz="2000" b="0" i="1" u="none" strike="noStrike" cap="none">
                <a:solidFill>
                  <a:schemeClr val="dk1"/>
                </a:solidFill>
                <a:latin typeface="Times New Roman"/>
                <a:ea typeface="Times New Roman"/>
                <a:cs typeface="Times New Roman"/>
                <a:sym typeface="Times New Roman"/>
              </a:rPr>
              <a:t>From Group to Individual Labels using Deep Features</a:t>
            </a:r>
            <a:r>
              <a:rPr lang="en-IN" sz="2000" b="0" i="0" u="none" strike="noStrike" cap="none">
                <a:solidFill>
                  <a:schemeClr val="dk1"/>
                </a:solidFill>
                <a:latin typeface="Times New Roman"/>
                <a:ea typeface="Times New Roman"/>
                <a:cs typeface="Times New Roman"/>
                <a:sym typeface="Times New Roman"/>
              </a:rPr>
              <a:t>, Kotzias et. al,. KDD 2015</a:t>
            </a:r>
            <a:endParaRPr sz="2000" b="0" i="0" u="none" strike="noStrike" cap="none">
              <a:solidFill>
                <a:schemeClr val="dk1"/>
              </a:solidFill>
              <a:latin typeface="Times New Roman"/>
              <a:ea typeface="Times New Roman"/>
              <a:cs typeface="Times New Roman"/>
              <a:sym typeface="Times New Roman"/>
            </a:endParaRPr>
          </a:p>
        </p:txBody>
      </p:sp>
      <p:sp>
        <p:nvSpPr>
          <p:cNvPr id="112" name="Google Shape;112;ga122656a9f_0_0"/>
          <p:cNvSpPr txBox="1"/>
          <p:nvPr/>
        </p:nvSpPr>
        <p:spPr>
          <a:xfrm>
            <a:off x="454231" y="54114"/>
            <a:ext cx="8537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DataSet: Features &amp; Info</a:t>
            </a:r>
            <a:endParaRPr sz="4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graphicFrame>
        <p:nvGraphicFramePr>
          <p:cNvPr id="113" name="Google Shape;113;ga122656a9f_0_0"/>
          <p:cNvGraphicFramePr/>
          <p:nvPr/>
        </p:nvGraphicFramePr>
        <p:xfrm>
          <a:off x="952500" y="1609150"/>
          <a:ext cx="7239000" cy="3810000"/>
        </p:xfrm>
        <a:graphic>
          <a:graphicData uri="http://schemas.openxmlformats.org/drawingml/2006/table">
            <a:tbl>
              <a:tblPr>
                <a:noFill/>
                <a:tableStyleId>{19EE9639-995F-484D-A71D-195C3D7079AF}</a:tableStyleId>
              </a:tblPr>
              <a:tblGrid>
                <a:gridCol w="3619500"/>
                <a:gridCol w="3619500"/>
              </a:tblGrid>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name</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name of the product</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categories</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name of the categories</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PrimaryCategories</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name of the Primary Categories</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reviews.dated</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date of the review</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reviews.rating</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ratings given by the user for the product</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review.text</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text review given by the user for the product</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reviews.title</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title of the review</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reviews.username</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name of the user or reviewer</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reviews.doRecommend</a:t>
                      </a:r>
                      <a:endParaRPr sz="1400" u="none" strike="noStrike" cap="none">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whether the reviewer recommends the product</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tcPr>
                </a:tc>
              </a:tr>
              <a:tr h="381000">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reviews.numHelpful</a:t>
                      </a:r>
                      <a:endParaRPr sz="1400" u="none" strike="noStrike" cap="none">
                        <a:latin typeface="Times New Roman"/>
                        <a:ea typeface="Times New Roman"/>
                        <a:cs typeface="Times New Roman"/>
                        <a:sym typeface="Times New Roman"/>
                      </a:endParaRPr>
                    </a:p>
                  </a:txBody>
                  <a:tcPr marL="91425" marR="91425" marT="19050" marB="19050" anchor="b">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IN" sz="1400" u="none" strike="noStrike" cap="none">
                          <a:latin typeface="Times New Roman"/>
                          <a:ea typeface="Times New Roman"/>
                          <a:cs typeface="Times New Roman"/>
                          <a:sym typeface="Times New Roman"/>
                        </a:rPr>
                        <a:t>the number of people who found it helpful</a:t>
                      </a:r>
                      <a:endParaRPr sz="1400" u="none" strike="noStrike" cap="none">
                        <a:latin typeface="Times New Roman"/>
                        <a:ea typeface="Times New Roman"/>
                        <a:cs typeface="Times New Roman"/>
                        <a:sym typeface="Times New Roman"/>
                      </a:endParaRPr>
                    </a:p>
                  </a:txBody>
                  <a:tcPr marL="91425" marR="91425" marT="19050" marB="19050" anchor="b">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r>
            </a:tbl>
          </a:graphicData>
        </a:graphic>
      </p:graphicFrame>
      <p:sp>
        <p:nvSpPr>
          <p:cNvPr id="114" name="Google Shape;114;ga122656a9f_0_0"/>
          <p:cNvSpPr txBox="1"/>
          <p:nvPr/>
        </p:nvSpPr>
        <p:spPr>
          <a:xfrm>
            <a:off x="8557200" y="6393675"/>
            <a:ext cx="2189100" cy="8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3</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ctrTitle"/>
          </p:nvPr>
        </p:nvSpPr>
        <p:spPr>
          <a:xfrm>
            <a:off x="600075" y="344475"/>
            <a:ext cx="7858200" cy="655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IN" sz="4100"/>
              <a:t>Suggested Solutions to the problem</a:t>
            </a:r>
            <a:endParaRPr sz="4100"/>
          </a:p>
        </p:txBody>
      </p:sp>
      <p:sp>
        <p:nvSpPr>
          <p:cNvPr id="121" name="Google Shape;121;p3"/>
          <p:cNvSpPr txBox="1">
            <a:spLocks noGrp="1"/>
          </p:cNvSpPr>
          <p:nvPr>
            <p:ph type="subTitle" idx="1"/>
          </p:nvPr>
        </p:nvSpPr>
        <p:spPr>
          <a:xfrm>
            <a:off x="600075" y="1128700"/>
            <a:ext cx="8301000" cy="5600700"/>
          </a:xfrm>
          <a:prstGeom prst="rect">
            <a:avLst/>
          </a:prstGeom>
          <a:noFill/>
          <a:ln>
            <a:noFill/>
          </a:ln>
        </p:spPr>
        <p:txBody>
          <a:bodyPr spcFirstLastPara="1" wrap="square" lIns="91425" tIns="45700" rIns="91425" bIns="45700" anchor="t" anchorCtr="0">
            <a:noAutofit/>
          </a:bodyPr>
          <a:lstStyle/>
          <a:p>
            <a:pPr marL="269999" lvl="0" indent="-216999" algn="l" rtl="0">
              <a:lnSpc>
                <a:spcPct val="100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 The training dataset with 3K records requires text-cleaning before Model building.</a:t>
            </a:r>
            <a:endParaRPr sz="2000" dirty="0">
              <a:solidFill>
                <a:schemeClr val="dk1"/>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pre-processing/ cleaning text follows certain steps such as removal of punctuations like “,”, “!” and “.” , special characters like ‘â’ , stop words like a, an, the etc. Below operations are performed to handle these exceptions:</a:t>
            </a:r>
            <a:endParaRPr dirty="0"/>
          </a:p>
          <a:p>
            <a:pPr marL="285750" lvl="0" indent="-133350" algn="l" rtl="0">
              <a:lnSpc>
                <a:spcPct val="100000"/>
              </a:lnSpc>
              <a:spcBef>
                <a:spcPts val="0"/>
              </a:spcBef>
              <a:spcAft>
                <a:spcPts val="0"/>
              </a:spcAft>
              <a:buClr>
                <a:schemeClr val="dk1"/>
              </a:buClr>
              <a:buSzPts val="2000"/>
              <a:buFont typeface="Times New Roman"/>
              <a:buNone/>
            </a:pPr>
            <a:endParaRPr sz="2000" dirty="0">
              <a:solidFill>
                <a:schemeClr val="dk1"/>
              </a:solidFill>
              <a:latin typeface="Times New Roman"/>
              <a:ea typeface="Times New Roman"/>
              <a:cs typeface="Times New Roman"/>
              <a:sym typeface="Times New Roman"/>
            </a:endParaRPr>
          </a:p>
          <a:p>
            <a:pPr marL="285750" lvl="0" indent="-133350" algn="l" rtl="0">
              <a:lnSpc>
                <a:spcPct val="100000"/>
              </a:lnSpc>
              <a:spcBef>
                <a:spcPts val="0"/>
              </a:spcBef>
              <a:spcAft>
                <a:spcPts val="0"/>
              </a:spcAft>
              <a:buClr>
                <a:schemeClr val="dk1"/>
              </a:buClr>
              <a:buSzPts val="2000"/>
              <a:buFont typeface="Times New Roman"/>
              <a:buNone/>
            </a:pPr>
            <a:endParaRPr sz="2000" dirty="0">
              <a:solidFill>
                <a:schemeClr val="dk1"/>
              </a:solidFill>
              <a:latin typeface="Times New Roman"/>
              <a:ea typeface="Times New Roman"/>
              <a:cs typeface="Times New Roman"/>
              <a:sym typeface="Times New Roman"/>
            </a:endParaRPr>
          </a:p>
          <a:p>
            <a:pPr marL="285750" lvl="0" indent="-133350" algn="l" rtl="0">
              <a:lnSpc>
                <a:spcPct val="100000"/>
              </a:lnSpc>
              <a:spcBef>
                <a:spcPts val="0"/>
              </a:spcBef>
              <a:spcAft>
                <a:spcPts val="0"/>
              </a:spcAft>
              <a:buClr>
                <a:schemeClr val="dk1"/>
              </a:buClr>
              <a:buSzPts val="2000"/>
              <a:buFont typeface="Times New Roman"/>
              <a:buNone/>
            </a:pPr>
            <a:endParaRPr sz="2000" dirty="0">
              <a:solidFill>
                <a:schemeClr val="dk1"/>
              </a:solidFill>
              <a:latin typeface="Times New Roman"/>
              <a:ea typeface="Times New Roman"/>
              <a:cs typeface="Times New Roman"/>
              <a:sym typeface="Times New Roman"/>
            </a:endParaRPr>
          </a:p>
          <a:p>
            <a:pPr marL="285750" lvl="0" indent="-133350" algn="l" rtl="0">
              <a:lnSpc>
                <a:spcPct val="100000"/>
              </a:lnSpc>
              <a:spcBef>
                <a:spcPts val="0"/>
              </a:spcBef>
              <a:spcAft>
                <a:spcPts val="0"/>
              </a:spcAft>
              <a:buClr>
                <a:schemeClr val="dk1"/>
              </a:buClr>
              <a:buSzPts val="2000"/>
              <a:buFont typeface="Times New Roman"/>
              <a:buNone/>
            </a:pPr>
            <a:endParaRPr sz="2000" dirty="0">
              <a:solidFill>
                <a:schemeClr val="dk1"/>
              </a:solidFill>
              <a:latin typeface="Times New Roman"/>
              <a:ea typeface="Times New Roman"/>
              <a:cs typeface="Times New Roman"/>
              <a:sym typeface="Times New Roman"/>
            </a:endParaRPr>
          </a:p>
          <a:p>
            <a:pPr marL="25400" lvl="0" indent="0" algn="l" rtl="0">
              <a:lnSpc>
                <a:spcPct val="100000"/>
              </a:lnSpc>
              <a:spcBef>
                <a:spcPts val="0"/>
              </a:spcBef>
              <a:spcAft>
                <a:spcPts val="0"/>
              </a:spcAft>
              <a:buClr>
                <a:schemeClr val="dk1"/>
              </a:buClr>
              <a:buSzPts val="2000"/>
              <a:buNone/>
            </a:pPr>
            <a:endParaRPr sz="2000" dirty="0">
              <a:solidFill>
                <a:schemeClr val="dk1"/>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Visualisation using word cloud </a:t>
            </a:r>
            <a:r>
              <a:rPr lang="en-IN" sz="2000" u="sng" dirty="0">
                <a:solidFill>
                  <a:srgbClr val="0563C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positive </a:t>
            </a:r>
            <a:r>
              <a:rPr lang="en-IN" sz="2000" dirty="0">
                <a:solidFill>
                  <a:schemeClr val="dk1"/>
                </a:solidFill>
                <a:latin typeface="Times New Roman"/>
                <a:ea typeface="Times New Roman"/>
                <a:cs typeface="Times New Roman"/>
                <a:sym typeface="Times New Roman"/>
              </a:rPr>
              <a:t>and </a:t>
            </a:r>
            <a:r>
              <a:rPr lang="en-IN" sz="2000" u="sng" dirty="0">
                <a:solidFill>
                  <a:srgbClr val="0563C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negative </a:t>
            </a:r>
            <a:r>
              <a:rPr lang="en-IN" sz="2000" dirty="0">
                <a:solidFill>
                  <a:schemeClr val="dk1"/>
                </a:solidFill>
                <a:latin typeface="Times New Roman"/>
                <a:ea typeface="Times New Roman"/>
                <a:cs typeface="Times New Roman"/>
                <a:sym typeface="Times New Roman"/>
              </a:rPr>
              <a:t>, where rating </a:t>
            </a:r>
            <a:r>
              <a:rPr lang="en-IN" sz="2000" dirty="0" err="1">
                <a:solidFill>
                  <a:schemeClr val="dk1"/>
                </a:solidFill>
                <a:latin typeface="Times New Roman"/>
                <a:ea typeface="Times New Roman"/>
                <a:cs typeface="Times New Roman"/>
                <a:sym typeface="Times New Roman"/>
              </a:rPr>
              <a:t>vs</a:t>
            </a:r>
            <a:r>
              <a:rPr lang="en-IN" sz="2000" dirty="0">
                <a:solidFill>
                  <a:schemeClr val="dk1"/>
                </a:solidFill>
                <a:latin typeface="Times New Roman"/>
                <a:ea typeface="Times New Roman"/>
                <a:cs typeface="Times New Roman"/>
                <a:sym typeface="Times New Roman"/>
              </a:rPr>
              <a:t> rating count plot is described above.</a:t>
            </a:r>
            <a:endParaRPr sz="1600" dirty="0">
              <a:solidFill>
                <a:schemeClr val="dk1"/>
              </a:solidFill>
              <a:latin typeface="Times New Roman"/>
              <a:ea typeface="Times New Roman"/>
              <a:cs typeface="Times New Roman"/>
              <a:sym typeface="Times New Roman"/>
            </a:endParaRPr>
          </a:p>
          <a:p>
            <a:pPr marL="285750" lvl="0" indent="-260350" algn="l" rtl="0">
              <a:lnSpc>
                <a:spcPct val="100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Since these records weren’t dynamic, therefore, 7k records (without anomalies) are added from the amazon dataset using the same pre-processing steps to help in better training of the model.</a:t>
            </a:r>
            <a:endParaRPr sz="2000" dirty="0">
              <a:solidFill>
                <a:schemeClr val="dk1"/>
              </a:solidFill>
              <a:latin typeface="Times New Roman"/>
              <a:ea typeface="Times New Roman"/>
              <a:cs typeface="Times New Roman"/>
              <a:sym typeface="Times New Roman"/>
            </a:endParaRPr>
          </a:p>
          <a:p>
            <a:pPr marL="0" lvl="0" indent="0" algn="ctr" rtl="0">
              <a:lnSpc>
                <a:spcPct val="100000"/>
              </a:lnSpc>
              <a:spcBef>
                <a:spcPts val="640"/>
              </a:spcBef>
              <a:spcAft>
                <a:spcPts val="0"/>
              </a:spcAft>
              <a:buSzPts val="3200"/>
              <a:buNone/>
            </a:pPr>
            <a:endParaRPr dirty="0"/>
          </a:p>
        </p:txBody>
      </p:sp>
      <p:sp>
        <p:nvSpPr>
          <p:cNvPr id="122" name="Google Shape;122;p3"/>
          <p:cNvSpPr txBox="1"/>
          <p:nvPr/>
        </p:nvSpPr>
        <p:spPr>
          <a:xfrm>
            <a:off x="8458275" y="6485500"/>
            <a:ext cx="1277700" cy="79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4</a:t>
            </a:r>
            <a:endParaRPr sz="1400" b="0" i="0" u="none" strike="noStrike" cap="none">
              <a:solidFill>
                <a:srgbClr val="000000"/>
              </a:solidFill>
              <a:latin typeface="Calibri"/>
              <a:ea typeface="Calibri"/>
              <a:cs typeface="Calibri"/>
              <a:sym typeface="Calibri"/>
            </a:endParaRPr>
          </a:p>
        </p:txBody>
      </p:sp>
      <p:grpSp>
        <p:nvGrpSpPr>
          <p:cNvPr id="123" name="Google Shape;123;p3"/>
          <p:cNvGrpSpPr/>
          <p:nvPr/>
        </p:nvGrpSpPr>
        <p:grpSpPr>
          <a:xfrm>
            <a:off x="604043" y="2946169"/>
            <a:ext cx="8120062" cy="1026284"/>
            <a:chOff x="3968" y="257561"/>
            <a:chExt cx="8120062" cy="1026284"/>
          </a:xfrm>
        </p:grpSpPr>
        <p:sp>
          <p:nvSpPr>
            <p:cNvPr id="124" name="Google Shape;124;p3"/>
            <p:cNvSpPr/>
            <p:nvPr/>
          </p:nvSpPr>
          <p:spPr>
            <a:xfrm>
              <a:off x="3968" y="268838"/>
              <a:ext cx="1230312" cy="1015007"/>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txBox="1"/>
            <p:nvPr/>
          </p:nvSpPr>
          <p:spPr>
            <a:xfrm>
              <a:off x="33697" y="298567"/>
              <a:ext cx="1170854" cy="955549"/>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Lowercase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42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Reviews</a:t>
              </a:r>
              <a:endParaRPr sz="1400" b="0" i="0" u="none" strike="noStrike" cap="none">
                <a:solidFill>
                  <a:srgbClr val="000000"/>
                </a:solidFill>
                <a:latin typeface="Arial"/>
                <a:ea typeface="Arial"/>
                <a:cs typeface="Arial"/>
                <a:sym typeface="Arial"/>
              </a:endParaRPr>
            </a:p>
          </p:txBody>
        </p:sp>
        <p:sp>
          <p:nvSpPr>
            <p:cNvPr id="126" name="Google Shape;126;p3"/>
            <p:cNvSpPr/>
            <p:nvPr/>
          </p:nvSpPr>
          <p:spPr>
            <a:xfrm>
              <a:off x="1357312" y="623783"/>
              <a:ext cx="260826" cy="305117"/>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txBox="1"/>
            <p:nvPr/>
          </p:nvSpPr>
          <p:spPr>
            <a:xfrm>
              <a:off x="1357312" y="684806"/>
              <a:ext cx="182578" cy="1830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28" name="Google Shape;128;p3"/>
            <p:cNvSpPr/>
            <p:nvPr/>
          </p:nvSpPr>
          <p:spPr>
            <a:xfrm>
              <a:off x="1726406" y="268838"/>
              <a:ext cx="1230312" cy="1015007"/>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txBox="1"/>
            <p:nvPr/>
          </p:nvSpPr>
          <p:spPr>
            <a:xfrm>
              <a:off x="1756135" y="298567"/>
              <a:ext cx="1170854" cy="955549"/>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Punctuation, Special Character removal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42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(using Regex)</a:t>
              </a:r>
              <a:endParaRPr sz="1400" b="0" i="0" u="none" strike="noStrike" cap="none">
                <a:solidFill>
                  <a:srgbClr val="000000"/>
                </a:solidFill>
                <a:latin typeface="Arial"/>
                <a:ea typeface="Arial"/>
                <a:cs typeface="Arial"/>
                <a:sym typeface="Arial"/>
              </a:endParaRPr>
            </a:p>
          </p:txBody>
        </p:sp>
        <p:sp>
          <p:nvSpPr>
            <p:cNvPr id="130" name="Google Shape;130;p3"/>
            <p:cNvSpPr/>
            <p:nvPr/>
          </p:nvSpPr>
          <p:spPr>
            <a:xfrm>
              <a:off x="3079750" y="623783"/>
              <a:ext cx="260826" cy="305117"/>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3079750" y="684806"/>
              <a:ext cx="182578" cy="1830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32" name="Google Shape;132;p3"/>
            <p:cNvSpPr/>
            <p:nvPr/>
          </p:nvSpPr>
          <p:spPr>
            <a:xfrm>
              <a:off x="3448843" y="268838"/>
              <a:ext cx="1230312" cy="1015007"/>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txBox="1"/>
            <p:nvPr/>
          </p:nvSpPr>
          <p:spPr>
            <a:xfrm>
              <a:off x="3478572" y="298567"/>
              <a:ext cx="1170854" cy="955549"/>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Spelling Corrections (Using Textblob)</a:t>
              </a: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rot="-22506">
              <a:off x="4802184" y="618097"/>
              <a:ext cx="260831" cy="305117"/>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
            <p:cNvSpPr txBox="1"/>
            <p:nvPr/>
          </p:nvSpPr>
          <p:spPr>
            <a:xfrm rot="-22506">
              <a:off x="4802185" y="679376"/>
              <a:ext cx="182582" cy="1830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36" name="Google Shape;136;p3"/>
            <p:cNvSpPr/>
            <p:nvPr/>
          </p:nvSpPr>
          <p:spPr>
            <a:xfrm>
              <a:off x="5171281" y="257561"/>
              <a:ext cx="1230312" cy="1015007"/>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
            <p:cNvSpPr txBox="1"/>
            <p:nvPr/>
          </p:nvSpPr>
          <p:spPr>
            <a:xfrm>
              <a:off x="5201010" y="287290"/>
              <a:ext cx="1170854" cy="955549"/>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Lemmatization</a:t>
              </a: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rot="22506">
              <a:off x="6524622" y="618193"/>
              <a:ext cx="260831" cy="305117"/>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
            <p:cNvSpPr txBox="1"/>
            <p:nvPr/>
          </p:nvSpPr>
          <p:spPr>
            <a:xfrm rot="22506">
              <a:off x="6524623" y="678960"/>
              <a:ext cx="182582" cy="1830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40" name="Google Shape;140;p3"/>
            <p:cNvSpPr/>
            <p:nvPr/>
          </p:nvSpPr>
          <p:spPr>
            <a:xfrm>
              <a:off x="6893718" y="268838"/>
              <a:ext cx="1230312" cy="1015007"/>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
            <p:cNvSpPr txBox="1"/>
            <p:nvPr/>
          </p:nvSpPr>
          <p:spPr>
            <a:xfrm>
              <a:off x="6923447" y="298567"/>
              <a:ext cx="1170854" cy="955549"/>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IN" sz="1200" b="0" i="0" u="none" strike="noStrike" cap="none">
                  <a:solidFill>
                    <a:schemeClr val="lt1"/>
                  </a:solidFill>
                  <a:latin typeface="Arial"/>
                  <a:ea typeface="Arial"/>
                  <a:cs typeface="Arial"/>
                  <a:sym typeface="Arial"/>
                </a:rPr>
                <a:t>Removing Stop words</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p:nvPr/>
        </p:nvSpPr>
        <p:spPr>
          <a:xfrm>
            <a:off x="1465243" y="1592627"/>
            <a:ext cx="6364307" cy="4236674"/>
          </a:xfrm>
          <a:prstGeom prst="rect">
            <a:avLst/>
          </a:prstGeom>
          <a:noFill/>
          <a:ln>
            <a:noFill/>
          </a:ln>
        </p:spPr>
        <p:txBody>
          <a:bodyPr spcFirstLastPara="1" wrap="square" lIns="68575" tIns="34275" rIns="68575" bIns="34275" anchor="t" anchorCtr="0">
            <a:normAutofit/>
          </a:bodyPr>
          <a:lstStyle/>
          <a:p>
            <a:pPr marL="257175" marR="0" lvl="0" indent="-142875" algn="l" rtl="0">
              <a:lnSpc>
                <a:spcPct val="100000"/>
              </a:lnSpc>
              <a:spcBef>
                <a:spcPts val="0"/>
              </a:spcBef>
              <a:spcAft>
                <a:spcPts val="0"/>
              </a:spcAft>
              <a:buClr>
                <a:srgbClr val="000000"/>
              </a:buClr>
              <a:buSzPts val="1800"/>
              <a:buFont typeface="Noto Sans Symbols"/>
              <a:buNone/>
            </a:pPr>
            <a:endParaRPr sz="1800" b="0" i="0" u="none" strike="noStrike" cap="none">
              <a:solidFill>
                <a:srgbClr val="0055A0"/>
              </a:solidFill>
              <a:latin typeface="Arial"/>
              <a:ea typeface="Arial"/>
              <a:cs typeface="Arial"/>
              <a:sym typeface="Arial"/>
            </a:endParaRPr>
          </a:p>
        </p:txBody>
      </p:sp>
      <p:sp>
        <p:nvSpPr>
          <p:cNvPr id="147" name="Google Shape;147;p2"/>
          <p:cNvSpPr txBox="1"/>
          <p:nvPr/>
        </p:nvSpPr>
        <p:spPr>
          <a:xfrm>
            <a:off x="363208" y="305616"/>
            <a:ext cx="7554555"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000000"/>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363208" y="1037646"/>
            <a:ext cx="7572986" cy="1477328"/>
          </a:xfrm>
          <a:prstGeom prst="rect">
            <a:avLst/>
          </a:prstGeom>
          <a:noFill/>
          <a:ln>
            <a:noFill/>
          </a:ln>
        </p:spPr>
        <p:txBody>
          <a:bodyPr spcFirstLastPara="1" wrap="square" lIns="91425" tIns="45700" rIns="91425" bIns="45700" anchor="t" anchorCtr="0">
            <a:spAutoFit/>
          </a:bodyPr>
          <a:lstStyle/>
          <a:p>
            <a:pPr marL="257175" marR="0" lvl="0" indent="-257175" algn="just"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Arial"/>
                <a:ea typeface="Arial"/>
                <a:cs typeface="Arial"/>
                <a:sym typeface="Arial"/>
              </a:rPr>
              <a:t>Removing 2, 3, 4 ratings from the dataset as it is impossible to rectify anomalies, visualising the dataset.</a:t>
            </a:r>
            <a:endParaRPr sz="1400" b="0" i="0" u="none" strike="noStrike" cap="none">
              <a:solidFill>
                <a:srgbClr val="000000"/>
              </a:solidFill>
              <a:latin typeface="Arial"/>
              <a:ea typeface="Arial"/>
              <a:cs typeface="Arial"/>
              <a:sym typeface="Arial"/>
            </a:endParaRPr>
          </a:p>
          <a:p>
            <a:pPr marL="257175" marR="0" lvl="0" indent="-257175" algn="just"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Arial"/>
                <a:ea typeface="Arial"/>
                <a:cs typeface="Arial"/>
                <a:sym typeface="Arial"/>
              </a:rPr>
              <a:t>Sentiment analysis method is performed using TextBlob text polarity to make training records sufficient for model evaluation. </a:t>
            </a:r>
            <a:endParaRPr sz="1400" b="0" i="0" u="none" strike="noStrike" cap="none">
              <a:solidFill>
                <a:srgbClr val="000000"/>
              </a:solidFill>
              <a:latin typeface="Arial"/>
              <a:ea typeface="Arial"/>
              <a:cs typeface="Arial"/>
              <a:sym typeface="Arial"/>
            </a:endParaRPr>
          </a:p>
          <a:p>
            <a:pPr marL="257175" marR="0" lvl="0" indent="-257175" algn="just" rtl="0">
              <a:lnSpc>
                <a:spcPct val="100000"/>
              </a:lnSpc>
              <a:spcBef>
                <a:spcPts val="0"/>
              </a:spcBef>
              <a:spcAft>
                <a:spcPts val="0"/>
              </a:spcAft>
              <a:buClr>
                <a:srgbClr val="000000"/>
              </a:buClr>
              <a:buSzPts val="1800"/>
              <a:buFont typeface="Noto Sans Symbols"/>
              <a:buChar char="⮚"/>
            </a:pPr>
            <a:r>
              <a:rPr lang="en-IN" sz="1800" b="0" i="0" u="none" strike="noStrike" cap="none">
                <a:solidFill>
                  <a:srgbClr val="000000"/>
                </a:solidFill>
                <a:latin typeface="Arial"/>
                <a:ea typeface="Arial"/>
                <a:cs typeface="Arial"/>
                <a:sym typeface="Arial"/>
              </a:rPr>
              <a:t>Rating vs count of rating.</a:t>
            </a:r>
            <a:endParaRPr sz="1400" b="0" i="0" u="none" strike="noStrike" cap="none">
              <a:solidFill>
                <a:srgbClr val="000000"/>
              </a:solidFill>
              <a:latin typeface="Arial"/>
              <a:ea typeface="Arial"/>
              <a:cs typeface="Arial"/>
              <a:sym typeface="Arial"/>
            </a:endParaRPr>
          </a:p>
        </p:txBody>
      </p:sp>
      <p:pic>
        <p:nvPicPr>
          <p:cNvPr id="149" name="Google Shape;149;p2"/>
          <p:cNvPicPr preferRelativeResize="0"/>
          <p:nvPr/>
        </p:nvPicPr>
        <p:blipFill rotWithShape="1">
          <a:blip r:embed="rId3">
            <a:alphaModFix/>
          </a:blip>
          <a:srcRect/>
          <a:stretch/>
        </p:blipFill>
        <p:spPr>
          <a:xfrm>
            <a:off x="6042400" y="3377827"/>
            <a:ext cx="2820942" cy="3028166"/>
          </a:xfrm>
          <a:prstGeom prst="rect">
            <a:avLst/>
          </a:prstGeom>
          <a:noFill/>
          <a:ln>
            <a:noFill/>
          </a:ln>
        </p:spPr>
      </p:pic>
      <p:pic>
        <p:nvPicPr>
          <p:cNvPr id="150" name="Google Shape;150;p2"/>
          <p:cNvPicPr preferRelativeResize="0"/>
          <p:nvPr/>
        </p:nvPicPr>
        <p:blipFill rotWithShape="1">
          <a:blip r:embed="rId4">
            <a:alphaModFix/>
          </a:blip>
          <a:srcRect/>
          <a:stretch/>
        </p:blipFill>
        <p:spPr>
          <a:xfrm>
            <a:off x="363208" y="2818135"/>
            <a:ext cx="5553818" cy="3815564"/>
          </a:xfrm>
          <a:prstGeom prst="rect">
            <a:avLst/>
          </a:prstGeom>
          <a:noFill/>
          <a:ln>
            <a:noFill/>
          </a:ln>
        </p:spPr>
      </p:pic>
      <p:sp>
        <p:nvSpPr>
          <p:cNvPr id="151" name="Google Shape;151;p2"/>
          <p:cNvSpPr txBox="1"/>
          <p:nvPr/>
        </p:nvSpPr>
        <p:spPr>
          <a:xfrm>
            <a:off x="1823891" y="2609395"/>
            <a:ext cx="263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WordCloud – Most used words</a:t>
            </a:r>
            <a:endParaRPr sz="1400" b="0" i="0" u="none" strike="noStrike" cap="none">
              <a:solidFill>
                <a:srgbClr val="000000"/>
              </a:solidFill>
              <a:latin typeface="Arial"/>
              <a:ea typeface="Arial"/>
              <a:cs typeface="Arial"/>
              <a:sym typeface="Arial"/>
            </a:endParaRPr>
          </a:p>
        </p:txBody>
      </p:sp>
      <p:sp>
        <p:nvSpPr>
          <p:cNvPr id="152" name="Google Shape;152;p2"/>
          <p:cNvSpPr txBox="1"/>
          <p:nvPr/>
        </p:nvSpPr>
        <p:spPr>
          <a:xfrm>
            <a:off x="6535871" y="3223938"/>
            <a:ext cx="20938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Count of 1 and 5 ratings</a:t>
            </a: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7247823" y="6179419"/>
            <a:ext cx="669940" cy="22657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2"/>
          <p:cNvSpPr/>
          <p:nvPr/>
        </p:nvSpPr>
        <p:spPr>
          <a:xfrm>
            <a:off x="6660298" y="6076505"/>
            <a:ext cx="1933153" cy="307777"/>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5                        1</a:t>
            </a:r>
            <a:endParaRPr sz="1400" b="0" i="0" u="none" strike="noStrike" cap="none">
              <a:solidFill>
                <a:srgbClr val="000000"/>
              </a:solidFill>
              <a:latin typeface="Arial"/>
              <a:ea typeface="Arial"/>
              <a:cs typeface="Arial"/>
              <a:sym typeface="Arial"/>
            </a:endParaRPr>
          </a:p>
        </p:txBody>
      </p:sp>
      <p:sp>
        <p:nvSpPr>
          <p:cNvPr id="155" name="Google Shape;155;p2"/>
          <p:cNvSpPr txBox="1"/>
          <p:nvPr/>
        </p:nvSpPr>
        <p:spPr>
          <a:xfrm>
            <a:off x="7294892" y="6253477"/>
            <a:ext cx="66396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ea typeface="Arial"/>
                <a:cs typeface="Arial"/>
                <a:sym typeface="Arial"/>
              </a:rPr>
              <a:t>Ratings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9be64b1fb_0_36"/>
          <p:cNvSpPr txBox="1">
            <a:spLocks noGrp="1"/>
          </p:cNvSpPr>
          <p:nvPr>
            <p:ph type="title"/>
          </p:nvPr>
        </p:nvSpPr>
        <p:spPr>
          <a:xfrm>
            <a:off x="239716" y="278600"/>
            <a:ext cx="8473500" cy="576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959"/>
              <a:buFont typeface="Calibri"/>
              <a:buNone/>
            </a:pPr>
            <a:r>
              <a:rPr lang="en-IN" sz="4000"/>
              <a:t>Text to Number Model</a:t>
            </a:r>
            <a:endParaRPr sz="4000"/>
          </a:p>
        </p:txBody>
      </p:sp>
      <p:pic>
        <p:nvPicPr>
          <p:cNvPr id="161" name="Google Shape;161;ga9be64b1fb_0_36" descr="Chart&#10;&#10;Description automatically generated"/>
          <p:cNvPicPr preferRelativeResize="0"/>
          <p:nvPr/>
        </p:nvPicPr>
        <p:blipFill rotWithShape="1">
          <a:blip r:embed="rId3">
            <a:alphaModFix/>
          </a:blip>
          <a:srcRect/>
          <a:stretch/>
        </p:blipFill>
        <p:spPr>
          <a:xfrm>
            <a:off x="2858245" y="4737032"/>
            <a:ext cx="2320261" cy="1959011"/>
          </a:xfrm>
          <a:prstGeom prst="rect">
            <a:avLst/>
          </a:prstGeom>
          <a:noFill/>
          <a:ln w="9525" cap="flat" cmpd="sng">
            <a:solidFill>
              <a:schemeClr val="lt1"/>
            </a:solidFill>
            <a:prstDash val="solid"/>
            <a:round/>
            <a:headEnd type="none" w="sm" len="sm"/>
            <a:tailEnd type="none" w="sm" len="sm"/>
          </a:ln>
        </p:spPr>
      </p:pic>
      <p:pic>
        <p:nvPicPr>
          <p:cNvPr id="162" name="Google Shape;162;ga9be64b1fb_0_36" descr="Chart, waterfall chart&#10;&#10;Description automatically generated"/>
          <p:cNvPicPr preferRelativeResize="0"/>
          <p:nvPr/>
        </p:nvPicPr>
        <p:blipFill rotWithShape="1">
          <a:blip r:embed="rId4">
            <a:alphaModFix/>
          </a:blip>
          <a:srcRect/>
          <a:stretch/>
        </p:blipFill>
        <p:spPr>
          <a:xfrm>
            <a:off x="379170" y="4708142"/>
            <a:ext cx="2320261" cy="2019756"/>
          </a:xfrm>
          <a:prstGeom prst="rect">
            <a:avLst/>
          </a:prstGeom>
          <a:noFill/>
          <a:ln w="9525" cap="flat" cmpd="sng">
            <a:solidFill>
              <a:schemeClr val="lt1"/>
            </a:solidFill>
            <a:prstDash val="solid"/>
            <a:round/>
            <a:headEnd type="none" w="sm" len="sm"/>
            <a:tailEnd type="none" w="sm" len="sm"/>
          </a:ln>
        </p:spPr>
      </p:pic>
      <p:sp>
        <p:nvSpPr>
          <p:cNvPr id="163" name="Google Shape;163;ga9be64b1fb_0_36"/>
          <p:cNvSpPr txBox="1"/>
          <p:nvPr/>
        </p:nvSpPr>
        <p:spPr>
          <a:xfrm>
            <a:off x="5636397" y="4781873"/>
            <a:ext cx="2856600" cy="150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Times New Roman"/>
              <a:buChar char="•"/>
            </a:pPr>
            <a:r>
              <a:rPr lang="en-IN" sz="1600" b="0" i="0" u="none" strike="noStrike" cap="none">
                <a:solidFill>
                  <a:schemeClr val="dk1"/>
                </a:solidFill>
                <a:latin typeface="Times New Roman"/>
                <a:ea typeface="Times New Roman"/>
                <a:cs typeface="Times New Roman"/>
                <a:sym typeface="Times New Roman"/>
              </a:rPr>
              <a:t>Metrics scores of TF-IDF are better, therefore it is chosen for Text to numeric conversion</a:t>
            </a:r>
            <a:endParaRPr sz="1600" b="0" i="0" u="none" strike="noStrike" cap="none">
              <a:solidFill>
                <a:srgbClr val="000000"/>
              </a:solidFill>
              <a:latin typeface="Times New Roman"/>
              <a:ea typeface="Times New Roman"/>
              <a:cs typeface="Times New Roman"/>
              <a:sym typeface="Times New Roman"/>
            </a:endParaRPr>
          </a:p>
        </p:txBody>
      </p:sp>
      <p:sp>
        <p:nvSpPr>
          <p:cNvPr id="164" name="Google Shape;164;ga9be64b1fb_0_36"/>
          <p:cNvSpPr txBox="1"/>
          <p:nvPr/>
        </p:nvSpPr>
        <p:spPr>
          <a:xfrm>
            <a:off x="379174" y="1000177"/>
            <a:ext cx="5589826" cy="307797"/>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chemeClr val="dk1"/>
                </a:solidFill>
                <a:latin typeface="Calibri"/>
                <a:ea typeface="Calibri"/>
                <a:cs typeface="Calibri"/>
                <a:sym typeface="Calibri"/>
              </a:rPr>
              <a:t>TF-IDF &amp; Count Vectorizer Comparison – XGB Boost Model</a:t>
            </a:r>
            <a:endParaRPr sz="1600" b="0" i="0" u="none" strike="noStrike" cap="none">
              <a:solidFill>
                <a:srgbClr val="000000"/>
              </a:solidFill>
              <a:latin typeface="Arial"/>
              <a:ea typeface="Arial"/>
              <a:cs typeface="Arial"/>
              <a:sym typeface="Arial"/>
            </a:endParaRPr>
          </a:p>
        </p:txBody>
      </p:sp>
      <p:pic>
        <p:nvPicPr>
          <p:cNvPr id="165" name="Google Shape;165;ga9be64b1fb_0_36" descr="Chart, bar chart&#10;&#10;Description automatically generated"/>
          <p:cNvPicPr preferRelativeResize="0"/>
          <p:nvPr/>
        </p:nvPicPr>
        <p:blipFill rotWithShape="1">
          <a:blip r:embed="rId5">
            <a:alphaModFix/>
          </a:blip>
          <a:srcRect/>
          <a:stretch/>
        </p:blipFill>
        <p:spPr>
          <a:xfrm>
            <a:off x="463396" y="1415522"/>
            <a:ext cx="6601301" cy="3109626"/>
          </a:xfrm>
          <a:prstGeom prst="rect">
            <a:avLst/>
          </a:prstGeom>
          <a:noFill/>
          <a:ln w="9525" cap="flat" cmpd="sng">
            <a:solidFill>
              <a:schemeClr val="dk1"/>
            </a:solidFill>
            <a:prstDash val="solid"/>
            <a:round/>
            <a:headEnd type="none" w="sm" len="sm"/>
            <a:tailEnd type="none" w="sm" len="sm"/>
          </a:ln>
        </p:spPr>
      </p:pic>
      <p:sp>
        <p:nvSpPr>
          <p:cNvPr id="166" name="Google Shape;166;ga9be64b1fb_0_3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457200" y="261938"/>
            <a:ext cx="8229600" cy="71410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IN" sz="3959"/>
              <a:t>Selection of N_Grams</a:t>
            </a:r>
            <a:endParaRPr sz="3959"/>
          </a:p>
        </p:txBody>
      </p:sp>
      <p:sp>
        <p:nvSpPr>
          <p:cNvPr id="172" name="Google Shape;17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a:t>
            </a:fld>
            <a:endParaRPr/>
          </a:p>
        </p:txBody>
      </p:sp>
      <p:pic>
        <p:nvPicPr>
          <p:cNvPr id="173" name="Google Shape;173;p4"/>
          <p:cNvPicPr preferRelativeResize="0"/>
          <p:nvPr/>
        </p:nvPicPr>
        <p:blipFill rotWithShape="1">
          <a:blip r:embed="rId3">
            <a:alphaModFix/>
          </a:blip>
          <a:srcRect/>
          <a:stretch/>
        </p:blipFill>
        <p:spPr>
          <a:xfrm>
            <a:off x="345522" y="1797977"/>
            <a:ext cx="5781675" cy="4150760"/>
          </a:xfrm>
          <a:prstGeom prst="rect">
            <a:avLst/>
          </a:prstGeom>
          <a:noFill/>
          <a:ln>
            <a:noFill/>
          </a:ln>
        </p:spPr>
      </p:pic>
      <p:pic>
        <p:nvPicPr>
          <p:cNvPr id="174" name="Google Shape;174;p4"/>
          <p:cNvPicPr preferRelativeResize="0"/>
          <p:nvPr/>
        </p:nvPicPr>
        <p:blipFill rotWithShape="1">
          <a:blip r:embed="rId4">
            <a:alphaModFix/>
          </a:blip>
          <a:srcRect/>
          <a:stretch/>
        </p:blipFill>
        <p:spPr>
          <a:xfrm>
            <a:off x="5964522" y="1735839"/>
            <a:ext cx="2779160" cy="1826472"/>
          </a:xfrm>
          <a:prstGeom prst="rect">
            <a:avLst/>
          </a:prstGeom>
          <a:noFill/>
          <a:ln>
            <a:noFill/>
          </a:ln>
        </p:spPr>
      </p:pic>
      <p:sp>
        <p:nvSpPr>
          <p:cNvPr id="175" name="Google Shape;175;p4"/>
          <p:cNvSpPr txBox="1"/>
          <p:nvPr/>
        </p:nvSpPr>
        <p:spPr>
          <a:xfrm>
            <a:off x="457200" y="1192068"/>
            <a:ext cx="764664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0000"/>
                </a:solidFill>
                <a:latin typeface="Arial"/>
                <a:ea typeface="Arial"/>
                <a:cs typeface="Arial"/>
                <a:sym typeface="Arial"/>
              </a:rPr>
              <a:t>Combination of unigrams &amp; bigrams and only bigrams are taken for analysis</a:t>
            </a:r>
            <a:endParaRPr sz="1400" b="0" i="0" u="none" strike="noStrike" cap="none">
              <a:solidFill>
                <a:srgbClr val="000000"/>
              </a:solidFill>
              <a:latin typeface="Arial"/>
              <a:ea typeface="Arial"/>
              <a:cs typeface="Arial"/>
              <a:sym typeface="Arial"/>
            </a:endParaRPr>
          </a:p>
        </p:txBody>
      </p:sp>
      <p:sp>
        <p:nvSpPr>
          <p:cNvPr id="176" name="Google Shape;176;p4"/>
          <p:cNvSpPr txBox="1"/>
          <p:nvPr/>
        </p:nvSpPr>
        <p:spPr>
          <a:xfrm>
            <a:off x="5964523" y="3634191"/>
            <a:ext cx="2833955" cy="280076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 Only recall is 0.009% higher for only bigrams over uni &amp; bigrams combo, otherwise all other performance metrices are higher for uni &amp; bigrams combo.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 Therefore, selecting the uni and bigram combination as the n_grams.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a9be64b1fb_0_47"/>
          <p:cNvSpPr/>
          <p:nvPr/>
        </p:nvSpPr>
        <p:spPr>
          <a:xfrm>
            <a:off x="45026" y="58880"/>
            <a:ext cx="206100"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ga9be64b1fb_0_47"/>
          <p:cNvSpPr/>
          <p:nvPr/>
        </p:nvSpPr>
        <p:spPr>
          <a:xfrm>
            <a:off x="45026" y="2313700"/>
            <a:ext cx="206100" cy="446130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ga9be64b1fb_0_47"/>
          <p:cNvSpPr txBox="1"/>
          <p:nvPr/>
        </p:nvSpPr>
        <p:spPr>
          <a:xfrm>
            <a:off x="429658" y="980501"/>
            <a:ext cx="8485800" cy="56490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rgbClr val="888888"/>
              </a:buClr>
              <a:buSzPts val="2400"/>
              <a:buFont typeface="Noto Sans Symbols"/>
              <a:buNone/>
            </a:pPr>
            <a:endParaRPr sz="2400" b="0" i="0" u="none" strike="noStrike" cap="none">
              <a:solidFill>
                <a:srgbClr val="0055A0"/>
              </a:solidFill>
              <a:latin typeface="Calibri"/>
              <a:ea typeface="Calibri"/>
              <a:cs typeface="Calibri"/>
              <a:sym typeface="Calibri"/>
            </a:endParaRPr>
          </a:p>
        </p:txBody>
      </p:sp>
      <p:sp>
        <p:nvSpPr>
          <p:cNvPr id="184" name="Google Shape;184;ga9be64b1fb_0_47"/>
          <p:cNvSpPr txBox="1"/>
          <p:nvPr/>
        </p:nvSpPr>
        <p:spPr>
          <a:xfrm>
            <a:off x="579050" y="371475"/>
            <a:ext cx="8187000" cy="88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IN" sz="4000" b="0" i="0" u="none" strike="noStrike" cap="none">
                <a:solidFill>
                  <a:schemeClr val="dk1"/>
                </a:solidFill>
                <a:latin typeface="Calibri"/>
                <a:ea typeface="Calibri"/>
                <a:cs typeface="Calibri"/>
                <a:sym typeface="Calibri"/>
              </a:rPr>
              <a:t>Base Model- Logistic Regression</a:t>
            </a:r>
            <a:r>
              <a:rPr lang="en-IN" sz="3200" b="0" i="0" u="none" strike="noStrike" cap="none">
                <a:solidFill>
                  <a:schemeClr val="dk1"/>
                </a:solidFill>
                <a:latin typeface="Calibri"/>
                <a:ea typeface="Calibri"/>
                <a:cs typeface="Calibri"/>
                <a:sym typeface="Calibri"/>
              </a:rPr>
              <a:t> </a:t>
            </a:r>
            <a:endParaRPr sz="3200" b="1" i="0" u="none" strike="noStrike" cap="none">
              <a:solidFill>
                <a:schemeClr val="dk1"/>
              </a:solidFill>
              <a:latin typeface="Calibri"/>
              <a:ea typeface="Calibri"/>
              <a:cs typeface="Calibri"/>
              <a:sym typeface="Calibri"/>
            </a:endParaRPr>
          </a:p>
        </p:txBody>
      </p:sp>
      <p:pic>
        <p:nvPicPr>
          <p:cNvPr id="185" name="Google Shape;185;ga9be64b1fb_0_47"/>
          <p:cNvPicPr preferRelativeResize="0"/>
          <p:nvPr/>
        </p:nvPicPr>
        <p:blipFill rotWithShape="1">
          <a:blip r:embed="rId3">
            <a:alphaModFix/>
          </a:blip>
          <a:srcRect/>
          <a:stretch/>
        </p:blipFill>
        <p:spPr>
          <a:xfrm>
            <a:off x="458975" y="1257375"/>
            <a:ext cx="4602400" cy="2945350"/>
          </a:xfrm>
          <a:prstGeom prst="rect">
            <a:avLst/>
          </a:prstGeom>
          <a:noFill/>
          <a:ln>
            <a:noFill/>
          </a:ln>
        </p:spPr>
      </p:pic>
      <p:pic>
        <p:nvPicPr>
          <p:cNvPr id="186" name="Google Shape;186;ga9be64b1fb_0_47"/>
          <p:cNvPicPr preferRelativeResize="0"/>
          <p:nvPr/>
        </p:nvPicPr>
        <p:blipFill rotWithShape="1">
          <a:blip r:embed="rId4">
            <a:alphaModFix/>
          </a:blip>
          <a:srcRect/>
          <a:stretch/>
        </p:blipFill>
        <p:spPr>
          <a:xfrm>
            <a:off x="5334000" y="1257375"/>
            <a:ext cx="3408800" cy="4894950"/>
          </a:xfrm>
          <a:prstGeom prst="rect">
            <a:avLst/>
          </a:prstGeom>
          <a:noFill/>
          <a:ln>
            <a:noFill/>
          </a:ln>
        </p:spPr>
      </p:pic>
      <p:pic>
        <p:nvPicPr>
          <p:cNvPr id="187" name="Google Shape;187;ga9be64b1fb_0_47"/>
          <p:cNvPicPr preferRelativeResize="0"/>
          <p:nvPr/>
        </p:nvPicPr>
        <p:blipFill rotWithShape="1">
          <a:blip r:embed="rId5">
            <a:alphaModFix/>
          </a:blip>
          <a:srcRect/>
          <a:stretch/>
        </p:blipFill>
        <p:spPr>
          <a:xfrm>
            <a:off x="838200" y="4648200"/>
            <a:ext cx="4062425" cy="1652600"/>
          </a:xfrm>
          <a:prstGeom prst="rect">
            <a:avLst/>
          </a:prstGeom>
          <a:noFill/>
          <a:ln>
            <a:noFill/>
          </a:ln>
        </p:spPr>
      </p:pic>
      <p:sp>
        <p:nvSpPr>
          <p:cNvPr id="188" name="Google Shape;188;ga9be64b1fb_0_47"/>
          <p:cNvSpPr txBox="1"/>
          <p:nvPr/>
        </p:nvSpPr>
        <p:spPr>
          <a:xfrm>
            <a:off x="8453125" y="6375250"/>
            <a:ext cx="3240000" cy="7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7</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a9be64b1fb_0_57"/>
          <p:cNvSpPr/>
          <p:nvPr/>
        </p:nvSpPr>
        <p:spPr>
          <a:xfrm>
            <a:off x="45026" y="58880"/>
            <a:ext cx="206100"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4" name="Google Shape;194;ga9be64b1fb_0_57"/>
          <p:cNvSpPr/>
          <p:nvPr/>
        </p:nvSpPr>
        <p:spPr>
          <a:xfrm>
            <a:off x="45026" y="2313700"/>
            <a:ext cx="206100" cy="446130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ga9be64b1fb_0_57"/>
          <p:cNvSpPr txBox="1"/>
          <p:nvPr/>
        </p:nvSpPr>
        <p:spPr>
          <a:xfrm>
            <a:off x="429658" y="980501"/>
            <a:ext cx="8485800" cy="56490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rgbClr val="888888"/>
              </a:buClr>
              <a:buSzPts val="2400"/>
              <a:buFont typeface="Noto Sans Symbols"/>
              <a:buNone/>
            </a:pPr>
            <a:endParaRPr sz="2400" b="0" i="0" u="none" strike="noStrike" cap="none">
              <a:solidFill>
                <a:srgbClr val="0055A0"/>
              </a:solidFill>
              <a:latin typeface="Calibri"/>
              <a:ea typeface="Calibri"/>
              <a:cs typeface="Calibri"/>
              <a:sym typeface="Calibri"/>
            </a:endParaRPr>
          </a:p>
        </p:txBody>
      </p:sp>
      <p:sp>
        <p:nvSpPr>
          <p:cNvPr id="196" name="Google Shape;196;ga9be64b1fb_0_57"/>
          <p:cNvSpPr txBox="1"/>
          <p:nvPr/>
        </p:nvSpPr>
        <p:spPr>
          <a:xfrm>
            <a:off x="388616" y="290525"/>
            <a:ext cx="83781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900"/>
              <a:buFont typeface="Arial"/>
              <a:buNone/>
            </a:pPr>
            <a:r>
              <a:rPr lang="en-IN" sz="3900" b="0" i="0" u="none" strike="noStrike" cap="none">
                <a:solidFill>
                  <a:schemeClr val="dk1"/>
                </a:solidFill>
                <a:latin typeface="Calibri"/>
                <a:ea typeface="Calibri"/>
                <a:cs typeface="Calibri"/>
                <a:sym typeface="Calibri"/>
              </a:rPr>
              <a:t>K-Fold Cross Validation</a:t>
            </a:r>
            <a:endParaRPr sz="3900" b="1" i="0" u="none" strike="noStrike" cap="none">
              <a:solidFill>
                <a:schemeClr val="dk1"/>
              </a:solidFill>
              <a:latin typeface="Calibri"/>
              <a:ea typeface="Calibri"/>
              <a:cs typeface="Calibri"/>
              <a:sym typeface="Calibri"/>
            </a:endParaRPr>
          </a:p>
        </p:txBody>
      </p:sp>
      <p:sp>
        <p:nvSpPr>
          <p:cNvPr id="197" name="Google Shape;197;ga9be64b1fb_0_57"/>
          <p:cNvSpPr txBox="1"/>
          <p:nvPr/>
        </p:nvSpPr>
        <p:spPr>
          <a:xfrm>
            <a:off x="429650" y="980500"/>
            <a:ext cx="8485800" cy="11793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In order to achieve the best results different linear and non-linear models on the basis of different scoring metrics namely: </a:t>
            </a:r>
            <a:r>
              <a:rPr lang="en-IN" sz="2000" b="1" i="0" u="none" strike="noStrike" cap="none">
                <a:solidFill>
                  <a:schemeClr val="dk1"/>
                </a:solidFill>
                <a:latin typeface="Times New Roman"/>
                <a:ea typeface="Times New Roman"/>
                <a:cs typeface="Times New Roman"/>
                <a:sym typeface="Times New Roman"/>
              </a:rPr>
              <a:t>Accuracy, Roc_Auc, F1-Score  </a:t>
            </a:r>
            <a:r>
              <a:rPr lang="en-IN" sz="2000" b="0" i="0" u="none" strike="noStrike" cap="none">
                <a:solidFill>
                  <a:schemeClr val="dk1"/>
                </a:solidFill>
                <a:latin typeface="Times New Roman"/>
                <a:ea typeface="Times New Roman"/>
                <a:cs typeface="Times New Roman"/>
                <a:sym typeface="Times New Roman"/>
              </a:rPr>
              <a:t>were build using K-Fold Cross Validation, where Number of Splits is considered as 7.</a:t>
            </a:r>
            <a:endParaRPr sz="1800" b="0" i="0" u="none" strike="noStrike" cap="none">
              <a:solidFill>
                <a:srgbClr val="000000"/>
              </a:solidFill>
              <a:latin typeface="Times New Roman"/>
              <a:ea typeface="Times New Roman"/>
              <a:cs typeface="Times New Roman"/>
              <a:sym typeface="Times New Roman"/>
            </a:endParaRPr>
          </a:p>
        </p:txBody>
      </p:sp>
      <p:sp>
        <p:nvSpPr>
          <p:cNvPr id="198" name="Google Shape;198;ga9be64b1fb_0_57"/>
          <p:cNvSpPr txBox="1"/>
          <p:nvPr/>
        </p:nvSpPr>
        <p:spPr>
          <a:xfrm>
            <a:off x="6044925" y="3632650"/>
            <a:ext cx="2727600" cy="15108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For both Accuracy &amp; F-1 Scoring metrics, XGB Classifier gives the best Bias Accuracy and Variance Error Trade Off.</a:t>
            </a:r>
            <a:endParaRPr sz="1800" b="0" i="0" u="none" strike="noStrike" cap="none">
              <a:solidFill>
                <a:srgbClr val="000000"/>
              </a:solidFill>
              <a:latin typeface="Times New Roman"/>
              <a:ea typeface="Times New Roman"/>
              <a:cs typeface="Times New Roman"/>
              <a:sym typeface="Times New Roman"/>
            </a:endParaRPr>
          </a:p>
        </p:txBody>
      </p:sp>
      <p:sp>
        <p:nvSpPr>
          <p:cNvPr id="199" name="Google Shape;199;ga9be64b1fb_0_57"/>
          <p:cNvSpPr txBox="1"/>
          <p:nvPr/>
        </p:nvSpPr>
        <p:spPr>
          <a:xfrm>
            <a:off x="394500" y="5786450"/>
            <a:ext cx="8378100" cy="79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FF0000"/>
                </a:solidFill>
                <a:latin typeface="Times New Roman"/>
                <a:ea typeface="Times New Roman"/>
                <a:cs typeface="Times New Roman"/>
                <a:sym typeface="Times New Roman"/>
              </a:rPr>
              <a:t>Note: </a:t>
            </a:r>
            <a:r>
              <a:rPr lang="en-IN" sz="2000" b="0" i="0" u="none" strike="noStrike" cap="none">
                <a:solidFill>
                  <a:schemeClr val="dk1"/>
                </a:solidFill>
                <a:latin typeface="Times New Roman"/>
                <a:ea typeface="Times New Roman"/>
                <a:cs typeface="Times New Roman"/>
                <a:sym typeface="Times New Roman"/>
              </a:rPr>
              <a:t>The above results were obtained using the default parameters for all the seven models. </a:t>
            </a:r>
            <a:endParaRPr sz="1800" b="0" i="0" u="none" strike="noStrike" cap="none">
              <a:solidFill>
                <a:srgbClr val="000000"/>
              </a:solidFill>
              <a:latin typeface="Times New Roman"/>
              <a:ea typeface="Times New Roman"/>
              <a:cs typeface="Times New Roman"/>
              <a:sym typeface="Times New Roman"/>
            </a:endParaRPr>
          </a:p>
        </p:txBody>
      </p:sp>
      <p:pic>
        <p:nvPicPr>
          <p:cNvPr id="200" name="Google Shape;200;ga9be64b1fb_0_57"/>
          <p:cNvPicPr preferRelativeResize="0"/>
          <p:nvPr/>
        </p:nvPicPr>
        <p:blipFill rotWithShape="1">
          <a:blip r:embed="rId3">
            <a:alphaModFix/>
          </a:blip>
          <a:srcRect/>
          <a:stretch/>
        </p:blipFill>
        <p:spPr>
          <a:xfrm>
            <a:off x="416113" y="2296274"/>
            <a:ext cx="5463800" cy="2954700"/>
          </a:xfrm>
          <a:prstGeom prst="rect">
            <a:avLst/>
          </a:prstGeom>
          <a:noFill/>
          <a:ln>
            <a:noFill/>
          </a:ln>
        </p:spPr>
      </p:pic>
      <p:sp>
        <p:nvSpPr>
          <p:cNvPr id="201" name="Google Shape;201;ga9be64b1fb_0_57"/>
          <p:cNvSpPr/>
          <p:nvPr/>
        </p:nvSpPr>
        <p:spPr>
          <a:xfrm>
            <a:off x="4622275" y="3064125"/>
            <a:ext cx="564000" cy="7164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ga9be64b1fb_0_57"/>
          <p:cNvSpPr/>
          <p:nvPr/>
        </p:nvSpPr>
        <p:spPr>
          <a:xfrm>
            <a:off x="4622275" y="4427100"/>
            <a:ext cx="564000" cy="7164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03" name="Google Shape;203;ga9be64b1fb_0_57"/>
          <p:cNvCxnSpPr/>
          <p:nvPr/>
        </p:nvCxnSpPr>
        <p:spPr>
          <a:xfrm>
            <a:off x="5295950" y="3784150"/>
            <a:ext cx="711000" cy="0"/>
          </a:xfrm>
          <a:prstGeom prst="straightConnector1">
            <a:avLst/>
          </a:prstGeom>
          <a:noFill/>
          <a:ln w="9525" cap="flat" cmpd="sng">
            <a:solidFill>
              <a:srgbClr val="4A7DBA"/>
            </a:solidFill>
            <a:prstDash val="solid"/>
            <a:round/>
            <a:headEnd type="none" w="sm" len="sm"/>
            <a:tailEnd type="triangle" w="med" len="med"/>
          </a:ln>
        </p:spPr>
      </p:cxnSp>
      <p:cxnSp>
        <p:nvCxnSpPr>
          <p:cNvPr id="204" name="Google Shape;204;ga9be64b1fb_0_57"/>
          <p:cNvCxnSpPr/>
          <p:nvPr/>
        </p:nvCxnSpPr>
        <p:spPr>
          <a:xfrm>
            <a:off x="5260100" y="4785300"/>
            <a:ext cx="711000" cy="0"/>
          </a:xfrm>
          <a:prstGeom prst="straightConnector1">
            <a:avLst/>
          </a:prstGeom>
          <a:noFill/>
          <a:ln w="9525" cap="flat" cmpd="sng">
            <a:solidFill>
              <a:srgbClr val="4A7DBA"/>
            </a:solidFill>
            <a:prstDash val="solid"/>
            <a:round/>
            <a:headEnd type="none" w="sm" len="sm"/>
            <a:tailEnd type="triangle" w="med" len="med"/>
          </a:ln>
        </p:spPr>
      </p:cxnSp>
      <p:sp>
        <p:nvSpPr>
          <p:cNvPr id="205" name="Google Shape;205;ga9be64b1fb_0_57"/>
          <p:cNvSpPr txBox="1"/>
          <p:nvPr/>
        </p:nvSpPr>
        <p:spPr>
          <a:xfrm>
            <a:off x="8476600" y="6348275"/>
            <a:ext cx="13848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8</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1330</Words>
  <Application>Microsoft Office PowerPoint</Application>
  <PresentationFormat>On-screen Show (4:3)</PresentationFormat>
  <Paragraphs>260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Times New Roman</vt:lpstr>
      <vt:lpstr>Office Theme</vt:lpstr>
      <vt:lpstr>PowerPoint Presentation</vt:lpstr>
      <vt:lpstr>PowerPoint Presentation</vt:lpstr>
      <vt:lpstr>PowerPoint Presentation</vt:lpstr>
      <vt:lpstr>Suggested Solutions to the problem</vt:lpstr>
      <vt:lpstr>PowerPoint Presentation</vt:lpstr>
      <vt:lpstr>Text to Number Model</vt:lpstr>
      <vt:lpstr>Selection of N_Grams</vt:lpstr>
      <vt:lpstr>PowerPoint Presentation</vt:lpstr>
      <vt:lpstr>PowerPoint Presentation</vt:lpstr>
      <vt:lpstr>PowerPoint Presentation</vt:lpstr>
      <vt:lpstr>Tuned Model’s performance &amp; Test data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charu goyal</cp:lastModifiedBy>
  <cp:revision>2</cp:revision>
  <dcterms:created xsi:type="dcterms:W3CDTF">2017-03-30T12:09:41Z</dcterms:created>
  <dcterms:modified xsi:type="dcterms:W3CDTF">2020-12-10T18:43:00Z</dcterms:modified>
</cp:coreProperties>
</file>