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g7aTEhQiYNgxwrG1Q1r/G524c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EE9639-995F-484D-A71D-195C3D7079AF}">
  <a:tblStyle styleId="{19EE9639-995F-484D-A71D-195C3D7079A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3B885E9-63B3-4B97-827F-179DF05A534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be64b1fb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a9be64b1fb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9be64b1fb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a9be64b1fb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9be64b1fb_0_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a9be64b1fb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9be64b1fb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a9be64b1fb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549f9f4a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b0549f9f4a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b0549f9f4a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549f9f4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b0549f9f4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b0549f9f4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0549f9f4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b0549f9f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b0549f9f4a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549f9f4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b0549f9f4a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b0549f9f4a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042b7d99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b0042b7d99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22656a9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a122656a9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be64b1fb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a9be64b1fb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9be64b1fb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a9be64b1fb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9be64b1fb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a9be64b1fb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1" name="Google Shape;2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3" name="Google Shape;3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0"/>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1"/>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2"/>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4" name="Google Shape;64;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2" name="Google Shape;7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619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D:\1.PGPBA\01. Marketing\GL High Res Logos\Greatlearning Logo_160915.png" id="15" name="Google Shape;15;p6"/>
          <p:cNvPicPr preferRelativeResize="0"/>
          <p:nvPr/>
        </p:nvPicPr>
        <p:blipFill rotWithShape="1">
          <a:blip r:embed="rId1">
            <a:alphaModFix/>
          </a:blip>
          <a:srcRect b="0" l="0" r="0" t="0"/>
          <a:stretch/>
        </p:blipFill>
        <p:spPr>
          <a:xfrm>
            <a:off x="6553200" y="-25898"/>
            <a:ext cx="2362200" cy="327947"/>
          </a:xfrm>
          <a:prstGeom prst="rect">
            <a:avLst/>
          </a:prstGeom>
          <a:noFill/>
          <a:ln>
            <a:noFill/>
          </a:ln>
        </p:spPr>
      </p:pic>
      <p:sp>
        <p:nvSpPr>
          <p:cNvPr id="16" name="Google Shape;16;p6"/>
          <p:cNvSpPr/>
          <p:nvPr/>
        </p:nvSpPr>
        <p:spPr>
          <a:xfrm>
            <a:off x="45026" y="842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6"/>
          <p:cNvSpPr/>
          <p:nvPr/>
        </p:nvSpPr>
        <p:spPr>
          <a:xfrm>
            <a:off x="45026" y="2373076"/>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0.png"/><Relationship Id="rId5" Type="http://schemas.openxmlformats.org/officeDocument/2006/relationships/image" Target="../media/image23.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blog.3dcart.com/hs-fs/hubfs/Imported_Blog_Media/Screen-Shot-2015-08-12-at-7_34_44-AM.png?width=1358&amp;height=792&amp;name=Screen-Shot-2015-08-12-at-7_34_44-AM.png"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file/d/1cDbmr1gcAOsANRxjfRnWzNuDUZYnETDR/view?usp=sharing" TargetMode="External"/><Relationship Id="rId4" Type="http://schemas.openxmlformats.org/officeDocument/2006/relationships/hyperlink" Target="https://drive.google.com/file/d/1A96MQYpkaobFUzLkGjp869mnYZroDKw6/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752475" y="1304925"/>
            <a:ext cx="8077200" cy="1381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Times New Roman"/>
                <a:ea typeface="Times New Roman"/>
                <a:cs typeface="Times New Roman"/>
                <a:sym typeface="Times New Roman"/>
              </a:rPr>
              <a:t>Detection of Anomalies in Review and Ratings for Amazon Products</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
        <p:nvSpPr>
          <p:cNvPr id="94" name="Google Shape;94;p1"/>
          <p:cNvSpPr txBox="1"/>
          <p:nvPr/>
        </p:nvSpPr>
        <p:spPr>
          <a:xfrm>
            <a:off x="833450" y="3429000"/>
            <a:ext cx="8077200" cy="3043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Submitted by:</a:t>
            </a:r>
            <a:endParaRPr b="1"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Charu Goyal</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Navin Ram Kumar</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Neha Seth</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Prachi Agarwal</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Ramakrishnan Subramanian</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200"/>
              <a:buFont typeface="Arial"/>
              <a:buNone/>
            </a:pPr>
            <a:r>
              <a:rPr b="1" i="0" lang="en-IN" sz="2200" u="none" cap="none" strike="noStrike">
                <a:solidFill>
                  <a:schemeClr val="dk1"/>
                </a:solidFill>
                <a:latin typeface="Times New Roman"/>
                <a:ea typeface="Times New Roman"/>
                <a:cs typeface="Times New Roman"/>
                <a:sym typeface="Times New Roman"/>
              </a:rPr>
              <a:t>Mentor:</a:t>
            </a:r>
            <a:r>
              <a:rPr b="0" i="0" lang="en-IN" sz="2200" u="none" cap="none" strike="noStrike">
                <a:solidFill>
                  <a:schemeClr val="dk1"/>
                </a:solidFill>
                <a:latin typeface="Times New Roman"/>
                <a:ea typeface="Times New Roman"/>
                <a:cs typeface="Times New Roman"/>
                <a:sym typeface="Times New Roman"/>
              </a:rPr>
              <a:t> Mr Koneti Naveen Kumar Yadav</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9be64b1fb_0_72"/>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ga9be64b1fb_0_72"/>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a9be64b1fb_0_72"/>
          <p:cNvSpPr txBox="1"/>
          <p:nvPr/>
        </p:nvSpPr>
        <p:spPr>
          <a:xfrm>
            <a:off x="429658" y="980501"/>
            <a:ext cx="8485800" cy="5649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rgbClr val="888888"/>
              </a:buClr>
              <a:buSzPts val="2400"/>
              <a:buFont typeface="Noto Sans Symbols"/>
              <a:buNone/>
            </a:pPr>
            <a:r>
              <a:t/>
            </a:r>
            <a:endParaRPr b="0" i="0" sz="2400" u="none" cap="none" strike="noStrike">
              <a:solidFill>
                <a:srgbClr val="0055A0"/>
              </a:solidFill>
              <a:latin typeface="Calibri"/>
              <a:ea typeface="Calibri"/>
              <a:cs typeface="Calibri"/>
              <a:sym typeface="Calibri"/>
            </a:endParaRPr>
          </a:p>
        </p:txBody>
      </p:sp>
      <p:sp>
        <p:nvSpPr>
          <p:cNvPr id="213" name="Google Shape;213;ga9be64b1fb_0_72"/>
          <p:cNvSpPr txBox="1"/>
          <p:nvPr/>
        </p:nvSpPr>
        <p:spPr>
          <a:xfrm>
            <a:off x="329091" y="305350"/>
            <a:ext cx="8485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Hyperparameter Tuning</a:t>
            </a:r>
            <a:endParaRPr b="1" i="0" sz="4000" u="none" cap="none" strike="noStrike">
              <a:solidFill>
                <a:schemeClr val="dk1"/>
              </a:solidFill>
              <a:latin typeface="Calibri"/>
              <a:ea typeface="Calibri"/>
              <a:cs typeface="Calibri"/>
              <a:sym typeface="Calibri"/>
            </a:endParaRPr>
          </a:p>
        </p:txBody>
      </p:sp>
      <p:sp>
        <p:nvSpPr>
          <p:cNvPr id="214" name="Google Shape;214;ga9be64b1fb_0_72"/>
          <p:cNvSpPr txBox="1"/>
          <p:nvPr/>
        </p:nvSpPr>
        <p:spPr>
          <a:xfrm>
            <a:off x="388625" y="1128725"/>
            <a:ext cx="84858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Since XGB Classifier gave the best Bias Accuracy (BA) and Variance Error (VE) Trade off. Thus choosing the best hyperparameters using Grid- Search CV. The 3 main hyperparameters considered are : </a:t>
            </a:r>
            <a:r>
              <a:rPr b="1" i="0" lang="en-IN" sz="2000" u="none" cap="none" strike="noStrike">
                <a:solidFill>
                  <a:schemeClr val="dk1"/>
                </a:solidFill>
                <a:latin typeface="Times New Roman"/>
                <a:ea typeface="Times New Roman"/>
                <a:cs typeface="Times New Roman"/>
                <a:sym typeface="Times New Roman"/>
              </a:rPr>
              <a:t>n_estimators, max_depth, learning_rate.</a:t>
            </a:r>
            <a:endParaRPr b="0" i="0" sz="1800" u="none" cap="none" strike="noStrike">
              <a:solidFill>
                <a:srgbClr val="000000"/>
              </a:solidFill>
              <a:latin typeface="Times New Roman"/>
              <a:ea typeface="Times New Roman"/>
              <a:cs typeface="Times New Roman"/>
              <a:sym typeface="Times New Roman"/>
            </a:endParaRPr>
          </a:p>
        </p:txBody>
      </p:sp>
      <p:pic>
        <p:nvPicPr>
          <p:cNvPr id="215" name="Google Shape;215;ga9be64b1fb_0_72"/>
          <p:cNvPicPr preferRelativeResize="0"/>
          <p:nvPr/>
        </p:nvPicPr>
        <p:blipFill rotWithShape="1">
          <a:blip r:embed="rId3">
            <a:alphaModFix/>
          </a:blip>
          <a:srcRect b="0" l="0" r="0" t="0"/>
          <a:stretch/>
        </p:blipFill>
        <p:spPr>
          <a:xfrm>
            <a:off x="554203" y="2974101"/>
            <a:ext cx="4690546" cy="2961844"/>
          </a:xfrm>
          <a:prstGeom prst="rect">
            <a:avLst/>
          </a:prstGeom>
          <a:noFill/>
          <a:ln>
            <a:noFill/>
          </a:ln>
        </p:spPr>
      </p:pic>
      <p:sp>
        <p:nvSpPr>
          <p:cNvPr id="216" name="Google Shape;216;ga9be64b1fb_0_72"/>
          <p:cNvSpPr txBox="1"/>
          <p:nvPr/>
        </p:nvSpPr>
        <p:spPr>
          <a:xfrm>
            <a:off x="2272949" y="5874453"/>
            <a:ext cx="1447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Bias Accuracy</a:t>
            </a:r>
            <a:endParaRPr b="0" i="0" sz="1400" u="none" cap="none" strike="noStrike">
              <a:solidFill>
                <a:srgbClr val="000000"/>
              </a:solidFill>
              <a:latin typeface="Arial"/>
              <a:ea typeface="Arial"/>
              <a:cs typeface="Arial"/>
              <a:sym typeface="Arial"/>
            </a:endParaRPr>
          </a:p>
        </p:txBody>
      </p:sp>
      <p:sp>
        <p:nvSpPr>
          <p:cNvPr id="217" name="Google Shape;217;ga9be64b1fb_0_72"/>
          <p:cNvSpPr txBox="1"/>
          <p:nvPr/>
        </p:nvSpPr>
        <p:spPr>
          <a:xfrm rot="-5400000">
            <a:off x="-220636" y="4301123"/>
            <a:ext cx="1447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Variance Error</a:t>
            </a:r>
            <a:endParaRPr b="0" i="0" sz="1400" u="none" cap="none" strike="noStrike">
              <a:solidFill>
                <a:srgbClr val="000000"/>
              </a:solidFill>
              <a:latin typeface="Arial"/>
              <a:ea typeface="Arial"/>
              <a:cs typeface="Arial"/>
              <a:sym typeface="Arial"/>
            </a:endParaRPr>
          </a:p>
        </p:txBody>
      </p:sp>
      <p:sp>
        <p:nvSpPr>
          <p:cNvPr id="218" name="Google Shape;218;ga9be64b1fb_0_72"/>
          <p:cNvSpPr txBox="1"/>
          <p:nvPr/>
        </p:nvSpPr>
        <p:spPr>
          <a:xfrm>
            <a:off x="1471770" y="2727816"/>
            <a:ext cx="3185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Bias Accuracy &amp; Variance Error Trade Off</a:t>
            </a:r>
            <a:endParaRPr b="0" i="0" sz="1400" u="none" cap="none" strike="noStrike">
              <a:solidFill>
                <a:srgbClr val="000000"/>
              </a:solidFill>
              <a:latin typeface="Arial"/>
              <a:ea typeface="Arial"/>
              <a:cs typeface="Arial"/>
              <a:sym typeface="Arial"/>
            </a:endParaRPr>
          </a:p>
        </p:txBody>
      </p:sp>
      <p:sp>
        <p:nvSpPr>
          <p:cNvPr id="219" name="Google Shape;219;ga9be64b1fb_0_72"/>
          <p:cNvSpPr/>
          <p:nvPr/>
        </p:nvSpPr>
        <p:spPr>
          <a:xfrm>
            <a:off x="4254149" y="5280134"/>
            <a:ext cx="637800" cy="32970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ga9be64b1fb_0_72"/>
          <p:cNvSpPr txBox="1"/>
          <p:nvPr/>
        </p:nvSpPr>
        <p:spPr>
          <a:xfrm>
            <a:off x="5895350" y="3731131"/>
            <a:ext cx="3020100" cy="1977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BA &gt; 0.94 &amp; VE &lt; 0.006  gives the best combination of hyperparameters which are:</a:t>
            </a:r>
            <a:br>
              <a:rPr b="0" i="0" lang="en-IN"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n_estimators : 200</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max_depth :     15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Learning_rate:  0.1</a:t>
            </a:r>
            <a:endParaRPr b="0" i="0" sz="1600" u="none" cap="none" strike="noStrike">
              <a:solidFill>
                <a:srgbClr val="000000"/>
              </a:solidFill>
              <a:latin typeface="Times New Roman"/>
              <a:ea typeface="Times New Roman"/>
              <a:cs typeface="Times New Roman"/>
              <a:sym typeface="Times New Roman"/>
            </a:endParaRPr>
          </a:p>
        </p:txBody>
      </p:sp>
      <p:sp>
        <p:nvSpPr>
          <p:cNvPr id="221" name="Google Shape;221;ga9be64b1fb_0_72"/>
          <p:cNvSpPr/>
          <p:nvPr/>
        </p:nvSpPr>
        <p:spPr>
          <a:xfrm>
            <a:off x="4978048" y="5280134"/>
            <a:ext cx="737100" cy="339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ga9be64b1fb_0_72"/>
          <p:cNvSpPr txBox="1"/>
          <p:nvPr/>
        </p:nvSpPr>
        <p:spPr>
          <a:xfrm>
            <a:off x="8453100" y="6358375"/>
            <a:ext cx="11520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9</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a9be64b1fb_0_87"/>
          <p:cNvSpPr txBox="1"/>
          <p:nvPr>
            <p:ph type="title"/>
          </p:nvPr>
        </p:nvSpPr>
        <p:spPr>
          <a:xfrm>
            <a:off x="228600" y="104656"/>
            <a:ext cx="8229600" cy="728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000"/>
              <a:buFont typeface="Calibri"/>
              <a:buNone/>
            </a:pPr>
            <a:r>
              <a:rPr lang="en-IN" sz="3100"/>
              <a:t>Tuned Model’s performance &amp; Test data Sampling</a:t>
            </a:r>
            <a:endParaRPr sz="4500"/>
          </a:p>
        </p:txBody>
      </p:sp>
      <p:pic>
        <p:nvPicPr>
          <p:cNvPr descr="Chart, treemap chart&#10;&#10;Description automatically generated" id="228" name="Google Shape;228;ga9be64b1fb_0_87"/>
          <p:cNvPicPr preferRelativeResize="0"/>
          <p:nvPr>
            <p:ph idx="1" type="body"/>
          </p:nvPr>
        </p:nvPicPr>
        <p:blipFill rotWithShape="1">
          <a:blip r:embed="rId3">
            <a:alphaModFix/>
          </a:blip>
          <a:srcRect b="48073" l="0" r="16950" t="0"/>
          <a:stretch/>
        </p:blipFill>
        <p:spPr>
          <a:xfrm>
            <a:off x="470970" y="873734"/>
            <a:ext cx="2476800" cy="2682600"/>
          </a:xfrm>
          <a:prstGeom prst="rect">
            <a:avLst/>
          </a:prstGeom>
          <a:noFill/>
          <a:ln>
            <a:noFill/>
          </a:ln>
        </p:spPr>
      </p:pic>
      <p:pic>
        <p:nvPicPr>
          <p:cNvPr descr="Chart, bar chart, treemap chart&#10;&#10;Description automatically generated" id="229" name="Google Shape;229;ga9be64b1fb_0_87"/>
          <p:cNvPicPr preferRelativeResize="0"/>
          <p:nvPr/>
        </p:nvPicPr>
        <p:blipFill rotWithShape="1">
          <a:blip r:embed="rId4">
            <a:alphaModFix/>
          </a:blip>
          <a:srcRect b="0" l="0" r="0" t="0"/>
          <a:stretch/>
        </p:blipFill>
        <p:spPr>
          <a:xfrm>
            <a:off x="3538171" y="4134848"/>
            <a:ext cx="3515718" cy="2612133"/>
          </a:xfrm>
          <a:prstGeom prst="rect">
            <a:avLst/>
          </a:prstGeom>
          <a:noFill/>
          <a:ln cap="flat" cmpd="sng" w="9525">
            <a:solidFill>
              <a:schemeClr val="lt1"/>
            </a:solidFill>
            <a:prstDash val="solid"/>
            <a:round/>
            <a:headEnd len="sm" w="sm" type="none"/>
            <a:tailEnd len="sm" w="sm" type="none"/>
          </a:ln>
        </p:spPr>
      </p:pic>
      <p:pic>
        <p:nvPicPr>
          <p:cNvPr descr="Chart, treemap chart&#10;&#10;Description automatically generated" id="230" name="Google Shape;230;ga9be64b1fb_0_87"/>
          <p:cNvPicPr preferRelativeResize="0"/>
          <p:nvPr/>
        </p:nvPicPr>
        <p:blipFill rotWithShape="1">
          <a:blip r:embed="rId3">
            <a:alphaModFix/>
          </a:blip>
          <a:srcRect b="0" l="0" r="16950" t="50414"/>
          <a:stretch/>
        </p:blipFill>
        <p:spPr>
          <a:xfrm>
            <a:off x="2948982" y="852368"/>
            <a:ext cx="2554562" cy="2514435"/>
          </a:xfrm>
          <a:prstGeom prst="rect">
            <a:avLst/>
          </a:prstGeom>
          <a:noFill/>
          <a:ln>
            <a:noFill/>
          </a:ln>
        </p:spPr>
      </p:pic>
      <p:cxnSp>
        <p:nvCxnSpPr>
          <p:cNvPr id="231" name="Google Shape;231;ga9be64b1fb_0_87"/>
          <p:cNvCxnSpPr/>
          <p:nvPr/>
        </p:nvCxnSpPr>
        <p:spPr>
          <a:xfrm>
            <a:off x="2947898" y="746430"/>
            <a:ext cx="0" cy="2682600"/>
          </a:xfrm>
          <a:prstGeom prst="straightConnector1">
            <a:avLst/>
          </a:prstGeom>
          <a:noFill/>
          <a:ln cap="flat" cmpd="sng" w="9525">
            <a:solidFill>
              <a:schemeClr val="dk1"/>
            </a:solidFill>
            <a:prstDash val="dash"/>
            <a:round/>
            <a:headEnd len="sm" w="sm" type="none"/>
            <a:tailEnd len="sm" w="sm" type="none"/>
          </a:ln>
        </p:spPr>
      </p:cxnSp>
      <p:sp>
        <p:nvSpPr>
          <p:cNvPr id="232" name="Google Shape;232;ga9be64b1fb_0_87"/>
          <p:cNvSpPr txBox="1"/>
          <p:nvPr/>
        </p:nvSpPr>
        <p:spPr>
          <a:xfrm>
            <a:off x="5497192" y="733267"/>
            <a:ext cx="3113400" cy="369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Model: XGB Boost</a:t>
            </a:r>
            <a:endParaRPr b="0" i="0" sz="1400" u="none" cap="none" strike="noStrike">
              <a:solidFill>
                <a:srgbClr val="000000"/>
              </a:solidFill>
              <a:latin typeface="Arial"/>
              <a:ea typeface="Arial"/>
              <a:cs typeface="Arial"/>
              <a:sym typeface="Arial"/>
            </a:endParaRPr>
          </a:p>
        </p:txBody>
      </p:sp>
      <p:sp>
        <p:nvSpPr>
          <p:cNvPr id="233" name="Google Shape;233;ga9be64b1fb_0_87"/>
          <p:cNvSpPr txBox="1"/>
          <p:nvPr/>
        </p:nvSpPr>
        <p:spPr>
          <a:xfrm>
            <a:off x="5497193" y="985124"/>
            <a:ext cx="3126000" cy="13851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400"/>
              <a:buFont typeface="Arial"/>
              <a:buChar char="•"/>
            </a:pPr>
            <a:r>
              <a:rPr b="0" i="0" lang="en-IN" sz="1400" u="none" cap="none" strike="noStrike">
                <a:solidFill>
                  <a:schemeClr val="dk1"/>
                </a:solidFill>
                <a:latin typeface="Calibri"/>
                <a:ea typeface="Calibri"/>
                <a:cs typeface="Calibri"/>
                <a:sym typeface="Calibri"/>
              </a:rPr>
              <a:t>Identifies 1 &amp; 5 rating based on the textual sentiment.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IN" sz="1400" u="none" cap="none" strike="noStrike">
                <a:solidFill>
                  <a:schemeClr val="dk1"/>
                </a:solidFill>
                <a:latin typeface="Calibri"/>
                <a:ea typeface="Calibri"/>
                <a:cs typeface="Calibri"/>
                <a:sym typeface="Calibri"/>
              </a:rPr>
              <a:t>Reviews invoking sarcasm, praising/degrading other items or are meaningless are affecting the prediction.</a:t>
            </a:r>
            <a:endParaRPr b="0" i="0" sz="1400" u="none" cap="none" strike="noStrike">
              <a:solidFill>
                <a:srgbClr val="000000"/>
              </a:solidFill>
              <a:latin typeface="Arial"/>
              <a:ea typeface="Arial"/>
              <a:cs typeface="Arial"/>
              <a:sym typeface="Arial"/>
            </a:endParaRPr>
          </a:p>
        </p:txBody>
      </p:sp>
      <p:pic>
        <p:nvPicPr>
          <p:cNvPr id="234" name="Google Shape;234;ga9be64b1fb_0_87"/>
          <p:cNvPicPr preferRelativeResize="0"/>
          <p:nvPr/>
        </p:nvPicPr>
        <p:blipFill rotWithShape="1">
          <a:blip r:embed="rId5">
            <a:alphaModFix/>
          </a:blip>
          <a:srcRect b="0" l="0" r="0" t="0"/>
          <a:stretch/>
        </p:blipFill>
        <p:spPr>
          <a:xfrm>
            <a:off x="5700173" y="2688225"/>
            <a:ext cx="1775985" cy="871254"/>
          </a:xfrm>
          <a:prstGeom prst="rect">
            <a:avLst/>
          </a:prstGeom>
          <a:solidFill>
            <a:schemeClr val="lt1"/>
          </a:solidFill>
          <a:ln cap="flat" cmpd="sng" w="9525">
            <a:solidFill>
              <a:schemeClr val="lt1"/>
            </a:solidFill>
            <a:prstDash val="solid"/>
            <a:round/>
            <a:headEnd len="sm" w="sm" type="none"/>
            <a:tailEnd len="sm" w="sm" type="none"/>
          </a:ln>
        </p:spPr>
      </p:pic>
      <p:sp>
        <p:nvSpPr>
          <p:cNvPr id="235" name="Google Shape;235;ga9be64b1fb_0_87"/>
          <p:cNvSpPr txBox="1"/>
          <p:nvPr/>
        </p:nvSpPr>
        <p:spPr>
          <a:xfrm>
            <a:off x="367642" y="3637868"/>
            <a:ext cx="3170400" cy="4002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IN" sz="2000" u="none" cap="none" strike="noStrike">
                <a:solidFill>
                  <a:schemeClr val="dk1"/>
                </a:solidFill>
                <a:latin typeface="Calibri"/>
                <a:ea typeface="Calibri"/>
                <a:cs typeface="Calibri"/>
                <a:sym typeface="Calibri"/>
              </a:rPr>
              <a:t>Testing data – Sampling </a:t>
            </a:r>
            <a:endParaRPr b="1" i="0" sz="1400" u="none" cap="none" strike="noStrike">
              <a:solidFill>
                <a:srgbClr val="000000"/>
              </a:solidFill>
              <a:latin typeface="Arial"/>
              <a:ea typeface="Arial"/>
              <a:cs typeface="Arial"/>
              <a:sym typeface="Arial"/>
            </a:endParaRPr>
          </a:p>
        </p:txBody>
      </p:sp>
      <p:cxnSp>
        <p:nvCxnSpPr>
          <p:cNvPr id="236" name="Google Shape;236;ga9be64b1fb_0_87"/>
          <p:cNvCxnSpPr/>
          <p:nvPr/>
        </p:nvCxnSpPr>
        <p:spPr>
          <a:xfrm>
            <a:off x="3505200" y="4079984"/>
            <a:ext cx="0" cy="2438400"/>
          </a:xfrm>
          <a:prstGeom prst="straightConnector1">
            <a:avLst/>
          </a:prstGeom>
          <a:noFill/>
          <a:ln cap="flat" cmpd="sng" w="9525">
            <a:solidFill>
              <a:srgbClr val="4A7DBA"/>
            </a:solidFill>
            <a:prstDash val="solid"/>
            <a:round/>
            <a:headEnd len="sm" w="sm" type="none"/>
            <a:tailEnd len="sm" w="sm" type="none"/>
          </a:ln>
        </p:spPr>
      </p:cxnSp>
      <p:pic>
        <p:nvPicPr>
          <p:cNvPr descr="Chart, treemap chart&#10;&#10;Description automatically generated" id="237" name="Google Shape;237;ga9be64b1fb_0_87"/>
          <p:cNvPicPr preferRelativeResize="0"/>
          <p:nvPr/>
        </p:nvPicPr>
        <p:blipFill rotWithShape="1">
          <a:blip r:embed="rId6">
            <a:alphaModFix/>
          </a:blip>
          <a:srcRect b="0" l="0" r="0" t="0"/>
          <a:stretch/>
        </p:blipFill>
        <p:spPr>
          <a:xfrm>
            <a:off x="366117" y="4079985"/>
            <a:ext cx="3116665" cy="2612132"/>
          </a:xfrm>
          <a:prstGeom prst="rect">
            <a:avLst/>
          </a:prstGeom>
          <a:noFill/>
          <a:ln>
            <a:noFill/>
          </a:ln>
        </p:spPr>
      </p:pic>
      <p:sp>
        <p:nvSpPr>
          <p:cNvPr id="238" name="Google Shape;238;ga9be64b1fb_0_87"/>
          <p:cNvSpPr txBox="1"/>
          <p:nvPr/>
        </p:nvSpPr>
        <p:spPr>
          <a:xfrm>
            <a:off x="7028489" y="4260633"/>
            <a:ext cx="2026611" cy="22508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Margin of error: 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Confidence level: 95%</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Population size: 40885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Expected Sample proportion: 10% (that has anomaly)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9" name="Google Shape;239;ga9be64b1fb_0_87"/>
          <p:cNvSpPr txBox="1"/>
          <p:nvPr/>
        </p:nvSpPr>
        <p:spPr>
          <a:xfrm>
            <a:off x="5739564" y="2293614"/>
            <a:ext cx="1671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Bias Accuracy: 0.963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Coef. Var: 0.0038</a:t>
            </a:r>
            <a:endParaRPr b="0" i="0" sz="1400" u="none" cap="none" strike="noStrike">
              <a:solidFill>
                <a:srgbClr val="000000"/>
              </a:solidFill>
              <a:latin typeface="Arial"/>
              <a:ea typeface="Arial"/>
              <a:cs typeface="Arial"/>
              <a:sym typeface="Arial"/>
            </a:endParaRPr>
          </a:p>
        </p:txBody>
      </p:sp>
      <p:sp>
        <p:nvSpPr>
          <p:cNvPr id="240" name="Google Shape;240;ga9be64b1fb_0_87"/>
          <p:cNvSpPr/>
          <p:nvPr/>
        </p:nvSpPr>
        <p:spPr>
          <a:xfrm>
            <a:off x="439220" y="717854"/>
            <a:ext cx="8229600" cy="2819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ga9be64b1fb_0_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a9be64b1fb_0_104"/>
          <p:cNvSpPr txBox="1"/>
          <p:nvPr>
            <p:ph idx="1" type="body"/>
          </p:nvPr>
        </p:nvSpPr>
        <p:spPr>
          <a:xfrm>
            <a:off x="457200" y="1042998"/>
            <a:ext cx="8229600" cy="5129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After applying the model on the test set the obtained results were:</a:t>
            </a:r>
            <a:endParaRPr sz="3400">
              <a:latin typeface="Times New Roman"/>
              <a:ea typeface="Times New Roman"/>
              <a:cs typeface="Times New Roman"/>
              <a:sym typeface="Times New Roman"/>
            </a:endParaRPr>
          </a:p>
          <a:p>
            <a:pPr indent="-228600" lvl="0" marL="342900" rtl="0" algn="l">
              <a:lnSpc>
                <a:spcPct val="100000"/>
              </a:lnSpc>
              <a:spcBef>
                <a:spcPts val="360"/>
              </a:spcBef>
              <a:spcAft>
                <a:spcPts val="0"/>
              </a:spcAft>
              <a:buClr>
                <a:schemeClr val="dk1"/>
              </a:buClr>
              <a:buSzPts val="1800"/>
              <a:buNone/>
            </a:pPr>
            <a:r>
              <a:t/>
            </a:r>
            <a:endParaRPr sz="1800"/>
          </a:p>
          <a:p>
            <a:pPr indent="-228600" lvl="0" marL="342900" rtl="0" algn="l">
              <a:lnSpc>
                <a:spcPct val="100000"/>
              </a:lnSpc>
              <a:spcBef>
                <a:spcPts val="360"/>
              </a:spcBef>
              <a:spcAft>
                <a:spcPts val="0"/>
              </a:spcAft>
              <a:buClr>
                <a:schemeClr val="dk1"/>
              </a:buClr>
              <a:buSzPts val="1800"/>
              <a:buNone/>
            </a:pPr>
            <a:r>
              <a:t/>
            </a:r>
            <a:endParaRPr sz="1800"/>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640"/>
              </a:spcBef>
              <a:spcAft>
                <a:spcPts val="0"/>
              </a:spcAft>
              <a:buClr>
                <a:schemeClr val="dk1"/>
              </a:buClr>
              <a:buSzPts val="3200"/>
              <a:buNone/>
            </a:pPr>
            <a:r>
              <a:t/>
            </a:r>
            <a:endParaRPr/>
          </a:p>
          <a:p>
            <a:pPr indent="0" lvl="0" marL="0" rtl="0" algn="l">
              <a:lnSpc>
                <a:spcPct val="100000"/>
              </a:lnSpc>
              <a:spcBef>
                <a:spcPts val="360"/>
              </a:spcBef>
              <a:spcAft>
                <a:spcPts val="0"/>
              </a:spcAft>
              <a:buClr>
                <a:schemeClr val="dk1"/>
              </a:buClr>
              <a:buSzPts val="1800"/>
              <a:buNone/>
            </a:pPr>
            <a:r>
              <a:t/>
            </a:r>
            <a:endParaRPr sz="1800"/>
          </a:p>
          <a:p>
            <a:pPr indent="-228600" lvl="0" marL="342900" rtl="0" algn="l">
              <a:lnSpc>
                <a:spcPct val="100000"/>
              </a:lnSpc>
              <a:spcBef>
                <a:spcPts val="360"/>
              </a:spcBef>
              <a:spcAft>
                <a:spcPts val="0"/>
              </a:spcAft>
              <a:buClr>
                <a:schemeClr val="dk1"/>
              </a:buClr>
              <a:buSzPts val="1800"/>
              <a:buNone/>
            </a:pPr>
            <a:r>
              <a:t/>
            </a:r>
            <a:endParaRPr sz="1800"/>
          </a:p>
          <a:p>
            <a:pPr indent="0" lvl="0" marL="34290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342900" lvl="0" marL="342900" rtl="0" algn="l">
              <a:lnSpc>
                <a:spcPct val="100000"/>
              </a:lnSpc>
              <a:spcBef>
                <a:spcPts val="360"/>
              </a:spcBef>
              <a:spcAft>
                <a:spcPts val="0"/>
              </a:spcAft>
              <a:buSzPts val="2000"/>
              <a:buFont typeface="Times New Roman"/>
              <a:buChar char="•"/>
            </a:pPr>
            <a:r>
              <a:rPr lang="en-IN" sz="2000">
                <a:latin typeface="Times New Roman"/>
                <a:ea typeface="Times New Roman"/>
                <a:cs typeface="Times New Roman"/>
                <a:sym typeface="Times New Roman"/>
              </a:rPr>
              <a:t>The above results are for model predicted rating vs user provided rating.</a:t>
            </a:r>
            <a:endParaRPr sz="2000">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2000"/>
              <a:buFont typeface="Times New Roman"/>
              <a:buChar char="•"/>
            </a:pPr>
            <a:r>
              <a:rPr lang="en-IN" sz="2000">
                <a:latin typeface="Times New Roman"/>
                <a:ea typeface="Times New Roman"/>
                <a:cs typeface="Times New Roman"/>
                <a:sym typeface="Times New Roman"/>
              </a:rPr>
              <a:t>According to the model those records that it predicted wrongly are anomalies.</a:t>
            </a:r>
            <a:endParaRPr sz="2000">
              <a:latin typeface="Times New Roman"/>
              <a:ea typeface="Times New Roman"/>
              <a:cs typeface="Times New Roman"/>
              <a:sym typeface="Times New Roman"/>
            </a:endParaRPr>
          </a:p>
        </p:txBody>
      </p:sp>
      <p:sp>
        <p:nvSpPr>
          <p:cNvPr id="247" name="Google Shape;247;ga9be64b1fb_0_104"/>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Model applied on the test results</a:t>
            </a:r>
            <a:endParaRPr b="1" i="0" sz="4000" u="none" cap="none" strike="noStrike">
              <a:solidFill>
                <a:schemeClr val="dk1"/>
              </a:solidFill>
              <a:latin typeface="Calibri"/>
              <a:ea typeface="Calibri"/>
              <a:cs typeface="Calibri"/>
              <a:sym typeface="Calibri"/>
            </a:endParaRPr>
          </a:p>
        </p:txBody>
      </p:sp>
      <p:sp>
        <p:nvSpPr>
          <p:cNvPr id="248" name="Google Shape;248;ga9be64b1fb_0_104"/>
          <p:cNvSpPr txBox="1"/>
          <p:nvPr/>
        </p:nvSpPr>
        <p:spPr>
          <a:xfrm>
            <a:off x="857250" y="1783325"/>
            <a:ext cx="4772400" cy="51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1" lang="en-IN" sz="2000" u="sng" cap="none" strike="noStrike">
                <a:solidFill>
                  <a:schemeClr val="dk1"/>
                </a:solidFill>
                <a:latin typeface="Times New Roman"/>
                <a:ea typeface="Times New Roman"/>
                <a:cs typeface="Times New Roman"/>
                <a:sym typeface="Times New Roman"/>
              </a:rPr>
              <a:t>Classification report</a:t>
            </a:r>
            <a:endParaRPr b="0" i="0" sz="1600" u="none" cap="none" strike="noStrike">
              <a:solidFill>
                <a:srgbClr val="000000"/>
              </a:solidFill>
              <a:latin typeface="Times New Roman"/>
              <a:ea typeface="Times New Roman"/>
              <a:cs typeface="Times New Roman"/>
              <a:sym typeface="Times New Roman"/>
            </a:endParaRPr>
          </a:p>
        </p:txBody>
      </p:sp>
      <p:pic>
        <p:nvPicPr>
          <p:cNvPr id="249" name="Google Shape;249;ga9be64b1fb_0_104"/>
          <p:cNvPicPr preferRelativeResize="0"/>
          <p:nvPr/>
        </p:nvPicPr>
        <p:blipFill rotWithShape="1">
          <a:blip r:embed="rId3">
            <a:alphaModFix/>
          </a:blip>
          <a:srcRect b="0" l="0" r="0" t="0"/>
          <a:stretch/>
        </p:blipFill>
        <p:spPr>
          <a:xfrm>
            <a:off x="5740465" y="2071688"/>
            <a:ext cx="3190587" cy="2347912"/>
          </a:xfrm>
          <a:prstGeom prst="rect">
            <a:avLst/>
          </a:prstGeom>
          <a:noFill/>
          <a:ln>
            <a:noFill/>
          </a:ln>
        </p:spPr>
      </p:pic>
      <p:pic>
        <p:nvPicPr>
          <p:cNvPr id="250" name="Google Shape;250;ga9be64b1fb_0_104"/>
          <p:cNvPicPr preferRelativeResize="0"/>
          <p:nvPr/>
        </p:nvPicPr>
        <p:blipFill rotWithShape="1">
          <a:blip r:embed="rId4">
            <a:alphaModFix/>
          </a:blip>
          <a:srcRect b="0" l="0" r="0" t="0"/>
          <a:stretch/>
        </p:blipFill>
        <p:spPr>
          <a:xfrm>
            <a:off x="581275" y="2428875"/>
            <a:ext cx="5048250" cy="1990725"/>
          </a:xfrm>
          <a:prstGeom prst="rect">
            <a:avLst/>
          </a:prstGeom>
          <a:noFill/>
          <a:ln>
            <a:noFill/>
          </a:ln>
        </p:spPr>
      </p:pic>
      <p:sp>
        <p:nvSpPr>
          <p:cNvPr id="251" name="Google Shape;251;ga9be64b1fb_0_10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ga9be64b1fb_0_112"/>
          <p:cNvGraphicFramePr/>
          <p:nvPr/>
        </p:nvGraphicFramePr>
        <p:xfrm>
          <a:off x="454225" y="1351280"/>
          <a:ext cx="3000000" cy="3000000"/>
        </p:xfrm>
        <a:graphic>
          <a:graphicData uri="http://schemas.openxmlformats.org/drawingml/2006/table">
            <a:tbl>
              <a:tblPr bandRow="1" firstRow="1">
                <a:noFill/>
                <a:tableStyleId>{53B885E9-63B3-4B97-827F-179DF05A5347}</a:tableStyleId>
              </a:tblPr>
              <a:tblGrid>
                <a:gridCol w="1648900"/>
                <a:gridCol w="1645925"/>
                <a:gridCol w="1645925"/>
                <a:gridCol w="1645925"/>
                <a:gridCol w="16459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a:latin typeface="Times New Roman"/>
                          <a:ea typeface="Times New Roman"/>
                          <a:cs typeface="Times New Roman"/>
                          <a:sym typeface="Times New Roman"/>
                        </a:rPr>
                        <a:t>T</a:t>
                      </a:r>
                      <a:r>
                        <a:rPr lang="en-IN" sz="1800" u="none" cap="none" strike="noStrike">
                          <a:latin typeface="Times New Roman"/>
                          <a:ea typeface="Times New Roman"/>
                          <a:cs typeface="Times New Roman"/>
                          <a:sym typeface="Times New Roman"/>
                        </a:rPr>
                        <a:t>i</a:t>
                      </a:r>
                      <a:r>
                        <a:rPr lang="en-IN" sz="1800">
                          <a:latin typeface="Times New Roman"/>
                          <a:ea typeface="Times New Roman"/>
                          <a:cs typeface="Times New Roman"/>
                          <a:sym typeface="Times New Roman"/>
                        </a:rPr>
                        <a:t>tle + Review </a:t>
                      </a:r>
                      <a:r>
                        <a:rPr lang="en-IN" sz="1800" u="none" cap="none" strike="noStrike">
                          <a:latin typeface="Times New Roman"/>
                          <a:ea typeface="Times New Roman"/>
                          <a:cs typeface="Times New Roman"/>
                          <a:sym typeface="Times New Roman"/>
                        </a:rPr>
                        <a:t>(lemmatized and stop word removed)</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Rating by user (0 or 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Model Predicted Rating (0 or 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Model Predicted Anomaly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Anomaly</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400" u="none" cap="none" strike="noStrike">
                          <a:latin typeface="Times New Roman"/>
                          <a:ea typeface="Times New Roman"/>
                          <a:cs typeface="Times New Roman"/>
                          <a:sym typeface="Times New Roman"/>
                        </a:rPr>
                        <a:t>granddaughter love us every day can't get enough</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much returned decided go model below one didn't need integrated hub feature phillips hue doe require but decided stick current insteon hub dislike</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IN">
                          <a:latin typeface="Times New Roman"/>
                          <a:ea typeface="Times New Roman"/>
                          <a:cs typeface="Times New Roman"/>
                          <a:sym typeface="Times New Roman"/>
                        </a:rPr>
                        <a:t>liked lot liked lot liked lot liked lot</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257" name="Google Shape;257;ga9be64b1fb_0_112"/>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Model Evaluation</a:t>
            </a:r>
            <a:endParaRPr b="1" i="0" sz="4000" u="none" cap="none" strike="noStrike">
              <a:solidFill>
                <a:schemeClr val="dk1"/>
              </a:solidFill>
              <a:latin typeface="Calibri"/>
              <a:ea typeface="Calibri"/>
              <a:cs typeface="Calibri"/>
              <a:sym typeface="Calibri"/>
            </a:endParaRPr>
          </a:p>
        </p:txBody>
      </p:sp>
      <p:sp>
        <p:nvSpPr>
          <p:cNvPr id="258" name="Google Shape;258;ga9be64b1fb_0_112"/>
          <p:cNvSpPr txBox="1"/>
          <p:nvPr/>
        </p:nvSpPr>
        <p:spPr>
          <a:xfrm>
            <a:off x="533400" y="838200"/>
            <a:ext cx="8229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1" lang="en-IN" sz="2000" u="sng" cap="none" strike="noStrike">
                <a:solidFill>
                  <a:schemeClr val="dk1"/>
                </a:solidFill>
                <a:latin typeface="Times New Roman"/>
                <a:ea typeface="Times New Roman"/>
                <a:cs typeface="Times New Roman"/>
                <a:sym typeface="Times New Roman"/>
              </a:rPr>
              <a:t>Examples of Anomalies</a:t>
            </a:r>
            <a:endParaRPr b="0" i="0" sz="1600" u="none" cap="none" strike="noStrike">
              <a:solidFill>
                <a:srgbClr val="000000"/>
              </a:solidFill>
              <a:latin typeface="Times New Roman"/>
              <a:ea typeface="Times New Roman"/>
              <a:cs typeface="Times New Roman"/>
              <a:sym typeface="Times New Roman"/>
            </a:endParaRPr>
          </a:p>
        </p:txBody>
      </p:sp>
      <p:sp>
        <p:nvSpPr>
          <p:cNvPr id="259" name="Google Shape;259;ga9be64b1fb_0_1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b0549f9f4a_0_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266" name="Google Shape;266;gb0549f9f4a_0_73"/>
          <p:cNvPicPr preferRelativeResize="0"/>
          <p:nvPr/>
        </p:nvPicPr>
        <p:blipFill rotWithShape="1">
          <a:blip r:embed="rId3">
            <a:alphaModFix/>
          </a:blip>
          <a:srcRect b="0" l="0" r="0" t="0"/>
          <a:stretch/>
        </p:blipFill>
        <p:spPr>
          <a:xfrm>
            <a:off x="381000" y="1436923"/>
            <a:ext cx="3022862" cy="1992077"/>
          </a:xfrm>
          <a:prstGeom prst="rect">
            <a:avLst/>
          </a:prstGeom>
          <a:noFill/>
          <a:ln>
            <a:noFill/>
          </a:ln>
        </p:spPr>
      </p:pic>
      <p:sp>
        <p:nvSpPr>
          <p:cNvPr id="267" name="Google Shape;267;gb0549f9f4a_0_73"/>
          <p:cNvSpPr txBox="1"/>
          <p:nvPr/>
        </p:nvSpPr>
        <p:spPr>
          <a:xfrm>
            <a:off x="533400" y="1078468"/>
            <a:ext cx="2667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IN" sz="1800" u="sng" cap="none" strike="noStrike">
                <a:solidFill>
                  <a:schemeClr val="dk1"/>
                </a:solidFill>
                <a:latin typeface="Times New Roman"/>
                <a:ea typeface="Times New Roman"/>
                <a:cs typeface="Times New Roman"/>
                <a:sym typeface="Times New Roman"/>
              </a:rPr>
              <a:t>Count of Anomalies</a:t>
            </a:r>
            <a:endParaRPr b="0" i="0" sz="1400" u="none" cap="none" strike="noStrike">
              <a:solidFill>
                <a:srgbClr val="000000"/>
              </a:solidFill>
              <a:latin typeface="Times New Roman"/>
              <a:ea typeface="Times New Roman"/>
              <a:cs typeface="Times New Roman"/>
              <a:sym typeface="Times New Roman"/>
            </a:endParaRPr>
          </a:p>
        </p:txBody>
      </p:sp>
      <p:pic>
        <p:nvPicPr>
          <p:cNvPr id="268" name="Google Shape;268;gb0549f9f4a_0_73"/>
          <p:cNvPicPr preferRelativeResize="0"/>
          <p:nvPr/>
        </p:nvPicPr>
        <p:blipFill rotWithShape="1">
          <a:blip r:embed="rId4">
            <a:alphaModFix/>
          </a:blip>
          <a:srcRect b="0" l="0" r="0" t="0"/>
          <a:stretch/>
        </p:blipFill>
        <p:spPr>
          <a:xfrm>
            <a:off x="3403861" y="1447800"/>
            <a:ext cx="4943475" cy="1647825"/>
          </a:xfrm>
          <a:prstGeom prst="rect">
            <a:avLst/>
          </a:prstGeom>
          <a:noFill/>
          <a:ln>
            <a:noFill/>
          </a:ln>
        </p:spPr>
      </p:pic>
      <p:pic>
        <p:nvPicPr>
          <p:cNvPr id="269" name="Google Shape;269;gb0549f9f4a_0_73"/>
          <p:cNvPicPr preferRelativeResize="0"/>
          <p:nvPr/>
        </p:nvPicPr>
        <p:blipFill rotWithShape="1">
          <a:blip r:embed="rId5">
            <a:alphaModFix/>
          </a:blip>
          <a:srcRect b="0" l="0" r="0" t="0"/>
          <a:stretch/>
        </p:blipFill>
        <p:spPr>
          <a:xfrm>
            <a:off x="5291475" y="3810000"/>
            <a:ext cx="3088855" cy="2282786"/>
          </a:xfrm>
          <a:prstGeom prst="rect">
            <a:avLst/>
          </a:prstGeom>
          <a:noFill/>
          <a:ln>
            <a:noFill/>
          </a:ln>
        </p:spPr>
      </p:pic>
      <p:sp>
        <p:nvSpPr>
          <p:cNvPr id="270" name="Google Shape;270;gb0549f9f4a_0_73"/>
          <p:cNvSpPr txBox="1"/>
          <p:nvPr/>
        </p:nvSpPr>
        <p:spPr>
          <a:xfrm>
            <a:off x="381000" y="3930000"/>
            <a:ext cx="4701900" cy="20313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Model is able identify all the anomalies, but it wrongly identified few non-anomalies as anomalies. </a:t>
            </a:r>
            <a:endParaRPr b="0" i="0" sz="14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FP is high whereas FN is null. </a:t>
            </a:r>
            <a:endParaRPr b="0" i="0" sz="14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FN is costlier for this particular business case. </a:t>
            </a:r>
            <a:endParaRPr b="0" i="0" sz="1400" u="none" cap="none" strike="noStrike">
              <a:solidFill>
                <a:srgbClr val="000000"/>
              </a:solidFill>
              <a:latin typeface="Times New Roman"/>
              <a:ea typeface="Times New Roman"/>
              <a:cs typeface="Times New Roman"/>
              <a:sym typeface="Times New Roman"/>
            </a:endParaRPr>
          </a:p>
        </p:txBody>
      </p:sp>
      <p:sp>
        <p:nvSpPr>
          <p:cNvPr id="271" name="Google Shape;271;gb0549f9f4a_0_73"/>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Model Evaluation</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0549f9f4a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78" name="Google Shape;278;gb0549f9f4a_0_0"/>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Threshold Tuning</a:t>
            </a:r>
            <a:endParaRPr b="1" i="0" sz="4000" u="none" cap="none" strike="noStrike">
              <a:solidFill>
                <a:schemeClr val="dk1"/>
              </a:solidFill>
              <a:latin typeface="Calibri"/>
              <a:ea typeface="Calibri"/>
              <a:cs typeface="Calibri"/>
              <a:sym typeface="Calibri"/>
            </a:endParaRPr>
          </a:p>
        </p:txBody>
      </p:sp>
      <p:sp>
        <p:nvSpPr>
          <p:cNvPr id="279" name="Google Shape;279;gb0549f9f4a_0_0"/>
          <p:cNvSpPr txBox="1"/>
          <p:nvPr/>
        </p:nvSpPr>
        <p:spPr>
          <a:xfrm>
            <a:off x="484575" y="967900"/>
            <a:ext cx="7158600" cy="7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Scoring Metric</a:t>
            </a:r>
            <a:r>
              <a:rPr b="0" i="0" lang="en-IN" sz="1800" u="none" cap="none" strike="noStrike">
                <a:solidFill>
                  <a:schemeClr val="dk1"/>
                </a:solidFill>
                <a:latin typeface="Times New Roman"/>
                <a:ea typeface="Times New Roman"/>
                <a:cs typeface="Times New Roman"/>
                <a:sym typeface="Times New Roman"/>
              </a:rPr>
              <a:t>: Weighted Recall - gives information about Ratio of Correctly predicted/Total class members; handles imbalance in classes.</a:t>
            </a:r>
            <a:endParaRPr b="0" i="0" sz="1400" u="none" cap="none" strike="noStrike">
              <a:solidFill>
                <a:srgbClr val="000000"/>
              </a:solidFill>
              <a:latin typeface="Calibri"/>
              <a:ea typeface="Calibri"/>
              <a:cs typeface="Calibri"/>
              <a:sym typeface="Calibri"/>
            </a:endParaRPr>
          </a:p>
        </p:txBody>
      </p:sp>
      <p:pic>
        <p:nvPicPr>
          <p:cNvPr id="280" name="Google Shape;280;gb0549f9f4a_0_0"/>
          <p:cNvPicPr preferRelativeResize="0"/>
          <p:nvPr/>
        </p:nvPicPr>
        <p:blipFill rotWithShape="1">
          <a:blip r:embed="rId3">
            <a:alphaModFix/>
          </a:blip>
          <a:srcRect b="0" l="0" r="0" t="0"/>
          <a:stretch/>
        </p:blipFill>
        <p:spPr>
          <a:xfrm>
            <a:off x="378025" y="1661187"/>
            <a:ext cx="5585475" cy="3535633"/>
          </a:xfrm>
          <a:prstGeom prst="rect">
            <a:avLst/>
          </a:prstGeom>
          <a:noFill/>
          <a:ln>
            <a:noFill/>
          </a:ln>
        </p:spPr>
      </p:pic>
      <p:sp>
        <p:nvSpPr>
          <p:cNvPr id="281" name="Google Shape;281;gb0549f9f4a_0_0"/>
          <p:cNvSpPr txBox="1"/>
          <p:nvPr/>
        </p:nvSpPr>
        <p:spPr>
          <a:xfrm>
            <a:off x="6177575" y="2082212"/>
            <a:ext cx="2598000" cy="307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IN" sz="1800" u="sng" cap="none" strike="noStrike">
                <a:solidFill>
                  <a:schemeClr val="dk1"/>
                </a:solidFill>
                <a:latin typeface="Times New Roman"/>
                <a:ea typeface="Times New Roman"/>
                <a:cs typeface="Times New Roman"/>
                <a:sym typeface="Times New Roman"/>
              </a:rPr>
              <a:t>Hypothes</a:t>
            </a:r>
            <a:r>
              <a:rPr b="1" lang="en-IN" sz="1800" u="sng">
                <a:solidFill>
                  <a:schemeClr val="dk1"/>
                </a:solidFill>
                <a:latin typeface="Times New Roman"/>
                <a:ea typeface="Times New Roman"/>
                <a:cs typeface="Times New Roman"/>
                <a:sym typeface="Times New Roman"/>
              </a:rPr>
              <a:t>i</a:t>
            </a:r>
            <a:r>
              <a:rPr b="1" i="0" lang="en-IN" sz="1800" u="sng" cap="none" strike="noStrike">
                <a:solidFill>
                  <a:schemeClr val="dk1"/>
                </a:solidFill>
                <a:latin typeface="Times New Roman"/>
                <a:ea typeface="Times New Roman"/>
                <a:cs typeface="Times New Roman"/>
                <a:sym typeface="Times New Roman"/>
              </a:rPr>
              <a:t>s:</a:t>
            </a:r>
            <a:endParaRPr b="1"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Null hypothesis: Weighted Recall = 0.95</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Alternate Hypothesis: Weighted Recall ≠ 0.95</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82" name="Google Shape;282;gb0549f9f4a_0_0"/>
          <p:cNvSpPr txBox="1"/>
          <p:nvPr/>
        </p:nvSpPr>
        <p:spPr>
          <a:xfrm>
            <a:off x="484575" y="5306600"/>
            <a:ext cx="6070800" cy="1279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Condition for weighted recall = 0.95: P-value &gt; 0.05</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Statistically qualified thresholds:</a:t>
            </a:r>
            <a:endParaRPr sz="1800">
              <a:solidFill>
                <a:schemeClr val="dk1"/>
              </a:solidFill>
              <a:latin typeface="Times New Roman"/>
              <a:ea typeface="Times New Roman"/>
              <a:cs typeface="Times New Roman"/>
              <a:sym typeface="Times New Roman"/>
            </a:endParaRPr>
          </a:p>
          <a:p>
            <a:pPr indent="457200" lvl="0" marL="1828800" rtl="0" algn="l">
              <a:lnSpc>
                <a:spcPct val="100000"/>
              </a:lnSpc>
              <a:spcBef>
                <a:spcPts val="1200"/>
              </a:spcBef>
              <a:spcAft>
                <a:spcPts val="0"/>
              </a:spcAft>
              <a:buNone/>
            </a:pPr>
            <a:r>
              <a:rPr lang="en-IN" sz="1800">
                <a:solidFill>
                  <a:schemeClr val="dk1"/>
                </a:solidFill>
                <a:latin typeface="Times New Roman"/>
                <a:ea typeface="Times New Roman"/>
                <a:cs typeface="Times New Roman"/>
                <a:sym typeface="Times New Roman"/>
              </a:rPr>
              <a:t>0.2, 0.25 and 0.4.</a:t>
            </a:r>
            <a:endParaRPr>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3" name="Google Shape;283;gb0549f9f4a_0_0"/>
          <p:cNvSpPr/>
          <p:nvPr/>
        </p:nvSpPr>
        <p:spPr>
          <a:xfrm>
            <a:off x="1450400" y="2120575"/>
            <a:ext cx="214800" cy="23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b0549f9f4a_0_0"/>
          <p:cNvSpPr/>
          <p:nvPr/>
        </p:nvSpPr>
        <p:spPr>
          <a:xfrm>
            <a:off x="2476450" y="4122725"/>
            <a:ext cx="214800" cy="23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b0549f9f4a_0_0"/>
          <p:cNvSpPr/>
          <p:nvPr/>
        </p:nvSpPr>
        <p:spPr>
          <a:xfrm>
            <a:off x="1110175" y="3624888"/>
            <a:ext cx="214800" cy="232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b0549f9f4a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92" name="Google Shape;292;gb0549f9f4a_0_21"/>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Threshold Tuning</a:t>
            </a:r>
            <a:endParaRPr b="1" i="0" sz="4000" u="none" cap="none" strike="noStrike">
              <a:solidFill>
                <a:schemeClr val="dk1"/>
              </a:solidFill>
              <a:latin typeface="Calibri"/>
              <a:ea typeface="Calibri"/>
              <a:cs typeface="Calibri"/>
              <a:sym typeface="Calibri"/>
            </a:endParaRPr>
          </a:p>
        </p:txBody>
      </p:sp>
      <p:sp>
        <p:nvSpPr>
          <p:cNvPr id="293" name="Google Shape;293;gb0549f9f4a_0_21"/>
          <p:cNvSpPr txBox="1"/>
          <p:nvPr/>
        </p:nvSpPr>
        <p:spPr>
          <a:xfrm>
            <a:off x="564250" y="871475"/>
            <a:ext cx="7850400" cy="4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IN" sz="1800" u="none" cap="none" strike="noStrike">
                <a:solidFill>
                  <a:schemeClr val="dk1"/>
                </a:solidFill>
                <a:latin typeface="Times New Roman"/>
                <a:ea typeface="Times New Roman"/>
                <a:cs typeface="Times New Roman"/>
                <a:sym typeface="Times New Roman"/>
              </a:rPr>
              <a:t>Confusion matrix </a:t>
            </a:r>
            <a:r>
              <a:rPr i="1" lang="en-IN" sz="1800">
                <a:solidFill>
                  <a:schemeClr val="dk1"/>
                </a:solidFill>
                <a:latin typeface="Times New Roman"/>
                <a:ea typeface="Times New Roman"/>
                <a:cs typeface="Times New Roman"/>
                <a:sym typeface="Times New Roman"/>
              </a:rPr>
              <a:t>of </a:t>
            </a:r>
            <a:r>
              <a:rPr b="0" i="1" lang="en-IN" sz="1800" u="none" cap="none" strike="noStrike">
                <a:solidFill>
                  <a:schemeClr val="dk1"/>
                </a:solidFill>
                <a:latin typeface="Times New Roman"/>
                <a:ea typeface="Times New Roman"/>
                <a:cs typeface="Times New Roman"/>
                <a:sym typeface="Times New Roman"/>
              </a:rPr>
              <a:t>Classification with different threshold on whole </a:t>
            </a:r>
            <a:r>
              <a:rPr i="1" lang="en-IN" sz="1800">
                <a:solidFill>
                  <a:schemeClr val="dk1"/>
                </a:solidFill>
                <a:latin typeface="Times New Roman"/>
                <a:ea typeface="Times New Roman"/>
                <a:cs typeface="Times New Roman"/>
                <a:sym typeface="Times New Roman"/>
              </a:rPr>
              <a:t>training </a:t>
            </a:r>
            <a:r>
              <a:rPr b="0" i="1" lang="en-IN" sz="1800" u="none" cap="none" strike="noStrike">
                <a:solidFill>
                  <a:schemeClr val="dk1"/>
                </a:solidFill>
                <a:latin typeface="Times New Roman"/>
                <a:ea typeface="Times New Roman"/>
                <a:cs typeface="Times New Roman"/>
                <a:sym typeface="Times New Roman"/>
              </a:rPr>
              <a:t>set:</a:t>
            </a:r>
            <a:endParaRPr b="0" i="1" sz="1400" u="none" cap="none" strike="noStrike">
              <a:solidFill>
                <a:srgbClr val="000000"/>
              </a:solidFill>
              <a:latin typeface="Calibri"/>
              <a:ea typeface="Calibri"/>
              <a:cs typeface="Calibri"/>
              <a:sym typeface="Calibri"/>
            </a:endParaRPr>
          </a:p>
        </p:txBody>
      </p:sp>
      <p:sp>
        <p:nvSpPr>
          <p:cNvPr id="294" name="Google Shape;294;gb0549f9f4a_0_21"/>
          <p:cNvSpPr txBox="1"/>
          <p:nvPr/>
        </p:nvSpPr>
        <p:spPr>
          <a:xfrm>
            <a:off x="3912675" y="3934275"/>
            <a:ext cx="3554100" cy="48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Good Trade - off between FP and FN with 0.4 threshold.</a:t>
            </a:r>
            <a:endParaRPr b="0" i="0" sz="1400" u="none" cap="none" strike="noStrike">
              <a:solidFill>
                <a:srgbClr val="000000"/>
              </a:solidFill>
              <a:latin typeface="Calibri"/>
              <a:ea typeface="Calibri"/>
              <a:cs typeface="Calibri"/>
              <a:sym typeface="Calibri"/>
            </a:endParaRPr>
          </a:p>
        </p:txBody>
      </p:sp>
      <p:pic>
        <p:nvPicPr>
          <p:cNvPr id="295" name="Google Shape;295;gb0549f9f4a_0_21"/>
          <p:cNvPicPr preferRelativeResize="0"/>
          <p:nvPr/>
        </p:nvPicPr>
        <p:blipFill rotWithShape="1">
          <a:blip r:embed="rId3">
            <a:alphaModFix/>
          </a:blip>
          <a:srcRect b="0" l="0" r="0" t="0"/>
          <a:stretch/>
        </p:blipFill>
        <p:spPr>
          <a:xfrm>
            <a:off x="454225" y="1463775"/>
            <a:ext cx="3126975" cy="2470700"/>
          </a:xfrm>
          <a:prstGeom prst="rect">
            <a:avLst/>
          </a:prstGeom>
          <a:noFill/>
          <a:ln>
            <a:noFill/>
          </a:ln>
        </p:spPr>
      </p:pic>
      <p:pic>
        <p:nvPicPr>
          <p:cNvPr id="296" name="Google Shape;296;gb0549f9f4a_0_21"/>
          <p:cNvPicPr preferRelativeResize="0"/>
          <p:nvPr/>
        </p:nvPicPr>
        <p:blipFill rotWithShape="1">
          <a:blip r:embed="rId4">
            <a:alphaModFix/>
          </a:blip>
          <a:srcRect b="0" l="0" r="0" t="0"/>
          <a:stretch/>
        </p:blipFill>
        <p:spPr>
          <a:xfrm>
            <a:off x="4440700" y="1432200"/>
            <a:ext cx="2936725" cy="2381450"/>
          </a:xfrm>
          <a:prstGeom prst="rect">
            <a:avLst/>
          </a:prstGeom>
          <a:noFill/>
          <a:ln>
            <a:noFill/>
          </a:ln>
        </p:spPr>
      </p:pic>
      <p:pic>
        <p:nvPicPr>
          <p:cNvPr id="297" name="Google Shape;297;gb0549f9f4a_0_21"/>
          <p:cNvPicPr preferRelativeResize="0"/>
          <p:nvPr/>
        </p:nvPicPr>
        <p:blipFill rotWithShape="1">
          <a:blip r:embed="rId5">
            <a:alphaModFix/>
          </a:blip>
          <a:srcRect b="0" l="0" r="0" t="0"/>
          <a:stretch/>
        </p:blipFill>
        <p:spPr>
          <a:xfrm>
            <a:off x="549350" y="3934475"/>
            <a:ext cx="2936725" cy="2339643"/>
          </a:xfrm>
          <a:prstGeom prst="rect">
            <a:avLst/>
          </a:prstGeom>
          <a:noFill/>
          <a:ln>
            <a:noFill/>
          </a:ln>
        </p:spPr>
      </p:pic>
      <p:pic>
        <p:nvPicPr>
          <p:cNvPr id="298" name="Google Shape;298;gb0549f9f4a_0_21"/>
          <p:cNvPicPr preferRelativeResize="0"/>
          <p:nvPr/>
        </p:nvPicPr>
        <p:blipFill>
          <a:blip r:embed="rId6">
            <a:alphaModFix/>
          </a:blip>
          <a:stretch>
            <a:fillRect/>
          </a:stretch>
        </p:blipFill>
        <p:spPr>
          <a:xfrm>
            <a:off x="5695150" y="4722675"/>
            <a:ext cx="2686025" cy="2135325"/>
          </a:xfrm>
          <a:prstGeom prst="rect">
            <a:avLst/>
          </a:prstGeom>
          <a:noFill/>
          <a:ln>
            <a:noFill/>
          </a:ln>
        </p:spPr>
      </p:pic>
      <p:cxnSp>
        <p:nvCxnSpPr>
          <p:cNvPr id="299" name="Google Shape;299;gb0549f9f4a_0_21"/>
          <p:cNvCxnSpPr>
            <a:endCxn id="294" idx="1"/>
          </p:cNvCxnSpPr>
          <p:nvPr/>
        </p:nvCxnSpPr>
        <p:spPr>
          <a:xfrm flipH="1" rot="10800000">
            <a:off x="3545475" y="4176075"/>
            <a:ext cx="367200" cy="228900"/>
          </a:xfrm>
          <a:prstGeom prst="straightConnector1">
            <a:avLst/>
          </a:prstGeom>
          <a:noFill/>
          <a:ln cap="flat" cmpd="sng" w="9525">
            <a:solidFill>
              <a:schemeClr val="dk2"/>
            </a:solidFill>
            <a:prstDash val="solid"/>
            <a:round/>
            <a:headEnd len="med" w="med" type="none"/>
            <a:tailEnd len="med" w="med" type="triangle"/>
          </a:ln>
        </p:spPr>
      </p:cxnSp>
      <p:sp>
        <p:nvSpPr>
          <p:cNvPr id="300" name="Google Shape;300;gb0549f9f4a_0_21"/>
          <p:cNvSpPr txBox="1"/>
          <p:nvPr/>
        </p:nvSpPr>
        <p:spPr>
          <a:xfrm>
            <a:off x="3791050" y="4852525"/>
            <a:ext cx="1396800" cy="12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Confusion matrix of 400 </a:t>
            </a:r>
            <a:r>
              <a:rPr lang="en-IN" sz="1800">
                <a:solidFill>
                  <a:schemeClr val="dk1"/>
                </a:solidFill>
                <a:latin typeface="Times New Roman"/>
                <a:ea typeface="Times New Roman"/>
                <a:cs typeface="Times New Roman"/>
                <a:sym typeface="Times New Roman"/>
              </a:rPr>
              <a:t>randomly</a:t>
            </a:r>
            <a:r>
              <a:rPr lang="en-IN" sz="1800">
                <a:solidFill>
                  <a:schemeClr val="dk1"/>
                </a:solidFill>
                <a:latin typeface="Times New Roman"/>
                <a:ea typeface="Times New Roman"/>
                <a:cs typeface="Times New Roman"/>
                <a:sym typeface="Times New Roman"/>
              </a:rPr>
              <a:t> chosen samples</a:t>
            </a:r>
            <a:r>
              <a:rPr lang="en-IN">
                <a:latin typeface="Calibri"/>
                <a:ea typeface="Calibri"/>
                <a:cs typeface="Calibri"/>
                <a:sym typeface="Calibri"/>
              </a:rPr>
              <a:t>.</a:t>
            </a:r>
            <a:endParaRPr>
              <a:latin typeface="Calibri"/>
              <a:ea typeface="Calibri"/>
              <a:cs typeface="Calibri"/>
              <a:sym typeface="Calibri"/>
            </a:endParaRPr>
          </a:p>
        </p:txBody>
      </p:sp>
      <p:cxnSp>
        <p:nvCxnSpPr>
          <p:cNvPr id="301" name="Google Shape;301;gb0549f9f4a_0_21"/>
          <p:cNvCxnSpPr/>
          <p:nvPr/>
        </p:nvCxnSpPr>
        <p:spPr>
          <a:xfrm flipH="1">
            <a:off x="4942075" y="5156925"/>
            <a:ext cx="680400" cy="14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b0549f9f4a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308" name="Google Shape;308;gb0549f9f4a_0_47"/>
          <p:cNvSpPr txBox="1"/>
          <p:nvPr/>
        </p:nvSpPr>
        <p:spPr>
          <a:xfrm>
            <a:off x="756250" y="952250"/>
            <a:ext cx="6660900" cy="4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n-IN" sz="1800" u="none" cap="none" strike="noStrike">
                <a:solidFill>
                  <a:schemeClr val="dk1"/>
                </a:solidFill>
                <a:latin typeface="Times New Roman"/>
                <a:ea typeface="Times New Roman"/>
                <a:cs typeface="Times New Roman"/>
                <a:sym typeface="Times New Roman"/>
              </a:rPr>
              <a:t>Anomaly detection scores:</a:t>
            </a:r>
            <a:endParaRPr b="0" i="1" sz="1400" u="none" cap="none" strike="noStrike">
              <a:solidFill>
                <a:srgbClr val="000000"/>
              </a:solidFill>
              <a:latin typeface="Calibri"/>
              <a:ea typeface="Calibri"/>
              <a:cs typeface="Calibri"/>
              <a:sym typeface="Calibri"/>
            </a:endParaRPr>
          </a:p>
        </p:txBody>
      </p:sp>
      <p:grpSp>
        <p:nvGrpSpPr>
          <p:cNvPr id="309" name="Google Shape;309;gb0549f9f4a_0_47"/>
          <p:cNvGrpSpPr/>
          <p:nvPr/>
        </p:nvGrpSpPr>
        <p:grpSpPr>
          <a:xfrm>
            <a:off x="469725" y="1392350"/>
            <a:ext cx="7740350" cy="1383200"/>
            <a:chOff x="505550" y="4091975"/>
            <a:chExt cx="7740350" cy="1383200"/>
          </a:xfrm>
        </p:grpSpPr>
        <p:grpSp>
          <p:nvGrpSpPr>
            <p:cNvPr id="310" name="Google Shape;310;gb0549f9f4a_0_47"/>
            <p:cNvGrpSpPr/>
            <p:nvPr/>
          </p:nvGrpSpPr>
          <p:grpSpPr>
            <a:xfrm>
              <a:off x="898100" y="4091975"/>
              <a:ext cx="7347800" cy="1360025"/>
              <a:chOff x="564250" y="3634775"/>
              <a:chExt cx="7347800" cy="1360025"/>
            </a:xfrm>
          </p:grpSpPr>
          <p:sp>
            <p:nvSpPr>
              <p:cNvPr id="311" name="Google Shape;311;gb0549f9f4a_0_47"/>
              <p:cNvSpPr txBox="1"/>
              <p:nvPr/>
            </p:nvSpPr>
            <p:spPr>
              <a:xfrm>
                <a:off x="564250" y="3634775"/>
                <a:ext cx="2855700" cy="4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Scores for 0.4:</a:t>
                </a:r>
                <a:endParaRPr b="0" i="0" sz="1400" u="none" cap="none" strike="noStrike">
                  <a:solidFill>
                    <a:srgbClr val="000000"/>
                  </a:solidFill>
                  <a:latin typeface="Calibri"/>
                  <a:ea typeface="Calibri"/>
                  <a:cs typeface="Calibri"/>
                  <a:sym typeface="Calibri"/>
                </a:endParaRPr>
              </a:p>
            </p:txBody>
          </p:sp>
          <p:pic>
            <p:nvPicPr>
              <p:cNvPr id="312" name="Google Shape;312;gb0549f9f4a_0_47"/>
              <p:cNvPicPr preferRelativeResize="0"/>
              <p:nvPr/>
            </p:nvPicPr>
            <p:blipFill rotWithShape="1">
              <a:blip r:embed="rId3">
                <a:alphaModFix/>
              </a:blip>
              <a:srcRect b="0" l="0" r="0" t="0"/>
              <a:stretch/>
            </p:blipFill>
            <p:spPr>
              <a:xfrm>
                <a:off x="564250" y="4118875"/>
                <a:ext cx="3117700" cy="875925"/>
              </a:xfrm>
              <a:prstGeom prst="rect">
                <a:avLst/>
              </a:prstGeom>
              <a:noFill/>
              <a:ln>
                <a:noFill/>
              </a:ln>
            </p:spPr>
          </p:pic>
          <p:sp>
            <p:nvSpPr>
              <p:cNvPr id="313" name="Google Shape;313;gb0549f9f4a_0_47"/>
              <p:cNvSpPr txBox="1"/>
              <p:nvPr/>
            </p:nvSpPr>
            <p:spPr>
              <a:xfrm>
                <a:off x="4794350" y="3634775"/>
                <a:ext cx="2855700" cy="44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Scores for 0.5:</a:t>
                </a:r>
                <a:endParaRPr b="0" i="0" sz="1400" u="none" cap="none" strike="noStrike">
                  <a:solidFill>
                    <a:srgbClr val="000000"/>
                  </a:solidFill>
                  <a:latin typeface="Calibri"/>
                  <a:ea typeface="Calibri"/>
                  <a:cs typeface="Calibri"/>
                  <a:sym typeface="Calibri"/>
                </a:endParaRPr>
              </a:p>
            </p:txBody>
          </p:sp>
          <p:pic>
            <p:nvPicPr>
              <p:cNvPr id="314" name="Google Shape;314;gb0549f9f4a_0_47"/>
              <p:cNvPicPr preferRelativeResize="0"/>
              <p:nvPr/>
            </p:nvPicPr>
            <p:blipFill rotWithShape="1">
              <a:blip r:embed="rId4">
                <a:alphaModFix/>
              </a:blip>
              <a:srcRect b="0" l="0" r="0" t="0"/>
              <a:stretch/>
            </p:blipFill>
            <p:spPr>
              <a:xfrm>
                <a:off x="4794350" y="4089875"/>
                <a:ext cx="3117700" cy="859553"/>
              </a:xfrm>
              <a:prstGeom prst="rect">
                <a:avLst/>
              </a:prstGeom>
              <a:noFill/>
              <a:ln>
                <a:noFill/>
              </a:ln>
            </p:spPr>
          </p:pic>
        </p:grpSp>
        <p:sp>
          <p:nvSpPr>
            <p:cNvPr id="315" name="Google Shape;315;gb0549f9f4a_0_47"/>
            <p:cNvSpPr txBox="1"/>
            <p:nvPr/>
          </p:nvSpPr>
          <p:spPr>
            <a:xfrm rot="-5400000">
              <a:off x="115850" y="4758775"/>
              <a:ext cx="1106100" cy="3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Class </a:t>
              </a:r>
              <a:r>
                <a:rPr b="0" i="0" lang="en-IN"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
          <p:nvSpPr>
            <p:cNvPr id="316" name="Google Shape;316;gb0549f9f4a_0_47"/>
            <p:cNvSpPr txBox="1"/>
            <p:nvPr/>
          </p:nvSpPr>
          <p:spPr>
            <a:xfrm rot="-5400000">
              <a:off x="4324750" y="4758775"/>
              <a:ext cx="1106100" cy="3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Class </a:t>
              </a:r>
              <a:r>
                <a:rPr b="0" i="0" lang="en-IN"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grpSp>
      <p:pic>
        <p:nvPicPr>
          <p:cNvPr id="317" name="Google Shape;317;gb0549f9f4a_0_47"/>
          <p:cNvPicPr preferRelativeResize="0"/>
          <p:nvPr/>
        </p:nvPicPr>
        <p:blipFill rotWithShape="1">
          <a:blip r:embed="rId5">
            <a:alphaModFix/>
          </a:blip>
          <a:srcRect b="0" l="0" r="0" t="0"/>
          <a:stretch/>
        </p:blipFill>
        <p:spPr>
          <a:xfrm>
            <a:off x="5014341" y="3276602"/>
            <a:ext cx="2671811" cy="2078075"/>
          </a:xfrm>
          <a:prstGeom prst="rect">
            <a:avLst/>
          </a:prstGeom>
          <a:noFill/>
          <a:ln>
            <a:noFill/>
          </a:ln>
        </p:spPr>
      </p:pic>
      <p:pic>
        <p:nvPicPr>
          <p:cNvPr id="318" name="Google Shape;318;gb0549f9f4a_0_47"/>
          <p:cNvPicPr preferRelativeResize="0"/>
          <p:nvPr/>
        </p:nvPicPr>
        <p:blipFill rotWithShape="1">
          <a:blip r:embed="rId6">
            <a:alphaModFix/>
          </a:blip>
          <a:srcRect b="0" l="0" r="0" t="0"/>
          <a:stretch/>
        </p:blipFill>
        <p:spPr>
          <a:xfrm>
            <a:off x="830550" y="3276600"/>
            <a:ext cx="2561850" cy="2078075"/>
          </a:xfrm>
          <a:prstGeom prst="rect">
            <a:avLst/>
          </a:prstGeom>
          <a:noFill/>
          <a:ln>
            <a:noFill/>
          </a:ln>
        </p:spPr>
      </p:pic>
      <p:sp>
        <p:nvSpPr>
          <p:cNvPr id="319" name="Google Shape;319;gb0549f9f4a_0_47"/>
          <p:cNvSpPr txBox="1"/>
          <p:nvPr/>
        </p:nvSpPr>
        <p:spPr>
          <a:xfrm>
            <a:off x="895300" y="5694100"/>
            <a:ext cx="7466700" cy="4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FP is reduced from 35 to 28 by using 0.4 as threshold instead of 0.5.</a:t>
            </a:r>
            <a:endParaRPr b="0" i="0" sz="1400" u="none" cap="none" strike="noStrike">
              <a:solidFill>
                <a:srgbClr val="000000"/>
              </a:solidFill>
              <a:latin typeface="Calibri"/>
              <a:ea typeface="Calibri"/>
              <a:cs typeface="Calibri"/>
              <a:sym typeface="Calibri"/>
            </a:endParaRPr>
          </a:p>
        </p:txBody>
      </p:sp>
      <p:sp>
        <p:nvSpPr>
          <p:cNvPr id="320" name="Google Shape;320;gb0549f9f4a_0_47"/>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Threshold Tuning</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26" name="Google Shape;326;p18"/>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27" name="Google Shape;327;p18"/>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28" name="Google Shape;328;p18"/>
          <p:cNvSpPr txBox="1"/>
          <p:nvPr/>
        </p:nvSpPr>
        <p:spPr>
          <a:xfrm>
            <a:off x="291651" y="479334"/>
            <a:ext cx="876123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Examples of False Positives Anomalies- Positive Sentiments</a:t>
            </a:r>
            <a:endParaRPr b="1" i="0" sz="2600" u="none" cap="none" strike="noStrike">
              <a:solidFill>
                <a:srgbClr val="000000"/>
              </a:solidFill>
              <a:latin typeface="Arial"/>
              <a:ea typeface="Arial"/>
              <a:cs typeface="Arial"/>
              <a:sym typeface="Arial"/>
            </a:endParaRPr>
          </a:p>
        </p:txBody>
      </p:sp>
      <p:sp>
        <p:nvSpPr>
          <p:cNvPr id="329" name="Google Shape;329;p18"/>
          <p:cNvSpPr txBox="1"/>
          <p:nvPr/>
        </p:nvSpPr>
        <p:spPr>
          <a:xfrm>
            <a:off x="429658" y="1224247"/>
            <a:ext cx="8030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Below are few examples from the 28 False Positives obtained after threshold tuning:</a:t>
            </a:r>
            <a:endParaRPr/>
          </a:p>
        </p:txBody>
      </p:sp>
      <p:pic>
        <p:nvPicPr>
          <p:cNvPr id="330" name="Google Shape;330;p18"/>
          <p:cNvPicPr preferRelativeResize="0"/>
          <p:nvPr/>
        </p:nvPicPr>
        <p:blipFill rotWithShape="1">
          <a:blip r:embed="rId3">
            <a:alphaModFix/>
          </a:blip>
          <a:srcRect b="0" l="0" r="0" t="0"/>
          <a:stretch/>
        </p:blipFill>
        <p:spPr>
          <a:xfrm>
            <a:off x="486031" y="4552138"/>
            <a:ext cx="8372476" cy="1235565"/>
          </a:xfrm>
          <a:prstGeom prst="rect">
            <a:avLst/>
          </a:prstGeom>
          <a:noFill/>
          <a:ln>
            <a:noFill/>
          </a:ln>
        </p:spPr>
      </p:pic>
      <p:sp>
        <p:nvSpPr>
          <p:cNvPr id="331" name="Google Shape;331;p18"/>
          <p:cNvSpPr txBox="1"/>
          <p:nvPr/>
        </p:nvSpPr>
        <p:spPr>
          <a:xfrm>
            <a:off x="3962400" y="1555550"/>
            <a:ext cx="2949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Positive Sentiments</a:t>
            </a:r>
            <a:endParaRPr/>
          </a:p>
        </p:txBody>
      </p:sp>
      <p:pic>
        <p:nvPicPr>
          <p:cNvPr id="332" name="Google Shape;332;p18"/>
          <p:cNvPicPr preferRelativeResize="0"/>
          <p:nvPr/>
        </p:nvPicPr>
        <p:blipFill rotWithShape="1">
          <a:blip r:embed="rId4">
            <a:alphaModFix/>
          </a:blip>
          <a:srcRect b="0" l="0" r="0" t="0"/>
          <a:stretch/>
        </p:blipFill>
        <p:spPr>
          <a:xfrm>
            <a:off x="396096" y="1940144"/>
            <a:ext cx="8552347" cy="2482462"/>
          </a:xfrm>
          <a:prstGeom prst="rect">
            <a:avLst/>
          </a:prstGeom>
          <a:noFill/>
          <a:ln>
            <a:noFill/>
          </a:ln>
        </p:spPr>
      </p:pic>
      <p:sp>
        <p:nvSpPr>
          <p:cNvPr id="333" name="Google Shape;333;p18"/>
          <p:cNvSpPr/>
          <p:nvPr/>
        </p:nvSpPr>
        <p:spPr>
          <a:xfrm>
            <a:off x="7475071" y="1940144"/>
            <a:ext cx="609600" cy="341728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18"/>
          <p:cNvSpPr txBox="1"/>
          <p:nvPr/>
        </p:nvSpPr>
        <p:spPr>
          <a:xfrm>
            <a:off x="429658" y="5916164"/>
            <a:ext cx="868503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In reality these sentiments are positive (5 rating one’s), however the model has predicted them as negative (0 rating) because of the extreme negative Probab_0 Scores, highlighted above.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0" name="Google Shape;340;p19"/>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41" name="Google Shape;341;p19"/>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42" name="Google Shape;342;p19"/>
          <p:cNvSpPr txBox="1"/>
          <p:nvPr/>
        </p:nvSpPr>
        <p:spPr>
          <a:xfrm>
            <a:off x="455803" y="568420"/>
            <a:ext cx="86381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WordCloud- Positive Sentiments having Negative Words</a:t>
            </a:r>
            <a:endParaRPr b="1" i="0" sz="2600" u="none" cap="none" strike="noStrike">
              <a:solidFill>
                <a:srgbClr val="000000"/>
              </a:solidFill>
              <a:latin typeface="Arial"/>
              <a:ea typeface="Arial"/>
              <a:cs typeface="Arial"/>
              <a:sym typeface="Arial"/>
            </a:endParaRPr>
          </a:p>
        </p:txBody>
      </p:sp>
      <p:pic>
        <p:nvPicPr>
          <p:cNvPr id="343" name="Google Shape;343;p19"/>
          <p:cNvPicPr preferRelativeResize="0"/>
          <p:nvPr/>
        </p:nvPicPr>
        <p:blipFill rotWithShape="1">
          <a:blip r:embed="rId3">
            <a:alphaModFix/>
          </a:blip>
          <a:srcRect b="0" l="0" r="0" t="0"/>
          <a:stretch/>
        </p:blipFill>
        <p:spPr>
          <a:xfrm>
            <a:off x="775658" y="1181629"/>
            <a:ext cx="7793742" cy="3886200"/>
          </a:xfrm>
          <a:prstGeom prst="rect">
            <a:avLst/>
          </a:prstGeom>
          <a:noFill/>
          <a:ln>
            <a:noFill/>
          </a:ln>
        </p:spPr>
      </p:pic>
      <p:sp>
        <p:nvSpPr>
          <p:cNvPr id="344" name="Google Shape;344;p19"/>
          <p:cNvSpPr txBox="1"/>
          <p:nvPr/>
        </p:nvSpPr>
        <p:spPr>
          <a:xfrm>
            <a:off x="481529" y="5311786"/>
            <a:ext cx="8433871"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Observation: </a:t>
            </a:r>
            <a:br>
              <a:rPr b="1" i="0" lang="en-IN" sz="1600" u="none" cap="none" strike="noStrike">
                <a:solidFill>
                  <a:srgbClr val="000000"/>
                </a:solidFill>
                <a:latin typeface="Arial"/>
                <a:ea typeface="Arial"/>
                <a:cs typeface="Arial"/>
                <a:sym typeface="Arial"/>
              </a:rPr>
            </a:b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Above are the few words used in the Positive Sentiments, due to which the Probab_0 Score is extremely negative. Thus the actual positive review rating (i.e. Rating 5) does not match with the</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Model_Pred rating (i.e. Rating 0), hence resulting in Anomalies.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b0042b7d99_1_0"/>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gb0042b7d99_1_0"/>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gb0042b7d99_1_0"/>
          <p:cNvSpPr txBox="1"/>
          <p:nvPr/>
        </p:nvSpPr>
        <p:spPr>
          <a:xfrm>
            <a:off x="382925" y="869800"/>
            <a:ext cx="8537400" cy="5829000"/>
          </a:xfrm>
          <a:prstGeom prst="rect">
            <a:avLst/>
          </a:prstGeom>
          <a:noFill/>
          <a:ln>
            <a:noFill/>
          </a:ln>
        </p:spPr>
        <p:txBody>
          <a:bodyPr anchorCtr="0" anchor="t" bIns="45700" lIns="91425" spcFirstLastPara="1" rIns="91425" wrap="square" tIns="45700">
            <a:noAutofit/>
          </a:bodyPr>
          <a:lstStyle/>
          <a:p>
            <a:pPr indent="-336550" lvl="0" marL="457200" marR="0" rtl="0" algn="just">
              <a:lnSpc>
                <a:spcPct val="100000"/>
              </a:lnSpc>
              <a:spcBef>
                <a:spcPts val="0"/>
              </a:spcBef>
              <a:spcAft>
                <a:spcPts val="0"/>
              </a:spcAft>
              <a:buClr>
                <a:schemeClr val="dk1"/>
              </a:buClr>
              <a:buSzPts val="1700"/>
              <a:buFont typeface="Times New Roman"/>
              <a:buChar char="●"/>
            </a:pPr>
            <a:r>
              <a:rPr b="0" i="0" lang="en-IN" sz="2000" u="none" cap="none" strike="noStrike">
                <a:solidFill>
                  <a:schemeClr val="dk1"/>
                </a:solidFill>
                <a:latin typeface="Times New Roman"/>
                <a:ea typeface="Times New Roman"/>
                <a:cs typeface="Times New Roman"/>
                <a:sym typeface="Times New Roman"/>
              </a:rPr>
              <a:t>The objective is to identify any inconsistencies or anomalies between the ratings and the reviews given by a customer, thereby confirming if the rating is in line with the review.</a:t>
            </a:r>
            <a:endParaRPr b="0" i="0" sz="2000" u="none" cap="none" strike="noStrike">
              <a:solidFill>
                <a:schemeClr val="dk1"/>
              </a:solidFill>
              <a:latin typeface="Times New Roman"/>
              <a:ea typeface="Times New Roman"/>
              <a:cs typeface="Times New Roman"/>
              <a:sym typeface="Times New Roman"/>
            </a:endParaRPr>
          </a:p>
          <a:p>
            <a:pPr indent="-228600" lvl="0" marL="457200" marR="567128" rtl="0" algn="just">
              <a:lnSpc>
                <a:spcPct val="115000"/>
              </a:lnSpc>
              <a:spcBef>
                <a:spcPts val="0"/>
              </a:spcBef>
              <a:spcAft>
                <a:spcPts val="0"/>
              </a:spcAft>
              <a:buClr>
                <a:schemeClr val="dk1"/>
              </a:buClr>
              <a:buSzPts val="1700"/>
              <a:buFont typeface="Times New Roman"/>
              <a:buNone/>
            </a:pPr>
            <a:r>
              <a:t/>
            </a:r>
            <a:endParaRPr b="0" i="0" sz="1700" u="none" cap="none" strike="noStrike">
              <a:solidFill>
                <a:schemeClr val="dk1"/>
              </a:solidFill>
              <a:latin typeface="Times New Roman"/>
              <a:ea typeface="Times New Roman"/>
              <a:cs typeface="Times New Roman"/>
              <a:sym typeface="Times New Roman"/>
            </a:endParaRPr>
          </a:p>
          <a:p>
            <a:pPr indent="0" lvl="0" marL="0" marR="567128" rtl="0" algn="just">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567128" rtl="0" algn="just">
              <a:lnSpc>
                <a:spcPct val="115000"/>
              </a:lnSpc>
              <a:spcBef>
                <a:spcPts val="2344"/>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567128" rtl="0" algn="just">
              <a:lnSpc>
                <a:spcPct val="115000"/>
              </a:lnSpc>
              <a:spcBef>
                <a:spcPts val="2344"/>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567128" rtl="0" algn="just">
              <a:lnSpc>
                <a:spcPct val="115000"/>
              </a:lnSpc>
              <a:spcBef>
                <a:spcPts val="2344"/>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567128" rtl="0" algn="just">
              <a:lnSpc>
                <a:spcPct val="115000"/>
              </a:lnSpc>
              <a:spcBef>
                <a:spcPts val="2344"/>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457200" marR="567128" rtl="0" algn="ctr">
              <a:lnSpc>
                <a:spcPct val="115000"/>
              </a:lnSpc>
              <a:spcBef>
                <a:spcPts val="2344"/>
              </a:spcBef>
              <a:spcAft>
                <a:spcPts val="0"/>
              </a:spcAft>
              <a:buClr>
                <a:srgbClr val="000000"/>
              </a:buClr>
              <a:buSzPts val="1700"/>
              <a:buFont typeface="Arial"/>
              <a:buNone/>
            </a:pPr>
            <a:r>
              <a:rPr b="0" i="0" lang="en-IN" sz="1700" u="none" cap="none" strike="noStrike">
                <a:solidFill>
                  <a:schemeClr val="dk1"/>
                </a:solidFill>
                <a:latin typeface="Times New Roman"/>
                <a:ea typeface="Times New Roman"/>
                <a:cs typeface="Times New Roman"/>
                <a:sym typeface="Times New Roman"/>
              </a:rPr>
              <a:t>SourcsSOur</a:t>
            </a:r>
            <a:endParaRPr b="0" i="0" sz="1700" u="none" cap="none" strike="noStrike">
              <a:solidFill>
                <a:schemeClr val="dk1"/>
              </a:solidFill>
              <a:latin typeface="Times New Roman"/>
              <a:ea typeface="Times New Roman"/>
              <a:cs typeface="Times New Roman"/>
              <a:sym typeface="Times New Roman"/>
            </a:endParaRPr>
          </a:p>
          <a:p>
            <a:pPr indent="0" lvl="0" marL="457200" marR="567128" rtl="0" algn="ctr">
              <a:lnSpc>
                <a:spcPct val="115000"/>
              </a:lnSpc>
              <a:spcBef>
                <a:spcPts val="2344"/>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0" lvl="0" marL="457200" marR="567128" rtl="0" algn="ctr">
              <a:lnSpc>
                <a:spcPct val="115000"/>
              </a:lnSpc>
              <a:spcBef>
                <a:spcPts val="2344"/>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Source:</a:t>
            </a:r>
            <a:r>
              <a:rPr b="0" i="0" lang="en-IN" sz="1700" u="none" cap="none" strike="noStrike">
                <a:solidFill>
                  <a:schemeClr val="dk1"/>
                </a:solidFill>
                <a:latin typeface="Times New Roman"/>
                <a:ea typeface="Times New Roman"/>
                <a:cs typeface="Times New Roman"/>
                <a:sym typeface="Times New Roman"/>
              </a:rPr>
              <a:t> </a:t>
            </a:r>
            <a:r>
              <a:rPr b="0" i="0" lang="en-IN" sz="1700" u="sng" cap="none" strike="noStrike">
                <a:solidFill>
                  <a:schemeClr val="hlink"/>
                </a:solidFill>
                <a:latin typeface="Times New Roman"/>
                <a:ea typeface="Times New Roman"/>
                <a:cs typeface="Times New Roman"/>
                <a:sym typeface="Times New Roman"/>
                <a:hlinkClick r:id="rId3"/>
              </a:rPr>
              <a:t>blog.3dcart.com</a:t>
            </a:r>
            <a:endParaRPr b="0" i="0" sz="1700" u="none" cap="none" strike="noStrike">
              <a:solidFill>
                <a:schemeClr val="dk1"/>
              </a:solidFill>
              <a:latin typeface="Times New Roman"/>
              <a:ea typeface="Times New Roman"/>
              <a:cs typeface="Times New Roman"/>
              <a:sym typeface="Times New Roman"/>
            </a:endParaRPr>
          </a:p>
        </p:txBody>
      </p:sp>
      <p:sp>
        <p:nvSpPr>
          <p:cNvPr id="102" name="Google Shape;102;gb0042b7d99_1_0"/>
          <p:cNvSpPr txBox="1"/>
          <p:nvPr/>
        </p:nvSpPr>
        <p:spPr>
          <a:xfrm>
            <a:off x="606600" y="137799"/>
            <a:ext cx="8537400" cy="73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Problem Statement</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2000" u="none" cap="none" strike="noStrike">
              <a:solidFill>
                <a:schemeClr val="dk1"/>
              </a:solidFill>
              <a:latin typeface="Calibri"/>
              <a:ea typeface="Calibri"/>
              <a:cs typeface="Calibri"/>
              <a:sym typeface="Calibri"/>
            </a:endParaRPr>
          </a:p>
        </p:txBody>
      </p:sp>
      <p:pic>
        <p:nvPicPr>
          <p:cNvPr id="103" name="Google Shape;103;gb0042b7d99_1_0"/>
          <p:cNvPicPr preferRelativeResize="0"/>
          <p:nvPr/>
        </p:nvPicPr>
        <p:blipFill rotWithShape="1">
          <a:blip r:embed="rId4">
            <a:alphaModFix/>
          </a:blip>
          <a:srcRect b="0" l="0" r="0" t="0"/>
          <a:stretch/>
        </p:blipFill>
        <p:spPr>
          <a:xfrm>
            <a:off x="1208850" y="1933175"/>
            <a:ext cx="7335600" cy="4211925"/>
          </a:xfrm>
          <a:prstGeom prst="rect">
            <a:avLst/>
          </a:prstGeom>
          <a:noFill/>
          <a:ln>
            <a:noFill/>
          </a:ln>
        </p:spPr>
      </p:pic>
      <p:sp>
        <p:nvSpPr>
          <p:cNvPr id="104" name="Google Shape;104;gb0042b7d99_1_0"/>
          <p:cNvSpPr txBox="1"/>
          <p:nvPr/>
        </p:nvSpPr>
        <p:spPr>
          <a:xfrm>
            <a:off x="8434725" y="6383450"/>
            <a:ext cx="73356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2</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0" name="Google Shape;350;p20"/>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1" name="Google Shape;351;p20"/>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52" name="Google Shape;352;p20"/>
          <p:cNvSpPr txBox="1"/>
          <p:nvPr/>
        </p:nvSpPr>
        <p:spPr>
          <a:xfrm>
            <a:off x="291651" y="479334"/>
            <a:ext cx="8761236"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Examples of False Positives Anomalies- Negative Sentiments</a:t>
            </a:r>
            <a:endParaRPr b="1" i="0" sz="2600" u="none" cap="none" strike="noStrike">
              <a:solidFill>
                <a:srgbClr val="000000"/>
              </a:solidFill>
              <a:latin typeface="Arial"/>
              <a:ea typeface="Arial"/>
              <a:cs typeface="Arial"/>
              <a:sym typeface="Arial"/>
            </a:endParaRPr>
          </a:p>
        </p:txBody>
      </p:sp>
      <p:sp>
        <p:nvSpPr>
          <p:cNvPr id="353" name="Google Shape;353;p20"/>
          <p:cNvSpPr txBox="1"/>
          <p:nvPr/>
        </p:nvSpPr>
        <p:spPr>
          <a:xfrm>
            <a:off x="429658" y="1148047"/>
            <a:ext cx="803057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Below are few examples from the 28 False Positives obtained after threshold tuning:</a:t>
            </a:r>
            <a:endParaRPr/>
          </a:p>
        </p:txBody>
      </p:sp>
      <p:sp>
        <p:nvSpPr>
          <p:cNvPr id="354" name="Google Shape;354;p20"/>
          <p:cNvSpPr txBox="1"/>
          <p:nvPr/>
        </p:nvSpPr>
        <p:spPr>
          <a:xfrm>
            <a:off x="4038600" y="1726050"/>
            <a:ext cx="276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Negative Sentiments</a:t>
            </a:r>
            <a:endParaRPr/>
          </a:p>
        </p:txBody>
      </p:sp>
      <p:sp>
        <p:nvSpPr>
          <p:cNvPr id="355" name="Google Shape;355;p20"/>
          <p:cNvSpPr txBox="1"/>
          <p:nvPr/>
        </p:nvSpPr>
        <p:spPr>
          <a:xfrm>
            <a:off x="359318" y="5889176"/>
            <a:ext cx="868503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In reality these sentiments are negative (0 rating one’s), however the model has predicted them as positive(5 rating) because of the extreme positive Probab_0 Scores, highlighted above.</a:t>
            </a:r>
            <a:endParaRPr/>
          </a:p>
        </p:txBody>
      </p:sp>
      <p:pic>
        <p:nvPicPr>
          <p:cNvPr id="356" name="Google Shape;356;p20"/>
          <p:cNvPicPr preferRelativeResize="0"/>
          <p:nvPr/>
        </p:nvPicPr>
        <p:blipFill rotWithShape="1">
          <a:blip r:embed="rId3">
            <a:alphaModFix/>
          </a:blip>
          <a:srcRect b="0" l="0" r="0" t="0"/>
          <a:stretch/>
        </p:blipFill>
        <p:spPr>
          <a:xfrm>
            <a:off x="417334" y="2322424"/>
            <a:ext cx="8569005" cy="2043113"/>
          </a:xfrm>
          <a:prstGeom prst="rect">
            <a:avLst/>
          </a:prstGeom>
          <a:noFill/>
          <a:ln>
            <a:noFill/>
          </a:ln>
        </p:spPr>
      </p:pic>
      <p:pic>
        <p:nvPicPr>
          <p:cNvPr id="357" name="Google Shape;357;p20"/>
          <p:cNvPicPr preferRelativeResize="0"/>
          <p:nvPr/>
        </p:nvPicPr>
        <p:blipFill rotWithShape="1">
          <a:blip r:embed="rId4">
            <a:alphaModFix/>
          </a:blip>
          <a:srcRect b="0" l="0" r="0" t="0"/>
          <a:stretch/>
        </p:blipFill>
        <p:spPr>
          <a:xfrm>
            <a:off x="458965" y="2082344"/>
            <a:ext cx="8491604" cy="231356"/>
          </a:xfrm>
          <a:prstGeom prst="rect">
            <a:avLst/>
          </a:prstGeom>
          <a:noFill/>
          <a:ln>
            <a:noFill/>
          </a:ln>
        </p:spPr>
      </p:pic>
      <p:pic>
        <p:nvPicPr>
          <p:cNvPr id="358" name="Google Shape;358;p20"/>
          <p:cNvPicPr preferRelativeResize="0"/>
          <p:nvPr/>
        </p:nvPicPr>
        <p:blipFill rotWithShape="1">
          <a:blip r:embed="rId5">
            <a:alphaModFix/>
          </a:blip>
          <a:srcRect b="0" l="0" r="0" t="0"/>
          <a:stretch/>
        </p:blipFill>
        <p:spPr>
          <a:xfrm>
            <a:off x="440780" y="4336229"/>
            <a:ext cx="8533235" cy="1137186"/>
          </a:xfrm>
          <a:prstGeom prst="rect">
            <a:avLst/>
          </a:prstGeom>
          <a:noFill/>
          <a:ln>
            <a:noFill/>
          </a:ln>
        </p:spPr>
      </p:pic>
      <p:sp>
        <p:nvSpPr>
          <p:cNvPr id="359" name="Google Shape;359;p20"/>
          <p:cNvSpPr/>
          <p:nvPr/>
        </p:nvSpPr>
        <p:spPr>
          <a:xfrm>
            <a:off x="7543199" y="2056099"/>
            <a:ext cx="540871" cy="3417284"/>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5" name="Google Shape;365;p21"/>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6" name="Google Shape;366;p21"/>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67" name="Google Shape;367;p21"/>
          <p:cNvSpPr txBox="1"/>
          <p:nvPr/>
        </p:nvSpPr>
        <p:spPr>
          <a:xfrm>
            <a:off x="455803" y="568420"/>
            <a:ext cx="86381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WordCloud- Negative Sentiments having Positive Words</a:t>
            </a:r>
            <a:endParaRPr b="1" i="0" sz="2600" u="none" cap="none" strike="noStrike">
              <a:solidFill>
                <a:srgbClr val="000000"/>
              </a:solidFill>
              <a:latin typeface="Arial"/>
              <a:ea typeface="Arial"/>
              <a:cs typeface="Arial"/>
              <a:sym typeface="Arial"/>
            </a:endParaRPr>
          </a:p>
        </p:txBody>
      </p:sp>
      <p:sp>
        <p:nvSpPr>
          <p:cNvPr id="368" name="Google Shape;368;p21"/>
          <p:cNvSpPr txBox="1"/>
          <p:nvPr/>
        </p:nvSpPr>
        <p:spPr>
          <a:xfrm>
            <a:off x="481529" y="5311786"/>
            <a:ext cx="8433871"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Observation: </a:t>
            </a:r>
            <a:br>
              <a:rPr b="1" i="0" lang="en-IN" sz="1600" u="none" cap="none" strike="noStrike">
                <a:solidFill>
                  <a:srgbClr val="000000"/>
                </a:solidFill>
                <a:latin typeface="Arial"/>
                <a:ea typeface="Arial"/>
                <a:cs typeface="Arial"/>
                <a:sym typeface="Arial"/>
              </a:rPr>
            </a:b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Above are the few words used in the Negative Sentiments, due to which the Probab_0 Score is extremely positive. Thus the actual negative review rating (i.e. Rating 0) does not match with the</a:t>
            </a:r>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Model_Pred rating (i.e. Rating 5), hence resulting in Anomalies.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p:txBody>
      </p:sp>
      <p:pic>
        <p:nvPicPr>
          <p:cNvPr id="369" name="Google Shape;369;p21"/>
          <p:cNvPicPr preferRelativeResize="0"/>
          <p:nvPr/>
        </p:nvPicPr>
        <p:blipFill rotWithShape="1">
          <a:blip r:embed="rId3">
            <a:alphaModFix/>
          </a:blip>
          <a:srcRect b="0" l="0" r="0" t="0"/>
          <a:stretch/>
        </p:blipFill>
        <p:spPr>
          <a:xfrm>
            <a:off x="838200" y="1269601"/>
            <a:ext cx="7391400"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5" name="Google Shape;375;p22"/>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6" name="Google Shape;376;p22"/>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77" name="Google Shape;377;p22"/>
          <p:cNvSpPr txBox="1"/>
          <p:nvPr/>
        </p:nvSpPr>
        <p:spPr>
          <a:xfrm>
            <a:off x="455803" y="568420"/>
            <a:ext cx="86381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Conclusion &amp; Business Recommendation</a:t>
            </a:r>
            <a:endParaRPr b="1" i="0" sz="2600" u="none" cap="none" strike="noStrike">
              <a:solidFill>
                <a:srgbClr val="000000"/>
              </a:solidFill>
              <a:latin typeface="Arial"/>
              <a:ea typeface="Arial"/>
              <a:cs typeface="Arial"/>
              <a:sym typeface="Arial"/>
            </a:endParaRPr>
          </a:p>
        </p:txBody>
      </p:sp>
      <p:sp>
        <p:nvSpPr>
          <p:cNvPr id="378" name="Google Shape;378;p22"/>
          <p:cNvSpPr txBox="1"/>
          <p:nvPr/>
        </p:nvSpPr>
        <p:spPr>
          <a:xfrm>
            <a:off x="419237" y="1360739"/>
            <a:ext cx="8343763" cy="624786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After comparing all the Classification models with K-Fold Cross Validation and hyperparameter tuning </a:t>
            </a:r>
            <a:r>
              <a:rPr b="1" i="0" lang="en-IN" sz="1600" u="none" cap="none" strike="noStrike">
                <a:solidFill>
                  <a:srgbClr val="000000"/>
                </a:solidFill>
                <a:latin typeface="Arial"/>
                <a:ea typeface="Arial"/>
                <a:cs typeface="Arial"/>
                <a:sym typeface="Arial"/>
              </a:rPr>
              <a:t>XGB Classifier </a:t>
            </a:r>
            <a:r>
              <a:rPr b="0" i="0" lang="en-IN" sz="1600" u="none" cap="none" strike="noStrike">
                <a:solidFill>
                  <a:srgbClr val="000000"/>
                </a:solidFill>
                <a:latin typeface="Arial"/>
                <a:ea typeface="Arial"/>
                <a:cs typeface="Arial"/>
                <a:sym typeface="Arial"/>
              </a:rPr>
              <a:t>has the highest score. The scores are:</a:t>
            </a:r>
            <a:endParaRPr/>
          </a:p>
          <a:p>
            <a:pPr indent="0" lvl="0" marL="0" marR="0" rtl="0" algn="l">
              <a:lnSpc>
                <a:spcPct val="100000"/>
              </a:lnSpc>
              <a:spcBef>
                <a:spcPts val="0"/>
              </a:spcBef>
              <a:spcAft>
                <a:spcPts val="0"/>
              </a:spcAft>
              <a:buNone/>
            </a:pPr>
            <a:br>
              <a:rPr b="0" i="0" lang="en-I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After tuning the threshold to different values using XGB Classifier, </a:t>
            </a:r>
            <a:r>
              <a:rPr b="1" i="0" lang="en-IN" sz="1600" u="none" cap="none" strike="noStrike">
                <a:solidFill>
                  <a:srgbClr val="000000"/>
                </a:solidFill>
                <a:latin typeface="Arial"/>
                <a:ea typeface="Arial"/>
                <a:cs typeface="Arial"/>
                <a:sym typeface="Arial"/>
              </a:rPr>
              <a:t>0.4 </a:t>
            </a:r>
            <a:r>
              <a:rPr b="0" i="0" lang="en-IN" sz="1600" u="none" cap="none" strike="noStrike">
                <a:solidFill>
                  <a:srgbClr val="000000"/>
                </a:solidFill>
                <a:latin typeface="Arial"/>
                <a:ea typeface="Arial"/>
                <a:cs typeface="Arial"/>
                <a:sym typeface="Arial"/>
              </a:rPr>
              <a:t>threshold</a:t>
            </a:r>
            <a:r>
              <a:rPr b="1" i="0" lang="en-IN" sz="1600" u="none" cap="none" strike="noStrike">
                <a:solidFill>
                  <a:srgbClr val="000000"/>
                </a:solidFill>
                <a:latin typeface="Arial"/>
                <a:ea typeface="Arial"/>
                <a:cs typeface="Arial"/>
                <a:sym typeface="Arial"/>
              </a:rPr>
              <a:t> </a:t>
            </a:r>
            <a:r>
              <a:rPr b="0" i="0" lang="en-IN" sz="1600" u="none" cap="none" strike="noStrike">
                <a:solidFill>
                  <a:srgbClr val="000000"/>
                </a:solidFill>
                <a:latin typeface="Arial"/>
                <a:ea typeface="Arial"/>
                <a:cs typeface="Arial"/>
                <a:sym typeface="Arial"/>
              </a:rPr>
              <a:t>gave the best results. The scores are:</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A significant improvement has been observed after threshold tuning for the XGB Classifier Model in order to detect and predict anomalies. The optimal threshold value is 0.4.</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682625" marR="0" rtl="0" algn="l">
              <a:lnSpc>
                <a:spcPct val="100000"/>
              </a:lnSpc>
              <a:spcBef>
                <a:spcPts val="0"/>
              </a:spcBef>
              <a:spcAft>
                <a:spcPts val="0"/>
              </a:spcAft>
              <a:buNone/>
            </a:pPr>
            <a:br>
              <a:rPr b="0" i="0" lang="en-IN" sz="1600" u="none" cap="none" strike="noStrike">
                <a:solidFill>
                  <a:srgbClr val="000000"/>
                </a:solidFill>
                <a:latin typeface="Arial"/>
                <a:ea typeface="Arial"/>
                <a:cs typeface="Arial"/>
                <a:sym typeface="Arial"/>
              </a:rPr>
            </a:br>
            <a:br>
              <a:rPr b="0" i="0" lang="en-I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pic>
        <p:nvPicPr>
          <p:cNvPr id="379" name="Google Shape;379;p22"/>
          <p:cNvPicPr preferRelativeResize="0"/>
          <p:nvPr/>
        </p:nvPicPr>
        <p:blipFill rotWithShape="1">
          <a:blip r:embed="rId3">
            <a:alphaModFix/>
          </a:blip>
          <a:srcRect b="0" l="0" r="0" t="0"/>
          <a:stretch/>
        </p:blipFill>
        <p:spPr>
          <a:xfrm>
            <a:off x="2879176" y="2133600"/>
            <a:ext cx="3666270" cy="1125412"/>
          </a:xfrm>
          <a:prstGeom prst="rect">
            <a:avLst/>
          </a:prstGeom>
          <a:noFill/>
          <a:ln>
            <a:noFill/>
          </a:ln>
        </p:spPr>
      </p:pic>
      <p:pic>
        <p:nvPicPr>
          <p:cNvPr id="380" name="Google Shape;380;p22"/>
          <p:cNvPicPr preferRelativeResize="0"/>
          <p:nvPr/>
        </p:nvPicPr>
        <p:blipFill rotWithShape="1">
          <a:blip r:embed="rId4">
            <a:alphaModFix/>
          </a:blip>
          <a:srcRect b="0" l="0" r="0" t="0"/>
          <a:stretch/>
        </p:blipFill>
        <p:spPr>
          <a:xfrm>
            <a:off x="2879176" y="4267200"/>
            <a:ext cx="3841664" cy="11785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3"/>
          <p:cNvSpPr/>
          <p:nvPr/>
        </p:nvSpPr>
        <p:spPr>
          <a:xfrm>
            <a:off x="45026" y="58880"/>
            <a:ext cx="206087"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6" name="Google Shape;386;p23"/>
          <p:cNvSpPr/>
          <p:nvPr/>
        </p:nvSpPr>
        <p:spPr>
          <a:xfrm>
            <a:off x="45026" y="2313700"/>
            <a:ext cx="206087" cy="446117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87" name="Google Shape;387;p23"/>
          <p:cNvSpPr txBox="1"/>
          <p:nvPr/>
        </p:nvSpPr>
        <p:spPr>
          <a:xfrm>
            <a:off x="429658" y="980501"/>
            <a:ext cx="8485742" cy="5648899"/>
          </a:xfrm>
          <a:prstGeom prst="rect">
            <a:avLst/>
          </a:prstGeom>
          <a:noFill/>
          <a:ln>
            <a:noFill/>
          </a:ln>
        </p:spPr>
        <p:txBody>
          <a:bodyPr anchorCtr="0" anchor="t" bIns="45700" lIns="91425" spcFirstLastPara="1" rIns="91425" wrap="square" tIns="45700">
            <a:normAutofit/>
          </a:bodyPr>
          <a:lstStyle/>
          <a:p>
            <a:pPr indent="-190500" lvl="0" marL="34290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55A0"/>
              </a:solidFill>
              <a:latin typeface="Arial"/>
              <a:ea typeface="Arial"/>
              <a:cs typeface="Arial"/>
              <a:sym typeface="Arial"/>
            </a:endParaRPr>
          </a:p>
        </p:txBody>
      </p:sp>
      <p:sp>
        <p:nvSpPr>
          <p:cNvPr id="388" name="Google Shape;388;p23"/>
          <p:cNvSpPr txBox="1"/>
          <p:nvPr/>
        </p:nvSpPr>
        <p:spPr>
          <a:xfrm>
            <a:off x="455803" y="568420"/>
            <a:ext cx="6402197"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600" u="none" cap="none" strike="noStrike">
                <a:solidFill>
                  <a:srgbClr val="000000"/>
                </a:solidFill>
                <a:latin typeface="Arial"/>
                <a:ea typeface="Arial"/>
                <a:cs typeface="Arial"/>
                <a:sym typeface="Arial"/>
              </a:rPr>
              <a:t>Conclusion &amp; Business Recommendation</a:t>
            </a:r>
            <a:endParaRPr b="1" i="0" sz="2600" u="none" cap="none" strike="noStrike">
              <a:solidFill>
                <a:srgbClr val="000000"/>
              </a:solidFill>
              <a:latin typeface="Arial"/>
              <a:ea typeface="Arial"/>
              <a:cs typeface="Arial"/>
              <a:sym typeface="Arial"/>
            </a:endParaRPr>
          </a:p>
        </p:txBody>
      </p:sp>
      <p:sp>
        <p:nvSpPr>
          <p:cNvPr id="389" name="Google Shape;389;p23"/>
          <p:cNvSpPr txBox="1"/>
          <p:nvPr/>
        </p:nvSpPr>
        <p:spPr>
          <a:xfrm>
            <a:off x="429658" y="1295400"/>
            <a:ext cx="8343763" cy="846385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The objective is: “</a:t>
            </a:r>
            <a:r>
              <a:rPr b="1" i="0" lang="en-IN" sz="1600" u="none" cap="none" strike="noStrike">
                <a:solidFill>
                  <a:srgbClr val="000000"/>
                </a:solidFill>
                <a:latin typeface="Arial"/>
                <a:ea typeface="Arial"/>
                <a:cs typeface="Arial"/>
                <a:sym typeface="Arial"/>
              </a:rPr>
              <a:t>Detection of Anomalies in Review &amp; Ratings for Amazon Products</a:t>
            </a:r>
            <a:r>
              <a:rPr b="0" i="0" lang="en-IN" sz="1600" u="none" cap="none" strike="noStrike">
                <a:solidFill>
                  <a:srgbClr val="000000"/>
                </a:solidFill>
                <a:latin typeface="Arial"/>
                <a:ea typeface="Arial"/>
                <a:cs typeface="Arial"/>
                <a:sym typeface="Arial"/>
              </a:rPr>
              <a:t>”. Thus it came to know that False Negatives (FN) are much more costlier than the False Positives (FP).</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600" u="none" cap="none" strike="noStrike">
                <a:solidFill>
                  <a:srgbClr val="000000"/>
                </a:solidFill>
                <a:latin typeface="Arial"/>
                <a:ea typeface="Arial"/>
                <a:cs typeface="Arial"/>
                <a:sym typeface="Arial"/>
              </a:rPr>
              <a:t>Business Recommendation:</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FP only costs a message that is sent to the user whereas FN affects the users’ trust on the website as it directly affects the ratings.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So to the client, recommendation can be to send a text message/email to the user to inform them about the difference between their rating and review thus allowing them to change their rating or review. Hence, the rating will be true to users’ experience. </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682625" marR="0" rtl="0" algn="l">
              <a:lnSpc>
                <a:spcPct val="100000"/>
              </a:lnSpc>
              <a:spcBef>
                <a:spcPts val="0"/>
              </a:spcBef>
              <a:spcAft>
                <a:spcPts val="0"/>
              </a:spcAft>
              <a:buNone/>
            </a:pPr>
            <a:br>
              <a:rPr b="0" i="0" lang="en-IN" sz="1600" u="none" cap="none" strike="noStrike">
                <a:solidFill>
                  <a:srgbClr val="000000"/>
                </a:solidFill>
                <a:latin typeface="Arial"/>
                <a:ea typeface="Arial"/>
                <a:cs typeface="Arial"/>
                <a:sym typeface="Arial"/>
              </a:rPr>
            </a:br>
            <a:br>
              <a:rPr b="0" i="0" lang="en-I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pic>
        <p:nvPicPr>
          <p:cNvPr id="390" name="Google Shape;390;p23"/>
          <p:cNvPicPr preferRelativeResize="0"/>
          <p:nvPr/>
        </p:nvPicPr>
        <p:blipFill rotWithShape="1">
          <a:blip r:embed="rId3">
            <a:alphaModFix/>
          </a:blip>
          <a:srcRect b="0" l="0" r="0" t="0"/>
          <a:stretch/>
        </p:blipFill>
        <p:spPr>
          <a:xfrm>
            <a:off x="1905000" y="2209800"/>
            <a:ext cx="5802106" cy="182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5"/>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5"/>
          <p:cNvSpPr txBox="1"/>
          <p:nvPr/>
        </p:nvSpPr>
        <p:spPr>
          <a:xfrm>
            <a:off x="3042062" y="1958439"/>
            <a:ext cx="4730400" cy="1546800"/>
          </a:xfrm>
          <a:prstGeom prst="rect">
            <a:avLst/>
          </a:prstGeom>
          <a:noFill/>
          <a:ln>
            <a:noFill/>
          </a:ln>
        </p:spPr>
        <p:txBody>
          <a:bodyPr anchorCtr="0" anchor="t" bIns="45700" lIns="91425" spcFirstLastPara="1" rIns="91425" wrap="square" tIns="45700">
            <a:noAutofit/>
          </a:bodyPr>
          <a:lstStyle/>
          <a:p>
            <a:pPr indent="0" lvl="1" marL="457200" marR="0" rtl="0" algn="l">
              <a:lnSpc>
                <a:spcPct val="100000"/>
              </a:lnSpc>
              <a:spcBef>
                <a:spcPts val="0"/>
              </a:spcBef>
              <a:spcAft>
                <a:spcPts val="0"/>
              </a:spcAft>
              <a:buClr>
                <a:srgbClr val="888888"/>
              </a:buClr>
              <a:buSzPts val="4000"/>
              <a:buFont typeface="Arial"/>
              <a:buNone/>
            </a:pPr>
            <a:r>
              <a:t/>
            </a:r>
            <a:endParaRPr b="0" i="0" sz="4000" u="none" cap="none" strike="noStrike">
              <a:solidFill>
                <a:srgbClr val="0055A0"/>
              </a:solidFill>
              <a:latin typeface="Calibri"/>
              <a:ea typeface="Calibri"/>
              <a:cs typeface="Calibri"/>
              <a:sym typeface="Calibri"/>
            </a:endParaRPr>
          </a:p>
          <a:p>
            <a:pPr indent="0" lvl="1" marL="457200" marR="0" rtl="0" algn="l">
              <a:lnSpc>
                <a:spcPct val="100000"/>
              </a:lnSpc>
              <a:spcBef>
                <a:spcPts val="800"/>
              </a:spcBef>
              <a:spcAft>
                <a:spcPts val="0"/>
              </a:spcAft>
              <a:buClr>
                <a:srgbClr val="0055A0"/>
              </a:buClr>
              <a:buSzPts val="4000"/>
              <a:buFont typeface="Arial"/>
              <a:buNone/>
            </a:pPr>
            <a:r>
              <a:rPr b="0" i="0" lang="en-IN" sz="4000" u="none" cap="none" strike="noStrike">
                <a:solidFill>
                  <a:srgbClr val="0055A0"/>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a122656a9f_0_0"/>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ga122656a9f_0_0"/>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ga122656a9f_0_0"/>
          <p:cNvSpPr txBox="1"/>
          <p:nvPr/>
        </p:nvSpPr>
        <p:spPr>
          <a:xfrm>
            <a:off x="386775" y="762125"/>
            <a:ext cx="8537400" cy="601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The online reviews for Amazon.com data has been procured from Kaggle having 67,992 records and the following ten attributes: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chemeClr val="dk1"/>
              </a:buClr>
              <a:buSzPts val="1100"/>
              <a:buFont typeface="Arial"/>
              <a:buNone/>
            </a:pPr>
            <a:r>
              <a:rPr b="0" i="0" lang="en-IN" sz="2000" u="none" cap="none" strike="noStrike">
                <a:solidFill>
                  <a:schemeClr val="dk1"/>
                </a:solidFill>
                <a:latin typeface="Times New Roman"/>
                <a:ea typeface="Times New Roman"/>
                <a:cs typeface="Times New Roman"/>
                <a:sym typeface="Times New Roman"/>
              </a:rPr>
              <a:t>In addition to this, have also used the combined 3000 reviews of IMDB, Yelp.com and Amazon.com that details reviews labelled with sentiment score. This dataset was created for the paper </a:t>
            </a:r>
            <a:r>
              <a:rPr b="0" i="1" lang="en-IN" sz="2000" u="none" cap="none" strike="noStrike">
                <a:solidFill>
                  <a:schemeClr val="dk1"/>
                </a:solidFill>
                <a:latin typeface="Times New Roman"/>
                <a:ea typeface="Times New Roman"/>
                <a:cs typeface="Times New Roman"/>
                <a:sym typeface="Times New Roman"/>
              </a:rPr>
              <a:t>From Group to Individual Labels using Deep Features</a:t>
            </a:r>
            <a:r>
              <a:rPr b="0" i="0" lang="en-IN" sz="2000" u="none" cap="none" strike="noStrike">
                <a:solidFill>
                  <a:schemeClr val="dk1"/>
                </a:solidFill>
                <a:latin typeface="Times New Roman"/>
                <a:ea typeface="Times New Roman"/>
                <a:cs typeface="Times New Roman"/>
                <a:sym typeface="Times New Roman"/>
              </a:rPr>
              <a:t>, Kotzias et. al,. KDD 2015</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ga122656a9f_0_0"/>
          <p:cNvSpPr txBox="1"/>
          <p:nvPr/>
        </p:nvSpPr>
        <p:spPr>
          <a:xfrm>
            <a:off x="454231" y="54114"/>
            <a:ext cx="8537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DataSet: Features &amp; Info</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p:txBody>
      </p:sp>
      <p:graphicFrame>
        <p:nvGraphicFramePr>
          <p:cNvPr id="113" name="Google Shape;113;ga122656a9f_0_0"/>
          <p:cNvGraphicFramePr/>
          <p:nvPr/>
        </p:nvGraphicFramePr>
        <p:xfrm>
          <a:off x="952500" y="1609150"/>
          <a:ext cx="3000000" cy="3000000"/>
        </p:xfrm>
        <a:graphic>
          <a:graphicData uri="http://schemas.openxmlformats.org/drawingml/2006/table">
            <a:tbl>
              <a:tblPr>
                <a:noFill/>
                <a:tableStyleId>{19EE9639-995F-484D-A71D-195C3D7079AF}</a:tableStyleId>
              </a:tblPr>
              <a:tblGrid>
                <a:gridCol w="3619500"/>
                <a:gridCol w="3619500"/>
              </a:tblGrid>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name</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name of the product</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categories</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name of the categories</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PrimaryCategories</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name of the Primary Categories</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reviews.dated</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date of the review</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reviews.rating</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ratings given by the user for the product</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review.text</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text review given by the user for the product</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reviews.title</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title of the review</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reviews.username</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name of the user or reviewer</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reviews.doRecommend</a:t>
                      </a:r>
                      <a:endParaRPr sz="1400" u="none" cap="none" strike="noStrike">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whether the reviewer recommends the product</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tcPr>
                </a:tc>
              </a:tr>
              <a:tr h="381000">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reviews.numHelpful</a:t>
                      </a:r>
                      <a:endParaRPr sz="1400" u="none" cap="none" strike="noStrike">
                        <a:latin typeface="Times New Roman"/>
                        <a:ea typeface="Times New Roman"/>
                        <a:cs typeface="Times New Roman"/>
                        <a:sym typeface="Times New Roman"/>
                      </a:endParaRPr>
                    </a:p>
                  </a:txBody>
                  <a:tcPr marT="19050" marB="19050" marR="91425" marL="91425" anchor="b">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the number of people who found it helpful</a:t>
                      </a:r>
                      <a:endParaRPr sz="1400" u="none" cap="none" strike="noStrike">
                        <a:latin typeface="Times New Roman"/>
                        <a:ea typeface="Times New Roman"/>
                        <a:cs typeface="Times New Roman"/>
                        <a:sym typeface="Times New Roman"/>
                      </a:endParaRPr>
                    </a:p>
                  </a:txBody>
                  <a:tcPr marT="19050" marB="19050" marR="91425" marL="91425" anchor="b">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bl>
          </a:graphicData>
        </a:graphic>
      </p:graphicFrame>
      <p:sp>
        <p:nvSpPr>
          <p:cNvPr id="114" name="Google Shape;114;ga122656a9f_0_0"/>
          <p:cNvSpPr txBox="1"/>
          <p:nvPr/>
        </p:nvSpPr>
        <p:spPr>
          <a:xfrm>
            <a:off x="8557200" y="6393675"/>
            <a:ext cx="2189100" cy="8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ctrTitle"/>
          </p:nvPr>
        </p:nvSpPr>
        <p:spPr>
          <a:xfrm>
            <a:off x="600075" y="344475"/>
            <a:ext cx="7858200" cy="655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lang="en-IN" sz="4100"/>
              <a:t>Suggested Solutions to the problem</a:t>
            </a:r>
            <a:endParaRPr sz="4100"/>
          </a:p>
        </p:txBody>
      </p:sp>
      <p:sp>
        <p:nvSpPr>
          <p:cNvPr id="121" name="Google Shape;121;p3"/>
          <p:cNvSpPr txBox="1"/>
          <p:nvPr>
            <p:ph idx="1" type="subTitle"/>
          </p:nvPr>
        </p:nvSpPr>
        <p:spPr>
          <a:xfrm>
            <a:off x="600075" y="1128700"/>
            <a:ext cx="8301000" cy="5600700"/>
          </a:xfrm>
          <a:prstGeom prst="rect">
            <a:avLst/>
          </a:prstGeom>
          <a:noFill/>
          <a:ln>
            <a:noFill/>
          </a:ln>
        </p:spPr>
        <p:txBody>
          <a:bodyPr anchorCtr="0" anchor="t" bIns="45700" lIns="91425" spcFirstLastPara="1" rIns="91425" wrap="square" tIns="45700">
            <a:noAutofit/>
          </a:bodyPr>
          <a:lstStyle/>
          <a:p>
            <a:pPr indent="-216999" lvl="0" marL="269999" rtl="0" algn="l">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 The training dataset with 3K records requires text-cleaning before Model building.</a:t>
            </a:r>
            <a:endParaRPr sz="2000">
              <a:solidFill>
                <a:schemeClr val="dk1"/>
              </a:solidFill>
              <a:latin typeface="Times New Roman"/>
              <a:ea typeface="Times New Roman"/>
              <a:cs typeface="Times New Roman"/>
              <a:sym typeface="Times New Roman"/>
            </a:endParaRPr>
          </a:p>
          <a:p>
            <a:pPr indent="-260350" lvl="0" marL="285750" rtl="0" algn="l">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The pre-processing/ cleaning text follows certain steps such as removal of punctuations like “,”, “!” and “.” , special characters like ‘â’ , stop words like a, an, the etc. Below operations are performed to handle these exceptions:</a:t>
            </a:r>
            <a:endParaRPr/>
          </a:p>
          <a:p>
            <a:pPr indent="-133350" lvl="0" marL="28575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133350" lvl="0" marL="28575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133350" lvl="0" marL="28575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133350" lvl="0" marL="28575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0" lvl="0" marL="25400" rtl="0" algn="l">
              <a:lnSpc>
                <a:spcPct val="100000"/>
              </a:lnSpc>
              <a:spcBef>
                <a:spcPts val="0"/>
              </a:spcBef>
              <a:spcAft>
                <a:spcPts val="0"/>
              </a:spcAft>
              <a:buClr>
                <a:schemeClr val="dk1"/>
              </a:buClr>
              <a:buSzPts val="2000"/>
              <a:buNone/>
            </a:pPr>
            <a:r>
              <a:t/>
            </a:r>
            <a:endParaRPr sz="2000">
              <a:solidFill>
                <a:schemeClr val="dk1"/>
              </a:solidFill>
              <a:latin typeface="Times New Roman"/>
              <a:ea typeface="Times New Roman"/>
              <a:cs typeface="Times New Roman"/>
              <a:sym typeface="Times New Roman"/>
            </a:endParaRPr>
          </a:p>
          <a:p>
            <a:pPr indent="-260350" lvl="0" marL="285750" rtl="0" algn="l">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Visualisation using word cloud </a:t>
            </a:r>
            <a:r>
              <a:rPr lang="en-IN" sz="2000" u="sng">
                <a:solidFill>
                  <a:srgbClr val="0563C1"/>
                </a:solidFill>
                <a:latin typeface="Times New Roman"/>
                <a:ea typeface="Times New Roman"/>
                <a:cs typeface="Times New Roman"/>
                <a:sym typeface="Times New Roman"/>
                <a:hlinkClick r:id="rId3">
                  <a:extLst>
                    <a:ext uri="{A12FA001-AC4F-418D-AE19-62706E023703}">
                      <ahyp:hlinkClr val="tx"/>
                    </a:ext>
                  </a:extLst>
                </a:hlinkClick>
              </a:rPr>
              <a:t>positive </a:t>
            </a:r>
            <a:r>
              <a:rPr lang="en-IN" sz="2000">
                <a:solidFill>
                  <a:schemeClr val="dk1"/>
                </a:solidFill>
                <a:latin typeface="Times New Roman"/>
                <a:ea typeface="Times New Roman"/>
                <a:cs typeface="Times New Roman"/>
                <a:sym typeface="Times New Roman"/>
              </a:rPr>
              <a:t>and </a:t>
            </a:r>
            <a:r>
              <a:rPr lang="en-IN" sz="2000"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negative </a:t>
            </a:r>
            <a:r>
              <a:rPr lang="en-IN" sz="2000">
                <a:solidFill>
                  <a:schemeClr val="dk1"/>
                </a:solidFill>
                <a:latin typeface="Times New Roman"/>
                <a:ea typeface="Times New Roman"/>
                <a:cs typeface="Times New Roman"/>
                <a:sym typeface="Times New Roman"/>
              </a:rPr>
              <a:t>, where rating vs rating count plot is described above.</a:t>
            </a:r>
            <a:endParaRPr sz="1600">
              <a:solidFill>
                <a:schemeClr val="dk1"/>
              </a:solidFill>
              <a:latin typeface="Times New Roman"/>
              <a:ea typeface="Times New Roman"/>
              <a:cs typeface="Times New Roman"/>
              <a:sym typeface="Times New Roman"/>
            </a:endParaRPr>
          </a:p>
          <a:p>
            <a:pPr indent="-260350" lvl="0" marL="285750" rtl="0" algn="l">
              <a:lnSpc>
                <a:spcPct val="10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Since these records weren’t dynamic, therefore, 7k records (without anomalies) are added from the amazon dataset using the same pre-processing steps to help in better training of the model.</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640"/>
              </a:spcBef>
              <a:spcAft>
                <a:spcPts val="0"/>
              </a:spcAft>
              <a:buSzPts val="3200"/>
              <a:buNone/>
            </a:pPr>
            <a:r>
              <a:t/>
            </a:r>
            <a:endParaRPr/>
          </a:p>
        </p:txBody>
      </p:sp>
      <p:sp>
        <p:nvSpPr>
          <p:cNvPr id="122" name="Google Shape;122;p3"/>
          <p:cNvSpPr txBox="1"/>
          <p:nvPr/>
        </p:nvSpPr>
        <p:spPr>
          <a:xfrm>
            <a:off x="8458275" y="6485500"/>
            <a:ext cx="1277700" cy="79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grpSp>
        <p:nvGrpSpPr>
          <p:cNvPr id="123" name="Google Shape;123;p3"/>
          <p:cNvGrpSpPr/>
          <p:nvPr/>
        </p:nvGrpSpPr>
        <p:grpSpPr>
          <a:xfrm>
            <a:off x="604043" y="2946169"/>
            <a:ext cx="8120062" cy="1026284"/>
            <a:chOff x="3968" y="257561"/>
            <a:chExt cx="8120062" cy="1026284"/>
          </a:xfrm>
        </p:grpSpPr>
        <p:sp>
          <p:nvSpPr>
            <p:cNvPr id="124" name="Google Shape;124;p3"/>
            <p:cNvSpPr/>
            <p:nvPr/>
          </p:nvSpPr>
          <p:spPr>
            <a:xfrm>
              <a:off x="3968" y="268838"/>
              <a:ext cx="1230312" cy="101500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33697" y="298567"/>
              <a:ext cx="1170854" cy="95554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Lowercase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Reviews</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1357312" y="623783"/>
              <a:ext cx="260826" cy="30511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1357312" y="684806"/>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28" name="Google Shape;128;p3"/>
            <p:cNvSpPr/>
            <p:nvPr/>
          </p:nvSpPr>
          <p:spPr>
            <a:xfrm>
              <a:off x="1726406" y="268838"/>
              <a:ext cx="1230312" cy="101500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txBox="1"/>
            <p:nvPr/>
          </p:nvSpPr>
          <p:spPr>
            <a:xfrm>
              <a:off x="1756135" y="298567"/>
              <a:ext cx="1170854" cy="95554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Punctuation, Special Character removal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42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(using Regex)</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3079750" y="623783"/>
              <a:ext cx="260826" cy="30511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txBox="1"/>
            <p:nvPr/>
          </p:nvSpPr>
          <p:spPr>
            <a:xfrm>
              <a:off x="3079750" y="684806"/>
              <a:ext cx="182578"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32" name="Google Shape;132;p3"/>
            <p:cNvSpPr/>
            <p:nvPr/>
          </p:nvSpPr>
          <p:spPr>
            <a:xfrm>
              <a:off x="3448843" y="268838"/>
              <a:ext cx="1230312" cy="101500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txBox="1"/>
            <p:nvPr/>
          </p:nvSpPr>
          <p:spPr>
            <a:xfrm>
              <a:off x="3478572" y="298567"/>
              <a:ext cx="1170854" cy="95554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Spelling Corrections (Using Textblob)</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rot="-22506">
              <a:off x="4802184" y="618097"/>
              <a:ext cx="260831" cy="30511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txBox="1"/>
            <p:nvPr/>
          </p:nvSpPr>
          <p:spPr>
            <a:xfrm rot="-22506">
              <a:off x="4802185" y="679376"/>
              <a:ext cx="182582"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36" name="Google Shape;136;p3"/>
            <p:cNvSpPr/>
            <p:nvPr/>
          </p:nvSpPr>
          <p:spPr>
            <a:xfrm>
              <a:off x="5171281" y="257561"/>
              <a:ext cx="1230312" cy="101500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txBox="1"/>
            <p:nvPr/>
          </p:nvSpPr>
          <p:spPr>
            <a:xfrm>
              <a:off x="5201010" y="287290"/>
              <a:ext cx="1170854" cy="95554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Lemmatization</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rot="22506">
              <a:off x="6524622" y="618193"/>
              <a:ext cx="260831" cy="305117"/>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txBox="1"/>
            <p:nvPr/>
          </p:nvSpPr>
          <p:spPr>
            <a:xfrm rot="22506">
              <a:off x="6524623" y="678960"/>
              <a:ext cx="182582" cy="18307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40" name="Google Shape;140;p3"/>
            <p:cNvSpPr/>
            <p:nvPr/>
          </p:nvSpPr>
          <p:spPr>
            <a:xfrm>
              <a:off x="6893718" y="268838"/>
              <a:ext cx="1230312" cy="101500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txBox="1"/>
            <p:nvPr/>
          </p:nvSpPr>
          <p:spPr>
            <a:xfrm>
              <a:off x="6923447" y="298567"/>
              <a:ext cx="1170854" cy="95554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IN" sz="1200" u="none" cap="none" strike="noStrike">
                  <a:solidFill>
                    <a:schemeClr val="lt1"/>
                  </a:solidFill>
                  <a:latin typeface="Arial"/>
                  <a:ea typeface="Arial"/>
                  <a:cs typeface="Arial"/>
                  <a:sym typeface="Arial"/>
                </a:rPr>
                <a:t>Removing Stop words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nvSpPr>
        <p:spPr>
          <a:xfrm>
            <a:off x="1465243" y="1592627"/>
            <a:ext cx="6364307" cy="4236674"/>
          </a:xfrm>
          <a:prstGeom prst="rect">
            <a:avLst/>
          </a:prstGeom>
          <a:noFill/>
          <a:ln>
            <a:noFill/>
          </a:ln>
        </p:spPr>
        <p:txBody>
          <a:bodyPr anchorCtr="0" anchor="t" bIns="34275" lIns="68575" spcFirstLastPara="1" rIns="68575" wrap="square" tIns="34275">
            <a:normAutofit/>
          </a:bodyPr>
          <a:lstStyle/>
          <a:p>
            <a:pPr indent="-142875" lvl="0" marL="257175"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55A0"/>
              </a:solidFill>
              <a:latin typeface="Arial"/>
              <a:ea typeface="Arial"/>
              <a:cs typeface="Arial"/>
              <a:sym typeface="Arial"/>
            </a:endParaRPr>
          </a:p>
        </p:txBody>
      </p:sp>
      <p:sp>
        <p:nvSpPr>
          <p:cNvPr id="147" name="Google Shape;147;p2"/>
          <p:cNvSpPr txBox="1"/>
          <p:nvPr/>
        </p:nvSpPr>
        <p:spPr>
          <a:xfrm>
            <a:off x="363208" y="305616"/>
            <a:ext cx="755455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IN" sz="3000" u="none" cap="none" strike="noStrike">
                <a:solidFill>
                  <a:srgbClr val="000000"/>
                </a:solidFill>
                <a:latin typeface="Arial"/>
                <a:ea typeface="Arial"/>
                <a:cs typeface="Arial"/>
                <a:sym typeface="Arial"/>
              </a:rPr>
              <a:t>EDA</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363208" y="1037646"/>
            <a:ext cx="7572986" cy="1477328"/>
          </a:xfrm>
          <a:prstGeom prst="rect">
            <a:avLst/>
          </a:prstGeom>
          <a:noFill/>
          <a:ln>
            <a:noFill/>
          </a:ln>
        </p:spPr>
        <p:txBody>
          <a:bodyPr anchorCtr="0" anchor="t" bIns="45700" lIns="91425" spcFirstLastPara="1" rIns="91425" wrap="square" tIns="45700">
            <a:spAutoFit/>
          </a:bodyPr>
          <a:lstStyle/>
          <a:p>
            <a:pPr indent="-257175" lvl="0" marL="257175"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Removing 2, 3, 4 ratings from the dataset as it is impossible to rectify anomalies, visualising the dataset.</a:t>
            </a:r>
            <a:endParaRPr b="0" i="0" sz="1400" u="none" cap="none" strike="noStrike">
              <a:solidFill>
                <a:srgbClr val="000000"/>
              </a:solidFill>
              <a:latin typeface="Arial"/>
              <a:ea typeface="Arial"/>
              <a:cs typeface="Arial"/>
              <a:sym typeface="Arial"/>
            </a:endParaRPr>
          </a:p>
          <a:p>
            <a:pPr indent="-257175" lvl="0" marL="257175"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Sentiment analysis method is performed using TextBlob text polarity to make training records sufficient for model evaluation. </a:t>
            </a:r>
            <a:endParaRPr b="0" i="0" sz="1400" u="none" cap="none" strike="noStrike">
              <a:solidFill>
                <a:srgbClr val="000000"/>
              </a:solidFill>
              <a:latin typeface="Arial"/>
              <a:ea typeface="Arial"/>
              <a:cs typeface="Arial"/>
              <a:sym typeface="Arial"/>
            </a:endParaRPr>
          </a:p>
          <a:p>
            <a:pPr indent="-257175" lvl="0" marL="257175" marR="0" rtl="0" algn="just">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Rating vs count of rating.</a:t>
            </a:r>
            <a:endParaRPr b="0" i="0" sz="1400" u="none" cap="none" strike="noStrike">
              <a:solidFill>
                <a:srgbClr val="000000"/>
              </a:solidFill>
              <a:latin typeface="Arial"/>
              <a:ea typeface="Arial"/>
              <a:cs typeface="Arial"/>
              <a:sym typeface="Arial"/>
            </a:endParaRPr>
          </a:p>
        </p:txBody>
      </p:sp>
      <p:pic>
        <p:nvPicPr>
          <p:cNvPr id="149" name="Google Shape;149;p2"/>
          <p:cNvPicPr preferRelativeResize="0"/>
          <p:nvPr/>
        </p:nvPicPr>
        <p:blipFill rotWithShape="1">
          <a:blip r:embed="rId3">
            <a:alphaModFix/>
          </a:blip>
          <a:srcRect b="0" l="0" r="0" t="0"/>
          <a:stretch/>
        </p:blipFill>
        <p:spPr>
          <a:xfrm>
            <a:off x="6042400" y="3377827"/>
            <a:ext cx="2820942" cy="3028166"/>
          </a:xfrm>
          <a:prstGeom prst="rect">
            <a:avLst/>
          </a:prstGeom>
          <a:noFill/>
          <a:ln>
            <a:noFill/>
          </a:ln>
        </p:spPr>
      </p:pic>
      <p:pic>
        <p:nvPicPr>
          <p:cNvPr id="150" name="Google Shape;150;p2"/>
          <p:cNvPicPr preferRelativeResize="0"/>
          <p:nvPr/>
        </p:nvPicPr>
        <p:blipFill rotWithShape="1">
          <a:blip r:embed="rId4">
            <a:alphaModFix/>
          </a:blip>
          <a:srcRect b="0" l="0" r="0" t="0"/>
          <a:stretch/>
        </p:blipFill>
        <p:spPr>
          <a:xfrm>
            <a:off x="363208" y="2818135"/>
            <a:ext cx="5553818" cy="3815564"/>
          </a:xfrm>
          <a:prstGeom prst="rect">
            <a:avLst/>
          </a:prstGeom>
          <a:noFill/>
          <a:ln>
            <a:noFill/>
          </a:ln>
        </p:spPr>
      </p:pic>
      <p:sp>
        <p:nvSpPr>
          <p:cNvPr id="151" name="Google Shape;151;p2"/>
          <p:cNvSpPr txBox="1"/>
          <p:nvPr/>
        </p:nvSpPr>
        <p:spPr>
          <a:xfrm>
            <a:off x="1823891" y="2609395"/>
            <a:ext cx="2632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WordCloud – Most used words</a:t>
            </a:r>
            <a:endParaRPr b="0" i="0" sz="1400" u="none" cap="none" strike="noStrike">
              <a:solidFill>
                <a:srgbClr val="000000"/>
              </a:solidFill>
              <a:latin typeface="Arial"/>
              <a:ea typeface="Arial"/>
              <a:cs typeface="Arial"/>
              <a:sym typeface="Arial"/>
            </a:endParaRPr>
          </a:p>
        </p:txBody>
      </p:sp>
      <p:sp>
        <p:nvSpPr>
          <p:cNvPr id="152" name="Google Shape;152;p2"/>
          <p:cNvSpPr txBox="1"/>
          <p:nvPr/>
        </p:nvSpPr>
        <p:spPr>
          <a:xfrm>
            <a:off x="6535871" y="3223938"/>
            <a:ext cx="20938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Count of 1 and 5 ratings</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7247823" y="6179419"/>
            <a:ext cx="669940" cy="22657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4" name="Google Shape;154;p2"/>
          <p:cNvSpPr/>
          <p:nvPr/>
        </p:nvSpPr>
        <p:spPr>
          <a:xfrm>
            <a:off x="6660298" y="6076505"/>
            <a:ext cx="1933153" cy="30777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Arial"/>
                <a:ea typeface="Arial"/>
                <a:cs typeface="Arial"/>
                <a:sym typeface="Arial"/>
              </a:rPr>
              <a:t>5                        1</a:t>
            </a:r>
            <a:endParaRPr b="0" i="0" sz="1400" u="none" cap="none" strike="noStrike">
              <a:solidFill>
                <a:srgbClr val="000000"/>
              </a:solidFill>
              <a:latin typeface="Arial"/>
              <a:ea typeface="Arial"/>
              <a:cs typeface="Arial"/>
              <a:sym typeface="Arial"/>
            </a:endParaRPr>
          </a:p>
        </p:txBody>
      </p:sp>
      <p:sp>
        <p:nvSpPr>
          <p:cNvPr id="155" name="Google Shape;155;p2"/>
          <p:cNvSpPr txBox="1"/>
          <p:nvPr/>
        </p:nvSpPr>
        <p:spPr>
          <a:xfrm>
            <a:off x="7294892" y="6253477"/>
            <a:ext cx="66396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Arial"/>
                <a:ea typeface="Arial"/>
                <a:cs typeface="Arial"/>
                <a:sym typeface="Arial"/>
              </a:rPr>
              <a:t>Ratings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a9be64b1fb_0_36"/>
          <p:cNvSpPr txBox="1"/>
          <p:nvPr>
            <p:ph type="title"/>
          </p:nvPr>
        </p:nvSpPr>
        <p:spPr>
          <a:xfrm>
            <a:off x="239716" y="278600"/>
            <a:ext cx="8473500" cy="57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959"/>
              <a:buFont typeface="Calibri"/>
              <a:buNone/>
            </a:pPr>
            <a:r>
              <a:rPr lang="en-IN" sz="4000"/>
              <a:t>Text to Number Model</a:t>
            </a:r>
            <a:endParaRPr sz="4000"/>
          </a:p>
        </p:txBody>
      </p:sp>
      <p:pic>
        <p:nvPicPr>
          <p:cNvPr descr="Chart&#10;&#10;Description automatically generated" id="161" name="Google Shape;161;ga9be64b1fb_0_36"/>
          <p:cNvPicPr preferRelativeResize="0"/>
          <p:nvPr/>
        </p:nvPicPr>
        <p:blipFill rotWithShape="1">
          <a:blip r:embed="rId3">
            <a:alphaModFix/>
          </a:blip>
          <a:srcRect b="0" l="0" r="0" t="0"/>
          <a:stretch/>
        </p:blipFill>
        <p:spPr>
          <a:xfrm>
            <a:off x="2858245" y="4737032"/>
            <a:ext cx="2320261" cy="1959011"/>
          </a:xfrm>
          <a:prstGeom prst="rect">
            <a:avLst/>
          </a:prstGeom>
          <a:noFill/>
          <a:ln cap="flat" cmpd="sng" w="9525">
            <a:solidFill>
              <a:schemeClr val="lt1"/>
            </a:solidFill>
            <a:prstDash val="solid"/>
            <a:round/>
            <a:headEnd len="sm" w="sm" type="none"/>
            <a:tailEnd len="sm" w="sm" type="none"/>
          </a:ln>
        </p:spPr>
      </p:pic>
      <p:pic>
        <p:nvPicPr>
          <p:cNvPr descr="Chart, waterfall chart&#10;&#10;Description automatically generated" id="162" name="Google Shape;162;ga9be64b1fb_0_36"/>
          <p:cNvPicPr preferRelativeResize="0"/>
          <p:nvPr/>
        </p:nvPicPr>
        <p:blipFill rotWithShape="1">
          <a:blip r:embed="rId4">
            <a:alphaModFix/>
          </a:blip>
          <a:srcRect b="0" l="0" r="0" t="0"/>
          <a:stretch/>
        </p:blipFill>
        <p:spPr>
          <a:xfrm>
            <a:off x="379170" y="4708142"/>
            <a:ext cx="2320261" cy="2019756"/>
          </a:xfrm>
          <a:prstGeom prst="rect">
            <a:avLst/>
          </a:prstGeom>
          <a:noFill/>
          <a:ln cap="flat" cmpd="sng" w="9525">
            <a:solidFill>
              <a:schemeClr val="lt1"/>
            </a:solidFill>
            <a:prstDash val="solid"/>
            <a:round/>
            <a:headEnd len="sm" w="sm" type="none"/>
            <a:tailEnd len="sm" w="sm" type="none"/>
          </a:ln>
        </p:spPr>
      </p:pic>
      <p:sp>
        <p:nvSpPr>
          <p:cNvPr id="163" name="Google Shape;163;ga9be64b1fb_0_36"/>
          <p:cNvSpPr txBox="1"/>
          <p:nvPr/>
        </p:nvSpPr>
        <p:spPr>
          <a:xfrm>
            <a:off x="5636397" y="4781873"/>
            <a:ext cx="2856600" cy="15051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Times New Roman"/>
              <a:buChar char="•"/>
            </a:pPr>
            <a:r>
              <a:rPr b="0" i="0" lang="en-IN" sz="1600" u="none" cap="none" strike="noStrike">
                <a:solidFill>
                  <a:schemeClr val="dk1"/>
                </a:solidFill>
                <a:latin typeface="Times New Roman"/>
                <a:ea typeface="Times New Roman"/>
                <a:cs typeface="Times New Roman"/>
                <a:sym typeface="Times New Roman"/>
              </a:rPr>
              <a:t>Metrics scores of TF-IDF are better, therefore it is chosen for Text to numeric conversion</a:t>
            </a:r>
            <a:endParaRPr b="0" i="0" sz="1600" u="none" cap="none" strike="noStrike">
              <a:solidFill>
                <a:srgbClr val="000000"/>
              </a:solidFill>
              <a:latin typeface="Times New Roman"/>
              <a:ea typeface="Times New Roman"/>
              <a:cs typeface="Times New Roman"/>
              <a:sym typeface="Times New Roman"/>
            </a:endParaRPr>
          </a:p>
        </p:txBody>
      </p:sp>
      <p:sp>
        <p:nvSpPr>
          <p:cNvPr id="164" name="Google Shape;164;ga9be64b1fb_0_36"/>
          <p:cNvSpPr txBox="1"/>
          <p:nvPr/>
        </p:nvSpPr>
        <p:spPr>
          <a:xfrm>
            <a:off x="379174" y="1000177"/>
            <a:ext cx="5589826" cy="307797"/>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Calibri"/>
                <a:ea typeface="Calibri"/>
                <a:cs typeface="Calibri"/>
                <a:sym typeface="Calibri"/>
              </a:rPr>
              <a:t>TF-IDF &amp; Count Vectorizer Comparison – XGB Boost Model</a:t>
            </a:r>
            <a:endParaRPr b="0" i="0" sz="1600" u="none" cap="none" strike="noStrike">
              <a:solidFill>
                <a:srgbClr val="000000"/>
              </a:solidFill>
              <a:latin typeface="Arial"/>
              <a:ea typeface="Arial"/>
              <a:cs typeface="Arial"/>
              <a:sym typeface="Arial"/>
            </a:endParaRPr>
          </a:p>
        </p:txBody>
      </p:sp>
      <p:pic>
        <p:nvPicPr>
          <p:cNvPr descr="Chart, bar chart&#10;&#10;Description automatically generated" id="165" name="Google Shape;165;ga9be64b1fb_0_36"/>
          <p:cNvPicPr preferRelativeResize="0"/>
          <p:nvPr/>
        </p:nvPicPr>
        <p:blipFill rotWithShape="1">
          <a:blip r:embed="rId5">
            <a:alphaModFix/>
          </a:blip>
          <a:srcRect b="0" l="0" r="0" t="0"/>
          <a:stretch/>
        </p:blipFill>
        <p:spPr>
          <a:xfrm>
            <a:off x="463396" y="1415522"/>
            <a:ext cx="6601301" cy="3109626"/>
          </a:xfrm>
          <a:prstGeom prst="rect">
            <a:avLst/>
          </a:prstGeom>
          <a:noFill/>
          <a:ln cap="flat" cmpd="sng" w="9525">
            <a:solidFill>
              <a:schemeClr val="dk1"/>
            </a:solidFill>
            <a:prstDash val="solid"/>
            <a:round/>
            <a:headEnd len="sm" w="sm" type="none"/>
            <a:tailEnd len="sm" w="sm" type="none"/>
          </a:ln>
        </p:spPr>
      </p:pic>
      <p:sp>
        <p:nvSpPr>
          <p:cNvPr id="166" name="Google Shape;166;ga9be64b1fb_0_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457200" y="261938"/>
            <a:ext cx="8229600" cy="71410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IN" sz="3959"/>
              <a:t>Selection of N_Grams</a:t>
            </a:r>
            <a:endParaRPr sz="3959"/>
          </a:p>
        </p:txBody>
      </p:sp>
      <p:sp>
        <p:nvSpPr>
          <p:cNvPr id="172" name="Google Shape;17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73" name="Google Shape;173;p4"/>
          <p:cNvPicPr preferRelativeResize="0"/>
          <p:nvPr/>
        </p:nvPicPr>
        <p:blipFill rotWithShape="1">
          <a:blip r:embed="rId3">
            <a:alphaModFix/>
          </a:blip>
          <a:srcRect b="0" l="0" r="0" t="0"/>
          <a:stretch/>
        </p:blipFill>
        <p:spPr>
          <a:xfrm>
            <a:off x="345522" y="1797977"/>
            <a:ext cx="5781675" cy="4150760"/>
          </a:xfrm>
          <a:prstGeom prst="rect">
            <a:avLst/>
          </a:prstGeom>
          <a:noFill/>
          <a:ln>
            <a:noFill/>
          </a:ln>
        </p:spPr>
      </p:pic>
      <p:pic>
        <p:nvPicPr>
          <p:cNvPr id="174" name="Google Shape;174;p4"/>
          <p:cNvPicPr preferRelativeResize="0"/>
          <p:nvPr/>
        </p:nvPicPr>
        <p:blipFill rotWithShape="1">
          <a:blip r:embed="rId4">
            <a:alphaModFix/>
          </a:blip>
          <a:srcRect b="0" l="0" r="0" t="0"/>
          <a:stretch/>
        </p:blipFill>
        <p:spPr>
          <a:xfrm>
            <a:off x="5964522" y="1735839"/>
            <a:ext cx="2779160" cy="1826472"/>
          </a:xfrm>
          <a:prstGeom prst="rect">
            <a:avLst/>
          </a:prstGeom>
          <a:noFill/>
          <a:ln>
            <a:noFill/>
          </a:ln>
        </p:spPr>
      </p:pic>
      <p:sp>
        <p:nvSpPr>
          <p:cNvPr id="175" name="Google Shape;175;p4"/>
          <p:cNvSpPr txBox="1"/>
          <p:nvPr/>
        </p:nvSpPr>
        <p:spPr>
          <a:xfrm>
            <a:off x="457200" y="1192068"/>
            <a:ext cx="764664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rgbClr val="000000"/>
                </a:solidFill>
                <a:latin typeface="Arial"/>
                <a:ea typeface="Arial"/>
                <a:cs typeface="Arial"/>
                <a:sym typeface="Arial"/>
              </a:rPr>
              <a:t>Combination of unigrams &amp; bigrams and only bigrams are taken for analysis</a:t>
            </a:r>
            <a:endParaRPr b="0" i="0" sz="1400" u="none" cap="none" strike="noStrike">
              <a:solidFill>
                <a:srgbClr val="000000"/>
              </a:solidFill>
              <a:latin typeface="Arial"/>
              <a:ea typeface="Arial"/>
              <a:cs typeface="Arial"/>
              <a:sym typeface="Arial"/>
            </a:endParaRPr>
          </a:p>
        </p:txBody>
      </p:sp>
      <p:sp>
        <p:nvSpPr>
          <p:cNvPr id="176" name="Google Shape;176;p4"/>
          <p:cNvSpPr txBox="1"/>
          <p:nvPr/>
        </p:nvSpPr>
        <p:spPr>
          <a:xfrm>
            <a:off x="5964523" y="3634191"/>
            <a:ext cx="2833955" cy="280076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 Only recall is 0.009% higher for only bigrams over uni &amp; bigrams combo, otherwise all other performance metrices are higher for uni &amp; bigrams combo.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Arial"/>
                <a:ea typeface="Arial"/>
                <a:cs typeface="Arial"/>
                <a:sym typeface="Arial"/>
              </a:rPr>
              <a:t> Therefore, selecting the uni and bigram combination as the n_grams.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a9be64b1fb_0_47"/>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ga9be64b1fb_0_47"/>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ga9be64b1fb_0_47"/>
          <p:cNvSpPr txBox="1"/>
          <p:nvPr/>
        </p:nvSpPr>
        <p:spPr>
          <a:xfrm>
            <a:off x="429658" y="980501"/>
            <a:ext cx="8485800" cy="5649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rgbClr val="888888"/>
              </a:buClr>
              <a:buSzPts val="2400"/>
              <a:buFont typeface="Noto Sans Symbols"/>
              <a:buNone/>
            </a:pPr>
            <a:r>
              <a:t/>
            </a:r>
            <a:endParaRPr b="0" i="0" sz="2400" u="none" cap="none" strike="noStrike">
              <a:solidFill>
                <a:srgbClr val="0055A0"/>
              </a:solidFill>
              <a:latin typeface="Calibri"/>
              <a:ea typeface="Calibri"/>
              <a:cs typeface="Calibri"/>
              <a:sym typeface="Calibri"/>
            </a:endParaRPr>
          </a:p>
        </p:txBody>
      </p:sp>
      <p:sp>
        <p:nvSpPr>
          <p:cNvPr id="184" name="Google Shape;184;ga9be64b1fb_0_47"/>
          <p:cNvSpPr txBox="1"/>
          <p:nvPr/>
        </p:nvSpPr>
        <p:spPr>
          <a:xfrm>
            <a:off x="579050" y="371475"/>
            <a:ext cx="8187000" cy="88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chemeClr val="dk1"/>
                </a:solidFill>
                <a:latin typeface="Calibri"/>
                <a:ea typeface="Calibri"/>
                <a:cs typeface="Calibri"/>
                <a:sym typeface="Calibri"/>
              </a:rPr>
              <a:t>Base Model- Logistic Regression</a:t>
            </a:r>
            <a:r>
              <a:rPr b="0" i="0" lang="en-IN"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Calibri"/>
              <a:ea typeface="Calibri"/>
              <a:cs typeface="Calibri"/>
              <a:sym typeface="Calibri"/>
            </a:endParaRPr>
          </a:p>
        </p:txBody>
      </p:sp>
      <p:pic>
        <p:nvPicPr>
          <p:cNvPr id="185" name="Google Shape;185;ga9be64b1fb_0_47"/>
          <p:cNvPicPr preferRelativeResize="0"/>
          <p:nvPr/>
        </p:nvPicPr>
        <p:blipFill rotWithShape="1">
          <a:blip r:embed="rId3">
            <a:alphaModFix/>
          </a:blip>
          <a:srcRect b="0" l="0" r="0" t="0"/>
          <a:stretch/>
        </p:blipFill>
        <p:spPr>
          <a:xfrm>
            <a:off x="458975" y="1257375"/>
            <a:ext cx="4602400" cy="2945350"/>
          </a:xfrm>
          <a:prstGeom prst="rect">
            <a:avLst/>
          </a:prstGeom>
          <a:noFill/>
          <a:ln>
            <a:noFill/>
          </a:ln>
        </p:spPr>
      </p:pic>
      <p:pic>
        <p:nvPicPr>
          <p:cNvPr id="186" name="Google Shape;186;ga9be64b1fb_0_47"/>
          <p:cNvPicPr preferRelativeResize="0"/>
          <p:nvPr/>
        </p:nvPicPr>
        <p:blipFill rotWithShape="1">
          <a:blip r:embed="rId4">
            <a:alphaModFix/>
          </a:blip>
          <a:srcRect b="0" l="0" r="0" t="0"/>
          <a:stretch/>
        </p:blipFill>
        <p:spPr>
          <a:xfrm>
            <a:off x="5334000" y="1257375"/>
            <a:ext cx="3408800" cy="4894950"/>
          </a:xfrm>
          <a:prstGeom prst="rect">
            <a:avLst/>
          </a:prstGeom>
          <a:noFill/>
          <a:ln>
            <a:noFill/>
          </a:ln>
        </p:spPr>
      </p:pic>
      <p:pic>
        <p:nvPicPr>
          <p:cNvPr id="187" name="Google Shape;187;ga9be64b1fb_0_47"/>
          <p:cNvPicPr preferRelativeResize="0"/>
          <p:nvPr/>
        </p:nvPicPr>
        <p:blipFill rotWithShape="1">
          <a:blip r:embed="rId5">
            <a:alphaModFix/>
          </a:blip>
          <a:srcRect b="0" l="0" r="0" t="0"/>
          <a:stretch/>
        </p:blipFill>
        <p:spPr>
          <a:xfrm>
            <a:off x="838200" y="4648200"/>
            <a:ext cx="4062425" cy="1652600"/>
          </a:xfrm>
          <a:prstGeom prst="rect">
            <a:avLst/>
          </a:prstGeom>
          <a:noFill/>
          <a:ln>
            <a:noFill/>
          </a:ln>
        </p:spPr>
      </p:pic>
      <p:sp>
        <p:nvSpPr>
          <p:cNvPr id="188" name="Google Shape;188;ga9be64b1fb_0_47"/>
          <p:cNvSpPr txBox="1"/>
          <p:nvPr/>
        </p:nvSpPr>
        <p:spPr>
          <a:xfrm>
            <a:off x="8453125" y="6375250"/>
            <a:ext cx="3240000" cy="77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7</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a9be64b1fb_0_57"/>
          <p:cNvSpPr/>
          <p:nvPr/>
        </p:nvSpPr>
        <p:spPr>
          <a:xfrm>
            <a:off x="45026" y="58880"/>
            <a:ext cx="206100" cy="2209800"/>
          </a:xfrm>
          <a:prstGeom prst="round2DiagRect">
            <a:avLst>
              <a:gd fmla="val 16667" name="adj1"/>
              <a:gd fmla="val 0" name="adj2"/>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ga9be64b1fb_0_57"/>
          <p:cNvSpPr/>
          <p:nvPr/>
        </p:nvSpPr>
        <p:spPr>
          <a:xfrm>
            <a:off x="45026" y="2313700"/>
            <a:ext cx="206100" cy="4461300"/>
          </a:xfrm>
          <a:prstGeom prst="round2DiagRect">
            <a:avLst>
              <a:gd fmla="val 16667" name="adj1"/>
              <a:gd fmla="val 0" name="adj2"/>
            </a:avLst>
          </a:prstGeom>
          <a:solidFill>
            <a:srgbClr val="00B0F0"/>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ga9be64b1fb_0_57"/>
          <p:cNvSpPr txBox="1"/>
          <p:nvPr/>
        </p:nvSpPr>
        <p:spPr>
          <a:xfrm>
            <a:off x="429658" y="980501"/>
            <a:ext cx="8485800" cy="5649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rgbClr val="888888"/>
              </a:buClr>
              <a:buSzPts val="2400"/>
              <a:buFont typeface="Noto Sans Symbols"/>
              <a:buNone/>
            </a:pPr>
            <a:r>
              <a:t/>
            </a:r>
            <a:endParaRPr b="0" i="0" sz="2400" u="none" cap="none" strike="noStrike">
              <a:solidFill>
                <a:srgbClr val="0055A0"/>
              </a:solidFill>
              <a:latin typeface="Calibri"/>
              <a:ea typeface="Calibri"/>
              <a:cs typeface="Calibri"/>
              <a:sym typeface="Calibri"/>
            </a:endParaRPr>
          </a:p>
        </p:txBody>
      </p:sp>
      <p:sp>
        <p:nvSpPr>
          <p:cNvPr id="196" name="Google Shape;196;ga9be64b1fb_0_57"/>
          <p:cNvSpPr txBox="1"/>
          <p:nvPr/>
        </p:nvSpPr>
        <p:spPr>
          <a:xfrm>
            <a:off x="388616" y="290525"/>
            <a:ext cx="83781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900"/>
              <a:buFont typeface="Arial"/>
              <a:buNone/>
            </a:pPr>
            <a:r>
              <a:rPr b="0" i="0" lang="en-IN" sz="3900" u="none" cap="none" strike="noStrike">
                <a:solidFill>
                  <a:schemeClr val="dk1"/>
                </a:solidFill>
                <a:latin typeface="Calibri"/>
                <a:ea typeface="Calibri"/>
                <a:cs typeface="Calibri"/>
                <a:sym typeface="Calibri"/>
              </a:rPr>
              <a:t>K-Fold Cross Validation</a:t>
            </a:r>
            <a:endParaRPr b="1" i="0" sz="3900" u="none" cap="none" strike="noStrike">
              <a:solidFill>
                <a:schemeClr val="dk1"/>
              </a:solidFill>
              <a:latin typeface="Calibri"/>
              <a:ea typeface="Calibri"/>
              <a:cs typeface="Calibri"/>
              <a:sym typeface="Calibri"/>
            </a:endParaRPr>
          </a:p>
        </p:txBody>
      </p:sp>
      <p:sp>
        <p:nvSpPr>
          <p:cNvPr id="197" name="Google Shape;197;ga9be64b1fb_0_57"/>
          <p:cNvSpPr txBox="1"/>
          <p:nvPr/>
        </p:nvSpPr>
        <p:spPr>
          <a:xfrm>
            <a:off x="429650" y="980500"/>
            <a:ext cx="8485800" cy="1179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imes New Roman"/>
                <a:ea typeface="Times New Roman"/>
                <a:cs typeface="Times New Roman"/>
                <a:sym typeface="Times New Roman"/>
              </a:rPr>
              <a:t>In order to achieve the best results different linear and non-linear models on the basis of different scoring metrics namely: </a:t>
            </a:r>
            <a:r>
              <a:rPr b="1" i="0" lang="en-IN" sz="2000" u="none" cap="none" strike="noStrike">
                <a:solidFill>
                  <a:schemeClr val="dk1"/>
                </a:solidFill>
                <a:latin typeface="Times New Roman"/>
                <a:ea typeface="Times New Roman"/>
                <a:cs typeface="Times New Roman"/>
                <a:sym typeface="Times New Roman"/>
              </a:rPr>
              <a:t>Accuracy, Roc_Auc, F1-Score  </a:t>
            </a:r>
            <a:r>
              <a:rPr b="0" i="0" lang="en-IN" sz="2000" u="none" cap="none" strike="noStrike">
                <a:solidFill>
                  <a:schemeClr val="dk1"/>
                </a:solidFill>
                <a:latin typeface="Times New Roman"/>
                <a:ea typeface="Times New Roman"/>
                <a:cs typeface="Times New Roman"/>
                <a:sym typeface="Times New Roman"/>
              </a:rPr>
              <a:t>were build using K-Fold Cross Validation, where Number of Splits is considered as 7.</a:t>
            </a:r>
            <a:endParaRPr b="0" i="0" sz="1800" u="none" cap="none" strike="noStrike">
              <a:solidFill>
                <a:srgbClr val="000000"/>
              </a:solidFill>
              <a:latin typeface="Times New Roman"/>
              <a:ea typeface="Times New Roman"/>
              <a:cs typeface="Times New Roman"/>
              <a:sym typeface="Times New Roman"/>
            </a:endParaRPr>
          </a:p>
        </p:txBody>
      </p:sp>
      <p:sp>
        <p:nvSpPr>
          <p:cNvPr id="198" name="Google Shape;198;ga9be64b1fb_0_57"/>
          <p:cNvSpPr txBox="1"/>
          <p:nvPr/>
        </p:nvSpPr>
        <p:spPr>
          <a:xfrm>
            <a:off x="6044925" y="3632650"/>
            <a:ext cx="2727600" cy="1510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For both Accuracy &amp; F-1 Scoring metrics, XGB Classifier gives the best Bias Accuracy and Variance Error Trade Off.</a:t>
            </a:r>
            <a:endParaRPr b="0" i="0" sz="1800" u="none" cap="none" strike="noStrike">
              <a:solidFill>
                <a:srgbClr val="000000"/>
              </a:solidFill>
              <a:latin typeface="Times New Roman"/>
              <a:ea typeface="Times New Roman"/>
              <a:cs typeface="Times New Roman"/>
              <a:sym typeface="Times New Roman"/>
            </a:endParaRPr>
          </a:p>
        </p:txBody>
      </p:sp>
      <p:sp>
        <p:nvSpPr>
          <p:cNvPr id="199" name="Google Shape;199;ga9be64b1fb_0_57"/>
          <p:cNvSpPr txBox="1"/>
          <p:nvPr/>
        </p:nvSpPr>
        <p:spPr>
          <a:xfrm>
            <a:off x="394500" y="5786450"/>
            <a:ext cx="8378100" cy="79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FF0000"/>
                </a:solidFill>
                <a:latin typeface="Times New Roman"/>
                <a:ea typeface="Times New Roman"/>
                <a:cs typeface="Times New Roman"/>
                <a:sym typeface="Times New Roman"/>
              </a:rPr>
              <a:t>Note: </a:t>
            </a:r>
            <a:r>
              <a:rPr b="0" i="0" lang="en-IN" sz="2000" u="none" cap="none" strike="noStrike">
                <a:solidFill>
                  <a:schemeClr val="dk1"/>
                </a:solidFill>
                <a:latin typeface="Times New Roman"/>
                <a:ea typeface="Times New Roman"/>
                <a:cs typeface="Times New Roman"/>
                <a:sym typeface="Times New Roman"/>
              </a:rPr>
              <a:t>The above results were obtained using the default parameters for all the seven models. </a:t>
            </a:r>
            <a:endParaRPr b="0" i="0" sz="1800" u="none" cap="none" strike="noStrike">
              <a:solidFill>
                <a:srgbClr val="000000"/>
              </a:solidFill>
              <a:latin typeface="Times New Roman"/>
              <a:ea typeface="Times New Roman"/>
              <a:cs typeface="Times New Roman"/>
              <a:sym typeface="Times New Roman"/>
            </a:endParaRPr>
          </a:p>
        </p:txBody>
      </p:sp>
      <p:pic>
        <p:nvPicPr>
          <p:cNvPr id="200" name="Google Shape;200;ga9be64b1fb_0_57"/>
          <p:cNvPicPr preferRelativeResize="0"/>
          <p:nvPr/>
        </p:nvPicPr>
        <p:blipFill rotWithShape="1">
          <a:blip r:embed="rId3">
            <a:alphaModFix/>
          </a:blip>
          <a:srcRect b="0" l="0" r="0" t="0"/>
          <a:stretch/>
        </p:blipFill>
        <p:spPr>
          <a:xfrm>
            <a:off x="416113" y="2296274"/>
            <a:ext cx="5463800" cy="2954700"/>
          </a:xfrm>
          <a:prstGeom prst="rect">
            <a:avLst/>
          </a:prstGeom>
          <a:noFill/>
          <a:ln>
            <a:noFill/>
          </a:ln>
        </p:spPr>
      </p:pic>
      <p:sp>
        <p:nvSpPr>
          <p:cNvPr id="201" name="Google Shape;201;ga9be64b1fb_0_57"/>
          <p:cNvSpPr/>
          <p:nvPr/>
        </p:nvSpPr>
        <p:spPr>
          <a:xfrm>
            <a:off x="4622275" y="3064125"/>
            <a:ext cx="564000" cy="7164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a9be64b1fb_0_57"/>
          <p:cNvSpPr/>
          <p:nvPr/>
        </p:nvSpPr>
        <p:spPr>
          <a:xfrm>
            <a:off x="4622275" y="4427100"/>
            <a:ext cx="564000" cy="7164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03" name="Google Shape;203;ga9be64b1fb_0_57"/>
          <p:cNvCxnSpPr/>
          <p:nvPr/>
        </p:nvCxnSpPr>
        <p:spPr>
          <a:xfrm>
            <a:off x="5295950" y="3784150"/>
            <a:ext cx="711000" cy="0"/>
          </a:xfrm>
          <a:prstGeom prst="straightConnector1">
            <a:avLst/>
          </a:prstGeom>
          <a:noFill/>
          <a:ln cap="flat" cmpd="sng" w="9525">
            <a:solidFill>
              <a:srgbClr val="4A7DBA"/>
            </a:solidFill>
            <a:prstDash val="solid"/>
            <a:round/>
            <a:headEnd len="sm" w="sm" type="none"/>
            <a:tailEnd len="med" w="med" type="triangle"/>
          </a:ln>
        </p:spPr>
      </p:cxnSp>
      <p:cxnSp>
        <p:nvCxnSpPr>
          <p:cNvPr id="204" name="Google Shape;204;ga9be64b1fb_0_57"/>
          <p:cNvCxnSpPr/>
          <p:nvPr/>
        </p:nvCxnSpPr>
        <p:spPr>
          <a:xfrm>
            <a:off x="5260100" y="4785300"/>
            <a:ext cx="711000" cy="0"/>
          </a:xfrm>
          <a:prstGeom prst="straightConnector1">
            <a:avLst/>
          </a:prstGeom>
          <a:noFill/>
          <a:ln cap="flat" cmpd="sng" w="9525">
            <a:solidFill>
              <a:srgbClr val="4A7DBA"/>
            </a:solidFill>
            <a:prstDash val="solid"/>
            <a:round/>
            <a:headEnd len="sm" w="sm" type="none"/>
            <a:tailEnd len="med" w="med" type="triangle"/>
          </a:ln>
        </p:spPr>
      </p:cxnSp>
      <p:sp>
        <p:nvSpPr>
          <p:cNvPr id="205" name="Google Shape;205;ga9be64b1fb_0_57"/>
          <p:cNvSpPr txBox="1"/>
          <p:nvPr/>
        </p:nvSpPr>
        <p:spPr>
          <a:xfrm>
            <a:off x="8476600" y="6348275"/>
            <a:ext cx="13848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8</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2017-03-30T12:09:41Z</dcterms:created>
  <dc:creator>admin</dc:creator>
</cp:coreProperties>
</file>