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3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5D2B-166E-445A-8E9C-0B21816A991D}" type="datetimeFigureOut">
              <a:rPr lang="zh-CN" altLang="en-US" smtClean="0"/>
              <a:t>2019.1.5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AB27-F6ED-47F7-A999-D9E2F5D96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31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5D2B-166E-445A-8E9C-0B21816A991D}" type="datetimeFigureOut">
              <a:rPr lang="zh-CN" altLang="en-US" smtClean="0"/>
              <a:t>2019.1.5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AB27-F6ED-47F7-A999-D9E2F5D96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53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5D2B-166E-445A-8E9C-0B21816A991D}" type="datetimeFigureOut">
              <a:rPr lang="zh-CN" altLang="en-US" smtClean="0"/>
              <a:t>2019.1.5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AB27-F6ED-47F7-A999-D9E2F5D96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20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5D2B-166E-445A-8E9C-0B21816A991D}" type="datetimeFigureOut">
              <a:rPr lang="zh-CN" altLang="en-US" smtClean="0"/>
              <a:t>2019.1.5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AB27-F6ED-47F7-A999-D9E2F5D96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79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5D2B-166E-445A-8E9C-0B21816A991D}" type="datetimeFigureOut">
              <a:rPr lang="zh-CN" altLang="en-US" smtClean="0"/>
              <a:t>2019.1.5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AB27-F6ED-47F7-A999-D9E2F5D96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78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5D2B-166E-445A-8E9C-0B21816A991D}" type="datetimeFigureOut">
              <a:rPr lang="zh-CN" altLang="en-US" smtClean="0"/>
              <a:t>2019.1.5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AB27-F6ED-47F7-A999-D9E2F5D96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7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5D2B-166E-445A-8E9C-0B21816A991D}" type="datetimeFigureOut">
              <a:rPr lang="zh-CN" altLang="en-US" smtClean="0"/>
              <a:t>2019.1.5</a:t>
            </a:fld>
            <a:endParaRPr lang="zh-CN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AB27-F6ED-47F7-A999-D9E2F5D96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5D2B-166E-445A-8E9C-0B21816A991D}" type="datetimeFigureOut">
              <a:rPr lang="zh-CN" altLang="en-US" smtClean="0"/>
              <a:t>2019.1.5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AB27-F6ED-47F7-A999-D9E2F5D96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74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5D2B-166E-445A-8E9C-0B21816A991D}" type="datetimeFigureOut">
              <a:rPr lang="zh-CN" altLang="en-US" smtClean="0"/>
              <a:t>2019.1.5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AB27-F6ED-47F7-A999-D9E2F5D96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05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5D2B-166E-445A-8E9C-0B21816A991D}" type="datetimeFigureOut">
              <a:rPr lang="zh-CN" altLang="en-US" smtClean="0"/>
              <a:t>2019.1.5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AB27-F6ED-47F7-A999-D9E2F5D96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82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5D2B-166E-445A-8E9C-0B21816A991D}" type="datetimeFigureOut">
              <a:rPr lang="zh-CN" altLang="en-US" smtClean="0"/>
              <a:t>2019.1.5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AB27-F6ED-47F7-A999-D9E2F5D96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90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F875D2B-166E-445A-8E9C-0B21816A991D}" type="datetimeFigureOut">
              <a:rPr lang="zh-CN" altLang="en-US" smtClean="0"/>
              <a:t>2019.1.5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95FAB27-F6ED-47F7-A999-D9E2F5D96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335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4164" y="1280606"/>
            <a:ext cx="7793141" cy="3255264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How </a:t>
            </a:r>
            <a:r>
              <a:rPr lang="en-US" altLang="zh-CN" sz="4000" dirty="0" smtClean="0">
                <a:solidFill>
                  <a:srgbClr val="FFC000"/>
                </a:solidFill>
              </a:rPr>
              <a:t>Regularization</a:t>
            </a:r>
            <a:r>
              <a:rPr lang="en-US" altLang="zh-CN" sz="4000" dirty="0" smtClean="0"/>
              <a:t> </a:t>
            </a:r>
            <a:br>
              <a:rPr lang="en-US" altLang="zh-CN" sz="4000" dirty="0" smtClean="0"/>
            </a:br>
            <a:r>
              <a:rPr lang="en-US" altLang="zh-CN" sz="4000" dirty="0" smtClean="0"/>
              <a:t>Influences the Networks with </a:t>
            </a:r>
            <a:r>
              <a:rPr lang="en-US" altLang="zh-CN" sz="4000" dirty="0" smtClean="0">
                <a:solidFill>
                  <a:srgbClr val="FFC000"/>
                </a:solidFill>
              </a:rPr>
              <a:t>Projection Shortcuts</a:t>
            </a:r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125774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TEAM 5:</a:t>
            </a: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Yuxuan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Duan</a:t>
            </a:r>
            <a:r>
              <a:rPr lang="en-US" altLang="zh-CN" dirty="0" smtClean="0">
                <a:solidFill>
                  <a:schemeClr val="tx1"/>
                </a:solidFill>
              </a:rPr>
              <a:t> (Presenter) &amp; </a:t>
            </a:r>
            <a:r>
              <a:rPr lang="en-US" altLang="zh-CN" dirty="0" err="1" smtClean="0">
                <a:solidFill>
                  <a:schemeClr val="tx1"/>
                </a:solidFill>
              </a:rPr>
              <a:t>Lizhen</a:t>
            </a:r>
            <a:r>
              <a:rPr lang="en-US" altLang="zh-CN" dirty="0" smtClean="0">
                <a:solidFill>
                  <a:schemeClr val="tx1"/>
                </a:solidFill>
              </a:rPr>
              <a:t> Zhu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1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Thanks!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54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endParaRPr lang="zh-CN" altLang="en-US" dirty="0"/>
          </a:p>
        </p:txBody>
      </p:sp>
      <p:sp>
        <p:nvSpPr>
          <p:cNvPr id="6" name="右弧形箭头 5"/>
          <p:cNvSpPr/>
          <p:nvPr/>
        </p:nvSpPr>
        <p:spPr>
          <a:xfrm>
            <a:off x="7266134" y="1403619"/>
            <a:ext cx="1124043" cy="3523785"/>
          </a:xfrm>
          <a:prstGeom prst="curved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535465" y="2087301"/>
            <a:ext cx="1837721" cy="1900168"/>
            <a:chOff x="5490860" y="2662910"/>
            <a:chExt cx="1837721" cy="1900168"/>
          </a:xfrm>
        </p:grpSpPr>
        <p:sp>
          <p:nvSpPr>
            <p:cNvPr id="4" name="竖卷形 3"/>
            <p:cNvSpPr/>
            <p:nvPr/>
          </p:nvSpPr>
          <p:spPr>
            <a:xfrm rot="20802335">
              <a:off x="5490860" y="2662910"/>
              <a:ext cx="1837721" cy="1900168"/>
            </a:xfrm>
            <a:prstGeom prst="vertic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BLUEPRINT</a:t>
              </a:r>
            </a:p>
            <a:p>
              <a:pPr algn="ctr"/>
              <a:endParaRPr lang="en-US" altLang="zh-CN" dirty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6124471" y="3472797"/>
              <a:ext cx="679917" cy="67991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等腰三角形 13"/>
          <p:cNvSpPr/>
          <p:nvPr/>
        </p:nvSpPr>
        <p:spPr>
          <a:xfrm>
            <a:off x="7498081" y="1123837"/>
            <a:ext cx="258707" cy="223023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907484" y="1302256"/>
            <a:ext cx="321155" cy="32115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正五边形 16"/>
          <p:cNvSpPr/>
          <p:nvPr/>
        </p:nvSpPr>
        <p:spPr>
          <a:xfrm>
            <a:off x="8228639" y="1560964"/>
            <a:ext cx="552654" cy="526337"/>
          </a:xfrm>
          <a:prstGeom prst="pent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六边形 17"/>
          <p:cNvSpPr/>
          <p:nvPr/>
        </p:nvSpPr>
        <p:spPr>
          <a:xfrm>
            <a:off x="8452624" y="2301405"/>
            <a:ext cx="750253" cy="646770"/>
          </a:xfrm>
          <a:prstGeom prst="hex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八边形 18"/>
          <p:cNvSpPr/>
          <p:nvPr/>
        </p:nvSpPr>
        <p:spPr>
          <a:xfrm>
            <a:off x="8504966" y="3201462"/>
            <a:ext cx="980348" cy="980348"/>
          </a:xfrm>
          <a:prstGeom prst="oct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十二边形 19"/>
          <p:cNvSpPr/>
          <p:nvPr/>
        </p:nvSpPr>
        <p:spPr>
          <a:xfrm>
            <a:off x="7862655" y="4392146"/>
            <a:ext cx="1284621" cy="1284621"/>
          </a:xfrm>
          <a:prstGeom prst="dodec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13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466468" y="1074660"/>
                <a:ext cx="3474720" cy="5120640"/>
              </a:xfrm>
            </p:spPr>
            <p:txBody>
              <a:bodyPr>
                <a:normAutofit/>
              </a:bodyPr>
              <a:lstStyle/>
              <a:p>
                <a:pPr algn="r"/>
                <a:r>
                  <a:rPr lang="en-US" altLang="zh-CN" sz="2400" dirty="0" smtClean="0"/>
                  <a:t>L1-norm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=∑|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2400" b="0" dirty="0" smtClean="0"/>
              </a:p>
              <a:p>
                <a:pPr algn="r"/>
                <a:endParaRPr lang="en-US" altLang="zh-CN" sz="2400" dirty="0"/>
              </a:p>
              <a:p>
                <a:pPr algn="r"/>
                <a:endParaRPr lang="en-US" altLang="zh-CN" sz="2400" b="0" dirty="0" smtClean="0"/>
              </a:p>
              <a:p>
                <a:pPr algn="r"/>
                <a:r>
                  <a:rPr lang="en-US" altLang="zh-CN" sz="2400" dirty="0" smtClean="0"/>
                  <a:t>L2-norm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zh-CN" sz="2400" b="0" dirty="0" smtClean="0"/>
              </a:p>
              <a:p>
                <a:pPr algn="r"/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466468" y="1074660"/>
                <a:ext cx="3474720" cy="5120640"/>
              </a:xfrm>
              <a:blipFill rotWithShape="0">
                <a:blip r:embed="rId2"/>
                <a:stretch>
                  <a:fillRect r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488043" y="1123837"/>
                <a:ext cx="3474720" cy="512064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dirty="0" smtClean="0"/>
              </a:p>
              <a:p>
                <a:r>
                  <a:rPr lang="en-US" altLang="zh-CN" sz="2400" dirty="0" smtClean="0">
                    <a:solidFill>
                      <a:srgbClr val="FFC000"/>
                    </a:solidFill>
                  </a:rPr>
                  <a:t>Sparser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dirty="0" smtClean="0"/>
              </a:p>
              <a:p>
                <a:r>
                  <a:rPr lang="en-US" altLang="zh-CN" sz="2400" dirty="0" smtClean="0">
                    <a:solidFill>
                      <a:srgbClr val="FFC000"/>
                    </a:solidFill>
                  </a:rPr>
                  <a:t>Totally Smaller</a:t>
                </a:r>
                <a:endParaRPr lang="en-US" altLang="zh-CN" sz="2400" dirty="0">
                  <a:solidFill>
                    <a:srgbClr val="FFC000"/>
                  </a:solidFill>
                </a:endParaRPr>
              </a:p>
              <a:p>
                <a:endParaRPr lang="en-US" altLang="zh-CN" sz="2400" dirty="0" smtClean="0"/>
              </a:p>
            </p:txBody>
          </p:sp>
        </mc:Choice>
        <mc:Fallback xmlns="">
          <p:sp>
            <p:nvSpPr>
              <p:cNvPr id="10" name="内容占位符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488043" y="1123837"/>
                <a:ext cx="3474720" cy="5120640"/>
              </a:xfrm>
              <a:blipFill rotWithShape="0">
                <a:blip r:embed="rId3"/>
                <a:stretch>
                  <a:fillRect l="-2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41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Recent Work</a:t>
            </a:r>
            <a:endParaRPr lang="zh-CN" altLang="en-US" dirty="0"/>
          </a:p>
        </p:txBody>
      </p:sp>
      <p:grpSp>
        <p:nvGrpSpPr>
          <p:cNvPr id="63" name="组合 62"/>
          <p:cNvGrpSpPr/>
          <p:nvPr/>
        </p:nvGrpSpPr>
        <p:grpSpPr>
          <a:xfrm>
            <a:off x="4741110" y="740697"/>
            <a:ext cx="5532135" cy="5435835"/>
            <a:chOff x="4741110" y="740697"/>
            <a:chExt cx="5532135" cy="5435835"/>
          </a:xfrm>
        </p:grpSpPr>
        <p:grpSp>
          <p:nvGrpSpPr>
            <p:cNvPr id="60" name="组合 59"/>
            <p:cNvGrpSpPr/>
            <p:nvPr/>
          </p:nvGrpSpPr>
          <p:grpSpPr>
            <a:xfrm>
              <a:off x="4741110" y="740697"/>
              <a:ext cx="5532135" cy="4869369"/>
              <a:chOff x="4741110" y="740697"/>
              <a:chExt cx="5532135" cy="4869369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5740647" y="1238789"/>
                <a:ext cx="4157175" cy="4371277"/>
                <a:chOff x="4741498" y="1431817"/>
                <a:chExt cx="4157175" cy="4371277"/>
              </a:xfrm>
            </p:grpSpPr>
            <p:sp>
              <p:nvSpPr>
                <p:cNvPr id="7" name="矩形 6"/>
                <p:cNvSpPr/>
                <p:nvPr/>
              </p:nvSpPr>
              <p:spPr>
                <a:xfrm>
                  <a:off x="4741499" y="2288230"/>
                  <a:ext cx="2515715" cy="61554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 smtClean="0"/>
                    <a:t>Weight Layer</a:t>
                  </a:r>
                  <a:endParaRPr lang="zh-CN" altLang="en-US" sz="2400" dirty="0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4741498" y="3511148"/>
                  <a:ext cx="2515715" cy="61554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altLang="zh-CN" sz="2400">
                      <a:solidFill>
                        <a:prstClr val="white"/>
                      </a:solidFill>
                    </a:rPr>
                    <a:t>Weight Layer</a:t>
                  </a:r>
                  <a:endParaRPr lang="zh-CN" altLang="en-US" sz="24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5755509" y="4777182"/>
                  <a:ext cx="419286" cy="4192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3200" dirty="0" smtClean="0"/>
                    <a:t>+</a:t>
                  </a:r>
                  <a:endParaRPr lang="zh-CN" altLang="en-US" sz="3200" dirty="0"/>
                </a:p>
              </p:txBody>
            </p:sp>
            <p:cxnSp>
              <p:nvCxnSpPr>
                <p:cNvPr id="15" name="直接箭头连接符 14"/>
                <p:cNvCxnSpPr/>
                <p:nvPr/>
              </p:nvCxnSpPr>
              <p:spPr>
                <a:xfrm>
                  <a:off x="5990433" y="1431817"/>
                  <a:ext cx="0" cy="85641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箭头连接符 16"/>
                <p:cNvCxnSpPr/>
                <p:nvPr/>
              </p:nvCxnSpPr>
              <p:spPr>
                <a:xfrm>
                  <a:off x="5982253" y="2940205"/>
                  <a:ext cx="0" cy="60662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箭头连接符 17"/>
                <p:cNvCxnSpPr/>
                <p:nvPr/>
              </p:nvCxnSpPr>
              <p:spPr>
                <a:xfrm>
                  <a:off x="5965152" y="4126696"/>
                  <a:ext cx="0" cy="60662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" name="组合 51"/>
                <p:cNvGrpSpPr/>
                <p:nvPr/>
              </p:nvGrpSpPr>
              <p:grpSpPr>
                <a:xfrm>
                  <a:off x="5982253" y="1834003"/>
                  <a:ext cx="2916420" cy="3184046"/>
                  <a:chOff x="5982253" y="1834003"/>
                  <a:chExt cx="2916420" cy="3184046"/>
                </a:xfrm>
              </p:grpSpPr>
              <p:cxnSp>
                <p:nvCxnSpPr>
                  <p:cNvPr id="30" name="直接连接符 29"/>
                  <p:cNvCxnSpPr/>
                  <p:nvPr/>
                </p:nvCxnSpPr>
                <p:spPr>
                  <a:xfrm>
                    <a:off x="5982253" y="1851102"/>
                    <a:ext cx="291642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接连接符 31"/>
                  <p:cNvCxnSpPr/>
                  <p:nvPr/>
                </p:nvCxnSpPr>
                <p:spPr>
                  <a:xfrm>
                    <a:off x="8898673" y="1834003"/>
                    <a:ext cx="0" cy="318404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箭头连接符 36"/>
                  <p:cNvCxnSpPr/>
                  <p:nvPr/>
                </p:nvCxnSpPr>
                <p:spPr>
                  <a:xfrm flipH="1">
                    <a:off x="6174795" y="5018049"/>
                    <a:ext cx="2723878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2" name="直接箭头连接符 41"/>
                <p:cNvCxnSpPr/>
                <p:nvPr/>
              </p:nvCxnSpPr>
              <p:spPr>
                <a:xfrm>
                  <a:off x="5965152" y="5196468"/>
                  <a:ext cx="0" cy="60662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6829004" y="740697"/>
                    <a:ext cx="32115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54" name="文本框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9004" y="740697"/>
                    <a:ext cx="321156" cy="46166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774" r="-2264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9952089" y="2892138"/>
                    <a:ext cx="32115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55" name="文本框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52089" y="2892138"/>
                    <a:ext cx="321156" cy="46166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5769" r="-230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文本框 55"/>
                  <p:cNvSpPr txBox="1"/>
                  <p:nvPr/>
                </p:nvSpPr>
                <p:spPr>
                  <a:xfrm>
                    <a:off x="4741110" y="2916660"/>
                    <a:ext cx="92518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(⋅)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56" name="文本框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1110" y="2916660"/>
                    <a:ext cx="925186" cy="46166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文本框 56"/>
                  <p:cNvSpPr txBox="1"/>
                  <p:nvPr/>
                </p:nvSpPr>
                <p:spPr>
                  <a:xfrm>
                    <a:off x="6964301" y="2801816"/>
                    <a:ext cx="99432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57" name="文本框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4301" y="2801816"/>
                    <a:ext cx="994321" cy="46166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文本框 57"/>
                  <p:cNvSpPr txBox="1"/>
                  <p:nvPr/>
                </p:nvSpPr>
                <p:spPr>
                  <a:xfrm>
                    <a:off x="6923787" y="5075920"/>
                    <a:ext cx="99432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58" name="文本框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23787" y="5075920"/>
                    <a:ext cx="994321" cy="46166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4757466" y="4561370"/>
                    <a:ext cx="208863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   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59" name="文本框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57466" y="4561370"/>
                    <a:ext cx="2088634" cy="461665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1" name="文本框 60"/>
            <p:cNvSpPr txBox="1"/>
            <p:nvPr/>
          </p:nvSpPr>
          <p:spPr>
            <a:xfrm>
              <a:off x="5970356" y="5714867"/>
              <a:ext cx="20220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 smtClean="0"/>
                <a:t>Residual Block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412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Recent Work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4741856" y="740697"/>
            <a:ext cx="6413823" cy="5801823"/>
            <a:chOff x="4741856" y="740697"/>
            <a:chExt cx="6413823" cy="5801823"/>
          </a:xfrm>
        </p:grpSpPr>
        <p:grpSp>
          <p:nvGrpSpPr>
            <p:cNvPr id="60" name="组合 59"/>
            <p:cNvGrpSpPr/>
            <p:nvPr/>
          </p:nvGrpSpPr>
          <p:grpSpPr>
            <a:xfrm>
              <a:off x="4835153" y="740697"/>
              <a:ext cx="6145088" cy="4869369"/>
              <a:chOff x="4835153" y="740697"/>
              <a:chExt cx="6145088" cy="4869369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5740647" y="1238789"/>
                <a:ext cx="4157175" cy="4371277"/>
                <a:chOff x="4741498" y="1431817"/>
                <a:chExt cx="4157175" cy="4371277"/>
              </a:xfrm>
            </p:grpSpPr>
            <p:sp>
              <p:nvSpPr>
                <p:cNvPr id="7" name="矩形 6"/>
                <p:cNvSpPr/>
                <p:nvPr/>
              </p:nvSpPr>
              <p:spPr>
                <a:xfrm>
                  <a:off x="4741499" y="2288230"/>
                  <a:ext cx="2515715" cy="61554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 smtClean="0"/>
                    <a:t>Weight Layer</a:t>
                  </a:r>
                  <a:endParaRPr lang="zh-CN" altLang="en-US" sz="2400" dirty="0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4741498" y="3511148"/>
                  <a:ext cx="2515715" cy="61554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altLang="zh-CN" sz="2400">
                      <a:solidFill>
                        <a:prstClr val="white"/>
                      </a:solidFill>
                    </a:rPr>
                    <a:t>Weight Layer</a:t>
                  </a:r>
                  <a:endParaRPr lang="zh-CN" altLang="en-US" sz="24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5755509" y="4777182"/>
                  <a:ext cx="419286" cy="4192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3200" dirty="0" smtClean="0"/>
                    <a:t>+</a:t>
                  </a:r>
                  <a:endParaRPr lang="zh-CN" altLang="en-US" sz="3200" dirty="0"/>
                </a:p>
              </p:txBody>
            </p:sp>
            <p:cxnSp>
              <p:nvCxnSpPr>
                <p:cNvPr id="15" name="直接箭头连接符 14"/>
                <p:cNvCxnSpPr/>
                <p:nvPr/>
              </p:nvCxnSpPr>
              <p:spPr>
                <a:xfrm>
                  <a:off x="5990433" y="1431817"/>
                  <a:ext cx="0" cy="85641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箭头连接符 16"/>
                <p:cNvCxnSpPr/>
                <p:nvPr/>
              </p:nvCxnSpPr>
              <p:spPr>
                <a:xfrm>
                  <a:off x="5982253" y="2940205"/>
                  <a:ext cx="0" cy="60662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箭头连接符 17"/>
                <p:cNvCxnSpPr/>
                <p:nvPr/>
              </p:nvCxnSpPr>
              <p:spPr>
                <a:xfrm>
                  <a:off x="5965152" y="4126696"/>
                  <a:ext cx="0" cy="60662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" name="组合 51"/>
                <p:cNvGrpSpPr/>
                <p:nvPr/>
              </p:nvGrpSpPr>
              <p:grpSpPr>
                <a:xfrm>
                  <a:off x="5982253" y="1834003"/>
                  <a:ext cx="2916420" cy="3184046"/>
                  <a:chOff x="5982253" y="1834003"/>
                  <a:chExt cx="2916420" cy="3184046"/>
                </a:xfrm>
              </p:grpSpPr>
              <p:cxnSp>
                <p:nvCxnSpPr>
                  <p:cNvPr id="30" name="直接连接符 29"/>
                  <p:cNvCxnSpPr/>
                  <p:nvPr/>
                </p:nvCxnSpPr>
                <p:spPr>
                  <a:xfrm>
                    <a:off x="5982253" y="1851102"/>
                    <a:ext cx="291642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接连接符 31"/>
                  <p:cNvCxnSpPr/>
                  <p:nvPr/>
                </p:nvCxnSpPr>
                <p:spPr>
                  <a:xfrm>
                    <a:off x="8898673" y="1834003"/>
                    <a:ext cx="0" cy="318404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箭头连接符 36"/>
                  <p:cNvCxnSpPr/>
                  <p:nvPr/>
                </p:nvCxnSpPr>
                <p:spPr>
                  <a:xfrm flipH="1">
                    <a:off x="6174795" y="5018049"/>
                    <a:ext cx="2723878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2" name="直接箭头连接符 41"/>
                <p:cNvCxnSpPr/>
                <p:nvPr/>
              </p:nvCxnSpPr>
              <p:spPr>
                <a:xfrm>
                  <a:off x="5965152" y="5196468"/>
                  <a:ext cx="0" cy="60662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6829004" y="740697"/>
                    <a:ext cx="32115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54" name="文本框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9004" y="740697"/>
                    <a:ext cx="321156" cy="46166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774" r="-2264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文本框 55"/>
                  <p:cNvSpPr txBox="1"/>
                  <p:nvPr/>
                </p:nvSpPr>
                <p:spPr>
                  <a:xfrm>
                    <a:off x="10055055" y="2249085"/>
                    <a:ext cx="92518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(⋅)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rgbClr val="FFC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文本框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55055" y="2249085"/>
                    <a:ext cx="925186" cy="46166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文本框 56"/>
                  <p:cNvSpPr txBox="1"/>
                  <p:nvPr/>
                </p:nvSpPr>
                <p:spPr>
                  <a:xfrm>
                    <a:off x="6964301" y="2801816"/>
                    <a:ext cx="99432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57" name="文本框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4301" y="2801816"/>
                    <a:ext cx="994321" cy="46166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文本框 57"/>
                  <p:cNvSpPr txBox="1"/>
                  <p:nvPr/>
                </p:nvSpPr>
                <p:spPr>
                  <a:xfrm>
                    <a:off x="6923787" y="5075920"/>
                    <a:ext cx="99432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58" name="文本框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23787" y="5075920"/>
                    <a:ext cx="994321" cy="46166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4835153" y="4563594"/>
                    <a:ext cx="208863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59" name="文本框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5153" y="4563594"/>
                    <a:ext cx="2088634" cy="46166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8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1" name="文本框 60"/>
            <p:cNvSpPr txBox="1"/>
            <p:nvPr/>
          </p:nvSpPr>
          <p:spPr>
            <a:xfrm>
              <a:off x="5341914" y="5711523"/>
              <a:ext cx="327897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 smtClean="0"/>
                <a:t>Residual Block</a:t>
              </a:r>
            </a:p>
            <a:p>
              <a:pPr algn="ctr"/>
              <a:r>
                <a:rPr lang="en-US" altLang="zh-CN" sz="2400" dirty="0" smtClean="0">
                  <a:solidFill>
                    <a:srgbClr val="FFC000"/>
                  </a:solidFill>
                </a:rPr>
                <a:t>with Projection Shortcut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639964" y="2760076"/>
              <a:ext cx="2515715" cy="615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rgbClr val="FFC000"/>
                  </a:solidFill>
                </a:rPr>
                <a:t>Weight Layer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9897821" y="1903663"/>
              <a:ext cx="0" cy="8564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4741856" y="2917417"/>
                  <a:ext cx="92518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(⋅)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1856" y="2917417"/>
                  <a:ext cx="925186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8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101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Plan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3878189" y="1017950"/>
                <a:ext cx="7315200" cy="512064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 smtClean="0"/>
                  <a:t>Lp-norm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400" b="0" i="0" smtClean="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sup>
                            </m:sSup>
                          </m:e>
                        </m:d>
                      </m:e>
                      <m:sup>
                        <m:box>
                          <m:box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</m:e>
                        </m:box>
                      </m:sup>
                    </m:sSup>
                  </m:oMath>
                </a14:m>
                <a:endParaRPr lang="en-US" altLang="zh-CN" sz="2400" b="0" dirty="0" smtClean="0"/>
              </a:p>
              <a:p>
                <a:endParaRPr lang="en-US" altLang="zh-CN" sz="2400" dirty="0"/>
              </a:p>
              <a:p>
                <a:r>
                  <a:rPr lang="en-US" altLang="zh-CN" sz="2400" b="0" dirty="0" smtClean="0"/>
                  <a:t>Mutual Regularization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4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altLang="zh-CN" sz="2400" b="0" dirty="0" smtClean="0"/>
              </a:p>
              <a:p>
                <a:r>
                  <a:rPr lang="en-US" altLang="zh-CN" sz="2400" dirty="0" smtClean="0"/>
                  <a:t>……</a:t>
                </a:r>
                <a:endParaRPr lang="en-US" altLang="zh-CN" sz="2400" b="0" dirty="0" smtClean="0"/>
              </a:p>
              <a:p>
                <a:endParaRPr lang="en-US" altLang="zh-CN" sz="2400" b="0" dirty="0" smtClean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78189" y="1017950"/>
                <a:ext cx="7315200" cy="5120640"/>
              </a:xfrm>
              <a:blipFill rotWithShape="0"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组合 30"/>
          <p:cNvGrpSpPr/>
          <p:nvPr/>
        </p:nvGrpSpPr>
        <p:grpSpPr>
          <a:xfrm>
            <a:off x="8259260" y="1693426"/>
            <a:ext cx="3357878" cy="3651972"/>
            <a:chOff x="8000552" y="1800478"/>
            <a:chExt cx="3357878" cy="3651972"/>
          </a:xfrm>
        </p:grpSpPr>
        <p:grpSp>
          <p:nvGrpSpPr>
            <p:cNvPr id="6" name="组合 5"/>
            <p:cNvGrpSpPr/>
            <p:nvPr/>
          </p:nvGrpSpPr>
          <p:grpSpPr>
            <a:xfrm>
              <a:off x="8000552" y="1800478"/>
              <a:ext cx="2689039" cy="3651972"/>
              <a:chOff x="6038609" y="1238789"/>
              <a:chExt cx="3859213" cy="5119978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6038609" y="1238789"/>
                <a:ext cx="3859213" cy="4371276"/>
                <a:chOff x="5039460" y="1431817"/>
                <a:chExt cx="3859213" cy="437127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矩形 17"/>
                    <p:cNvSpPr/>
                    <p:nvPr/>
                  </p:nvSpPr>
                  <p:spPr>
                    <a:xfrm>
                      <a:off x="5039460" y="2300245"/>
                      <a:ext cx="1919791" cy="6155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18" name="矩形 1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39460" y="2300245"/>
                      <a:ext cx="1919791" cy="615548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270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" name="椭圆 19"/>
                <p:cNvSpPr/>
                <p:nvPr/>
              </p:nvSpPr>
              <p:spPr>
                <a:xfrm>
                  <a:off x="5755509" y="4777182"/>
                  <a:ext cx="419286" cy="4192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3200" dirty="0" smtClean="0"/>
                    <a:t>+</a:t>
                  </a:r>
                  <a:endParaRPr lang="zh-CN" altLang="en-US" sz="3200" dirty="0"/>
                </a:p>
              </p:txBody>
            </p:sp>
            <p:cxnSp>
              <p:nvCxnSpPr>
                <p:cNvPr id="21" name="直接箭头连接符 20"/>
                <p:cNvCxnSpPr/>
                <p:nvPr/>
              </p:nvCxnSpPr>
              <p:spPr>
                <a:xfrm>
                  <a:off x="5990433" y="1431817"/>
                  <a:ext cx="0" cy="85641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箭头连接符 21"/>
                <p:cNvCxnSpPr/>
                <p:nvPr/>
              </p:nvCxnSpPr>
              <p:spPr>
                <a:xfrm>
                  <a:off x="5982253" y="2940205"/>
                  <a:ext cx="0" cy="60662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箭头连接符 22"/>
                <p:cNvCxnSpPr/>
                <p:nvPr/>
              </p:nvCxnSpPr>
              <p:spPr>
                <a:xfrm>
                  <a:off x="5965152" y="4126696"/>
                  <a:ext cx="0" cy="60662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" name="组合 23"/>
                <p:cNvGrpSpPr/>
                <p:nvPr/>
              </p:nvGrpSpPr>
              <p:grpSpPr>
                <a:xfrm>
                  <a:off x="5982253" y="1834003"/>
                  <a:ext cx="2916420" cy="3184046"/>
                  <a:chOff x="5982253" y="1834003"/>
                  <a:chExt cx="2916420" cy="3184046"/>
                </a:xfrm>
              </p:grpSpPr>
              <p:cxnSp>
                <p:nvCxnSpPr>
                  <p:cNvPr id="26" name="直接连接符 25"/>
                  <p:cNvCxnSpPr/>
                  <p:nvPr/>
                </p:nvCxnSpPr>
                <p:spPr>
                  <a:xfrm>
                    <a:off x="5982253" y="1851102"/>
                    <a:ext cx="291642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接连接符 26"/>
                  <p:cNvCxnSpPr/>
                  <p:nvPr/>
                </p:nvCxnSpPr>
                <p:spPr>
                  <a:xfrm>
                    <a:off x="8898673" y="1834003"/>
                    <a:ext cx="0" cy="318404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箭头连接符 27"/>
                  <p:cNvCxnSpPr/>
                  <p:nvPr/>
                </p:nvCxnSpPr>
                <p:spPr>
                  <a:xfrm flipH="1">
                    <a:off x="6174795" y="5018049"/>
                    <a:ext cx="2723878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" name="直接箭头连接符 24"/>
                <p:cNvCxnSpPr/>
                <p:nvPr/>
              </p:nvCxnSpPr>
              <p:spPr>
                <a:xfrm>
                  <a:off x="5965152" y="5196468"/>
                  <a:ext cx="0" cy="60662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文本框 7"/>
              <p:cNvSpPr txBox="1"/>
              <p:nvPr/>
            </p:nvSpPr>
            <p:spPr>
              <a:xfrm>
                <a:off x="6848841" y="5711524"/>
                <a:ext cx="265119" cy="647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zh-CN" altLang="en-US" sz="2400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10" name="直接箭头连接符 9"/>
              <p:cNvCxnSpPr/>
              <p:nvPr/>
            </p:nvCxnSpPr>
            <p:spPr>
              <a:xfrm>
                <a:off x="9897821" y="1903663"/>
                <a:ext cx="0" cy="8564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/>
                <p:cNvSpPr/>
                <p:nvPr/>
              </p:nvSpPr>
              <p:spPr>
                <a:xfrm>
                  <a:off x="8000552" y="3340900"/>
                  <a:ext cx="1337680" cy="43905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0552" y="3340900"/>
                  <a:ext cx="1337680" cy="43905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/>
                <p:cNvSpPr/>
                <p:nvPr/>
              </p:nvSpPr>
              <p:spPr>
                <a:xfrm>
                  <a:off x="10020750" y="2876379"/>
                  <a:ext cx="1337680" cy="43905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0" name="矩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0750" y="2876379"/>
                  <a:ext cx="1337680" cy="43905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40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6205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186022" y="3664982"/>
                <a:ext cx="7801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022" y="3664982"/>
                <a:ext cx="780149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385144"/>
              </p:ext>
            </p:extLst>
          </p:nvPr>
        </p:nvGraphicFramePr>
        <p:xfrm>
          <a:off x="3834037" y="2734280"/>
          <a:ext cx="1951216" cy="14095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804"/>
                <a:gridCol w="487804"/>
                <a:gridCol w="487804"/>
                <a:gridCol w="487804"/>
              </a:tblGrid>
              <a:tr h="46983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983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983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360891"/>
              </p:ext>
            </p:extLst>
          </p:nvPr>
        </p:nvGraphicFramePr>
        <p:xfrm>
          <a:off x="6763338" y="2734279"/>
          <a:ext cx="1951216" cy="14095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804"/>
                <a:gridCol w="487804"/>
                <a:gridCol w="487804"/>
                <a:gridCol w="487804"/>
              </a:tblGrid>
              <a:tr h="46983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983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983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487692"/>
              </p:ext>
            </p:extLst>
          </p:nvPr>
        </p:nvGraphicFramePr>
        <p:xfrm>
          <a:off x="9692639" y="2719672"/>
          <a:ext cx="1951216" cy="14095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804"/>
                <a:gridCol w="487804"/>
                <a:gridCol w="487804"/>
                <a:gridCol w="487804"/>
              </a:tblGrid>
              <a:tr h="46983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983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983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减号 2"/>
          <p:cNvSpPr/>
          <p:nvPr/>
        </p:nvSpPr>
        <p:spPr>
          <a:xfrm>
            <a:off x="5988824" y="3229391"/>
            <a:ext cx="570942" cy="419286"/>
          </a:xfrm>
          <a:prstGeom prst="mathMinus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于号 11"/>
          <p:cNvSpPr/>
          <p:nvPr/>
        </p:nvSpPr>
        <p:spPr>
          <a:xfrm>
            <a:off x="8925218" y="3153561"/>
            <a:ext cx="556756" cy="570945"/>
          </a:xfrm>
          <a:prstGeom prst="mathEqual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086653" y="3671908"/>
                <a:ext cx="6282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653" y="3671908"/>
                <a:ext cx="628249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23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44444E-6 L 0.01953 -0.231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" y="-1159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0.19258 -0.2340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22" y="-1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12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385144"/>
              </p:ext>
            </p:extLst>
          </p:nvPr>
        </p:nvGraphicFramePr>
        <p:xfrm>
          <a:off x="3834037" y="2734280"/>
          <a:ext cx="1951216" cy="14095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804"/>
                <a:gridCol w="487804"/>
                <a:gridCol w="487804"/>
                <a:gridCol w="487804"/>
              </a:tblGrid>
              <a:tr h="46983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983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983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减号 2"/>
          <p:cNvSpPr/>
          <p:nvPr/>
        </p:nvSpPr>
        <p:spPr>
          <a:xfrm>
            <a:off x="5988824" y="3229391"/>
            <a:ext cx="570942" cy="419286"/>
          </a:xfrm>
          <a:prstGeom prst="mathMinus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于号 11"/>
          <p:cNvSpPr/>
          <p:nvPr/>
        </p:nvSpPr>
        <p:spPr>
          <a:xfrm>
            <a:off x="8925218" y="3153561"/>
            <a:ext cx="556756" cy="570945"/>
          </a:xfrm>
          <a:prstGeom prst="mathEqual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750968"/>
              </p:ext>
            </p:extLst>
          </p:nvPr>
        </p:nvGraphicFramePr>
        <p:xfrm>
          <a:off x="7249531" y="2734279"/>
          <a:ext cx="978830" cy="2364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415"/>
                <a:gridCol w="489415"/>
              </a:tblGrid>
              <a:tr h="47281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81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8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8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81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9737246" y="2697241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dirty="0" smtClean="0">
                <a:solidFill>
                  <a:srgbClr val="FFC000"/>
                </a:solidFill>
                <a:latin typeface="Franklin Gothic Heavy" panose="020B0903020102020204" pitchFamily="34" charset="0"/>
              </a:rPr>
              <a:t>？</a:t>
            </a:r>
            <a:endParaRPr lang="zh-CN" altLang="en-US" sz="8800" dirty="0">
              <a:solidFill>
                <a:srgbClr val="FFC000"/>
              </a:solidFill>
              <a:latin typeface="Franklin Gothic Heavy" panose="020B0903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4422569" y="2066093"/>
                <a:ext cx="7801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569" y="2066093"/>
                <a:ext cx="780149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7424821" y="2066093"/>
                <a:ext cx="6282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821" y="2066093"/>
                <a:ext cx="628249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59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240223" y="2243625"/>
                <a:ext cx="23172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223" y="2243625"/>
                <a:ext cx="2317237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Thinking Face on Apple iOS 12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560" y="2852927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48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框架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</Template>
  <TotalTime>292</TotalTime>
  <Words>73</Words>
  <Application>Microsoft Office PowerPoint</Application>
  <PresentationFormat>宽屏</PresentationFormat>
  <Paragraphs>65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幼圆</vt:lpstr>
      <vt:lpstr>Cambria Math</vt:lpstr>
      <vt:lpstr>Corbel</vt:lpstr>
      <vt:lpstr>Franklin Gothic Heavy</vt:lpstr>
      <vt:lpstr>Wingdings 2</vt:lpstr>
      <vt:lpstr>框架</vt:lpstr>
      <vt:lpstr>How Regularization  Influences the Networks with Projection Shortcuts</vt:lpstr>
      <vt:lpstr>Review</vt:lpstr>
      <vt:lpstr>Review</vt:lpstr>
      <vt:lpstr>Recent Work</vt:lpstr>
      <vt:lpstr>Recent Work</vt:lpstr>
      <vt:lpstr>Plan</vt:lpstr>
      <vt:lpstr>Future Work</vt:lpstr>
      <vt:lpstr>Future Work</vt:lpstr>
      <vt:lpstr>Future Work</vt:lpstr>
      <vt:lpstr>Thanks!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宇轩 段</dc:creator>
  <cp:lastModifiedBy>宇轩 段</cp:lastModifiedBy>
  <cp:revision>31</cp:revision>
  <dcterms:created xsi:type="dcterms:W3CDTF">2019-01-04T17:30:57Z</dcterms:created>
  <dcterms:modified xsi:type="dcterms:W3CDTF">2019-01-05T01:48:40Z</dcterms:modified>
</cp:coreProperties>
</file>