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1" r:id="rId4"/>
    <p:sldId id="259" r:id="rId5"/>
    <p:sldId id="264" r:id="rId6"/>
    <p:sldId id="258" r:id="rId7"/>
    <p:sldId id="273" r:id="rId8"/>
    <p:sldId id="265" r:id="rId9"/>
    <p:sldId id="267" r:id="rId10"/>
    <p:sldId id="266" r:id="rId11"/>
    <p:sldId id="260" r:id="rId12"/>
    <p:sldId id="269" r:id="rId13"/>
    <p:sldId id="270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1F8"/>
    <a:srgbClr val="EAECF8"/>
    <a:srgbClr val="ECF4E0"/>
    <a:srgbClr val="FDEBE0"/>
    <a:srgbClr val="4472C4"/>
    <a:srgbClr val="F1E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b="1" dirty="0" smtClean="0"/>
              <a:t>Result</a:t>
            </a:r>
            <a:r>
              <a:rPr lang="en-US" altLang="zh-CN" sz="2400" b="1" baseline="0" dirty="0" smtClean="0"/>
              <a:t> of  Loss Function without any Penalty</a:t>
            </a:r>
            <a:endParaRPr lang="zh-CN" sz="2400" b="1" dirty="0"/>
          </a:p>
        </c:rich>
      </c:tx>
      <c:layout>
        <c:manualLayout>
          <c:xMode val="edge"/>
          <c:yMode val="edge"/>
          <c:x val="0.131015625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Train_Acc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0.24229999999999999</c:v>
                </c:pt>
                <c:pt idx="1">
                  <c:v>0.33979999999999999</c:v>
                </c:pt>
                <c:pt idx="2">
                  <c:v>0.4128</c:v>
                </c:pt>
                <c:pt idx="3">
                  <c:v>0.49785000000000001</c:v>
                </c:pt>
                <c:pt idx="4">
                  <c:v>0.61439999999999995</c:v>
                </c:pt>
                <c:pt idx="5">
                  <c:v>0.66695000000000004</c:v>
                </c:pt>
                <c:pt idx="6">
                  <c:v>0.71035000000000004</c:v>
                </c:pt>
                <c:pt idx="7">
                  <c:v>0.74990000000000001</c:v>
                </c:pt>
                <c:pt idx="8">
                  <c:v>0.78125</c:v>
                </c:pt>
                <c:pt idx="9">
                  <c:v>0.78939999999999999</c:v>
                </c:pt>
                <c:pt idx="10">
                  <c:v>0.78469999999999995</c:v>
                </c:pt>
                <c:pt idx="11">
                  <c:v>0.83345000000000002</c:v>
                </c:pt>
                <c:pt idx="12">
                  <c:v>0.85865000000000002</c:v>
                </c:pt>
                <c:pt idx="13">
                  <c:v>0.85550000000000004</c:v>
                </c:pt>
                <c:pt idx="14">
                  <c:v>0.8175</c:v>
                </c:pt>
                <c:pt idx="15">
                  <c:v>0.83819999999999995</c:v>
                </c:pt>
                <c:pt idx="16">
                  <c:v>0.77905000000000002</c:v>
                </c:pt>
                <c:pt idx="17">
                  <c:v>0.87309999999999999</c:v>
                </c:pt>
                <c:pt idx="18">
                  <c:v>0.94325000000000003</c:v>
                </c:pt>
                <c:pt idx="19">
                  <c:v>0.96855000000000002</c:v>
                </c:pt>
                <c:pt idx="20">
                  <c:v>0.96879999999999999</c:v>
                </c:pt>
                <c:pt idx="21">
                  <c:v>0.97375</c:v>
                </c:pt>
                <c:pt idx="22">
                  <c:v>0.94564999999999999</c:v>
                </c:pt>
                <c:pt idx="23">
                  <c:v>0.91405000000000003</c:v>
                </c:pt>
                <c:pt idx="24">
                  <c:v>0.91790000000000005</c:v>
                </c:pt>
                <c:pt idx="25">
                  <c:v>0.9798</c:v>
                </c:pt>
                <c:pt idx="26">
                  <c:v>0.97165000000000001</c:v>
                </c:pt>
                <c:pt idx="27">
                  <c:v>0.97965000000000002</c:v>
                </c:pt>
                <c:pt idx="28">
                  <c:v>0.97855000000000003</c:v>
                </c:pt>
                <c:pt idx="29">
                  <c:v>0.96545000000000003</c:v>
                </c:pt>
                <c:pt idx="30">
                  <c:v>0.97494999999999998</c:v>
                </c:pt>
                <c:pt idx="31">
                  <c:v>0.99534999999999996</c:v>
                </c:pt>
                <c:pt idx="32">
                  <c:v>0.96914999999999996</c:v>
                </c:pt>
                <c:pt idx="33">
                  <c:v>0.97589999999999999</c:v>
                </c:pt>
                <c:pt idx="34">
                  <c:v>0.99265000000000003</c:v>
                </c:pt>
                <c:pt idx="35">
                  <c:v>0.98875000000000002</c:v>
                </c:pt>
                <c:pt idx="36">
                  <c:v>0.99299999999999999</c:v>
                </c:pt>
                <c:pt idx="37">
                  <c:v>0.98580000000000001</c:v>
                </c:pt>
                <c:pt idx="38">
                  <c:v>0.98729999999999996</c:v>
                </c:pt>
                <c:pt idx="39">
                  <c:v>0.99350000000000005</c:v>
                </c:pt>
                <c:pt idx="40">
                  <c:v>0.99375000000000002</c:v>
                </c:pt>
                <c:pt idx="41">
                  <c:v>0.98604999999999998</c:v>
                </c:pt>
                <c:pt idx="42">
                  <c:v>0.98175000000000001</c:v>
                </c:pt>
                <c:pt idx="43">
                  <c:v>0.98780000000000001</c:v>
                </c:pt>
                <c:pt idx="44">
                  <c:v>0.99529999999999996</c:v>
                </c:pt>
                <c:pt idx="45">
                  <c:v>0.99860000000000004</c:v>
                </c:pt>
                <c:pt idx="46">
                  <c:v>0.97484999999999999</c:v>
                </c:pt>
                <c:pt idx="47">
                  <c:v>0.99775000000000003</c:v>
                </c:pt>
                <c:pt idx="48">
                  <c:v>0.99619999999999997</c:v>
                </c:pt>
                <c:pt idx="49">
                  <c:v>0.98755000000000004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02-4081-8B20-EC0930C083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0.23499999999999999</c:v>
                </c:pt>
                <c:pt idx="1">
                  <c:v>0.32800000000000001</c:v>
                </c:pt>
                <c:pt idx="2">
                  <c:v>0.40200000000000002</c:v>
                </c:pt>
                <c:pt idx="3">
                  <c:v>0.46700000000000003</c:v>
                </c:pt>
                <c:pt idx="4">
                  <c:v>0.52900000000000003</c:v>
                </c:pt>
                <c:pt idx="5">
                  <c:v>0.54900000000000004</c:v>
                </c:pt>
                <c:pt idx="6">
                  <c:v>0.56799999999999995</c:v>
                </c:pt>
                <c:pt idx="7">
                  <c:v>0.58299999999999996</c:v>
                </c:pt>
                <c:pt idx="8">
                  <c:v>0.58799999999999997</c:v>
                </c:pt>
                <c:pt idx="9">
                  <c:v>0.58899999999999997</c:v>
                </c:pt>
                <c:pt idx="10">
                  <c:v>0.58899999999999997</c:v>
                </c:pt>
                <c:pt idx="11">
                  <c:v>0.58799999999999997</c:v>
                </c:pt>
                <c:pt idx="12">
                  <c:v>0.59099999999999997</c:v>
                </c:pt>
                <c:pt idx="13">
                  <c:v>0.60199999999999998</c:v>
                </c:pt>
                <c:pt idx="14">
                  <c:v>0.57099999999999995</c:v>
                </c:pt>
                <c:pt idx="15">
                  <c:v>0.56299999999999994</c:v>
                </c:pt>
                <c:pt idx="16">
                  <c:v>0.54100000000000004</c:v>
                </c:pt>
                <c:pt idx="17">
                  <c:v>0.58299999999999996</c:v>
                </c:pt>
                <c:pt idx="18">
                  <c:v>0.61399999999999999</c:v>
                </c:pt>
                <c:pt idx="19">
                  <c:v>0.627</c:v>
                </c:pt>
                <c:pt idx="20">
                  <c:v>0.63100000000000001</c:v>
                </c:pt>
                <c:pt idx="21">
                  <c:v>0.61</c:v>
                </c:pt>
                <c:pt idx="22">
                  <c:v>0.6</c:v>
                </c:pt>
                <c:pt idx="23">
                  <c:v>0.58599999999999997</c:v>
                </c:pt>
                <c:pt idx="24">
                  <c:v>0.60099999999999998</c:v>
                </c:pt>
                <c:pt idx="25">
                  <c:v>0.627</c:v>
                </c:pt>
                <c:pt idx="26">
                  <c:v>0.621</c:v>
                </c:pt>
                <c:pt idx="27">
                  <c:v>0.621</c:v>
                </c:pt>
                <c:pt idx="28">
                  <c:v>0.625</c:v>
                </c:pt>
                <c:pt idx="29">
                  <c:v>0.60899999999999999</c:v>
                </c:pt>
                <c:pt idx="30">
                  <c:v>0.6</c:v>
                </c:pt>
                <c:pt idx="31">
                  <c:v>0.54100000000000004</c:v>
                </c:pt>
                <c:pt idx="32">
                  <c:v>0.57399999999999995</c:v>
                </c:pt>
                <c:pt idx="33">
                  <c:v>0.53300000000000003</c:v>
                </c:pt>
                <c:pt idx="34">
                  <c:v>0.52</c:v>
                </c:pt>
                <c:pt idx="35">
                  <c:v>0.53600000000000003</c:v>
                </c:pt>
                <c:pt idx="36">
                  <c:v>0.51800000000000002</c:v>
                </c:pt>
                <c:pt idx="37">
                  <c:v>0.51400000000000001</c:v>
                </c:pt>
                <c:pt idx="38">
                  <c:v>0.52200000000000002</c:v>
                </c:pt>
                <c:pt idx="39">
                  <c:v>0.50900000000000001</c:v>
                </c:pt>
                <c:pt idx="40">
                  <c:v>0.54200000000000004</c:v>
                </c:pt>
                <c:pt idx="41">
                  <c:v>0.52200000000000002</c:v>
                </c:pt>
                <c:pt idx="42">
                  <c:v>0.53</c:v>
                </c:pt>
                <c:pt idx="43">
                  <c:v>0.53700000000000003</c:v>
                </c:pt>
                <c:pt idx="44">
                  <c:v>0.53100000000000003</c:v>
                </c:pt>
                <c:pt idx="45">
                  <c:v>0.505</c:v>
                </c:pt>
                <c:pt idx="46">
                  <c:v>0.52</c:v>
                </c:pt>
                <c:pt idx="47">
                  <c:v>0.51100000000000001</c:v>
                </c:pt>
                <c:pt idx="48">
                  <c:v>0.495</c:v>
                </c:pt>
                <c:pt idx="49">
                  <c:v>0.48899999999999999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02-4081-8B20-EC0930C08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56080"/>
        <c:axId val="60063152"/>
      </c:lineChart>
      <c:catAx>
        <c:axId val="6005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063152"/>
        <c:crosses val="autoZero"/>
        <c:auto val="0"/>
        <c:lblAlgn val="ctr"/>
        <c:lblOffset val="100"/>
        <c:noMultiLvlLbl val="0"/>
      </c:catAx>
      <c:valAx>
        <c:axId val="60063152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05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76745287893700798"/>
          <c:y val="0.24891269384149275"/>
          <c:w val="0.20571911909448817"/>
          <c:h val="0.15343109292377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900" baseline="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Train-Val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1E-4</c:v>
                </c:pt>
                <c:pt idx="2">
                  <c:v>5.0000000000000001E-4</c:v>
                </c:pt>
                <c:pt idx="3">
                  <c:v>1E-3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0.2802</c:v>
                </c:pt>
                <c:pt idx="1">
                  <c:v>0.22370000000000001</c:v>
                </c:pt>
                <c:pt idx="2">
                  <c:v>0.10340000000000001</c:v>
                </c:pt>
                <c:pt idx="3">
                  <c:v>9.5000000000000001E-2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2B-49C8-AD98-7C21B5250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206608"/>
        <c:axId val="267200624"/>
      </c:lineChart>
      <c:catAx>
        <c:axId val="26720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200624"/>
        <c:crosses val="autoZero"/>
        <c:auto val="1"/>
        <c:lblAlgn val="ctr"/>
        <c:lblOffset val="100"/>
        <c:noMultiLvlLbl val="0"/>
      </c:catAx>
      <c:valAx>
        <c:axId val="26720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206608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111552657480313"/>
          <c:y val="0.13906136470869604"/>
          <c:w val="0.17151894685039371"/>
          <c:h val="0.16212452660315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Result of  Loss Function </a:t>
            </a:r>
            <a:r>
              <a:rPr lang="en-US" sz="2400" b="1" dirty="0" smtClean="0"/>
              <a:t>with</a:t>
            </a:r>
            <a:r>
              <a:rPr lang="en-US" sz="2400" b="1" baseline="0" dirty="0" smtClean="0"/>
              <a:t> L1-norm</a:t>
            </a:r>
            <a:endParaRPr lang="zh-CN" sz="2400" b="1" dirty="0"/>
          </a:p>
        </c:rich>
      </c:tx>
      <c:layout>
        <c:manualLayout>
          <c:xMode val="edge"/>
          <c:yMode val="edge"/>
          <c:x val="0.2101015009842519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1578248031496065E-2"/>
          <c:y val="0.21914519435390414"/>
          <c:w val="0.92123425196850395"/>
          <c:h val="0.6241287415249146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ValAcc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1E-4</c:v>
                </c:pt>
                <c:pt idx="2">
                  <c:v>5.0000000000000001E-4</c:v>
                </c:pt>
                <c:pt idx="3">
                  <c:v>1E-3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0.59</c:v>
                </c:pt>
                <c:pt idx="1">
                  <c:v>0.53500000000000003</c:v>
                </c:pt>
                <c:pt idx="2">
                  <c:v>0.56399999999999995</c:v>
                </c:pt>
                <c:pt idx="3">
                  <c:v>0.57599999999999996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A5-4FF7-AFED-E81713DD57B9}"/>
            </c:ext>
          </c:extLst>
        </c:ser>
        <c:ser>
          <c:idx val="0"/>
          <c:order val="1"/>
          <c:tx>
            <c:strRef>
              <c:f>Sheet1!$D$1</c:f>
              <c:strCache>
                <c:ptCount val="1"/>
                <c:pt idx="0">
                  <c:v>TrainAcc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C4A5-4FF7-AFED-E81713DD57B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1E-4</c:v>
                </c:pt>
                <c:pt idx="2">
                  <c:v>5.0000000000000001E-4</c:v>
                </c:pt>
                <c:pt idx="3">
                  <c:v>1E-3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0.87019999999999997</c:v>
                </c:pt>
                <c:pt idx="1">
                  <c:v>0.75870000000000004</c:v>
                </c:pt>
                <c:pt idx="2">
                  <c:v>0.66739999999999999</c:v>
                </c:pt>
                <c:pt idx="3">
                  <c:v>0.67100000000000004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A5-4FF7-AFED-E81713DD57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207152"/>
        <c:axId val="267214224"/>
      </c:lineChart>
      <c:catAx>
        <c:axId val="267207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7214224"/>
        <c:crosses val="autoZero"/>
        <c:auto val="1"/>
        <c:lblAlgn val="ctr"/>
        <c:lblOffset val="100"/>
        <c:noMultiLvlLbl val="0"/>
      </c:catAx>
      <c:valAx>
        <c:axId val="26721422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20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67278567913385823"/>
          <c:y val="0.2518754172788964"/>
          <c:w val="0.31067864173228349"/>
          <c:h val="0.121755237646641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Train-Val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5.0000000000000001E-3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0.2802</c:v>
                </c:pt>
                <c:pt idx="1">
                  <c:v>0.2878</c:v>
                </c:pt>
                <c:pt idx="2">
                  <c:v>0.22789999999999999</c:v>
                </c:pt>
                <c:pt idx="3">
                  <c:v>0.25650000000000001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45-4CC4-9560-E095D6F47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851088"/>
        <c:axId val="334841296"/>
      </c:lineChart>
      <c:catAx>
        <c:axId val="33485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841296"/>
        <c:crosses val="autoZero"/>
        <c:auto val="1"/>
        <c:lblAlgn val="ctr"/>
        <c:lblOffset val="100"/>
        <c:noMultiLvlLbl val="0"/>
      </c:catAx>
      <c:valAx>
        <c:axId val="334841296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851088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767802657480313"/>
          <c:y val="0.25461330394059412"/>
          <c:w val="0.1808939468503937"/>
          <c:h val="0.112602266932345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b="1" i="0" baseline="0" dirty="0" smtClean="0">
                <a:effectLst/>
              </a:rPr>
              <a:t>Result of  Loss Function with L2-norm</a:t>
            </a:r>
            <a:endParaRPr lang="zh-CN" altLang="zh-CN" sz="2400" b="1" dirty="0" smtClean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ValAcc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5.0000000000000001E-3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0.59</c:v>
                </c:pt>
                <c:pt idx="1">
                  <c:v>0.60099999999999998</c:v>
                </c:pt>
                <c:pt idx="2">
                  <c:v>0.59499999999999997</c:v>
                </c:pt>
                <c:pt idx="3">
                  <c:v>0.58199999999999996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DF-47FB-872C-7AD228DD6AA3}"/>
            </c:ext>
          </c:extLst>
        </c:ser>
        <c:ser>
          <c:idx val="0"/>
          <c:order val="1"/>
          <c:tx>
            <c:strRef>
              <c:f>Sheet1!$D$1</c:f>
              <c:strCache>
                <c:ptCount val="1"/>
                <c:pt idx="0">
                  <c:v>TrainAcc</c:v>
                </c:pt>
              </c:strCache>
            </c:strRef>
          </c:tx>
          <c:spPr>
            <a:ln w="381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5.0000000000000001E-3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0.87019999999999997</c:v>
                </c:pt>
                <c:pt idx="1">
                  <c:v>0.88880000000000003</c:v>
                </c:pt>
                <c:pt idx="2">
                  <c:v>0.82289999999999996</c:v>
                </c:pt>
                <c:pt idx="3">
                  <c:v>0.83850000000000002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DF-47FB-872C-7AD228DD6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850544"/>
        <c:axId val="334842928"/>
      </c:lineChart>
      <c:catAx>
        <c:axId val="334850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4842928"/>
        <c:crosses val="autoZero"/>
        <c:auto val="1"/>
        <c:lblAlgn val="ctr"/>
        <c:lblOffset val="100"/>
        <c:noMultiLvlLbl val="0"/>
      </c:catAx>
      <c:valAx>
        <c:axId val="334842928"/>
        <c:scaling>
          <c:orientation val="minMax"/>
          <c:max val="0.9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85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01809793307087"/>
          <c:y val="0.35066124119969772"/>
          <c:w val="0.23995054133858268"/>
          <c:h val="0.22054900579630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b="1" dirty="0" smtClean="0"/>
              <a:t>Results of Fully Connected Block Orthogonal Regularization</a:t>
            </a:r>
            <a:endParaRPr lang="zh-CN" altLang="en-US" sz="2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ValAcc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5.0000000000000001E-3</c:v>
                </c:pt>
                <c:pt idx="5">
                  <c:v>0.01</c:v>
                </c:pt>
                <c:pt idx="6">
                  <c:v>0.05</c:v>
                </c:pt>
                <c:pt idx="7">
                  <c:v>0.1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</c:v>
                </c:pt>
                <c:pt idx="1">
                  <c:v>0.63700000000000001</c:v>
                </c:pt>
                <c:pt idx="2">
                  <c:v>0.65900000000000003</c:v>
                </c:pt>
                <c:pt idx="3">
                  <c:v>0.60099999999999998</c:v>
                </c:pt>
                <c:pt idx="4">
                  <c:v>0.61199999999999999</c:v>
                </c:pt>
                <c:pt idx="5">
                  <c:v>0.57999999999999996</c:v>
                </c:pt>
                <c:pt idx="6">
                  <c:v>0.63900000000000001</c:v>
                </c:pt>
                <c:pt idx="7">
                  <c:v>0.61899999999999999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75-4FAE-844C-65C433A6F4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TrainAcc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F175-4FAE-844C-65C433A6F4E2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5.0000000000000001E-3</c:v>
                </c:pt>
                <c:pt idx="5">
                  <c:v>0.01</c:v>
                </c:pt>
                <c:pt idx="6">
                  <c:v>0.05</c:v>
                </c:pt>
                <c:pt idx="7">
                  <c:v>0.1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0.91069999999999995</c:v>
                </c:pt>
                <c:pt idx="1">
                  <c:v>0.95430000000000004</c:v>
                </c:pt>
                <c:pt idx="2">
                  <c:v>0.98709999999999998</c:v>
                </c:pt>
                <c:pt idx="3">
                  <c:v>0.91620000000000001</c:v>
                </c:pt>
                <c:pt idx="4">
                  <c:v>0.87829999999999997</c:v>
                </c:pt>
                <c:pt idx="5">
                  <c:v>0.84279999999999999</c:v>
                </c:pt>
                <c:pt idx="6">
                  <c:v>0.95409999999999995</c:v>
                </c:pt>
                <c:pt idx="7">
                  <c:v>0.92459999999999998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75-4FAE-844C-65C433A6F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3187872"/>
        <c:axId val="-953192768"/>
      </c:lineChart>
      <c:catAx>
        <c:axId val="-95318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53192768"/>
        <c:crosses val="autoZero"/>
        <c:auto val="1"/>
        <c:lblAlgn val="ctr"/>
        <c:lblOffset val="100"/>
        <c:noMultiLvlLbl val="0"/>
      </c:catAx>
      <c:valAx>
        <c:axId val="-953192768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5318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674347933070863"/>
          <c:y val="0.10360020278049933"/>
          <c:w val="0.22901304133858269"/>
          <c:h val="0.125306094653906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0.0632</cdr:x>
      <cdr:y>0.10961</cdr:y>
    </cdr:from>
    <cdr:to>
      <cdr:x>0.98366</cdr:x>
      <cdr:y>0.10961</cdr:y>
    </cdr:to>
    <cdr:cxnSp macro="">
      <cdr:nvCxnSpPr>
        <cdr:cNvPr id="2" name="直接连接符 1"/>
        <cdr:cNvCxnSpPr/>
      </cdr:nvCxnSpPr>
      <cdr:spPr>
        <a:xfrm xmlns:a="http://schemas.openxmlformats.org/drawingml/2006/main">
          <a:off x="513728" y="252994"/>
          <a:ext cx="7481499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accent6"/>
          </a:solidFill>
          <a:prstDash val="dash"/>
        </a:ln>
      </cdr:spPr>
      <cdr:style>
        <a:lnRef xmlns:a="http://schemas.openxmlformats.org/drawingml/2006/main" idx="1">
          <a:schemeClr val="accent5"/>
        </a:lnRef>
        <a:fillRef xmlns:a="http://schemas.openxmlformats.org/drawingml/2006/main" idx="0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0.06193</cdr:x>
      <cdr:y>0.11411</cdr:y>
    </cdr:from>
    <cdr:to>
      <cdr:x>0.98239</cdr:x>
      <cdr:y>0.11411</cdr:y>
    </cdr:to>
    <cdr:cxnSp macro="">
      <cdr:nvCxnSpPr>
        <cdr:cNvPr id="2" name="直接连接符 1"/>
        <cdr:cNvCxnSpPr/>
      </cdr:nvCxnSpPr>
      <cdr:spPr>
        <a:xfrm xmlns:a="http://schemas.openxmlformats.org/drawingml/2006/main">
          <a:off x="503338" y="263378"/>
          <a:ext cx="7481498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accent6"/>
          </a:solidFill>
          <a:prstDash val="dash"/>
        </a:ln>
      </cdr:spPr>
      <cdr:style>
        <a:lnRef xmlns:a="http://schemas.openxmlformats.org/drawingml/2006/main" idx="1">
          <a:schemeClr val="accent5"/>
        </a:lnRef>
        <a:fillRef xmlns:a="http://schemas.openxmlformats.org/drawingml/2006/main" idx="0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B102B-66CF-41D6-A80C-857FFF328FB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210FC-199F-4958-AD65-B15903503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10FC-199F-4958-AD65-B159035035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0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7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9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7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2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2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0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809C-2CD1-49DE-A45A-C7BEFB73762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9AD4-D1D5-42E8-AF49-1F232376B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5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0160" y="618029"/>
            <a:ext cx="10135224" cy="2625492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r>
              <a:rPr lang="en-US" altLang="zh-CN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The Performance Of Network With </a:t>
            </a:r>
            <a:r>
              <a:rPr lang="en-US" altLang="zh-CN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Shortcuts</a:t>
            </a:r>
            <a:endParaRPr lang="zh-CN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772" y="403564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Lizhen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Zhu (Presenter),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Yuxuan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#5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Jiao Tong University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{zhulz98, </a:t>
            </a:r>
            <a:r>
              <a:rPr lang="en-US" altLang="zh-CN" dirty="0" smtClean="0"/>
              <a:t>sjtudyx2016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}@sjtu.edu.cn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138746" y="1247794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62132" y="1883415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1559455" y="1359691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97663" y="2507679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L1-norm, L2-norm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957753" y="3702318"/>
            <a:ext cx="7561385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Parameters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2138746" y="2408766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62132" y="3044387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2138746" y="3569738"/>
            <a:ext cx="646772" cy="646772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62132" y="4205359"/>
            <a:ext cx="6611530" cy="17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菱形 22"/>
          <p:cNvSpPr/>
          <p:nvPr/>
        </p:nvSpPr>
        <p:spPr>
          <a:xfrm>
            <a:off x="2138746" y="4707642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462132" y="5343263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1987204" y="4823642"/>
            <a:ext cx="7561385" cy="5497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Further Work 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679" y="586154"/>
            <a:ext cx="5706828" cy="719384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Filters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85336"/>
            <a:ext cx="7643446" cy="611475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9262" y="3310395"/>
                <a:ext cx="4478216" cy="1284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2" y="3310395"/>
                <a:ext cx="4478216" cy="1284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98679" y="586154"/>
            <a:ext cx="5706828" cy="71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Matrices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2248" y="2262554"/>
            <a:ext cx="621323" cy="2321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9017" y="2262553"/>
            <a:ext cx="621323" cy="2321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73617" y="2391507"/>
            <a:ext cx="398584" cy="398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73617" y="2936631"/>
            <a:ext cx="398584" cy="398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73617" y="3481755"/>
            <a:ext cx="398584" cy="398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73617" y="4009293"/>
            <a:ext cx="398584" cy="398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80386" y="2643552"/>
            <a:ext cx="398584" cy="398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80386" y="3215053"/>
            <a:ext cx="398584" cy="398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80386" y="3782157"/>
            <a:ext cx="398584" cy="398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75786" y="2253760"/>
            <a:ext cx="621323" cy="2321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604739" y="2845041"/>
            <a:ext cx="398584" cy="398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604739" y="3510693"/>
            <a:ext cx="398584" cy="398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 rot="5400000">
            <a:off x="6283571" y="4964721"/>
            <a:ext cx="914401" cy="1254366"/>
            <a:chOff x="3458308" y="4560277"/>
            <a:chExt cx="914401" cy="1254366"/>
          </a:xfrm>
        </p:grpSpPr>
        <p:sp>
          <p:nvSpPr>
            <p:cNvPr id="17" name="矩形 16"/>
            <p:cNvSpPr/>
            <p:nvPr/>
          </p:nvSpPr>
          <p:spPr>
            <a:xfrm>
              <a:off x="3458308" y="4560277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63108" y="4560277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067908" y="4560277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458309" y="4876799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63109" y="4876799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67909" y="4876799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58308" y="5193321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763108" y="5193321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67908" y="5193321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458309" y="5509843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63109" y="5509843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067909" y="5509843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89630" y="5287104"/>
            <a:ext cx="914401" cy="609600"/>
            <a:chOff x="5093678" y="2713890"/>
            <a:chExt cx="914401" cy="609600"/>
          </a:xfrm>
        </p:grpSpPr>
        <p:sp>
          <p:nvSpPr>
            <p:cNvPr id="21" name="矩形 20"/>
            <p:cNvSpPr/>
            <p:nvPr/>
          </p:nvSpPr>
          <p:spPr>
            <a:xfrm>
              <a:off x="5093678" y="2713890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703278" y="2713890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398478" y="2713890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093679" y="3018690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703279" y="3018690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398479" y="3018690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</p:grpSp>
      <p:sp>
        <p:nvSpPr>
          <p:cNvPr id="41" name="弧形 40"/>
          <p:cNvSpPr/>
          <p:nvPr/>
        </p:nvSpPr>
        <p:spPr>
          <a:xfrm rot="5643168">
            <a:off x="6314345" y="3977056"/>
            <a:ext cx="864575" cy="1166445"/>
          </a:xfrm>
          <a:prstGeom prst="arc">
            <a:avLst>
              <a:gd name="adj1" fmla="val 16200000"/>
              <a:gd name="adj2" fmla="val 4989429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弧形 41"/>
          <p:cNvSpPr/>
          <p:nvPr/>
        </p:nvSpPr>
        <p:spPr>
          <a:xfrm rot="5643168">
            <a:off x="7724258" y="3967001"/>
            <a:ext cx="864575" cy="1166445"/>
          </a:xfrm>
          <a:prstGeom prst="arc">
            <a:avLst>
              <a:gd name="adj1" fmla="val 16200000"/>
              <a:gd name="adj2" fmla="val 4989429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/>
          <p:cNvSpPr/>
          <p:nvPr/>
        </p:nvSpPr>
        <p:spPr>
          <a:xfrm rot="16200000">
            <a:off x="6994969" y="867503"/>
            <a:ext cx="769417" cy="2715466"/>
          </a:xfrm>
          <a:prstGeom prst="arc">
            <a:avLst>
              <a:gd name="adj1" fmla="val 16200000"/>
              <a:gd name="adj2" fmla="val 5469553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767147" y="1072662"/>
            <a:ext cx="1225060" cy="609600"/>
            <a:chOff x="1729154" y="3019492"/>
            <a:chExt cx="1225060" cy="609600"/>
          </a:xfrm>
        </p:grpSpPr>
        <p:sp>
          <p:nvSpPr>
            <p:cNvPr id="44" name="矩形 43"/>
            <p:cNvSpPr/>
            <p:nvPr/>
          </p:nvSpPr>
          <p:spPr>
            <a:xfrm rot="5400000">
              <a:off x="1729154" y="3019492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 rot="5400000">
              <a:off x="2649414" y="3019492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5400000">
              <a:off x="2039814" y="3019492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2344614" y="3019492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5400000">
              <a:off x="1729154" y="3324292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5400000">
              <a:off x="2649414" y="3324292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5400000">
              <a:off x="2039814" y="3324292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2344614" y="3324292"/>
              <a:ext cx="3048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6625278" y="6145800"/>
                <a:ext cx="437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78" y="6145800"/>
                <a:ext cx="437877" cy="369332"/>
              </a:xfrm>
              <a:prstGeom prst="rect">
                <a:avLst/>
              </a:prstGeom>
              <a:blipFill>
                <a:blip r:embed="rId2"/>
                <a:stretch>
                  <a:fillRect l="-8333" r="-277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8298749" y="6141280"/>
                <a:ext cx="444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749" y="6141280"/>
                <a:ext cx="444994" cy="369332"/>
              </a:xfrm>
              <a:prstGeom prst="rect">
                <a:avLst/>
              </a:prstGeom>
              <a:blipFill>
                <a:blip r:embed="rId3"/>
                <a:stretch>
                  <a:fillRect l="-6849" r="-274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7230207" y="649115"/>
                <a:ext cx="416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207" y="649115"/>
                <a:ext cx="416396" cy="369332"/>
              </a:xfrm>
              <a:prstGeom prst="rect">
                <a:avLst/>
              </a:prstGeom>
              <a:blipFill>
                <a:blip r:embed="rId4"/>
                <a:stretch>
                  <a:fillRect l="-7353" r="-1471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1593404" y="2872331"/>
                <a:ext cx="1915333" cy="68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4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4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4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4400" i="0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4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04" y="2872331"/>
                <a:ext cx="1915333" cy="68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72532825"/>
              </p:ext>
            </p:extLst>
          </p:nvPr>
        </p:nvGraphicFramePr>
        <p:xfrm>
          <a:off x="1047262" y="12940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488298" y="5406846"/>
            <a:ext cx="7481454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88298" y="3517500"/>
            <a:ext cx="7481454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5987" y="610067"/>
            <a:ext cx="76598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fully connected block orthogonal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regualrization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012737" y="5847519"/>
                <a:ext cx="973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737" y="5847519"/>
                <a:ext cx="9730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138746" y="1247794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62132" y="1883415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1559455" y="1359691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97663" y="2507679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L1-norm, L2-norm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957753" y="3702318"/>
            <a:ext cx="7561385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Parameters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2138746" y="2408766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62132" y="3044387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2138746" y="3569738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62132" y="4205359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菱形 22"/>
          <p:cNvSpPr/>
          <p:nvPr/>
        </p:nvSpPr>
        <p:spPr>
          <a:xfrm>
            <a:off x="2138746" y="4707642"/>
            <a:ext cx="646772" cy="646772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462132" y="5343263"/>
            <a:ext cx="6611530" cy="17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1987204" y="4823642"/>
            <a:ext cx="7561385" cy="5497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Further Work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747344" y="1242647"/>
            <a:ext cx="3683979" cy="57870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1231" y="2622795"/>
            <a:ext cx="6289431" cy="435133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research on convolutional layers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times and more value of lambda on each data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reasonable function to evaluate the similarity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other relationships between the parameters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7344" y="2622795"/>
            <a:ext cx="4164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L1-norm, L2-norm:  good to prevent overfitting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FC layers:  good to improve results  in some values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layers: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????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 flipH="1">
            <a:off x="5697415" y="1242647"/>
            <a:ext cx="3683979" cy="578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939" y="2393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altLang="zh-CN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138746" y="1247794"/>
            <a:ext cx="646772" cy="646772"/>
          </a:xfrm>
          <a:prstGeom prst="diamon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62132" y="1883415"/>
            <a:ext cx="6611530" cy="17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1559455" y="1359691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97663" y="2507679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L1-norm, L2-norm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957753" y="3702318"/>
            <a:ext cx="7561385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Parameters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2138746" y="2408766"/>
            <a:ext cx="646772" cy="646772"/>
          </a:xfrm>
          <a:prstGeom prst="diamon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62132" y="3044387"/>
            <a:ext cx="6611530" cy="17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2138746" y="3569738"/>
            <a:ext cx="646772" cy="646772"/>
          </a:xfrm>
          <a:prstGeom prst="diamon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62132" y="4205359"/>
            <a:ext cx="6611530" cy="17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菱形 22"/>
          <p:cNvSpPr/>
          <p:nvPr/>
        </p:nvSpPr>
        <p:spPr>
          <a:xfrm>
            <a:off x="2138746" y="4707642"/>
            <a:ext cx="646772" cy="646772"/>
          </a:xfrm>
          <a:prstGeom prst="diamon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462132" y="5343263"/>
            <a:ext cx="6611530" cy="17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1987204" y="4823642"/>
            <a:ext cx="7561385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Further Work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138746" y="1247794"/>
            <a:ext cx="646772" cy="646772"/>
          </a:xfrm>
          <a:prstGeom prst="diamon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62132" y="1883415"/>
            <a:ext cx="6611530" cy="17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1559455" y="1359691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97663" y="2507679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L1-norm, L2-norm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957753" y="3702318"/>
            <a:ext cx="7561385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Parameters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2138746" y="2408766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62132" y="3044387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2138746" y="3569738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62132" y="4205359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菱形 22"/>
          <p:cNvSpPr/>
          <p:nvPr/>
        </p:nvSpPr>
        <p:spPr>
          <a:xfrm>
            <a:off x="2138746" y="4707642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462132" y="5343263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1987204" y="4823642"/>
            <a:ext cx="7561385" cy="5497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Further Work 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24359" y="3904037"/>
            <a:ext cx="5345020" cy="2258502"/>
            <a:chOff x="5780735" y="751131"/>
            <a:chExt cx="4097265" cy="1731272"/>
          </a:xfrm>
        </p:grpSpPr>
        <p:grpSp>
          <p:nvGrpSpPr>
            <p:cNvPr id="5" name="组合 4"/>
            <p:cNvGrpSpPr/>
            <p:nvPr/>
          </p:nvGrpSpPr>
          <p:grpSpPr>
            <a:xfrm>
              <a:off x="5780735" y="751131"/>
              <a:ext cx="4097265" cy="1731272"/>
              <a:chOff x="6592104" y="986170"/>
              <a:chExt cx="4097265" cy="173127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16" b="18856"/>
              <a:stretch/>
            </p:blipFill>
            <p:spPr>
              <a:xfrm>
                <a:off x="6592104" y="986170"/>
                <a:ext cx="3749631" cy="1731272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9465876" y="1574524"/>
                <a:ext cx="1223493" cy="7598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652506" y="1348975"/>
              <a:ext cx="673609" cy="21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sz="1600" b="1" dirty="0" smtClean="0"/>
                <a:t>· </a:t>
              </a:r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74458" y="3007830"/>
            <a:ext cx="29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547434" y="2790560"/>
                <a:ext cx="6318410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𝜆𝛺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34" y="2790560"/>
                <a:ext cx="6318410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1474458" y="2023035"/>
            <a:ext cx="595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    Knowledge already known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432432" y="2252350"/>
            <a:ext cx="1055076" cy="1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487508" y="2023035"/>
            <a:ext cx="242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result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74458" y="4480517"/>
            <a:ext cx="25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rojection shortcut: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138746" y="1247794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62132" y="1883415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1559455" y="1359691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97663" y="2507679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L1-norm, L2-norm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957753" y="3702318"/>
            <a:ext cx="7561385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Parameters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2138746" y="2408766"/>
            <a:ext cx="646772" cy="646772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62132" y="3044387"/>
            <a:ext cx="6611530" cy="17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2138746" y="3569738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62132" y="4205359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菱形 22"/>
          <p:cNvSpPr/>
          <p:nvPr/>
        </p:nvSpPr>
        <p:spPr>
          <a:xfrm>
            <a:off x="2138746" y="4707642"/>
            <a:ext cx="646772" cy="6467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462132" y="5343263"/>
            <a:ext cx="6611530" cy="176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1987204" y="4823642"/>
            <a:ext cx="7561385" cy="5497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Further Work 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97291" y="310021"/>
            <a:ext cx="1851104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32*32*3	image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522843" y="648143"/>
            <a:ext cx="0" cy="22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605810" y="859987"/>
            <a:ext cx="1851104" cy="276614"/>
          </a:xfrm>
          <a:prstGeom prst="rect">
            <a:avLst/>
          </a:prstGeom>
          <a:solidFill>
            <a:srgbClr val="FDEBE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50454" y="814559"/>
            <a:ext cx="140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3 </a:t>
            </a:r>
            <a:r>
              <a:rPr lang="en-US" altLang="zh-CN" b="1" dirty="0" err="1" smtClean="0"/>
              <a:t>conv</a:t>
            </a:r>
            <a:r>
              <a:rPr lang="en-US" altLang="zh-CN" b="1" dirty="0" smtClean="0"/>
              <a:t>, 9 </a:t>
            </a:r>
            <a:endParaRPr lang="zh-CN" altLang="en-US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531362" y="1136601"/>
            <a:ext cx="0" cy="2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05810" y="1436341"/>
            <a:ext cx="1851104" cy="276614"/>
          </a:xfrm>
          <a:prstGeom prst="rect">
            <a:avLst/>
          </a:prstGeom>
          <a:solidFill>
            <a:srgbClr val="FDEBE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17000" y="1390913"/>
            <a:ext cx="15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3 </a:t>
            </a:r>
            <a:r>
              <a:rPr lang="en-US" altLang="zh-CN" b="1" dirty="0" err="1" smtClean="0"/>
              <a:t>conv</a:t>
            </a:r>
            <a:r>
              <a:rPr lang="en-US" altLang="zh-CN" b="1" dirty="0" smtClean="0"/>
              <a:t>, 27 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531362" y="1714817"/>
            <a:ext cx="0" cy="2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605810" y="2014557"/>
            <a:ext cx="1851104" cy="276614"/>
          </a:xfrm>
          <a:prstGeom prst="rect">
            <a:avLst/>
          </a:prstGeom>
          <a:solidFill>
            <a:srgbClr val="FDEBE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7000" y="1969129"/>
            <a:ext cx="15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3 </a:t>
            </a:r>
            <a:r>
              <a:rPr lang="en-US" altLang="zh-CN" b="1" dirty="0" err="1" smtClean="0"/>
              <a:t>conv</a:t>
            </a:r>
            <a:r>
              <a:rPr lang="en-US" altLang="zh-CN" b="1" dirty="0" smtClean="0"/>
              <a:t>, 81 </a:t>
            </a:r>
            <a:endParaRPr lang="zh-CN" altLang="en-US" b="1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531362" y="2293033"/>
            <a:ext cx="0" cy="2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605810" y="2592773"/>
            <a:ext cx="1851104" cy="276614"/>
          </a:xfrm>
          <a:prstGeom prst="rect">
            <a:avLst/>
          </a:prstGeom>
          <a:solidFill>
            <a:srgbClr val="FDEBE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83547" y="2547345"/>
            <a:ext cx="163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3 </a:t>
            </a:r>
            <a:r>
              <a:rPr lang="en-US" altLang="zh-CN" b="1" dirty="0" err="1" smtClean="0"/>
              <a:t>conv</a:t>
            </a:r>
            <a:r>
              <a:rPr lang="en-US" altLang="zh-CN" b="1" dirty="0" smtClean="0"/>
              <a:t>, 243 </a:t>
            </a:r>
            <a:endParaRPr lang="zh-CN" altLang="en-US" b="1" dirty="0"/>
          </a:p>
        </p:txBody>
      </p:sp>
      <p:sp>
        <p:nvSpPr>
          <p:cNvPr id="47" name="弧形 46"/>
          <p:cNvSpPr/>
          <p:nvPr/>
        </p:nvSpPr>
        <p:spPr>
          <a:xfrm>
            <a:off x="7528156" y="659866"/>
            <a:ext cx="1618012" cy="599746"/>
          </a:xfrm>
          <a:custGeom>
            <a:avLst/>
            <a:gdLst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2" fmla="*/ 1039407 w 2078813"/>
              <a:gd name="connsiteY2" fmla="*/ 603739 h 1207477"/>
              <a:gd name="connsiteX3" fmla="*/ 1039406 w 2078813"/>
              <a:gd name="connsiteY3" fmla="*/ 0 h 1207477"/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0" fmla="*/ 0 w 1039407"/>
              <a:gd name="connsiteY0" fmla="*/ 0 h 627185"/>
              <a:gd name="connsiteX1" fmla="*/ 1039407 w 1039407"/>
              <a:gd name="connsiteY1" fmla="*/ 603739 h 627185"/>
              <a:gd name="connsiteX2" fmla="*/ 1 w 1039407"/>
              <a:gd name="connsiteY2" fmla="*/ 603739 h 627185"/>
              <a:gd name="connsiteX3" fmla="*/ 0 w 1039407"/>
              <a:gd name="connsiteY3" fmla="*/ 0 h 627185"/>
              <a:gd name="connsiteX0" fmla="*/ 0 w 1039407"/>
              <a:gd name="connsiteY0" fmla="*/ 0 h 627185"/>
              <a:gd name="connsiteX1" fmla="*/ 7776 w 1039407"/>
              <a:gd name="connsiteY1" fmla="*/ 627185 h 627185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80293 h 603739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56847 h 603739"/>
              <a:gd name="connsiteX0" fmla="*/ 0 w 1039407"/>
              <a:gd name="connsiteY0" fmla="*/ 0 h 603739"/>
              <a:gd name="connsiteX1" fmla="*/ 1039407 w 1039407"/>
              <a:gd name="connsiteY1" fmla="*/ 603739 h 603739"/>
              <a:gd name="connsiteX2" fmla="*/ 1 w 1039407"/>
              <a:gd name="connsiteY2" fmla="*/ 603739 h 603739"/>
              <a:gd name="connsiteX3" fmla="*/ 0 w 1039407"/>
              <a:gd name="connsiteY3" fmla="*/ 0 h 603739"/>
              <a:gd name="connsiteX0" fmla="*/ 0 w 1039407"/>
              <a:gd name="connsiteY0" fmla="*/ 0 h 603739"/>
              <a:gd name="connsiteX1" fmla="*/ 1039407 w 1039407"/>
              <a:gd name="connsiteY1" fmla="*/ 592016 h 60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407" h="603739" stroke="0" extrusionOk="0">
                <a:moveTo>
                  <a:pt x="0" y="0"/>
                </a:moveTo>
                <a:cubicBezTo>
                  <a:pt x="574049" y="0"/>
                  <a:pt x="1039407" y="270303"/>
                  <a:pt x="1039407" y="603739"/>
                </a:cubicBezTo>
                <a:lnTo>
                  <a:pt x="1" y="603739"/>
                </a:lnTo>
                <a:cubicBezTo>
                  <a:pt x="1" y="402493"/>
                  <a:pt x="0" y="201246"/>
                  <a:pt x="0" y="0"/>
                </a:cubicBezTo>
                <a:close/>
              </a:path>
              <a:path w="1039407" h="603739" fill="none">
                <a:moveTo>
                  <a:pt x="0" y="0"/>
                </a:moveTo>
                <a:cubicBezTo>
                  <a:pt x="574049" y="0"/>
                  <a:pt x="1039407" y="258580"/>
                  <a:pt x="1039407" y="59201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弧形 46"/>
          <p:cNvSpPr/>
          <p:nvPr/>
        </p:nvSpPr>
        <p:spPr>
          <a:xfrm flipV="1">
            <a:off x="7522843" y="1193752"/>
            <a:ext cx="1624987" cy="631795"/>
          </a:xfrm>
          <a:custGeom>
            <a:avLst/>
            <a:gdLst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2" fmla="*/ 1039407 w 2078813"/>
              <a:gd name="connsiteY2" fmla="*/ 603739 h 1207477"/>
              <a:gd name="connsiteX3" fmla="*/ 1039406 w 2078813"/>
              <a:gd name="connsiteY3" fmla="*/ 0 h 1207477"/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0" fmla="*/ 0 w 1039407"/>
              <a:gd name="connsiteY0" fmla="*/ 0 h 627185"/>
              <a:gd name="connsiteX1" fmla="*/ 1039407 w 1039407"/>
              <a:gd name="connsiteY1" fmla="*/ 603739 h 627185"/>
              <a:gd name="connsiteX2" fmla="*/ 1 w 1039407"/>
              <a:gd name="connsiteY2" fmla="*/ 603739 h 627185"/>
              <a:gd name="connsiteX3" fmla="*/ 0 w 1039407"/>
              <a:gd name="connsiteY3" fmla="*/ 0 h 627185"/>
              <a:gd name="connsiteX0" fmla="*/ 0 w 1039407"/>
              <a:gd name="connsiteY0" fmla="*/ 0 h 627185"/>
              <a:gd name="connsiteX1" fmla="*/ 7776 w 1039407"/>
              <a:gd name="connsiteY1" fmla="*/ 627185 h 627185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80293 h 603739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56847 h 603739"/>
              <a:gd name="connsiteX0" fmla="*/ 0 w 1039407"/>
              <a:gd name="connsiteY0" fmla="*/ 0 h 603739"/>
              <a:gd name="connsiteX1" fmla="*/ 1039407 w 1039407"/>
              <a:gd name="connsiteY1" fmla="*/ 603739 h 603739"/>
              <a:gd name="connsiteX2" fmla="*/ 1 w 1039407"/>
              <a:gd name="connsiteY2" fmla="*/ 603739 h 603739"/>
              <a:gd name="connsiteX3" fmla="*/ 0 w 1039407"/>
              <a:gd name="connsiteY3" fmla="*/ 0 h 603739"/>
              <a:gd name="connsiteX0" fmla="*/ 0 w 1039407"/>
              <a:gd name="connsiteY0" fmla="*/ 0 h 603739"/>
              <a:gd name="connsiteX1" fmla="*/ 1039407 w 1039407"/>
              <a:gd name="connsiteY1" fmla="*/ 592016 h 60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407" h="603739" stroke="0" extrusionOk="0">
                <a:moveTo>
                  <a:pt x="0" y="0"/>
                </a:moveTo>
                <a:cubicBezTo>
                  <a:pt x="574049" y="0"/>
                  <a:pt x="1039407" y="270303"/>
                  <a:pt x="1039407" y="603739"/>
                </a:cubicBezTo>
                <a:lnTo>
                  <a:pt x="1" y="603739"/>
                </a:lnTo>
                <a:cubicBezTo>
                  <a:pt x="1" y="402493"/>
                  <a:pt x="0" y="201246"/>
                  <a:pt x="0" y="0"/>
                </a:cubicBezTo>
                <a:close/>
              </a:path>
              <a:path w="1039407" h="603739" fill="none">
                <a:moveTo>
                  <a:pt x="0" y="0"/>
                </a:moveTo>
                <a:cubicBezTo>
                  <a:pt x="574049" y="0"/>
                  <a:pt x="1039407" y="258580"/>
                  <a:pt x="1039407" y="59201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弧形 46"/>
          <p:cNvSpPr/>
          <p:nvPr/>
        </p:nvSpPr>
        <p:spPr>
          <a:xfrm>
            <a:off x="7542971" y="1847417"/>
            <a:ext cx="1624987" cy="665031"/>
          </a:xfrm>
          <a:custGeom>
            <a:avLst/>
            <a:gdLst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2" fmla="*/ 1039407 w 2078813"/>
              <a:gd name="connsiteY2" fmla="*/ 603739 h 1207477"/>
              <a:gd name="connsiteX3" fmla="*/ 1039406 w 2078813"/>
              <a:gd name="connsiteY3" fmla="*/ 0 h 1207477"/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0" fmla="*/ 0 w 1039407"/>
              <a:gd name="connsiteY0" fmla="*/ 0 h 627185"/>
              <a:gd name="connsiteX1" fmla="*/ 1039407 w 1039407"/>
              <a:gd name="connsiteY1" fmla="*/ 603739 h 627185"/>
              <a:gd name="connsiteX2" fmla="*/ 1 w 1039407"/>
              <a:gd name="connsiteY2" fmla="*/ 603739 h 627185"/>
              <a:gd name="connsiteX3" fmla="*/ 0 w 1039407"/>
              <a:gd name="connsiteY3" fmla="*/ 0 h 627185"/>
              <a:gd name="connsiteX0" fmla="*/ 0 w 1039407"/>
              <a:gd name="connsiteY0" fmla="*/ 0 h 627185"/>
              <a:gd name="connsiteX1" fmla="*/ 7776 w 1039407"/>
              <a:gd name="connsiteY1" fmla="*/ 627185 h 627185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80293 h 603739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56847 h 603739"/>
              <a:gd name="connsiteX0" fmla="*/ 0 w 1039407"/>
              <a:gd name="connsiteY0" fmla="*/ 0 h 603739"/>
              <a:gd name="connsiteX1" fmla="*/ 1039407 w 1039407"/>
              <a:gd name="connsiteY1" fmla="*/ 603739 h 603739"/>
              <a:gd name="connsiteX2" fmla="*/ 1 w 1039407"/>
              <a:gd name="connsiteY2" fmla="*/ 603739 h 603739"/>
              <a:gd name="connsiteX3" fmla="*/ 0 w 1039407"/>
              <a:gd name="connsiteY3" fmla="*/ 0 h 603739"/>
              <a:gd name="connsiteX0" fmla="*/ 0 w 1039407"/>
              <a:gd name="connsiteY0" fmla="*/ 0 h 603739"/>
              <a:gd name="connsiteX1" fmla="*/ 1039407 w 1039407"/>
              <a:gd name="connsiteY1" fmla="*/ 592016 h 60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407" h="603739" stroke="0" extrusionOk="0">
                <a:moveTo>
                  <a:pt x="0" y="0"/>
                </a:moveTo>
                <a:cubicBezTo>
                  <a:pt x="574049" y="0"/>
                  <a:pt x="1039407" y="270303"/>
                  <a:pt x="1039407" y="603739"/>
                </a:cubicBezTo>
                <a:lnTo>
                  <a:pt x="1" y="603739"/>
                </a:lnTo>
                <a:cubicBezTo>
                  <a:pt x="1" y="402493"/>
                  <a:pt x="0" y="201246"/>
                  <a:pt x="0" y="0"/>
                </a:cubicBezTo>
                <a:close/>
              </a:path>
              <a:path w="1039407" h="603739" fill="none">
                <a:moveTo>
                  <a:pt x="0" y="0"/>
                </a:moveTo>
                <a:cubicBezTo>
                  <a:pt x="574049" y="0"/>
                  <a:pt x="1039407" y="258580"/>
                  <a:pt x="1039407" y="59201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弧形 46"/>
          <p:cNvSpPr/>
          <p:nvPr/>
        </p:nvSpPr>
        <p:spPr>
          <a:xfrm flipV="1">
            <a:off x="7532907" y="2458311"/>
            <a:ext cx="1624987" cy="650658"/>
          </a:xfrm>
          <a:custGeom>
            <a:avLst/>
            <a:gdLst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2" fmla="*/ 1039407 w 2078813"/>
              <a:gd name="connsiteY2" fmla="*/ 603739 h 1207477"/>
              <a:gd name="connsiteX3" fmla="*/ 1039406 w 2078813"/>
              <a:gd name="connsiteY3" fmla="*/ 0 h 1207477"/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0" fmla="*/ 0 w 1039407"/>
              <a:gd name="connsiteY0" fmla="*/ 0 h 627185"/>
              <a:gd name="connsiteX1" fmla="*/ 1039407 w 1039407"/>
              <a:gd name="connsiteY1" fmla="*/ 603739 h 627185"/>
              <a:gd name="connsiteX2" fmla="*/ 1 w 1039407"/>
              <a:gd name="connsiteY2" fmla="*/ 603739 h 627185"/>
              <a:gd name="connsiteX3" fmla="*/ 0 w 1039407"/>
              <a:gd name="connsiteY3" fmla="*/ 0 h 627185"/>
              <a:gd name="connsiteX0" fmla="*/ 0 w 1039407"/>
              <a:gd name="connsiteY0" fmla="*/ 0 h 627185"/>
              <a:gd name="connsiteX1" fmla="*/ 7776 w 1039407"/>
              <a:gd name="connsiteY1" fmla="*/ 627185 h 627185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80293 h 603739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56847 h 603739"/>
              <a:gd name="connsiteX0" fmla="*/ 0 w 1039407"/>
              <a:gd name="connsiteY0" fmla="*/ 0 h 603739"/>
              <a:gd name="connsiteX1" fmla="*/ 1039407 w 1039407"/>
              <a:gd name="connsiteY1" fmla="*/ 603739 h 603739"/>
              <a:gd name="connsiteX2" fmla="*/ 1 w 1039407"/>
              <a:gd name="connsiteY2" fmla="*/ 603739 h 603739"/>
              <a:gd name="connsiteX3" fmla="*/ 0 w 1039407"/>
              <a:gd name="connsiteY3" fmla="*/ 0 h 603739"/>
              <a:gd name="connsiteX0" fmla="*/ 0 w 1039407"/>
              <a:gd name="connsiteY0" fmla="*/ 0 h 603739"/>
              <a:gd name="connsiteX1" fmla="*/ 1039407 w 1039407"/>
              <a:gd name="connsiteY1" fmla="*/ 592016 h 60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407" h="603739" stroke="0" extrusionOk="0">
                <a:moveTo>
                  <a:pt x="0" y="0"/>
                </a:moveTo>
                <a:cubicBezTo>
                  <a:pt x="574049" y="0"/>
                  <a:pt x="1039407" y="270303"/>
                  <a:pt x="1039407" y="603739"/>
                </a:cubicBezTo>
                <a:lnTo>
                  <a:pt x="1" y="603739"/>
                </a:lnTo>
                <a:cubicBezTo>
                  <a:pt x="1" y="402493"/>
                  <a:pt x="0" y="201246"/>
                  <a:pt x="0" y="0"/>
                </a:cubicBezTo>
                <a:close/>
              </a:path>
              <a:path w="1039407" h="603739" fill="none">
                <a:moveTo>
                  <a:pt x="0" y="0"/>
                </a:moveTo>
                <a:cubicBezTo>
                  <a:pt x="574049" y="0"/>
                  <a:pt x="1039407" y="258580"/>
                  <a:pt x="1039407" y="59201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7531362" y="2901947"/>
            <a:ext cx="0" cy="2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605810" y="3201687"/>
            <a:ext cx="1851104" cy="276614"/>
          </a:xfrm>
          <a:prstGeom prst="rect">
            <a:avLst/>
          </a:prstGeom>
          <a:solidFill>
            <a:srgbClr val="ECF4E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667434" y="3154535"/>
            <a:ext cx="187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ooling, flatten</a:t>
            </a:r>
            <a:endParaRPr lang="zh-CN" altLang="en-US" b="1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7531362" y="3470642"/>
            <a:ext cx="0" cy="2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605810" y="3770382"/>
            <a:ext cx="1851104" cy="276614"/>
          </a:xfrm>
          <a:prstGeom prst="rect">
            <a:avLst/>
          </a:prstGeom>
          <a:solidFill>
            <a:srgbClr val="EDF1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874242" y="3731805"/>
            <a:ext cx="131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FC, 2592</a:t>
            </a:r>
            <a:endParaRPr lang="zh-CN" altLang="en-US" b="1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531362" y="4046333"/>
            <a:ext cx="0" cy="2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605810" y="4346073"/>
            <a:ext cx="1851104" cy="276614"/>
          </a:xfrm>
          <a:prstGeom prst="rect">
            <a:avLst/>
          </a:prstGeom>
          <a:solidFill>
            <a:srgbClr val="EDF1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6981979" y="4317890"/>
            <a:ext cx="131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FC, 432</a:t>
            </a:r>
            <a:endParaRPr lang="zh-CN" altLang="en-US" b="1" dirty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522843" y="4622024"/>
            <a:ext cx="0" cy="2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97291" y="4921764"/>
            <a:ext cx="1851104" cy="276614"/>
          </a:xfrm>
          <a:prstGeom prst="rect">
            <a:avLst/>
          </a:prstGeom>
          <a:solidFill>
            <a:srgbClr val="EDF1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064273" y="4893249"/>
            <a:ext cx="131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FC, 72</a:t>
            </a:r>
            <a:endParaRPr lang="zh-CN" altLang="en-US" b="1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7515405" y="5206808"/>
            <a:ext cx="0" cy="2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589853" y="5506548"/>
            <a:ext cx="1851104" cy="276614"/>
          </a:xfrm>
          <a:prstGeom prst="rect">
            <a:avLst/>
          </a:prstGeom>
          <a:solidFill>
            <a:srgbClr val="EDF1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042887" y="5456367"/>
            <a:ext cx="131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FC, 24</a:t>
            </a:r>
            <a:endParaRPr lang="zh-CN" altLang="en-US" b="1" dirty="0"/>
          </a:p>
        </p:txBody>
      </p:sp>
      <p:sp>
        <p:nvSpPr>
          <p:cNvPr id="72" name="弧形 46"/>
          <p:cNvSpPr/>
          <p:nvPr/>
        </p:nvSpPr>
        <p:spPr>
          <a:xfrm>
            <a:off x="7539882" y="3604113"/>
            <a:ext cx="1618012" cy="599746"/>
          </a:xfrm>
          <a:custGeom>
            <a:avLst/>
            <a:gdLst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2" fmla="*/ 1039407 w 2078813"/>
              <a:gd name="connsiteY2" fmla="*/ 603739 h 1207477"/>
              <a:gd name="connsiteX3" fmla="*/ 1039406 w 2078813"/>
              <a:gd name="connsiteY3" fmla="*/ 0 h 1207477"/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0" fmla="*/ 0 w 1039407"/>
              <a:gd name="connsiteY0" fmla="*/ 0 h 627185"/>
              <a:gd name="connsiteX1" fmla="*/ 1039407 w 1039407"/>
              <a:gd name="connsiteY1" fmla="*/ 603739 h 627185"/>
              <a:gd name="connsiteX2" fmla="*/ 1 w 1039407"/>
              <a:gd name="connsiteY2" fmla="*/ 603739 h 627185"/>
              <a:gd name="connsiteX3" fmla="*/ 0 w 1039407"/>
              <a:gd name="connsiteY3" fmla="*/ 0 h 627185"/>
              <a:gd name="connsiteX0" fmla="*/ 0 w 1039407"/>
              <a:gd name="connsiteY0" fmla="*/ 0 h 627185"/>
              <a:gd name="connsiteX1" fmla="*/ 7776 w 1039407"/>
              <a:gd name="connsiteY1" fmla="*/ 627185 h 627185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80293 h 603739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56847 h 603739"/>
              <a:gd name="connsiteX0" fmla="*/ 0 w 1039407"/>
              <a:gd name="connsiteY0" fmla="*/ 0 h 603739"/>
              <a:gd name="connsiteX1" fmla="*/ 1039407 w 1039407"/>
              <a:gd name="connsiteY1" fmla="*/ 603739 h 603739"/>
              <a:gd name="connsiteX2" fmla="*/ 1 w 1039407"/>
              <a:gd name="connsiteY2" fmla="*/ 603739 h 603739"/>
              <a:gd name="connsiteX3" fmla="*/ 0 w 1039407"/>
              <a:gd name="connsiteY3" fmla="*/ 0 h 603739"/>
              <a:gd name="connsiteX0" fmla="*/ 0 w 1039407"/>
              <a:gd name="connsiteY0" fmla="*/ 0 h 603739"/>
              <a:gd name="connsiteX1" fmla="*/ 1039407 w 1039407"/>
              <a:gd name="connsiteY1" fmla="*/ 592016 h 60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407" h="603739" stroke="0" extrusionOk="0">
                <a:moveTo>
                  <a:pt x="0" y="0"/>
                </a:moveTo>
                <a:cubicBezTo>
                  <a:pt x="574049" y="0"/>
                  <a:pt x="1039407" y="270303"/>
                  <a:pt x="1039407" y="603739"/>
                </a:cubicBezTo>
                <a:lnTo>
                  <a:pt x="1" y="603739"/>
                </a:lnTo>
                <a:cubicBezTo>
                  <a:pt x="1" y="402493"/>
                  <a:pt x="0" y="201246"/>
                  <a:pt x="0" y="0"/>
                </a:cubicBezTo>
                <a:close/>
              </a:path>
              <a:path w="1039407" h="603739" fill="none">
                <a:moveTo>
                  <a:pt x="0" y="0"/>
                </a:moveTo>
                <a:cubicBezTo>
                  <a:pt x="574049" y="0"/>
                  <a:pt x="1039407" y="258580"/>
                  <a:pt x="1039407" y="59201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弧形 46"/>
          <p:cNvSpPr/>
          <p:nvPr/>
        </p:nvSpPr>
        <p:spPr>
          <a:xfrm flipV="1">
            <a:off x="7522843" y="4149722"/>
            <a:ext cx="1624987" cy="631795"/>
          </a:xfrm>
          <a:custGeom>
            <a:avLst/>
            <a:gdLst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2" fmla="*/ 1039407 w 2078813"/>
              <a:gd name="connsiteY2" fmla="*/ 603739 h 1207477"/>
              <a:gd name="connsiteX3" fmla="*/ 1039406 w 2078813"/>
              <a:gd name="connsiteY3" fmla="*/ 0 h 1207477"/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0" fmla="*/ 0 w 1039407"/>
              <a:gd name="connsiteY0" fmla="*/ 0 h 627185"/>
              <a:gd name="connsiteX1" fmla="*/ 1039407 w 1039407"/>
              <a:gd name="connsiteY1" fmla="*/ 603739 h 627185"/>
              <a:gd name="connsiteX2" fmla="*/ 1 w 1039407"/>
              <a:gd name="connsiteY2" fmla="*/ 603739 h 627185"/>
              <a:gd name="connsiteX3" fmla="*/ 0 w 1039407"/>
              <a:gd name="connsiteY3" fmla="*/ 0 h 627185"/>
              <a:gd name="connsiteX0" fmla="*/ 0 w 1039407"/>
              <a:gd name="connsiteY0" fmla="*/ 0 h 627185"/>
              <a:gd name="connsiteX1" fmla="*/ 7776 w 1039407"/>
              <a:gd name="connsiteY1" fmla="*/ 627185 h 627185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80293 h 603739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56847 h 603739"/>
              <a:gd name="connsiteX0" fmla="*/ 0 w 1039407"/>
              <a:gd name="connsiteY0" fmla="*/ 0 h 603739"/>
              <a:gd name="connsiteX1" fmla="*/ 1039407 w 1039407"/>
              <a:gd name="connsiteY1" fmla="*/ 603739 h 603739"/>
              <a:gd name="connsiteX2" fmla="*/ 1 w 1039407"/>
              <a:gd name="connsiteY2" fmla="*/ 603739 h 603739"/>
              <a:gd name="connsiteX3" fmla="*/ 0 w 1039407"/>
              <a:gd name="connsiteY3" fmla="*/ 0 h 603739"/>
              <a:gd name="connsiteX0" fmla="*/ 0 w 1039407"/>
              <a:gd name="connsiteY0" fmla="*/ 0 h 603739"/>
              <a:gd name="connsiteX1" fmla="*/ 1039407 w 1039407"/>
              <a:gd name="connsiteY1" fmla="*/ 592016 h 60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407" h="603739" stroke="0" extrusionOk="0">
                <a:moveTo>
                  <a:pt x="0" y="0"/>
                </a:moveTo>
                <a:cubicBezTo>
                  <a:pt x="574049" y="0"/>
                  <a:pt x="1039407" y="270303"/>
                  <a:pt x="1039407" y="603739"/>
                </a:cubicBezTo>
                <a:lnTo>
                  <a:pt x="1" y="603739"/>
                </a:lnTo>
                <a:cubicBezTo>
                  <a:pt x="1" y="402493"/>
                  <a:pt x="0" y="201246"/>
                  <a:pt x="0" y="0"/>
                </a:cubicBezTo>
                <a:close/>
              </a:path>
              <a:path w="1039407" h="603739" fill="none">
                <a:moveTo>
                  <a:pt x="0" y="0"/>
                </a:moveTo>
                <a:cubicBezTo>
                  <a:pt x="574049" y="0"/>
                  <a:pt x="1039407" y="258580"/>
                  <a:pt x="1039407" y="59201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弧形 46"/>
          <p:cNvSpPr/>
          <p:nvPr/>
        </p:nvSpPr>
        <p:spPr>
          <a:xfrm>
            <a:off x="7549946" y="4780721"/>
            <a:ext cx="1618012" cy="599746"/>
          </a:xfrm>
          <a:custGeom>
            <a:avLst/>
            <a:gdLst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2" fmla="*/ 1039407 w 2078813"/>
              <a:gd name="connsiteY2" fmla="*/ 603739 h 1207477"/>
              <a:gd name="connsiteX3" fmla="*/ 1039406 w 2078813"/>
              <a:gd name="connsiteY3" fmla="*/ 0 h 1207477"/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0" fmla="*/ 0 w 1039407"/>
              <a:gd name="connsiteY0" fmla="*/ 0 h 627185"/>
              <a:gd name="connsiteX1" fmla="*/ 1039407 w 1039407"/>
              <a:gd name="connsiteY1" fmla="*/ 603739 h 627185"/>
              <a:gd name="connsiteX2" fmla="*/ 1 w 1039407"/>
              <a:gd name="connsiteY2" fmla="*/ 603739 h 627185"/>
              <a:gd name="connsiteX3" fmla="*/ 0 w 1039407"/>
              <a:gd name="connsiteY3" fmla="*/ 0 h 627185"/>
              <a:gd name="connsiteX0" fmla="*/ 0 w 1039407"/>
              <a:gd name="connsiteY0" fmla="*/ 0 h 627185"/>
              <a:gd name="connsiteX1" fmla="*/ 7776 w 1039407"/>
              <a:gd name="connsiteY1" fmla="*/ 627185 h 627185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80293 h 603739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56847 h 603739"/>
              <a:gd name="connsiteX0" fmla="*/ 0 w 1039407"/>
              <a:gd name="connsiteY0" fmla="*/ 0 h 603739"/>
              <a:gd name="connsiteX1" fmla="*/ 1039407 w 1039407"/>
              <a:gd name="connsiteY1" fmla="*/ 603739 h 603739"/>
              <a:gd name="connsiteX2" fmla="*/ 1 w 1039407"/>
              <a:gd name="connsiteY2" fmla="*/ 603739 h 603739"/>
              <a:gd name="connsiteX3" fmla="*/ 0 w 1039407"/>
              <a:gd name="connsiteY3" fmla="*/ 0 h 603739"/>
              <a:gd name="connsiteX0" fmla="*/ 0 w 1039407"/>
              <a:gd name="connsiteY0" fmla="*/ 0 h 603739"/>
              <a:gd name="connsiteX1" fmla="*/ 1039407 w 1039407"/>
              <a:gd name="connsiteY1" fmla="*/ 592016 h 60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407" h="603739" stroke="0" extrusionOk="0">
                <a:moveTo>
                  <a:pt x="0" y="0"/>
                </a:moveTo>
                <a:cubicBezTo>
                  <a:pt x="574049" y="0"/>
                  <a:pt x="1039407" y="270303"/>
                  <a:pt x="1039407" y="603739"/>
                </a:cubicBezTo>
                <a:lnTo>
                  <a:pt x="1" y="603739"/>
                </a:lnTo>
                <a:cubicBezTo>
                  <a:pt x="1" y="402493"/>
                  <a:pt x="0" y="201246"/>
                  <a:pt x="0" y="0"/>
                </a:cubicBezTo>
                <a:close/>
              </a:path>
              <a:path w="1039407" h="603739" fill="none">
                <a:moveTo>
                  <a:pt x="0" y="0"/>
                </a:moveTo>
                <a:cubicBezTo>
                  <a:pt x="574049" y="0"/>
                  <a:pt x="1039407" y="258580"/>
                  <a:pt x="1039407" y="59201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弧形 46"/>
          <p:cNvSpPr/>
          <p:nvPr/>
        </p:nvSpPr>
        <p:spPr>
          <a:xfrm flipV="1">
            <a:off x="7532907" y="5326330"/>
            <a:ext cx="1624987" cy="631795"/>
          </a:xfrm>
          <a:custGeom>
            <a:avLst/>
            <a:gdLst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2" fmla="*/ 1039407 w 2078813"/>
              <a:gd name="connsiteY2" fmla="*/ 603739 h 1207477"/>
              <a:gd name="connsiteX3" fmla="*/ 1039406 w 2078813"/>
              <a:gd name="connsiteY3" fmla="*/ 0 h 1207477"/>
              <a:gd name="connsiteX0" fmla="*/ 1039406 w 2078813"/>
              <a:gd name="connsiteY0" fmla="*/ 0 h 1207477"/>
              <a:gd name="connsiteX1" fmla="*/ 2078813 w 2078813"/>
              <a:gd name="connsiteY1" fmla="*/ 603739 h 1207477"/>
              <a:gd name="connsiteX0" fmla="*/ 0 w 1039407"/>
              <a:gd name="connsiteY0" fmla="*/ 0 h 627185"/>
              <a:gd name="connsiteX1" fmla="*/ 1039407 w 1039407"/>
              <a:gd name="connsiteY1" fmla="*/ 603739 h 627185"/>
              <a:gd name="connsiteX2" fmla="*/ 1 w 1039407"/>
              <a:gd name="connsiteY2" fmla="*/ 603739 h 627185"/>
              <a:gd name="connsiteX3" fmla="*/ 0 w 1039407"/>
              <a:gd name="connsiteY3" fmla="*/ 0 h 627185"/>
              <a:gd name="connsiteX0" fmla="*/ 0 w 1039407"/>
              <a:gd name="connsiteY0" fmla="*/ 0 h 627185"/>
              <a:gd name="connsiteX1" fmla="*/ 7776 w 1039407"/>
              <a:gd name="connsiteY1" fmla="*/ 627185 h 627185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80293 h 603739"/>
              <a:gd name="connsiteX0" fmla="*/ 0 w 1051130"/>
              <a:gd name="connsiteY0" fmla="*/ 0 h 603739"/>
              <a:gd name="connsiteX1" fmla="*/ 1039407 w 1051130"/>
              <a:gd name="connsiteY1" fmla="*/ 603739 h 603739"/>
              <a:gd name="connsiteX2" fmla="*/ 1 w 1051130"/>
              <a:gd name="connsiteY2" fmla="*/ 603739 h 603739"/>
              <a:gd name="connsiteX3" fmla="*/ 0 w 1051130"/>
              <a:gd name="connsiteY3" fmla="*/ 0 h 603739"/>
              <a:gd name="connsiteX0" fmla="*/ 0 w 1051130"/>
              <a:gd name="connsiteY0" fmla="*/ 0 h 603739"/>
              <a:gd name="connsiteX1" fmla="*/ 1051130 w 1051130"/>
              <a:gd name="connsiteY1" fmla="*/ 556847 h 603739"/>
              <a:gd name="connsiteX0" fmla="*/ 0 w 1039407"/>
              <a:gd name="connsiteY0" fmla="*/ 0 h 603739"/>
              <a:gd name="connsiteX1" fmla="*/ 1039407 w 1039407"/>
              <a:gd name="connsiteY1" fmla="*/ 603739 h 603739"/>
              <a:gd name="connsiteX2" fmla="*/ 1 w 1039407"/>
              <a:gd name="connsiteY2" fmla="*/ 603739 h 603739"/>
              <a:gd name="connsiteX3" fmla="*/ 0 w 1039407"/>
              <a:gd name="connsiteY3" fmla="*/ 0 h 603739"/>
              <a:gd name="connsiteX0" fmla="*/ 0 w 1039407"/>
              <a:gd name="connsiteY0" fmla="*/ 0 h 603739"/>
              <a:gd name="connsiteX1" fmla="*/ 1039407 w 1039407"/>
              <a:gd name="connsiteY1" fmla="*/ 592016 h 60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407" h="603739" stroke="0" extrusionOk="0">
                <a:moveTo>
                  <a:pt x="0" y="0"/>
                </a:moveTo>
                <a:cubicBezTo>
                  <a:pt x="574049" y="0"/>
                  <a:pt x="1039407" y="270303"/>
                  <a:pt x="1039407" y="603739"/>
                </a:cubicBezTo>
                <a:lnTo>
                  <a:pt x="1" y="603739"/>
                </a:lnTo>
                <a:cubicBezTo>
                  <a:pt x="1" y="402493"/>
                  <a:pt x="0" y="201246"/>
                  <a:pt x="0" y="0"/>
                </a:cubicBezTo>
                <a:close/>
              </a:path>
              <a:path w="1039407" h="603739" fill="none">
                <a:moveTo>
                  <a:pt x="0" y="0"/>
                </a:moveTo>
                <a:cubicBezTo>
                  <a:pt x="574049" y="0"/>
                  <a:pt x="1039407" y="258580"/>
                  <a:pt x="1039407" y="59201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7515405" y="5781889"/>
            <a:ext cx="0" cy="2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589853" y="6081629"/>
            <a:ext cx="1851104" cy="276614"/>
          </a:xfrm>
          <a:prstGeom prst="rect">
            <a:avLst/>
          </a:prstGeom>
          <a:solidFill>
            <a:srgbClr val="EDF1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7042887" y="6031448"/>
            <a:ext cx="131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FC, 10</a:t>
            </a:r>
            <a:endParaRPr lang="zh-CN" altLang="en-US" b="1" dirty="0"/>
          </a:p>
        </p:txBody>
      </p:sp>
      <p:sp>
        <p:nvSpPr>
          <p:cNvPr id="79" name="矩形 78"/>
          <p:cNvSpPr/>
          <p:nvPr/>
        </p:nvSpPr>
        <p:spPr>
          <a:xfrm>
            <a:off x="9168528" y="1054514"/>
            <a:ext cx="1851104" cy="276614"/>
          </a:xfrm>
          <a:prstGeom prst="rect">
            <a:avLst/>
          </a:prstGeom>
          <a:solidFill>
            <a:srgbClr val="FDEBE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9342834" y="1009086"/>
            <a:ext cx="151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3 </a:t>
            </a:r>
            <a:r>
              <a:rPr lang="en-US" altLang="zh-CN" b="1" dirty="0" err="1" smtClean="0"/>
              <a:t>conv</a:t>
            </a:r>
            <a:r>
              <a:rPr lang="en-US" altLang="zh-CN" b="1" dirty="0" smtClean="0"/>
              <a:t>, 27 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9164235" y="2319073"/>
            <a:ext cx="1851104" cy="276614"/>
          </a:xfrm>
          <a:prstGeom prst="rect">
            <a:avLst/>
          </a:prstGeom>
          <a:solidFill>
            <a:srgbClr val="FDEBE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9300141" y="2258237"/>
            <a:ext cx="160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3 </a:t>
            </a:r>
            <a:r>
              <a:rPr lang="en-US" altLang="zh-CN" b="1" dirty="0" err="1" smtClean="0"/>
              <a:t>conv</a:t>
            </a:r>
            <a:r>
              <a:rPr lang="en-US" altLang="zh-CN" b="1" dirty="0" smtClean="0"/>
              <a:t>, 243 </a:t>
            </a:r>
            <a:endParaRPr lang="zh-CN" altLang="en-US" b="1" dirty="0"/>
          </a:p>
        </p:txBody>
      </p:sp>
      <p:sp>
        <p:nvSpPr>
          <p:cNvPr id="83" name="矩形 82"/>
          <p:cNvSpPr/>
          <p:nvPr/>
        </p:nvSpPr>
        <p:spPr>
          <a:xfrm>
            <a:off x="9164235" y="4041276"/>
            <a:ext cx="1851104" cy="276614"/>
          </a:xfrm>
          <a:prstGeom prst="rect">
            <a:avLst/>
          </a:prstGeom>
          <a:solidFill>
            <a:srgbClr val="EDF1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618658" y="3994917"/>
            <a:ext cx="9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FC, 432</a:t>
            </a:r>
            <a:endParaRPr lang="zh-CN" altLang="en-US" b="1" dirty="0"/>
          </a:p>
        </p:txBody>
      </p:sp>
      <p:sp>
        <p:nvSpPr>
          <p:cNvPr id="85" name="矩形 84"/>
          <p:cNvSpPr/>
          <p:nvPr/>
        </p:nvSpPr>
        <p:spPr>
          <a:xfrm>
            <a:off x="9164235" y="5144113"/>
            <a:ext cx="1851104" cy="276614"/>
          </a:xfrm>
          <a:prstGeom prst="rect">
            <a:avLst/>
          </a:prstGeom>
          <a:solidFill>
            <a:srgbClr val="EDF1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9653631" y="5097754"/>
            <a:ext cx="9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FC, 24</a:t>
            </a:r>
            <a:endParaRPr lang="zh-CN" altLang="en-US" b="1" dirty="0"/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527" r="7726"/>
          <a:stretch/>
        </p:blipFill>
        <p:spPr>
          <a:xfrm>
            <a:off x="387620" y="2016021"/>
            <a:ext cx="5207936" cy="4295434"/>
          </a:xfrm>
          <a:prstGeom prst="rect">
            <a:avLst/>
          </a:prstGeom>
        </p:spPr>
      </p:pic>
      <p:sp>
        <p:nvSpPr>
          <p:cNvPr id="108" name="标题 1"/>
          <p:cNvSpPr txBox="1">
            <a:spLocks/>
          </p:cNvSpPr>
          <p:nvPr/>
        </p:nvSpPr>
        <p:spPr>
          <a:xfrm>
            <a:off x="-398666" y="731765"/>
            <a:ext cx="4360984" cy="549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dataset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063172514"/>
              </p:ext>
            </p:extLst>
          </p:nvPr>
        </p:nvGraphicFramePr>
        <p:xfrm>
          <a:off x="1844431" y="71966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777047" y="5262004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4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5987" y="610067"/>
                <a:ext cx="7659827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L1-norm: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nary>
                      </m:e>
                    </m:func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7" y="610067"/>
                <a:ext cx="7659827" cy="416845"/>
              </a:xfrm>
              <a:prstGeom prst="rect">
                <a:avLst/>
              </a:prstGeom>
              <a:blipFill>
                <a:blip r:embed="rId2"/>
                <a:stretch>
                  <a:fillRect l="-2387" t="-16176" b="-39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65907" y="1739574"/>
            <a:ext cx="8128000" cy="5329114"/>
            <a:chOff x="2032000" y="719666"/>
            <a:chExt cx="8128000" cy="5329114"/>
          </a:xfrm>
        </p:grpSpPr>
        <p:graphicFrame>
          <p:nvGraphicFramePr>
            <p:cNvPr id="7" name="图表 6"/>
            <p:cNvGraphicFramePr/>
            <p:nvPr>
              <p:extLst>
                <p:ext uri="{D42A27DB-BD31-4B8C-83A1-F6EECF244321}">
                  <p14:modId xmlns:p14="http://schemas.microsoft.com/office/powerpoint/2010/main" val="625248783"/>
                </p:ext>
              </p:extLst>
            </p:nvPr>
          </p:nvGraphicFramePr>
          <p:xfrm>
            <a:off x="2032000" y="3740727"/>
            <a:ext cx="8128000" cy="23080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2032000" y="719666"/>
              <a:ext cx="8128000" cy="3021061"/>
              <a:chOff x="2032000" y="719666"/>
              <a:chExt cx="8128000" cy="3021061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032000" y="719666"/>
                <a:ext cx="8128000" cy="3021061"/>
                <a:chOff x="2032000" y="719666"/>
                <a:chExt cx="8128000" cy="3021061"/>
              </a:xfrm>
            </p:grpSpPr>
            <p:graphicFrame>
              <p:nvGraphicFramePr>
                <p:cNvPr id="11" name="图表 10"/>
                <p:cNvGraphicFramePr/>
                <p:nvPr>
                  <p:extLst>
                    <p:ext uri="{D42A27DB-BD31-4B8C-83A1-F6EECF244321}">
                      <p14:modId xmlns:p14="http://schemas.microsoft.com/office/powerpoint/2010/main" val="4135269473"/>
                    </p:ext>
                  </p:extLst>
                </p:nvPr>
              </p:nvGraphicFramePr>
              <p:xfrm>
                <a:off x="2032000" y="719666"/>
                <a:ext cx="8128000" cy="302106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cxnSp>
              <p:nvCxnSpPr>
                <p:cNvPr id="12" name="直接连接符 11"/>
                <p:cNvCxnSpPr/>
                <p:nvPr/>
              </p:nvCxnSpPr>
              <p:spPr>
                <a:xfrm>
                  <a:off x="2533072" y="2829021"/>
                  <a:ext cx="7494155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直接连接符 9"/>
              <p:cNvCxnSpPr/>
              <p:nvPr/>
            </p:nvCxnSpPr>
            <p:spPr>
              <a:xfrm>
                <a:off x="2533072" y="1522589"/>
                <a:ext cx="7494155" cy="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407400" y="6199211"/>
                <a:ext cx="973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400" y="6199211"/>
                <a:ext cx="9730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 flipH="1">
            <a:off x="9216289" y="2447083"/>
            <a:ext cx="2758654" cy="2735958"/>
          </a:xfrm>
        </p:spPr>
        <p:txBody>
          <a:bodyPr/>
          <a:lstStyle/>
          <a:p>
            <a:r>
              <a:rPr lang="en-US" altLang="zh-CN" dirty="0"/>
              <a:t>Update in terms of the whole matrices</a:t>
            </a:r>
            <a:endParaRPr lang="zh-CN" altLang="en-US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adical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4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90805" y="2648159"/>
            <a:ext cx="2596662" cy="2191117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hange the parameters proportionally</a:t>
            </a:r>
          </a:p>
          <a:p>
            <a:r>
              <a:rPr lang="en-US" altLang="zh-CN" dirty="0" smtClean="0"/>
              <a:t>Soft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5987" y="610067"/>
                <a:ext cx="8070136" cy="454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L2-norm: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nary>
                      </m:e>
                    </m:func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 sz="2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7" y="610067"/>
                <a:ext cx="8070136" cy="454420"/>
              </a:xfrm>
              <a:prstGeom prst="rect">
                <a:avLst/>
              </a:prstGeom>
              <a:blipFill>
                <a:blip r:embed="rId2"/>
                <a:stretch>
                  <a:fillRect l="-2266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72124" y="1657839"/>
            <a:ext cx="8128000" cy="5329114"/>
            <a:chOff x="2032000" y="719666"/>
            <a:chExt cx="8128000" cy="5329114"/>
          </a:xfrm>
        </p:grpSpPr>
        <p:graphicFrame>
          <p:nvGraphicFramePr>
            <p:cNvPr id="6" name="图表 5"/>
            <p:cNvGraphicFramePr/>
            <p:nvPr>
              <p:extLst>
                <p:ext uri="{D42A27DB-BD31-4B8C-83A1-F6EECF244321}">
                  <p14:modId xmlns:p14="http://schemas.microsoft.com/office/powerpoint/2010/main" val="3270888593"/>
                </p:ext>
              </p:extLst>
            </p:nvPr>
          </p:nvGraphicFramePr>
          <p:xfrm>
            <a:off x="2032000" y="3740727"/>
            <a:ext cx="8128000" cy="23080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2032000" y="719666"/>
              <a:ext cx="8128000" cy="3021061"/>
              <a:chOff x="2032000" y="719666"/>
              <a:chExt cx="8128000" cy="302106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032000" y="719666"/>
                <a:ext cx="8128000" cy="3021061"/>
                <a:chOff x="2032000" y="719666"/>
                <a:chExt cx="8128000" cy="3021061"/>
              </a:xfrm>
            </p:grpSpPr>
            <p:graphicFrame>
              <p:nvGraphicFramePr>
                <p:cNvPr id="10" name="图表 9"/>
                <p:cNvGraphicFramePr/>
                <p:nvPr>
                  <p:extLst>
                    <p:ext uri="{D42A27DB-BD31-4B8C-83A1-F6EECF244321}">
                      <p14:modId xmlns:p14="http://schemas.microsoft.com/office/powerpoint/2010/main" val="3649284248"/>
                    </p:ext>
                  </p:extLst>
                </p:nvPr>
              </p:nvGraphicFramePr>
              <p:xfrm>
                <a:off x="2032000" y="719666"/>
                <a:ext cx="8128000" cy="302106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cxnSp>
              <p:nvCxnSpPr>
                <p:cNvPr id="11" name="直接连接符 10"/>
                <p:cNvCxnSpPr/>
                <p:nvPr/>
              </p:nvCxnSpPr>
              <p:spPr>
                <a:xfrm>
                  <a:off x="2522681" y="2805545"/>
                  <a:ext cx="7494155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522681" y="1532084"/>
                <a:ext cx="7494155" cy="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407400" y="6199211"/>
                <a:ext cx="973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400" y="6199211"/>
                <a:ext cx="9730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1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358</Words>
  <Application>Microsoft Office PowerPoint</Application>
  <PresentationFormat>宽屏</PresentationFormat>
  <Paragraphs>108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Office 主题​​</vt:lpstr>
      <vt:lpstr>How Does Regularization Influence The Performance Of Network With Projection Shortcuts</vt:lpstr>
      <vt:lpstr>PowerPoint 演示文稿</vt:lpstr>
      <vt:lpstr>PowerPoint 演示文稿</vt:lpstr>
      <vt:lpstr>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Similarity of Filters</vt:lpstr>
      <vt:lpstr>PowerPoint 演示文稿</vt:lpstr>
      <vt:lpstr>PowerPoint 演示文稿</vt:lpstr>
      <vt:lpstr>PowerPoint 演示文稿</vt:lpstr>
      <vt:lpstr>Conclusion:</vt:lpstr>
      <vt:lpstr>Thank you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Regularization Influence The Performance Of Network With Projection Shortcuts</dc:title>
  <dc:creator>朱 立臻</dc:creator>
  <cp:lastModifiedBy>朱 立臻</cp:lastModifiedBy>
  <cp:revision>31</cp:revision>
  <dcterms:created xsi:type="dcterms:W3CDTF">2019-01-11T07:59:00Z</dcterms:created>
  <dcterms:modified xsi:type="dcterms:W3CDTF">2019-01-18T15:48:39Z</dcterms:modified>
</cp:coreProperties>
</file>