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1" r:id="rId3"/>
    <p:sldId id="269" r:id="rId4"/>
    <p:sldId id="260" r:id="rId5"/>
    <p:sldId id="264" r:id="rId6"/>
    <p:sldId id="265" r:id="rId7"/>
    <p:sldId id="268" r:id="rId8"/>
    <p:sldId id="262" r:id="rId9"/>
    <p:sldId id="258" r:id="rId10"/>
    <p:sldId id="257"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hman, Adil" initials="RA" lastIdx="1" clrIdx="0">
    <p:extLst>
      <p:ext uri="{19B8F6BF-5375-455C-9EA6-DF929625EA0E}">
        <p15:presenceInfo xmlns:p15="http://schemas.microsoft.com/office/powerpoint/2012/main" userId="Rahman, Adi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131" autoAdjust="0"/>
    <p:restoredTop sz="79577" autoAdjust="0"/>
  </p:normalViewPr>
  <p:slideViewPr>
    <p:cSldViewPr snapToGrid="0">
      <p:cViewPr varScale="1">
        <p:scale>
          <a:sx n="69" d="100"/>
          <a:sy n="69" d="100"/>
        </p:scale>
        <p:origin x="76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D77AA3-6198-4524-81D2-DFCCAE1BED8C}" type="datetimeFigureOut">
              <a:rPr lang="en-GB" smtClean="0"/>
              <a:t>10/12/2016</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E8920A-880C-4DAA-A893-D2B86E971586}" type="slidenum">
              <a:rPr lang="en-GB" smtClean="0"/>
              <a:t>‹#›</a:t>
            </a:fld>
            <a:endParaRPr lang="en-GB"/>
          </a:p>
        </p:txBody>
      </p:sp>
    </p:spTree>
    <p:extLst>
      <p:ext uri="{BB962C8B-B14F-4D97-AF65-F5344CB8AC3E}">
        <p14:creationId xmlns:p14="http://schemas.microsoft.com/office/powerpoint/2010/main" val="16347979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Mobile or Web Application that demonstrates what it might be like to have dementia through the use of a social media account. The application should help users understand and appreciate the effects of dementia on those that are affected as well as theirs friends and love ones, encouraging people to share the application and donate to the charity. </a:t>
            </a:r>
          </a:p>
          <a:p>
            <a:endParaRPr lang="en-GB" dirty="0"/>
          </a:p>
        </p:txBody>
      </p:sp>
      <p:sp>
        <p:nvSpPr>
          <p:cNvPr id="4" name="Slide Number Placeholder 3"/>
          <p:cNvSpPr>
            <a:spLocks noGrp="1"/>
          </p:cNvSpPr>
          <p:nvPr>
            <p:ph type="sldNum" sz="quarter" idx="10"/>
          </p:nvPr>
        </p:nvSpPr>
        <p:spPr/>
        <p:txBody>
          <a:bodyPr/>
          <a:lstStyle/>
          <a:p>
            <a:fld id="{CDE8920A-880C-4DAA-A893-D2B86E971586}" type="slidenum">
              <a:rPr lang="en-GB" smtClean="0"/>
              <a:t>3</a:t>
            </a:fld>
            <a:endParaRPr lang="en-GB"/>
          </a:p>
        </p:txBody>
      </p:sp>
    </p:spTree>
    <p:extLst>
      <p:ext uri="{BB962C8B-B14F-4D97-AF65-F5344CB8AC3E}">
        <p14:creationId xmlns:p14="http://schemas.microsoft.com/office/powerpoint/2010/main" val="3947804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Mobile or Web Application that demonstrates what it might be like to have dementia through the use of a social media account. The application should help users understand and appreciate the effects of dementia on those that are affected as well as theirs friends and love ones, encouraging people to share the application and donate to the charity. </a:t>
            </a:r>
          </a:p>
          <a:p>
            <a:endParaRPr lang="en-GB" dirty="0"/>
          </a:p>
        </p:txBody>
      </p:sp>
      <p:sp>
        <p:nvSpPr>
          <p:cNvPr id="4" name="Slide Number Placeholder 3"/>
          <p:cNvSpPr>
            <a:spLocks noGrp="1"/>
          </p:cNvSpPr>
          <p:nvPr>
            <p:ph type="sldNum" sz="quarter" idx="10"/>
          </p:nvPr>
        </p:nvSpPr>
        <p:spPr/>
        <p:txBody>
          <a:bodyPr/>
          <a:lstStyle/>
          <a:p>
            <a:fld id="{CDE8920A-880C-4DAA-A893-D2B86E971586}" type="slidenum">
              <a:rPr lang="en-GB" smtClean="0"/>
              <a:t>4</a:t>
            </a:fld>
            <a:endParaRPr lang="en-GB"/>
          </a:p>
        </p:txBody>
      </p:sp>
    </p:spTree>
    <p:extLst>
      <p:ext uri="{BB962C8B-B14F-4D97-AF65-F5344CB8AC3E}">
        <p14:creationId xmlns:p14="http://schemas.microsoft.com/office/powerpoint/2010/main" val="36163642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a:t>
            </a:r>
            <a:r>
              <a:rPr lang="en-GB" baseline="0" dirty="0"/>
              <a:t> felt the text based game would be less engaging as it text based games are not a novelty.</a:t>
            </a:r>
          </a:p>
          <a:p>
            <a:r>
              <a:rPr lang="en-GB" baseline="0" dirty="0"/>
              <a:t>This second idea was partially implemented with the final idea.</a:t>
            </a:r>
            <a:endParaRPr lang="en-GB" dirty="0"/>
          </a:p>
        </p:txBody>
      </p:sp>
      <p:sp>
        <p:nvSpPr>
          <p:cNvPr id="4" name="Slide Number Placeholder 3"/>
          <p:cNvSpPr>
            <a:spLocks noGrp="1"/>
          </p:cNvSpPr>
          <p:nvPr>
            <p:ph type="sldNum" sz="quarter" idx="10"/>
          </p:nvPr>
        </p:nvSpPr>
        <p:spPr/>
        <p:txBody>
          <a:bodyPr/>
          <a:lstStyle/>
          <a:p>
            <a:fld id="{CDE8920A-880C-4DAA-A893-D2B86E971586}" type="slidenum">
              <a:rPr lang="en-GB" smtClean="0"/>
              <a:t>5</a:t>
            </a:fld>
            <a:endParaRPr lang="en-GB"/>
          </a:p>
        </p:txBody>
      </p:sp>
    </p:spTree>
    <p:extLst>
      <p:ext uri="{BB962C8B-B14F-4D97-AF65-F5344CB8AC3E}">
        <p14:creationId xmlns:p14="http://schemas.microsoft.com/office/powerpoint/2010/main" val="7190562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DE8920A-880C-4DAA-A893-D2B86E971586}" type="slidenum">
              <a:rPr lang="en-GB" smtClean="0"/>
              <a:t>6</a:t>
            </a:fld>
            <a:endParaRPr lang="en-GB"/>
          </a:p>
        </p:txBody>
      </p:sp>
    </p:spTree>
    <p:extLst>
      <p:ext uri="{BB962C8B-B14F-4D97-AF65-F5344CB8AC3E}">
        <p14:creationId xmlns:p14="http://schemas.microsoft.com/office/powerpoint/2010/main" val="42120284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Front end written in </a:t>
            </a:r>
            <a:r>
              <a:rPr lang="en-GB" dirty="0" err="1"/>
              <a:t>Javascript</a:t>
            </a:r>
            <a:r>
              <a:rPr lang="en-GB" dirty="0"/>
              <a:t> which provides the logic of the application by transitioning between questions and returning the results.</a:t>
            </a:r>
          </a:p>
          <a:p>
            <a:endParaRPr lang="en-GB" dirty="0"/>
          </a:p>
          <a:p>
            <a:r>
              <a:rPr lang="en-GB" dirty="0"/>
              <a:t>HTML and CSS being used to render the web pages. The user is also returned a message when they answer a question incorrectly to explain the correct answer.</a:t>
            </a:r>
          </a:p>
          <a:p>
            <a:endParaRPr lang="en-GB" dirty="0"/>
          </a:p>
          <a:p>
            <a:r>
              <a:rPr lang="en-GB" dirty="0"/>
              <a:t>JavaScript is also used to simulate the penalties for incorrect answers and with each incorrect answer, the following question will be modified in a way that it will be simulated to show how a person with Alzheimer's would approach the problem with modifications such as missing or confusing words in simple sentences, trouble with organisation and simple numeracy questions and general memory loss.</a:t>
            </a:r>
          </a:p>
          <a:p>
            <a:pPr algn="just"/>
            <a:endParaRPr lang="en-GB" dirty="0"/>
          </a:p>
          <a:p>
            <a:endParaRPr lang="en-GB" dirty="0"/>
          </a:p>
          <a:p>
            <a:endParaRPr lang="en-GB" dirty="0"/>
          </a:p>
          <a:p>
            <a:endParaRPr lang="en-GB" dirty="0"/>
          </a:p>
        </p:txBody>
      </p:sp>
      <p:sp>
        <p:nvSpPr>
          <p:cNvPr id="4" name="Slide Number Placeholder 3"/>
          <p:cNvSpPr>
            <a:spLocks noGrp="1"/>
          </p:cNvSpPr>
          <p:nvPr>
            <p:ph type="sldNum" sz="quarter" idx="10"/>
          </p:nvPr>
        </p:nvSpPr>
        <p:spPr/>
        <p:txBody>
          <a:bodyPr/>
          <a:lstStyle/>
          <a:p>
            <a:fld id="{CDE8920A-880C-4DAA-A893-D2B86E971586}" type="slidenum">
              <a:rPr lang="en-GB" smtClean="0"/>
              <a:t>8</a:t>
            </a:fld>
            <a:endParaRPr lang="en-GB"/>
          </a:p>
        </p:txBody>
      </p:sp>
    </p:spTree>
    <p:extLst>
      <p:ext uri="{BB962C8B-B14F-4D97-AF65-F5344CB8AC3E}">
        <p14:creationId xmlns:p14="http://schemas.microsoft.com/office/powerpoint/2010/main" val="37360817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Instead of having a generic health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to store many more questions that can be queried by a web server for questions to make the selection random each time.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As a incentive to share the application with friends, the sharer will be rewarded</a:t>
            </a:r>
            <a:r>
              <a:rPr lang="en-GB" baseline="0" dirty="0"/>
              <a:t> with it. A</a:t>
            </a:r>
            <a:r>
              <a:rPr lang="en-GB" dirty="0"/>
              <a:t>s previously created snapchat filters have proven successful. </a:t>
            </a:r>
            <a:r>
              <a:rPr lang="en-GB" baseline="0" dirty="0"/>
              <a:t> A</a:t>
            </a:r>
            <a:r>
              <a:rPr lang="en-GB" dirty="0"/>
              <a:t>llowing follower to send cash through a linked debit card.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Currently</a:t>
            </a:r>
            <a:r>
              <a:rPr lang="en-GB" baseline="0" dirty="0"/>
              <a:t> allows you to share your score and the site link to your feed but more integration can allow the user to allow share their profile with the site, allowing us to tailor questions based on their profile.</a:t>
            </a:r>
            <a:endParaRPr lang="en-GB" dirty="0"/>
          </a:p>
          <a:p>
            <a:endParaRPr lang="en-GB" dirty="0"/>
          </a:p>
        </p:txBody>
      </p:sp>
      <p:sp>
        <p:nvSpPr>
          <p:cNvPr id="4" name="Slide Number Placeholder 3"/>
          <p:cNvSpPr>
            <a:spLocks noGrp="1"/>
          </p:cNvSpPr>
          <p:nvPr>
            <p:ph type="sldNum" sz="quarter" idx="10"/>
          </p:nvPr>
        </p:nvSpPr>
        <p:spPr/>
        <p:txBody>
          <a:bodyPr/>
          <a:lstStyle/>
          <a:p>
            <a:fld id="{CDE8920A-880C-4DAA-A893-D2B86E971586}" type="slidenum">
              <a:rPr lang="en-GB" smtClean="0"/>
              <a:t>9</a:t>
            </a:fld>
            <a:endParaRPr lang="en-GB"/>
          </a:p>
        </p:txBody>
      </p:sp>
    </p:spTree>
    <p:extLst>
      <p:ext uri="{BB962C8B-B14F-4D97-AF65-F5344CB8AC3E}">
        <p14:creationId xmlns:p14="http://schemas.microsoft.com/office/powerpoint/2010/main" val="1887501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GB" dirty="0"/>
              <a:t>“What</a:t>
            </a:r>
            <a:r>
              <a:rPr lang="en-GB" baseline="0" dirty="0"/>
              <a:t> is the most common form of dementia?”</a:t>
            </a:r>
          </a:p>
          <a:p>
            <a:pPr marL="228600" indent="-228600">
              <a:buAutoNum type="arabicPeriod"/>
            </a:pPr>
            <a:r>
              <a:rPr lang="en-GB" baseline="0" dirty="0"/>
              <a:t>“Who has a higher risk of developing Alzheimer’s disease?”</a:t>
            </a:r>
          </a:p>
          <a:p>
            <a:pPr marL="228600" indent="-228600">
              <a:buAutoNum type="arabicPeriod"/>
            </a:pPr>
            <a:r>
              <a:rPr lang="en-GB" baseline="0" dirty="0"/>
              <a:t>“What are the two proteins responsible for dementia?”</a:t>
            </a:r>
          </a:p>
          <a:p>
            <a:pPr marL="228600" indent="-228600">
              <a:buAutoNum type="arabicPeriod"/>
            </a:pPr>
            <a:r>
              <a:rPr lang="en-GB" baseline="0" dirty="0"/>
              <a:t>“Is there a cure for Alzheimer’s disease?”</a:t>
            </a:r>
          </a:p>
          <a:p>
            <a:pPr marL="228600" indent="-228600">
              <a:buAutoNum type="arabicPeriod"/>
            </a:pPr>
            <a:r>
              <a:rPr lang="en-GB" baseline="0" dirty="0"/>
              <a:t>“How much does dementia effect the global economy?”</a:t>
            </a:r>
          </a:p>
          <a:p>
            <a:pPr marL="228600" indent="-228600">
              <a:buAutoNum type="arabicPeriod"/>
            </a:pPr>
            <a:r>
              <a:rPr lang="en-GB" baseline="0" dirty="0"/>
              <a:t>~ “Is Alzheimer’s disease fatal?”</a:t>
            </a:r>
          </a:p>
          <a:p>
            <a:pPr marL="228600" indent="-228600">
              <a:buAutoNum type="arabicPeriod"/>
            </a:pPr>
            <a:r>
              <a:rPr lang="en-GB" dirty="0"/>
              <a:t>Does</a:t>
            </a:r>
            <a:r>
              <a:rPr lang="en-GB" baseline="0" dirty="0"/>
              <a:t> Alzheimer's only effect people over 65? (question in app different wording but same context)</a:t>
            </a:r>
          </a:p>
          <a:p>
            <a:pPr marL="228600" indent="-228600">
              <a:buAutoNum type="arabicPeriod"/>
            </a:pPr>
            <a:r>
              <a:rPr lang="en-GB" baseline="0" dirty="0"/>
              <a:t>“Alzheimer’s and </a:t>
            </a:r>
            <a:r>
              <a:rPr lang="en-GB" baseline="0" dirty="0" err="1"/>
              <a:t>Dimentia</a:t>
            </a:r>
            <a:r>
              <a:rPr lang="en-GB" baseline="0" dirty="0"/>
              <a:t> are the leading causes of death in the UK?”</a:t>
            </a:r>
          </a:p>
          <a:p>
            <a:pPr marL="228600" indent="-228600">
              <a:buAutoNum type="arabicPeriod"/>
            </a:pPr>
            <a:r>
              <a:rPr lang="en-GB" baseline="0" dirty="0"/>
              <a:t>“Are the most prominent symptoms of Alzheimer's disease include memory loss, gradual loss of speech, and/or difficulties with any physical movements?”</a:t>
            </a:r>
          </a:p>
          <a:p>
            <a:pPr marL="228600" indent="-228600">
              <a:buAutoNum type="arabicPeriod"/>
            </a:pPr>
            <a:endParaRPr lang="en-GB" dirty="0"/>
          </a:p>
        </p:txBody>
      </p:sp>
      <p:sp>
        <p:nvSpPr>
          <p:cNvPr id="4" name="Slide Number Placeholder 3"/>
          <p:cNvSpPr>
            <a:spLocks noGrp="1"/>
          </p:cNvSpPr>
          <p:nvPr>
            <p:ph type="sldNum" sz="quarter" idx="10"/>
          </p:nvPr>
        </p:nvSpPr>
        <p:spPr/>
        <p:txBody>
          <a:bodyPr/>
          <a:lstStyle/>
          <a:p>
            <a:fld id="{CDE8920A-880C-4DAA-A893-D2B86E971586}" type="slidenum">
              <a:rPr lang="en-GB" smtClean="0"/>
              <a:t>10</a:t>
            </a:fld>
            <a:endParaRPr lang="en-GB"/>
          </a:p>
        </p:txBody>
      </p:sp>
    </p:spTree>
    <p:extLst>
      <p:ext uri="{BB962C8B-B14F-4D97-AF65-F5344CB8AC3E}">
        <p14:creationId xmlns:p14="http://schemas.microsoft.com/office/powerpoint/2010/main" val="820229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D095D974-6F51-49B0-BF4B-BC3C48F52BE3}" type="datetimeFigureOut">
              <a:rPr lang="en-GB" smtClean="0"/>
              <a:t>10/12/2016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EC44021-6F67-411F-859B-DCF14E8E7CB6}" type="slidenum">
              <a:rPr lang="en-GB" smtClean="0"/>
              <a:t>‹#›</a:t>
            </a:fld>
            <a:endParaRPr lang="en-GB"/>
          </a:p>
        </p:txBody>
      </p:sp>
    </p:spTree>
    <p:extLst>
      <p:ext uri="{BB962C8B-B14F-4D97-AF65-F5344CB8AC3E}">
        <p14:creationId xmlns:p14="http://schemas.microsoft.com/office/powerpoint/2010/main" val="1458214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095D974-6F51-49B0-BF4B-BC3C48F52BE3}" type="datetimeFigureOut">
              <a:rPr lang="en-GB" smtClean="0"/>
              <a:t>10/12/2016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EC44021-6F67-411F-859B-DCF14E8E7CB6}" type="slidenum">
              <a:rPr lang="en-GB" smtClean="0"/>
              <a:t>‹#›</a:t>
            </a:fld>
            <a:endParaRPr lang="en-GB"/>
          </a:p>
        </p:txBody>
      </p:sp>
    </p:spTree>
    <p:extLst>
      <p:ext uri="{BB962C8B-B14F-4D97-AF65-F5344CB8AC3E}">
        <p14:creationId xmlns:p14="http://schemas.microsoft.com/office/powerpoint/2010/main" val="1283390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095D974-6F51-49B0-BF4B-BC3C48F52BE3}" type="datetimeFigureOut">
              <a:rPr lang="en-GB" smtClean="0"/>
              <a:t>10/12/2016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EC44021-6F67-411F-859B-DCF14E8E7CB6}" type="slidenum">
              <a:rPr lang="en-GB" smtClean="0"/>
              <a:t>‹#›</a:t>
            </a:fld>
            <a:endParaRPr lang="en-GB"/>
          </a:p>
        </p:txBody>
      </p:sp>
    </p:spTree>
    <p:extLst>
      <p:ext uri="{BB962C8B-B14F-4D97-AF65-F5344CB8AC3E}">
        <p14:creationId xmlns:p14="http://schemas.microsoft.com/office/powerpoint/2010/main" val="1370654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095D974-6F51-49B0-BF4B-BC3C48F52BE3}" type="datetimeFigureOut">
              <a:rPr lang="en-GB" smtClean="0"/>
              <a:t>10/12/2016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EC44021-6F67-411F-859B-DCF14E8E7CB6}" type="slidenum">
              <a:rPr lang="en-GB" smtClean="0"/>
              <a:t>‹#›</a:t>
            </a:fld>
            <a:endParaRPr lang="en-GB"/>
          </a:p>
        </p:txBody>
      </p:sp>
    </p:spTree>
    <p:extLst>
      <p:ext uri="{BB962C8B-B14F-4D97-AF65-F5344CB8AC3E}">
        <p14:creationId xmlns:p14="http://schemas.microsoft.com/office/powerpoint/2010/main" val="67522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095D974-6F51-49B0-BF4B-BC3C48F52BE3}" type="datetimeFigureOut">
              <a:rPr lang="en-GB" smtClean="0"/>
              <a:t>10/12/2016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EC44021-6F67-411F-859B-DCF14E8E7CB6}" type="slidenum">
              <a:rPr lang="en-GB" smtClean="0"/>
              <a:t>‹#›</a:t>
            </a:fld>
            <a:endParaRPr lang="en-GB"/>
          </a:p>
        </p:txBody>
      </p:sp>
    </p:spTree>
    <p:extLst>
      <p:ext uri="{BB962C8B-B14F-4D97-AF65-F5344CB8AC3E}">
        <p14:creationId xmlns:p14="http://schemas.microsoft.com/office/powerpoint/2010/main" val="761583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D095D974-6F51-49B0-BF4B-BC3C48F52BE3}" type="datetimeFigureOut">
              <a:rPr lang="en-GB" smtClean="0"/>
              <a:t>10/12/2016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EC44021-6F67-411F-859B-DCF14E8E7CB6}" type="slidenum">
              <a:rPr lang="en-GB" smtClean="0"/>
              <a:t>‹#›</a:t>
            </a:fld>
            <a:endParaRPr lang="en-GB"/>
          </a:p>
        </p:txBody>
      </p:sp>
    </p:spTree>
    <p:extLst>
      <p:ext uri="{BB962C8B-B14F-4D97-AF65-F5344CB8AC3E}">
        <p14:creationId xmlns:p14="http://schemas.microsoft.com/office/powerpoint/2010/main" val="3509426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D095D974-6F51-49B0-BF4B-BC3C48F52BE3}" type="datetimeFigureOut">
              <a:rPr lang="en-GB" smtClean="0"/>
              <a:t>10/12/2016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EC44021-6F67-411F-859B-DCF14E8E7CB6}" type="slidenum">
              <a:rPr lang="en-GB" smtClean="0"/>
              <a:t>‹#›</a:t>
            </a:fld>
            <a:endParaRPr lang="en-GB"/>
          </a:p>
        </p:txBody>
      </p:sp>
    </p:spTree>
    <p:extLst>
      <p:ext uri="{BB962C8B-B14F-4D97-AF65-F5344CB8AC3E}">
        <p14:creationId xmlns:p14="http://schemas.microsoft.com/office/powerpoint/2010/main" val="3866886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D095D974-6F51-49B0-BF4B-BC3C48F52BE3}" type="datetimeFigureOut">
              <a:rPr lang="en-GB" smtClean="0"/>
              <a:t>10/12/2016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EC44021-6F67-411F-859B-DCF14E8E7CB6}" type="slidenum">
              <a:rPr lang="en-GB" smtClean="0"/>
              <a:t>‹#›</a:t>
            </a:fld>
            <a:endParaRPr lang="en-GB"/>
          </a:p>
        </p:txBody>
      </p:sp>
    </p:spTree>
    <p:extLst>
      <p:ext uri="{BB962C8B-B14F-4D97-AF65-F5344CB8AC3E}">
        <p14:creationId xmlns:p14="http://schemas.microsoft.com/office/powerpoint/2010/main" val="2812432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95D974-6F51-49B0-BF4B-BC3C48F52BE3}" type="datetimeFigureOut">
              <a:rPr lang="en-GB" smtClean="0"/>
              <a:t>10/12/2016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EC44021-6F67-411F-859B-DCF14E8E7CB6}" type="slidenum">
              <a:rPr lang="en-GB" smtClean="0"/>
              <a:t>‹#›</a:t>
            </a:fld>
            <a:endParaRPr lang="en-GB"/>
          </a:p>
        </p:txBody>
      </p:sp>
    </p:spTree>
    <p:extLst>
      <p:ext uri="{BB962C8B-B14F-4D97-AF65-F5344CB8AC3E}">
        <p14:creationId xmlns:p14="http://schemas.microsoft.com/office/powerpoint/2010/main" val="755934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095D974-6F51-49B0-BF4B-BC3C48F52BE3}" type="datetimeFigureOut">
              <a:rPr lang="en-GB" smtClean="0"/>
              <a:t>10/12/2016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EC44021-6F67-411F-859B-DCF14E8E7CB6}" type="slidenum">
              <a:rPr lang="en-GB" smtClean="0"/>
              <a:t>‹#›</a:t>
            </a:fld>
            <a:endParaRPr lang="en-GB"/>
          </a:p>
        </p:txBody>
      </p:sp>
    </p:spTree>
    <p:extLst>
      <p:ext uri="{BB962C8B-B14F-4D97-AF65-F5344CB8AC3E}">
        <p14:creationId xmlns:p14="http://schemas.microsoft.com/office/powerpoint/2010/main" val="183293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095D974-6F51-49B0-BF4B-BC3C48F52BE3}" type="datetimeFigureOut">
              <a:rPr lang="en-GB" smtClean="0"/>
              <a:t>10/12/2016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EC44021-6F67-411F-859B-DCF14E8E7CB6}" type="slidenum">
              <a:rPr lang="en-GB" smtClean="0"/>
              <a:t>‹#›</a:t>
            </a:fld>
            <a:endParaRPr lang="en-GB"/>
          </a:p>
        </p:txBody>
      </p:sp>
    </p:spTree>
    <p:extLst>
      <p:ext uri="{BB962C8B-B14F-4D97-AF65-F5344CB8AC3E}">
        <p14:creationId xmlns:p14="http://schemas.microsoft.com/office/powerpoint/2010/main" val="3366304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95D974-6F51-49B0-BF4B-BC3C48F52BE3}" type="datetimeFigureOut">
              <a:rPr lang="en-GB" smtClean="0"/>
              <a:t>10/12/2016</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C44021-6F67-411F-859B-DCF14E8E7CB6}" type="slidenum">
              <a:rPr lang="en-GB" smtClean="0"/>
              <a:t>‹#›</a:t>
            </a:fld>
            <a:endParaRPr lang="en-GB"/>
          </a:p>
        </p:txBody>
      </p:sp>
    </p:spTree>
    <p:extLst>
      <p:ext uri="{BB962C8B-B14F-4D97-AF65-F5344CB8AC3E}">
        <p14:creationId xmlns:p14="http://schemas.microsoft.com/office/powerpoint/2010/main" val="1603709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i2.istockimg.com/file_thumbview_approve/66949071/5/stock-photo-66949071-orange-fruit-isolated-on-whit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4005" y="998316"/>
            <a:ext cx="4163990" cy="416399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1524000" y="1886512"/>
            <a:ext cx="9144000" cy="2387600"/>
          </a:xfrm>
        </p:spPr>
        <p:txBody>
          <a:bodyPr>
            <a:normAutofit/>
          </a:bodyPr>
          <a:lstStyle/>
          <a:p>
            <a:r>
              <a:rPr lang="en-GB" sz="6600" b="1" dirty="0">
                <a:solidFill>
                  <a:schemeClr val="bg1"/>
                </a:solidFill>
                <a:latin typeface="Courier New" panose="02070309020205020404" pitchFamily="49" charset="0"/>
                <a:cs typeface="Courier New" panose="02070309020205020404" pitchFamily="49" charset="0"/>
              </a:rPr>
              <a:t>team </a:t>
            </a:r>
            <a:br>
              <a:rPr lang="en-GB" sz="6600" b="1" dirty="0">
                <a:solidFill>
                  <a:schemeClr val="bg1"/>
                </a:solidFill>
                <a:latin typeface="Courier New" panose="02070309020205020404" pitchFamily="49" charset="0"/>
                <a:cs typeface="Courier New" panose="02070309020205020404" pitchFamily="49" charset="0"/>
              </a:rPr>
            </a:br>
            <a:r>
              <a:rPr lang="en-GB" sz="6600" b="1" dirty="0">
                <a:solidFill>
                  <a:schemeClr val="bg1"/>
                </a:solidFill>
                <a:latin typeface="Courier New" panose="02070309020205020404" pitchFamily="49" charset="0"/>
                <a:cs typeface="Courier New" panose="02070309020205020404" pitchFamily="49" charset="0"/>
              </a:rPr>
              <a:t>11</a:t>
            </a:r>
          </a:p>
        </p:txBody>
      </p:sp>
      <p:sp>
        <p:nvSpPr>
          <p:cNvPr id="3" name="Subtitle 2"/>
          <p:cNvSpPr>
            <a:spLocks noGrp="1"/>
          </p:cNvSpPr>
          <p:nvPr>
            <p:ph type="subTitle" idx="1"/>
          </p:nvPr>
        </p:nvSpPr>
        <p:spPr>
          <a:xfrm>
            <a:off x="1524000" y="4780344"/>
            <a:ext cx="9144000" cy="477456"/>
          </a:xfrm>
        </p:spPr>
        <p:txBody>
          <a:bodyPr/>
          <a:lstStyle/>
          <a:p>
            <a:r>
              <a:rPr lang="en-GB" dirty="0"/>
              <a:t>raising awareness for dementia</a:t>
            </a:r>
          </a:p>
        </p:txBody>
      </p:sp>
      <p:pic>
        <p:nvPicPr>
          <p:cNvPr id="1026" name="Picture 2" descr="https://www.everydayhero.co.uk/events/downloads/0000/2747/ARUK_campaign_logo_we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5335" y="48247"/>
            <a:ext cx="4240365" cy="1421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2724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800" b="1" dirty="0"/>
              <a:t>References:</a:t>
            </a:r>
          </a:p>
        </p:txBody>
      </p:sp>
      <p:sp>
        <p:nvSpPr>
          <p:cNvPr id="3" name="Content Placeholder 2"/>
          <p:cNvSpPr>
            <a:spLocks noGrp="1"/>
          </p:cNvSpPr>
          <p:nvPr>
            <p:ph idx="1"/>
          </p:nvPr>
        </p:nvSpPr>
        <p:spPr>
          <a:xfrm>
            <a:off x="465221" y="1825625"/>
            <a:ext cx="11518231" cy="4351338"/>
          </a:xfrm>
        </p:spPr>
        <p:txBody>
          <a:bodyPr>
            <a:normAutofit/>
          </a:bodyPr>
          <a:lstStyle/>
          <a:p>
            <a:pPr lvl="1">
              <a:buFont typeface="+mj-lt"/>
              <a:buAutoNum type="arabicPeriod"/>
            </a:pPr>
            <a:r>
              <a:rPr lang="en-GB" sz="1050" dirty="0"/>
              <a:t>“What is the most common form of dementia?”</a:t>
            </a:r>
            <a:br>
              <a:rPr lang="en-GB" sz="1050" dirty="0"/>
            </a:br>
            <a:r>
              <a:rPr lang="en-GB" sz="1050" i="1" dirty="0"/>
              <a:t>Judd, N. and Society, A. (2007) What is Alzheimer’s disease? - Alzheimer’s society. Available at: https://www.alzheimers.org.uk/site/scripts/documents_info.php?documentID=100 (Accessed: 10 December 2016).</a:t>
            </a:r>
          </a:p>
          <a:p>
            <a:pPr lvl="1">
              <a:buFont typeface="+mj-lt"/>
              <a:buAutoNum type="arabicPeriod"/>
            </a:pPr>
            <a:r>
              <a:rPr lang="en-GB" sz="1050" dirty="0"/>
              <a:t>“Who has a higher risk of developing Alzheimer’s disease?”</a:t>
            </a:r>
            <a:br>
              <a:rPr lang="en-GB" sz="1050" dirty="0"/>
            </a:br>
            <a:r>
              <a:rPr lang="en-GB" sz="1050" i="1" dirty="0"/>
              <a:t>Sauer, A. (2015) Why is Alzheimer’s more likely in women? Available at: http://www.alzheimers.net/8-12-15-why-is-alzheimers-more-likely-in-women/ (Accessed: 10 December 2016).</a:t>
            </a:r>
          </a:p>
          <a:p>
            <a:pPr lvl="1">
              <a:buFont typeface="+mj-lt"/>
              <a:buAutoNum type="arabicPeriod"/>
            </a:pPr>
            <a:r>
              <a:rPr lang="en-GB" sz="1050" dirty="0"/>
              <a:t>“What are the two proteins responsible for dementia?”</a:t>
            </a:r>
            <a:br>
              <a:rPr lang="en-GB" sz="1050" dirty="0"/>
            </a:br>
            <a:r>
              <a:rPr lang="en-GB" sz="1050" i="1" dirty="0"/>
              <a:t>Bloom, G.S. (2014) ‘Amyloid-</a:t>
            </a:r>
            <a:r>
              <a:rPr lang="el-GR" sz="1050" i="1" dirty="0"/>
              <a:t>β </a:t>
            </a:r>
            <a:r>
              <a:rPr lang="en-GB" sz="1050" i="1" dirty="0"/>
              <a:t>and Tau’, JAMA Neurology, 71(4), p. 505. </a:t>
            </a:r>
            <a:r>
              <a:rPr lang="en-GB" sz="1050" i="1" dirty="0" err="1"/>
              <a:t>doi</a:t>
            </a:r>
            <a:r>
              <a:rPr lang="en-GB" sz="1050" i="1" dirty="0"/>
              <a:t>: 10.1001/jamaneurol.2013.5847.</a:t>
            </a:r>
          </a:p>
          <a:p>
            <a:pPr lvl="1">
              <a:buFont typeface="+mj-lt"/>
              <a:buAutoNum type="arabicPeriod"/>
            </a:pPr>
            <a:r>
              <a:rPr lang="en-GB" sz="1050" dirty="0"/>
              <a:t>“Is there a cure for Alzheimer’s disease?”</a:t>
            </a:r>
            <a:br>
              <a:rPr lang="en-GB" sz="1050" dirty="0"/>
            </a:br>
            <a:r>
              <a:rPr lang="en-GB" sz="1050" i="1" dirty="0"/>
              <a:t>Association®, A. (2016) Latest treatment options. Available at: http://www.alz.org/alzheimers_disease_treatments.asp (Accessed: 10 December 2016).</a:t>
            </a:r>
          </a:p>
          <a:p>
            <a:pPr lvl="1">
              <a:buFont typeface="+mj-lt"/>
              <a:buAutoNum type="arabicPeriod"/>
            </a:pPr>
            <a:r>
              <a:rPr lang="en-GB" sz="1050" dirty="0"/>
              <a:t>“How much does dementia effect the global economy?”</a:t>
            </a:r>
            <a:br>
              <a:rPr lang="en-GB" sz="1050" i="1" dirty="0"/>
            </a:br>
            <a:r>
              <a:rPr lang="en-GB" sz="1050" dirty="0"/>
              <a:t>10 things you need to know about the impact of dementia on people, carers and the economy | Alzheimer’s research UK (2017) Available at: http://www.alzheimersresearchuk.org/about-dementia/facts-stats/10-things-you-need-to-know-about-the-impact-of-dementia/ (Accessed: 10 December 2016).</a:t>
            </a:r>
          </a:p>
          <a:p>
            <a:pPr lvl="1">
              <a:buFont typeface="+mj-lt"/>
              <a:buAutoNum type="arabicPeriod"/>
            </a:pPr>
            <a:r>
              <a:rPr lang="en-GB" sz="1050" dirty="0"/>
              <a:t>“Is Alzheimer’s disease fatal?”</a:t>
            </a:r>
            <a:br>
              <a:rPr lang="en-GB" sz="1050" dirty="0"/>
            </a:br>
            <a:r>
              <a:rPr lang="en-GB" sz="1050" i="1" dirty="0"/>
              <a:t>Association®, A. (2016) Memory loss myths &amp; facts. Available at: http://www.alz.org/alzheimers_disease_myths_about_alzheimers.asp (Accessed: 10 December 2016).</a:t>
            </a:r>
          </a:p>
          <a:p>
            <a:pPr lvl="1">
              <a:buFont typeface="+mj-lt"/>
              <a:buAutoNum type="arabicPeriod"/>
            </a:pPr>
            <a:r>
              <a:rPr lang="en-GB" sz="1050" dirty="0"/>
              <a:t>Does Alzheimer's only effect people over 65? </a:t>
            </a:r>
            <a:br>
              <a:rPr lang="en-GB" sz="1050" dirty="0"/>
            </a:br>
            <a:r>
              <a:rPr lang="en-GB" sz="1050" i="1" dirty="0"/>
              <a:t>Association®, A. (2016) Memory loss myths &amp; facts. Available at: http://www.alz.org/alzheimers_disease_myths_about_alzheimers.asp (Accessed: 10 December 2016).</a:t>
            </a:r>
          </a:p>
          <a:p>
            <a:pPr lvl="1">
              <a:buFont typeface="+mj-lt"/>
              <a:buAutoNum type="arabicPeriod"/>
            </a:pPr>
            <a:r>
              <a:rPr lang="en-GB" sz="1050" dirty="0"/>
              <a:t>“Alzheimer’s and </a:t>
            </a:r>
            <a:r>
              <a:rPr lang="en-GB" sz="1050" dirty="0" err="1"/>
              <a:t>Dimentia</a:t>
            </a:r>
            <a:r>
              <a:rPr lang="en-GB" sz="1050" dirty="0"/>
              <a:t> are the leading causes of death in the UK?”</a:t>
            </a:r>
            <a:br>
              <a:rPr lang="en-GB" sz="1050" dirty="0"/>
            </a:br>
            <a:r>
              <a:rPr lang="en-GB" sz="1050" i="1" dirty="0"/>
              <a:t>Siddique, H. (2016) Dementia and Alzheimer’s leading cause of death in England and wales. Available at: https://www.theguardian.com/society/2016/nov/14/dementia-and-alzheimers-leading-cause-of-death-england-and-wales (Accessed: 10 December 2016).</a:t>
            </a:r>
          </a:p>
          <a:p>
            <a:pPr lvl="1">
              <a:buFont typeface="+mj-lt"/>
              <a:buAutoNum type="arabicPeriod"/>
            </a:pPr>
            <a:r>
              <a:rPr lang="en-GB" sz="1050" dirty="0"/>
              <a:t>“Are the most prominent symptoms of Alzheimer's disease include memory loss, gradual loss of speech, and/or difficulties with any physical movements?”</a:t>
            </a:r>
            <a:br>
              <a:rPr lang="en-GB" sz="1050" dirty="0"/>
            </a:br>
            <a:r>
              <a:rPr lang="en-GB" sz="1050" i="1" dirty="0"/>
              <a:t>Choices, N. (2016) Alzheimer’s disease - symptoms. Available at: http://www.nhs.uk/Conditions/Alzheimers-disease/Pages/Symptoms.aspx (Accessed: 10 December 2016).</a:t>
            </a:r>
          </a:p>
        </p:txBody>
      </p:sp>
      <p:pic>
        <p:nvPicPr>
          <p:cNvPr id="4" name="Picture 2" descr="https://www.everydayhero.co.uk/events/downloads/0000/2747/ARUK_campaign_logo_we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2125" y="48247"/>
            <a:ext cx="3203575" cy="1074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1240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i2.istockimg.com/file_thumbview_approve/66949071/5/stock-photo-66949071-orange-fruit-isolated-on-whit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0411" y="194722"/>
            <a:ext cx="5771178" cy="577118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1524000" y="1886512"/>
            <a:ext cx="9144000" cy="2387600"/>
          </a:xfrm>
        </p:spPr>
        <p:txBody>
          <a:bodyPr>
            <a:normAutofit/>
          </a:bodyPr>
          <a:lstStyle/>
          <a:p>
            <a:r>
              <a:rPr lang="en-GB" sz="6600" b="1" dirty="0">
                <a:solidFill>
                  <a:schemeClr val="bg1"/>
                </a:solidFill>
                <a:latin typeface="Courier New" panose="02070309020205020404" pitchFamily="49" charset="0"/>
                <a:cs typeface="Courier New" panose="02070309020205020404" pitchFamily="49" charset="0"/>
              </a:rPr>
              <a:t>thank</a:t>
            </a:r>
            <a:br>
              <a:rPr lang="en-GB" sz="6600" b="1" dirty="0">
                <a:solidFill>
                  <a:schemeClr val="bg1"/>
                </a:solidFill>
                <a:latin typeface="Courier New" panose="02070309020205020404" pitchFamily="49" charset="0"/>
                <a:cs typeface="Courier New" panose="02070309020205020404" pitchFamily="49" charset="0"/>
              </a:rPr>
            </a:br>
            <a:r>
              <a:rPr lang="en-GB" sz="6600" b="1" dirty="0">
                <a:solidFill>
                  <a:schemeClr val="bg1"/>
                </a:solidFill>
                <a:latin typeface="Courier New" panose="02070309020205020404" pitchFamily="49" charset="0"/>
                <a:cs typeface="Courier New" panose="02070309020205020404" pitchFamily="49" charset="0"/>
              </a:rPr>
              <a:t>you</a:t>
            </a:r>
          </a:p>
        </p:txBody>
      </p:sp>
      <p:pic>
        <p:nvPicPr>
          <p:cNvPr id="1026" name="Picture 2" descr="https://www.everydayhero.co.uk/events/downloads/0000/2747/ARUK_campaign_logo_we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5335" y="48247"/>
            <a:ext cx="4240365" cy="1421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5009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GB" dirty="0"/>
              <a:t>Plan</a:t>
            </a:r>
          </a:p>
        </p:txBody>
      </p:sp>
      <p:sp>
        <p:nvSpPr>
          <p:cNvPr id="3" name="Content Placeholder 2"/>
          <p:cNvSpPr>
            <a:spLocks noGrp="1"/>
          </p:cNvSpPr>
          <p:nvPr>
            <p:ph idx="1"/>
          </p:nvPr>
        </p:nvSpPr>
        <p:spPr>
          <a:xfrm>
            <a:off x="838200" y="1825625"/>
            <a:ext cx="10515600" cy="4351338"/>
          </a:xfrm>
        </p:spPr>
        <p:txBody>
          <a:bodyPr>
            <a:normAutofit lnSpcReduction="10000"/>
          </a:bodyPr>
          <a:lstStyle/>
          <a:p>
            <a:r>
              <a:rPr lang="en-GB" dirty="0"/>
              <a:t>Problem Statement</a:t>
            </a:r>
          </a:p>
          <a:p>
            <a:r>
              <a:rPr lang="en-GB" dirty="0"/>
              <a:t>Key Requirements</a:t>
            </a:r>
          </a:p>
          <a:p>
            <a:pPr lvl="1"/>
            <a:r>
              <a:rPr lang="en-GB" dirty="0"/>
              <a:t>Benefit users</a:t>
            </a:r>
          </a:p>
          <a:p>
            <a:pPr lvl="1"/>
            <a:r>
              <a:rPr lang="en-GB" dirty="0"/>
              <a:t>Benefit organisation</a:t>
            </a:r>
          </a:p>
          <a:p>
            <a:pPr lvl="1"/>
            <a:r>
              <a:rPr lang="en-GB" dirty="0"/>
              <a:t>Meet specification</a:t>
            </a:r>
          </a:p>
          <a:p>
            <a:r>
              <a:rPr lang="en-GB" dirty="0"/>
              <a:t>Ideas </a:t>
            </a:r>
          </a:p>
          <a:p>
            <a:r>
              <a:rPr lang="en-GB" dirty="0"/>
              <a:t>Explanation of implementation </a:t>
            </a:r>
          </a:p>
          <a:p>
            <a:r>
              <a:rPr lang="en-GB" dirty="0"/>
              <a:t>Demo (if any)</a:t>
            </a:r>
          </a:p>
          <a:p>
            <a:r>
              <a:rPr lang="en-GB" dirty="0"/>
              <a:t>Future developments</a:t>
            </a:r>
          </a:p>
          <a:p>
            <a:r>
              <a:rPr lang="en-GB" dirty="0"/>
              <a:t>Bibliography </a:t>
            </a:r>
          </a:p>
          <a:p>
            <a:endParaRPr lang="en-GB" dirty="0"/>
          </a:p>
        </p:txBody>
      </p:sp>
      <p:pic>
        <p:nvPicPr>
          <p:cNvPr id="4" name="Picture 2" descr="https://www.everydayhero.co.uk/events/downloads/0000/2747/ARUK_campaign_logo_we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42125" y="48247"/>
            <a:ext cx="3203575" cy="1074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5970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2528"/>
            <a:ext cx="10515600" cy="1325563"/>
          </a:xfrm>
        </p:spPr>
        <p:txBody>
          <a:bodyPr>
            <a:normAutofit/>
          </a:bodyPr>
          <a:lstStyle/>
          <a:p>
            <a:r>
              <a:rPr lang="en-GB" sz="4800" b="1" dirty="0"/>
              <a:t>Problem Statement</a:t>
            </a:r>
          </a:p>
        </p:txBody>
      </p:sp>
      <p:sp>
        <p:nvSpPr>
          <p:cNvPr id="3" name="Content Placeholder 2"/>
          <p:cNvSpPr>
            <a:spLocks noGrp="1"/>
          </p:cNvSpPr>
          <p:nvPr>
            <p:ph idx="1"/>
          </p:nvPr>
        </p:nvSpPr>
        <p:spPr>
          <a:xfrm>
            <a:off x="838200" y="1825625"/>
            <a:ext cx="10515600" cy="4351338"/>
          </a:xfrm>
        </p:spPr>
        <p:txBody>
          <a:bodyPr>
            <a:normAutofit/>
          </a:bodyPr>
          <a:lstStyle/>
          <a:p>
            <a:pPr marL="0" indent="0">
              <a:buNone/>
            </a:pPr>
            <a:endParaRPr lang="en-GB" dirty="0"/>
          </a:p>
          <a:p>
            <a:pPr marL="0" indent="0">
              <a:buNone/>
            </a:pPr>
            <a:endParaRPr lang="en-GB" dirty="0"/>
          </a:p>
          <a:p>
            <a:pPr marL="0" indent="0">
              <a:buNone/>
            </a:pPr>
            <a:r>
              <a:rPr lang="en-GB" dirty="0"/>
              <a:t>Create a mobile or web application that allows user to empathise with dementia sufferers. This could be aided with the use of social media.</a:t>
            </a:r>
          </a:p>
          <a:p>
            <a:pPr marL="0" indent="0">
              <a:buNone/>
            </a:pPr>
            <a:endParaRPr lang="en-GB" dirty="0"/>
          </a:p>
          <a:p>
            <a:pPr marL="0" indent="0">
              <a:buNone/>
            </a:pPr>
            <a:endParaRPr lang="en-GB" dirty="0"/>
          </a:p>
        </p:txBody>
      </p:sp>
      <p:pic>
        <p:nvPicPr>
          <p:cNvPr id="4" name="Picture 2" descr="https://www.everydayhero.co.uk/events/downloads/0000/2747/ARUK_campaign_logo_we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2125" y="48247"/>
            <a:ext cx="3203575" cy="1074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692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2528"/>
            <a:ext cx="10515600" cy="1325563"/>
          </a:xfrm>
        </p:spPr>
        <p:txBody>
          <a:bodyPr>
            <a:normAutofit/>
          </a:bodyPr>
          <a:lstStyle/>
          <a:p>
            <a:r>
              <a:rPr lang="en-GB" sz="4800" b="1" dirty="0"/>
              <a:t>Problem Statement</a:t>
            </a:r>
          </a:p>
        </p:txBody>
      </p:sp>
      <p:sp>
        <p:nvSpPr>
          <p:cNvPr id="3" name="Content Placeholder 2"/>
          <p:cNvSpPr>
            <a:spLocks noGrp="1"/>
          </p:cNvSpPr>
          <p:nvPr>
            <p:ph idx="1"/>
          </p:nvPr>
        </p:nvSpPr>
        <p:spPr>
          <a:xfrm>
            <a:off x="838200" y="1825625"/>
            <a:ext cx="10515600" cy="4351338"/>
          </a:xfrm>
        </p:spPr>
        <p:txBody>
          <a:bodyPr>
            <a:normAutofit/>
          </a:bodyPr>
          <a:lstStyle/>
          <a:p>
            <a:pPr marL="0" indent="0">
              <a:buNone/>
            </a:pPr>
            <a:endParaRPr lang="en-GB" dirty="0"/>
          </a:p>
          <a:p>
            <a:pPr marL="0" indent="0">
              <a:buNone/>
            </a:pPr>
            <a:r>
              <a:rPr lang="en-GB" dirty="0"/>
              <a:t>The application should:</a:t>
            </a:r>
          </a:p>
          <a:p>
            <a:pPr marL="0" indent="0">
              <a:buNone/>
            </a:pPr>
            <a:r>
              <a:rPr lang="en-GB" dirty="0"/>
              <a:t>	- increase awareness of dementia</a:t>
            </a:r>
          </a:p>
          <a:p>
            <a:pPr marL="0" indent="0">
              <a:buNone/>
            </a:pPr>
            <a:r>
              <a:rPr lang="en-GB" dirty="0"/>
              <a:t>	- help remove the false connotations associated with dementia</a:t>
            </a:r>
          </a:p>
          <a:p>
            <a:pPr marL="0" indent="0">
              <a:buNone/>
            </a:pPr>
            <a:r>
              <a:rPr lang="en-GB" dirty="0"/>
              <a:t>	- help expand pre existing knowledge of the disease</a:t>
            </a:r>
          </a:p>
          <a:p>
            <a:pPr marL="0" indent="0">
              <a:buNone/>
            </a:pPr>
            <a:r>
              <a:rPr lang="en-GB" dirty="0"/>
              <a:t>	- be able to facilitate sharing capabilities within social media </a:t>
            </a:r>
          </a:p>
          <a:p>
            <a:pPr marL="0" indent="0">
              <a:buNone/>
            </a:pPr>
            <a:endParaRPr lang="en-GB" dirty="0"/>
          </a:p>
        </p:txBody>
      </p:sp>
      <p:pic>
        <p:nvPicPr>
          <p:cNvPr id="4" name="Picture 2" descr="https://www.everydayhero.co.uk/events/downloads/0000/2747/ARUK_campaign_logo_we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2125" y="48247"/>
            <a:ext cx="3203575" cy="1074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2513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85305"/>
            <a:ext cx="10515600" cy="1325563"/>
          </a:xfrm>
        </p:spPr>
        <p:txBody>
          <a:bodyPr>
            <a:noAutofit/>
          </a:bodyPr>
          <a:lstStyle/>
          <a:p>
            <a:r>
              <a:rPr lang="en-GB" sz="4800" b="1" dirty="0"/>
              <a:t>Ideas:</a:t>
            </a:r>
          </a:p>
        </p:txBody>
      </p:sp>
      <p:sp>
        <p:nvSpPr>
          <p:cNvPr id="3" name="Content Placeholder 2"/>
          <p:cNvSpPr>
            <a:spLocks noGrp="1"/>
          </p:cNvSpPr>
          <p:nvPr>
            <p:ph idx="1"/>
          </p:nvPr>
        </p:nvSpPr>
        <p:spPr>
          <a:xfrm>
            <a:off x="838200" y="2447926"/>
            <a:ext cx="10515600" cy="3556426"/>
          </a:xfrm>
        </p:spPr>
        <p:txBody>
          <a:bodyPr/>
          <a:lstStyle/>
          <a:p>
            <a:r>
              <a:rPr lang="en-GB" dirty="0"/>
              <a:t>A retro based text game that simulated the player quickly developing the symptoms of dementia.</a:t>
            </a:r>
          </a:p>
          <a:p>
            <a:pPr marL="0" indent="0">
              <a:buNone/>
            </a:pPr>
            <a:endParaRPr lang="en-GB" dirty="0"/>
          </a:p>
          <a:p>
            <a:r>
              <a:rPr lang="en-GB" dirty="0"/>
              <a:t>A variety of mini games, each based on a particular symptom of dementia. </a:t>
            </a:r>
          </a:p>
        </p:txBody>
      </p:sp>
      <p:pic>
        <p:nvPicPr>
          <p:cNvPr id="4" name="Picture 2" descr="https://www.everydayhero.co.uk/events/downloads/0000/2747/ARUK_campaign_logo_we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2125" y="48247"/>
            <a:ext cx="3203575" cy="1074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1319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800" b="1" dirty="0"/>
              <a:t>Final idea:</a:t>
            </a:r>
            <a:endParaRPr lang="en-GB" b="1" dirty="0"/>
          </a:p>
        </p:txBody>
      </p:sp>
      <p:sp>
        <p:nvSpPr>
          <p:cNvPr id="3" name="Content Placeholder 2"/>
          <p:cNvSpPr>
            <a:spLocks noGrp="1"/>
          </p:cNvSpPr>
          <p:nvPr>
            <p:ph idx="1"/>
          </p:nvPr>
        </p:nvSpPr>
        <p:spPr>
          <a:xfrm>
            <a:off x="838200" y="2274849"/>
            <a:ext cx="10515600" cy="3902114"/>
          </a:xfrm>
        </p:spPr>
        <p:txBody>
          <a:bodyPr/>
          <a:lstStyle/>
          <a:p>
            <a:r>
              <a:rPr lang="en-GB" dirty="0"/>
              <a:t>A question based web application that:</a:t>
            </a:r>
          </a:p>
          <a:p>
            <a:pPr lvl="1"/>
            <a:r>
              <a:rPr lang="en-GB" dirty="0"/>
              <a:t>questions user’s pre existing assumptions of dementia</a:t>
            </a:r>
          </a:p>
          <a:p>
            <a:pPr lvl="1"/>
            <a:r>
              <a:rPr lang="en-GB" dirty="0"/>
              <a:t>includes information to raise awareness of the disease</a:t>
            </a:r>
          </a:p>
          <a:p>
            <a:pPr lvl="1"/>
            <a:r>
              <a:rPr lang="en-GB" dirty="0"/>
              <a:t>allows a user to share their score and see their friend’s scores</a:t>
            </a:r>
          </a:p>
        </p:txBody>
      </p:sp>
      <p:pic>
        <p:nvPicPr>
          <p:cNvPr id="4" name="Picture 2" descr="https://www.everydayhero.co.uk/events/downloads/0000/2747/ARUK_campaign_logo_we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2125" y="48247"/>
            <a:ext cx="3203575" cy="1074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7171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4154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Explanation of Implementation</a:t>
            </a:r>
          </a:p>
        </p:txBody>
      </p:sp>
      <p:sp>
        <p:nvSpPr>
          <p:cNvPr id="3" name="Content Placeholder 2"/>
          <p:cNvSpPr>
            <a:spLocks noGrp="1"/>
          </p:cNvSpPr>
          <p:nvPr>
            <p:ph idx="1"/>
          </p:nvPr>
        </p:nvSpPr>
        <p:spPr/>
        <p:txBody>
          <a:bodyPr>
            <a:normAutofit/>
          </a:bodyPr>
          <a:lstStyle/>
          <a:p>
            <a:r>
              <a:rPr lang="en-GB" dirty="0"/>
              <a:t>Front end written </a:t>
            </a:r>
          </a:p>
          <a:p>
            <a:pPr lvl="1"/>
            <a:r>
              <a:rPr lang="en-GB" dirty="0" err="1"/>
              <a:t>Javascript</a:t>
            </a:r>
            <a:r>
              <a:rPr lang="en-GB" dirty="0"/>
              <a:t> </a:t>
            </a:r>
          </a:p>
          <a:p>
            <a:pPr lvl="1"/>
            <a:r>
              <a:rPr lang="en-GB" dirty="0"/>
              <a:t>HTML</a:t>
            </a:r>
          </a:p>
          <a:p>
            <a:pPr lvl="1"/>
            <a:r>
              <a:rPr lang="en-GB" dirty="0"/>
              <a:t>CSS </a:t>
            </a:r>
          </a:p>
          <a:p>
            <a:pPr algn="just"/>
            <a:r>
              <a:rPr lang="en-GB" dirty="0"/>
              <a:t>JavaScript is also used to simulate the penalties for incorrect answers.</a:t>
            </a:r>
          </a:p>
          <a:p>
            <a:endParaRPr lang="en-GB" dirty="0"/>
          </a:p>
          <a:p>
            <a:endParaRPr lang="en-GB" dirty="0"/>
          </a:p>
        </p:txBody>
      </p:sp>
      <p:pic>
        <p:nvPicPr>
          <p:cNvPr id="4" name="Picture 2" descr="https://www.everydayhero.co.uk/events/downloads/0000/2747/ARUK_campaign_logo_we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2125" y="48247"/>
            <a:ext cx="3203575" cy="1074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0839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800" b="1" dirty="0"/>
              <a:t>Future Development</a:t>
            </a:r>
          </a:p>
        </p:txBody>
      </p:sp>
      <p:sp>
        <p:nvSpPr>
          <p:cNvPr id="3" name="Content Placeholder 2"/>
          <p:cNvSpPr>
            <a:spLocks noGrp="1"/>
          </p:cNvSpPr>
          <p:nvPr>
            <p:ph idx="1"/>
          </p:nvPr>
        </p:nvSpPr>
        <p:spPr/>
        <p:txBody>
          <a:bodyPr>
            <a:normAutofit/>
          </a:bodyPr>
          <a:lstStyle/>
          <a:p>
            <a:r>
              <a:rPr lang="en-GB" dirty="0"/>
              <a:t>An animation of an orange animation being peeled (when questions are incorrectly answered).</a:t>
            </a:r>
          </a:p>
          <a:p>
            <a:r>
              <a:rPr lang="en-GB" dirty="0"/>
              <a:t>Implementing a back end database</a:t>
            </a:r>
          </a:p>
          <a:p>
            <a:r>
              <a:rPr lang="en-GB" dirty="0"/>
              <a:t>Exclusive Alzheimer’s Research UK snapchat filter and Snapchat snap cash feature.</a:t>
            </a:r>
          </a:p>
          <a:p>
            <a:r>
              <a:rPr lang="en-GB" dirty="0"/>
              <a:t>Greater social media integration and possible iOS and Android apps.</a:t>
            </a:r>
          </a:p>
          <a:p>
            <a:pPr marL="0" indent="0">
              <a:buNone/>
            </a:pPr>
            <a:endParaRPr lang="en-GB" dirty="0"/>
          </a:p>
          <a:p>
            <a:pPr marL="0" indent="0">
              <a:buNone/>
            </a:pPr>
            <a:endParaRPr lang="en-GB" dirty="0"/>
          </a:p>
        </p:txBody>
      </p:sp>
      <p:pic>
        <p:nvPicPr>
          <p:cNvPr id="4" name="Picture 2" descr="https://www.everydayhero.co.uk/events/downloads/0000/2747/ARUK_campaign_logo_we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2125" y="48247"/>
            <a:ext cx="3203575" cy="1074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61060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321</TotalTime>
  <Words>709</Words>
  <Application>Microsoft Office PowerPoint</Application>
  <PresentationFormat>Widescreen</PresentationFormat>
  <Paragraphs>86</Paragraphs>
  <Slides>11</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Courier New</vt:lpstr>
      <vt:lpstr>Office Theme</vt:lpstr>
      <vt:lpstr>team  11</vt:lpstr>
      <vt:lpstr>Plan</vt:lpstr>
      <vt:lpstr>Problem Statement</vt:lpstr>
      <vt:lpstr>Problem Statement</vt:lpstr>
      <vt:lpstr>Ideas:</vt:lpstr>
      <vt:lpstr>Final idea:</vt:lpstr>
      <vt:lpstr>PowerPoint Presentation</vt:lpstr>
      <vt:lpstr>Explanation of Implementation</vt:lpstr>
      <vt:lpstr>Future Development</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11 Presentation</dc:title>
  <dc:creator>Rahman, Adil</dc:creator>
  <cp:lastModifiedBy>Rahman, Adil</cp:lastModifiedBy>
  <cp:revision>45</cp:revision>
  <dcterms:created xsi:type="dcterms:W3CDTF">2016-12-10T01:15:20Z</dcterms:created>
  <dcterms:modified xsi:type="dcterms:W3CDTF">2016-12-10T07:51:42Z</dcterms:modified>
</cp:coreProperties>
</file>