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0" r:id="rId4"/>
    <p:sldId id="262" r:id="rId5"/>
    <p:sldId id="258" r:id="rId6"/>
    <p:sldId id="257"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n, Adil" initials="RA" lastIdx="1" clrIdx="0">
    <p:extLst>
      <p:ext uri="{19B8F6BF-5375-455C-9EA6-DF929625EA0E}">
        <p15:presenceInfo xmlns:p15="http://schemas.microsoft.com/office/powerpoint/2012/main" userId="Rahman, Ad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77" autoAdjust="0"/>
  </p:normalViewPr>
  <p:slideViewPr>
    <p:cSldViewPr snapToGrid="0">
      <p:cViewPr varScale="1">
        <p:scale>
          <a:sx n="48" d="100"/>
          <a:sy n="48" d="100"/>
        </p:scale>
        <p:origin x="62" y="509"/>
      </p:cViewPr>
      <p:guideLst/>
    </p:cSldViewPr>
  </p:slideViewPr>
  <p:notesTextViewPr>
    <p:cViewPr>
      <p:scale>
        <a:sx n="1" d="1"/>
        <a:sy n="1" d="1"/>
      </p:scale>
      <p:origin x="0" y="-60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77AA3-6198-4524-81D2-DFCCAE1BED8C}" type="datetimeFigureOut">
              <a:rPr lang="en-GB" smtClean="0"/>
              <a:t>10/12/2016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20A-880C-4DAA-A893-D2B86E971586}" type="slidenum">
              <a:rPr lang="en-GB" smtClean="0"/>
              <a:t>‹#›</a:t>
            </a:fld>
            <a:endParaRPr lang="en-GB"/>
          </a:p>
        </p:txBody>
      </p:sp>
    </p:spTree>
    <p:extLst>
      <p:ext uri="{BB962C8B-B14F-4D97-AF65-F5344CB8AC3E}">
        <p14:creationId xmlns:p14="http://schemas.microsoft.com/office/powerpoint/2010/main" val="163479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Front end written in </a:t>
            </a:r>
            <a:r>
              <a:rPr lang="en-GB" dirty="0" err="1"/>
              <a:t>Javascript</a:t>
            </a:r>
            <a:r>
              <a:rPr lang="en-GB" dirty="0"/>
              <a:t> which provides the logic of the application by transitioning between questions and returning the results.</a:t>
            </a:r>
          </a:p>
          <a:p>
            <a:endParaRPr lang="en-GB" dirty="0"/>
          </a:p>
          <a:p>
            <a:r>
              <a:rPr lang="en-GB" dirty="0"/>
              <a:t>HTML and CSS being used to render the web pages. The user is also returned a message when they answer a question incorrectly to explain the correct answer.</a:t>
            </a:r>
          </a:p>
          <a:p>
            <a:endParaRPr lang="en-GB" dirty="0"/>
          </a:p>
          <a:p>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4</a:t>
            </a:fld>
            <a:endParaRPr lang="en-GB"/>
          </a:p>
        </p:txBody>
      </p:sp>
    </p:spTree>
    <p:extLst>
      <p:ext uri="{BB962C8B-B14F-4D97-AF65-F5344CB8AC3E}">
        <p14:creationId xmlns:p14="http://schemas.microsoft.com/office/powerpoint/2010/main" val="373608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“What</a:t>
            </a:r>
            <a:r>
              <a:rPr lang="en-GB" baseline="0" dirty="0"/>
              <a:t> is the most common form of dementia?”</a:t>
            </a:r>
          </a:p>
          <a:p>
            <a:pPr marL="228600" indent="-228600">
              <a:buAutoNum type="arabicPeriod"/>
            </a:pPr>
            <a:r>
              <a:rPr lang="en-GB" baseline="0" dirty="0"/>
              <a:t>“Who has a higher risk of developing Alzheimer’s disease?”</a:t>
            </a:r>
          </a:p>
          <a:p>
            <a:pPr marL="228600" indent="-228600">
              <a:buAutoNum type="arabicPeriod"/>
            </a:pPr>
            <a:r>
              <a:rPr lang="en-GB" baseline="0" dirty="0"/>
              <a:t>“What are the two proteins responsible for dementia?”</a:t>
            </a:r>
          </a:p>
          <a:p>
            <a:pPr marL="228600" indent="-228600">
              <a:buAutoNum type="arabicPeriod"/>
            </a:pPr>
            <a:r>
              <a:rPr lang="en-GB" baseline="0" dirty="0"/>
              <a:t>“Is there a cure for Alzheimer’s disease?”</a:t>
            </a:r>
          </a:p>
          <a:p>
            <a:pPr marL="228600" indent="-228600">
              <a:buAutoNum type="arabicPeriod"/>
            </a:pPr>
            <a:r>
              <a:rPr lang="en-GB" baseline="0" dirty="0"/>
              <a:t>“How much does dementia effect the global economy?”</a:t>
            </a:r>
          </a:p>
          <a:p>
            <a:pPr marL="228600" indent="-228600">
              <a:buAutoNum type="arabicPeriod"/>
            </a:pPr>
            <a:r>
              <a:rPr lang="en-GB" baseline="0" dirty="0"/>
              <a:t>~ “Is Alzheimer’s disease fatal?”</a:t>
            </a:r>
          </a:p>
          <a:p>
            <a:pPr marL="228600" indent="-228600">
              <a:buAutoNum type="arabicPeriod"/>
            </a:pPr>
            <a:r>
              <a:rPr lang="en-GB" dirty="0"/>
              <a:t>Does</a:t>
            </a:r>
            <a:r>
              <a:rPr lang="en-GB" baseline="0" dirty="0"/>
              <a:t> Alzheimer's only effect people over 65? (question in app different wording but same context)</a:t>
            </a:r>
          </a:p>
          <a:p>
            <a:pPr marL="228600" indent="-228600">
              <a:buAutoNum type="arabicPeriod"/>
            </a:pPr>
            <a:r>
              <a:rPr lang="en-GB" baseline="0" dirty="0"/>
              <a:t>“Alzheimer’s and </a:t>
            </a:r>
            <a:r>
              <a:rPr lang="en-GB" baseline="0" dirty="0" err="1"/>
              <a:t>Dimentia</a:t>
            </a:r>
            <a:r>
              <a:rPr lang="en-GB" baseline="0" dirty="0"/>
              <a:t> are the leading causes of death in the UK?”</a:t>
            </a:r>
          </a:p>
          <a:p>
            <a:pPr marL="228600" indent="-228600">
              <a:buAutoNum type="arabicPeriod"/>
            </a:pPr>
            <a:r>
              <a:rPr lang="en-GB" baseline="0" dirty="0"/>
              <a:t>“Are the most prominent symptoms of Alzheimer's disease include memory loss, gradual loss of speech, and/or difficulties with any physical movements?”</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CDE8920A-880C-4DAA-A893-D2B86E971586}" type="slidenum">
              <a:rPr lang="en-GB" smtClean="0"/>
              <a:t>6</a:t>
            </a:fld>
            <a:endParaRPr lang="en-GB"/>
          </a:p>
        </p:txBody>
      </p:sp>
    </p:spTree>
    <p:extLst>
      <p:ext uri="{BB962C8B-B14F-4D97-AF65-F5344CB8AC3E}">
        <p14:creationId xmlns:p14="http://schemas.microsoft.com/office/powerpoint/2010/main" val="82022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4582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28339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37065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675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5D974-6F51-49B0-BF4B-BC3C48F52BE3}" type="datetimeFigureOut">
              <a:rPr lang="en-GB" smtClean="0"/>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6158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509426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095D974-6F51-49B0-BF4B-BC3C48F52BE3}" type="datetimeFigureOut">
              <a:rPr lang="en-GB" smtClean="0"/>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86688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095D974-6F51-49B0-BF4B-BC3C48F52BE3}" type="datetimeFigureOut">
              <a:rPr lang="en-GB" smtClean="0"/>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2812432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5D974-6F51-49B0-BF4B-BC3C48F52BE3}" type="datetimeFigureOut">
              <a:rPr lang="en-GB" smtClean="0"/>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7559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18329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5D974-6F51-49B0-BF4B-BC3C48F52BE3}" type="datetimeFigureOut">
              <a:rPr lang="en-GB" smtClean="0"/>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44021-6F67-411F-859B-DCF14E8E7CB6}" type="slidenum">
              <a:rPr lang="en-GB" smtClean="0"/>
              <a:t>‹#›</a:t>
            </a:fld>
            <a:endParaRPr lang="en-GB"/>
          </a:p>
        </p:txBody>
      </p:sp>
    </p:spTree>
    <p:extLst>
      <p:ext uri="{BB962C8B-B14F-4D97-AF65-F5344CB8AC3E}">
        <p14:creationId xmlns:p14="http://schemas.microsoft.com/office/powerpoint/2010/main" val="336630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5D974-6F51-49B0-BF4B-BC3C48F52BE3}" type="datetimeFigureOut">
              <a:rPr lang="en-GB" smtClean="0"/>
              <a:t>10/12/2016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44021-6F67-411F-859B-DCF14E8E7CB6}" type="slidenum">
              <a:rPr lang="en-GB" smtClean="0"/>
              <a:t>‹#›</a:t>
            </a:fld>
            <a:endParaRPr lang="en-GB"/>
          </a:p>
        </p:txBody>
      </p:sp>
    </p:spTree>
    <p:extLst>
      <p:ext uri="{BB962C8B-B14F-4D97-AF65-F5344CB8AC3E}">
        <p14:creationId xmlns:p14="http://schemas.microsoft.com/office/powerpoint/2010/main" val="1603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Team 11 Presentation</a:t>
            </a:r>
          </a:p>
        </p:txBody>
      </p:sp>
      <p:sp>
        <p:nvSpPr>
          <p:cNvPr id="3" name="Subtitle 2"/>
          <p:cNvSpPr>
            <a:spLocks noGrp="1"/>
          </p:cNvSpPr>
          <p:nvPr>
            <p:ph type="subTitle" idx="1"/>
          </p:nvPr>
        </p:nvSpPr>
        <p:spPr/>
        <p:txBody>
          <a:bodyPr/>
          <a:lstStyle/>
          <a:p>
            <a:r>
              <a:rPr lang="en-GB" dirty="0"/>
              <a:t>Raising the awareness of Alzaimer’s Disease</a:t>
            </a:r>
          </a:p>
        </p:txBody>
      </p:sp>
    </p:spTree>
    <p:extLst>
      <p:ext uri="{BB962C8B-B14F-4D97-AF65-F5344CB8AC3E}">
        <p14:creationId xmlns:p14="http://schemas.microsoft.com/office/powerpoint/2010/main" val="204272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sp>
        <p:nvSpPr>
          <p:cNvPr id="3" name="Content Placeholder 2"/>
          <p:cNvSpPr>
            <a:spLocks noGrp="1"/>
          </p:cNvSpPr>
          <p:nvPr>
            <p:ph idx="1"/>
          </p:nvPr>
        </p:nvSpPr>
        <p:spPr/>
        <p:txBody>
          <a:bodyPr>
            <a:normAutofit/>
          </a:bodyPr>
          <a:lstStyle/>
          <a:p>
            <a:r>
              <a:rPr lang="en-GB" dirty="0"/>
              <a:t>Problem Specification</a:t>
            </a:r>
          </a:p>
          <a:p>
            <a:r>
              <a:rPr lang="en-GB" dirty="0"/>
              <a:t>Key Requirements</a:t>
            </a:r>
          </a:p>
          <a:p>
            <a:pPr lvl="1"/>
            <a:r>
              <a:rPr lang="en-GB" dirty="0"/>
              <a:t>Benefit users</a:t>
            </a:r>
          </a:p>
          <a:p>
            <a:pPr lvl="1"/>
            <a:r>
              <a:rPr lang="en-GB" dirty="0"/>
              <a:t>Benefit organisation</a:t>
            </a:r>
          </a:p>
          <a:p>
            <a:pPr lvl="1"/>
            <a:r>
              <a:rPr lang="en-GB" dirty="0"/>
              <a:t>Meet specification</a:t>
            </a:r>
          </a:p>
          <a:p>
            <a:r>
              <a:rPr lang="en-GB" dirty="0"/>
              <a:t>Code snippets and explanation of implementation </a:t>
            </a:r>
          </a:p>
          <a:p>
            <a:r>
              <a:rPr lang="en-GB" dirty="0"/>
              <a:t>Demo (if any)</a:t>
            </a:r>
          </a:p>
          <a:p>
            <a:r>
              <a:rPr lang="en-GB" dirty="0"/>
              <a:t>Future developments</a:t>
            </a:r>
          </a:p>
          <a:p>
            <a:r>
              <a:rPr lang="en-GB" dirty="0"/>
              <a:t>Bibliography </a:t>
            </a:r>
          </a:p>
          <a:p>
            <a:endParaRPr lang="en-GB" dirty="0"/>
          </a:p>
        </p:txBody>
      </p:sp>
    </p:spTree>
    <p:extLst>
      <p:ext uri="{BB962C8B-B14F-4D97-AF65-F5344CB8AC3E}">
        <p14:creationId xmlns:p14="http://schemas.microsoft.com/office/powerpoint/2010/main" val="235597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Statement</a:t>
            </a:r>
          </a:p>
        </p:txBody>
      </p:sp>
      <p:sp>
        <p:nvSpPr>
          <p:cNvPr id="3" name="Content Placeholder 2"/>
          <p:cNvSpPr>
            <a:spLocks noGrp="1"/>
          </p:cNvSpPr>
          <p:nvPr>
            <p:ph idx="1"/>
          </p:nvPr>
        </p:nvSpPr>
        <p:spPr/>
        <p:txBody>
          <a:bodyPr/>
          <a:lstStyle/>
          <a:p>
            <a:pPr marL="0" indent="0">
              <a:buNone/>
            </a:pPr>
            <a:r>
              <a:rPr lang="en-GB" dirty="0"/>
              <a:t>Aims:</a:t>
            </a:r>
          </a:p>
          <a:p>
            <a:r>
              <a:rPr lang="en-GB" dirty="0"/>
              <a:t>Mobile or Web Application that demonstrates what it might be like to have dementia through the use of a social media account. The application should help users understand and appreciate the effects of dementia on those that are affected as well as theirs friends and love ones, encouraging people to share the application and donate to the charity. </a:t>
            </a:r>
          </a:p>
          <a:p>
            <a:pPr marL="0" indent="0">
              <a:buNone/>
            </a:pPr>
            <a:endParaRPr lang="en-GB" dirty="0"/>
          </a:p>
        </p:txBody>
      </p:sp>
    </p:spTree>
    <p:extLst>
      <p:ext uri="{BB962C8B-B14F-4D97-AF65-F5344CB8AC3E}">
        <p14:creationId xmlns:p14="http://schemas.microsoft.com/office/powerpoint/2010/main" val="196251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Implementation</a:t>
            </a:r>
          </a:p>
        </p:txBody>
      </p:sp>
      <p:sp>
        <p:nvSpPr>
          <p:cNvPr id="3" name="Content Placeholder 2"/>
          <p:cNvSpPr>
            <a:spLocks noGrp="1"/>
          </p:cNvSpPr>
          <p:nvPr>
            <p:ph idx="1"/>
          </p:nvPr>
        </p:nvSpPr>
        <p:spPr/>
        <p:txBody>
          <a:bodyPr>
            <a:normAutofit/>
          </a:bodyPr>
          <a:lstStyle/>
          <a:p>
            <a:r>
              <a:rPr lang="en-GB" dirty="0"/>
              <a:t>Front end written </a:t>
            </a:r>
          </a:p>
          <a:p>
            <a:pPr lvl="1"/>
            <a:r>
              <a:rPr lang="en-GB" dirty="0" err="1"/>
              <a:t>Javascript</a:t>
            </a:r>
            <a:r>
              <a:rPr lang="en-GB" dirty="0"/>
              <a:t> </a:t>
            </a:r>
          </a:p>
          <a:p>
            <a:pPr lvl="1"/>
            <a:r>
              <a:rPr lang="en-GB" dirty="0"/>
              <a:t>HTML</a:t>
            </a:r>
          </a:p>
          <a:p>
            <a:pPr lvl="1"/>
            <a:r>
              <a:rPr lang="en-GB" dirty="0"/>
              <a:t>CSS </a:t>
            </a:r>
          </a:p>
          <a:p>
            <a:pPr lvl="1"/>
            <a:r>
              <a:rPr lang="en-GB" dirty="0"/>
              <a:t>JavaScript is also used to simulate the penalties for incorrect answers and with each incorrect answer, the following question will be modified in a way that it will be simulated to show how a person with Alzheimer's would approach the problem with modifications such as missing or confusing words in simple sentences, trouble with organisation and simple numeracy questions and general memory loss.</a:t>
            </a:r>
          </a:p>
          <a:p>
            <a:pPr algn="just"/>
            <a:endParaRPr lang="en-GB" dirty="0"/>
          </a:p>
          <a:p>
            <a:endParaRPr lang="en-GB" dirty="0"/>
          </a:p>
          <a:p>
            <a:endParaRPr lang="en-GB" dirty="0"/>
          </a:p>
        </p:txBody>
      </p:sp>
    </p:spTree>
    <p:extLst>
      <p:ext uri="{BB962C8B-B14F-4D97-AF65-F5344CB8AC3E}">
        <p14:creationId xmlns:p14="http://schemas.microsoft.com/office/powerpoint/2010/main" val="354083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Development</a:t>
            </a:r>
          </a:p>
        </p:txBody>
      </p:sp>
      <p:sp>
        <p:nvSpPr>
          <p:cNvPr id="3" name="Content Placeholder 2"/>
          <p:cNvSpPr>
            <a:spLocks noGrp="1"/>
          </p:cNvSpPr>
          <p:nvPr>
            <p:ph idx="1"/>
          </p:nvPr>
        </p:nvSpPr>
        <p:spPr/>
        <p:txBody>
          <a:bodyPr/>
          <a:lstStyle/>
          <a:p>
            <a:r>
              <a:rPr lang="en-GB" dirty="0"/>
              <a:t>Instead of having a generic health bar, an animation of an orange animation being peeled as health decreases (when questions are incorrectly answered).</a:t>
            </a:r>
          </a:p>
          <a:p>
            <a:r>
              <a:rPr lang="en-GB" dirty="0"/>
              <a:t>Implementing a back end database to store many more questions that can be queried by a web server for questions to make the selection random each time. </a:t>
            </a:r>
          </a:p>
          <a:p>
            <a:endParaRPr lang="en-GB" dirty="0"/>
          </a:p>
          <a:p>
            <a:pPr marL="0" indent="0">
              <a:buNone/>
            </a:pPr>
            <a:endParaRPr lang="en-GB" dirty="0"/>
          </a:p>
        </p:txBody>
      </p:sp>
    </p:spTree>
    <p:extLst>
      <p:ext uri="{BB962C8B-B14F-4D97-AF65-F5344CB8AC3E}">
        <p14:creationId xmlns:p14="http://schemas.microsoft.com/office/powerpoint/2010/main" val="184610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465221" y="1825625"/>
            <a:ext cx="11518231" cy="4351338"/>
          </a:xfrm>
        </p:spPr>
        <p:txBody>
          <a:bodyPr>
            <a:normAutofit/>
          </a:bodyPr>
          <a:lstStyle/>
          <a:p>
            <a:pPr>
              <a:buFont typeface="+mj-lt"/>
              <a:buAutoNum type="arabicPeriod"/>
            </a:pPr>
            <a:r>
              <a:rPr lang="en-GB" sz="1100" dirty="0"/>
              <a:t>Questions:</a:t>
            </a:r>
          </a:p>
          <a:p>
            <a:pPr lvl="1">
              <a:buFont typeface="+mj-lt"/>
              <a:buAutoNum type="arabicPeriod"/>
            </a:pPr>
            <a:r>
              <a:rPr lang="en-GB" sz="1050" dirty="0"/>
              <a:t>“What is the most common form of dementia?”</a:t>
            </a:r>
            <a:br>
              <a:rPr lang="en-GB" sz="1050" dirty="0"/>
            </a:br>
            <a:r>
              <a:rPr lang="en-GB" sz="1050" dirty="0"/>
              <a:t>Judd, N. and Society, A. (2007) </a:t>
            </a:r>
            <a:r>
              <a:rPr lang="en-GB" sz="1050" i="1" dirty="0"/>
              <a:t>What is Alzheimer’s disease? - Alzheimer’s society</a:t>
            </a:r>
            <a:r>
              <a:rPr lang="en-GB" sz="1050" dirty="0"/>
              <a:t>. Available at: https://www.alzheimers.org.uk/site/scripts/documents_info.php?documentID=100 (Accessed: 10 December 2016).</a:t>
            </a:r>
          </a:p>
          <a:p>
            <a:pPr lvl="1">
              <a:buFont typeface="+mj-lt"/>
              <a:buAutoNum type="arabicPeriod"/>
            </a:pPr>
            <a:r>
              <a:rPr lang="en-GB" sz="1050" dirty="0"/>
              <a:t>“Who has a higher risk of developing Alzheimer’s disease?”</a:t>
            </a:r>
            <a:br>
              <a:rPr lang="en-GB" sz="1050" dirty="0"/>
            </a:br>
            <a:r>
              <a:rPr lang="en-GB" sz="1050" dirty="0"/>
              <a:t>Sauer, A. (2015) </a:t>
            </a:r>
            <a:r>
              <a:rPr lang="en-GB" sz="1050" i="1" dirty="0"/>
              <a:t>Why is Alzheimer’s more likely in women?</a:t>
            </a:r>
            <a:r>
              <a:rPr lang="en-GB" sz="1050" dirty="0"/>
              <a:t> Available at: http://www.alzheimers.net/8-12-15-why-is-alzheimers-more-likely-in-women/ (Accessed: 10 December 2016).</a:t>
            </a:r>
          </a:p>
          <a:p>
            <a:pPr lvl="1">
              <a:buFont typeface="+mj-lt"/>
              <a:buAutoNum type="arabicPeriod"/>
            </a:pPr>
            <a:r>
              <a:rPr lang="en-GB" sz="1050" dirty="0"/>
              <a:t>“What are the two proteins responsible for dementia?”</a:t>
            </a:r>
            <a:br>
              <a:rPr lang="en-GB" sz="1050" dirty="0"/>
            </a:br>
            <a:r>
              <a:rPr lang="en-GB" sz="1050" dirty="0"/>
              <a:t>Bloom, G.S. (2014) ‘Amyloid-</a:t>
            </a:r>
            <a:r>
              <a:rPr lang="el-GR" sz="1050" dirty="0"/>
              <a:t>β </a:t>
            </a:r>
            <a:r>
              <a:rPr lang="en-GB" sz="1050" dirty="0"/>
              <a:t>and Tau’, </a:t>
            </a:r>
            <a:r>
              <a:rPr lang="en-GB" sz="1050" i="1" dirty="0"/>
              <a:t>JAMA Neurology</a:t>
            </a:r>
            <a:r>
              <a:rPr lang="en-GB" sz="1050" dirty="0"/>
              <a:t>, 71(4), p. 505. </a:t>
            </a:r>
            <a:r>
              <a:rPr lang="en-GB" sz="1050" dirty="0" err="1"/>
              <a:t>doi</a:t>
            </a:r>
            <a:r>
              <a:rPr lang="en-GB" sz="1050" dirty="0"/>
              <a:t>: 10.1001/jamaneurol.2013.5847.</a:t>
            </a:r>
          </a:p>
          <a:p>
            <a:pPr lvl="1">
              <a:buFont typeface="+mj-lt"/>
              <a:buAutoNum type="arabicPeriod"/>
            </a:pPr>
            <a:r>
              <a:rPr lang="en-GB" sz="1050" dirty="0"/>
              <a:t>4) Association®, A. (2016) </a:t>
            </a:r>
            <a:r>
              <a:rPr lang="en-GB" sz="1050" i="1" dirty="0"/>
              <a:t>Latest treatment options</a:t>
            </a:r>
            <a:r>
              <a:rPr lang="en-GB" sz="1050" dirty="0"/>
              <a:t>. Available at: http://www.alz.org/alzheimers_disease_treatments.asp (Accessed: 10 December 2016).</a:t>
            </a:r>
          </a:p>
          <a:p>
            <a:pPr lvl="1">
              <a:buFont typeface="+mj-lt"/>
              <a:buAutoNum type="arabicPeriod"/>
            </a:pPr>
            <a:r>
              <a:rPr lang="en-GB" sz="1050" dirty="0"/>
              <a:t>5) </a:t>
            </a:r>
            <a:r>
              <a:rPr lang="en-GB" sz="1050" i="1" dirty="0"/>
              <a:t>10 things you need to know about the impact of dementia on people, carers and the economy | Alzheimer’s research UK</a:t>
            </a:r>
            <a:r>
              <a:rPr lang="en-GB" sz="1050" dirty="0"/>
              <a:t> (2017) Available at: http://www.alzheimersresearchuk.org/about-dementia/facts-stats/10-things-you-need-to-know-about-the-impact-of-dementia/ (Accessed: 10 December 2016).</a:t>
            </a:r>
          </a:p>
          <a:p>
            <a:pPr lvl="1">
              <a:buFont typeface="+mj-lt"/>
              <a:buAutoNum type="arabicPeriod"/>
            </a:pPr>
            <a:r>
              <a:rPr lang="en-GB" sz="1050" dirty="0"/>
              <a:t>6) Association®, A. (2016) </a:t>
            </a:r>
            <a:r>
              <a:rPr lang="en-GB" sz="1050" i="1" dirty="0"/>
              <a:t>Memory loss myths &amp; facts</a:t>
            </a:r>
            <a:r>
              <a:rPr lang="en-GB" sz="1050" dirty="0"/>
              <a:t>. Available at: http://www.alz.org/alzheimers_disease_myths_about_alzheimers.asp (Accessed: 10 December 2016).</a:t>
            </a:r>
          </a:p>
          <a:p>
            <a:pPr lvl="1">
              <a:buFont typeface="+mj-lt"/>
              <a:buAutoNum type="arabicPeriod"/>
            </a:pPr>
            <a:r>
              <a:rPr lang="en-GB" sz="1050" dirty="0"/>
              <a:t>7) Association®, A. (2016) </a:t>
            </a:r>
            <a:r>
              <a:rPr lang="en-GB" sz="1050" i="1" dirty="0"/>
              <a:t>Memory loss myths &amp; facts</a:t>
            </a:r>
            <a:r>
              <a:rPr lang="en-GB" sz="1050" dirty="0"/>
              <a:t>. Available at: http://www.alz.org/alzheimers_disease_myths_about_alzheimers.asp (Accessed: 10 December 2016).</a:t>
            </a:r>
          </a:p>
          <a:p>
            <a:pPr lvl="1">
              <a:buFont typeface="+mj-lt"/>
              <a:buAutoNum type="arabicPeriod"/>
            </a:pPr>
            <a:r>
              <a:rPr lang="en-GB" sz="1050" dirty="0"/>
              <a:t>8) Siddique, H. (2016) </a:t>
            </a:r>
            <a:r>
              <a:rPr lang="en-GB" sz="1050" i="1" dirty="0"/>
              <a:t>Dementia and Alzheimer’s leading cause of death in England and wales</a:t>
            </a:r>
            <a:r>
              <a:rPr lang="en-GB" sz="1050" dirty="0"/>
              <a:t>. Available at: https://www.theguardian.com/society/2016/nov/14/dementia-and-alzheimers-leading-cause-of-death-england-and-wales (Accessed: 10 December 2016).</a:t>
            </a:r>
          </a:p>
          <a:p>
            <a:pPr lvl="1">
              <a:buFont typeface="+mj-lt"/>
              <a:buAutoNum type="arabicPeriod"/>
            </a:pPr>
            <a:r>
              <a:rPr lang="en-GB" sz="1050" dirty="0"/>
              <a:t>9) Choices, N. (2016) </a:t>
            </a:r>
            <a:r>
              <a:rPr lang="en-GB" sz="1050" i="1" dirty="0"/>
              <a:t>Alzheimer’s disease - symptoms</a:t>
            </a:r>
            <a:r>
              <a:rPr lang="en-GB" sz="1050" dirty="0"/>
              <a:t>. Available at: http://www.nhs.uk/Conditions/Alzheimers-disease/Pages/Symptoms.aspx (Accessed: 10 December 2016).</a:t>
            </a:r>
          </a:p>
        </p:txBody>
      </p:sp>
    </p:spTree>
    <p:extLst>
      <p:ext uri="{BB962C8B-B14F-4D97-AF65-F5344CB8AC3E}">
        <p14:creationId xmlns:p14="http://schemas.microsoft.com/office/powerpoint/2010/main" val="401124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513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477</Words>
  <Application>Microsoft Office PowerPoint</Application>
  <PresentationFormat>Widescreen</PresentationFormat>
  <Paragraphs>54</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Team 11 Presentation</vt:lpstr>
      <vt:lpstr>Plan</vt:lpstr>
      <vt:lpstr>Problem Statement</vt:lpstr>
      <vt:lpstr>Explanation of Implementation</vt:lpstr>
      <vt:lpstr>Future Development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11 Presentation</dc:title>
  <dc:creator>Rahman, Adil</dc:creator>
  <cp:lastModifiedBy>Rahman, Adil</cp:lastModifiedBy>
  <cp:revision>27</cp:revision>
  <dcterms:created xsi:type="dcterms:W3CDTF">2016-12-10T01:15:20Z</dcterms:created>
  <dcterms:modified xsi:type="dcterms:W3CDTF">2016-12-10T05:40:28Z</dcterms:modified>
</cp:coreProperties>
</file>