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2"/>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2CCB24-F98E-5744-A4D2-4E74CD76F707}" type="datetimeFigureOut">
              <a:rPr lang="fr-FR" smtClean="0"/>
              <a:t>20/01/2020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787675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2CCB24-F98E-5744-A4D2-4E74CD76F707}" type="datetimeFigureOut">
              <a:rPr lang="fr-FR" smtClean="0"/>
              <a:t>20/01/2020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180954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2CCB24-F98E-5744-A4D2-4E74CD76F707}" type="datetimeFigureOut">
              <a:rPr lang="fr-FR" smtClean="0"/>
              <a:t>20/01/2020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290340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42CCB24-F98E-5744-A4D2-4E74CD76F707}" type="datetimeFigureOut">
              <a:rPr lang="fr-FR" smtClean="0"/>
              <a:t>20/01/2020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186111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442CCB24-F98E-5744-A4D2-4E74CD76F707}" type="datetimeFigureOut">
              <a:rPr lang="fr-FR" smtClean="0"/>
              <a:t>20/01/2020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32289596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442CCB24-F98E-5744-A4D2-4E74CD76F707}" type="datetimeFigureOut">
              <a:rPr lang="fr-FR" smtClean="0"/>
              <a:t>20/01/2020</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419541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442CCB24-F98E-5744-A4D2-4E74CD76F707}" type="datetimeFigureOut">
              <a:rPr lang="fr-FR" smtClean="0"/>
              <a:t>20/01/2020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9E64155-A96E-8142-840D-785F9D839482}"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2904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42CCB24-F98E-5744-A4D2-4E74CD76F707}" type="datetimeFigureOut">
              <a:rPr lang="fr-FR" smtClean="0"/>
              <a:t>20/01/2020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207820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CCB24-F98E-5744-A4D2-4E74CD76F707}" type="datetimeFigureOut">
              <a:rPr lang="fr-FR" smtClean="0"/>
              <a:t>20/01/2020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346747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442CCB24-F98E-5744-A4D2-4E74CD76F707}" type="datetimeFigureOut">
              <a:rPr lang="fr-FR" smtClean="0"/>
              <a:t>20/01/2020</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1" name="Slide Number Placeholder 10"/>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340858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42CCB24-F98E-5744-A4D2-4E74CD76F707}" type="datetimeFigureOut">
              <a:rPr lang="fr-FR" smtClean="0"/>
              <a:t>20/01/2020</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0" name="Slide Number Placeholder 9"/>
          <p:cNvSpPr>
            <a:spLocks noGrp="1"/>
          </p:cNvSpPr>
          <p:nvPr>
            <p:ph type="sldNum" sz="quarter" idx="12"/>
          </p:nvPr>
        </p:nvSpPr>
        <p:spPr/>
        <p:txBody>
          <a:bodyPr/>
          <a:lstStyle/>
          <a:p>
            <a:fld id="{29E64155-A96E-8142-840D-785F9D839482}" type="slidenum">
              <a:rPr lang="fr-FR" smtClean="0"/>
              <a:t>‹N°›</a:t>
            </a:fld>
            <a:endParaRPr lang="fr-FR"/>
          </a:p>
        </p:txBody>
      </p:sp>
    </p:spTree>
    <p:extLst>
      <p:ext uri="{BB962C8B-B14F-4D97-AF65-F5344CB8AC3E}">
        <p14:creationId xmlns:p14="http://schemas.microsoft.com/office/powerpoint/2010/main" val="256054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42CCB24-F98E-5744-A4D2-4E74CD76F707}" type="datetimeFigureOut">
              <a:rPr lang="fr-FR" smtClean="0"/>
              <a:t>20/01/2020</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E64155-A96E-8142-840D-785F9D839482}" type="slidenum">
              <a:rPr lang="fr-FR" smtClean="0"/>
              <a:t>‹N°›</a:t>
            </a:fld>
            <a:endParaRPr lang="fr-FR"/>
          </a:p>
        </p:txBody>
      </p:sp>
    </p:spTree>
    <p:extLst>
      <p:ext uri="{BB962C8B-B14F-4D97-AF65-F5344CB8AC3E}">
        <p14:creationId xmlns:p14="http://schemas.microsoft.com/office/powerpoint/2010/main" val="3549500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3DE9E-45FB-7D47-8FCE-9F47A7BBAFCC}"/>
              </a:ext>
            </a:extLst>
          </p:cNvPr>
          <p:cNvSpPr>
            <a:spLocks noGrp="1"/>
          </p:cNvSpPr>
          <p:nvPr>
            <p:ph type="ctrTitle"/>
          </p:nvPr>
        </p:nvSpPr>
        <p:spPr/>
        <p:txBody>
          <a:bodyPr/>
          <a:lstStyle/>
          <a:p>
            <a:r>
              <a:rPr lang="fr-FR" dirty="0"/>
              <a:t>Support de cours PHP V 1.0.1</a:t>
            </a:r>
          </a:p>
        </p:txBody>
      </p:sp>
      <p:sp>
        <p:nvSpPr>
          <p:cNvPr id="3" name="Sous-titre 2">
            <a:extLst>
              <a:ext uri="{FF2B5EF4-FFF2-40B4-BE49-F238E27FC236}">
                <a16:creationId xmlns:a16="http://schemas.microsoft.com/office/drawing/2014/main" id="{1D47F63A-1CB9-AC45-B8EC-7D1FE057C1E1}"/>
              </a:ext>
            </a:extLst>
          </p:cNvPr>
          <p:cNvSpPr>
            <a:spLocks noGrp="1"/>
          </p:cNvSpPr>
          <p:nvPr>
            <p:ph type="subTitle" idx="1"/>
          </p:nvPr>
        </p:nvSpPr>
        <p:spPr/>
        <p:txBody>
          <a:bodyPr>
            <a:normAutofit lnSpcReduction="10000"/>
          </a:bodyPr>
          <a:lstStyle/>
          <a:p>
            <a:r>
              <a:rPr lang="fr-FR" dirty="0"/>
              <a:t>TP RECO</a:t>
            </a:r>
          </a:p>
          <a:p>
            <a:r>
              <a:rPr lang="fr-FR" dirty="0"/>
              <a:t>François CORNET</a:t>
            </a:r>
          </a:p>
          <a:p>
            <a:r>
              <a:rPr lang="fr-FR" dirty="0" err="1"/>
              <a:t>francoiscornet.ae@gmail.com</a:t>
            </a:r>
            <a:endParaRPr lang="fr-FR" dirty="0"/>
          </a:p>
        </p:txBody>
      </p:sp>
    </p:spTree>
    <p:extLst>
      <p:ext uri="{BB962C8B-B14F-4D97-AF65-F5344CB8AC3E}">
        <p14:creationId xmlns:p14="http://schemas.microsoft.com/office/powerpoint/2010/main" val="375133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Les Structures</a:t>
            </a: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a:xfrm>
            <a:off x="2231136" y="2638044"/>
            <a:ext cx="7729728" cy="3626122"/>
          </a:xfrm>
        </p:spPr>
        <p:txBody>
          <a:bodyPr>
            <a:normAutofit/>
          </a:bodyPr>
          <a:lstStyle/>
          <a:p>
            <a:r>
              <a:rPr lang="fr-FR" dirty="0">
                <a:effectLst/>
              </a:rPr>
              <a:t>En PHP les structures des données tels que les IF, </a:t>
            </a:r>
            <a:r>
              <a:rPr lang="fr-FR" dirty="0" err="1">
                <a:effectLst/>
              </a:rPr>
              <a:t>switchs</a:t>
            </a:r>
            <a:r>
              <a:rPr lang="fr-FR" dirty="0">
                <a:effectLst/>
              </a:rPr>
              <a:t> et boucle For, </a:t>
            </a:r>
            <a:r>
              <a:rPr lang="fr-FR" dirty="0" err="1">
                <a:effectLst/>
              </a:rPr>
              <a:t>While</a:t>
            </a:r>
            <a:r>
              <a:rPr lang="fr-FR" dirty="0">
                <a:effectLst/>
              </a:rPr>
              <a:t> auront la même syntaxique que dans le langage JAVA vu précédemment.</a:t>
            </a:r>
          </a:p>
          <a:p>
            <a:endParaRPr lang="fr-FR" dirty="0"/>
          </a:p>
          <a:p>
            <a:r>
              <a:rPr lang="fr-FR" dirty="0"/>
              <a:t>La concaténation de variables se fera par l’intermédiaire du « . » </a:t>
            </a:r>
          </a:p>
          <a:p>
            <a:r>
              <a:rPr lang="fr-FR" dirty="0"/>
              <a:t>Pour accéder un une méthode d’une classe on utilisera : -&gt;</a:t>
            </a:r>
          </a:p>
          <a:p>
            <a:pPr lvl="1"/>
            <a:r>
              <a:rPr lang="fr-FR" dirty="0"/>
              <a:t>Exemple : </a:t>
            </a:r>
            <a:r>
              <a:rPr lang="fr-FR" dirty="0" err="1"/>
              <a:t>MaClasse</a:t>
            </a:r>
            <a:r>
              <a:rPr lang="fr-FR" dirty="0"/>
              <a:t>-&gt;</a:t>
            </a:r>
            <a:r>
              <a:rPr lang="fr-FR" dirty="0" err="1"/>
              <a:t>MaMethode</a:t>
            </a:r>
            <a:endParaRPr lang="fr-FR" dirty="0"/>
          </a:p>
          <a:p>
            <a:endParaRPr lang="fr-FR" dirty="0"/>
          </a:p>
          <a:p>
            <a:endParaRPr lang="fr-FR" dirty="0"/>
          </a:p>
          <a:p>
            <a:pPr lvl="1"/>
            <a:endParaRPr lang="fr-FR" dirty="0"/>
          </a:p>
        </p:txBody>
      </p:sp>
    </p:spTree>
    <p:extLst>
      <p:ext uri="{BB962C8B-B14F-4D97-AF65-F5344CB8AC3E}">
        <p14:creationId xmlns:p14="http://schemas.microsoft.com/office/powerpoint/2010/main" val="18776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La commande </a:t>
            </a:r>
            <a:r>
              <a:rPr lang="fr-FR" dirty="0" err="1"/>
              <a:t>echo</a:t>
            </a:r>
            <a:r>
              <a:rPr lang="fr-FR" dirty="0"/>
              <a:t> </a:t>
            </a: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a:xfrm>
            <a:off x="2231136" y="2638044"/>
            <a:ext cx="7729728" cy="3626122"/>
          </a:xfrm>
        </p:spPr>
        <p:txBody>
          <a:bodyPr>
            <a:normAutofit/>
          </a:bodyPr>
          <a:lstStyle/>
          <a:p>
            <a:r>
              <a:rPr lang="fr-FR" dirty="0"/>
              <a:t>Permet d’envoyer du texte au navigateur du client (« écrire » la page au format HTML résultant de l’interprétation de PHP) </a:t>
            </a:r>
          </a:p>
          <a:p>
            <a:r>
              <a:rPr lang="fr-FR" dirty="0" err="1"/>
              <a:t>echo</a:t>
            </a:r>
            <a:r>
              <a:rPr lang="fr-FR" dirty="0"/>
              <a:t> "Bonjour";</a:t>
            </a:r>
          </a:p>
          <a:p>
            <a:r>
              <a:rPr lang="fr-FR" dirty="0"/>
              <a:t>$nom="Marcel" ;</a:t>
            </a:r>
          </a:p>
          <a:p>
            <a:r>
              <a:rPr lang="fr-FR" dirty="0"/>
              <a:t> </a:t>
            </a:r>
            <a:r>
              <a:rPr lang="fr-FR" dirty="0" err="1"/>
              <a:t>echo</a:t>
            </a:r>
            <a:r>
              <a:rPr lang="fr-FR" dirty="0"/>
              <a:t> "Bonjour $nom" ; </a:t>
            </a:r>
          </a:p>
          <a:p>
            <a:endParaRPr lang="fr-FR" dirty="0">
              <a:effectLst/>
            </a:endParaRPr>
          </a:p>
          <a:p>
            <a:r>
              <a:rPr lang="fr-FR" dirty="0"/>
              <a:t>Le </a:t>
            </a:r>
            <a:r>
              <a:rPr lang="fr-FR" dirty="0" err="1"/>
              <a:t>echo</a:t>
            </a:r>
            <a:r>
              <a:rPr lang="fr-FR" dirty="0"/>
              <a:t> peut être un moyen de faire rapidement du </a:t>
            </a:r>
            <a:r>
              <a:rPr lang="fr-FR" dirty="0" err="1"/>
              <a:t>debug</a:t>
            </a:r>
            <a:r>
              <a:rPr lang="fr-FR" dirty="0"/>
              <a:t> de la même manière que la méthode </a:t>
            </a:r>
            <a:r>
              <a:rPr lang="fr-FR" dirty="0" err="1"/>
              <a:t>var_dump</a:t>
            </a:r>
            <a:r>
              <a:rPr lang="fr-FR" dirty="0"/>
              <a:t>()</a:t>
            </a:r>
            <a:endParaRPr lang="fr-FR" dirty="0">
              <a:effectLst/>
            </a:endParaRPr>
          </a:p>
        </p:txBody>
      </p:sp>
    </p:spTree>
    <p:extLst>
      <p:ext uri="{BB962C8B-B14F-4D97-AF65-F5344CB8AC3E}">
        <p14:creationId xmlns:p14="http://schemas.microsoft.com/office/powerpoint/2010/main" val="171420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La commande </a:t>
            </a:r>
            <a:r>
              <a:rPr lang="fr-FR" dirty="0" err="1"/>
              <a:t>echo</a:t>
            </a:r>
            <a:r>
              <a:rPr lang="fr-FR" dirty="0"/>
              <a:t> </a:t>
            </a: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a:xfrm>
            <a:off x="2231136" y="2638044"/>
            <a:ext cx="7729728" cy="3626122"/>
          </a:xfrm>
        </p:spPr>
        <p:txBody>
          <a:bodyPr>
            <a:normAutofit/>
          </a:bodyPr>
          <a:lstStyle/>
          <a:p>
            <a:r>
              <a:rPr lang="fr-FR" dirty="0"/>
              <a:t>Permet d’envoyer du texte au navigateur du client (« écrire » la page au format HTML résultant de l’interprétation de PHP) </a:t>
            </a:r>
          </a:p>
          <a:p>
            <a:r>
              <a:rPr lang="fr-FR" dirty="0" err="1"/>
              <a:t>echo</a:t>
            </a:r>
            <a:r>
              <a:rPr lang="fr-FR" dirty="0"/>
              <a:t> "Bonjour";</a:t>
            </a:r>
          </a:p>
          <a:p>
            <a:r>
              <a:rPr lang="fr-FR" dirty="0"/>
              <a:t>$nom="Marcel" ;</a:t>
            </a:r>
          </a:p>
          <a:p>
            <a:r>
              <a:rPr lang="fr-FR" dirty="0"/>
              <a:t> </a:t>
            </a:r>
            <a:r>
              <a:rPr lang="fr-FR" dirty="0" err="1"/>
              <a:t>echo</a:t>
            </a:r>
            <a:r>
              <a:rPr lang="fr-FR" dirty="0"/>
              <a:t> "Bonjour $nom" ; </a:t>
            </a:r>
          </a:p>
          <a:p>
            <a:endParaRPr lang="fr-FR" dirty="0">
              <a:effectLst/>
            </a:endParaRPr>
          </a:p>
          <a:p>
            <a:r>
              <a:rPr lang="fr-FR" dirty="0"/>
              <a:t>Le </a:t>
            </a:r>
            <a:r>
              <a:rPr lang="fr-FR" dirty="0" err="1"/>
              <a:t>echo</a:t>
            </a:r>
            <a:r>
              <a:rPr lang="fr-FR" dirty="0"/>
              <a:t> peut être un moyen de faire rapidement du </a:t>
            </a:r>
            <a:r>
              <a:rPr lang="fr-FR" dirty="0" err="1"/>
              <a:t>debug</a:t>
            </a:r>
            <a:r>
              <a:rPr lang="fr-FR" dirty="0"/>
              <a:t> de la même manière que la méthode </a:t>
            </a:r>
            <a:r>
              <a:rPr lang="fr-FR" dirty="0" err="1"/>
              <a:t>var_dump</a:t>
            </a:r>
            <a:r>
              <a:rPr lang="fr-FR" dirty="0"/>
              <a:t>()</a:t>
            </a:r>
            <a:endParaRPr lang="fr-FR" dirty="0">
              <a:effectLst/>
            </a:endParaRPr>
          </a:p>
        </p:txBody>
      </p:sp>
    </p:spTree>
    <p:extLst>
      <p:ext uri="{BB962C8B-B14F-4D97-AF65-F5344CB8AC3E}">
        <p14:creationId xmlns:p14="http://schemas.microsoft.com/office/powerpoint/2010/main" val="177015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Les opérateurs arithmétiques</a:t>
            </a: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a:xfrm>
            <a:off x="2231136" y="2638044"/>
            <a:ext cx="7729728" cy="3626122"/>
          </a:xfrm>
        </p:spPr>
        <p:txBody>
          <a:bodyPr>
            <a:normAutofit/>
          </a:bodyPr>
          <a:lstStyle/>
          <a:p>
            <a:r>
              <a:rPr lang="fr-FR" dirty="0"/>
              <a:t>Permet d’envoyer du texte au navigateur du client (« écrire » la page au format HTML résultant de l’interprétation de PHP) </a:t>
            </a:r>
          </a:p>
          <a:p>
            <a:r>
              <a:rPr lang="fr-FR" dirty="0" err="1"/>
              <a:t>echo</a:t>
            </a:r>
            <a:r>
              <a:rPr lang="fr-FR" dirty="0"/>
              <a:t> "Bonjour";</a:t>
            </a:r>
          </a:p>
          <a:p>
            <a:r>
              <a:rPr lang="fr-FR" dirty="0"/>
              <a:t>$nom="Marcel" ;</a:t>
            </a:r>
          </a:p>
          <a:p>
            <a:r>
              <a:rPr lang="fr-FR" dirty="0"/>
              <a:t> </a:t>
            </a:r>
            <a:r>
              <a:rPr lang="fr-FR" dirty="0" err="1"/>
              <a:t>echo</a:t>
            </a:r>
            <a:r>
              <a:rPr lang="fr-FR" dirty="0"/>
              <a:t> "Bonjour $nom" ; </a:t>
            </a:r>
          </a:p>
          <a:p>
            <a:endParaRPr lang="fr-FR" dirty="0">
              <a:effectLst/>
            </a:endParaRPr>
          </a:p>
          <a:p>
            <a:r>
              <a:rPr lang="fr-FR" dirty="0"/>
              <a:t>Le </a:t>
            </a:r>
            <a:r>
              <a:rPr lang="fr-FR" dirty="0" err="1"/>
              <a:t>echo</a:t>
            </a:r>
            <a:r>
              <a:rPr lang="fr-FR" dirty="0"/>
              <a:t> peut être un moyen de faire rapidement du </a:t>
            </a:r>
            <a:r>
              <a:rPr lang="fr-FR" dirty="0" err="1"/>
              <a:t>debug</a:t>
            </a:r>
            <a:r>
              <a:rPr lang="fr-FR" dirty="0"/>
              <a:t> de la même manière que la méthode </a:t>
            </a:r>
            <a:r>
              <a:rPr lang="fr-FR" dirty="0" err="1"/>
              <a:t>var_dump</a:t>
            </a:r>
            <a:r>
              <a:rPr lang="fr-FR" dirty="0"/>
              <a:t>()</a:t>
            </a:r>
            <a:endParaRPr lang="fr-FR" dirty="0">
              <a:effectLst/>
            </a:endParaRPr>
          </a:p>
        </p:txBody>
      </p:sp>
      <p:graphicFrame>
        <p:nvGraphicFramePr>
          <p:cNvPr id="4" name="Tableau 3">
            <a:extLst>
              <a:ext uri="{FF2B5EF4-FFF2-40B4-BE49-F238E27FC236}">
                <a16:creationId xmlns:a16="http://schemas.microsoft.com/office/drawing/2014/main" id="{8A4216AD-0E61-4540-8384-756C8F3431B0}"/>
              </a:ext>
            </a:extLst>
          </p:cNvPr>
          <p:cNvGraphicFramePr>
            <a:graphicFrameLocks noGrp="1"/>
          </p:cNvGraphicFramePr>
          <p:nvPr/>
        </p:nvGraphicFramePr>
        <p:xfrm>
          <a:off x="2276567" y="2622423"/>
          <a:ext cx="7638866" cy="3133980"/>
        </p:xfrm>
        <a:graphic>
          <a:graphicData uri="http://schemas.openxmlformats.org/drawingml/2006/table">
            <a:tbl>
              <a:tblPr/>
              <a:tblGrid>
                <a:gridCol w="3819433">
                  <a:extLst>
                    <a:ext uri="{9D8B030D-6E8A-4147-A177-3AD203B41FA5}">
                      <a16:colId xmlns:a16="http://schemas.microsoft.com/office/drawing/2014/main" val="254563409"/>
                    </a:ext>
                  </a:extLst>
                </a:gridCol>
                <a:gridCol w="3819433">
                  <a:extLst>
                    <a:ext uri="{9D8B030D-6E8A-4147-A177-3AD203B41FA5}">
                      <a16:colId xmlns:a16="http://schemas.microsoft.com/office/drawing/2014/main" val="2625678512"/>
                    </a:ext>
                  </a:extLst>
                </a:gridCol>
              </a:tblGrid>
              <a:tr h="572209">
                <a:tc>
                  <a:txBody>
                    <a:bodyPr/>
                    <a:lstStyle/>
                    <a:p>
                      <a:r>
                        <a:rPr lang="fr-FR" sz="2400" b="1">
                          <a:solidFill>
                            <a:srgbClr val="663300"/>
                          </a:solidFill>
                          <a:effectLst/>
                          <a:latin typeface="CourierNewPS"/>
                        </a:rPr>
                        <a:t>$</a:t>
                      </a:r>
                      <a:r>
                        <a:rPr lang="fr-FR" sz="2400" b="1">
                          <a:solidFill>
                            <a:srgbClr val="339966"/>
                          </a:solidFill>
                          <a:effectLst/>
                          <a:latin typeface="CourierNewPS"/>
                        </a:rPr>
                        <a:t>a</a:t>
                      </a:r>
                      <a:r>
                        <a:rPr lang="fr-FR" sz="2400" b="1">
                          <a:effectLst/>
                          <a:latin typeface="CourierNewPS"/>
                        </a:rPr>
                        <a:t> </a:t>
                      </a:r>
                      <a:r>
                        <a:rPr lang="fr-FR" sz="3200" b="1">
                          <a:solidFill>
                            <a:srgbClr val="217F21"/>
                          </a:solidFill>
                          <a:effectLst/>
                          <a:latin typeface="CourierNewPS"/>
                        </a:rPr>
                        <a:t>+</a:t>
                      </a:r>
                      <a:r>
                        <a:rPr lang="fr-FR" sz="3200" b="1">
                          <a:effectLst/>
                          <a:latin typeface="CourierNewPS"/>
                        </a:rPr>
                        <a:t> </a:t>
                      </a:r>
                      <a:r>
                        <a:rPr lang="fr-FR" sz="2400" b="1">
                          <a:solidFill>
                            <a:srgbClr val="663300"/>
                          </a:solidFill>
                          <a:effectLst/>
                          <a:latin typeface="CourierNewPS"/>
                        </a:rPr>
                        <a:t>$</a:t>
                      </a:r>
                      <a:r>
                        <a:rPr lang="fr-FR" sz="2400" b="1">
                          <a:solidFill>
                            <a:srgbClr val="339966"/>
                          </a:solidFill>
                          <a:effectLst/>
                          <a:latin typeface="CourierNewPS"/>
                        </a:rPr>
                        <a:t>b </a:t>
                      </a:r>
                      <a:endParaRPr lang="fr-FR" sz="1800">
                        <a:effectLst/>
                      </a:endParaRPr>
                    </a:p>
                  </a:txBody>
                  <a:tcPr marL="90349" marR="90349" marT="45174" marB="4517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2400">
                          <a:effectLst/>
                          <a:latin typeface="ArialMT"/>
                        </a:rPr>
                        <a:t>Somme </a:t>
                      </a:r>
                      <a:endParaRPr lang="fr-FR" sz="1800">
                        <a:effectLst/>
                      </a:endParaRPr>
                    </a:p>
                  </a:txBody>
                  <a:tcPr marL="90349" marR="90349" marT="45174" marB="4517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27652816"/>
                  </a:ext>
                </a:extLst>
              </a:tr>
              <a:tr h="572209">
                <a:tc>
                  <a:txBody>
                    <a:bodyPr/>
                    <a:lstStyle/>
                    <a:p>
                      <a:r>
                        <a:rPr lang="fr-FR" sz="2400" b="1">
                          <a:solidFill>
                            <a:srgbClr val="663300"/>
                          </a:solidFill>
                          <a:effectLst/>
                          <a:latin typeface="CourierNewPS"/>
                        </a:rPr>
                        <a:t>$</a:t>
                      </a:r>
                      <a:r>
                        <a:rPr lang="fr-FR" sz="2400" b="1">
                          <a:solidFill>
                            <a:srgbClr val="339966"/>
                          </a:solidFill>
                          <a:effectLst/>
                          <a:latin typeface="CourierNewPS"/>
                        </a:rPr>
                        <a:t>a</a:t>
                      </a:r>
                      <a:r>
                        <a:rPr lang="fr-FR" sz="2400" b="1">
                          <a:effectLst/>
                          <a:latin typeface="CourierNewPS"/>
                        </a:rPr>
                        <a:t> </a:t>
                      </a:r>
                      <a:r>
                        <a:rPr lang="fr-FR" sz="3200" b="1">
                          <a:solidFill>
                            <a:srgbClr val="217F21"/>
                          </a:solidFill>
                          <a:effectLst/>
                          <a:latin typeface="CourierNewPS"/>
                        </a:rPr>
                        <a:t>-</a:t>
                      </a:r>
                      <a:r>
                        <a:rPr lang="fr-FR" sz="3200" b="1">
                          <a:effectLst/>
                          <a:latin typeface="CourierNewPS"/>
                        </a:rPr>
                        <a:t> </a:t>
                      </a:r>
                      <a:r>
                        <a:rPr lang="fr-FR" sz="2400" b="1">
                          <a:solidFill>
                            <a:srgbClr val="663300"/>
                          </a:solidFill>
                          <a:effectLst/>
                          <a:latin typeface="CourierNewPS"/>
                        </a:rPr>
                        <a:t>$</a:t>
                      </a:r>
                      <a:r>
                        <a:rPr lang="fr-FR" sz="2400" b="1">
                          <a:solidFill>
                            <a:srgbClr val="339966"/>
                          </a:solidFill>
                          <a:effectLst/>
                          <a:latin typeface="CourierNewPS"/>
                        </a:rPr>
                        <a:t>b </a:t>
                      </a:r>
                      <a:endParaRPr lang="fr-FR" sz="1800">
                        <a:effectLst/>
                      </a:endParaRPr>
                    </a:p>
                  </a:txBody>
                  <a:tcPr marL="90349" marR="90349" marT="45174" marB="4517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2400">
                          <a:effectLst/>
                          <a:latin typeface="ArialMT"/>
                        </a:rPr>
                        <a:t>Différence </a:t>
                      </a:r>
                      <a:endParaRPr lang="fr-FR" sz="1800">
                        <a:effectLst/>
                      </a:endParaRPr>
                    </a:p>
                  </a:txBody>
                  <a:tcPr marL="90349" marR="90349" marT="45174" marB="4517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1388707"/>
                  </a:ext>
                </a:extLst>
              </a:tr>
              <a:tr h="572209">
                <a:tc>
                  <a:txBody>
                    <a:bodyPr/>
                    <a:lstStyle/>
                    <a:p>
                      <a:r>
                        <a:rPr lang="fr-FR" sz="2400" b="1">
                          <a:solidFill>
                            <a:srgbClr val="663300"/>
                          </a:solidFill>
                          <a:effectLst/>
                          <a:latin typeface="CourierNewPS"/>
                        </a:rPr>
                        <a:t>$</a:t>
                      </a:r>
                      <a:r>
                        <a:rPr lang="fr-FR" sz="2400" b="1">
                          <a:solidFill>
                            <a:srgbClr val="339966"/>
                          </a:solidFill>
                          <a:effectLst/>
                          <a:latin typeface="CourierNewPS"/>
                        </a:rPr>
                        <a:t>a</a:t>
                      </a:r>
                      <a:r>
                        <a:rPr lang="fr-FR" sz="2400" b="1">
                          <a:effectLst/>
                          <a:latin typeface="CourierNewPS"/>
                        </a:rPr>
                        <a:t> </a:t>
                      </a:r>
                      <a:r>
                        <a:rPr lang="fr-FR" sz="3200" b="1">
                          <a:solidFill>
                            <a:srgbClr val="217F21"/>
                          </a:solidFill>
                          <a:effectLst/>
                          <a:latin typeface="CourierNewPS"/>
                        </a:rPr>
                        <a:t>*</a:t>
                      </a:r>
                      <a:r>
                        <a:rPr lang="fr-FR" sz="3200" b="1">
                          <a:effectLst/>
                          <a:latin typeface="CourierNewPS"/>
                        </a:rPr>
                        <a:t> </a:t>
                      </a:r>
                      <a:r>
                        <a:rPr lang="fr-FR" sz="2400" b="1">
                          <a:solidFill>
                            <a:srgbClr val="663300"/>
                          </a:solidFill>
                          <a:effectLst/>
                          <a:latin typeface="CourierNewPS"/>
                        </a:rPr>
                        <a:t>$</a:t>
                      </a:r>
                      <a:r>
                        <a:rPr lang="fr-FR" sz="2400" b="1">
                          <a:solidFill>
                            <a:srgbClr val="339966"/>
                          </a:solidFill>
                          <a:effectLst/>
                          <a:latin typeface="CourierNewPS"/>
                        </a:rPr>
                        <a:t>b </a:t>
                      </a:r>
                      <a:endParaRPr lang="fr-FR" sz="1800">
                        <a:effectLst/>
                      </a:endParaRPr>
                    </a:p>
                  </a:txBody>
                  <a:tcPr marL="90349" marR="90349" marT="45174" marB="4517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2400">
                          <a:effectLst/>
                          <a:latin typeface="ArialMT"/>
                        </a:rPr>
                        <a:t>Multiplication </a:t>
                      </a:r>
                      <a:endParaRPr lang="fr-FR" sz="1800">
                        <a:effectLst/>
                      </a:endParaRPr>
                    </a:p>
                  </a:txBody>
                  <a:tcPr marL="90349" marR="90349" marT="45174" marB="4517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93468523"/>
                  </a:ext>
                </a:extLst>
              </a:tr>
              <a:tr h="572209">
                <a:tc>
                  <a:txBody>
                    <a:bodyPr/>
                    <a:lstStyle/>
                    <a:p>
                      <a:r>
                        <a:rPr lang="fr-FR" sz="2400" b="1">
                          <a:solidFill>
                            <a:srgbClr val="663300"/>
                          </a:solidFill>
                          <a:effectLst/>
                          <a:latin typeface="CourierNewPS"/>
                        </a:rPr>
                        <a:t>$</a:t>
                      </a:r>
                      <a:r>
                        <a:rPr lang="fr-FR" sz="2400" b="1">
                          <a:solidFill>
                            <a:srgbClr val="339966"/>
                          </a:solidFill>
                          <a:effectLst/>
                          <a:latin typeface="CourierNewPS"/>
                        </a:rPr>
                        <a:t>a</a:t>
                      </a:r>
                      <a:r>
                        <a:rPr lang="fr-FR" sz="2400" b="1">
                          <a:effectLst/>
                          <a:latin typeface="CourierNewPS"/>
                        </a:rPr>
                        <a:t> </a:t>
                      </a:r>
                      <a:r>
                        <a:rPr lang="fr-FR" sz="3200" b="1">
                          <a:solidFill>
                            <a:srgbClr val="217F21"/>
                          </a:solidFill>
                          <a:effectLst/>
                          <a:latin typeface="CourierNewPS"/>
                        </a:rPr>
                        <a:t>/</a:t>
                      </a:r>
                      <a:r>
                        <a:rPr lang="fr-FR" sz="3200" b="1">
                          <a:effectLst/>
                          <a:latin typeface="CourierNewPS"/>
                        </a:rPr>
                        <a:t> </a:t>
                      </a:r>
                      <a:r>
                        <a:rPr lang="fr-FR" sz="2400" b="1">
                          <a:solidFill>
                            <a:srgbClr val="663300"/>
                          </a:solidFill>
                          <a:effectLst/>
                          <a:latin typeface="CourierNewPS"/>
                        </a:rPr>
                        <a:t>$</a:t>
                      </a:r>
                      <a:r>
                        <a:rPr lang="fr-FR" sz="2400" b="1">
                          <a:solidFill>
                            <a:srgbClr val="339966"/>
                          </a:solidFill>
                          <a:effectLst/>
                          <a:latin typeface="CourierNewPS"/>
                        </a:rPr>
                        <a:t>b </a:t>
                      </a:r>
                      <a:endParaRPr lang="fr-FR" sz="1800">
                        <a:effectLst/>
                      </a:endParaRPr>
                    </a:p>
                  </a:txBody>
                  <a:tcPr marL="90349" marR="90349" marT="45174" marB="4517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2400">
                          <a:effectLst/>
                          <a:latin typeface="ArialMT"/>
                        </a:rPr>
                        <a:t>Division </a:t>
                      </a:r>
                      <a:endParaRPr lang="fr-FR" sz="1800">
                        <a:effectLst/>
                      </a:endParaRPr>
                    </a:p>
                  </a:txBody>
                  <a:tcPr marL="90349" marR="90349" marT="45174" marB="4517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06546161"/>
                  </a:ext>
                </a:extLst>
              </a:tr>
              <a:tr h="813139">
                <a:tc>
                  <a:txBody>
                    <a:bodyPr/>
                    <a:lstStyle/>
                    <a:p>
                      <a:r>
                        <a:rPr lang="fr-FR" sz="2400" b="1">
                          <a:solidFill>
                            <a:srgbClr val="663300"/>
                          </a:solidFill>
                          <a:effectLst/>
                          <a:latin typeface="CourierNewPS"/>
                        </a:rPr>
                        <a:t>$</a:t>
                      </a:r>
                      <a:r>
                        <a:rPr lang="fr-FR" sz="2400" b="1">
                          <a:solidFill>
                            <a:srgbClr val="339966"/>
                          </a:solidFill>
                          <a:effectLst/>
                          <a:latin typeface="CourierNewPS"/>
                        </a:rPr>
                        <a:t>a</a:t>
                      </a:r>
                      <a:r>
                        <a:rPr lang="fr-FR" sz="2400" b="1">
                          <a:effectLst/>
                          <a:latin typeface="CourierNewPS"/>
                        </a:rPr>
                        <a:t> </a:t>
                      </a:r>
                      <a:r>
                        <a:rPr lang="fr-FR" sz="3200" b="1">
                          <a:solidFill>
                            <a:srgbClr val="217F21"/>
                          </a:solidFill>
                          <a:effectLst/>
                          <a:latin typeface="CourierNewPS"/>
                        </a:rPr>
                        <a:t>%</a:t>
                      </a:r>
                      <a:r>
                        <a:rPr lang="fr-FR" sz="3200" b="1">
                          <a:effectLst/>
                          <a:latin typeface="CourierNewPS"/>
                        </a:rPr>
                        <a:t> </a:t>
                      </a:r>
                      <a:r>
                        <a:rPr lang="fr-FR" sz="2400" b="1">
                          <a:solidFill>
                            <a:srgbClr val="663300"/>
                          </a:solidFill>
                          <a:effectLst/>
                          <a:latin typeface="CourierNewPS"/>
                        </a:rPr>
                        <a:t>$</a:t>
                      </a:r>
                      <a:r>
                        <a:rPr lang="fr-FR" sz="2400" b="1">
                          <a:solidFill>
                            <a:srgbClr val="339966"/>
                          </a:solidFill>
                          <a:effectLst/>
                          <a:latin typeface="CourierNewPS"/>
                        </a:rPr>
                        <a:t>b </a:t>
                      </a:r>
                      <a:endParaRPr lang="fr-FR" sz="1800">
                        <a:effectLst/>
                      </a:endParaRPr>
                    </a:p>
                  </a:txBody>
                  <a:tcPr marL="90349" marR="90349" marT="45174" marB="4517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fr-FR" sz="2400" dirty="0">
                          <a:effectLst/>
                          <a:latin typeface="ArialMT"/>
                        </a:rPr>
                        <a:t>Modulo</a:t>
                      </a:r>
                      <a:r>
                        <a:rPr lang="fr-FR" sz="2400" dirty="0">
                          <a:solidFill>
                            <a:srgbClr val="BFBFBF"/>
                          </a:solidFill>
                          <a:effectLst/>
                          <a:latin typeface="ArialMT"/>
                        </a:rPr>
                        <a:t> </a:t>
                      </a:r>
                      <a:r>
                        <a:rPr lang="fr-FR" sz="2400" dirty="0">
                          <a:effectLst/>
                          <a:latin typeface="ArialMT"/>
                        </a:rPr>
                        <a:t>(Reste</a:t>
                      </a:r>
                      <a:r>
                        <a:rPr lang="fr-FR" sz="2400" dirty="0">
                          <a:solidFill>
                            <a:srgbClr val="BFBFBF"/>
                          </a:solidFill>
                          <a:effectLst/>
                          <a:latin typeface="ArialMT"/>
                        </a:rPr>
                        <a:t> </a:t>
                      </a:r>
                      <a:r>
                        <a:rPr lang="fr-FR" sz="2400" dirty="0">
                          <a:effectLst/>
                          <a:latin typeface="ArialMT"/>
                        </a:rPr>
                        <a:t>de</a:t>
                      </a:r>
                      <a:r>
                        <a:rPr lang="fr-FR" sz="2400" dirty="0">
                          <a:solidFill>
                            <a:srgbClr val="BFBFBF"/>
                          </a:solidFill>
                          <a:effectLst/>
                          <a:latin typeface="ArialMT"/>
                        </a:rPr>
                        <a:t> </a:t>
                      </a:r>
                      <a:r>
                        <a:rPr lang="fr-FR" sz="2400" dirty="0">
                          <a:effectLst/>
                          <a:latin typeface="ArialMT"/>
                        </a:rPr>
                        <a:t>la</a:t>
                      </a:r>
                      <a:r>
                        <a:rPr lang="fr-FR" sz="2400" dirty="0">
                          <a:solidFill>
                            <a:srgbClr val="BFBFBF"/>
                          </a:solidFill>
                          <a:effectLst/>
                          <a:latin typeface="ArialMT"/>
                        </a:rPr>
                        <a:t> </a:t>
                      </a:r>
                      <a:r>
                        <a:rPr lang="fr-FR" sz="2400" dirty="0">
                          <a:effectLst/>
                          <a:latin typeface="ArialMT"/>
                        </a:rPr>
                        <a:t>division</a:t>
                      </a:r>
                      <a:r>
                        <a:rPr lang="fr-FR" sz="2400" dirty="0">
                          <a:solidFill>
                            <a:srgbClr val="BFBFBF"/>
                          </a:solidFill>
                          <a:effectLst/>
                          <a:latin typeface="ArialMT"/>
                        </a:rPr>
                        <a:t> </a:t>
                      </a:r>
                      <a:r>
                        <a:rPr lang="fr-FR" sz="2400" dirty="0" err="1">
                          <a:effectLst/>
                          <a:latin typeface="ArialMT"/>
                        </a:rPr>
                        <a:t>entière</a:t>
                      </a:r>
                      <a:r>
                        <a:rPr lang="fr-FR" sz="2400" dirty="0">
                          <a:effectLst/>
                          <a:latin typeface="ArialMT"/>
                        </a:rPr>
                        <a:t>) </a:t>
                      </a:r>
                      <a:endParaRPr lang="fr-FR" sz="1800" dirty="0">
                        <a:effectLst/>
                      </a:endParaRPr>
                    </a:p>
                  </a:txBody>
                  <a:tcPr marL="90349" marR="90349" marT="45174" marB="4517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17163550"/>
                  </a:ext>
                </a:extLst>
              </a:tr>
            </a:tbl>
          </a:graphicData>
        </a:graphic>
      </p:graphicFrame>
    </p:spTree>
    <p:extLst>
      <p:ext uri="{BB962C8B-B14F-4D97-AF65-F5344CB8AC3E}">
        <p14:creationId xmlns:p14="http://schemas.microsoft.com/office/powerpoint/2010/main" val="180405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(dé)Incrémentation</a:t>
            </a:r>
          </a:p>
        </p:txBody>
      </p:sp>
      <p:graphicFrame>
        <p:nvGraphicFramePr>
          <p:cNvPr id="5" name="Espace réservé du contenu 4">
            <a:extLst>
              <a:ext uri="{FF2B5EF4-FFF2-40B4-BE49-F238E27FC236}">
                <a16:creationId xmlns:a16="http://schemas.microsoft.com/office/drawing/2014/main" id="{FFCFD98F-4639-E042-A4C0-A46C15FD6B29}"/>
              </a:ext>
            </a:extLst>
          </p:cNvPr>
          <p:cNvGraphicFramePr>
            <a:graphicFrameLocks noGrp="1"/>
          </p:cNvGraphicFramePr>
          <p:nvPr>
            <p:ph idx="1"/>
          </p:nvPr>
        </p:nvGraphicFramePr>
        <p:xfrm>
          <a:off x="3148302" y="2638426"/>
          <a:ext cx="5895396" cy="3625848"/>
        </p:xfrm>
        <a:graphic>
          <a:graphicData uri="http://schemas.openxmlformats.org/drawingml/2006/table">
            <a:tbl>
              <a:tblPr/>
              <a:tblGrid>
                <a:gridCol w="2947698">
                  <a:extLst>
                    <a:ext uri="{9D8B030D-6E8A-4147-A177-3AD203B41FA5}">
                      <a16:colId xmlns:a16="http://schemas.microsoft.com/office/drawing/2014/main" val="4069541842"/>
                    </a:ext>
                  </a:extLst>
                </a:gridCol>
                <a:gridCol w="2947698">
                  <a:extLst>
                    <a:ext uri="{9D8B030D-6E8A-4147-A177-3AD203B41FA5}">
                      <a16:colId xmlns:a16="http://schemas.microsoft.com/office/drawing/2014/main" val="3200435099"/>
                    </a:ext>
                  </a:extLst>
                </a:gridCol>
              </a:tblGrid>
              <a:tr h="906462">
                <a:tc>
                  <a:txBody>
                    <a:bodyPr/>
                    <a:lstStyle/>
                    <a:p>
                      <a:r>
                        <a:rPr lang="fr-FR" sz="1800" b="1">
                          <a:solidFill>
                            <a:srgbClr val="663300"/>
                          </a:solidFill>
                          <a:effectLst/>
                          <a:latin typeface="CourierNewPS"/>
                        </a:rPr>
                        <a:t>$</a:t>
                      </a:r>
                      <a:r>
                        <a:rPr lang="fr-FR" sz="1800" b="1">
                          <a:solidFill>
                            <a:srgbClr val="339966"/>
                          </a:solidFill>
                          <a:effectLst/>
                          <a:latin typeface="CourierNewPS"/>
                        </a:rPr>
                        <a:t>a</a:t>
                      </a:r>
                      <a:r>
                        <a:rPr lang="fr-FR" sz="2400" b="1">
                          <a:solidFill>
                            <a:srgbClr val="217F21"/>
                          </a:solidFill>
                          <a:effectLst/>
                          <a:latin typeface="CourierNewPS"/>
                        </a:rPr>
                        <a:t>++ </a:t>
                      </a:r>
                      <a:r>
                        <a:rPr lang="fr-FR" sz="2400" b="1">
                          <a:effectLst/>
                          <a:latin typeface="CourierNewPS"/>
                        </a:rPr>
                        <a:t>++ </a:t>
                      </a:r>
                      <a:endParaRPr lang="fr-FR" sz="1400">
                        <a:effectLst/>
                      </a:endParaRPr>
                    </a:p>
                  </a:txBody>
                  <a:tcPr marL="69728" marR="69728" marT="34864" marB="34864" anchor="ctr">
                    <a:lnL w="1270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fr-FR" sz="1800">
                          <a:effectLst/>
                          <a:latin typeface="ArialMT"/>
                        </a:rPr>
                        <a:t>Retourne</a:t>
                      </a:r>
                      <a:r>
                        <a:rPr lang="fr-FR" sz="1800">
                          <a:solidFill>
                            <a:srgbClr val="BFBFBF"/>
                          </a:solidFill>
                          <a:effectLst/>
                          <a:latin typeface="ArialMT"/>
                        </a:rPr>
                        <a:t> </a:t>
                      </a:r>
                      <a:r>
                        <a:rPr lang="fr-FR" sz="1800">
                          <a:effectLst/>
                          <a:latin typeface="ArialMT"/>
                        </a:rPr>
                        <a:t>la</a:t>
                      </a:r>
                      <a:r>
                        <a:rPr lang="fr-FR" sz="1800">
                          <a:solidFill>
                            <a:srgbClr val="BFBFBF"/>
                          </a:solidFill>
                          <a:effectLst/>
                          <a:latin typeface="ArialMT"/>
                        </a:rPr>
                        <a:t> </a:t>
                      </a:r>
                      <a:r>
                        <a:rPr lang="fr-FR" sz="1800">
                          <a:effectLst/>
                          <a:latin typeface="ArialMT"/>
                        </a:rPr>
                        <a:t>valeur</a:t>
                      </a:r>
                      <a:r>
                        <a:rPr lang="fr-FR" sz="1800">
                          <a:solidFill>
                            <a:srgbClr val="BFBFBF"/>
                          </a:solidFill>
                          <a:effectLst/>
                          <a:latin typeface="ArialMT"/>
                        </a:rPr>
                        <a:t> </a:t>
                      </a:r>
                      <a:r>
                        <a:rPr lang="fr-FR" sz="1800">
                          <a:effectLst/>
                          <a:latin typeface="ArialMT"/>
                        </a:rPr>
                        <a:t>de</a:t>
                      </a:r>
                      <a:r>
                        <a:rPr lang="fr-FR" sz="1800">
                          <a:solidFill>
                            <a:srgbClr val="BFBFBF"/>
                          </a:solidFill>
                          <a:effectLst/>
                          <a:latin typeface="ArialMT"/>
                        </a:rPr>
                        <a:t> </a:t>
                      </a:r>
                      <a:r>
                        <a:rPr lang="fr-FR" sz="1800" b="1">
                          <a:solidFill>
                            <a:srgbClr val="663300"/>
                          </a:solidFill>
                          <a:effectLst/>
                          <a:latin typeface="CourierNewPS"/>
                        </a:rPr>
                        <a:t>$</a:t>
                      </a:r>
                      <a:r>
                        <a:rPr lang="fr-FR" sz="1800" b="1">
                          <a:solidFill>
                            <a:srgbClr val="339966"/>
                          </a:solidFill>
                          <a:effectLst/>
                          <a:latin typeface="CourierNewPS"/>
                        </a:rPr>
                        <a:t>a</a:t>
                      </a:r>
                      <a:r>
                        <a:rPr lang="fr-FR" sz="1800" b="1">
                          <a:effectLst/>
                          <a:latin typeface="CourierNewPS"/>
                        </a:rPr>
                        <a:t> </a:t>
                      </a:r>
                      <a:r>
                        <a:rPr lang="fr-FR" sz="1800">
                          <a:effectLst/>
                          <a:latin typeface="ArialMT"/>
                        </a:rPr>
                        <a:t>puis</a:t>
                      </a:r>
                      <a:r>
                        <a:rPr lang="fr-FR" sz="1800">
                          <a:solidFill>
                            <a:srgbClr val="BFBFBF"/>
                          </a:solidFill>
                          <a:effectLst/>
                          <a:latin typeface="ArialMT"/>
                        </a:rPr>
                        <a:t> </a:t>
                      </a:r>
                      <a:r>
                        <a:rPr lang="fr-FR" sz="1800">
                          <a:effectLst/>
                          <a:latin typeface="ArialMT"/>
                        </a:rPr>
                        <a:t>augmente</a:t>
                      </a:r>
                      <a:r>
                        <a:rPr lang="fr-FR" sz="1800">
                          <a:solidFill>
                            <a:srgbClr val="BFBFBF"/>
                          </a:solidFill>
                          <a:effectLst/>
                          <a:latin typeface="ArialMT"/>
                        </a:rPr>
                        <a:t> </a:t>
                      </a:r>
                      <a:r>
                        <a:rPr lang="fr-FR" sz="1800">
                          <a:effectLst/>
                          <a:latin typeface="ArialMT"/>
                        </a:rPr>
                        <a:t>la valeur</a:t>
                      </a:r>
                      <a:r>
                        <a:rPr lang="fr-FR" sz="1800">
                          <a:solidFill>
                            <a:srgbClr val="BFBFBF"/>
                          </a:solidFill>
                          <a:effectLst/>
                          <a:latin typeface="ArialMT"/>
                        </a:rPr>
                        <a:t> </a:t>
                      </a:r>
                      <a:r>
                        <a:rPr lang="fr-FR" sz="1800">
                          <a:effectLst/>
                          <a:latin typeface="ArialMT"/>
                        </a:rPr>
                        <a:t>de</a:t>
                      </a:r>
                      <a:r>
                        <a:rPr lang="fr-FR" sz="1800">
                          <a:solidFill>
                            <a:srgbClr val="BFBFBF"/>
                          </a:solidFill>
                          <a:effectLst/>
                          <a:latin typeface="ArialMT"/>
                        </a:rPr>
                        <a:t> </a:t>
                      </a:r>
                      <a:r>
                        <a:rPr lang="fr-FR" sz="1800" b="1">
                          <a:solidFill>
                            <a:srgbClr val="663300"/>
                          </a:solidFill>
                          <a:effectLst/>
                          <a:latin typeface="CourierNewPS"/>
                        </a:rPr>
                        <a:t>$</a:t>
                      </a:r>
                      <a:r>
                        <a:rPr lang="fr-FR" sz="1800" b="1">
                          <a:solidFill>
                            <a:srgbClr val="339966"/>
                          </a:solidFill>
                          <a:effectLst/>
                          <a:latin typeface="CourierNewPS"/>
                        </a:rPr>
                        <a:t>a</a:t>
                      </a:r>
                      <a:r>
                        <a:rPr lang="fr-FR" sz="1800" b="1">
                          <a:effectLst/>
                          <a:latin typeface="CourierNewPS"/>
                        </a:rPr>
                        <a:t> </a:t>
                      </a:r>
                      <a:r>
                        <a:rPr lang="fr-FR" sz="1800">
                          <a:effectLst/>
                          <a:latin typeface="ArialMT"/>
                        </a:rPr>
                        <a:t>de</a:t>
                      </a:r>
                      <a:r>
                        <a:rPr lang="fr-FR" sz="1800">
                          <a:solidFill>
                            <a:srgbClr val="BFBFBF"/>
                          </a:solidFill>
                          <a:effectLst/>
                          <a:latin typeface="ArialMT"/>
                        </a:rPr>
                        <a:t> </a:t>
                      </a:r>
                      <a:r>
                        <a:rPr lang="fr-FR" sz="1800">
                          <a:effectLst/>
                          <a:latin typeface="ArialMT"/>
                        </a:rPr>
                        <a:t>1 </a:t>
                      </a:r>
                      <a:endParaRPr lang="fr-FR" sz="1400">
                        <a:effectLst/>
                      </a:endParaRPr>
                    </a:p>
                  </a:txBody>
                  <a:tcPr marL="69728" marR="69728" marT="34864" marB="34864"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8105972"/>
                  </a:ext>
                </a:extLst>
              </a:tr>
              <a:tr h="906462">
                <a:tc>
                  <a:txBody>
                    <a:bodyPr/>
                    <a:lstStyle/>
                    <a:p>
                      <a:r>
                        <a:rPr lang="fr-FR" sz="2400" b="1">
                          <a:solidFill>
                            <a:srgbClr val="217F21"/>
                          </a:solidFill>
                          <a:effectLst/>
                          <a:latin typeface="CourierNewPS"/>
                        </a:rPr>
                        <a:t>++</a:t>
                      </a:r>
                      <a:r>
                        <a:rPr lang="fr-FR" sz="1800" b="1">
                          <a:solidFill>
                            <a:srgbClr val="663300"/>
                          </a:solidFill>
                          <a:effectLst/>
                          <a:latin typeface="CourierNewPS"/>
                        </a:rPr>
                        <a:t>$</a:t>
                      </a:r>
                      <a:r>
                        <a:rPr lang="fr-FR" sz="1800" b="1">
                          <a:solidFill>
                            <a:srgbClr val="339966"/>
                          </a:solidFill>
                          <a:effectLst/>
                          <a:latin typeface="CourierNewPS"/>
                        </a:rPr>
                        <a:t>a </a:t>
                      </a:r>
                      <a:r>
                        <a:rPr lang="fr-FR" sz="2400" b="1">
                          <a:effectLst/>
                          <a:latin typeface="CourierNewPS"/>
                        </a:rPr>
                        <a:t>++ </a:t>
                      </a:r>
                      <a:endParaRPr lang="fr-FR" sz="1400">
                        <a:effectLst/>
                      </a:endParaRPr>
                    </a:p>
                  </a:txBody>
                  <a:tcPr marL="69728" marR="69728" marT="34864" marB="34864" anchor="ctr">
                    <a:lnL w="1270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fr-FR" sz="1800">
                          <a:effectLst/>
                          <a:latin typeface="ArialMT"/>
                        </a:rPr>
                        <a:t>Augmente</a:t>
                      </a:r>
                      <a:r>
                        <a:rPr lang="fr-FR" sz="1800">
                          <a:solidFill>
                            <a:srgbClr val="BFBFBF"/>
                          </a:solidFill>
                          <a:effectLst/>
                          <a:latin typeface="ArialMT"/>
                        </a:rPr>
                        <a:t> </a:t>
                      </a:r>
                      <a:r>
                        <a:rPr lang="fr-FR" sz="1800">
                          <a:effectLst/>
                          <a:latin typeface="ArialMT"/>
                        </a:rPr>
                        <a:t>la</a:t>
                      </a:r>
                      <a:r>
                        <a:rPr lang="fr-FR" sz="1800">
                          <a:solidFill>
                            <a:srgbClr val="BFBFBF"/>
                          </a:solidFill>
                          <a:effectLst/>
                          <a:latin typeface="ArialMT"/>
                        </a:rPr>
                        <a:t> </a:t>
                      </a:r>
                      <a:r>
                        <a:rPr lang="fr-FR" sz="1800">
                          <a:effectLst/>
                          <a:latin typeface="ArialMT"/>
                        </a:rPr>
                        <a:t>valeur</a:t>
                      </a:r>
                      <a:r>
                        <a:rPr lang="fr-FR" sz="1800">
                          <a:solidFill>
                            <a:srgbClr val="BFBFBF"/>
                          </a:solidFill>
                          <a:effectLst/>
                          <a:latin typeface="ArialMT"/>
                        </a:rPr>
                        <a:t> </a:t>
                      </a:r>
                      <a:r>
                        <a:rPr lang="fr-FR" sz="1800">
                          <a:effectLst/>
                          <a:latin typeface="ArialMT"/>
                        </a:rPr>
                        <a:t>de</a:t>
                      </a:r>
                      <a:r>
                        <a:rPr lang="fr-FR" sz="1800">
                          <a:solidFill>
                            <a:srgbClr val="BFBFBF"/>
                          </a:solidFill>
                          <a:effectLst/>
                          <a:latin typeface="ArialMT"/>
                        </a:rPr>
                        <a:t> </a:t>
                      </a:r>
                      <a:r>
                        <a:rPr lang="fr-FR" sz="1800" b="1">
                          <a:solidFill>
                            <a:srgbClr val="663300"/>
                          </a:solidFill>
                          <a:effectLst/>
                          <a:latin typeface="CourierNewPS"/>
                        </a:rPr>
                        <a:t>$</a:t>
                      </a:r>
                      <a:r>
                        <a:rPr lang="fr-FR" sz="1800" b="1">
                          <a:solidFill>
                            <a:srgbClr val="339966"/>
                          </a:solidFill>
                          <a:effectLst/>
                          <a:latin typeface="CourierNewPS"/>
                        </a:rPr>
                        <a:t>a</a:t>
                      </a:r>
                      <a:r>
                        <a:rPr lang="fr-FR" sz="1800" b="1">
                          <a:effectLst/>
                          <a:latin typeface="CourierNewPS"/>
                        </a:rPr>
                        <a:t> </a:t>
                      </a:r>
                      <a:r>
                        <a:rPr lang="fr-FR" sz="1800">
                          <a:effectLst/>
                          <a:latin typeface="ArialMT"/>
                        </a:rPr>
                        <a:t>de</a:t>
                      </a:r>
                      <a:r>
                        <a:rPr lang="fr-FR" sz="1800">
                          <a:solidFill>
                            <a:srgbClr val="BFBFBF"/>
                          </a:solidFill>
                          <a:effectLst/>
                          <a:latin typeface="ArialMT"/>
                        </a:rPr>
                        <a:t> </a:t>
                      </a:r>
                      <a:r>
                        <a:rPr lang="fr-FR" sz="1800">
                          <a:effectLst/>
                          <a:latin typeface="ArialMT"/>
                        </a:rPr>
                        <a:t>1</a:t>
                      </a:r>
                      <a:r>
                        <a:rPr lang="fr-FR" sz="1800">
                          <a:solidFill>
                            <a:srgbClr val="BFBFBF"/>
                          </a:solidFill>
                          <a:effectLst/>
                          <a:latin typeface="ArialMT"/>
                        </a:rPr>
                        <a:t> </a:t>
                      </a:r>
                      <a:r>
                        <a:rPr lang="fr-FR" sz="1800">
                          <a:effectLst/>
                          <a:latin typeface="ArialMT"/>
                        </a:rPr>
                        <a:t>puis retourne</a:t>
                      </a:r>
                      <a:r>
                        <a:rPr lang="fr-FR" sz="1800">
                          <a:solidFill>
                            <a:srgbClr val="BFBFBF"/>
                          </a:solidFill>
                          <a:effectLst/>
                          <a:latin typeface="ArialMT"/>
                        </a:rPr>
                        <a:t> </a:t>
                      </a:r>
                      <a:r>
                        <a:rPr lang="fr-FR" sz="1800">
                          <a:effectLst/>
                          <a:latin typeface="ArialMT"/>
                        </a:rPr>
                        <a:t>la</a:t>
                      </a:r>
                      <a:r>
                        <a:rPr lang="fr-FR" sz="1800">
                          <a:solidFill>
                            <a:srgbClr val="BFBFBF"/>
                          </a:solidFill>
                          <a:effectLst/>
                          <a:latin typeface="ArialMT"/>
                        </a:rPr>
                        <a:t> </a:t>
                      </a:r>
                      <a:r>
                        <a:rPr lang="fr-FR" sz="1800">
                          <a:effectLst/>
                          <a:latin typeface="ArialMT"/>
                        </a:rPr>
                        <a:t>nouvelle</a:t>
                      </a:r>
                      <a:r>
                        <a:rPr lang="fr-FR" sz="1800">
                          <a:solidFill>
                            <a:srgbClr val="BFBFBF"/>
                          </a:solidFill>
                          <a:effectLst/>
                          <a:latin typeface="ArialMT"/>
                        </a:rPr>
                        <a:t> </a:t>
                      </a:r>
                      <a:r>
                        <a:rPr lang="fr-FR" sz="1800">
                          <a:effectLst/>
                          <a:latin typeface="ArialMT"/>
                        </a:rPr>
                        <a:t>valeur</a:t>
                      </a:r>
                      <a:r>
                        <a:rPr lang="fr-FR" sz="1800">
                          <a:solidFill>
                            <a:srgbClr val="BFBFBF"/>
                          </a:solidFill>
                          <a:effectLst/>
                          <a:latin typeface="ArialMT"/>
                        </a:rPr>
                        <a:t> </a:t>
                      </a:r>
                      <a:r>
                        <a:rPr lang="fr-FR" sz="1800">
                          <a:effectLst/>
                          <a:latin typeface="ArialMT"/>
                        </a:rPr>
                        <a:t>de</a:t>
                      </a:r>
                      <a:r>
                        <a:rPr lang="fr-FR" sz="1800">
                          <a:solidFill>
                            <a:srgbClr val="BFBFBF"/>
                          </a:solidFill>
                          <a:effectLst/>
                          <a:latin typeface="ArialMT"/>
                        </a:rPr>
                        <a:t> </a:t>
                      </a:r>
                      <a:r>
                        <a:rPr lang="fr-FR" sz="1800" b="1">
                          <a:solidFill>
                            <a:srgbClr val="663300"/>
                          </a:solidFill>
                          <a:effectLst/>
                          <a:latin typeface="CourierNewPS"/>
                        </a:rPr>
                        <a:t>$</a:t>
                      </a:r>
                      <a:r>
                        <a:rPr lang="fr-FR" sz="1800" b="1">
                          <a:solidFill>
                            <a:srgbClr val="339966"/>
                          </a:solidFill>
                          <a:effectLst/>
                          <a:latin typeface="CourierNewPS"/>
                        </a:rPr>
                        <a:t>a </a:t>
                      </a:r>
                      <a:endParaRPr lang="fr-FR" sz="1400">
                        <a:effectLst/>
                      </a:endParaRPr>
                    </a:p>
                  </a:txBody>
                  <a:tcPr marL="69728" marR="69728" marT="34864" marB="34864"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53905213"/>
                  </a:ext>
                </a:extLst>
              </a:tr>
              <a:tr h="906462">
                <a:tc>
                  <a:txBody>
                    <a:bodyPr/>
                    <a:lstStyle/>
                    <a:p>
                      <a:r>
                        <a:rPr lang="fr-FR" sz="1800" b="1">
                          <a:solidFill>
                            <a:srgbClr val="663300"/>
                          </a:solidFill>
                          <a:effectLst/>
                          <a:latin typeface="CourierNewPS"/>
                        </a:rPr>
                        <a:t>$</a:t>
                      </a:r>
                      <a:r>
                        <a:rPr lang="fr-FR" sz="1800" b="1">
                          <a:solidFill>
                            <a:srgbClr val="339966"/>
                          </a:solidFill>
                          <a:effectLst/>
                          <a:latin typeface="CourierNewPS"/>
                        </a:rPr>
                        <a:t>a</a:t>
                      </a:r>
                      <a:r>
                        <a:rPr lang="fr-FR" sz="2400" b="1">
                          <a:solidFill>
                            <a:srgbClr val="217F21"/>
                          </a:solidFill>
                          <a:effectLst/>
                          <a:latin typeface="CourierNewPS"/>
                        </a:rPr>
                        <a:t>-- </a:t>
                      </a:r>
                      <a:r>
                        <a:rPr lang="fr-FR" sz="2400" b="1">
                          <a:effectLst/>
                          <a:latin typeface="CourierNewPS"/>
                        </a:rPr>
                        <a:t>-- </a:t>
                      </a:r>
                      <a:endParaRPr lang="fr-FR" sz="1400">
                        <a:effectLst/>
                      </a:endParaRPr>
                    </a:p>
                  </a:txBody>
                  <a:tcPr marL="69728" marR="69728" marT="34864" marB="34864" anchor="ctr">
                    <a:lnL w="1270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1800">
                          <a:effectLst/>
                          <a:latin typeface="ArialMT"/>
                        </a:rPr>
                        <a:t>Retourne</a:t>
                      </a:r>
                      <a:r>
                        <a:rPr lang="fr-FR" sz="1800">
                          <a:solidFill>
                            <a:srgbClr val="BFBFBF"/>
                          </a:solidFill>
                          <a:effectLst/>
                          <a:latin typeface="ArialMT"/>
                        </a:rPr>
                        <a:t> </a:t>
                      </a:r>
                      <a:r>
                        <a:rPr lang="fr-FR" sz="1800">
                          <a:effectLst/>
                          <a:latin typeface="ArialMT"/>
                        </a:rPr>
                        <a:t>la</a:t>
                      </a:r>
                      <a:r>
                        <a:rPr lang="fr-FR" sz="1800">
                          <a:solidFill>
                            <a:srgbClr val="BFBFBF"/>
                          </a:solidFill>
                          <a:effectLst/>
                          <a:latin typeface="ArialMT"/>
                        </a:rPr>
                        <a:t> </a:t>
                      </a:r>
                      <a:r>
                        <a:rPr lang="fr-FR" sz="1800">
                          <a:effectLst/>
                          <a:latin typeface="ArialMT"/>
                        </a:rPr>
                        <a:t>valeur</a:t>
                      </a:r>
                      <a:r>
                        <a:rPr lang="fr-FR" sz="1800">
                          <a:solidFill>
                            <a:srgbClr val="BFBFBF"/>
                          </a:solidFill>
                          <a:effectLst/>
                          <a:latin typeface="ArialMT"/>
                        </a:rPr>
                        <a:t> </a:t>
                      </a:r>
                      <a:r>
                        <a:rPr lang="fr-FR" sz="1800">
                          <a:effectLst/>
                          <a:latin typeface="ArialMT"/>
                        </a:rPr>
                        <a:t>de</a:t>
                      </a:r>
                      <a:r>
                        <a:rPr lang="fr-FR" sz="1800">
                          <a:solidFill>
                            <a:srgbClr val="BFBFBF"/>
                          </a:solidFill>
                          <a:effectLst/>
                          <a:latin typeface="ArialMT"/>
                        </a:rPr>
                        <a:t> </a:t>
                      </a:r>
                      <a:r>
                        <a:rPr lang="fr-FR" sz="1800" b="1">
                          <a:solidFill>
                            <a:srgbClr val="663300"/>
                          </a:solidFill>
                          <a:effectLst/>
                          <a:latin typeface="CourierNewPS"/>
                        </a:rPr>
                        <a:t>$</a:t>
                      </a:r>
                      <a:r>
                        <a:rPr lang="fr-FR" sz="1800" b="1">
                          <a:solidFill>
                            <a:srgbClr val="339966"/>
                          </a:solidFill>
                          <a:effectLst/>
                          <a:latin typeface="CourierNewPS"/>
                        </a:rPr>
                        <a:t>a</a:t>
                      </a:r>
                      <a:r>
                        <a:rPr lang="fr-FR" sz="1800" b="1">
                          <a:effectLst/>
                          <a:latin typeface="CourierNewPS"/>
                        </a:rPr>
                        <a:t> </a:t>
                      </a:r>
                      <a:r>
                        <a:rPr lang="fr-FR" sz="1800">
                          <a:effectLst/>
                          <a:latin typeface="ArialMT"/>
                        </a:rPr>
                        <a:t>puis</a:t>
                      </a:r>
                      <a:r>
                        <a:rPr lang="fr-FR" sz="1800">
                          <a:solidFill>
                            <a:srgbClr val="BFBFBF"/>
                          </a:solidFill>
                          <a:effectLst/>
                          <a:latin typeface="ArialMT"/>
                        </a:rPr>
                        <a:t> </a:t>
                      </a:r>
                      <a:r>
                        <a:rPr lang="fr-FR" sz="1800">
                          <a:effectLst/>
                          <a:latin typeface="ArialMT"/>
                        </a:rPr>
                        <a:t>diminue</a:t>
                      </a:r>
                      <a:r>
                        <a:rPr lang="fr-FR" sz="1800">
                          <a:solidFill>
                            <a:srgbClr val="BFBFBF"/>
                          </a:solidFill>
                          <a:effectLst/>
                          <a:latin typeface="ArialMT"/>
                        </a:rPr>
                        <a:t> </a:t>
                      </a:r>
                      <a:r>
                        <a:rPr lang="fr-FR" sz="1800">
                          <a:effectLst/>
                          <a:latin typeface="ArialMT"/>
                        </a:rPr>
                        <a:t>la valeur</a:t>
                      </a:r>
                      <a:r>
                        <a:rPr lang="fr-FR" sz="1800">
                          <a:solidFill>
                            <a:srgbClr val="BFBFBF"/>
                          </a:solidFill>
                          <a:effectLst/>
                          <a:latin typeface="ArialMT"/>
                        </a:rPr>
                        <a:t> </a:t>
                      </a:r>
                      <a:r>
                        <a:rPr lang="fr-FR" sz="1800">
                          <a:effectLst/>
                          <a:latin typeface="ArialMT"/>
                        </a:rPr>
                        <a:t>de</a:t>
                      </a:r>
                      <a:r>
                        <a:rPr lang="fr-FR" sz="1800">
                          <a:solidFill>
                            <a:srgbClr val="BFBFBF"/>
                          </a:solidFill>
                          <a:effectLst/>
                          <a:latin typeface="ArialMT"/>
                        </a:rPr>
                        <a:t> </a:t>
                      </a:r>
                      <a:r>
                        <a:rPr lang="fr-FR" sz="1800" b="1">
                          <a:solidFill>
                            <a:srgbClr val="663300"/>
                          </a:solidFill>
                          <a:effectLst/>
                          <a:latin typeface="CourierNewPS"/>
                        </a:rPr>
                        <a:t>$</a:t>
                      </a:r>
                      <a:r>
                        <a:rPr lang="fr-FR" sz="1800" b="1">
                          <a:solidFill>
                            <a:srgbClr val="339966"/>
                          </a:solidFill>
                          <a:effectLst/>
                          <a:latin typeface="CourierNewPS"/>
                        </a:rPr>
                        <a:t>a</a:t>
                      </a:r>
                      <a:r>
                        <a:rPr lang="fr-FR" sz="1800" b="1">
                          <a:effectLst/>
                          <a:latin typeface="CourierNewPS"/>
                        </a:rPr>
                        <a:t> </a:t>
                      </a:r>
                      <a:r>
                        <a:rPr lang="fr-FR" sz="1800">
                          <a:effectLst/>
                          <a:latin typeface="ArialMT"/>
                        </a:rPr>
                        <a:t>de</a:t>
                      </a:r>
                      <a:r>
                        <a:rPr lang="fr-FR" sz="1800">
                          <a:solidFill>
                            <a:srgbClr val="BFBFBF"/>
                          </a:solidFill>
                          <a:effectLst/>
                          <a:latin typeface="ArialMT"/>
                        </a:rPr>
                        <a:t> </a:t>
                      </a:r>
                      <a:r>
                        <a:rPr lang="fr-FR" sz="1800">
                          <a:effectLst/>
                          <a:latin typeface="ArialMT"/>
                        </a:rPr>
                        <a:t>1 </a:t>
                      </a:r>
                      <a:endParaRPr lang="fr-FR" sz="1400">
                        <a:effectLst/>
                      </a:endParaRPr>
                    </a:p>
                  </a:txBody>
                  <a:tcPr marL="69728" marR="69728" marT="34864" marB="34864"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4555118"/>
                  </a:ext>
                </a:extLst>
              </a:tr>
              <a:tr h="906462">
                <a:tc>
                  <a:txBody>
                    <a:bodyPr/>
                    <a:lstStyle/>
                    <a:p>
                      <a:r>
                        <a:rPr lang="fr-FR" sz="2400" b="1">
                          <a:solidFill>
                            <a:srgbClr val="217F21"/>
                          </a:solidFill>
                          <a:effectLst/>
                          <a:latin typeface="CourierNewPS"/>
                        </a:rPr>
                        <a:t>--</a:t>
                      </a:r>
                      <a:r>
                        <a:rPr lang="fr-FR" sz="1800" b="1">
                          <a:solidFill>
                            <a:srgbClr val="663300"/>
                          </a:solidFill>
                          <a:effectLst/>
                          <a:latin typeface="CourierNewPS"/>
                        </a:rPr>
                        <a:t>$</a:t>
                      </a:r>
                      <a:r>
                        <a:rPr lang="fr-FR" sz="1800" b="1">
                          <a:solidFill>
                            <a:srgbClr val="339966"/>
                          </a:solidFill>
                          <a:effectLst/>
                          <a:latin typeface="CourierNewPS"/>
                        </a:rPr>
                        <a:t>a </a:t>
                      </a:r>
                      <a:r>
                        <a:rPr lang="fr-FR" sz="2400" b="1">
                          <a:effectLst/>
                          <a:latin typeface="CourierNewPS"/>
                        </a:rPr>
                        <a:t>-- </a:t>
                      </a:r>
                      <a:endParaRPr lang="fr-FR" sz="1400">
                        <a:effectLst/>
                      </a:endParaRPr>
                    </a:p>
                  </a:txBody>
                  <a:tcPr marL="69728" marR="69728" marT="34864" marB="34864" anchor="ctr">
                    <a:lnL w="1270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fr-FR" sz="1800" dirty="0">
                          <a:effectLst/>
                          <a:latin typeface="ArialMT"/>
                        </a:rPr>
                        <a:t>Diminue</a:t>
                      </a:r>
                      <a:r>
                        <a:rPr lang="fr-FR" sz="1800" dirty="0">
                          <a:solidFill>
                            <a:srgbClr val="BFBFBF"/>
                          </a:solidFill>
                          <a:effectLst/>
                          <a:latin typeface="ArialMT"/>
                        </a:rPr>
                        <a:t> </a:t>
                      </a:r>
                      <a:r>
                        <a:rPr lang="fr-FR" sz="1800" dirty="0">
                          <a:effectLst/>
                          <a:latin typeface="ArialMT"/>
                        </a:rPr>
                        <a:t>la</a:t>
                      </a:r>
                      <a:r>
                        <a:rPr lang="fr-FR" sz="1800" dirty="0">
                          <a:solidFill>
                            <a:srgbClr val="BFBFBF"/>
                          </a:solidFill>
                          <a:effectLst/>
                          <a:latin typeface="ArialMT"/>
                        </a:rPr>
                        <a:t> </a:t>
                      </a:r>
                      <a:r>
                        <a:rPr lang="fr-FR" sz="1800" dirty="0">
                          <a:effectLst/>
                          <a:latin typeface="ArialMT"/>
                        </a:rPr>
                        <a:t>valeur</a:t>
                      </a:r>
                      <a:r>
                        <a:rPr lang="fr-FR" sz="1800" dirty="0">
                          <a:solidFill>
                            <a:srgbClr val="BFBFBF"/>
                          </a:solidFill>
                          <a:effectLst/>
                          <a:latin typeface="ArialMT"/>
                        </a:rPr>
                        <a:t> </a:t>
                      </a:r>
                      <a:r>
                        <a:rPr lang="fr-FR" sz="1800" dirty="0">
                          <a:effectLst/>
                          <a:latin typeface="ArialMT"/>
                        </a:rPr>
                        <a:t>de</a:t>
                      </a:r>
                      <a:r>
                        <a:rPr lang="fr-FR" sz="1800" dirty="0">
                          <a:solidFill>
                            <a:srgbClr val="BFBFBF"/>
                          </a:solidFill>
                          <a:effectLst/>
                          <a:latin typeface="ArialMT"/>
                        </a:rPr>
                        <a:t> </a:t>
                      </a:r>
                      <a:r>
                        <a:rPr lang="fr-FR" sz="1800" b="1" dirty="0">
                          <a:solidFill>
                            <a:srgbClr val="663300"/>
                          </a:solidFill>
                          <a:effectLst/>
                          <a:latin typeface="CourierNewPS"/>
                        </a:rPr>
                        <a:t>$</a:t>
                      </a:r>
                      <a:r>
                        <a:rPr lang="fr-FR" sz="1800" b="1" dirty="0">
                          <a:solidFill>
                            <a:srgbClr val="339966"/>
                          </a:solidFill>
                          <a:effectLst/>
                          <a:latin typeface="CourierNewPS"/>
                        </a:rPr>
                        <a:t>a</a:t>
                      </a:r>
                      <a:r>
                        <a:rPr lang="fr-FR" sz="1800" b="1" dirty="0">
                          <a:effectLst/>
                          <a:latin typeface="CourierNewPS"/>
                        </a:rPr>
                        <a:t> </a:t>
                      </a:r>
                      <a:r>
                        <a:rPr lang="fr-FR" sz="1800" dirty="0">
                          <a:effectLst/>
                          <a:latin typeface="ArialMT"/>
                        </a:rPr>
                        <a:t>de</a:t>
                      </a:r>
                      <a:r>
                        <a:rPr lang="fr-FR" sz="1800" dirty="0">
                          <a:solidFill>
                            <a:srgbClr val="BFBFBF"/>
                          </a:solidFill>
                          <a:effectLst/>
                          <a:latin typeface="ArialMT"/>
                        </a:rPr>
                        <a:t> </a:t>
                      </a:r>
                      <a:r>
                        <a:rPr lang="fr-FR" sz="1800" dirty="0">
                          <a:effectLst/>
                          <a:latin typeface="ArialMT"/>
                        </a:rPr>
                        <a:t>1</a:t>
                      </a:r>
                      <a:r>
                        <a:rPr lang="fr-FR" sz="1800" dirty="0">
                          <a:solidFill>
                            <a:srgbClr val="BFBFBF"/>
                          </a:solidFill>
                          <a:effectLst/>
                          <a:latin typeface="ArialMT"/>
                        </a:rPr>
                        <a:t> </a:t>
                      </a:r>
                      <a:r>
                        <a:rPr lang="fr-FR" sz="1800" dirty="0">
                          <a:effectLst/>
                          <a:latin typeface="ArialMT"/>
                        </a:rPr>
                        <a:t>puis</a:t>
                      </a:r>
                      <a:r>
                        <a:rPr lang="fr-FR" sz="1800" dirty="0">
                          <a:solidFill>
                            <a:srgbClr val="BFBFBF"/>
                          </a:solidFill>
                          <a:effectLst/>
                          <a:latin typeface="ArialMT"/>
                        </a:rPr>
                        <a:t> </a:t>
                      </a:r>
                      <a:r>
                        <a:rPr lang="fr-FR" sz="1800" dirty="0">
                          <a:effectLst/>
                          <a:latin typeface="ArialMT"/>
                        </a:rPr>
                        <a:t>retourne la</a:t>
                      </a:r>
                      <a:r>
                        <a:rPr lang="fr-FR" sz="1800" dirty="0">
                          <a:solidFill>
                            <a:srgbClr val="BFBFBF"/>
                          </a:solidFill>
                          <a:effectLst/>
                          <a:latin typeface="ArialMT"/>
                        </a:rPr>
                        <a:t> </a:t>
                      </a:r>
                      <a:r>
                        <a:rPr lang="fr-FR" sz="1800" dirty="0">
                          <a:effectLst/>
                          <a:latin typeface="ArialMT"/>
                        </a:rPr>
                        <a:t>nouvelle</a:t>
                      </a:r>
                      <a:r>
                        <a:rPr lang="fr-FR" sz="1800" dirty="0">
                          <a:solidFill>
                            <a:srgbClr val="BFBFBF"/>
                          </a:solidFill>
                          <a:effectLst/>
                          <a:latin typeface="ArialMT"/>
                        </a:rPr>
                        <a:t> </a:t>
                      </a:r>
                      <a:r>
                        <a:rPr lang="fr-FR" sz="1800" dirty="0">
                          <a:effectLst/>
                          <a:latin typeface="ArialMT"/>
                        </a:rPr>
                        <a:t>valeur</a:t>
                      </a:r>
                      <a:r>
                        <a:rPr lang="fr-FR" sz="1800" dirty="0">
                          <a:solidFill>
                            <a:srgbClr val="BFBFBF"/>
                          </a:solidFill>
                          <a:effectLst/>
                          <a:latin typeface="ArialMT"/>
                        </a:rPr>
                        <a:t> </a:t>
                      </a:r>
                      <a:r>
                        <a:rPr lang="fr-FR" sz="1800" dirty="0">
                          <a:effectLst/>
                          <a:latin typeface="ArialMT"/>
                        </a:rPr>
                        <a:t>de</a:t>
                      </a:r>
                      <a:r>
                        <a:rPr lang="fr-FR" sz="1800" dirty="0">
                          <a:solidFill>
                            <a:srgbClr val="BFBFBF"/>
                          </a:solidFill>
                          <a:effectLst/>
                          <a:latin typeface="ArialMT"/>
                        </a:rPr>
                        <a:t> </a:t>
                      </a:r>
                      <a:r>
                        <a:rPr lang="fr-FR" sz="1800" b="1" dirty="0">
                          <a:solidFill>
                            <a:srgbClr val="663300"/>
                          </a:solidFill>
                          <a:effectLst/>
                          <a:latin typeface="CourierNewPS"/>
                        </a:rPr>
                        <a:t>$</a:t>
                      </a:r>
                      <a:r>
                        <a:rPr lang="fr-FR" sz="1800" b="1" dirty="0">
                          <a:solidFill>
                            <a:srgbClr val="339966"/>
                          </a:solidFill>
                          <a:effectLst/>
                          <a:latin typeface="CourierNewPS"/>
                        </a:rPr>
                        <a:t>a </a:t>
                      </a:r>
                      <a:endParaRPr lang="fr-FR" sz="1400" dirty="0">
                        <a:effectLst/>
                      </a:endParaRPr>
                    </a:p>
                  </a:txBody>
                  <a:tcPr marL="69728" marR="69728" marT="34864" marB="34864"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82108454"/>
                  </a:ext>
                </a:extLst>
              </a:tr>
            </a:tbl>
          </a:graphicData>
        </a:graphic>
      </p:graphicFrame>
    </p:spTree>
    <p:extLst>
      <p:ext uri="{BB962C8B-B14F-4D97-AF65-F5344CB8AC3E}">
        <p14:creationId xmlns:p14="http://schemas.microsoft.com/office/powerpoint/2010/main" val="22285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Comparaison</a:t>
            </a:r>
          </a:p>
        </p:txBody>
      </p:sp>
      <p:graphicFrame>
        <p:nvGraphicFramePr>
          <p:cNvPr id="6" name="Espace réservé du contenu 5">
            <a:extLst>
              <a:ext uri="{FF2B5EF4-FFF2-40B4-BE49-F238E27FC236}">
                <a16:creationId xmlns:a16="http://schemas.microsoft.com/office/drawing/2014/main" id="{2ADA9339-8716-BD4E-8F2B-8DE1001E3DB0}"/>
              </a:ext>
            </a:extLst>
          </p:cNvPr>
          <p:cNvGraphicFramePr>
            <a:graphicFrameLocks noGrp="1"/>
          </p:cNvGraphicFramePr>
          <p:nvPr>
            <p:ph idx="1"/>
          </p:nvPr>
        </p:nvGraphicFramePr>
        <p:xfrm>
          <a:off x="4047034" y="2608701"/>
          <a:ext cx="4097932" cy="3161424"/>
        </p:xfrm>
        <a:graphic>
          <a:graphicData uri="http://schemas.openxmlformats.org/drawingml/2006/table">
            <a:tbl>
              <a:tblPr/>
              <a:tblGrid>
                <a:gridCol w="2048966">
                  <a:extLst>
                    <a:ext uri="{9D8B030D-6E8A-4147-A177-3AD203B41FA5}">
                      <a16:colId xmlns:a16="http://schemas.microsoft.com/office/drawing/2014/main" val="4061755794"/>
                    </a:ext>
                  </a:extLst>
                </a:gridCol>
                <a:gridCol w="2048966">
                  <a:extLst>
                    <a:ext uri="{9D8B030D-6E8A-4147-A177-3AD203B41FA5}">
                      <a16:colId xmlns:a16="http://schemas.microsoft.com/office/drawing/2014/main" val="2963983327"/>
                    </a:ext>
                  </a:extLst>
                </a:gridCol>
              </a:tblGrid>
              <a:tr h="403903">
                <a:tc>
                  <a:txBody>
                    <a:bodyPr/>
                    <a:lstStyle/>
                    <a:p>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700" b="1">
                          <a:solidFill>
                            <a:srgbClr val="217F21"/>
                          </a:solidFill>
                          <a:effectLst/>
                          <a:latin typeface="CourierNewPS"/>
                        </a:rPr>
                        <a:t>== </a:t>
                      </a:r>
                      <a:r>
                        <a:rPr lang="fr-FR" sz="1300" b="1">
                          <a:solidFill>
                            <a:srgbClr val="663300"/>
                          </a:solidFill>
                          <a:effectLst/>
                          <a:latin typeface="CourierNewPS"/>
                        </a:rPr>
                        <a:t>$</a:t>
                      </a:r>
                      <a:r>
                        <a:rPr lang="fr-FR" sz="1300" b="1">
                          <a:solidFill>
                            <a:srgbClr val="339966"/>
                          </a:solidFill>
                          <a:effectLst/>
                          <a:latin typeface="CourierNewPS"/>
                        </a:rPr>
                        <a:t>b </a:t>
                      </a:r>
                      <a:r>
                        <a:rPr lang="fr-FR" sz="1700" b="1">
                          <a:effectLst/>
                          <a:latin typeface="CourierNewPS"/>
                        </a:rPr>
                        <a:t>== </a:t>
                      </a:r>
                      <a:endParaRPr lang="fr-FR" sz="1000">
                        <a:effectLst/>
                      </a:endParaRPr>
                    </a:p>
                  </a:txBody>
                  <a:tcPr marL="48468" marR="48468" marT="24234" marB="2423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fr-FR" sz="1100" b="1">
                          <a:effectLst/>
                          <a:latin typeface="Arial" panose="020B0604020202020204" pitchFamily="34" charset="0"/>
                        </a:rPr>
                        <a:t>Vrai</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si</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égalité</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entre</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les</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valeurs</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de</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100" b="1">
                          <a:effectLst/>
                          <a:latin typeface="Arial" panose="020B0604020202020204" pitchFamily="34" charset="0"/>
                        </a:rPr>
                        <a:t>et</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b </a:t>
                      </a:r>
                      <a:endParaRPr lang="fr-FR" sz="1000">
                        <a:effectLst/>
                      </a:endParaRPr>
                    </a:p>
                  </a:txBody>
                  <a:tcPr marL="48468" marR="48468" marT="24234" marB="2423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86116650"/>
                  </a:ext>
                </a:extLst>
              </a:tr>
              <a:tr h="403903">
                <a:tc>
                  <a:txBody>
                    <a:bodyPr/>
                    <a:lstStyle/>
                    <a:p>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700" b="1">
                          <a:solidFill>
                            <a:srgbClr val="217F21"/>
                          </a:solidFill>
                          <a:effectLst/>
                          <a:latin typeface="CourierNewPS"/>
                        </a:rPr>
                        <a:t>!= </a:t>
                      </a:r>
                      <a:r>
                        <a:rPr lang="fr-FR" sz="1300" b="1">
                          <a:solidFill>
                            <a:srgbClr val="663300"/>
                          </a:solidFill>
                          <a:effectLst/>
                          <a:latin typeface="CourierNewPS"/>
                        </a:rPr>
                        <a:t>$</a:t>
                      </a:r>
                      <a:r>
                        <a:rPr lang="fr-FR" sz="1300" b="1">
                          <a:solidFill>
                            <a:srgbClr val="339966"/>
                          </a:solidFill>
                          <a:effectLst/>
                          <a:latin typeface="CourierNewPS"/>
                        </a:rPr>
                        <a:t>b </a:t>
                      </a:r>
                      <a:r>
                        <a:rPr lang="fr-FR" sz="1700" b="1">
                          <a:effectLst/>
                          <a:latin typeface="CourierNewPS"/>
                        </a:rPr>
                        <a:t>!= </a:t>
                      </a:r>
                      <a:endParaRPr lang="fr-FR" sz="1000">
                        <a:effectLst/>
                      </a:endParaRPr>
                    </a:p>
                  </a:txBody>
                  <a:tcPr marL="48468" marR="48468" marT="24234" marB="2423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fr-FR" sz="1100" b="1">
                          <a:effectLst/>
                          <a:latin typeface="Arial" panose="020B0604020202020204" pitchFamily="34" charset="0"/>
                        </a:rPr>
                        <a:t>Vrai</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si</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différence</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entre</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les</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valeurs</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de</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100" b="1">
                          <a:effectLst/>
                          <a:latin typeface="Arial" panose="020B0604020202020204" pitchFamily="34" charset="0"/>
                        </a:rPr>
                        <a:t>et</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b </a:t>
                      </a:r>
                      <a:endParaRPr lang="fr-FR" sz="1000">
                        <a:effectLst/>
                      </a:endParaRPr>
                    </a:p>
                  </a:txBody>
                  <a:tcPr marL="48468" marR="48468" marT="24234" marB="2423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97799624"/>
                  </a:ext>
                </a:extLst>
              </a:tr>
              <a:tr h="306966">
                <a:tc>
                  <a:txBody>
                    <a:bodyPr/>
                    <a:lstStyle/>
                    <a:p>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700" b="1">
                          <a:solidFill>
                            <a:srgbClr val="217F21"/>
                          </a:solidFill>
                          <a:effectLst/>
                          <a:latin typeface="CourierNewPS"/>
                        </a:rPr>
                        <a:t>&lt;</a:t>
                      </a:r>
                      <a:r>
                        <a:rPr lang="fr-FR" sz="1700" b="1">
                          <a:effectLst/>
                          <a:latin typeface="CourierNewPS"/>
                        </a:rPr>
                        <a:t> </a:t>
                      </a:r>
                      <a:r>
                        <a:rPr lang="fr-FR" sz="1300" b="1">
                          <a:solidFill>
                            <a:srgbClr val="663300"/>
                          </a:solidFill>
                          <a:effectLst/>
                          <a:latin typeface="CourierNewPS"/>
                        </a:rPr>
                        <a:t>$</a:t>
                      </a:r>
                      <a:r>
                        <a:rPr lang="fr-FR" sz="1300" b="1">
                          <a:solidFill>
                            <a:srgbClr val="339966"/>
                          </a:solidFill>
                          <a:effectLst/>
                          <a:latin typeface="CourierNewPS"/>
                        </a:rPr>
                        <a:t>b </a:t>
                      </a:r>
                      <a:endParaRPr lang="fr-FR" sz="1000">
                        <a:effectLst/>
                      </a:endParaRPr>
                    </a:p>
                  </a:txBody>
                  <a:tcPr marL="48468" marR="48468" marT="24234" marB="2423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1100" b="1">
                          <a:effectLst/>
                          <a:latin typeface="Arial" panose="020B0604020202020204" pitchFamily="34" charset="0"/>
                        </a:rPr>
                        <a:t>Vrai</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si</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100" b="1">
                          <a:effectLst/>
                          <a:latin typeface="Arial" panose="020B0604020202020204" pitchFamily="34" charset="0"/>
                        </a:rPr>
                        <a:t>inférieur</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à</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b </a:t>
                      </a:r>
                      <a:endParaRPr lang="fr-FR" sz="1000">
                        <a:effectLst/>
                      </a:endParaRPr>
                    </a:p>
                  </a:txBody>
                  <a:tcPr marL="48468" marR="48468" marT="24234" marB="2423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8960856"/>
                  </a:ext>
                </a:extLst>
              </a:tr>
              <a:tr h="306966">
                <a:tc>
                  <a:txBody>
                    <a:bodyPr/>
                    <a:lstStyle/>
                    <a:p>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700" b="1">
                          <a:solidFill>
                            <a:srgbClr val="217F21"/>
                          </a:solidFill>
                          <a:effectLst/>
                          <a:latin typeface="CourierNewPS"/>
                        </a:rPr>
                        <a:t>&gt;</a:t>
                      </a:r>
                      <a:r>
                        <a:rPr lang="fr-FR" sz="1700" b="1">
                          <a:effectLst/>
                          <a:latin typeface="CourierNewPS"/>
                        </a:rPr>
                        <a:t> </a:t>
                      </a:r>
                      <a:r>
                        <a:rPr lang="fr-FR" sz="1300" b="1">
                          <a:solidFill>
                            <a:srgbClr val="663300"/>
                          </a:solidFill>
                          <a:effectLst/>
                          <a:latin typeface="CourierNewPS"/>
                        </a:rPr>
                        <a:t>$</a:t>
                      </a:r>
                      <a:r>
                        <a:rPr lang="fr-FR" sz="1300" b="1">
                          <a:solidFill>
                            <a:srgbClr val="339966"/>
                          </a:solidFill>
                          <a:effectLst/>
                          <a:latin typeface="CourierNewPS"/>
                        </a:rPr>
                        <a:t>b </a:t>
                      </a:r>
                      <a:endParaRPr lang="fr-FR" sz="1000">
                        <a:effectLst/>
                      </a:endParaRPr>
                    </a:p>
                  </a:txBody>
                  <a:tcPr marL="48468" marR="48468" marT="24234" marB="2423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1100" b="1">
                          <a:effectLst/>
                          <a:latin typeface="Arial" panose="020B0604020202020204" pitchFamily="34" charset="0"/>
                        </a:rPr>
                        <a:t>Vrai</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si</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100" b="1">
                          <a:effectLst/>
                          <a:latin typeface="Arial" panose="020B0604020202020204" pitchFamily="34" charset="0"/>
                        </a:rPr>
                        <a:t>supérieur</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à</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b </a:t>
                      </a:r>
                      <a:endParaRPr lang="fr-FR" sz="1000">
                        <a:effectLst/>
                      </a:endParaRPr>
                    </a:p>
                  </a:txBody>
                  <a:tcPr marL="48468" marR="48468" marT="24234" marB="2423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1013084"/>
                  </a:ext>
                </a:extLst>
              </a:tr>
              <a:tr h="436215">
                <a:tc>
                  <a:txBody>
                    <a:bodyPr/>
                    <a:lstStyle/>
                    <a:p>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700" b="1">
                          <a:solidFill>
                            <a:srgbClr val="217F21"/>
                          </a:solidFill>
                          <a:effectLst/>
                          <a:latin typeface="CourierNewPS"/>
                        </a:rPr>
                        <a:t>&lt;= </a:t>
                      </a:r>
                      <a:r>
                        <a:rPr lang="fr-FR" sz="1300" b="1">
                          <a:solidFill>
                            <a:srgbClr val="663300"/>
                          </a:solidFill>
                          <a:effectLst/>
                          <a:latin typeface="CourierNewPS"/>
                        </a:rPr>
                        <a:t>$</a:t>
                      </a:r>
                      <a:r>
                        <a:rPr lang="fr-FR" sz="1300" b="1">
                          <a:solidFill>
                            <a:srgbClr val="339966"/>
                          </a:solidFill>
                          <a:effectLst/>
                          <a:latin typeface="CourierNewPS"/>
                        </a:rPr>
                        <a:t>b </a:t>
                      </a:r>
                      <a:r>
                        <a:rPr lang="fr-FR" sz="1700" b="1">
                          <a:effectLst/>
                          <a:latin typeface="CourierNewPS"/>
                        </a:rPr>
                        <a:t>&lt;= </a:t>
                      </a:r>
                      <a:endParaRPr lang="fr-FR" sz="1000">
                        <a:effectLst/>
                      </a:endParaRPr>
                    </a:p>
                  </a:txBody>
                  <a:tcPr marL="48468" marR="48468" marT="24234" marB="2423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1100" b="1">
                          <a:effectLst/>
                          <a:latin typeface="Arial" panose="020B0604020202020204" pitchFamily="34" charset="0"/>
                        </a:rPr>
                        <a:t>Vrai</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si</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100" b="1">
                          <a:effectLst/>
                          <a:latin typeface="Arial" panose="020B0604020202020204" pitchFamily="34" charset="0"/>
                        </a:rPr>
                        <a:t>inférieur</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ou</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égal</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à</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b </a:t>
                      </a:r>
                      <a:endParaRPr lang="fr-FR" sz="1000">
                        <a:effectLst/>
                      </a:endParaRPr>
                    </a:p>
                  </a:txBody>
                  <a:tcPr marL="48468" marR="48468" marT="24234" marB="2423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08652008"/>
                  </a:ext>
                </a:extLst>
              </a:tr>
              <a:tr h="436215">
                <a:tc>
                  <a:txBody>
                    <a:bodyPr/>
                    <a:lstStyle/>
                    <a:p>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700" b="1">
                          <a:solidFill>
                            <a:srgbClr val="217F21"/>
                          </a:solidFill>
                          <a:effectLst/>
                          <a:latin typeface="CourierNewPS"/>
                        </a:rPr>
                        <a:t>&gt;= </a:t>
                      </a:r>
                      <a:r>
                        <a:rPr lang="fr-FR" sz="1300" b="1">
                          <a:solidFill>
                            <a:srgbClr val="663300"/>
                          </a:solidFill>
                          <a:effectLst/>
                          <a:latin typeface="CourierNewPS"/>
                        </a:rPr>
                        <a:t>$</a:t>
                      </a:r>
                      <a:r>
                        <a:rPr lang="fr-FR" sz="1300" b="1">
                          <a:solidFill>
                            <a:srgbClr val="339966"/>
                          </a:solidFill>
                          <a:effectLst/>
                          <a:latin typeface="CourierNewPS"/>
                        </a:rPr>
                        <a:t>b </a:t>
                      </a:r>
                      <a:r>
                        <a:rPr lang="fr-FR" sz="1700" b="1">
                          <a:effectLst/>
                          <a:latin typeface="CourierNewPS"/>
                        </a:rPr>
                        <a:t>&gt;= </a:t>
                      </a:r>
                      <a:endParaRPr lang="fr-FR" sz="1000">
                        <a:effectLst/>
                      </a:endParaRPr>
                    </a:p>
                  </a:txBody>
                  <a:tcPr marL="48468" marR="48468" marT="24234" marB="2423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1100" b="1">
                          <a:effectLst/>
                          <a:latin typeface="Arial" panose="020B0604020202020204" pitchFamily="34" charset="0"/>
                        </a:rPr>
                        <a:t>Vrai</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si</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100" b="1">
                          <a:effectLst/>
                          <a:latin typeface="Arial" panose="020B0604020202020204" pitchFamily="34" charset="0"/>
                        </a:rPr>
                        <a:t>supérieur</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ou</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égal</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à</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b </a:t>
                      </a:r>
                      <a:endParaRPr lang="fr-FR" sz="1000">
                        <a:effectLst/>
                      </a:endParaRPr>
                    </a:p>
                  </a:txBody>
                  <a:tcPr marL="48468" marR="48468" marT="24234" marB="2423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01906534"/>
                  </a:ext>
                </a:extLst>
              </a:tr>
              <a:tr h="403903">
                <a:tc>
                  <a:txBody>
                    <a:bodyPr/>
                    <a:lstStyle/>
                    <a:p>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700" b="1">
                          <a:solidFill>
                            <a:srgbClr val="217F21"/>
                          </a:solidFill>
                          <a:effectLst/>
                          <a:latin typeface="CourierNewPS"/>
                        </a:rPr>
                        <a:t>=== </a:t>
                      </a:r>
                      <a:r>
                        <a:rPr lang="fr-FR" sz="1300" b="1">
                          <a:solidFill>
                            <a:srgbClr val="663300"/>
                          </a:solidFill>
                          <a:effectLst/>
                          <a:latin typeface="CourierNewPS"/>
                        </a:rPr>
                        <a:t>$</a:t>
                      </a:r>
                      <a:r>
                        <a:rPr lang="fr-FR" sz="1300" b="1">
                          <a:solidFill>
                            <a:srgbClr val="339966"/>
                          </a:solidFill>
                          <a:effectLst/>
                          <a:latin typeface="CourierNewPS"/>
                        </a:rPr>
                        <a:t>b </a:t>
                      </a:r>
                      <a:r>
                        <a:rPr lang="fr-FR" sz="1700" b="1">
                          <a:effectLst/>
                          <a:latin typeface="CourierNewPS"/>
                        </a:rPr>
                        <a:t>=== </a:t>
                      </a:r>
                      <a:endParaRPr lang="fr-FR" sz="1000">
                        <a:effectLst/>
                      </a:endParaRPr>
                    </a:p>
                  </a:txBody>
                  <a:tcPr marL="48468" marR="48468" marT="24234" marB="2423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1100" b="1">
                          <a:effectLst/>
                          <a:latin typeface="Arial" panose="020B0604020202020204" pitchFamily="34" charset="0"/>
                        </a:rPr>
                        <a:t>Vrai</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si</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100" b="1">
                          <a:effectLst/>
                          <a:latin typeface="Arial" panose="020B0604020202020204" pitchFamily="34" charset="0"/>
                        </a:rPr>
                        <a:t>et</a:t>
                      </a:r>
                      <a:r>
                        <a:rPr lang="fr-FR" sz="1100" b="1">
                          <a:solidFill>
                            <a:srgbClr val="BFBFBF"/>
                          </a:solidFill>
                          <a:effectLst/>
                          <a:latin typeface="Arial" panose="020B0604020202020204" pitchFamily="34" charset="0"/>
                        </a:rPr>
                        <a:t> </a:t>
                      </a:r>
                      <a:r>
                        <a:rPr lang="fr-FR" sz="1300" b="1">
                          <a:solidFill>
                            <a:srgbClr val="663300"/>
                          </a:solidFill>
                          <a:effectLst/>
                          <a:latin typeface="CourierNewPS"/>
                        </a:rPr>
                        <a:t>$</a:t>
                      </a:r>
                      <a:r>
                        <a:rPr lang="fr-FR" sz="1300" b="1">
                          <a:solidFill>
                            <a:srgbClr val="339966"/>
                          </a:solidFill>
                          <a:effectLst/>
                          <a:latin typeface="CourierNewPS"/>
                        </a:rPr>
                        <a:t>b</a:t>
                      </a:r>
                      <a:r>
                        <a:rPr lang="fr-FR" sz="1300" b="1">
                          <a:effectLst/>
                          <a:latin typeface="CourierNewPS"/>
                        </a:rPr>
                        <a:t> </a:t>
                      </a:r>
                      <a:r>
                        <a:rPr lang="fr-FR" sz="1100" b="1">
                          <a:effectLst/>
                          <a:latin typeface="Arial" panose="020B0604020202020204" pitchFamily="34" charset="0"/>
                        </a:rPr>
                        <a:t>identiques</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(valeur</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et</a:t>
                      </a:r>
                      <a:r>
                        <a:rPr lang="fr-FR" sz="1100" b="1">
                          <a:solidFill>
                            <a:srgbClr val="BFBFBF"/>
                          </a:solidFill>
                          <a:effectLst/>
                          <a:latin typeface="Arial" panose="020B0604020202020204" pitchFamily="34" charset="0"/>
                        </a:rPr>
                        <a:t> </a:t>
                      </a:r>
                      <a:r>
                        <a:rPr lang="fr-FR" sz="1100" b="1">
                          <a:effectLst/>
                          <a:latin typeface="Arial" panose="020B0604020202020204" pitchFamily="34" charset="0"/>
                        </a:rPr>
                        <a:t>type) </a:t>
                      </a:r>
                      <a:endParaRPr lang="fr-FR" sz="1000">
                        <a:effectLst/>
                      </a:endParaRPr>
                    </a:p>
                  </a:txBody>
                  <a:tcPr marL="48468" marR="48468" marT="24234" marB="2423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76675967"/>
                  </a:ext>
                </a:extLst>
              </a:tr>
              <a:tr h="403903">
                <a:tc>
                  <a:txBody>
                    <a:bodyPr/>
                    <a:lstStyle/>
                    <a:p>
                      <a:r>
                        <a:rPr lang="fr-FR" sz="1300" b="1">
                          <a:solidFill>
                            <a:srgbClr val="663300"/>
                          </a:solidFill>
                          <a:effectLst/>
                          <a:latin typeface="CourierNewPS"/>
                        </a:rPr>
                        <a:t>$</a:t>
                      </a:r>
                      <a:r>
                        <a:rPr lang="fr-FR" sz="1300" b="1">
                          <a:solidFill>
                            <a:srgbClr val="339966"/>
                          </a:solidFill>
                          <a:effectLst/>
                          <a:latin typeface="CourierNewPS"/>
                        </a:rPr>
                        <a:t>a</a:t>
                      </a:r>
                      <a:r>
                        <a:rPr lang="fr-FR" sz="1300" b="1">
                          <a:effectLst/>
                          <a:latin typeface="CourierNewPS"/>
                        </a:rPr>
                        <a:t> </a:t>
                      </a:r>
                      <a:r>
                        <a:rPr lang="fr-FR" sz="1700" b="1">
                          <a:solidFill>
                            <a:srgbClr val="217F21"/>
                          </a:solidFill>
                          <a:effectLst/>
                          <a:latin typeface="CourierNewPS"/>
                        </a:rPr>
                        <a:t>!== </a:t>
                      </a:r>
                      <a:r>
                        <a:rPr lang="fr-FR" sz="1300" b="1">
                          <a:solidFill>
                            <a:srgbClr val="663300"/>
                          </a:solidFill>
                          <a:effectLst/>
                          <a:latin typeface="CourierNewPS"/>
                        </a:rPr>
                        <a:t>$</a:t>
                      </a:r>
                      <a:r>
                        <a:rPr lang="fr-FR" sz="1300" b="1">
                          <a:solidFill>
                            <a:srgbClr val="339966"/>
                          </a:solidFill>
                          <a:effectLst/>
                          <a:latin typeface="CourierNewPS"/>
                        </a:rPr>
                        <a:t>b </a:t>
                      </a:r>
                      <a:r>
                        <a:rPr lang="fr-FR" sz="1700" b="1">
                          <a:effectLst/>
                          <a:latin typeface="CourierNewPS"/>
                        </a:rPr>
                        <a:t>!== </a:t>
                      </a:r>
                      <a:endParaRPr lang="fr-FR" sz="1000">
                        <a:effectLst/>
                      </a:endParaRPr>
                    </a:p>
                  </a:txBody>
                  <a:tcPr marL="48468" marR="48468" marT="24234" marB="24234"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fr-FR" sz="1100" b="1" dirty="0">
                          <a:effectLst/>
                          <a:latin typeface="Arial" panose="020B0604020202020204" pitchFamily="34" charset="0"/>
                        </a:rPr>
                        <a:t>Vrai</a:t>
                      </a:r>
                      <a:r>
                        <a:rPr lang="fr-FR" sz="1100" b="1" dirty="0">
                          <a:solidFill>
                            <a:srgbClr val="BFBFBF"/>
                          </a:solidFill>
                          <a:effectLst/>
                          <a:latin typeface="Arial" panose="020B0604020202020204" pitchFamily="34" charset="0"/>
                        </a:rPr>
                        <a:t> </a:t>
                      </a:r>
                      <a:r>
                        <a:rPr lang="fr-FR" sz="1100" b="1" dirty="0">
                          <a:effectLst/>
                          <a:latin typeface="Arial" panose="020B0604020202020204" pitchFamily="34" charset="0"/>
                        </a:rPr>
                        <a:t>si</a:t>
                      </a:r>
                      <a:r>
                        <a:rPr lang="fr-FR" sz="1100" b="1" dirty="0">
                          <a:solidFill>
                            <a:srgbClr val="BFBFBF"/>
                          </a:solidFill>
                          <a:effectLst/>
                          <a:latin typeface="Arial" panose="020B0604020202020204" pitchFamily="34" charset="0"/>
                        </a:rPr>
                        <a:t> </a:t>
                      </a:r>
                      <a:r>
                        <a:rPr lang="fr-FR" sz="1300" b="1" dirty="0">
                          <a:solidFill>
                            <a:srgbClr val="663300"/>
                          </a:solidFill>
                          <a:effectLst/>
                          <a:latin typeface="CourierNewPS"/>
                        </a:rPr>
                        <a:t>$</a:t>
                      </a:r>
                      <a:r>
                        <a:rPr lang="fr-FR" sz="1300" b="1" dirty="0">
                          <a:solidFill>
                            <a:srgbClr val="339966"/>
                          </a:solidFill>
                          <a:effectLst/>
                          <a:latin typeface="CourierNewPS"/>
                        </a:rPr>
                        <a:t>a</a:t>
                      </a:r>
                      <a:r>
                        <a:rPr lang="fr-FR" sz="1300" b="1" dirty="0">
                          <a:effectLst/>
                          <a:latin typeface="CourierNewPS"/>
                        </a:rPr>
                        <a:t> </a:t>
                      </a:r>
                      <a:r>
                        <a:rPr lang="fr-FR" sz="1100" b="1" dirty="0">
                          <a:effectLst/>
                          <a:latin typeface="Arial" panose="020B0604020202020204" pitchFamily="34" charset="0"/>
                        </a:rPr>
                        <a:t>et</a:t>
                      </a:r>
                      <a:r>
                        <a:rPr lang="fr-FR" sz="1100" b="1" dirty="0">
                          <a:solidFill>
                            <a:srgbClr val="BFBFBF"/>
                          </a:solidFill>
                          <a:effectLst/>
                          <a:latin typeface="Arial" panose="020B0604020202020204" pitchFamily="34" charset="0"/>
                        </a:rPr>
                        <a:t> </a:t>
                      </a:r>
                      <a:r>
                        <a:rPr lang="fr-FR" sz="1300" b="1" dirty="0">
                          <a:solidFill>
                            <a:srgbClr val="663300"/>
                          </a:solidFill>
                          <a:effectLst/>
                          <a:latin typeface="CourierNewPS"/>
                        </a:rPr>
                        <a:t>$</a:t>
                      </a:r>
                      <a:r>
                        <a:rPr lang="fr-FR" sz="1300" b="1" dirty="0">
                          <a:solidFill>
                            <a:srgbClr val="339966"/>
                          </a:solidFill>
                          <a:effectLst/>
                          <a:latin typeface="CourierNewPS"/>
                        </a:rPr>
                        <a:t>b</a:t>
                      </a:r>
                      <a:r>
                        <a:rPr lang="fr-FR" sz="1300" b="1" dirty="0">
                          <a:effectLst/>
                          <a:latin typeface="CourierNewPS"/>
                        </a:rPr>
                        <a:t> </a:t>
                      </a:r>
                      <a:r>
                        <a:rPr lang="fr-FR" sz="1100" b="1" dirty="0" err="1">
                          <a:effectLst/>
                          <a:latin typeface="Arial" panose="020B0604020202020204" pitchFamily="34" charset="0"/>
                        </a:rPr>
                        <a:t>différents</a:t>
                      </a:r>
                      <a:r>
                        <a:rPr lang="fr-FR" sz="1100" b="1" dirty="0">
                          <a:solidFill>
                            <a:srgbClr val="BFBFBF"/>
                          </a:solidFill>
                          <a:effectLst/>
                          <a:latin typeface="Arial" panose="020B0604020202020204" pitchFamily="34" charset="0"/>
                        </a:rPr>
                        <a:t> </a:t>
                      </a:r>
                      <a:r>
                        <a:rPr lang="fr-FR" sz="1100" b="1" dirty="0">
                          <a:effectLst/>
                          <a:latin typeface="Arial" panose="020B0604020202020204" pitchFamily="34" charset="0"/>
                        </a:rPr>
                        <a:t>(valeur</a:t>
                      </a:r>
                      <a:r>
                        <a:rPr lang="fr-FR" sz="1100" b="1" dirty="0">
                          <a:solidFill>
                            <a:srgbClr val="BFBFBF"/>
                          </a:solidFill>
                          <a:effectLst/>
                          <a:latin typeface="Arial" panose="020B0604020202020204" pitchFamily="34" charset="0"/>
                        </a:rPr>
                        <a:t> </a:t>
                      </a:r>
                      <a:r>
                        <a:rPr lang="fr-FR" sz="1100" b="1" dirty="0">
                          <a:effectLst/>
                          <a:latin typeface="Arial" panose="020B0604020202020204" pitchFamily="34" charset="0"/>
                        </a:rPr>
                        <a:t>ou</a:t>
                      </a:r>
                      <a:r>
                        <a:rPr lang="fr-FR" sz="1100" b="1" dirty="0">
                          <a:solidFill>
                            <a:srgbClr val="BFBFBF"/>
                          </a:solidFill>
                          <a:effectLst/>
                          <a:latin typeface="Arial" panose="020B0604020202020204" pitchFamily="34" charset="0"/>
                        </a:rPr>
                        <a:t> </a:t>
                      </a:r>
                      <a:r>
                        <a:rPr lang="fr-FR" sz="1100" b="1" dirty="0">
                          <a:effectLst/>
                          <a:latin typeface="Arial" panose="020B0604020202020204" pitchFamily="34" charset="0"/>
                        </a:rPr>
                        <a:t>type) </a:t>
                      </a:r>
                      <a:endParaRPr lang="fr-FR" sz="1000" dirty="0">
                        <a:effectLst/>
                      </a:endParaRPr>
                    </a:p>
                  </a:txBody>
                  <a:tcPr marL="48468" marR="48468" marT="24234" marB="24234"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61832037"/>
                  </a:ext>
                </a:extLst>
              </a:tr>
            </a:tbl>
          </a:graphicData>
        </a:graphic>
      </p:graphicFrame>
    </p:spTree>
    <p:extLst>
      <p:ext uri="{BB962C8B-B14F-4D97-AF65-F5344CB8AC3E}">
        <p14:creationId xmlns:p14="http://schemas.microsoft.com/office/powerpoint/2010/main" val="2498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Operateurs logiques</a:t>
            </a:r>
          </a:p>
        </p:txBody>
      </p:sp>
      <p:graphicFrame>
        <p:nvGraphicFramePr>
          <p:cNvPr id="5" name="Espace réservé du contenu 4">
            <a:extLst>
              <a:ext uri="{FF2B5EF4-FFF2-40B4-BE49-F238E27FC236}">
                <a16:creationId xmlns:a16="http://schemas.microsoft.com/office/drawing/2014/main" id="{15F1C13D-D3DC-564B-BA6A-8F3F826E45B6}"/>
              </a:ext>
            </a:extLst>
          </p:cNvPr>
          <p:cNvGraphicFramePr>
            <a:graphicFrameLocks noGrp="1"/>
          </p:cNvGraphicFramePr>
          <p:nvPr>
            <p:ph idx="1"/>
            <p:extLst>
              <p:ext uri="{D42A27DB-BD31-4B8C-83A1-F6EECF244321}">
                <p14:modId xmlns:p14="http://schemas.microsoft.com/office/powerpoint/2010/main" val="378952709"/>
              </p:ext>
            </p:extLst>
          </p:nvPr>
        </p:nvGraphicFramePr>
        <p:xfrm>
          <a:off x="2634342" y="2363904"/>
          <a:ext cx="6628620" cy="4145753"/>
        </p:xfrm>
        <a:graphic>
          <a:graphicData uri="http://schemas.openxmlformats.org/drawingml/2006/table">
            <a:tbl>
              <a:tblPr/>
              <a:tblGrid>
                <a:gridCol w="3314310">
                  <a:extLst>
                    <a:ext uri="{9D8B030D-6E8A-4147-A177-3AD203B41FA5}">
                      <a16:colId xmlns:a16="http://schemas.microsoft.com/office/drawing/2014/main" val="2409393986"/>
                    </a:ext>
                  </a:extLst>
                </a:gridCol>
                <a:gridCol w="3314310">
                  <a:extLst>
                    <a:ext uri="{9D8B030D-6E8A-4147-A177-3AD203B41FA5}">
                      <a16:colId xmlns:a16="http://schemas.microsoft.com/office/drawing/2014/main" val="1497745048"/>
                    </a:ext>
                  </a:extLst>
                </a:gridCol>
              </a:tblGrid>
              <a:tr h="731540">
                <a:tc>
                  <a:txBody>
                    <a:bodyPr/>
                    <a:lstStyle/>
                    <a:p>
                      <a:r>
                        <a:rPr lang="fr-FR" sz="1400" b="1">
                          <a:effectLst/>
                          <a:latin typeface="CourierNewPS"/>
                        </a:rPr>
                        <a:t>[Expr1]</a:t>
                      </a:r>
                      <a:r>
                        <a:rPr lang="fr-FR" sz="1400" b="1">
                          <a:solidFill>
                            <a:srgbClr val="BFBFBF"/>
                          </a:solidFill>
                          <a:effectLst/>
                          <a:latin typeface="CourierNewPS"/>
                        </a:rPr>
                        <a:t> </a:t>
                      </a:r>
                      <a:r>
                        <a:rPr lang="fr-FR" sz="2200" b="1">
                          <a:solidFill>
                            <a:srgbClr val="217F21"/>
                          </a:solidFill>
                          <a:effectLst/>
                          <a:latin typeface="CourierNewPS"/>
                        </a:rPr>
                        <a:t>and </a:t>
                      </a:r>
                      <a:r>
                        <a:rPr lang="fr-FR" sz="1400" b="1">
                          <a:effectLst/>
                          <a:latin typeface="CourierNewPS"/>
                        </a:rPr>
                        <a:t>[Expr2] </a:t>
                      </a:r>
                      <a:r>
                        <a:rPr lang="fr-FR" sz="2200" b="1">
                          <a:effectLst/>
                          <a:latin typeface="CourierNewPS"/>
                        </a:rPr>
                        <a:t>and </a:t>
                      </a:r>
                      <a:endParaRPr lang="fr-FR" sz="1200">
                        <a:effectLst/>
                      </a:endParaRPr>
                    </a:p>
                  </a:txBody>
                  <a:tcPr marL="62039" marR="62039" marT="31020" marB="31020" anchor="ctr">
                    <a:lnL w="1143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fr-FR" sz="1400" b="1">
                          <a:effectLst/>
                          <a:latin typeface="Arial" panose="020B0604020202020204" pitchFamily="34" charset="0"/>
                        </a:rPr>
                        <a:t>Vrai</a:t>
                      </a:r>
                      <a:r>
                        <a:rPr lang="fr-FR" sz="1400" b="1">
                          <a:solidFill>
                            <a:srgbClr val="BFBFBF"/>
                          </a:solidFill>
                          <a:effectLst/>
                          <a:latin typeface="Arial" panose="020B0604020202020204" pitchFamily="34" charset="0"/>
                        </a:rPr>
                        <a:t> </a:t>
                      </a:r>
                      <a:r>
                        <a:rPr lang="fr-FR" sz="1400" b="1">
                          <a:effectLst/>
                          <a:latin typeface="Arial" panose="020B0604020202020204" pitchFamily="34" charset="0"/>
                        </a:rPr>
                        <a:t>si</a:t>
                      </a:r>
                      <a:r>
                        <a:rPr lang="fr-FR" sz="1400" b="1">
                          <a:solidFill>
                            <a:srgbClr val="BFBFBF"/>
                          </a:solidFill>
                          <a:effectLst/>
                          <a:latin typeface="Arial" panose="020B0604020202020204" pitchFamily="34" charset="0"/>
                        </a:rPr>
                        <a:t> </a:t>
                      </a:r>
                      <a:r>
                        <a:rPr lang="fr-FR" sz="1400" b="1">
                          <a:effectLst/>
                          <a:latin typeface="CourierNewPS"/>
                        </a:rPr>
                        <a:t>[Expr1]</a:t>
                      </a:r>
                      <a:r>
                        <a:rPr lang="fr-FR" sz="1400" b="1">
                          <a:solidFill>
                            <a:srgbClr val="BFBFBF"/>
                          </a:solidFill>
                          <a:effectLst/>
                          <a:latin typeface="CourierNewPS"/>
                        </a:rPr>
                        <a:t> </a:t>
                      </a:r>
                      <a:r>
                        <a:rPr lang="fr-FR" sz="1400" b="1">
                          <a:effectLst/>
                          <a:latin typeface="Arial" panose="020B0604020202020204" pitchFamily="34" charset="0"/>
                        </a:rPr>
                        <a:t>et</a:t>
                      </a:r>
                      <a:r>
                        <a:rPr lang="fr-FR" sz="1400" b="1">
                          <a:solidFill>
                            <a:srgbClr val="BFBFBF"/>
                          </a:solidFill>
                          <a:effectLst/>
                          <a:latin typeface="Arial" panose="020B0604020202020204" pitchFamily="34" charset="0"/>
                        </a:rPr>
                        <a:t> </a:t>
                      </a:r>
                      <a:r>
                        <a:rPr lang="fr-FR" sz="1400" b="1">
                          <a:effectLst/>
                          <a:latin typeface="CourierNewPS"/>
                        </a:rPr>
                        <a:t>[Expr2]</a:t>
                      </a:r>
                      <a:r>
                        <a:rPr lang="fr-FR" sz="1400" b="1">
                          <a:solidFill>
                            <a:srgbClr val="BFBFBF"/>
                          </a:solidFill>
                          <a:effectLst/>
                          <a:latin typeface="CourierNewPS"/>
                        </a:rPr>
                        <a:t> </a:t>
                      </a:r>
                      <a:r>
                        <a:rPr lang="fr-FR" sz="1400" b="1">
                          <a:effectLst/>
                          <a:latin typeface="Arial" panose="020B0604020202020204" pitchFamily="34" charset="0"/>
                        </a:rPr>
                        <a:t>sont</a:t>
                      </a:r>
                      <a:r>
                        <a:rPr lang="fr-FR" sz="1400" b="1">
                          <a:solidFill>
                            <a:srgbClr val="BFBFBF"/>
                          </a:solidFill>
                          <a:effectLst/>
                          <a:latin typeface="Arial" panose="020B0604020202020204" pitchFamily="34" charset="0"/>
                        </a:rPr>
                        <a:t> </a:t>
                      </a:r>
                      <a:r>
                        <a:rPr lang="fr-FR" sz="1400" b="1">
                          <a:effectLst/>
                          <a:latin typeface="Arial" panose="020B0604020202020204" pitchFamily="34" charset="0"/>
                        </a:rPr>
                        <a:t>vraies </a:t>
                      </a:r>
                      <a:endParaRPr lang="fr-FR" sz="1200">
                        <a:effectLst/>
                      </a:endParaRPr>
                    </a:p>
                  </a:txBody>
                  <a:tcPr marL="62039" marR="62039" marT="31020" marB="31020"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33968227"/>
                  </a:ext>
                </a:extLst>
              </a:tr>
              <a:tr h="731540">
                <a:tc>
                  <a:txBody>
                    <a:bodyPr/>
                    <a:lstStyle/>
                    <a:p>
                      <a:r>
                        <a:rPr lang="fr-FR" sz="1400" b="1">
                          <a:effectLst/>
                          <a:latin typeface="CourierNewPS"/>
                        </a:rPr>
                        <a:t>[Expr1]</a:t>
                      </a:r>
                      <a:r>
                        <a:rPr lang="fr-FR" sz="1400" b="1">
                          <a:solidFill>
                            <a:srgbClr val="BFBFBF"/>
                          </a:solidFill>
                          <a:effectLst/>
                          <a:latin typeface="CourierNewPS"/>
                        </a:rPr>
                        <a:t> </a:t>
                      </a:r>
                      <a:r>
                        <a:rPr lang="fr-FR" sz="2200" b="1">
                          <a:solidFill>
                            <a:srgbClr val="217F21"/>
                          </a:solidFill>
                          <a:effectLst/>
                          <a:latin typeface="CourierNewPS"/>
                        </a:rPr>
                        <a:t>&amp;&amp; </a:t>
                      </a:r>
                      <a:r>
                        <a:rPr lang="fr-FR" sz="1400" b="1">
                          <a:effectLst/>
                          <a:latin typeface="CourierNewPS"/>
                        </a:rPr>
                        <a:t>[Expr2] </a:t>
                      </a:r>
                      <a:r>
                        <a:rPr lang="fr-FR" sz="2200" b="1">
                          <a:effectLst/>
                          <a:latin typeface="CourierNewPS"/>
                        </a:rPr>
                        <a:t>&amp;&amp; </a:t>
                      </a:r>
                      <a:endParaRPr lang="fr-FR" sz="1200">
                        <a:effectLst/>
                      </a:endParaRPr>
                    </a:p>
                  </a:txBody>
                  <a:tcPr marL="62039" marR="62039" marT="31020" marB="31020" anchor="ctr">
                    <a:lnL w="1143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fr-FR" sz="1400" b="1">
                          <a:effectLst/>
                          <a:latin typeface="Arial" panose="020B0604020202020204" pitchFamily="34" charset="0"/>
                        </a:rPr>
                        <a:t>idem </a:t>
                      </a:r>
                      <a:endParaRPr lang="fr-FR" sz="1200">
                        <a:effectLst/>
                      </a:endParaRPr>
                    </a:p>
                  </a:txBody>
                  <a:tcPr marL="62039" marR="62039" marT="31020" marB="31020"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7742807"/>
                  </a:ext>
                </a:extLst>
              </a:tr>
              <a:tr h="731540">
                <a:tc>
                  <a:txBody>
                    <a:bodyPr/>
                    <a:lstStyle/>
                    <a:p>
                      <a:r>
                        <a:rPr lang="fr-FR" sz="1400" b="1">
                          <a:effectLst/>
                          <a:latin typeface="CourierNewPS"/>
                        </a:rPr>
                        <a:t>[Expr1]</a:t>
                      </a:r>
                      <a:r>
                        <a:rPr lang="fr-FR" sz="1400" b="1">
                          <a:solidFill>
                            <a:srgbClr val="BFBFBF"/>
                          </a:solidFill>
                          <a:effectLst/>
                          <a:latin typeface="CourierNewPS"/>
                        </a:rPr>
                        <a:t> </a:t>
                      </a:r>
                      <a:r>
                        <a:rPr lang="fr-FR" sz="2200" b="1">
                          <a:solidFill>
                            <a:srgbClr val="217F21"/>
                          </a:solidFill>
                          <a:effectLst/>
                          <a:latin typeface="CourierNewPS"/>
                        </a:rPr>
                        <a:t>or </a:t>
                      </a:r>
                      <a:r>
                        <a:rPr lang="fr-FR" sz="1400" b="1">
                          <a:effectLst/>
                          <a:latin typeface="CourierNewPS"/>
                        </a:rPr>
                        <a:t>[Expr2] </a:t>
                      </a:r>
                      <a:r>
                        <a:rPr lang="fr-FR" sz="2200" b="1">
                          <a:effectLst/>
                          <a:latin typeface="CourierNewPS"/>
                        </a:rPr>
                        <a:t>or </a:t>
                      </a:r>
                      <a:endParaRPr lang="fr-FR" sz="1200">
                        <a:effectLst/>
                      </a:endParaRPr>
                    </a:p>
                  </a:txBody>
                  <a:tcPr marL="62039" marR="62039" marT="31020" marB="31020" anchor="ctr">
                    <a:lnL w="1143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1400" b="1">
                          <a:effectLst/>
                          <a:latin typeface="Arial" panose="020B0604020202020204" pitchFamily="34" charset="0"/>
                        </a:rPr>
                        <a:t>Vrai</a:t>
                      </a:r>
                      <a:r>
                        <a:rPr lang="fr-FR" sz="1400" b="1">
                          <a:solidFill>
                            <a:srgbClr val="BFBFBF"/>
                          </a:solidFill>
                          <a:effectLst/>
                          <a:latin typeface="Arial" panose="020B0604020202020204" pitchFamily="34" charset="0"/>
                        </a:rPr>
                        <a:t> </a:t>
                      </a:r>
                      <a:r>
                        <a:rPr lang="fr-FR" sz="1400" b="1">
                          <a:effectLst/>
                          <a:latin typeface="Arial" panose="020B0604020202020204" pitchFamily="34" charset="0"/>
                        </a:rPr>
                        <a:t>si</a:t>
                      </a:r>
                      <a:r>
                        <a:rPr lang="fr-FR" sz="1400" b="1">
                          <a:solidFill>
                            <a:srgbClr val="BFBFBF"/>
                          </a:solidFill>
                          <a:effectLst/>
                          <a:latin typeface="Arial" panose="020B0604020202020204" pitchFamily="34" charset="0"/>
                        </a:rPr>
                        <a:t> </a:t>
                      </a:r>
                      <a:r>
                        <a:rPr lang="fr-FR" sz="1400" b="1">
                          <a:effectLst/>
                          <a:latin typeface="CourierNewPS"/>
                        </a:rPr>
                        <a:t>[Expr1]</a:t>
                      </a:r>
                      <a:r>
                        <a:rPr lang="fr-FR" sz="1400" b="1">
                          <a:solidFill>
                            <a:srgbClr val="BFBFBF"/>
                          </a:solidFill>
                          <a:effectLst/>
                          <a:latin typeface="CourierNewPS"/>
                        </a:rPr>
                        <a:t> </a:t>
                      </a:r>
                      <a:r>
                        <a:rPr lang="fr-FR" sz="1400" b="1">
                          <a:effectLst/>
                          <a:latin typeface="Arial" panose="020B0604020202020204" pitchFamily="34" charset="0"/>
                        </a:rPr>
                        <a:t>ou</a:t>
                      </a:r>
                      <a:r>
                        <a:rPr lang="fr-FR" sz="1400" b="1">
                          <a:solidFill>
                            <a:srgbClr val="BFBFBF"/>
                          </a:solidFill>
                          <a:effectLst/>
                          <a:latin typeface="Arial" panose="020B0604020202020204" pitchFamily="34" charset="0"/>
                        </a:rPr>
                        <a:t> </a:t>
                      </a:r>
                      <a:r>
                        <a:rPr lang="fr-FR" sz="1400" b="1">
                          <a:effectLst/>
                          <a:latin typeface="CourierNewPS"/>
                        </a:rPr>
                        <a:t>[Expr2]</a:t>
                      </a:r>
                      <a:r>
                        <a:rPr lang="fr-FR" sz="1400" b="1">
                          <a:solidFill>
                            <a:srgbClr val="BFBFBF"/>
                          </a:solidFill>
                          <a:effectLst/>
                          <a:latin typeface="CourierNewPS"/>
                        </a:rPr>
                        <a:t> </a:t>
                      </a:r>
                      <a:r>
                        <a:rPr lang="fr-FR" sz="1400" b="1">
                          <a:effectLst/>
                          <a:latin typeface="Arial" panose="020B0604020202020204" pitchFamily="34" charset="0"/>
                        </a:rPr>
                        <a:t>sont</a:t>
                      </a:r>
                      <a:r>
                        <a:rPr lang="fr-FR" sz="1400" b="1">
                          <a:solidFill>
                            <a:srgbClr val="BFBFBF"/>
                          </a:solidFill>
                          <a:effectLst/>
                          <a:latin typeface="Arial" panose="020B0604020202020204" pitchFamily="34" charset="0"/>
                        </a:rPr>
                        <a:t> </a:t>
                      </a:r>
                      <a:r>
                        <a:rPr lang="fr-FR" sz="1400" b="1">
                          <a:effectLst/>
                          <a:latin typeface="Arial" panose="020B0604020202020204" pitchFamily="34" charset="0"/>
                        </a:rPr>
                        <a:t>vraies </a:t>
                      </a:r>
                      <a:endParaRPr lang="fr-FR" sz="1200">
                        <a:effectLst/>
                      </a:endParaRPr>
                    </a:p>
                  </a:txBody>
                  <a:tcPr marL="62039" marR="62039" marT="31020" marB="31020"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50005870"/>
                  </a:ext>
                </a:extLst>
              </a:tr>
              <a:tr h="731540">
                <a:tc>
                  <a:txBody>
                    <a:bodyPr/>
                    <a:lstStyle/>
                    <a:p>
                      <a:r>
                        <a:rPr lang="fr-FR" sz="1400" b="1">
                          <a:effectLst/>
                          <a:latin typeface="CourierNewPS"/>
                        </a:rPr>
                        <a:t>[Expr1]</a:t>
                      </a:r>
                      <a:r>
                        <a:rPr lang="fr-FR" sz="1400" b="1">
                          <a:solidFill>
                            <a:srgbClr val="BFBFBF"/>
                          </a:solidFill>
                          <a:effectLst/>
                          <a:latin typeface="CourierNewPS"/>
                        </a:rPr>
                        <a:t> </a:t>
                      </a:r>
                      <a:r>
                        <a:rPr lang="fr-FR" sz="2200" b="1">
                          <a:solidFill>
                            <a:srgbClr val="217F21"/>
                          </a:solidFill>
                          <a:effectLst/>
                          <a:latin typeface="CourierNewPS"/>
                        </a:rPr>
                        <a:t>|| </a:t>
                      </a:r>
                      <a:r>
                        <a:rPr lang="fr-FR" sz="1400" b="1">
                          <a:effectLst/>
                          <a:latin typeface="CourierNewPS"/>
                        </a:rPr>
                        <a:t>[Expr2] </a:t>
                      </a:r>
                      <a:r>
                        <a:rPr lang="fr-FR" sz="2200" b="1">
                          <a:effectLst/>
                          <a:latin typeface="CourierNewPS"/>
                        </a:rPr>
                        <a:t>|| </a:t>
                      </a:r>
                      <a:endParaRPr lang="fr-FR" sz="1200">
                        <a:effectLst/>
                      </a:endParaRPr>
                    </a:p>
                  </a:txBody>
                  <a:tcPr marL="62039" marR="62039" marT="31020" marB="31020" anchor="ctr">
                    <a:lnL w="1143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1400" b="1">
                          <a:effectLst/>
                          <a:latin typeface="Arial" panose="020B0604020202020204" pitchFamily="34" charset="0"/>
                        </a:rPr>
                        <a:t>idem </a:t>
                      </a:r>
                      <a:endParaRPr lang="fr-FR" sz="1200">
                        <a:effectLst/>
                      </a:endParaRPr>
                    </a:p>
                  </a:txBody>
                  <a:tcPr marL="62039" marR="62039" marT="31020" marB="31020"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1367672"/>
                  </a:ext>
                </a:extLst>
              </a:tr>
              <a:tr h="731540">
                <a:tc>
                  <a:txBody>
                    <a:bodyPr/>
                    <a:lstStyle/>
                    <a:p>
                      <a:r>
                        <a:rPr lang="fr-FR" sz="1400" b="1">
                          <a:effectLst/>
                          <a:latin typeface="CourierNewPS"/>
                        </a:rPr>
                        <a:t>[Expr1]</a:t>
                      </a:r>
                      <a:r>
                        <a:rPr lang="fr-FR" sz="1400" b="1">
                          <a:solidFill>
                            <a:srgbClr val="BFBFBF"/>
                          </a:solidFill>
                          <a:effectLst/>
                          <a:latin typeface="CourierNewPS"/>
                        </a:rPr>
                        <a:t> </a:t>
                      </a:r>
                      <a:r>
                        <a:rPr lang="fr-FR" sz="2200" b="1">
                          <a:solidFill>
                            <a:srgbClr val="217F21"/>
                          </a:solidFill>
                          <a:effectLst/>
                          <a:latin typeface="CourierNewPS"/>
                        </a:rPr>
                        <a:t>xor </a:t>
                      </a:r>
                      <a:r>
                        <a:rPr lang="fr-FR" sz="1400" b="1">
                          <a:effectLst/>
                          <a:latin typeface="CourierNewPS"/>
                        </a:rPr>
                        <a:t>[Expr2] </a:t>
                      </a:r>
                      <a:r>
                        <a:rPr lang="fr-FR" sz="2200" b="1">
                          <a:effectLst/>
                          <a:latin typeface="CourierNewPS"/>
                        </a:rPr>
                        <a:t>xor </a:t>
                      </a:r>
                      <a:endParaRPr lang="fr-FR" sz="1200">
                        <a:effectLst/>
                      </a:endParaRPr>
                    </a:p>
                  </a:txBody>
                  <a:tcPr marL="62039" marR="62039" marT="31020" marB="31020" anchor="ctr">
                    <a:lnL w="1143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fr-FR" sz="1400" b="1">
                          <a:effectLst/>
                          <a:latin typeface="Arial" panose="020B0604020202020204" pitchFamily="34" charset="0"/>
                        </a:rPr>
                        <a:t>Vrai</a:t>
                      </a:r>
                      <a:r>
                        <a:rPr lang="fr-FR" sz="1400" b="1">
                          <a:solidFill>
                            <a:srgbClr val="BFBFBF"/>
                          </a:solidFill>
                          <a:effectLst/>
                          <a:latin typeface="Arial" panose="020B0604020202020204" pitchFamily="34" charset="0"/>
                        </a:rPr>
                        <a:t> </a:t>
                      </a:r>
                      <a:r>
                        <a:rPr lang="fr-FR" sz="1400" b="1">
                          <a:effectLst/>
                          <a:latin typeface="Arial" panose="020B0604020202020204" pitchFamily="34" charset="0"/>
                        </a:rPr>
                        <a:t>si</a:t>
                      </a:r>
                      <a:r>
                        <a:rPr lang="fr-FR" sz="1400" b="1">
                          <a:solidFill>
                            <a:srgbClr val="BFBFBF"/>
                          </a:solidFill>
                          <a:effectLst/>
                          <a:latin typeface="Arial" panose="020B0604020202020204" pitchFamily="34" charset="0"/>
                        </a:rPr>
                        <a:t> </a:t>
                      </a:r>
                      <a:r>
                        <a:rPr lang="fr-FR" sz="1400" b="1">
                          <a:effectLst/>
                          <a:latin typeface="CourierNewPS"/>
                        </a:rPr>
                        <a:t>[Expr1]</a:t>
                      </a:r>
                      <a:r>
                        <a:rPr lang="fr-FR" sz="1400" b="1">
                          <a:solidFill>
                            <a:srgbClr val="BFBFBF"/>
                          </a:solidFill>
                          <a:effectLst/>
                          <a:latin typeface="CourierNewPS"/>
                        </a:rPr>
                        <a:t> </a:t>
                      </a:r>
                      <a:r>
                        <a:rPr lang="fr-FR" sz="1400" b="1">
                          <a:effectLst/>
                          <a:latin typeface="Arial" panose="020B0604020202020204" pitchFamily="34" charset="0"/>
                        </a:rPr>
                        <a:t>ou</a:t>
                      </a:r>
                      <a:r>
                        <a:rPr lang="fr-FR" sz="1400" b="1">
                          <a:solidFill>
                            <a:srgbClr val="BFBFBF"/>
                          </a:solidFill>
                          <a:effectLst/>
                          <a:latin typeface="Arial" panose="020B0604020202020204" pitchFamily="34" charset="0"/>
                        </a:rPr>
                        <a:t> </a:t>
                      </a:r>
                      <a:r>
                        <a:rPr lang="fr-FR" sz="1400" b="1">
                          <a:effectLst/>
                          <a:latin typeface="CourierNewPS"/>
                        </a:rPr>
                        <a:t>[Expr2]</a:t>
                      </a:r>
                      <a:r>
                        <a:rPr lang="fr-FR" sz="1400" b="1">
                          <a:solidFill>
                            <a:srgbClr val="BFBFBF"/>
                          </a:solidFill>
                          <a:effectLst/>
                          <a:latin typeface="CourierNewPS"/>
                        </a:rPr>
                        <a:t> </a:t>
                      </a:r>
                      <a:r>
                        <a:rPr lang="fr-FR" sz="1400" b="1">
                          <a:effectLst/>
                          <a:latin typeface="Arial" panose="020B0604020202020204" pitchFamily="34" charset="0"/>
                        </a:rPr>
                        <a:t>sont</a:t>
                      </a:r>
                      <a:r>
                        <a:rPr lang="fr-FR" sz="1400" b="1">
                          <a:solidFill>
                            <a:srgbClr val="BFBFBF"/>
                          </a:solidFill>
                          <a:effectLst/>
                          <a:latin typeface="Arial" panose="020B0604020202020204" pitchFamily="34" charset="0"/>
                        </a:rPr>
                        <a:t> </a:t>
                      </a:r>
                      <a:r>
                        <a:rPr lang="fr-FR" sz="1400" b="1">
                          <a:effectLst/>
                          <a:latin typeface="Arial" panose="020B0604020202020204" pitchFamily="34" charset="0"/>
                        </a:rPr>
                        <a:t>vraies mais</a:t>
                      </a:r>
                      <a:r>
                        <a:rPr lang="fr-FR" sz="1400" b="1">
                          <a:solidFill>
                            <a:srgbClr val="BFBFBF"/>
                          </a:solidFill>
                          <a:effectLst/>
                          <a:latin typeface="Arial" panose="020B0604020202020204" pitchFamily="34" charset="0"/>
                        </a:rPr>
                        <a:t> </a:t>
                      </a:r>
                      <a:r>
                        <a:rPr lang="fr-FR" sz="1400" b="1">
                          <a:effectLst/>
                          <a:latin typeface="Arial" panose="020B0604020202020204" pitchFamily="34" charset="0"/>
                        </a:rPr>
                        <a:t>pas</a:t>
                      </a:r>
                      <a:r>
                        <a:rPr lang="fr-FR" sz="1400" b="1">
                          <a:solidFill>
                            <a:srgbClr val="BFBFBF"/>
                          </a:solidFill>
                          <a:effectLst/>
                          <a:latin typeface="Arial" panose="020B0604020202020204" pitchFamily="34" charset="0"/>
                        </a:rPr>
                        <a:t> </a:t>
                      </a:r>
                      <a:r>
                        <a:rPr lang="fr-FR" sz="1400" b="1">
                          <a:effectLst/>
                          <a:latin typeface="Arial" panose="020B0604020202020204" pitchFamily="34" charset="0"/>
                        </a:rPr>
                        <a:t>les</a:t>
                      </a:r>
                      <a:r>
                        <a:rPr lang="fr-FR" sz="1400" b="1">
                          <a:solidFill>
                            <a:srgbClr val="BFBFBF"/>
                          </a:solidFill>
                          <a:effectLst/>
                          <a:latin typeface="Arial" panose="020B0604020202020204" pitchFamily="34" charset="0"/>
                        </a:rPr>
                        <a:t> </a:t>
                      </a:r>
                      <a:r>
                        <a:rPr lang="fr-FR" sz="1400" b="1">
                          <a:effectLst/>
                          <a:latin typeface="Arial" panose="020B0604020202020204" pitchFamily="34" charset="0"/>
                        </a:rPr>
                        <a:t>deux </a:t>
                      </a:r>
                      <a:endParaRPr lang="fr-FR" sz="1200">
                        <a:effectLst/>
                      </a:endParaRPr>
                    </a:p>
                  </a:txBody>
                  <a:tcPr marL="62039" marR="62039" marT="31020" marB="31020"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1375465"/>
                  </a:ext>
                </a:extLst>
              </a:tr>
              <a:tr h="488053">
                <a:tc>
                  <a:txBody>
                    <a:bodyPr/>
                    <a:lstStyle/>
                    <a:p>
                      <a:r>
                        <a:rPr lang="fr-FR" sz="2200" b="1">
                          <a:solidFill>
                            <a:srgbClr val="217F21"/>
                          </a:solidFill>
                          <a:effectLst/>
                          <a:latin typeface="CourierNewPS"/>
                        </a:rPr>
                        <a:t>!</a:t>
                      </a:r>
                      <a:r>
                        <a:rPr lang="fr-FR" sz="2200" b="1">
                          <a:effectLst/>
                          <a:latin typeface="CourierNewPS"/>
                        </a:rPr>
                        <a:t> </a:t>
                      </a:r>
                      <a:r>
                        <a:rPr lang="fr-FR" sz="1400" b="1">
                          <a:effectLst/>
                          <a:latin typeface="CourierNewPS"/>
                        </a:rPr>
                        <a:t>[Expr1] </a:t>
                      </a:r>
                      <a:endParaRPr lang="fr-FR" sz="1200">
                        <a:effectLst/>
                      </a:endParaRPr>
                    </a:p>
                  </a:txBody>
                  <a:tcPr marL="62039" marR="62039" marT="31020" marB="31020" anchor="ctr">
                    <a:lnL w="1143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1430" cap="flat" cmpd="sng" algn="ctr">
                      <a:solidFill>
                        <a:srgbClr val="000000"/>
                      </a:solidFill>
                      <a:prstDash val="solid"/>
                      <a:round/>
                      <a:headEnd type="none" w="med" len="med"/>
                      <a:tailEnd type="none" w="med" len="med"/>
                    </a:lnB>
                    <a:solidFill>
                      <a:srgbClr val="FFFFFF"/>
                    </a:solidFill>
                  </a:tcPr>
                </a:tc>
                <a:tc>
                  <a:txBody>
                    <a:bodyPr/>
                    <a:lstStyle/>
                    <a:p>
                      <a:r>
                        <a:rPr lang="fr-FR" sz="1400" b="1" dirty="0">
                          <a:effectLst/>
                          <a:latin typeface="Arial" panose="020B0604020202020204" pitchFamily="34" charset="0"/>
                        </a:rPr>
                        <a:t>Vrai</a:t>
                      </a:r>
                      <a:r>
                        <a:rPr lang="fr-FR" sz="1400" b="1" dirty="0">
                          <a:solidFill>
                            <a:srgbClr val="BFBFBF"/>
                          </a:solidFill>
                          <a:effectLst/>
                          <a:latin typeface="Arial" panose="020B0604020202020204" pitchFamily="34" charset="0"/>
                        </a:rPr>
                        <a:t> </a:t>
                      </a:r>
                      <a:r>
                        <a:rPr lang="fr-FR" sz="1400" b="1" dirty="0">
                          <a:effectLst/>
                          <a:latin typeface="Arial" panose="020B0604020202020204" pitchFamily="34" charset="0"/>
                        </a:rPr>
                        <a:t>si</a:t>
                      </a:r>
                      <a:r>
                        <a:rPr lang="fr-FR" sz="1400" b="1" dirty="0">
                          <a:solidFill>
                            <a:srgbClr val="BFBFBF"/>
                          </a:solidFill>
                          <a:effectLst/>
                          <a:latin typeface="Arial" panose="020B0604020202020204" pitchFamily="34" charset="0"/>
                        </a:rPr>
                        <a:t> </a:t>
                      </a:r>
                      <a:r>
                        <a:rPr lang="fr-FR" sz="1400" b="1" dirty="0">
                          <a:effectLst/>
                          <a:latin typeface="CourierNewPS"/>
                        </a:rPr>
                        <a:t>[Expr1]</a:t>
                      </a:r>
                      <a:r>
                        <a:rPr lang="fr-FR" sz="1400" b="1" dirty="0">
                          <a:solidFill>
                            <a:srgbClr val="BFBFBF"/>
                          </a:solidFill>
                          <a:effectLst/>
                          <a:latin typeface="CourierNewPS"/>
                        </a:rPr>
                        <a:t> </a:t>
                      </a:r>
                      <a:r>
                        <a:rPr lang="fr-FR" sz="1400" b="1" dirty="0">
                          <a:effectLst/>
                          <a:latin typeface="Arial" panose="020B0604020202020204" pitchFamily="34" charset="0"/>
                        </a:rPr>
                        <a:t>est</a:t>
                      </a:r>
                      <a:r>
                        <a:rPr lang="fr-FR" sz="1400" b="1" dirty="0">
                          <a:solidFill>
                            <a:srgbClr val="BFBFBF"/>
                          </a:solidFill>
                          <a:effectLst/>
                          <a:latin typeface="Arial" panose="020B0604020202020204" pitchFamily="34" charset="0"/>
                        </a:rPr>
                        <a:t> </a:t>
                      </a:r>
                      <a:r>
                        <a:rPr lang="fr-FR" sz="1400" b="1" dirty="0">
                          <a:effectLst/>
                          <a:latin typeface="Arial" panose="020B0604020202020204" pitchFamily="34" charset="0"/>
                        </a:rPr>
                        <a:t>non</a:t>
                      </a:r>
                      <a:r>
                        <a:rPr lang="fr-FR" sz="1400" b="1" dirty="0">
                          <a:solidFill>
                            <a:srgbClr val="BFBFBF"/>
                          </a:solidFill>
                          <a:effectLst/>
                          <a:latin typeface="Arial" panose="020B0604020202020204" pitchFamily="34" charset="0"/>
                        </a:rPr>
                        <a:t> </a:t>
                      </a:r>
                      <a:r>
                        <a:rPr lang="fr-FR" sz="1400" b="1" dirty="0">
                          <a:effectLst/>
                          <a:latin typeface="Arial" panose="020B0604020202020204" pitchFamily="34" charset="0"/>
                        </a:rPr>
                        <a:t>vraie </a:t>
                      </a:r>
                      <a:endParaRPr lang="fr-FR" sz="1200" dirty="0">
                        <a:effectLst/>
                      </a:endParaRPr>
                    </a:p>
                  </a:txBody>
                  <a:tcPr marL="62039" marR="62039" marT="31020" marB="31020" anchor="ctr">
                    <a:lnL w="508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143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20976099"/>
                  </a:ext>
                </a:extLst>
              </a:tr>
            </a:tbl>
          </a:graphicData>
        </a:graphic>
      </p:graphicFrame>
    </p:spTree>
    <p:extLst>
      <p:ext uri="{BB962C8B-B14F-4D97-AF65-F5344CB8AC3E}">
        <p14:creationId xmlns:p14="http://schemas.microsoft.com/office/powerpoint/2010/main" val="334915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Les Tableaux</a:t>
            </a:r>
          </a:p>
        </p:txBody>
      </p:sp>
      <p:sp>
        <p:nvSpPr>
          <p:cNvPr id="6" name="Rectangle 5">
            <a:extLst>
              <a:ext uri="{FF2B5EF4-FFF2-40B4-BE49-F238E27FC236}">
                <a16:creationId xmlns:a16="http://schemas.microsoft.com/office/drawing/2014/main" id="{F527006A-724A-9340-A51B-B7C8712AC438}"/>
              </a:ext>
            </a:extLst>
          </p:cNvPr>
          <p:cNvSpPr/>
          <p:nvPr/>
        </p:nvSpPr>
        <p:spPr>
          <a:xfrm>
            <a:off x="3048000" y="2896373"/>
            <a:ext cx="6096000" cy="3693319"/>
          </a:xfrm>
          <a:prstGeom prst="rect">
            <a:avLst/>
          </a:prstGeom>
        </p:spPr>
        <p:txBody>
          <a:bodyPr>
            <a:spAutoFit/>
          </a:bodyPr>
          <a:lstStyle/>
          <a:p>
            <a:r>
              <a:rPr lang="fr-FR" dirty="0" err="1">
                <a:latin typeface="ArialMT"/>
              </a:rPr>
              <a:t>Création</a:t>
            </a:r>
            <a:r>
              <a:rPr lang="fr-FR" dirty="0">
                <a:solidFill>
                  <a:srgbClr val="BFBFBF"/>
                </a:solidFill>
                <a:latin typeface="ArialMT"/>
              </a:rPr>
              <a:t> </a:t>
            </a:r>
            <a:r>
              <a:rPr lang="fr-FR" dirty="0">
                <a:latin typeface="ArialMT"/>
              </a:rPr>
              <a:t>/</a:t>
            </a:r>
            <a:r>
              <a:rPr lang="fr-FR" dirty="0">
                <a:solidFill>
                  <a:srgbClr val="BFBFBF"/>
                </a:solidFill>
                <a:latin typeface="ArialMT"/>
              </a:rPr>
              <a:t> </a:t>
            </a:r>
            <a:r>
              <a:rPr lang="fr-FR" dirty="0">
                <a:latin typeface="ArialMT"/>
              </a:rPr>
              <a:t>initialisation: </a:t>
            </a:r>
            <a:endParaRPr lang="fr-FR" dirty="0"/>
          </a:p>
          <a:p>
            <a:r>
              <a:rPr lang="fr-FR" b="1" dirty="0">
                <a:solidFill>
                  <a:srgbClr val="663300"/>
                </a:solidFill>
                <a:latin typeface="CourierNewPS"/>
              </a:rPr>
              <a:t>$</a:t>
            </a:r>
            <a:r>
              <a:rPr lang="fr-FR" b="1" dirty="0">
                <a:solidFill>
                  <a:srgbClr val="339966"/>
                </a:solidFill>
                <a:latin typeface="CourierNewPS"/>
              </a:rPr>
              <a:t>tab1</a:t>
            </a:r>
            <a:r>
              <a:rPr lang="fr-FR" b="1" dirty="0">
                <a:latin typeface="CourierNewPS"/>
              </a:rPr>
              <a:t>=</a:t>
            </a:r>
            <a:r>
              <a:rPr lang="fr-FR" b="1" dirty="0" err="1">
                <a:solidFill>
                  <a:srgbClr val="006600"/>
                </a:solidFill>
                <a:latin typeface="CourierNewPS"/>
              </a:rPr>
              <a:t>array</a:t>
            </a:r>
            <a:r>
              <a:rPr lang="fr-FR" b="1" dirty="0">
                <a:latin typeface="CourierNewPS"/>
              </a:rPr>
              <a:t>(</a:t>
            </a:r>
            <a:r>
              <a:rPr lang="fr-FR" b="1" dirty="0">
                <a:solidFill>
                  <a:srgbClr val="FF00FF"/>
                </a:solidFill>
                <a:latin typeface="CourierNewPS"/>
              </a:rPr>
              <a:t>12</a:t>
            </a:r>
            <a:r>
              <a:rPr lang="fr-FR" b="1" dirty="0">
                <a:latin typeface="CourierNewPS"/>
              </a:rPr>
              <a:t>, "</a:t>
            </a:r>
            <a:r>
              <a:rPr lang="fr-FR" b="1" dirty="0">
                <a:solidFill>
                  <a:srgbClr val="FF00FF"/>
                </a:solidFill>
                <a:latin typeface="CourierNewPS"/>
              </a:rPr>
              <a:t>fraise</a:t>
            </a:r>
            <a:r>
              <a:rPr lang="fr-FR" b="1" dirty="0">
                <a:latin typeface="CourierNewPS"/>
              </a:rPr>
              <a:t>", </a:t>
            </a:r>
            <a:r>
              <a:rPr lang="fr-FR" b="1" dirty="0">
                <a:solidFill>
                  <a:srgbClr val="FF00FF"/>
                </a:solidFill>
                <a:latin typeface="CourierNewPS"/>
              </a:rPr>
              <a:t>2.5</a:t>
            </a:r>
            <a:r>
              <a:rPr lang="fr-FR" b="1" dirty="0">
                <a:latin typeface="CourierNewPS"/>
              </a:rPr>
              <a:t>) ; </a:t>
            </a:r>
          </a:p>
          <a:p>
            <a:endParaRPr lang="fr-FR" b="1" dirty="0">
              <a:solidFill>
                <a:srgbClr val="663300"/>
              </a:solidFill>
              <a:latin typeface="CourierNewPS"/>
            </a:endParaRPr>
          </a:p>
          <a:p>
            <a:r>
              <a:rPr lang="fr-FR" b="1" dirty="0">
                <a:solidFill>
                  <a:srgbClr val="663300"/>
                </a:solidFill>
                <a:latin typeface="CourierNewPS"/>
              </a:rPr>
              <a:t>$</a:t>
            </a:r>
            <a:r>
              <a:rPr lang="fr-FR" b="1" dirty="0">
                <a:solidFill>
                  <a:srgbClr val="339966"/>
                </a:solidFill>
                <a:latin typeface="CourierNewPS"/>
              </a:rPr>
              <a:t>tab2</a:t>
            </a:r>
            <a:r>
              <a:rPr lang="fr-FR" b="1" dirty="0">
                <a:solidFill>
                  <a:srgbClr val="9966FF"/>
                </a:solidFill>
                <a:latin typeface="CourierNewPS"/>
              </a:rPr>
              <a:t>[]</a:t>
            </a:r>
            <a:r>
              <a:rPr lang="fr-FR" b="1" dirty="0">
                <a:latin typeface="CourierNewPS"/>
              </a:rPr>
              <a:t> =</a:t>
            </a:r>
            <a:r>
              <a:rPr lang="fr-FR" b="1" dirty="0">
                <a:solidFill>
                  <a:srgbClr val="BFBFBF"/>
                </a:solidFill>
                <a:latin typeface="CourierNewPS"/>
              </a:rPr>
              <a:t> </a:t>
            </a:r>
            <a:r>
              <a:rPr lang="fr-FR" b="1" dirty="0">
                <a:solidFill>
                  <a:srgbClr val="FF00FF"/>
                </a:solidFill>
                <a:latin typeface="CourierNewPS"/>
              </a:rPr>
              <a:t>12</a:t>
            </a:r>
            <a:r>
              <a:rPr lang="fr-FR" b="1" dirty="0">
                <a:latin typeface="CourierNewPS"/>
              </a:rPr>
              <a:t> ; </a:t>
            </a:r>
            <a:endParaRPr lang="fr-FR" dirty="0"/>
          </a:p>
          <a:p>
            <a:r>
              <a:rPr lang="fr-FR" b="1" dirty="0">
                <a:solidFill>
                  <a:srgbClr val="663300"/>
                </a:solidFill>
                <a:latin typeface="CourierNewPS"/>
              </a:rPr>
              <a:t>$</a:t>
            </a:r>
            <a:r>
              <a:rPr lang="fr-FR" b="1" dirty="0">
                <a:solidFill>
                  <a:srgbClr val="339966"/>
                </a:solidFill>
                <a:latin typeface="CourierNewPS"/>
              </a:rPr>
              <a:t>tab2</a:t>
            </a:r>
            <a:r>
              <a:rPr lang="fr-FR" b="1" dirty="0">
                <a:solidFill>
                  <a:srgbClr val="9966FF"/>
                </a:solidFill>
                <a:latin typeface="CourierNewPS"/>
              </a:rPr>
              <a:t>[]</a:t>
            </a:r>
            <a:r>
              <a:rPr lang="fr-FR" b="1" dirty="0">
                <a:latin typeface="CourierNewPS"/>
              </a:rPr>
              <a:t> =</a:t>
            </a:r>
            <a:r>
              <a:rPr lang="fr-FR" b="1" dirty="0">
                <a:solidFill>
                  <a:srgbClr val="BFBFBF"/>
                </a:solidFill>
                <a:latin typeface="CourierNewPS"/>
              </a:rPr>
              <a:t> </a:t>
            </a:r>
            <a:r>
              <a:rPr lang="fr-FR" b="1" dirty="0">
                <a:latin typeface="CourierNewPS"/>
              </a:rPr>
              <a:t>"</a:t>
            </a:r>
            <a:r>
              <a:rPr lang="fr-FR" b="1" dirty="0">
                <a:solidFill>
                  <a:srgbClr val="FF00FF"/>
                </a:solidFill>
                <a:latin typeface="CourierNewPS"/>
              </a:rPr>
              <a:t>fraise</a:t>
            </a:r>
            <a:r>
              <a:rPr lang="fr-FR" b="1" dirty="0">
                <a:latin typeface="CourierNewPS"/>
              </a:rPr>
              <a:t>"</a:t>
            </a:r>
            <a:r>
              <a:rPr lang="fr-FR" b="1" dirty="0">
                <a:solidFill>
                  <a:srgbClr val="BFBFBF"/>
                </a:solidFill>
                <a:latin typeface="CourierNewPS"/>
              </a:rPr>
              <a:t> </a:t>
            </a:r>
            <a:r>
              <a:rPr lang="fr-FR" b="1" dirty="0">
                <a:latin typeface="CourierNewPS"/>
              </a:rPr>
              <a:t>; </a:t>
            </a:r>
            <a:endParaRPr lang="fr-FR" dirty="0"/>
          </a:p>
          <a:p>
            <a:r>
              <a:rPr lang="fr-FR" b="1" dirty="0">
                <a:solidFill>
                  <a:srgbClr val="663300"/>
                </a:solidFill>
                <a:latin typeface="CourierNewPS"/>
              </a:rPr>
              <a:t>$</a:t>
            </a:r>
            <a:r>
              <a:rPr lang="fr-FR" b="1" dirty="0">
                <a:solidFill>
                  <a:srgbClr val="339966"/>
                </a:solidFill>
                <a:latin typeface="CourierNewPS"/>
              </a:rPr>
              <a:t>tab2</a:t>
            </a:r>
            <a:r>
              <a:rPr lang="fr-FR" b="1" dirty="0">
                <a:solidFill>
                  <a:srgbClr val="9966FF"/>
                </a:solidFill>
                <a:latin typeface="CourierNewPS"/>
              </a:rPr>
              <a:t>[] </a:t>
            </a:r>
            <a:r>
              <a:rPr lang="fr-FR" b="1" dirty="0">
                <a:latin typeface="CourierNewPS"/>
              </a:rPr>
              <a:t>= </a:t>
            </a:r>
            <a:r>
              <a:rPr lang="fr-FR" b="1" dirty="0">
                <a:solidFill>
                  <a:srgbClr val="FF00FF"/>
                </a:solidFill>
                <a:latin typeface="CourierNewPS"/>
              </a:rPr>
              <a:t>2.5 </a:t>
            </a:r>
            <a:r>
              <a:rPr lang="fr-FR" b="1" dirty="0">
                <a:latin typeface="CourierNewPS"/>
              </a:rPr>
              <a:t>;</a:t>
            </a:r>
          </a:p>
          <a:p>
            <a:endParaRPr lang="fr-FR" b="1" dirty="0">
              <a:solidFill>
                <a:srgbClr val="663300"/>
              </a:solidFill>
              <a:latin typeface="CourierNewPS"/>
            </a:endParaRPr>
          </a:p>
          <a:p>
            <a:r>
              <a:rPr lang="fr-FR" b="1" dirty="0">
                <a:solidFill>
                  <a:srgbClr val="663300"/>
                </a:solidFill>
                <a:latin typeface="CourierNewPS"/>
              </a:rPr>
              <a:t>$</a:t>
            </a:r>
            <a:r>
              <a:rPr lang="fr-FR" b="1" dirty="0">
                <a:solidFill>
                  <a:srgbClr val="339966"/>
                </a:solidFill>
                <a:latin typeface="CourierNewPS"/>
              </a:rPr>
              <a:t>tab3</a:t>
            </a:r>
            <a:r>
              <a:rPr lang="fr-FR" b="1" dirty="0">
                <a:solidFill>
                  <a:srgbClr val="9966FF"/>
                </a:solidFill>
                <a:latin typeface="CourierNewPS"/>
              </a:rPr>
              <a:t>[</a:t>
            </a:r>
            <a:r>
              <a:rPr lang="fr-FR" b="1" dirty="0">
                <a:solidFill>
                  <a:srgbClr val="FF00FF"/>
                </a:solidFill>
                <a:latin typeface="CourierNewPS"/>
              </a:rPr>
              <a:t>0</a:t>
            </a:r>
            <a:r>
              <a:rPr lang="fr-FR" b="1" dirty="0">
                <a:solidFill>
                  <a:srgbClr val="9966FF"/>
                </a:solidFill>
                <a:latin typeface="CourierNewPS"/>
              </a:rPr>
              <a:t>]</a:t>
            </a:r>
            <a:r>
              <a:rPr lang="fr-FR" b="1" dirty="0">
                <a:latin typeface="CourierNewPS"/>
              </a:rPr>
              <a:t> =</a:t>
            </a:r>
            <a:r>
              <a:rPr lang="fr-FR" b="1" dirty="0">
                <a:solidFill>
                  <a:srgbClr val="BFBFBF"/>
                </a:solidFill>
                <a:latin typeface="CourierNewPS"/>
              </a:rPr>
              <a:t> </a:t>
            </a:r>
            <a:r>
              <a:rPr lang="fr-FR" b="1" dirty="0">
                <a:solidFill>
                  <a:srgbClr val="FF00FF"/>
                </a:solidFill>
                <a:latin typeface="CourierNewPS"/>
              </a:rPr>
              <a:t>12</a:t>
            </a:r>
            <a:r>
              <a:rPr lang="fr-FR" b="1" dirty="0">
                <a:latin typeface="CourierNewPS"/>
              </a:rPr>
              <a:t> ; </a:t>
            </a:r>
            <a:endParaRPr lang="fr-FR" dirty="0"/>
          </a:p>
          <a:p>
            <a:r>
              <a:rPr lang="fr-FR" b="1" dirty="0">
                <a:solidFill>
                  <a:srgbClr val="663300"/>
                </a:solidFill>
                <a:latin typeface="CourierNewPS"/>
              </a:rPr>
              <a:t>$</a:t>
            </a:r>
            <a:r>
              <a:rPr lang="fr-FR" b="1" dirty="0">
                <a:solidFill>
                  <a:srgbClr val="339966"/>
                </a:solidFill>
                <a:latin typeface="CourierNewPS"/>
              </a:rPr>
              <a:t>tab3</a:t>
            </a:r>
            <a:r>
              <a:rPr lang="fr-FR" b="1" dirty="0">
                <a:solidFill>
                  <a:srgbClr val="9966FF"/>
                </a:solidFill>
                <a:latin typeface="CourierNewPS"/>
              </a:rPr>
              <a:t>[</a:t>
            </a:r>
            <a:r>
              <a:rPr lang="fr-FR" b="1" dirty="0">
                <a:solidFill>
                  <a:srgbClr val="FF00FF"/>
                </a:solidFill>
                <a:latin typeface="CourierNewPS"/>
              </a:rPr>
              <a:t>1</a:t>
            </a:r>
            <a:r>
              <a:rPr lang="fr-FR" b="1" dirty="0">
                <a:solidFill>
                  <a:srgbClr val="9966FF"/>
                </a:solidFill>
                <a:latin typeface="CourierNewPS"/>
              </a:rPr>
              <a:t>]</a:t>
            </a:r>
            <a:r>
              <a:rPr lang="fr-FR" b="1" dirty="0">
                <a:latin typeface="CourierNewPS"/>
              </a:rPr>
              <a:t> =</a:t>
            </a:r>
            <a:r>
              <a:rPr lang="fr-FR" b="1" dirty="0">
                <a:solidFill>
                  <a:srgbClr val="BFBFBF"/>
                </a:solidFill>
                <a:latin typeface="CourierNewPS"/>
              </a:rPr>
              <a:t> </a:t>
            </a:r>
            <a:r>
              <a:rPr lang="fr-FR" b="1" dirty="0">
                <a:latin typeface="CourierNewPS"/>
              </a:rPr>
              <a:t>"</a:t>
            </a:r>
            <a:r>
              <a:rPr lang="fr-FR" b="1" dirty="0">
                <a:solidFill>
                  <a:srgbClr val="FF00FF"/>
                </a:solidFill>
                <a:latin typeface="CourierNewPS"/>
              </a:rPr>
              <a:t>fraise</a:t>
            </a:r>
            <a:r>
              <a:rPr lang="fr-FR" b="1" dirty="0">
                <a:latin typeface="CourierNewPS"/>
              </a:rPr>
              <a:t>"</a:t>
            </a:r>
            <a:r>
              <a:rPr lang="fr-FR" b="1" dirty="0">
                <a:solidFill>
                  <a:srgbClr val="BFBFBF"/>
                </a:solidFill>
                <a:latin typeface="CourierNewPS"/>
              </a:rPr>
              <a:t> </a:t>
            </a:r>
            <a:r>
              <a:rPr lang="fr-FR" b="1" dirty="0">
                <a:latin typeface="CourierNewPS"/>
              </a:rPr>
              <a:t>; </a:t>
            </a:r>
            <a:endParaRPr lang="fr-FR" dirty="0"/>
          </a:p>
          <a:p>
            <a:r>
              <a:rPr lang="fr-FR" b="1" dirty="0">
                <a:solidFill>
                  <a:srgbClr val="663300"/>
                </a:solidFill>
                <a:latin typeface="CourierNewPS"/>
              </a:rPr>
              <a:t>$</a:t>
            </a:r>
            <a:r>
              <a:rPr lang="fr-FR" b="1" dirty="0">
                <a:solidFill>
                  <a:srgbClr val="339966"/>
                </a:solidFill>
                <a:latin typeface="CourierNewPS"/>
              </a:rPr>
              <a:t>tab3</a:t>
            </a:r>
            <a:r>
              <a:rPr lang="fr-FR" b="1" dirty="0">
                <a:solidFill>
                  <a:srgbClr val="9966FF"/>
                </a:solidFill>
                <a:latin typeface="CourierNewPS"/>
              </a:rPr>
              <a:t>[</a:t>
            </a:r>
            <a:r>
              <a:rPr lang="fr-FR" b="1" dirty="0">
                <a:solidFill>
                  <a:srgbClr val="FF00FF"/>
                </a:solidFill>
                <a:latin typeface="CourierNewPS"/>
              </a:rPr>
              <a:t>2</a:t>
            </a:r>
            <a:r>
              <a:rPr lang="fr-FR" b="1" dirty="0">
                <a:solidFill>
                  <a:srgbClr val="9966FF"/>
                </a:solidFill>
                <a:latin typeface="CourierNewPS"/>
              </a:rPr>
              <a:t>] </a:t>
            </a:r>
            <a:r>
              <a:rPr lang="fr-FR" b="1" dirty="0">
                <a:latin typeface="CourierNewPS"/>
              </a:rPr>
              <a:t>= </a:t>
            </a:r>
            <a:r>
              <a:rPr lang="fr-FR" b="1" dirty="0">
                <a:solidFill>
                  <a:srgbClr val="FF00FF"/>
                </a:solidFill>
                <a:latin typeface="CourierNewPS"/>
              </a:rPr>
              <a:t>2.5 </a:t>
            </a:r>
            <a:r>
              <a:rPr lang="fr-FR" b="1" dirty="0">
                <a:latin typeface="CourierNewPS"/>
              </a:rPr>
              <a:t>; </a:t>
            </a:r>
          </a:p>
          <a:p>
            <a:endParaRPr lang="fr-FR" b="1" dirty="0">
              <a:effectLst/>
              <a:latin typeface="CourierNewPS"/>
            </a:endParaRPr>
          </a:p>
          <a:p>
            <a:r>
              <a:rPr lang="fr-FR" b="1" dirty="0">
                <a:latin typeface="CourierNewPS"/>
              </a:rPr>
              <a:t>Les indices du tableaux ne sont pas forcément consécutifs</a:t>
            </a:r>
          </a:p>
        </p:txBody>
      </p:sp>
      <p:graphicFrame>
        <p:nvGraphicFramePr>
          <p:cNvPr id="7" name="Tableau 6">
            <a:extLst>
              <a:ext uri="{FF2B5EF4-FFF2-40B4-BE49-F238E27FC236}">
                <a16:creationId xmlns:a16="http://schemas.microsoft.com/office/drawing/2014/main" id="{EC7C33E7-10AC-0346-ACAC-8CD805AB9895}"/>
              </a:ext>
            </a:extLst>
          </p:cNvPr>
          <p:cNvGraphicFramePr>
            <a:graphicFrameLocks noGrp="1"/>
          </p:cNvGraphicFramePr>
          <p:nvPr>
            <p:extLst>
              <p:ext uri="{D42A27DB-BD31-4B8C-83A1-F6EECF244321}">
                <p14:modId xmlns:p14="http://schemas.microsoft.com/office/powerpoint/2010/main" val="2187608600"/>
              </p:ext>
            </p:extLst>
          </p:nvPr>
        </p:nvGraphicFramePr>
        <p:xfrm>
          <a:off x="7401152" y="3790189"/>
          <a:ext cx="4496934" cy="1828800"/>
        </p:xfrm>
        <a:graphic>
          <a:graphicData uri="http://schemas.openxmlformats.org/drawingml/2006/table">
            <a:tbl>
              <a:tblPr/>
              <a:tblGrid>
                <a:gridCol w="2248467">
                  <a:extLst>
                    <a:ext uri="{9D8B030D-6E8A-4147-A177-3AD203B41FA5}">
                      <a16:colId xmlns:a16="http://schemas.microsoft.com/office/drawing/2014/main" val="2546199472"/>
                    </a:ext>
                  </a:extLst>
                </a:gridCol>
                <a:gridCol w="2248467">
                  <a:extLst>
                    <a:ext uri="{9D8B030D-6E8A-4147-A177-3AD203B41FA5}">
                      <a16:colId xmlns:a16="http://schemas.microsoft.com/office/drawing/2014/main" val="2858548846"/>
                    </a:ext>
                  </a:extLst>
                </a:gridCol>
              </a:tblGrid>
              <a:tr h="457200">
                <a:tc>
                  <a:txBody>
                    <a:bodyPr/>
                    <a:lstStyle/>
                    <a:p>
                      <a:r>
                        <a:rPr lang="fr-FR" sz="2400" b="1">
                          <a:effectLst/>
                          <a:latin typeface="CourierNewPS"/>
                        </a:rPr>
                        <a:t>Clé </a:t>
                      </a:r>
                      <a:endParaRPr lang="fr-FR" sz="1800">
                        <a:effectLst/>
                      </a:endParaRPr>
                    </a:p>
                  </a:txBody>
                  <a:tcPr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tc>
                  <a:txBody>
                    <a:bodyPr/>
                    <a:lstStyle/>
                    <a:p>
                      <a:r>
                        <a:rPr lang="fr-FR" sz="2400" b="1">
                          <a:effectLst/>
                          <a:latin typeface="CourierNewPS"/>
                        </a:rPr>
                        <a:t>Valeur </a:t>
                      </a:r>
                      <a:endParaRPr lang="fr-FR" sz="1800">
                        <a:effectLst/>
                      </a:endParaRPr>
                    </a:p>
                  </a:txBody>
                  <a:tcPr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08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4885598"/>
                  </a:ext>
                </a:extLst>
              </a:tr>
              <a:tr h="457200">
                <a:tc>
                  <a:txBody>
                    <a:bodyPr/>
                    <a:lstStyle/>
                    <a:p>
                      <a:r>
                        <a:rPr lang="fr-FR" sz="2400" b="1">
                          <a:effectLst/>
                          <a:latin typeface="CourierNewPS"/>
                        </a:rPr>
                        <a:t>0 </a:t>
                      </a:r>
                      <a:endParaRPr lang="fr-FR" sz="1800">
                        <a:effectLst/>
                      </a:endParaRPr>
                    </a:p>
                  </a:txBody>
                  <a:tcPr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fr-FR" sz="2400" b="1">
                          <a:effectLst/>
                          <a:latin typeface="CourierNewPS"/>
                        </a:rPr>
                        <a:t>12 </a:t>
                      </a:r>
                      <a:endParaRPr lang="fr-FR" sz="1800">
                        <a:effectLst/>
                      </a:endParaRPr>
                    </a:p>
                  </a:txBody>
                  <a:tcPr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08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3337232"/>
                  </a:ext>
                </a:extLst>
              </a:tr>
              <a:tr h="457200">
                <a:tc>
                  <a:txBody>
                    <a:bodyPr/>
                    <a:lstStyle/>
                    <a:p>
                      <a:r>
                        <a:rPr lang="fr-FR" sz="2400" b="1">
                          <a:effectLst/>
                          <a:latin typeface="CourierNewPS"/>
                        </a:rPr>
                        <a:t>1 </a:t>
                      </a:r>
                      <a:endParaRPr lang="fr-FR" sz="1800">
                        <a:effectLst/>
                      </a:endParaRPr>
                    </a:p>
                  </a:txBody>
                  <a:tcPr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fr-FR" sz="2400" b="1">
                          <a:effectLst/>
                          <a:latin typeface="CourierNewPS"/>
                        </a:rPr>
                        <a:t>"fraise" </a:t>
                      </a:r>
                      <a:endParaRPr lang="fr-FR" sz="1800">
                        <a:effectLst/>
                      </a:endParaRPr>
                    </a:p>
                  </a:txBody>
                  <a:tcPr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2435882"/>
                  </a:ext>
                </a:extLst>
              </a:tr>
              <a:tr h="457200">
                <a:tc>
                  <a:txBody>
                    <a:bodyPr/>
                    <a:lstStyle/>
                    <a:p>
                      <a:r>
                        <a:rPr lang="fr-FR" sz="2400" b="1">
                          <a:effectLst/>
                          <a:latin typeface="CourierNewPS"/>
                        </a:rPr>
                        <a:t>2 </a:t>
                      </a:r>
                      <a:endParaRPr lang="fr-FR" sz="1800">
                        <a:effectLst/>
                      </a:endParaRPr>
                    </a:p>
                  </a:txBody>
                  <a:tcPr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fr-FR" sz="2400" b="1" dirty="0">
                          <a:effectLst/>
                          <a:latin typeface="CourierNewPS"/>
                        </a:rPr>
                        <a:t>2.5 </a:t>
                      </a:r>
                      <a:endParaRPr lang="fr-FR" sz="1800" dirty="0">
                        <a:effectLst/>
                      </a:endParaRPr>
                    </a:p>
                  </a:txBody>
                  <a:tcPr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68729994"/>
                  </a:ext>
                </a:extLst>
              </a:tr>
            </a:tbl>
          </a:graphicData>
        </a:graphic>
      </p:graphicFrame>
    </p:spTree>
    <p:extLst>
      <p:ext uri="{BB962C8B-B14F-4D97-AF65-F5344CB8AC3E}">
        <p14:creationId xmlns:p14="http://schemas.microsoft.com/office/powerpoint/2010/main" val="1703589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Parcours classique</a:t>
            </a:r>
          </a:p>
        </p:txBody>
      </p:sp>
      <p:sp>
        <p:nvSpPr>
          <p:cNvPr id="6" name="Rectangle 5">
            <a:extLst>
              <a:ext uri="{FF2B5EF4-FFF2-40B4-BE49-F238E27FC236}">
                <a16:creationId xmlns:a16="http://schemas.microsoft.com/office/drawing/2014/main" id="{7CC379B0-0FAD-CF42-A65C-3DF60C260A8C}"/>
              </a:ext>
            </a:extLst>
          </p:cNvPr>
          <p:cNvSpPr/>
          <p:nvPr/>
        </p:nvSpPr>
        <p:spPr>
          <a:xfrm>
            <a:off x="2057399" y="2413338"/>
            <a:ext cx="8059322" cy="2031325"/>
          </a:xfrm>
          <a:prstGeom prst="rect">
            <a:avLst/>
          </a:prstGeom>
        </p:spPr>
        <p:txBody>
          <a:bodyPr wrap="square">
            <a:spAutoFit/>
          </a:bodyPr>
          <a:lstStyle/>
          <a:p>
            <a:r>
              <a:rPr lang="fr-FR" b="1" dirty="0">
                <a:solidFill>
                  <a:srgbClr val="7F3F3F"/>
                </a:solidFill>
                <a:latin typeface="CourierNewPS"/>
              </a:rPr>
              <a:t>for </a:t>
            </a:r>
            <a:r>
              <a:rPr lang="fr-FR" b="1" dirty="0">
                <a:solidFill>
                  <a:srgbClr val="6859CC"/>
                </a:solidFill>
                <a:latin typeface="CourierNewPS"/>
              </a:rPr>
              <a:t>(</a:t>
            </a:r>
            <a:r>
              <a:rPr lang="fr-FR" b="1" dirty="0">
                <a:solidFill>
                  <a:srgbClr val="7F3F3F"/>
                </a:solidFill>
                <a:latin typeface="CourierNewPS"/>
              </a:rPr>
              <a:t>$</a:t>
            </a:r>
            <a:r>
              <a:rPr lang="fr-FR" b="1" dirty="0">
                <a:solidFill>
                  <a:srgbClr val="007F7F"/>
                </a:solidFill>
                <a:latin typeface="CourierNewPS"/>
              </a:rPr>
              <a:t>i</a:t>
            </a:r>
            <a:r>
              <a:rPr lang="fr-FR" b="1" dirty="0">
                <a:solidFill>
                  <a:srgbClr val="7F3F3F"/>
                </a:solidFill>
                <a:latin typeface="CourierNewPS"/>
              </a:rPr>
              <a:t>=</a:t>
            </a:r>
            <a:r>
              <a:rPr lang="fr-FR" b="1" dirty="0">
                <a:solidFill>
                  <a:srgbClr val="FF00FF"/>
                </a:solidFill>
                <a:latin typeface="CourierNewPS"/>
              </a:rPr>
              <a:t>0</a:t>
            </a:r>
            <a:r>
              <a:rPr lang="fr-FR" b="1" dirty="0">
                <a:latin typeface="CourierNewPS"/>
              </a:rPr>
              <a:t>; </a:t>
            </a:r>
            <a:r>
              <a:rPr lang="fr-FR" b="1" dirty="0">
                <a:solidFill>
                  <a:srgbClr val="7F3F3F"/>
                </a:solidFill>
                <a:latin typeface="CourierNewPS"/>
              </a:rPr>
              <a:t>$</a:t>
            </a:r>
            <a:r>
              <a:rPr lang="fr-FR" b="1" dirty="0">
                <a:solidFill>
                  <a:srgbClr val="007F7F"/>
                </a:solidFill>
                <a:latin typeface="CourierNewPS"/>
              </a:rPr>
              <a:t>i </a:t>
            </a:r>
            <a:r>
              <a:rPr lang="fr-FR" b="1" dirty="0">
                <a:solidFill>
                  <a:srgbClr val="7F3F3F"/>
                </a:solidFill>
                <a:latin typeface="CourierNewPS"/>
              </a:rPr>
              <a:t>&lt; </a:t>
            </a:r>
            <a:r>
              <a:rPr lang="fr-FR" b="1" dirty="0" err="1">
                <a:solidFill>
                  <a:srgbClr val="007F7F"/>
                </a:solidFill>
                <a:latin typeface="CourierNewPS"/>
              </a:rPr>
              <a:t>sizeof</a:t>
            </a:r>
            <a:r>
              <a:rPr lang="fr-FR" b="1" dirty="0">
                <a:solidFill>
                  <a:srgbClr val="6859CC"/>
                </a:solidFill>
                <a:latin typeface="CourierNewPS"/>
              </a:rPr>
              <a:t>(</a:t>
            </a:r>
            <a:r>
              <a:rPr lang="fr-FR" b="1" dirty="0">
                <a:solidFill>
                  <a:srgbClr val="7F3F3F"/>
                </a:solidFill>
                <a:latin typeface="CourierNewPS"/>
              </a:rPr>
              <a:t>$</a:t>
            </a:r>
            <a:r>
              <a:rPr lang="fr-FR" b="1" dirty="0">
                <a:solidFill>
                  <a:srgbClr val="007F7F"/>
                </a:solidFill>
                <a:latin typeface="CourierNewPS"/>
              </a:rPr>
              <a:t>tab2</a:t>
            </a:r>
            <a:r>
              <a:rPr lang="fr-FR" b="1" dirty="0">
                <a:solidFill>
                  <a:srgbClr val="6859CC"/>
                </a:solidFill>
                <a:latin typeface="CourierNewPS"/>
              </a:rPr>
              <a:t>)</a:t>
            </a:r>
            <a:r>
              <a:rPr lang="fr-FR" b="1" dirty="0">
                <a:latin typeface="CourierNewPS"/>
              </a:rPr>
              <a:t>; </a:t>
            </a:r>
            <a:r>
              <a:rPr lang="fr-FR" b="1" dirty="0">
                <a:solidFill>
                  <a:srgbClr val="7F3F3F"/>
                </a:solidFill>
                <a:latin typeface="CourierNewPS"/>
              </a:rPr>
              <a:t>$</a:t>
            </a:r>
            <a:r>
              <a:rPr lang="fr-FR" b="1" dirty="0">
                <a:solidFill>
                  <a:srgbClr val="007F7F"/>
                </a:solidFill>
                <a:latin typeface="CourierNewPS"/>
              </a:rPr>
              <a:t>i</a:t>
            </a:r>
            <a:r>
              <a:rPr lang="fr-FR" b="1" dirty="0">
                <a:solidFill>
                  <a:srgbClr val="7F3F3F"/>
                </a:solidFill>
                <a:latin typeface="CourierNewPS"/>
              </a:rPr>
              <a:t>++</a:t>
            </a:r>
            <a:r>
              <a:rPr lang="fr-FR" b="1" dirty="0">
                <a:solidFill>
                  <a:srgbClr val="6859CC"/>
                </a:solidFill>
                <a:latin typeface="CourierNewPS"/>
              </a:rPr>
              <a:t>) {</a:t>
            </a:r>
          </a:p>
          <a:p>
            <a:r>
              <a:rPr lang="fr-FR" b="1" dirty="0">
                <a:solidFill>
                  <a:srgbClr val="6859CC"/>
                </a:solidFill>
                <a:latin typeface="CourierNewPS"/>
              </a:rPr>
              <a:t> </a:t>
            </a:r>
            <a:r>
              <a:rPr lang="fr-FR" b="1" dirty="0" err="1">
                <a:solidFill>
                  <a:srgbClr val="9E1EEF"/>
                </a:solidFill>
                <a:latin typeface="CourierNewPS"/>
              </a:rPr>
              <a:t>echo</a:t>
            </a:r>
            <a:r>
              <a:rPr lang="fr-FR" b="1" dirty="0">
                <a:solidFill>
                  <a:srgbClr val="9E1EEF"/>
                </a:solidFill>
                <a:latin typeface="CourierNewPS"/>
              </a:rPr>
              <a:t> </a:t>
            </a:r>
            <a:r>
              <a:rPr lang="fr-FR" b="1" dirty="0">
                <a:latin typeface="CourierNewPS"/>
              </a:rPr>
              <a:t>"</a:t>
            </a:r>
            <a:r>
              <a:rPr lang="fr-FR" b="1" dirty="0">
                <a:solidFill>
                  <a:srgbClr val="FF00FF"/>
                </a:solidFill>
                <a:latin typeface="CourierNewPS"/>
              </a:rPr>
              <a:t>tab4[</a:t>
            </a:r>
            <a:r>
              <a:rPr lang="fr-FR" b="1" dirty="0">
                <a:solidFill>
                  <a:srgbClr val="7F3F3F"/>
                </a:solidFill>
                <a:latin typeface="CourierNewPS"/>
              </a:rPr>
              <a:t>$</a:t>
            </a:r>
            <a:r>
              <a:rPr lang="fr-FR" b="1" dirty="0">
                <a:solidFill>
                  <a:srgbClr val="007F7F"/>
                </a:solidFill>
                <a:latin typeface="CourierNewPS"/>
              </a:rPr>
              <a:t>i</a:t>
            </a:r>
            <a:r>
              <a:rPr lang="fr-FR" b="1" dirty="0">
                <a:solidFill>
                  <a:srgbClr val="FF00FF"/>
                </a:solidFill>
                <a:latin typeface="CourierNewPS"/>
              </a:rPr>
              <a:t>]: </a:t>
            </a:r>
            <a:r>
              <a:rPr lang="fr-FR" b="1" dirty="0">
                <a:latin typeface="CourierNewPS"/>
              </a:rPr>
              <a:t>" </a:t>
            </a:r>
            <a:r>
              <a:rPr lang="fr-FR" b="1" dirty="0">
                <a:solidFill>
                  <a:srgbClr val="7F3F3F"/>
                </a:solidFill>
                <a:latin typeface="CourierNewPS"/>
              </a:rPr>
              <a:t>. $</a:t>
            </a:r>
            <a:r>
              <a:rPr lang="fr-FR" b="1" dirty="0">
                <a:solidFill>
                  <a:srgbClr val="007F7F"/>
                </a:solidFill>
                <a:latin typeface="CourierNewPS"/>
              </a:rPr>
              <a:t>tab4</a:t>
            </a:r>
            <a:r>
              <a:rPr lang="fr-FR" b="1" dirty="0">
                <a:solidFill>
                  <a:srgbClr val="6859CC"/>
                </a:solidFill>
                <a:latin typeface="CourierNewPS"/>
              </a:rPr>
              <a:t>[</a:t>
            </a:r>
            <a:r>
              <a:rPr lang="fr-FR" b="1" dirty="0">
                <a:solidFill>
                  <a:srgbClr val="7F3F3F"/>
                </a:solidFill>
                <a:latin typeface="CourierNewPS"/>
              </a:rPr>
              <a:t>$</a:t>
            </a:r>
            <a:r>
              <a:rPr lang="fr-FR" b="1" dirty="0">
                <a:solidFill>
                  <a:srgbClr val="007F7F"/>
                </a:solidFill>
                <a:latin typeface="CourierNewPS"/>
              </a:rPr>
              <a:t>i</a:t>
            </a:r>
            <a:r>
              <a:rPr lang="fr-FR" b="1" dirty="0">
                <a:solidFill>
                  <a:srgbClr val="6859CC"/>
                </a:solidFill>
                <a:latin typeface="CourierNewPS"/>
              </a:rPr>
              <a:t>] </a:t>
            </a:r>
            <a:r>
              <a:rPr lang="fr-FR" b="1" dirty="0">
                <a:solidFill>
                  <a:srgbClr val="7F3F3F"/>
                </a:solidFill>
                <a:latin typeface="CourierNewPS"/>
              </a:rPr>
              <a:t>. </a:t>
            </a:r>
            <a:r>
              <a:rPr lang="fr-FR" b="1" dirty="0">
                <a:latin typeface="CourierNewPS"/>
              </a:rPr>
              <a:t>"</a:t>
            </a:r>
            <a:r>
              <a:rPr lang="fr-FR" b="1" dirty="0">
                <a:solidFill>
                  <a:srgbClr val="FF00FF"/>
                </a:solidFill>
                <a:latin typeface="CourierNewPS"/>
              </a:rPr>
              <a:t>&lt;BR&gt;</a:t>
            </a:r>
            <a:r>
              <a:rPr lang="fr-FR" b="1" dirty="0">
                <a:solidFill>
                  <a:srgbClr val="6859CC"/>
                </a:solidFill>
                <a:latin typeface="CourierNewPS"/>
              </a:rPr>
              <a:t>\n</a:t>
            </a:r>
            <a:r>
              <a:rPr lang="fr-FR" b="1" dirty="0">
                <a:latin typeface="CourierNewPS"/>
              </a:rPr>
              <a:t>"; </a:t>
            </a:r>
          </a:p>
          <a:p>
            <a:r>
              <a:rPr lang="fr-FR" b="1" dirty="0"/>
              <a:t>} </a:t>
            </a:r>
          </a:p>
          <a:p>
            <a:r>
              <a:rPr lang="fr-FR" b="1" dirty="0"/>
              <a:t>Pour i = 0 tant que i &lt; la taille du tab2 je vais itérer et à chaque itération je vais incrémenter de 1 $i et j’afficherai à l’utilisateur $tab4[$i] : la valeur contenu à cet indice du tableau</a:t>
            </a:r>
            <a:endParaRPr lang="fr-FR" dirty="0"/>
          </a:p>
          <a:p>
            <a:endParaRPr lang="fr-FR" dirty="0"/>
          </a:p>
        </p:txBody>
      </p:sp>
      <p:sp>
        <p:nvSpPr>
          <p:cNvPr id="8" name="ZoneTexte 7">
            <a:extLst>
              <a:ext uri="{FF2B5EF4-FFF2-40B4-BE49-F238E27FC236}">
                <a16:creationId xmlns:a16="http://schemas.microsoft.com/office/drawing/2014/main" id="{7CD88F3F-6619-B64B-BB81-F7C345A73D00}"/>
              </a:ext>
            </a:extLst>
          </p:cNvPr>
          <p:cNvSpPr txBox="1"/>
          <p:nvPr/>
        </p:nvSpPr>
        <p:spPr>
          <a:xfrm>
            <a:off x="2057400" y="4189278"/>
            <a:ext cx="8059322" cy="2308324"/>
          </a:xfrm>
          <a:prstGeom prst="rect">
            <a:avLst/>
          </a:prstGeom>
          <a:noFill/>
        </p:spPr>
        <p:txBody>
          <a:bodyPr wrap="none" rtlCol="0">
            <a:spAutoFit/>
          </a:bodyPr>
          <a:lstStyle/>
          <a:p>
            <a:r>
              <a:rPr lang="fr-FR" b="1" dirty="0" err="1">
                <a:solidFill>
                  <a:srgbClr val="7F3F3F"/>
                </a:solidFill>
                <a:latin typeface="CourierNewPS"/>
              </a:rPr>
              <a:t>foreach</a:t>
            </a:r>
            <a:r>
              <a:rPr lang="fr-FR" b="1" dirty="0">
                <a:solidFill>
                  <a:srgbClr val="7F3F3F"/>
                </a:solidFill>
                <a:latin typeface="CourierNewPS"/>
              </a:rPr>
              <a:t> </a:t>
            </a:r>
            <a:r>
              <a:rPr lang="fr-FR" b="1" dirty="0">
                <a:solidFill>
                  <a:srgbClr val="6859CC"/>
                </a:solidFill>
                <a:latin typeface="CourierNewPS"/>
              </a:rPr>
              <a:t>(</a:t>
            </a:r>
            <a:r>
              <a:rPr lang="fr-FR" b="1" dirty="0">
                <a:solidFill>
                  <a:srgbClr val="7F3F3F"/>
                </a:solidFill>
                <a:latin typeface="CourierNewPS"/>
              </a:rPr>
              <a:t>$</a:t>
            </a:r>
            <a:r>
              <a:rPr lang="fr-FR" b="1" dirty="0">
                <a:solidFill>
                  <a:srgbClr val="007F7F"/>
                </a:solidFill>
                <a:latin typeface="CourierNewPS"/>
              </a:rPr>
              <a:t>tab as</a:t>
            </a:r>
            <a:r>
              <a:rPr lang="fr-FR" b="1" dirty="0">
                <a:latin typeface="CourierNewPS"/>
              </a:rPr>
              <a:t> </a:t>
            </a:r>
            <a:r>
              <a:rPr lang="fr-FR" b="1" dirty="0">
                <a:solidFill>
                  <a:srgbClr val="7F3F3F"/>
                </a:solidFill>
                <a:latin typeface="CourierNewPS"/>
              </a:rPr>
              <a:t>$</a:t>
            </a:r>
            <a:r>
              <a:rPr lang="fr-FR" b="1" dirty="0">
                <a:solidFill>
                  <a:srgbClr val="007F7F"/>
                </a:solidFill>
                <a:latin typeface="CourierNewPS"/>
              </a:rPr>
              <a:t>value</a:t>
            </a:r>
            <a:r>
              <a:rPr lang="fr-FR" b="1" dirty="0">
                <a:solidFill>
                  <a:srgbClr val="6859CC"/>
                </a:solidFill>
                <a:latin typeface="CourierNewPS"/>
              </a:rPr>
              <a:t>) {</a:t>
            </a:r>
          </a:p>
          <a:p>
            <a:r>
              <a:rPr lang="fr-FR" b="1" dirty="0">
                <a:solidFill>
                  <a:srgbClr val="6859CC"/>
                </a:solidFill>
                <a:latin typeface="CourierNewPS"/>
              </a:rPr>
              <a:t> </a:t>
            </a:r>
            <a:r>
              <a:rPr lang="fr-FR" b="1" dirty="0" err="1">
                <a:solidFill>
                  <a:srgbClr val="9E1EEF"/>
                </a:solidFill>
                <a:latin typeface="CourierNewPS"/>
              </a:rPr>
              <a:t>echo</a:t>
            </a:r>
            <a:r>
              <a:rPr lang="fr-FR" b="1" dirty="0">
                <a:solidFill>
                  <a:srgbClr val="9E1EEF"/>
                </a:solidFill>
                <a:latin typeface="CourierNewPS"/>
              </a:rPr>
              <a:t> $value;</a:t>
            </a:r>
            <a:endParaRPr lang="fr-FR" b="1" dirty="0">
              <a:latin typeface="CourierNewPS"/>
            </a:endParaRPr>
          </a:p>
          <a:p>
            <a:r>
              <a:rPr lang="fr-FR" b="1" dirty="0"/>
              <a:t>} </a:t>
            </a:r>
          </a:p>
          <a:p>
            <a:endParaRPr lang="fr-FR" b="1" dirty="0"/>
          </a:p>
          <a:p>
            <a:r>
              <a:rPr lang="fr-FR" b="1" dirty="0"/>
              <a:t>Pour chacune des lignes du tableau je vais itérer et à chaque</a:t>
            </a:r>
          </a:p>
          <a:p>
            <a:r>
              <a:rPr lang="fr-FR" b="1" dirty="0"/>
              <a:t>Itération je vais stocker sa valeur temporairement dans la variable $value</a:t>
            </a:r>
            <a:endParaRPr lang="fr-FR" dirty="0"/>
          </a:p>
          <a:p>
            <a:endParaRPr lang="fr-FR" dirty="0"/>
          </a:p>
          <a:p>
            <a:endParaRPr lang="fr-FR" dirty="0"/>
          </a:p>
        </p:txBody>
      </p:sp>
    </p:spTree>
    <p:extLst>
      <p:ext uri="{BB962C8B-B14F-4D97-AF65-F5344CB8AC3E}">
        <p14:creationId xmlns:p14="http://schemas.microsoft.com/office/powerpoint/2010/main" val="371105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3CB23D-59AE-844F-BADF-DF7276DA4E35}"/>
              </a:ext>
            </a:extLst>
          </p:cNvPr>
          <p:cNvSpPr>
            <a:spLocks noGrp="1"/>
          </p:cNvSpPr>
          <p:nvPr>
            <p:ph type="title"/>
          </p:nvPr>
        </p:nvSpPr>
        <p:spPr/>
        <p:txBody>
          <a:bodyPr/>
          <a:lstStyle/>
          <a:p>
            <a:r>
              <a:rPr lang="fr-FR" dirty="0"/>
              <a:t>Les outils</a:t>
            </a:r>
          </a:p>
        </p:txBody>
      </p:sp>
      <p:sp>
        <p:nvSpPr>
          <p:cNvPr id="3" name="Espace réservé du contenu 2">
            <a:extLst>
              <a:ext uri="{FF2B5EF4-FFF2-40B4-BE49-F238E27FC236}">
                <a16:creationId xmlns:a16="http://schemas.microsoft.com/office/drawing/2014/main" id="{BC105FEB-70CD-9C4B-B2D9-BBBD7FD1EDEE}"/>
              </a:ext>
            </a:extLst>
          </p:cNvPr>
          <p:cNvSpPr>
            <a:spLocks noGrp="1"/>
          </p:cNvSpPr>
          <p:nvPr>
            <p:ph idx="1"/>
          </p:nvPr>
        </p:nvSpPr>
        <p:spPr>
          <a:xfrm>
            <a:off x="2231136" y="2638044"/>
            <a:ext cx="7729728" cy="3370870"/>
          </a:xfrm>
        </p:spPr>
        <p:txBody>
          <a:bodyPr>
            <a:normAutofit fontScale="92500" lnSpcReduction="20000"/>
          </a:bodyPr>
          <a:lstStyle/>
          <a:p>
            <a:r>
              <a:rPr lang="fr-FR" dirty="0"/>
              <a:t>MAMP =&gt; </a:t>
            </a:r>
            <a:r>
              <a:rPr lang="fr-FR" dirty="0" err="1"/>
              <a:t>MacOS</a:t>
            </a:r>
            <a:endParaRPr lang="fr-FR" dirty="0"/>
          </a:p>
          <a:p>
            <a:r>
              <a:rPr lang="fr-FR" dirty="0"/>
              <a:t>WAMP =&gt; Windows</a:t>
            </a:r>
          </a:p>
          <a:p>
            <a:r>
              <a:rPr lang="fr-FR" dirty="0"/>
              <a:t>LAMP =&gt; Linux</a:t>
            </a:r>
          </a:p>
          <a:p>
            <a:endParaRPr lang="fr-FR" dirty="0"/>
          </a:p>
          <a:p>
            <a:r>
              <a:rPr lang="fr-FR" dirty="0"/>
              <a:t>Certains outils sont également </a:t>
            </a:r>
            <a:r>
              <a:rPr lang="fr-FR" dirty="0" err="1"/>
              <a:t>multi-plateforme</a:t>
            </a:r>
            <a:endParaRPr lang="fr-FR" dirty="0"/>
          </a:p>
          <a:p>
            <a:r>
              <a:rPr lang="fr-FR" dirty="0"/>
              <a:t>En se souvenant des notions Apache </a:t>
            </a:r>
            <a:r>
              <a:rPr lang="fr-FR" dirty="0" err="1"/>
              <a:t>Mysql</a:t>
            </a:r>
            <a:r>
              <a:rPr lang="fr-FR" dirty="0"/>
              <a:t> et PHP on est toujours capable de se souvenir de l’outil qui doit être installer pour son OS. IL finira toujours par AMP et se verre greffer la première lettre de l’OS sur lequel il doit être installer. (WAMP,LAMP,MAMP)</a:t>
            </a:r>
          </a:p>
          <a:p>
            <a:r>
              <a:rPr lang="fr-FR" dirty="0"/>
              <a:t>Il est également possible d’installer individuellement les services Apache PHP et </a:t>
            </a:r>
            <a:r>
              <a:rPr lang="fr-FR" dirty="0" err="1"/>
              <a:t>mySQL</a:t>
            </a:r>
            <a:r>
              <a:rPr lang="fr-FR" dirty="0"/>
              <a:t> pour ne pas avoir à </a:t>
            </a:r>
            <a:r>
              <a:rPr lang="fr-FR" dirty="0" err="1"/>
              <a:t>utliser</a:t>
            </a:r>
            <a:r>
              <a:rPr lang="fr-FR" dirty="0"/>
              <a:t> </a:t>
            </a:r>
            <a:r>
              <a:rPr lang="fr-FR" dirty="0" err="1"/>
              <a:t>Wamp</a:t>
            </a:r>
            <a:r>
              <a:rPr lang="fr-FR" dirty="0"/>
              <a:t> ou </a:t>
            </a:r>
            <a:r>
              <a:rPr lang="fr-FR" dirty="0" err="1"/>
              <a:t>Mamp</a:t>
            </a:r>
            <a:r>
              <a:rPr lang="fr-FR" dirty="0"/>
              <a:t> qui n’est ni plus ni moins qu’un agrégateur de service.</a:t>
            </a:r>
          </a:p>
          <a:p>
            <a:pPr marL="0" indent="0">
              <a:buNone/>
            </a:pPr>
            <a:endParaRPr lang="fr-FR" dirty="0"/>
          </a:p>
          <a:p>
            <a:endParaRPr lang="fr-FR" dirty="0"/>
          </a:p>
        </p:txBody>
      </p:sp>
    </p:spTree>
    <p:extLst>
      <p:ext uri="{BB962C8B-B14F-4D97-AF65-F5344CB8AC3E}">
        <p14:creationId xmlns:p14="http://schemas.microsoft.com/office/powerpoint/2010/main" val="56808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PHP: Langage de script pour le Web </a:t>
            </a: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p:txBody>
          <a:bodyPr/>
          <a:lstStyle/>
          <a:p>
            <a:r>
              <a:rPr lang="fr-FR" dirty="0"/>
              <a:t>Qu’est-ce que PHP ?</a:t>
            </a:r>
            <a:br>
              <a:rPr lang="fr-FR" dirty="0"/>
            </a:br>
            <a:r>
              <a:rPr lang="fr-FR" dirty="0"/>
              <a:t>Langage de script. Utilisé coté serveur </a:t>
            </a:r>
          </a:p>
          <a:p>
            <a:r>
              <a:rPr lang="fr-FR" dirty="0"/>
              <a:t>Acronyme </a:t>
            </a:r>
            <a:r>
              <a:rPr lang="fr-FR" dirty="0" err="1"/>
              <a:t>récursif</a:t>
            </a:r>
            <a:r>
              <a:rPr lang="fr-FR" dirty="0"/>
              <a:t> : </a:t>
            </a:r>
            <a:r>
              <a:rPr lang="fr-FR" b="1" dirty="0"/>
              <a:t>P</a:t>
            </a:r>
            <a:r>
              <a:rPr lang="fr-FR" dirty="0"/>
              <a:t>HP: </a:t>
            </a:r>
            <a:r>
              <a:rPr lang="fr-FR" b="1" dirty="0" err="1"/>
              <a:t>H</a:t>
            </a:r>
            <a:r>
              <a:rPr lang="fr-FR" dirty="0" err="1"/>
              <a:t>ypertext</a:t>
            </a:r>
            <a:r>
              <a:rPr lang="fr-FR" dirty="0"/>
              <a:t> </a:t>
            </a:r>
            <a:r>
              <a:rPr lang="fr-FR" b="1" dirty="0" err="1"/>
              <a:t>P</a:t>
            </a:r>
            <a:r>
              <a:rPr lang="fr-FR" dirty="0" err="1"/>
              <a:t>reprocessor</a:t>
            </a:r>
            <a:r>
              <a:rPr lang="fr-FR" dirty="0"/>
              <a:t> </a:t>
            </a:r>
            <a:r>
              <a:rPr lang="fr-FR" dirty="0" err="1"/>
              <a:t>Crée</a:t>
            </a:r>
            <a:r>
              <a:rPr lang="fr-FR" dirty="0"/>
              <a:t>́ en 1994-1995 par </a:t>
            </a:r>
            <a:r>
              <a:rPr lang="fr-FR" dirty="0" err="1"/>
              <a:t>Rasmus</a:t>
            </a:r>
            <a:r>
              <a:rPr lang="fr-FR" dirty="0"/>
              <a:t> </a:t>
            </a:r>
            <a:r>
              <a:rPr lang="fr-FR" dirty="0" err="1"/>
              <a:t>Lerdorf</a:t>
            </a:r>
            <a:endParaRPr lang="fr-FR" dirty="0"/>
          </a:p>
          <a:p>
            <a:r>
              <a:rPr lang="fr-FR" dirty="0"/>
              <a:t>Langage multi plate-forme (UNIX / Windows...) </a:t>
            </a:r>
          </a:p>
          <a:p>
            <a:r>
              <a:rPr lang="fr-FR" dirty="0"/>
              <a:t>Open Source </a:t>
            </a:r>
          </a:p>
          <a:p>
            <a:endParaRPr lang="fr-FR" dirty="0"/>
          </a:p>
        </p:txBody>
      </p:sp>
    </p:spTree>
    <p:extLst>
      <p:ext uri="{BB962C8B-B14F-4D97-AF65-F5344CB8AC3E}">
        <p14:creationId xmlns:p14="http://schemas.microsoft.com/office/powerpoint/2010/main" val="249880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659D55-B5F4-5E47-9653-5350E0A3597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678D9FE-D37C-4645-8854-7D845728754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53849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err="1"/>
              <a:t>Utilite</a:t>
            </a:r>
            <a:r>
              <a:rPr lang="fr-FR" dirty="0"/>
              <a:t>́ et utilisation de PHP </a:t>
            </a:r>
            <a:endParaRPr lang="fr-FR" dirty="0">
              <a:effectLst/>
            </a:endParaRP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p:txBody>
          <a:bodyPr/>
          <a:lstStyle/>
          <a:p>
            <a:r>
              <a:rPr lang="fr-FR" dirty="0"/>
              <a:t>Création de pages HTML « dynamiques », </a:t>
            </a:r>
            <a:r>
              <a:rPr lang="fr-FR" dirty="0" err="1"/>
              <a:t>fabriquées</a:t>
            </a:r>
            <a:r>
              <a:rPr lang="fr-FR" dirty="0"/>
              <a:t> à la volée, construite à la demande </a:t>
            </a:r>
          </a:p>
          <a:p>
            <a:r>
              <a:rPr lang="fr-FR" dirty="0"/>
              <a:t>Interface entre un serveur Web et des bases de données</a:t>
            </a:r>
          </a:p>
          <a:p>
            <a:r>
              <a:rPr lang="fr-FR" dirty="0"/>
              <a:t>Création d’applications Web </a:t>
            </a:r>
            <a:endParaRPr lang="fr-FR" dirty="0">
              <a:effectLst/>
            </a:endParaRPr>
          </a:p>
        </p:txBody>
      </p:sp>
    </p:spTree>
    <p:extLst>
      <p:ext uri="{BB962C8B-B14F-4D97-AF65-F5344CB8AC3E}">
        <p14:creationId xmlns:p14="http://schemas.microsoft.com/office/powerpoint/2010/main" val="9838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Mode de fonctionnement</a:t>
            </a:r>
            <a:endParaRPr lang="fr-FR" dirty="0">
              <a:effectLst/>
            </a:endParaRP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p:txBody>
          <a:bodyPr/>
          <a:lstStyle/>
          <a:p>
            <a:r>
              <a:rPr lang="fr-FR" dirty="0"/>
              <a:t>Client / Serveur</a:t>
            </a:r>
          </a:p>
          <a:p>
            <a:pPr lvl="1"/>
            <a:r>
              <a:rPr lang="fr-FR" dirty="0">
                <a:effectLst/>
              </a:rPr>
              <a:t>Les calcu</a:t>
            </a:r>
            <a:r>
              <a:rPr lang="fr-FR" dirty="0"/>
              <a:t>ls ne sont jamais exécutés côté client, toujours sur une machine distante appelé serveur. Une requête HTTP(s) est envoyé du client vers le serveur ou est stocké le code. Le serveur traite la demande et renvoie le résultat au poste client par l’intermédiaire du Navigateur. </a:t>
            </a:r>
          </a:p>
          <a:p>
            <a:pPr marL="457200" lvl="2" indent="0">
              <a:buNone/>
            </a:pPr>
            <a:endParaRPr lang="fr-FR" dirty="0">
              <a:effectLst/>
            </a:endParaRPr>
          </a:p>
          <a:p>
            <a:pPr marL="457200" lvl="2" indent="0">
              <a:buNone/>
            </a:pPr>
            <a:r>
              <a:rPr lang="fr-FR" dirty="0">
                <a:effectLst/>
              </a:rPr>
              <a:t>En fonction de l’application WEB à déployer il fau</a:t>
            </a:r>
            <a:r>
              <a:rPr lang="fr-FR" dirty="0"/>
              <a:t>dra penser à la bande passante du serveur, sa mémoire vive, sa capacité à réaliser des calculs lourds et de disposer de suffisamment de stockage si hébergement de fichiers</a:t>
            </a:r>
            <a:endParaRPr lang="fr-FR" dirty="0">
              <a:effectLst/>
            </a:endParaRPr>
          </a:p>
        </p:txBody>
      </p:sp>
    </p:spTree>
    <p:extLst>
      <p:ext uri="{BB962C8B-B14F-4D97-AF65-F5344CB8AC3E}">
        <p14:creationId xmlns:p14="http://schemas.microsoft.com/office/powerpoint/2010/main" val="97223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effectLst/>
              </a:rPr>
              <a:t>Un fichier </a:t>
            </a:r>
            <a:r>
              <a:rPr lang="fr-FR" dirty="0" err="1">
                <a:effectLst/>
              </a:rPr>
              <a:t>php</a:t>
            </a:r>
            <a:endParaRPr lang="fr-FR" dirty="0">
              <a:effectLst/>
            </a:endParaRP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p:txBody>
          <a:bodyPr>
            <a:normAutofit lnSpcReduction="10000"/>
          </a:bodyPr>
          <a:lstStyle/>
          <a:p>
            <a:r>
              <a:rPr lang="fr-FR" dirty="0"/>
              <a:t>Pour pouvoir exécuter un site web dynamique PHP il est nécessaire d’écrire son code PHP dans des fichiers dont l’extension est .</a:t>
            </a:r>
            <a:r>
              <a:rPr lang="fr-FR" dirty="0" err="1"/>
              <a:t>php</a:t>
            </a:r>
            <a:endParaRPr lang="fr-FR" dirty="0"/>
          </a:p>
          <a:p>
            <a:r>
              <a:rPr lang="fr-FR" dirty="0">
                <a:effectLst/>
              </a:rPr>
              <a:t>On préférera son écriture par l’intermédiaire d’un IDE type </a:t>
            </a:r>
            <a:r>
              <a:rPr lang="fr-FR" dirty="0" err="1">
                <a:effectLst/>
              </a:rPr>
              <a:t>VStudioCode</a:t>
            </a:r>
            <a:r>
              <a:rPr lang="fr-FR" dirty="0">
                <a:effectLst/>
              </a:rPr>
              <a:t>, </a:t>
            </a:r>
            <a:r>
              <a:rPr lang="fr-FR" dirty="0" err="1">
                <a:effectLst/>
              </a:rPr>
              <a:t>SublimeTex</a:t>
            </a:r>
            <a:r>
              <a:rPr lang="fr-FR" dirty="0" err="1"/>
              <a:t>t</a:t>
            </a:r>
            <a:r>
              <a:rPr lang="fr-FR" dirty="0"/>
              <a:t>, ATOM, ou </a:t>
            </a:r>
            <a:r>
              <a:rPr lang="fr-FR" dirty="0" err="1"/>
              <a:t>PhpStorm</a:t>
            </a:r>
            <a:r>
              <a:rPr lang="fr-FR" dirty="0"/>
              <a:t> même si dans le cas de la programmation web n’importe quel éditeur de texte fera l’affaire</a:t>
            </a:r>
          </a:p>
          <a:p>
            <a:r>
              <a:rPr lang="fr-FR" dirty="0"/>
              <a:t>Pour que le code soit reconnut comme étant du PHP il devra être inclut dans les balises suivante :</a:t>
            </a:r>
          </a:p>
          <a:p>
            <a:r>
              <a:rPr lang="fr-FR" dirty="0">
                <a:effectLst/>
              </a:rPr>
              <a:t>&lt;?</a:t>
            </a:r>
            <a:r>
              <a:rPr lang="fr-FR" dirty="0" err="1">
                <a:effectLst/>
              </a:rPr>
              <a:t>php</a:t>
            </a:r>
            <a:r>
              <a:rPr lang="fr-FR" dirty="0">
                <a:effectLst/>
              </a:rPr>
              <a:t>   </a:t>
            </a:r>
            <a:r>
              <a:rPr lang="fr-FR" dirty="0" err="1">
                <a:effectLst/>
              </a:rPr>
              <a:t>MonCodePHP</a:t>
            </a:r>
            <a:r>
              <a:rPr lang="fr-FR" dirty="0">
                <a:effectLst/>
              </a:rPr>
              <a:t> ?&gt; Même si ce n’est pas une obligation il est fortement conseillé de prendre le reflexe de toujours fermer la balise </a:t>
            </a:r>
            <a:r>
              <a:rPr lang="fr-FR" dirty="0" err="1">
                <a:effectLst/>
              </a:rPr>
              <a:t>php</a:t>
            </a:r>
            <a:r>
              <a:rPr lang="fr-FR" dirty="0">
                <a:effectLst/>
              </a:rPr>
              <a:t>( ?&gt; ) juste après l’avoir ouverte.</a:t>
            </a:r>
          </a:p>
        </p:txBody>
      </p:sp>
    </p:spTree>
    <p:extLst>
      <p:ext uri="{BB962C8B-B14F-4D97-AF65-F5344CB8AC3E}">
        <p14:creationId xmlns:p14="http://schemas.microsoft.com/office/powerpoint/2010/main" val="309269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Éléments de syntaxe PHP </a:t>
            </a: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a:xfrm>
            <a:off x="2231136" y="2638044"/>
            <a:ext cx="7729728" cy="3626122"/>
          </a:xfrm>
        </p:spPr>
        <p:txBody>
          <a:bodyPr>
            <a:normAutofit/>
          </a:bodyPr>
          <a:lstStyle/>
          <a:p>
            <a:r>
              <a:rPr lang="fr-FR" dirty="0"/>
              <a:t>La syntaxe de PHP ressemble à celle de famille "C" (C, C++, Java, ...) </a:t>
            </a:r>
          </a:p>
          <a:p>
            <a:r>
              <a:rPr lang="fr-FR" dirty="0"/>
              <a:t>Chaque instruction se termine par "</a:t>
            </a:r>
            <a:r>
              <a:rPr lang="fr-FR" b="1" dirty="0"/>
              <a:t>;</a:t>
            </a:r>
            <a:r>
              <a:rPr lang="fr-FR" dirty="0"/>
              <a:t>" </a:t>
            </a:r>
          </a:p>
          <a:p>
            <a:r>
              <a:rPr lang="fr-FR" dirty="0">
                <a:effectLst/>
              </a:rPr>
              <a:t>Depuis la version </a:t>
            </a:r>
            <a:r>
              <a:rPr lang="fr-FR" dirty="0"/>
              <a:t>5 du PHP il est possible de faire de la POO</a:t>
            </a:r>
          </a:p>
          <a:p>
            <a:r>
              <a:rPr lang="fr-FR" dirty="0">
                <a:effectLst/>
              </a:rPr>
              <a:t>Depuis la version 7.x il est possible de faire du typage stricte des variables</a:t>
            </a:r>
          </a:p>
          <a:p>
            <a:r>
              <a:rPr lang="fr-FR" dirty="0"/>
              <a:t>Chaque instruction PHP doit se terminer par un « ; »</a:t>
            </a:r>
          </a:p>
          <a:p>
            <a:r>
              <a:rPr lang="fr-FR" dirty="0">
                <a:effectLst/>
              </a:rPr>
              <a:t>Les commentaires en PHP sont les suivant</a:t>
            </a:r>
            <a:r>
              <a:rPr lang="fr-FR" dirty="0"/>
              <a:t>s :</a:t>
            </a:r>
          </a:p>
          <a:p>
            <a:pPr lvl="1"/>
            <a:r>
              <a:rPr lang="fr-FR" dirty="0"/>
              <a:t>/* jusqu’au prochain */</a:t>
            </a:r>
          </a:p>
          <a:p>
            <a:pPr lvl="1"/>
            <a:r>
              <a:rPr lang="fr-FR" dirty="0"/>
              <a:t>// jusqu’à la fin de la ligne </a:t>
            </a:r>
          </a:p>
          <a:p>
            <a:pPr lvl="1"/>
            <a:r>
              <a:rPr lang="fr-FR" dirty="0"/>
              <a:t># jusqu’à la fin de la ligne </a:t>
            </a:r>
          </a:p>
          <a:p>
            <a:pPr lvl="1"/>
            <a:endParaRPr lang="fr-FR" dirty="0">
              <a:effectLst/>
            </a:endParaRPr>
          </a:p>
        </p:txBody>
      </p:sp>
    </p:spTree>
    <p:extLst>
      <p:ext uri="{BB962C8B-B14F-4D97-AF65-F5344CB8AC3E}">
        <p14:creationId xmlns:p14="http://schemas.microsoft.com/office/powerpoint/2010/main" val="16006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Les variables et les types de données </a:t>
            </a: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a:xfrm>
            <a:off x="2231136" y="2638044"/>
            <a:ext cx="7729728" cy="3626122"/>
          </a:xfrm>
        </p:spPr>
        <p:txBody>
          <a:bodyPr>
            <a:normAutofit/>
          </a:bodyPr>
          <a:lstStyle/>
          <a:p>
            <a:r>
              <a:rPr lang="fr-FR" dirty="0"/>
              <a:t>Tout identificateur commence par "</a:t>
            </a:r>
            <a:r>
              <a:rPr lang="fr-FR" b="1" dirty="0"/>
              <a:t>$</a:t>
            </a:r>
            <a:r>
              <a:rPr lang="fr-FR" dirty="0"/>
              <a:t>" </a:t>
            </a:r>
          </a:p>
          <a:p>
            <a:r>
              <a:rPr lang="fr-FR" dirty="0"/>
              <a:t>Les affectations sont réalisées grâce à "</a:t>
            </a:r>
            <a:r>
              <a:rPr lang="fr-FR" b="1" dirty="0"/>
              <a:t>=</a:t>
            </a:r>
            <a:r>
              <a:rPr lang="fr-FR" dirty="0"/>
              <a:t>" Numérique entier: </a:t>
            </a:r>
            <a:r>
              <a:rPr lang="fr-FR" b="1" dirty="0"/>
              <a:t>12 </a:t>
            </a:r>
            <a:r>
              <a:rPr lang="fr-FR" dirty="0"/>
              <a:t>ou réel: </a:t>
            </a:r>
            <a:r>
              <a:rPr lang="fr-FR" b="1" dirty="0"/>
              <a:t>1.54 </a:t>
            </a:r>
            <a:endParaRPr lang="fr-FR" dirty="0"/>
          </a:p>
          <a:p>
            <a:r>
              <a:rPr lang="fr-FR" dirty="0"/>
              <a:t>Chaine: </a:t>
            </a:r>
            <a:r>
              <a:rPr lang="fr-FR" b="1" dirty="0"/>
              <a:t>"</a:t>
            </a:r>
            <a:r>
              <a:rPr lang="fr-FR" dirty="0"/>
              <a:t>Hello</a:t>
            </a:r>
            <a:r>
              <a:rPr lang="fr-FR" b="1" dirty="0"/>
              <a:t>" </a:t>
            </a:r>
            <a:r>
              <a:rPr lang="fr-FR" dirty="0"/>
              <a:t>ou </a:t>
            </a:r>
            <a:r>
              <a:rPr lang="fr-FR" b="1" dirty="0"/>
              <a:t>’</a:t>
            </a:r>
            <a:r>
              <a:rPr lang="fr-FR" dirty="0"/>
              <a:t>Bonjour</a:t>
            </a:r>
            <a:r>
              <a:rPr lang="fr-FR" b="1" dirty="0"/>
              <a:t>’</a:t>
            </a:r>
          </a:p>
          <a:p>
            <a:r>
              <a:rPr lang="fr-FR" b="1" dirty="0"/>
              <a:t> </a:t>
            </a:r>
            <a:r>
              <a:rPr lang="fr-FR" dirty="0" err="1"/>
              <a:t>Booléen</a:t>
            </a:r>
            <a:r>
              <a:rPr lang="fr-FR" dirty="0"/>
              <a:t>: </a:t>
            </a:r>
            <a:r>
              <a:rPr lang="fr-FR" b="1" dirty="0" err="1"/>
              <a:t>true</a:t>
            </a:r>
            <a:r>
              <a:rPr lang="fr-FR" dirty="0"/>
              <a:t>, </a:t>
            </a:r>
            <a:r>
              <a:rPr lang="fr-FR" b="1" dirty="0"/>
              <a:t>false</a:t>
            </a:r>
            <a:endParaRPr lang="fr-FR" dirty="0"/>
          </a:p>
          <a:p>
            <a:r>
              <a:rPr lang="fr-FR" dirty="0"/>
              <a:t>Tableau: </a:t>
            </a:r>
            <a:r>
              <a:rPr lang="fr-FR" b="1" dirty="0"/>
              <a:t>$tab[</a:t>
            </a:r>
            <a:r>
              <a:rPr lang="fr-FR" dirty="0"/>
              <a:t>2</a:t>
            </a:r>
            <a:r>
              <a:rPr lang="fr-FR" b="1" dirty="0"/>
              <a:t>]</a:t>
            </a:r>
            <a:r>
              <a:rPr lang="fr-FR" dirty="0"/>
              <a:t>=12</a:t>
            </a:r>
            <a:endParaRPr lang="fr-FR" b="1" dirty="0"/>
          </a:p>
          <a:p>
            <a:r>
              <a:rPr lang="fr-FR" dirty="0"/>
              <a:t>Le type d’une variable est dynamique et est déterminé́ par la valeur qui lui est affectée, même si depuis PHP 7.X il est possible de typé les variables (string, </a:t>
            </a:r>
            <a:r>
              <a:rPr lang="fr-FR" dirty="0" err="1"/>
              <a:t>int</a:t>
            </a:r>
            <a:r>
              <a:rPr lang="fr-FR" dirty="0"/>
              <a:t>..)</a:t>
            </a:r>
            <a:endParaRPr lang="fr-FR" dirty="0">
              <a:effectLst/>
            </a:endParaRPr>
          </a:p>
        </p:txBody>
      </p:sp>
    </p:spTree>
    <p:extLst>
      <p:ext uri="{BB962C8B-B14F-4D97-AF65-F5344CB8AC3E}">
        <p14:creationId xmlns:p14="http://schemas.microsoft.com/office/powerpoint/2010/main" val="1082239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Typage faible (exemples)</a:t>
            </a: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a:xfrm>
            <a:off x="2231136" y="2638044"/>
            <a:ext cx="7729728" cy="3626122"/>
          </a:xfrm>
        </p:spPr>
        <p:txBody>
          <a:bodyPr>
            <a:normAutofit/>
          </a:bodyPr>
          <a:lstStyle/>
          <a:p>
            <a:r>
              <a:rPr lang="fr-FR" b="1" dirty="0"/>
              <a:t>$test = 1.5 ; // </a:t>
            </a:r>
            <a:r>
              <a:rPr lang="fr-FR" b="1" dirty="0" err="1"/>
              <a:t>Réel</a:t>
            </a:r>
            <a:endParaRPr lang="fr-FR" b="1" dirty="0"/>
          </a:p>
          <a:p>
            <a:r>
              <a:rPr lang="fr-FR" b="1" dirty="0"/>
              <a:t>$test = 12 ; // Entier</a:t>
            </a:r>
          </a:p>
          <a:p>
            <a:r>
              <a:rPr lang="fr-FR" b="1" dirty="0"/>
              <a:t>$test = </a:t>
            </a:r>
            <a:r>
              <a:rPr lang="fr-FR" b="1" dirty="0" err="1"/>
              <a:t>array</a:t>
            </a:r>
            <a:r>
              <a:rPr lang="fr-FR" b="1" dirty="0"/>
              <a:t>() ; // Tableau</a:t>
            </a:r>
          </a:p>
          <a:p>
            <a:r>
              <a:rPr lang="fr-FR" b="1" dirty="0"/>
              <a:t>$test = "10" ; // </a:t>
            </a:r>
            <a:r>
              <a:rPr lang="fr-FR" b="1" dirty="0" err="1"/>
              <a:t>Chaîne</a:t>
            </a:r>
            <a:r>
              <a:rPr lang="fr-FR" b="1" dirty="0"/>
              <a:t> </a:t>
            </a:r>
            <a:endParaRPr lang="fr-FR" dirty="0"/>
          </a:p>
          <a:p>
            <a:r>
              <a:rPr lang="fr-FR" b="1" dirty="0" err="1"/>
              <a:t>echo</a:t>
            </a:r>
            <a:r>
              <a:rPr lang="fr-FR" b="1" dirty="0"/>
              <a:t> $test ; // 10 </a:t>
            </a:r>
            <a:endParaRPr lang="fr-FR" dirty="0">
              <a:effectLst/>
            </a:endParaRPr>
          </a:p>
        </p:txBody>
      </p:sp>
    </p:spTree>
    <p:extLst>
      <p:ext uri="{BB962C8B-B14F-4D97-AF65-F5344CB8AC3E}">
        <p14:creationId xmlns:p14="http://schemas.microsoft.com/office/powerpoint/2010/main" val="293562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1AC00-7CDE-5F4E-9612-AB164A3A2FF6}"/>
              </a:ext>
            </a:extLst>
          </p:cNvPr>
          <p:cNvSpPr>
            <a:spLocks noGrp="1"/>
          </p:cNvSpPr>
          <p:nvPr>
            <p:ph type="title"/>
          </p:nvPr>
        </p:nvSpPr>
        <p:spPr/>
        <p:txBody>
          <a:bodyPr/>
          <a:lstStyle/>
          <a:p>
            <a:r>
              <a:rPr lang="fr-FR" dirty="0"/>
              <a:t>Les chaines de caractères</a:t>
            </a:r>
          </a:p>
        </p:txBody>
      </p:sp>
      <p:sp>
        <p:nvSpPr>
          <p:cNvPr id="3" name="Espace réservé du contenu 2">
            <a:extLst>
              <a:ext uri="{FF2B5EF4-FFF2-40B4-BE49-F238E27FC236}">
                <a16:creationId xmlns:a16="http://schemas.microsoft.com/office/drawing/2014/main" id="{4FD49CA6-DE0F-2C45-A4C6-1B725D191C54}"/>
              </a:ext>
            </a:extLst>
          </p:cNvPr>
          <p:cNvSpPr>
            <a:spLocks noGrp="1"/>
          </p:cNvSpPr>
          <p:nvPr>
            <p:ph idx="1"/>
          </p:nvPr>
        </p:nvSpPr>
        <p:spPr>
          <a:xfrm>
            <a:off x="2231136" y="2638044"/>
            <a:ext cx="7729728" cy="3626122"/>
          </a:xfrm>
        </p:spPr>
        <p:txBody>
          <a:bodyPr>
            <a:normAutofit/>
          </a:bodyPr>
          <a:lstStyle/>
          <a:p>
            <a:r>
              <a:rPr lang="fr-FR" dirty="0">
                <a:effectLst/>
              </a:rPr>
              <a:t>On peut définir une chaine de caractère avec les «  » et/ou les ‘ ’</a:t>
            </a:r>
          </a:p>
          <a:p>
            <a:r>
              <a:rPr lang="fr-FR" dirty="0"/>
              <a:t>Il est possible et même courant de jongler entre ces deux possibilités. (exemple : requête de base de données)</a:t>
            </a:r>
          </a:p>
          <a:p>
            <a:pPr lvl="1"/>
            <a:endParaRPr lang="fr-FR" dirty="0"/>
          </a:p>
        </p:txBody>
      </p:sp>
    </p:spTree>
    <p:extLst>
      <p:ext uri="{BB962C8B-B14F-4D97-AF65-F5344CB8AC3E}">
        <p14:creationId xmlns:p14="http://schemas.microsoft.com/office/powerpoint/2010/main" val="2282353273"/>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{2B4C2647-E7BF-064A-871A-5B633C8F90D2}tf10001120</Template>
  <TotalTime>17184</TotalTime>
  <Words>1471</Words>
  <Application>Microsoft Macintosh PowerPoint</Application>
  <PresentationFormat>Grand écran</PresentationFormat>
  <Paragraphs>166</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ArialMT</vt:lpstr>
      <vt:lpstr>CourierNewPS</vt:lpstr>
      <vt:lpstr>Gill Sans MT</vt:lpstr>
      <vt:lpstr>Colis</vt:lpstr>
      <vt:lpstr>Support de cours PHP V 1.0.1</vt:lpstr>
      <vt:lpstr>PHP: Langage de script pour le Web </vt:lpstr>
      <vt:lpstr>Utilité et utilisation de PHP </vt:lpstr>
      <vt:lpstr>Mode de fonctionnement</vt:lpstr>
      <vt:lpstr>Un fichier php</vt:lpstr>
      <vt:lpstr>Éléments de syntaxe PHP </vt:lpstr>
      <vt:lpstr>Les variables et les types de données </vt:lpstr>
      <vt:lpstr>Typage faible (exemples)</vt:lpstr>
      <vt:lpstr>Les chaines de caractères</vt:lpstr>
      <vt:lpstr>Les Structures</vt:lpstr>
      <vt:lpstr>La commande echo </vt:lpstr>
      <vt:lpstr>La commande echo </vt:lpstr>
      <vt:lpstr>Les opérateurs arithmétiques</vt:lpstr>
      <vt:lpstr>(dé)Incrémentation</vt:lpstr>
      <vt:lpstr>Comparaison</vt:lpstr>
      <vt:lpstr>Operateurs logiques</vt:lpstr>
      <vt:lpstr>Les Tableaux</vt:lpstr>
      <vt:lpstr>Parcours classique</vt:lpstr>
      <vt:lpstr>Les outils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Backlog PHP</dc:title>
  <dc:creator>Microsoft Office User</dc:creator>
  <cp:lastModifiedBy>Microsoft Office User</cp:lastModifiedBy>
  <cp:revision>17</cp:revision>
  <dcterms:created xsi:type="dcterms:W3CDTF">2020-01-20T22:54:21Z</dcterms:created>
  <dcterms:modified xsi:type="dcterms:W3CDTF">2020-02-01T21:18:23Z</dcterms:modified>
</cp:coreProperties>
</file>