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21" r:id="rId2"/>
    <p:sldId id="407" r:id="rId3"/>
    <p:sldId id="441" r:id="rId4"/>
    <p:sldId id="442" r:id="rId5"/>
    <p:sldId id="454" r:id="rId6"/>
    <p:sldId id="443" r:id="rId7"/>
    <p:sldId id="390" r:id="rId8"/>
    <p:sldId id="444" r:id="rId9"/>
    <p:sldId id="369" r:id="rId10"/>
    <p:sldId id="446" r:id="rId11"/>
    <p:sldId id="447" r:id="rId12"/>
    <p:sldId id="368" r:id="rId13"/>
    <p:sldId id="445" r:id="rId14"/>
    <p:sldId id="448" r:id="rId15"/>
    <p:sldId id="449" r:id="rId16"/>
    <p:sldId id="450" r:id="rId17"/>
    <p:sldId id="451" r:id="rId18"/>
    <p:sldId id="452" r:id="rId19"/>
    <p:sldId id="453" r:id="rId20"/>
    <p:sldId id="455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4" autoAdjust="0"/>
    <p:restoredTop sz="94660"/>
  </p:normalViewPr>
  <p:slideViewPr>
    <p:cSldViewPr snapToGrid="0">
      <p:cViewPr>
        <p:scale>
          <a:sx n="100" d="100"/>
          <a:sy n="100" d="100"/>
        </p:scale>
        <p:origin x="-98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Overview of PlantSEED curation, subsystems, and K-mers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b="1" dirty="0" smtClean="0"/>
              <a:t>Curation</a:t>
            </a:r>
            <a:r>
              <a:rPr lang="en-US" sz="3600" dirty="0" smtClean="0"/>
              <a:t> of plant primary metabolism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80000"/>
          </a:xfrm>
        </p:spPr>
        <p:txBody>
          <a:bodyPr>
            <a:normAutofit/>
          </a:bodyPr>
          <a:lstStyle/>
          <a:p>
            <a:r>
              <a:rPr lang="en-US" dirty="0" smtClean="0"/>
              <a:t>Most gene-reaction associations are predictions</a:t>
            </a:r>
          </a:p>
          <a:p>
            <a:pPr lvl="1"/>
            <a:r>
              <a:rPr lang="en-US" dirty="0" smtClean="0"/>
              <a:t>AraCyc:</a:t>
            </a:r>
          </a:p>
          <a:p>
            <a:pPr lvl="2"/>
            <a:r>
              <a:rPr lang="en-US" dirty="0" smtClean="0"/>
              <a:t>9,715/12,447 (78%)</a:t>
            </a:r>
          </a:p>
          <a:p>
            <a:pPr lvl="1"/>
            <a:r>
              <a:rPr lang="en-US" dirty="0" err="1" smtClean="0"/>
              <a:t>PoplarCyc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14,154/14,162 (99.9%)</a:t>
            </a:r>
          </a:p>
          <a:p>
            <a:r>
              <a:rPr lang="en-US" dirty="0" smtClean="0"/>
              <a:t>Lack of Transparency</a:t>
            </a:r>
          </a:p>
        </p:txBody>
      </p:sp>
      <p:pic>
        <p:nvPicPr>
          <p:cNvPr id="2" name="Picture 1" descr="AraCyc_Pre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2286000"/>
            <a:ext cx="3886200" cy="1130300"/>
          </a:xfrm>
          <a:prstGeom prst="rect">
            <a:avLst/>
          </a:prstGeom>
        </p:spPr>
      </p:pic>
      <p:pic>
        <p:nvPicPr>
          <p:cNvPr id="3" name="Picture 2" descr="PoplarCyc_Pre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797300"/>
            <a:ext cx="4216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5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b="1" dirty="0" smtClean="0"/>
              <a:t>Curation</a:t>
            </a:r>
            <a:r>
              <a:rPr lang="en-US" sz="3600" dirty="0" smtClean="0"/>
              <a:t> of plant primary metabolism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80000"/>
          </a:xfrm>
        </p:spPr>
        <p:txBody>
          <a:bodyPr>
            <a:normAutofit/>
          </a:bodyPr>
          <a:lstStyle/>
          <a:p>
            <a:r>
              <a:rPr lang="en-US" dirty="0" smtClean="0"/>
              <a:t>We intensively curated:</a:t>
            </a:r>
          </a:p>
          <a:p>
            <a:pPr lvl="1"/>
            <a:r>
              <a:rPr lang="en-US" sz="3200" dirty="0" smtClean="0"/>
              <a:t>361 pathways of primary metabolism pathways</a:t>
            </a:r>
            <a:endParaRPr lang="en-US" dirty="0" smtClean="0"/>
          </a:p>
          <a:p>
            <a:pPr lvl="2"/>
            <a:r>
              <a:rPr lang="en-US" sz="3200" dirty="0" smtClean="0"/>
              <a:t>~100 Subsystems</a:t>
            </a:r>
          </a:p>
          <a:p>
            <a:pPr lvl="2"/>
            <a:r>
              <a:rPr lang="en-US" sz="3200" dirty="0" smtClean="0"/>
              <a:t>~2,400 Genes</a:t>
            </a:r>
          </a:p>
          <a:p>
            <a:pPr lvl="2"/>
            <a:r>
              <a:rPr lang="en-US" sz="3200" dirty="0" smtClean="0"/>
              <a:t>~1,300 Reactions</a:t>
            </a:r>
          </a:p>
        </p:txBody>
      </p:sp>
    </p:spTree>
    <p:extLst>
      <p:ext uri="{BB962C8B-B14F-4D97-AF65-F5344CB8AC3E}">
        <p14:creationId xmlns:p14="http://schemas.microsoft.com/office/powerpoint/2010/main" val="19816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4822" y="2560320"/>
            <a:ext cx="183435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 smtClean="0">
                <a:ea typeface="MS PGothic" charset="0"/>
                <a:cs typeface="MS PGothic" charset="0"/>
              </a:rPr>
              <a:t>AT1G56500</a:t>
            </a:r>
            <a:endParaRPr lang="en-US" sz="2400" dirty="0">
              <a:ea typeface="MS PGothic" charset="0"/>
              <a:cs typeface="MS PGothic" charset="0"/>
            </a:endParaRP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AT2G38740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AT3G48420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AT4G25840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AT4G11570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AT4G39970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AT4G21470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AT5G57440</a:t>
            </a:r>
          </a:p>
        </p:txBody>
      </p:sp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b="1" dirty="0"/>
              <a:t>Curation</a:t>
            </a:r>
            <a:r>
              <a:rPr lang="en-US" sz="3600" dirty="0"/>
              <a:t> of plant primary metabolism</a:t>
            </a:r>
            <a:endParaRPr lang="en-US" sz="3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58800" y="1570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000" dirty="0"/>
              <a:t>Riboflavin kinase (EC 2.7.1.26)</a:t>
            </a:r>
            <a:endParaRPr lang="en-US" sz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560320"/>
            <a:ext cx="183435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strike="sngStrike" dirty="0" smtClean="0">
                <a:ea typeface="MS PGothic" charset="0"/>
                <a:cs typeface="MS PGothic" charset="0"/>
              </a:rPr>
              <a:t>AT1G56500</a:t>
            </a:r>
            <a:endParaRPr lang="en-US" sz="2400" strike="sngStrike" dirty="0">
              <a:ea typeface="MS PGothic" charset="0"/>
              <a:cs typeface="MS PGothic" charset="0"/>
            </a:endParaRP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AT2G38740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AT3G48420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AT4G25840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AT4G11570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AT4G39970</a:t>
            </a:r>
          </a:p>
          <a:p>
            <a:pPr algn="ctr" eaLnBrk="1" hangingPunct="1"/>
            <a:r>
              <a:rPr lang="en-US" sz="2400" dirty="0">
                <a:solidFill>
                  <a:srgbClr val="008000"/>
                </a:solidFill>
                <a:ea typeface="MS PGothic" charset="0"/>
                <a:cs typeface="MS PGothic" charset="0"/>
              </a:rPr>
              <a:t>AT4G21470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AT5G57440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endParaRPr lang="en-US" sz="3600" dirty="0" smtClean="0"/>
          </a:p>
        </p:txBody>
      </p:sp>
      <p:pic>
        <p:nvPicPr>
          <p:cNvPr id="4" name="Picture 3" descr="Sample_SpreadShe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6" y="1694075"/>
            <a:ext cx="7758746" cy="48644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0" rIns="0"/>
          <a:lstStyle/>
          <a:p>
            <a:r>
              <a:rPr lang="en-US" sz="3600" b="1" dirty="0" smtClean="0"/>
              <a:t>Propagation</a:t>
            </a:r>
            <a:r>
              <a:rPr lang="en-US" sz="3600" dirty="0" smtClean="0"/>
              <a:t> of plant primary metabolism</a:t>
            </a:r>
          </a:p>
        </p:txBody>
      </p:sp>
    </p:spTree>
    <p:extLst>
      <p:ext uri="{BB962C8B-B14F-4D97-AF65-F5344CB8AC3E}">
        <p14:creationId xmlns:p14="http://schemas.microsoft.com/office/powerpoint/2010/main" val="277963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iosperm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20800"/>
            <a:ext cx="6789477" cy="5349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3288" y="10556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684</a:t>
            </a:r>
            <a:endParaRPr lang="en-US" dirty="0">
              <a:solidFill>
                <a:srgbClr val="403152"/>
              </a:solidFill>
            </a:endParaRPr>
          </a:p>
        </p:txBody>
      </p:sp>
      <p:grpSp>
        <p:nvGrpSpPr>
          <p:cNvPr id="24" name="Group 32"/>
          <p:cNvGrpSpPr/>
          <p:nvPr/>
        </p:nvGrpSpPr>
        <p:grpSpPr>
          <a:xfrm>
            <a:off x="7886700" y="2273300"/>
            <a:ext cx="834488" cy="3408065"/>
            <a:chOff x="7886700" y="2095500"/>
            <a:chExt cx="834488" cy="3408065"/>
          </a:xfrm>
        </p:grpSpPr>
        <p:sp>
          <p:nvSpPr>
            <p:cNvPr id="30" name="TextBox 29"/>
            <p:cNvSpPr txBox="1"/>
            <p:nvPr/>
          </p:nvSpPr>
          <p:spPr>
            <a:xfrm>
              <a:off x="7886700" y="2095500"/>
              <a:ext cx="783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0.91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37500" y="5041900"/>
              <a:ext cx="783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0.97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62272" y="15636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687</a:t>
            </a:r>
            <a:endParaRPr lang="en-US" dirty="0">
              <a:solidFill>
                <a:srgbClr val="40315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63288" y="215290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661</a:t>
            </a:r>
            <a:endParaRPr lang="en-US" dirty="0">
              <a:solidFill>
                <a:srgbClr val="40315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62272" y="27574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673</a:t>
            </a:r>
            <a:endParaRPr lang="en-US" dirty="0">
              <a:solidFill>
                <a:srgbClr val="40315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62272" y="33670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688</a:t>
            </a:r>
            <a:endParaRPr lang="en-US" dirty="0">
              <a:solidFill>
                <a:srgbClr val="40315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62272" y="39512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747</a:t>
            </a:r>
            <a:endParaRPr lang="en-US" dirty="0">
              <a:solidFill>
                <a:srgbClr val="40315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63288" y="45608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747</a:t>
            </a:r>
            <a:endParaRPr lang="en-US" dirty="0">
              <a:solidFill>
                <a:srgbClr val="40315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62272" y="51450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713</a:t>
            </a:r>
            <a:endParaRPr lang="en-US" dirty="0">
              <a:solidFill>
                <a:srgbClr val="40315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3288" y="5755640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722</a:t>
            </a:r>
            <a:endParaRPr lang="en-US" dirty="0">
              <a:solidFill>
                <a:srgbClr val="40315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2272" y="62372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725</a:t>
            </a:r>
            <a:endParaRPr lang="en-US" dirty="0">
              <a:solidFill>
                <a:srgbClr val="403152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/>
              <a:t>Propagation</a:t>
            </a:r>
            <a:r>
              <a:rPr lang="en-US" sz="3600" dirty="0" smtClean="0"/>
              <a:t> of plant primary metabolism</a:t>
            </a:r>
          </a:p>
        </p:txBody>
      </p:sp>
    </p:spTree>
    <p:extLst>
      <p:ext uri="{BB962C8B-B14F-4D97-AF65-F5344CB8AC3E}">
        <p14:creationId xmlns:p14="http://schemas.microsoft.com/office/powerpoint/2010/main" val="48610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Reaction_HeatMap_Fig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77" y="1464877"/>
            <a:ext cx="6792623" cy="48844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/>
              <a:t>Propagation</a:t>
            </a:r>
            <a:r>
              <a:rPr lang="en-US" sz="3600" dirty="0" smtClean="0"/>
              <a:t> of plant primary metabolism</a:t>
            </a:r>
          </a:p>
        </p:txBody>
      </p:sp>
    </p:spTree>
    <p:extLst>
      <p:ext uri="{BB962C8B-B14F-4D97-AF65-F5344CB8AC3E}">
        <p14:creationId xmlns:p14="http://schemas.microsoft.com/office/powerpoint/2010/main" val="18178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PlantSEED Annotation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36"/>
          </a:xfrm>
        </p:spPr>
        <p:txBody>
          <a:bodyPr/>
          <a:lstStyle/>
          <a:p>
            <a:r>
              <a:rPr lang="en-US" dirty="0" smtClean="0"/>
              <a:t>Master List of Subsystems:</a:t>
            </a:r>
          </a:p>
          <a:p>
            <a:pPr lvl="1"/>
            <a:r>
              <a:rPr lang="en-US" dirty="0" smtClean="0"/>
              <a:t>http://plantseed.theseed.org</a:t>
            </a:r>
          </a:p>
          <a:p>
            <a:r>
              <a:rPr lang="en-US" dirty="0" smtClean="0"/>
              <a:t>PlantSEED Annotation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plants.theseed.org</a:t>
            </a:r>
            <a:endParaRPr lang="en-US" dirty="0" smtClean="0"/>
          </a:p>
        </p:txBody>
      </p:sp>
      <p:pic>
        <p:nvPicPr>
          <p:cNvPr id="3" name="Picture 2" descr="Annotation_Vi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65"/>
          <a:stretch/>
        </p:blipFill>
        <p:spPr>
          <a:xfrm>
            <a:off x="0" y="4216400"/>
            <a:ext cx="9144000" cy="914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324100" y="4064000"/>
            <a:ext cx="876300" cy="584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PlantSEED Annotation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2892"/>
          </a:xfrm>
        </p:spPr>
        <p:txBody>
          <a:bodyPr/>
          <a:lstStyle/>
          <a:p>
            <a:r>
              <a:rPr lang="en-US" dirty="0" smtClean="0"/>
              <a:t>Subsystems</a:t>
            </a:r>
          </a:p>
          <a:p>
            <a:pPr lvl="1"/>
            <a:r>
              <a:rPr lang="en-US" dirty="0" smtClean="0"/>
              <a:t>linked to SEED</a:t>
            </a:r>
          </a:p>
          <a:p>
            <a:r>
              <a:rPr lang="en-US" dirty="0" smtClean="0"/>
              <a:t>Pathways</a:t>
            </a:r>
          </a:p>
          <a:p>
            <a:pPr lvl="1"/>
            <a:r>
              <a:rPr lang="en-US" dirty="0" smtClean="0"/>
              <a:t>linked </a:t>
            </a:r>
            <a:r>
              <a:rPr lang="en-US" dirty="0"/>
              <a:t>to </a:t>
            </a:r>
            <a:r>
              <a:rPr lang="en-US" dirty="0" smtClean="0"/>
              <a:t>AraCyc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linked to curated Arabidopsis genes</a:t>
            </a:r>
          </a:p>
          <a:p>
            <a:r>
              <a:rPr lang="en-US" dirty="0" smtClean="0"/>
              <a:t>Reactions</a:t>
            </a:r>
          </a:p>
          <a:p>
            <a:pPr lvl="1"/>
            <a:r>
              <a:rPr lang="en-US" dirty="0" smtClean="0"/>
              <a:t> can be found in Biochemistry</a:t>
            </a:r>
          </a:p>
          <a:p>
            <a:pPr lvl="1"/>
            <a:r>
              <a:rPr lang="en-US" dirty="0"/>
              <a:t>w</a:t>
            </a:r>
            <a:r>
              <a:rPr lang="en-US" smtClean="0"/>
              <a:t>ill </a:t>
            </a:r>
            <a:r>
              <a:rPr lang="en-US" dirty="0" smtClean="0"/>
              <a:t>be seen in </a:t>
            </a:r>
            <a:r>
              <a:rPr lang="en-US" smtClean="0"/>
              <a:t>metabolic reconstruction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01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User Annotation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12004"/>
          </a:xfrm>
        </p:spPr>
        <p:txBody>
          <a:bodyPr/>
          <a:lstStyle/>
          <a:p>
            <a:r>
              <a:rPr lang="en-US" dirty="0" smtClean="0"/>
              <a:t>Nota </a:t>
            </a:r>
            <a:r>
              <a:rPr lang="en-US" dirty="0" err="1" smtClean="0"/>
              <a:t>Bene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annotation of the public PlantSEED genomes was done using </a:t>
            </a:r>
            <a:r>
              <a:rPr lang="en-US" dirty="0" err="1" smtClean="0"/>
              <a:t>FigFams</a:t>
            </a:r>
            <a:endParaRPr lang="en-US" dirty="0" smtClean="0"/>
          </a:p>
          <a:p>
            <a:pPr lvl="1"/>
            <a:r>
              <a:rPr lang="en-US" dirty="0" smtClean="0"/>
              <a:t>The annotation of the user genomes was done using K-mers</a:t>
            </a:r>
          </a:p>
          <a:p>
            <a:r>
              <a:rPr lang="en-US" dirty="0" smtClean="0"/>
              <a:t>Annotation and BLAST runs were done ahead of time</a:t>
            </a:r>
          </a:p>
          <a:p>
            <a:pPr lvl="1"/>
            <a:r>
              <a:rPr lang="en-US" dirty="0" smtClean="0"/>
              <a:t>In the near future, we plan to have these available as part of the PlantSEED pipeline</a:t>
            </a:r>
          </a:p>
        </p:txBody>
      </p:sp>
    </p:spTree>
    <p:extLst>
      <p:ext uri="{BB962C8B-B14F-4D97-AF65-F5344CB8AC3E}">
        <p14:creationId xmlns:p14="http://schemas.microsoft.com/office/powerpoint/2010/main" val="399659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User Annotation</a:t>
            </a:r>
          </a:p>
        </p:txBody>
      </p:sp>
      <p:pic>
        <p:nvPicPr>
          <p:cNvPr id="2" name="Picture 1" descr="User_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0"/>
            <a:ext cx="9144000" cy="24492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40723"/>
          </a:xfrm>
        </p:spPr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Result of K-</a:t>
            </a:r>
            <a:r>
              <a:rPr lang="en-US" dirty="0" err="1" smtClean="0"/>
              <a:t>mer</a:t>
            </a:r>
            <a:r>
              <a:rPr lang="en-US" dirty="0" smtClean="0"/>
              <a:t> annotation process (2 minutes)</a:t>
            </a:r>
          </a:p>
          <a:p>
            <a:r>
              <a:rPr lang="en-US" dirty="0" smtClean="0"/>
              <a:t>Exemplar hits</a:t>
            </a:r>
          </a:p>
          <a:p>
            <a:pPr lvl="1"/>
            <a:r>
              <a:rPr lang="en-US" dirty="0" smtClean="0"/>
              <a:t>Result of running BLAST against curated Arabidopsis genes (1/2 day – 2 days)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530859" y="4818944"/>
            <a:ext cx="2780893" cy="1385008"/>
            <a:chOff x="5530859" y="4818944"/>
            <a:chExt cx="2780893" cy="1385008"/>
          </a:xfrm>
        </p:grpSpPr>
        <p:sp>
          <p:nvSpPr>
            <p:cNvPr id="50" name="Oval 49"/>
            <p:cNvSpPr/>
            <p:nvPr/>
          </p:nvSpPr>
          <p:spPr>
            <a:xfrm>
              <a:off x="5818583" y="4995864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Working Metabolic </a:t>
              </a:r>
              <a:r>
                <a:rPr lang="en-US" sz="2200" b="1" dirty="0">
                  <a:solidFill>
                    <a:schemeClr val="tx2"/>
                  </a:solidFill>
                </a:rPr>
                <a:t>M</a:t>
              </a:r>
              <a:r>
                <a:rPr lang="en-US" sz="2200" b="1" dirty="0" smtClean="0">
                  <a:solidFill>
                    <a:schemeClr val="tx2"/>
                  </a:solidFill>
                </a:rPr>
                <a:t>odel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30" idx="5"/>
              <a:endCxn id="50" idx="1"/>
            </p:cNvCxnSpPr>
            <p:nvPr/>
          </p:nvCxnSpPr>
          <p:spPr>
            <a:xfrm rot="16200000" flipH="1">
              <a:off x="5680359" y="4669444"/>
              <a:ext cx="353840" cy="65284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386922" y="4818943"/>
            <a:ext cx="2699553" cy="780965"/>
            <a:chOff x="3386922" y="4818943"/>
            <a:chExt cx="2699553" cy="780965"/>
          </a:xfrm>
        </p:grpSpPr>
        <p:cxnSp>
          <p:nvCxnSpPr>
            <p:cNvPr id="57" name="Straight Arrow Connector 56"/>
            <p:cNvCxnSpPr>
              <a:stCxn id="41" idx="0"/>
            </p:cNvCxnSpPr>
            <p:nvPr/>
          </p:nvCxnSpPr>
          <p:spPr>
            <a:xfrm flipV="1">
              <a:off x="3386922" y="5041900"/>
              <a:ext cx="2480478" cy="55800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xplosion 2 59"/>
            <p:cNvSpPr/>
            <p:nvPr/>
          </p:nvSpPr>
          <p:spPr>
            <a:xfrm>
              <a:off x="5705475" y="4818943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PlantSEED Workflow</a:t>
            </a:r>
          </a:p>
        </p:txBody>
      </p:sp>
      <p:cxnSp>
        <p:nvCxnSpPr>
          <p:cNvPr id="31752" name="Straight Arrow Connector 6"/>
          <p:cNvCxnSpPr>
            <a:cxnSpLocks noChangeShapeType="1"/>
          </p:cNvCxnSpPr>
          <p:nvPr/>
        </p:nvCxnSpPr>
        <p:spPr bwMode="auto">
          <a:xfrm>
            <a:off x="5233988" y="2579688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grpSp>
        <p:nvGrpSpPr>
          <p:cNvPr id="17" name="Group 16"/>
          <p:cNvGrpSpPr/>
          <p:nvPr/>
        </p:nvGrpSpPr>
        <p:grpSpPr>
          <a:xfrm>
            <a:off x="3248024" y="1033464"/>
            <a:ext cx="2647951" cy="1546224"/>
            <a:chOff x="73818" y="2579688"/>
            <a:chExt cx="2647951" cy="1546224"/>
          </a:xfrm>
        </p:grpSpPr>
        <p:sp>
          <p:nvSpPr>
            <p:cNvPr id="10" name="Oval 9"/>
            <p:cNvSpPr/>
            <p:nvPr/>
          </p:nvSpPr>
          <p:spPr>
            <a:xfrm>
              <a:off x="228600" y="2917824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Genome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pic>
          <p:nvPicPr>
            <p:cNvPr id="15" name="Picture 10" descr="SciencePlantGenomes.gi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18" y="2579688"/>
              <a:ext cx="766763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" name="Group 31"/>
          <p:cNvGrpSpPr/>
          <p:nvPr/>
        </p:nvGrpSpPr>
        <p:grpSpPr>
          <a:xfrm>
            <a:off x="1088231" y="2402768"/>
            <a:ext cx="2679691" cy="1385008"/>
            <a:chOff x="1088231" y="2402768"/>
            <a:chExt cx="2679691" cy="1385008"/>
          </a:xfrm>
        </p:grpSpPr>
        <p:sp>
          <p:nvSpPr>
            <p:cNvPr id="11" name="Oval 10"/>
            <p:cNvSpPr/>
            <p:nvPr/>
          </p:nvSpPr>
          <p:spPr>
            <a:xfrm>
              <a:off x="1088231" y="2579688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Annotated Genome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0" idx="3"/>
              <a:endCxn id="11" idx="7"/>
            </p:cNvCxnSpPr>
            <p:nvPr/>
          </p:nvCxnSpPr>
          <p:spPr>
            <a:xfrm rot="5400000">
              <a:off x="3315183" y="2303869"/>
              <a:ext cx="353840" cy="5516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386922" y="2375608"/>
            <a:ext cx="2239964" cy="925600"/>
            <a:chOff x="3386922" y="2375608"/>
            <a:chExt cx="2239964" cy="925600"/>
          </a:xfrm>
        </p:grpSpPr>
        <p:cxnSp>
          <p:nvCxnSpPr>
            <p:cNvPr id="26" name="Straight Connector 25"/>
            <p:cNvCxnSpPr>
              <a:stCxn id="37" idx="2"/>
            </p:cNvCxnSpPr>
            <p:nvPr/>
          </p:nvCxnSpPr>
          <p:spPr>
            <a:xfrm rot="10800000">
              <a:off x="3517900" y="2565400"/>
              <a:ext cx="2108986" cy="7358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xplosion 2 27"/>
            <p:cNvSpPr/>
            <p:nvPr/>
          </p:nvSpPr>
          <p:spPr>
            <a:xfrm>
              <a:off x="3386922" y="2375608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16284" y="3610856"/>
            <a:ext cx="2679691" cy="1385008"/>
            <a:chOff x="3216284" y="3610856"/>
            <a:chExt cx="2679691" cy="1385008"/>
          </a:xfrm>
        </p:grpSpPr>
        <p:sp>
          <p:nvSpPr>
            <p:cNvPr id="30" name="Oval 29"/>
            <p:cNvSpPr/>
            <p:nvPr/>
          </p:nvSpPr>
          <p:spPr>
            <a:xfrm>
              <a:off x="3402806" y="3787776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Draft Metabolic Model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1" idx="5"/>
              <a:endCxn id="30" idx="1"/>
            </p:cNvCxnSpPr>
            <p:nvPr/>
          </p:nvCxnSpPr>
          <p:spPr>
            <a:xfrm rot="16200000" flipH="1">
              <a:off x="3315183" y="3511957"/>
              <a:ext cx="353840" cy="5516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40"/>
          <p:cNvSpPr/>
          <p:nvPr/>
        </p:nvSpPr>
        <p:spPr>
          <a:xfrm>
            <a:off x="1905786" y="4859340"/>
            <a:ext cx="1481136" cy="148113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Database of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Plant 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Reactions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646353" y="3597276"/>
            <a:ext cx="1083469" cy="1262065"/>
            <a:chOff x="2646353" y="3597276"/>
            <a:chExt cx="1083469" cy="1262065"/>
          </a:xfrm>
        </p:grpSpPr>
        <p:cxnSp>
          <p:nvCxnSpPr>
            <p:cNvPr id="44" name="Straight Arrow Connector 43"/>
            <p:cNvCxnSpPr>
              <a:stCxn id="41" idx="3"/>
            </p:cNvCxnSpPr>
            <p:nvPr/>
          </p:nvCxnSpPr>
          <p:spPr>
            <a:xfrm rot="5400000" flipH="1" flipV="1">
              <a:off x="2551108" y="3854446"/>
              <a:ext cx="1100140" cy="909649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xplosion 2 46"/>
            <p:cNvSpPr/>
            <p:nvPr/>
          </p:nvSpPr>
          <p:spPr>
            <a:xfrm>
              <a:off x="3348822" y="3597276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Snip Diagonal Corner Rectangle 36"/>
          <p:cNvSpPr/>
          <p:nvPr/>
        </p:nvSpPr>
        <p:spPr>
          <a:xfrm>
            <a:off x="5626886" y="2560640"/>
            <a:ext cx="1481136" cy="148113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Database of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Plant 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K-mers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User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Look through every functional role in Central Carbon Metabolism</a:t>
            </a:r>
          </a:p>
          <a:p>
            <a:pPr lvl="1"/>
            <a:r>
              <a:rPr lang="en-US" dirty="0" smtClean="0"/>
              <a:t>Glycolysis, TCA Cycle, PPP</a:t>
            </a:r>
          </a:p>
          <a:p>
            <a:r>
              <a:rPr lang="en-US" dirty="0" smtClean="0"/>
              <a:t>Does your genome have feature(s) annotated with each function?</a:t>
            </a:r>
          </a:p>
          <a:p>
            <a:r>
              <a:rPr lang="en-US" dirty="0" smtClean="0"/>
              <a:t> </a:t>
            </a:r>
            <a:r>
              <a:rPr lang="en-US" dirty="0" smtClean="0"/>
              <a:t>Tip: Use two tabs/pages</a:t>
            </a:r>
          </a:p>
          <a:p>
            <a:pPr lvl="1"/>
            <a:r>
              <a:rPr lang="en-US" dirty="0" smtClean="0"/>
              <a:t>One for master list of PlantSEED annotation</a:t>
            </a:r>
          </a:p>
          <a:p>
            <a:pPr lvl="1"/>
            <a:r>
              <a:rPr lang="en-US" dirty="0" smtClean="0"/>
              <a:t>One for annotation of User’s genome</a:t>
            </a:r>
          </a:p>
          <a:p>
            <a:r>
              <a:rPr lang="en-US" dirty="0" smtClean="0"/>
              <a:t>Do the same for </a:t>
            </a:r>
            <a:r>
              <a:rPr lang="en-US" smtClean="0"/>
              <a:t>a subsystem of choice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98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Plant K-mers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56495"/>
          </a:xfrm>
        </p:spPr>
        <p:txBody>
          <a:bodyPr/>
          <a:lstStyle/>
          <a:p>
            <a:r>
              <a:rPr lang="en-US" dirty="0" smtClean="0"/>
              <a:t>A K-</a:t>
            </a:r>
            <a:r>
              <a:rPr lang="en-US" dirty="0" err="1" smtClean="0"/>
              <a:t>mer</a:t>
            </a:r>
            <a:r>
              <a:rPr lang="en-US" dirty="0" smtClean="0"/>
              <a:t> is a short (8 AAs) peptide sequence</a:t>
            </a:r>
          </a:p>
          <a:p>
            <a:pPr lvl="1"/>
            <a:r>
              <a:rPr lang="en-US" dirty="0" smtClean="0"/>
              <a:t>It is a unique representation of a protein function:</a:t>
            </a:r>
          </a:p>
          <a:p>
            <a:pPr lvl="2"/>
            <a:r>
              <a:rPr lang="en-US" dirty="0"/>
              <a:t>MTIRNQRF        </a:t>
            </a:r>
            <a:endParaRPr lang="en-US" dirty="0" smtClean="0"/>
          </a:p>
          <a:p>
            <a:pPr lvl="2"/>
            <a:r>
              <a:rPr lang="en-US" dirty="0" err="1" smtClean="0"/>
              <a:t>Ubiquinol</a:t>
            </a:r>
            <a:r>
              <a:rPr lang="en-US" dirty="0"/>
              <a:t>--cytochrome c </a:t>
            </a:r>
            <a:r>
              <a:rPr lang="en-US" dirty="0" err="1"/>
              <a:t>reductase</a:t>
            </a:r>
            <a:r>
              <a:rPr lang="en-US" dirty="0"/>
              <a:t>, cytochrome B subunit (EC 1.10.2.2</a:t>
            </a:r>
            <a:r>
              <a:rPr lang="en-US" dirty="0" smtClean="0"/>
              <a:t>)</a:t>
            </a:r>
          </a:p>
          <a:p>
            <a:r>
              <a:rPr lang="en-US" dirty="0" smtClean="0"/>
              <a:t>K-mers are generated via </a:t>
            </a:r>
            <a:r>
              <a:rPr lang="en-US" dirty="0" err="1" smtClean="0"/>
              <a:t>FigFams</a:t>
            </a:r>
            <a:r>
              <a:rPr lang="en-US" dirty="0" smtClean="0"/>
              <a:t>/Subsystems</a:t>
            </a:r>
          </a:p>
          <a:p>
            <a:r>
              <a:rPr lang="en-US" dirty="0" smtClean="0"/>
              <a:t>K-mers are utilized via RAST</a:t>
            </a:r>
          </a:p>
          <a:p>
            <a:pPr lvl="1"/>
            <a:r>
              <a:rPr lang="en-US" b="1" dirty="0" smtClean="0"/>
              <a:t>R</a:t>
            </a:r>
            <a:r>
              <a:rPr lang="en-US" dirty="0" smtClean="0"/>
              <a:t>apid </a:t>
            </a:r>
            <a:r>
              <a:rPr lang="en-US" b="1" dirty="0" smtClean="0"/>
              <a:t>A</a:t>
            </a:r>
            <a:r>
              <a:rPr lang="en-US" dirty="0" smtClean="0"/>
              <a:t>nnotation using </a:t>
            </a:r>
            <a:r>
              <a:rPr lang="en-US" b="1" dirty="0" smtClean="0"/>
              <a:t>Subsystem Technology</a:t>
            </a:r>
          </a:p>
        </p:txBody>
      </p:sp>
    </p:spTree>
    <p:extLst>
      <p:ext uri="{BB962C8B-B14F-4D97-AF65-F5344CB8AC3E}">
        <p14:creationId xmlns:p14="http://schemas.microsoft.com/office/powerpoint/2010/main" val="418774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Plant </a:t>
            </a:r>
            <a:r>
              <a:rPr lang="en-US" sz="3600" dirty="0" err="1" smtClean="0"/>
              <a:t>FigFams</a:t>
            </a:r>
            <a:endParaRPr lang="en-US" sz="3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4776"/>
          </a:xfrm>
        </p:spPr>
        <p:txBody>
          <a:bodyPr/>
          <a:lstStyle/>
          <a:p>
            <a:r>
              <a:rPr lang="en-US" dirty="0" smtClean="0"/>
              <a:t>A set of </a:t>
            </a:r>
            <a:r>
              <a:rPr lang="en-US" dirty="0" err="1" smtClean="0"/>
              <a:t>isofunctional</a:t>
            </a:r>
            <a:r>
              <a:rPr lang="en-US" dirty="0" smtClean="0"/>
              <a:t> protein sequences</a:t>
            </a:r>
            <a:endParaRPr lang="en-US" b="1" dirty="0" smtClean="0"/>
          </a:p>
        </p:txBody>
      </p:sp>
      <p:pic>
        <p:nvPicPr>
          <p:cNvPr id="3" name="Picture 2" descr="Isofunctional_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0"/>
            <a:ext cx="9144000" cy="23393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44500" y="51133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2000" dirty="0"/>
              <a:t>1, 2-dihydroxy-3-keto-5-methylthiopentene </a:t>
            </a:r>
            <a:r>
              <a:rPr lang="en-US" sz="2000" dirty="0" err="1"/>
              <a:t>dioxygenase</a:t>
            </a:r>
            <a:r>
              <a:rPr lang="en-US" sz="2000" dirty="0"/>
              <a:t> (EC 1.13.11.54)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3766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Plant </a:t>
            </a:r>
            <a:r>
              <a:rPr lang="en-US" sz="3600" dirty="0" err="1" smtClean="0"/>
              <a:t>FigFams</a:t>
            </a:r>
            <a:endParaRPr lang="en-US" sz="3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8905"/>
          </a:xfrm>
        </p:spPr>
        <p:txBody>
          <a:bodyPr/>
          <a:lstStyle/>
          <a:p>
            <a:r>
              <a:rPr lang="en-US" dirty="0" smtClean="0"/>
              <a:t>A set of </a:t>
            </a:r>
            <a:r>
              <a:rPr lang="en-US" dirty="0" err="1" smtClean="0"/>
              <a:t>isofunctional</a:t>
            </a:r>
            <a:r>
              <a:rPr lang="en-US" dirty="0" smtClean="0"/>
              <a:t> protein </a:t>
            </a:r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A k-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smtClean="0"/>
              <a:t>is a unique signature of a </a:t>
            </a:r>
            <a:r>
              <a:rPr lang="en-US" dirty="0" err="1" smtClean="0"/>
              <a:t>FigFam</a:t>
            </a:r>
            <a:endParaRPr lang="en-US" dirty="0" smtClean="0"/>
          </a:p>
          <a:p>
            <a:pPr lvl="1"/>
            <a:r>
              <a:rPr lang="en-US" dirty="0" smtClean="0"/>
              <a:t>It is </a:t>
            </a:r>
            <a:r>
              <a:rPr lang="en-US" i="1" dirty="0" smtClean="0"/>
              <a:t>not found</a:t>
            </a:r>
            <a:r>
              <a:rPr lang="en-US" dirty="0" smtClean="0"/>
              <a:t> in other </a:t>
            </a:r>
            <a:r>
              <a:rPr lang="en-US" dirty="0" err="1" smtClean="0"/>
              <a:t>FigFams</a:t>
            </a:r>
            <a:endParaRPr lang="en-US" dirty="0" smtClean="0"/>
          </a:p>
        </p:txBody>
      </p:sp>
      <p:pic>
        <p:nvPicPr>
          <p:cNvPr id="3" name="Picture 2" descr="Isofunctional_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4000" cy="23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Plant Subsystems</a:t>
            </a:r>
          </a:p>
          <a:p>
            <a:r>
              <a:rPr lang="en-US" sz="2800" dirty="0" smtClean="0"/>
              <a:t>(Acetyl</a:t>
            </a:r>
            <a:r>
              <a:rPr lang="en-US" sz="2800" dirty="0"/>
              <a:t>-</a:t>
            </a:r>
            <a:r>
              <a:rPr lang="en-US" sz="2800" dirty="0" smtClean="0"/>
              <a:t>CoA carboxylase complexes)</a:t>
            </a:r>
          </a:p>
        </p:txBody>
      </p:sp>
      <p:pic>
        <p:nvPicPr>
          <p:cNvPr id="4" name="Picture 3" descr="Sample_SpreadShe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6" y="1694075"/>
            <a:ext cx="7758746" cy="48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8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4"/>
          <p:cNvSpPr txBox="1">
            <a:spLocks noChangeArrowheads="1"/>
          </p:cNvSpPr>
          <p:nvPr/>
        </p:nvSpPr>
        <p:spPr bwMode="auto">
          <a:xfrm>
            <a:off x="7726363" y="6488113"/>
            <a:ext cx="1417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Gramene.org</a:t>
            </a:r>
          </a:p>
        </p:txBody>
      </p:sp>
      <p:pic>
        <p:nvPicPr>
          <p:cNvPr id="47107" name="Picture 5" descr="GeneTreeSnip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2149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>
          <a:xfrm>
            <a:off x="1371600" y="4419600"/>
            <a:ext cx="990600" cy="1828800"/>
          </a:xfrm>
          <a:prstGeom prst="round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362200" y="1279525"/>
            <a:ext cx="5227638" cy="5486400"/>
            <a:chOff x="2362200" y="1279525"/>
            <a:chExt cx="5227638" cy="5486400"/>
          </a:xfrm>
        </p:grpSpPr>
        <p:cxnSp>
          <p:nvCxnSpPr>
            <p:cNvPr id="10" name="Straight Connector 9"/>
            <p:cNvCxnSpPr/>
            <p:nvPr/>
          </p:nvCxnSpPr>
          <p:spPr>
            <a:xfrm rot="5400000" flipH="1" flipV="1">
              <a:off x="2049462" y="1592263"/>
              <a:ext cx="3140075" cy="2514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62200" y="6248400"/>
              <a:ext cx="2514600" cy="5175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111" name="Group 11"/>
            <p:cNvGrpSpPr>
              <a:grpSpLocks/>
            </p:cNvGrpSpPr>
            <p:nvPr/>
          </p:nvGrpSpPr>
          <p:grpSpPr bwMode="auto">
            <a:xfrm>
              <a:off x="4572000" y="1279525"/>
              <a:ext cx="3017838" cy="5486400"/>
              <a:chOff x="4572000" y="838200"/>
              <a:chExt cx="3169728" cy="5761038"/>
            </a:xfrm>
          </p:grpSpPr>
          <p:pic>
            <p:nvPicPr>
              <p:cNvPr id="47112" name="Picture 7" descr="GeneTreeSnip2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72000" y="838200"/>
                <a:ext cx="3169728" cy="5761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4687051" y="838200"/>
                <a:ext cx="3054677" cy="5761038"/>
              </a:xfrm>
              <a:prstGeom prst="roundRect">
                <a:avLst/>
              </a:prstGeom>
              <a:noFill/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228600" y="0"/>
            <a:ext cx="2971800" cy="1447800"/>
          </a:xfrm>
          <a:prstGeom prst="rect">
            <a:avLst/>
          </a:prstGeom>
          <a:solidFill>
            <a:srgbClr val="FFFFE8">
              <a:alpha val="72000"/>
            </a:srgbClr>
          </a:solidFill>
          <a:ln>
            <a:solidFill>
              <a:srgbClr val="FFFFE8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868363"/>
          </a:xfrm>
          <a:solidFill>
            <a:srgbClr val="FFFFE8"/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</a:rPr>
              <a:t>Plant Protein Families</a:t>
            </a:r>
            <a:endParaRPr lang="en-US" sz="3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8600" y="0"/>
            <a:ext cx="2971800" cy="1447800"/>
          </a:xfrm>
          <a:prstGeom prst="rect">
            <a:avLst/>
          </a:prstGeom>
          <a:solidFill>
            <a:srgbClr val="FFFFE8">
              <a:alpha val="72000"/>
            </a:srgbClr>
          </a:solidFill>
          <a:ln>
            <a:solidFill>
              <a:srgbClr val="FFFFE8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868363"/>
          </a:xfrm>
          <a:solidFill>
            <a:srgbClr val="FFFFE8"/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</a:rPr>
              <a:t>Plant Protein Families</a:t>
            </a:r>
            <a:endParaRPr lang="en-US" sz="3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Picture 2" descr="Multiple_Famil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524707"/>
            <a:ext cx="8712200" cy="283292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4660899"/>
            <a:ext cx="8229600" cy="20193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Conservative </a:t>
            </a:r>
            <a:r>
              <a:rPr lang="en-US" sz="3200" dirty="0" smtClean="0"/>
              <a:t>use will </a:t>
            </a:r>
            <a:r>
              <a:rPr lang="en-US" sz="3200" dirty="0" smtClean="0"/>
              <a:t>result in </a:t>
            </a:r>
            <a:r>
              <a:rPr lang="en-US" sz="3200" dirty="0" smtClean="0"/>
              <a:t>‘splitting families’</a:t>
            </a:r>
            <a:endParaRPr lang="en-US" sz="3200" dirty="0" smtClean="0"/>
          </a:p>
          <a:p>
            <a:r>
              <a:rPr lang="en-US" dirty="0" smtClean="0"/>
              <a:t>Reduces over-annotation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6664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b="1" dirty="0" smtClean="0"/>
              <a:t>Curation</a:t>
            </a:r>
            <a:r>
              <a:rPr lang="en-US" sz="3600" dirty="0" smtClean="0"/>
              <a:t> of plant primary metabolism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80000"/>
          </a:xfrm>
        </p:spPr>
        <p:txBody>
          <a:bodyPr>
            <a:normAutofit/>
          </a:bodyPr>
          <a:lstStyle/>
          <a:p>
            <a:r>
              <a:rPr lang="en-US" dirty="0" smtClean="0"/>
              <a:t>Gene – reaction associations available in many places:</a:t>
            </a:r>
          </a:p>
          <a:p>
            <a:pPr lvl="1"/>
            <a:r>
              <a:rPr lang="en-US" dirty="0" smtClean="0"/>
              <a:t>KEGG</a:t>
            </a:r>
          </a:p>
          <a:p>
            <a:pPr lvl="1"/>
            <a:r>
              <a:rPr lang="en-US" dirty="0" smtClean="0"/>
              <a:t>AraCyc</a:t>
            </a:r>
          </a:p>
          <a:p>
            <a:pPr lvl="1"/>
            <a:r>
              <a:rPr lang="en-US" dirty="0" smtClean="0"/>
              <a:t>MetaCyc</a:t>
            </a:r>
            <a:endParaRPr lang="en-US" dirty="0" smtClean="0"/>
          </a:p>
          <a:p>
            <a:pPr lvl="1"/>
            <a:r>
              <a:rPr lang="en-US" dirty="0" smtClean="0"/>
              <a:t>BRENDA</a:t>
            </a:r>
          </a:p>
          <a:p>
            <a:pPr lvl="1"/>
            <a:r>
              <a:rPr lang="en-US" dirty="0" err="1" smtClean="0"/>
              <a:t>UniProt</a:t>
            </a:r>
            <a:endParaRPr lang="en-US" dirty="0" smtClean="0"/>
          </a:p>
          <a:p>
            <a:pPr lvl="1"/>
            <a:r>
              <a:rPr lang="en-US" dirty="0" err="1" smtClean="0"/>
              <a:t>Gramene</a:t>
            </a:r>
            <a:endParaRPr lang="en-US" dirty="0" smtClean="0"/>
          </a:p>
          <a:p>
            <a:pPr lvl="1"/>
            <a:r>
              <a:rPr lang="en-US" dirty="0" smtClean="0"/>
              <a:t>Phytozome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36427</TotalTime>
  <Words>509</Words>
  <Application>Microsoft Macintosh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PlantSEED Workshop</vt:lpstr>
      <vt:lpstr>PlantSEED Workflow</vt:lpstr>
      <vt:lpstr>Plant K-mers</vt:lpstr>
      <vt:lpstr>Plant FigFams</vt:lpstr>
      <vt:lpstr>Plant FigFams</vt:lpstr>
      <vt:lpstr>PowerPoint Presentation</vt:lpstr>
      <vt:lpstr>Plant Protein Families</vt:lpstr>
      <vt:lpstr>Plant Protein Families</vt:lpstr>
      <vt:lpstr>Curation of plant primary metabolism</vt:lpstr>
      <vt:lpstr>Curation of plant primary metabolism</vt:lpstr>
      <vt:lpstr>Curation of plant primary metabolism</vt:lpstr>
      <vt:lpstr>Curation of plant primary metabolism</vt:lpstr>
      <vt:lpstr>Propagation of plant primary metabolism</vt:lpstr>
      <vt:lpstr>PowerPoint Presentation</vt:lpstr>
      <vt:lpstr>PowerPoint Presentation</vt:lpstr>
      <vt:lpstr>Viewing PlantSEED Annotation</vt:lpstr>
      <vt:lpstr>Viewing PlantSEED Annotation</vt:lpstr>
      <vt:lpstr>Viewing User Annotation</vt:lpstr>
      <vt:lpstr>Viewing User Annotation</vt:lpstr>
      <vt:lpstr>Viewing User Annotation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439</cp:revision>
  <cp:lastPrinted>2013-04-26T18:23:31Z</cp:lastPrinted>
  <dcterms:created xsi:type="dcterms:W3CDTF">2013-07-23T14:23:58Z</dcterms:created>
  <dcterms:modified xsi:type="dcterms:W3CDTF">2015-08-13T12:12:31Z</dcterms:modified>
</cp:coreProperties>
</file>