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21" r:id="rId2"/>
    <p:sldId id="472" r:id="rId3"/>
    <p:sldId id="458" r:id="rId4"/>
    <p:sldId id="460" r:id="rId5"/>
    <p:sldId id="461" r:id="rId6"/>
    <p:sldId id="462" r:id="rId7"/>
    <p:sldId id="368" r:id="rId8"/>
    <p:sldId id="464" r:id="rId9"/>
    <p:sldId id="465" r:id="rId10"/>
    <p:sldId id="466" r:id="rId11"/>
    <p:sldId id="467" r:id="rId12"/>
    <p:sldId id="468" r:id="rId13"/>
    <p:sldId id="469" r:id="rId14"/>
    <p:sldId id="470" r:id="rId15"/>
    <p:sldId id="471" r:id="rId16"/>
    <p:sldId id="407" r:id="rId17"/>
    <p:sldId id="441" r:id="rId18"/>
    <p:sldId id="455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clrMode="bw" frameSlides="1"/>
  <p:clrMru>
    <a:srgbClr val="ED18FF"/>
    <a:srgbClr val="FF0000"/>
    <a:srgbClr val="FFF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93" autoAdjust="0"/>
    <p:restoredTop sz="94676"/>
  </p:normalViewPr>
  <p:slideViewPr>
    <p:cSldViewPr snapToGrid="0">
      <p:cViewPr>
        <p:scale>
          <a:sx n="100" d="100"/>
          <a:sy n="100" d="100"/>
        </p:scale>
        <p:origin x="149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B659CAA-387D-4743-ACDE-CF71B0D5D552}" type="datetimeFigureOut">
              <a:rPr lang="en-US"/>
              <a:pPr>
                <a:defRPr/>
              </a:pPr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F32DC09-BF40-4B66-AD15-7944CBDFA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0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6A7D4-8EB5-EE4E-BBFF-3382F43E4173}" type="datetimeFigureOut">
              <a:rPr lang="en-US" smtClean="0"/>
              <a:pPr/>
              <a:t>8/4/16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0D70-D590-2843-9DD2-7DCFF76A7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0BD1C-B342-46CE-92DB-592B33E59BFF}" type="datetimeFigureOut">
              <a:rPr lang="en-US"/>
              <a:pPr>
                <a:defRPr/>
              </a:pPr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97E08-A1A3-438E-ACF6-6F7AB9561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CC90-5885-48E4-B90D-19FC95EF49C4}" type="datetimeFigureOut">
              <a:rPr lang="en-US"/>
              <a:pPr>
                <a:defRPr/>
              </a:pPr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AA412-E573-4EE3-AA6B-796283A5D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74E8D-5A09-4B56-B71B-6D3C6710BE3A}" type="datetimeFigureOut">
              <a:rPr lang="en-US"/>
              <a:pPr>
                <a:defRPr/>
              </a:pPr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C5CB9-C73C-4BA6-8F02-A103C8540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9B8D-7040-4952-B4FC-AC2EC451E875}" type="datetimeFigureOut">
              <a:rPr lang="en-US"/>
              <a:pPr>
                <a:defRPr/>
              </a:pPr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F0F6E-891A-4A33-AFED-213D82A8F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E8991-3C55-4FDD-B5FD-6A3922ACD640}" type="datetimeFigureOut">
              <a:rPr lang="en-US"/>
              <a:pPr>
                <a:defRPr/>
              </a:pPr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1348-FAC2-4AAC-95C0-476FE6178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CA87-24CA-4CD1-BBA5-7545E0F51546}" type="datetimeFigureOut">
              <a:rPr lang="en-US"/>
              <a:pPr>
                <a:defRPr/>
              </a:pPr>
              <a:t>8/4/16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9968C-FEA7-4594-A2A6-B2FD2CD3E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48A95-984D-477D-8872-B849DC9B19F9}" type="datetimeFigureOut">
              <a:rPr lang="en-US"/>
              <a:pPr>
                <a:defRPr/>
              </a:pPr>
              <a:t>8/4/16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230C7-EEA5-4250-BD30-A1C9FD199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004CA-8FDC-4B08-9AAA-5E7A9D69280D}" type="datetimeFigureOut">
              <a:rPr lang="en-US"/>
              <a:pPr>
                <a:defRPr/>
              </a:pPr>
              <a:t>8/4/16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A69FA-3EE4-4234-AE2F-435BD8D71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5D983-77AD-4B67-974F-2D918806C269}" type="datetimeFigureOut">
              <a:rPr lang="en-US"/>
              <a:pPr>
                <a:defRPr/>
              </a:pPr>
              <a:t>8/4/16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F28C5-F1FD-45C6-8D07-032AA0D14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BD2C8-A853-4132-B5EB-DC6B064ED9FB}" type="datetimeFigureOut">
              <a:rPr lang="en-US"/>
              <a:pPr>
                <a:defRPr/>
              </a:pPr>
              <a:t>8/4/16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EFDB5-8A76-4EBC-8B74-DBAEF5C34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85BD5-6336-4CA8-B4E2-EF8D7E02B08F}" type="datetimeFigureOut">
              <a:rPr lang="en-US"/>
              <a:pPr>
                <a:defRPr/>
              </a:pPr>
              <a:t>8/4/16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0A08D-40E0-43FE-AAF4-571FB12A4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228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525171-5784-4D61-BA9E-0FB921CD9E15}" type="datetimeFigureOut">
              <a:rPr lang="en-US"/>
              <a:pPr>
                <a:defRPr/>
              </a:pPr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2095D2-3887-4E28-A9F2-F6BD23062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32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»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PlantSEED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584575"/>
            <a:ext cx="72390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Tour </a:t>
            </a:r>
            <a:r>
              <a:rPr lang="en-US" dirty="0"/>
              <a:t>of </a:t>
            </a:r>
            <a:r>
              <a:rPr lang="en-US" dirty="0" err="1"/>
              <a:t>PlantSEED</a:t>
            </a:r>
            <a:r>
              <a:rPr lang="en-US" dirty="0"/>
              <a:t> S</a:t>
            </a:r>
            <a:r>
              <a:rPr lang="en-US" dirty="0" smtClean="0"/>
              <a:t>ubsystems</a:t>
            </a:r>
            <a:r>
              <a:rPr lang="en-US" dirty="0"/>
              <a:t>, </a:t>
            </a:r>
            <a:r>
              <a:rPr lang="en-US" dirty="0" smtClean="0"/>
              <a:t>Protein Families, and </a:t>
            </a:r>
            <a:r>
              <a:rPr lang="en-US" dirty="0"/>
              <a:t>K-mers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2860842" y="2954421"/>
            <a:ext cx="614947" cy="58821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96611" y="4751137"/>
            <a:ext cx="614947" cy="58821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97117" y="2323431"/>
            <a:ext cx="614947" cy="58821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94948" y="2379579"/>
            <a:ext cx="2519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NADH </a:t>
            </a:r>
            <a:r>
              <a:rPr lang="en-US" dirty="0" smtClean="0">
                <a:latin typeface="Calibri"/>
                <a:cs typeface="Calibri"/>
              </a:rPr>
              <a:t>dehydrogenase</a:t>
            </a:r>
          </a:p>
          <a:p>
            <a:r>
              <a:rPr lang="en-US" dirty="0" smtClean="0">
                <a:latin typeface="Calibri"/>
                <a:cs typeface="Calibri"/>
              </a:rPr>
              <a:t>[</a:t>
            </a:r>
            <a:r>
              <a:rPr lang="en-US" dirty="0">
                <a:latin typeface="Calibri"/>
                <a:cs typeface="Calibri"/>
              </a:rPr>
              <a:t>ubiquinone] (EC 1.6.5.3)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9684" y="4745790"/>
            <a:ext cx="2707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latin typeface="Calibri"/>
                <a:cs typeface="Calibri"/>
              </a:rPr>
              <a:t>NAD(P)H-</a:t>
            </a:r>
            <a:r>
              <a:rPr lang="en-US" dirty="0" err="1" smtClean="0">
                <a:latin typeface="Calibri"/>
                <a:cs typeface="Calibri"/>
              </a:rPr>
              <a:t>plastoquinone</a:t>
            </a:r>
            <a:endParaRPr lang="en-US" dirty="0" smtClean="0">
              <a:latin typeface="Calibri"/>
              <a:cs typeface="Calibri"/>
            </a:endParaRPr>
          </a:p>
          <a:p>
            <a:pPr marL="0" lvl="1"/>
            <a:r>
              <a:rPr lang="en-US" dirty="0" err="1" smtClean="0">
                <a:latin typeface="Calibri"/>
                <a:cs typeface="Calibri"/>
              </a:rPr>
              <a:t>oxidoreductase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(EC 1.6.5.</a:t>
            </a:r>
            <a:r>
              <a:rPr lang="en-US" dirty="0" smtClean="0">
                <a:latin typeface="Calibri"/>
                <a:cs typeface="Calibri"/>
              </a:rPr>
              <a:t>-)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34610" y="3039979"/>
            <a:ext cx="2707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latin typeface="Calibri"/>
                <a:cs typeface="Calibri"/>
              </a:rPr>
              <a:t>NAD(P)H-</a:t>
            </a:r>
            <a:r>
              <a:rPr lang="en-US" dirty="0" err="1" smtClean="0">
                <a:latin typeface="Calibri"/>
                <a:cs typeface="Calibri"/>
              </a:rPr>
              <a:t>plastoquinone</a:t>
            </a:r>
            <a:endParaRPr lang="en-US" dirty="0" smtClean="0">
              <a:latin typeface="Calibri"/>
              <a:cs typeface="Calibri"/>
            </a:endParaRPr>
          </a:p>
          <a:p>
            <a:pPr marL="0" lvl="1"/>
            <a:r>
              <a:rPr lang="en-US" dirty="0" err="1" smtClean="0">
                <a:latin typeface="Calibri"/>
                <a:cs typeface="Calibri"/>
              </a:rPr>
              <a:t>oxidoreductase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(EC 1.6.5.</a:t>
            </a:r>
            <a:r>
              <a:rPr lang="en-US" dirty="0" smtClean="0">
                <a:latin typeface="Calibri"/>
                <a:cs typeface="Calibri"/>
              </a:rPr>
              <a:t>-)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91895" y="1296736"/>
            <a:ext cx="5213684" cy="508000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60842" y="2954421"/>
            <a:ext cx="614947" cy="58821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96611" y="4751137"/>
            <a:ext cx="614947" cy="58821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97117" y="2323431"/>
            <a:ext cx="614947" cy="58821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91895" y="1296736"/>
            <a:ext cx="5213684" cy="508000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77834" y="2930359"/>
            <a:ext cx="398378" cy="3810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08970" y="3911601"/>
            <a:ext cx="398378" cy="3810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00318" y="5467686"/>
            <a:ext cx="398378" cy="3810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36739" y="3154949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89665" y="2665664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08381" y="3727116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01412" y="3745833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21707" y="3216443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478423" y="4291264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1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60842" y="2954421"/>
            <a:ext cx="614947" cy="58821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96611" y="4751137"/>
            <a:ext cx="614947" cy="58821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97117" y="2323431"/>
            <a:ext cx="614947" cy="58821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91895" y="1296736"/>
            <a:ext cx="5213684" cy="508000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77834" y="2930359"/>
            <a:ext cx="398378" cy="3810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08970" y="3911601"/>
            <a:ext cx="398378" cy="3810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00318" y="5467686"/>
            <a:ext cx="398378" cy="3810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36739" y="3154949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89665" y="2665664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08381" y="3727116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01412" y="3745833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21707" y="3216443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478423" y="4291264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526632" y="2513263"/>
            <a:ext cx="1617579" cy="1938421"/>
          </a:xfrm>
          <a:prstGeom prst="ellipse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077368" y="2098841"/>
            <a:ext cx="2459790" cy="1443791"/>
          </a:xfrm>
          <a:prstGeom prst="ellipse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916946" y="4157579"/>
            <a:ext cx="2072107" cy="1876928"/>
          </a:xfrm>
          <a:prstGeom prst="ellipse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3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nctional_Threshol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16" y="1363579"/>
            <a:ext cx="7308609" cy="522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nctional_Threshol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16" y="1363579"/>
            <a:ext cx="7308609" cy="522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303520" y="1417053"/>
            <a:ext cx="0" cy="447842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937183" y="1449137"/>
            <a:ext cx="0" cy="447842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3704657" y="1435769"/>
            <a:ext cx="0" cy="447842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78001" y="2112211"/>
            <a:ext cx="6416841" cy="4052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</a:t>
            </a:r>
            <a:br>
              <a:rPr lang="en-US" dirty="0" smtClean="0"/>
            </a:br>
            <a:r>
              <a:rPr lang="en-US" sz="2400" dirty="0" smtClean="0"/>
              <a:t>(Results)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Across 43 Phytozome genomes</a:t>
            </a:r>
          </a:p>
          <a:p>
            <a:r>
              <a:rPr lang="en-US" dirty="0" smtClean="0"/>
              <a:t>30 Eudicots: 75%</a:t>
            </a:r>
          </a:p>
          <a:p>
            <a:pPr lvl="1"/>
            <a:r>
              <a:rPr lang="en-US" dirty="0" smtClean="0"/>
              <a:t>58% - 95%</a:t>
            </a:r>
          </a:p>
          <a:p>
            <a:r>
              <a:rPr lang="en-US" dirty="0" smtClean="0"/>
              <a:t>5 Monocots: 82%</a:t>
            </a:r>
          </a:p>
          <a:p>
            <a:r>
              <a:rPr lang="en-US" dirty="0" smtClean="0"/>
              <a:t>8 Algae: 70%</a:t>
            </a:r>
          </a:p>
        </p:txBody>
      </p:sp>
    </p:spTree>
    <p:extLst>
      <p:ext uri="{BB962C8B-B14F-4D97-AF65-F5344CB8AC3E}">
        <p14:creationId xmlns:p14="http://schemas.microsoft.com/office/powerpoint/2010/main" val="5317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5530859" y="4818944"/>
            <a:ext cx="2780893" cy="1385008"/>
            <a:chOff x="5530859" y="4818944"/>
            <a:chExt cx="2780893" cy="1385008"/>
          </a:xfrm>
        </p:grpSpPr>
        <p:sp>
          <p:nvSpPr>
            <p:cNvPr id="50" name="Oval 49"/>
            <p:cNvSpPr/>
            <p:nvPr/>
          </p:nvSpPr>
          <p:spPr>
            <a:xfrm>
              <a:off x="5818583" y="4995864"/>
              <a:ext cx="2493169" cy="120808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2"/>
                  </a:solidFill>
                </a:rPr>
                <a:t>Working Metabolic </a:t>
              </a:r>
              <a:r>
                <a:rPr lang="en-US" sz="2200" b="1" dirty="0">
                  <a:solidFill>
                    <a:schemeClr val="tx2"/>
                  </a:solidFill>
                </a:rPr>
                <a:t>M</a:t>
              </a:r>
              <a:r>
                <a:rPr lang="en-US" sz="2200" b="1" dirty="0" smtClean="0">
                  <a:solidFill>
                    <a:schemeClr val="tx2"/>
                  </a:solidFill>
                </a:rPr>
                <a:t>odel</a:t>
              </a:r>
              <a:endParaRPr lang="en-US" sz="2200" b="1" dirty="0">
                <a:solidFill>
                  <a:schemeClr val="tx2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30" idx="5"/>
              <a:endCxn id="50" idx="1"/>
            </p:cNvCxnSpPr>
            <p:nvPr/>
          </p:nvCxnSpPr>
          <p:spPr>
            <a:xfrm rot="16200000" flipH="1">
              <a:off x="5680359" y="4669444"/>
              <a:ext cx="353840" cy="65284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3386922" y="4818943"/>
            <a:ext cx="2699553" cy="780965"/>
            <a:chOff x="3386922" y="4818943"/>
            <a:chExt cx="2699553" cy="780965"/>
          </a:xfrm>
        </p:grpSpPr>
        <p:cxnSp>
          <p:nvCxnSpPr>
            <p:cNvPr id="57" name="Straight Arrow Connector 56"/>
            <p:cNvCxnSpPr>
              <a:stCxn id="41" idx="0"/>
            </p:cNvCxnSpPr>
            <p:nvPr/>
          </p:nvCxnSpPr>
          <p:spPr>
            <a:xfrm flipV="1">
              <a:off x="3386922" y="5041900"/>
              <a:ext cx="2480478" cy="558008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xplosion 2 59"/>
            <p:cNvSpPr/>
            <p:nvPr/>
          </p:nvSpPr>
          <p:spPr>
            <a:xfrm>
              <a:off x="5705475" y="4818943"/>
              <a:ext cx="381000" cy="381000"/>
            </a:xfrm>
            <a:prstGeom prst="irregularSeal2">
              <a:avLst/>
            </a:prstGeom>
            <a:solidFill>
              <a:srgbClr val="FFFF00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PlantSEED Workflow</a:t>
            </a:r>
          </a:p>
        </p:txBody>
      </p:sp>
      <p:cxnSp>
        <p:nvCxnSpPr>
          <p:cNvPr id="31752" name="Straight Arrow Connector 6"/>
          <p:cNvCxnSpPr>
            <a:cxnSpLocks noChangeShapeType="1"/>
          </p:cNvCxnSpPr>
          <p:nvPr/>
        </p:nvCxnSpPr>
        <p:spPr bwMode="auto">
          <a:xfrm>
            <a:off x="5233988" y="2579688"/>
            <a:ext cx="914400" cy="914400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grpSp>
        <p:nvGrpSpPr>
          <p:cNvPr id="17" name="Group 16"/>
          <p:cNvGrpSpPr/>
          <p:nvPr/>
        </p:nvGrpSpPr>
        <p:grpSpPr>
          <a:xfrm>
            <a:off x="3248024" y="1033464"/>
            <a:ext cx="2647951" cy="1546224"/>
            <a:chOff x="73818" y="2579688"/>
            <a:chExt cx="2647951" cy="1546224"/>
          </a:xfrm>
        </p:grpSpPr>
        <p:sp>
          <p:nvSpPr>
            <p:cNvPr id="10" name="Oval 9"/>
            <p:cNvSpPr/>
            <p:nvPr/>
          </p:nvSpPr>
          <p:spPr>
            <a:xfrm>
              <a:off x="228600" y="2917824"/>
              <a:ext cx="2493169" cy="120808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2"/>
                  </a:solidFill>
                </a:rPr>
                <a:t>Genome</a:t>
              </a:r>
              <a:endParaRPr lang="en-US" sz="2200" b="1" dirty="0">
                <a:solidFill>
                  <a:schemeClr val="tx2"/>
                </a:solidFill>
              </a:endParaRPr>
            </a:p>
          </p:txBody>
        </p:sp>
        <p:pic>
          <p:nvPicPr>
            <p:cNvPr id="15" name="Picture 10" descr="SciencePlantGenomes.gi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818" y="2579688"/>
              <a:ext cx="766763" cy="1033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2" name="Group 31"/>
          <p:cNvGrpSpPr/>
          <p:nvPr/>
        </p:nvGrpSpPr>
        <p:grpSpPr>
          <a:xfrm>
            <a:off x="1088231" y="2402768"/>
            <a:ext cx="2679691" cy="1385008"/>
            <a:chOff x="1088231" y="2402768"/>
            <a:chExt cx="2679691" cy="1385008"/>
          </a:xfrm>
        </p:grpSpPr>
        <p:sp>
          <p:nvSpPr>
            <p:cNvPr id="11" name="Oval 10"/>
            <p:cNvSpPr/>
            <p:nvPr/>
          </p:nvSpPr>
          <p:spPr>
            <a:xfrm>
              <a:off x="1088231" y="2579688"/>
              <a:ext cx="2493169" cy="120808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2"/>
                  </a:solidFill>
                </a:rPr>
                <a:t>Annotated Genome</a:t>
              </a:r>
              <a:endParaRPr lang="en-US" sz="2200" b="1" dirty="0">
                <a:solidFill>
                  <a:schemeClr val="tx2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0" idx="3"/>
              <a:endCxn id="11" idx="7"/>
            </p:cNvCxnSpPr>
            <p:nvPr/>
          </p:nvCxnSpPr>
          <p:spPr>
            <a:xfrm rot="5400000">
              <a:off x="3315183" y="2303869"/>
              <a:ext cx="353840" cy="551638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386922" y="2375608"/>
            <a:ext cx="2239964" cy="925600"/>
            <a:chOff x="3386922" y="2375608"/>
            <a:chExt cx="2239964" cy="925600"/>
          </a:xfrm>
        </p:grpSpPr>
        <p:cxnSp>
          <p:nvCxnSpPr>
            <p:cNvPr id="26" name="Straight Connector 25"/>
            <p:cNvCxnSpPr>
              <a:stCxn id="37" idx="2"/>
            </p:cNvCxnSpPr>
            <p:nvPr/>
          </p:nvCxnSpPr>
          <p:spPr>
            <a:xfrm rot="10800000">
              <a:off x="3517900" y="2565400"/>
              <a:ext cx="2108986" cy="73580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xplosion 2 27"/>
            <p:cNvSpPr/>
            <p:nvPr/>
          </p:nvSpPr>
          <p:spPr>
            <a:xfrm>
              <a:off x="3386922" y="2375608"/>
              <a:ext cx="381000" cy="381000"/>
            </a:xfrm>
            <a:prstGeom prst="irregularSeal2">
              <a:avLst/>
            </a:prstGeom>
            <a:solidFill>
              <a:srgbClr val="FFFF00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16284" y="3610856"/>
            <a:ext cx="2679691" cy="1385008"/>
            <a:chOff x="3216284" y="3610856"/>
            <a:chExt cx="2679691" cy="1385008"/>
          </a:xfrm>
        </p:grpSpPr>
        <p:sp>
          <p:nvSpPr>
            <p:cNvPr id="30" name="Oval 29"/>
            <p:cNvSpPr/>
            <p:nvPr/>
          </p:nvSpPr>
          <p:spPr>
            <a:xfrm>
              <a:off x="3402806" y="3787776"/>
              <a:ext cx="2493169" cy="120808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2"/>
                  </a:solidFill>
                </a:rPr>
                <a:t>Draft Metabolic Model</a:t>
              </a:r>
              <a:endParaRPr lang="en-US" sz="2200" b="1" dirty="0">
                <a:solidFill>
                  <a:schemeClr val="tx2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11" idx="5"/>
              <a:endCxn id="30" idx="1"/>
            </p:cNvCxnSpPr>
            <p:nvPr/>
          </p:nvCxnSpPr>
          <p:spPr>
            <a:xfrm rot="16200000" flipH="1">
              <a:off x="3315183" y="3511957"/>
              <a:ext cx="353840" cy="551638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nip Diagonal Corner Rectangle 40"/>
          <p:cNvSpPr/>
          <p:nvPr/>
        </p:nvSpPr>
        <p:spPr>
          <a:xfrm>
            <a:off x="1905786" y="4859340"/>
            <a:ext cx="1481136" cy="1481136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200" b="1" dirty="0" smtClean="0">
                <a:solidFill>
                  <a:schemeClr val="accent3">
                    <a:lumMod val="50000"/>
                  </a:schemeClr>
                </a:solidFill>
              </a:rPr>
              <a:t>Database of</a:t>
            </a:r>
          </a:p>
          <a:p>
            <a:pPr algn="ctr"/>
            <a:r>
              <a:rPr lang="en-US" sz="2200" b="1" dirty="0" smtClean="0">
                <a:solidFill>
                  <a:schemeClr val="accent3">
                    <a:lumMod val="50000"/>
                  </a:schemeClr>
                </a:solidFill>
              </a:rPr>
              <a:t>Plant </a:t>
            </a:r>
          </a:p>
          <a:p>
            <a:pPr algn="ctr"/>
            <a:r>
              <a:rPr lang="en-US" sz="2200" b="1" dirty="0" smtClean="0">
                <a:solidFill>
                  <a:schemeClr val="accent3">
                    <a:lumMod val="50000"/>
                  </a:schemeClr>
                </a:solidFill>
              </a:rPr>
              <a:t>Reactions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646353" y="3597276"/>
            <a:ext cx="1083469" cy="1262065"/>
            <a:chOff x="2646353" y="3597276"/>
            <a:chExt cx="1083469" cy="1262065"/>
          </a:xfrm>
        </p:grpSpPr>
        <p:cxnSp>
          <p:nvCxnSpPr>
            <p:cNvPr id="44" name="Straight Arrow Connector 43"/>
            <p:cNvCxnSpPr>
              <a:stCxn id="41" idx="3"/>
            </p:cNvCxnSpPr>
            <p:nvPr/>
          </p:nvCxnSpPr>
          <p:spPr>
            <a:xfrm rot="5400000" flipH="1" flipV="1">
              <a:off x="2551108" y="3854446"/>
              <a:ext cx="1100140" cy="909649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xplosion 2 46"/>
            <p:cNvSpPr/>
            <p:nvPr/>
          </p:nvSpPr>
          <p:spPr>
            <a:xfrm>
              <a:off x="3348822" y="3597276"/>
              <a:ext cx="381000" cy="381000"/>
            </a:xfrm>
            <a:prstGeom prst="irregularSeal2">
              <a:avLst/>
            </a:prstGeom>
            <a:solidFill>
              <a:srgbClr val="FFFF00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Snip Diagonal Corner Rectangle 36"/>
          <p:cNvSpPr/>
          <p:nvPr/>
        </p:nvSpPr>
        <p:spPr>
          <a:xfrm>
            <a:off x="5626886" y="2560640"/>
            <a:ext cx="1481136" cy="1481136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200" b="1" dirty="0" smtClean="0">
                <a:solidFill>
                  <a:schemeClr val="accent3">
                    <a:lumMod val="50000"/>
                  </a:schemeClr>
                </a:solidFill>
              </a:rPr>
              <a:t>Database of</a:t>
            </a:r>
          </a:p>
          <a:p>
            <a:pPr algn="ctr"/>
            <a:r>
              <a:rPr lang="en-US" sz="2200" b="1" dirty="0" smtClean="0">
                <a:solidFill>
                  <a:schemeClr val="accent3">
                    <a:lumMod val="50000"/>
                  </a:schemeClr>
                </a:solidFill>
              </a:rPr>
              <a:t>Plant </a:t>
            </a:r>
          </a:p>
          <a:p>
            <a:pPr algn="ctr"/>
            <a:r>
              <a:rPr lang="en-US" sz="2200" b="1" dirty="0" smtClean="0">
                <a:solidFill>
                  <a:schemeClr val="accent3">
                    <a:lumMod val="50000"/>
                  </a:schemeClr>
                </a:solidFill>
              </a:rPr>
              <a:t>K-mers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dirty="0" smtClean="0"/>
              <a:t>Plant K-mers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4315"/>
          </a:xfrm>
        </p:spPr>
        <p:txBody>
          <a:bodyPr/>
          <a:lstStyle/>
          <a:p>
            <a:r>
              <a:rPr lang="en-US" dirty="0" smtClean="0"/>
              <a:t>A K-</a:t>
            </a:r>
            <a:r>
              <a:rPr lang="en-US" dirty="0" err="1" smtClean="0"/>
              <a:t>mer</a:t>
            </a:r>
            <a:r>
              <a:rPr lang="en-US" dirty="0" smtClean="0"/>
              <a:t> is a short (8 AAs) peptide sequence</a:t>
            </a:r>
          </a:p>
          <a:p>
            <a:pPr lvl="1"/>
            <a:r>
              <a:rPr lang="en-US" dirty="0" smtClean="0"/>
              <a:t>It is a unique representation of a protein function:</a:t>
            </a:r>
          </a:p>
          <a:p>
            <a:pPr lvl="2"/>
            <a:r>
              <a:rPr lang="en-US" dirty="0"/>
              <a:t>MTIRNQRF        </a:t>
            </a:r>
            <a:endParaRPr lang="en-US" dirty="0" smtClean="0"/>
          </a:p>
          <a:p>
            <a:pPr lvl="2"/>
            <a:r>
              <a:rPr lang="en-US" dirty="0" err="1" smtClean="0"/>
              <a:t>Ubiquinol</a:t>
            </a:r>
            <a:r>
              <a:rPr lang="en-US" dirty="0"/>
              <a:t>--cytochrome c </a:t>
            </a:r>
            <a:r>
              <a:rPr lang="en-US" dirty="0" err="1"/>
              <a:t>reductase</a:t>
            </a:r>
            <a:r>
              <a:rPr lang="en-US" dirty="0"/>
              <a:t>, cytochrome B subunit (EC 1.10.2.2</a:t>
            </a:r>
            <a:r>
              <a:rPr lang="en-US" dirty="0" smtClean="0"/>
              <a:t>)</a:t>
            </a:r>
          </a:p>
          <a:p>
            <a:r>
              <a:rPr lang="en-US" dirty="0" smtClean="0"/>
              <a:t>K-mers are generated </a:t>
            </a:r>
            <a:r>
              <a:rPr lang="en-US" dirty="0" smtClean="0"/>
              <a:t>from </a:t>
            </a:r>
            <a:r>
              <a:rPr lang="en-US" dirty="0" err="1" smtClean="0"/>
              <a:t>OrthoFinder</a:t>
            </a:r>
            <a:r>
              <a:rPr lang="en-US" dirty="0" smtClean="0"/>
              <a:t>/</a:t>
            </a:r>
            <a:r>
              <a:rPr lang="en-US" dirty="0" err="1" smtClean="0"/>
              <a:t>PlantSEED</a:t>
            </a:r>
            <a:r>
              <a:rPr lang="en-US" dirty="0" smtClean="0"/>
              <a:t> protein families</a:t>
            </a:r>
          </a:p>
          <a:p>
            <a:r>
              <a:rPr lang="en-US" dirty="0" smtClean="0"/>
              <a:t>~700K K-</a:t>
            </a:r>
            <a:r>
              <a:rPr lang="en-US" dirty="0" err="1" smtClean="0"/>
              <a:t>mers</a:t>
            </a:r>
            <a:r>
              <a:rPr lang="en-US" dirty="0" smtClean="0"/>
              <a:t> generated for plant primary metabolism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77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User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Look through every functional role in Central Carbon Metabolism</a:t>
            </a:r>
          </a:p>
          <a:p>
            <a:pPr lvl="1"/>
            <a:r>
              <a:rPr lang="en-US" dirty="0" smtClean="0"/>
              <a:t>Glycolysis, TCA Cycle, PPP</a:t>
            </a:r>
          </a:p>
          <a:p>
            <a:r>
              <a:rPr lang="en-US" dirty="0" smtClean="0"/>
              <a:t>Does your genome have feature(s) annotated with each function?</a:t>
            </a:r>
          </a:p>
          <a:p>
            <a:r>
              <a:rPr lang="en-US" dirty="0" smtClean="0"/>
              <a:t> Tip: Use two tabs/pages</a:t>
            </a:r>
          </a:p>
          <a:p>
            <a:pPr lvl="1"/>
            <a:r>
              <a:rPr lang="en-US" dirty="0" smtClean="0"/>
              <a:t>One for master list of PlantSEED annotation</a:t>
            </a:r>
          </a:p>
          <a:p>
            <a:pPr lvl="1"/>
            <a:r>
              <a:rPr lang="en-US" dirty="0" smtClean="0"/>
              <a:t>One for annotation of User’s genome</a:t>
            </a:r>
          </a:p>
          <a:p>
            <a:r>
              <a:rPr lang="en-US" dirty="0" smtClean="0"/>
              <a:t>Do the same for </a:t>
            </a:r>
            <a:r>
              <a:rPr lang="en-US" smtClean="0"/>
              <a:t>a subsystem of choice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598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921670" y="2227913"/>
            <a:ext cx="5227638" cy="2752725"/>
            <a:chOff x="344281" y="2470748"/>
            <a:chExt cx="3634341" cy="1913656"/>
          </a:xfrm>
        </p:grpSpPr>
        <p:cxnSp>
          <p:nvCxnSpPr>
            <p:cNvPr id="5" name="Straight Connector 42"/>
            <p:cNvCxnSpPr>
              <a:cxnSpLocks noChangeShapeType="1"/>
              <a:stCxn id="106" idx="7"/>
              <a:endCxn id="107" idx="4"/>
            </p:cNvCxnSpPr>
            <p:nvPr/>
          </p:nvCxnSpPr>
          <p:spPr bwMode="auto">
            <a:xfrm>
              <a:off x="3283119" y="2939041"/>
              <a:ext cx="243556" cy="1019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" name="Straight Connector 43"/>
            <p:cNvCxnSpPr>
              <a:cxnSpLocks noChangeShapeType="1"/>
              <a:stCxn id="107" idx="4"/>
              <a:endCxn id="108" idx="1"/>
            </p:cNvCxnSpPr>
            <p:nvPr/>
          </p:nvCxnSpPr>
          <p:spPr bwMode="auto">
            <a:xfrm>
              <a:off x="3526675" y="2949232"/>
              <a:ext cx="243300" cy="8974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" name="Straight Connector 44"/>
            <p:cNvCxnSpPr>
              <a:cxnSpLocks noChangeShapeType="1"/>
              <a:stCxn id="136" idx="4"/>
              <a:endCxn id="137" idx="7"/>
            </p:cNvCxnSpPr>
            <p:nvPr/>
          </p:nvCxnSpPr>
          <p:spPr bwMode="auto">
            <a:xfrm>
              <a:off x="2514707" y="4010030"/>
              <a:ext cx="255163" cy="3138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" name="Straight Connector 45"/>
            <p:cNvCxnSpPr>
              <a:cxnSpLocks noChangeShapeType="1"/>
              <a:stCxn id="158" idx="4"/>
              <a:endCxn id="142" idx="4"/>
            </p:cNvCxnSpPr>
            <p:nvPr/>
          </p:nvCxnSpPr>
          <p:spPr bwMode="auto">
            <a:xfrm>
              <a:off x="1081990" y="3881757"/>
              <a:ext cx="229440" cy="15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9" name="Straight Connector 49"/>
            <p:cNvCxnSpPr>
              <a:cxnSpLocks noChangeShapeType="1"/>
              <a:stCxn id="155" idx="7"/>
              <a:endCxn id="157" idx="7"/>
            </p:cNvCxnSpPr>
            <p:nvPr/>
          </p:nvCxnSpPr>
          <p:spPr bwMode="auto">
            <a:xfrm flipV="1">
              <a:off x="418847" y="3785465"/>
              <a:ext cx="268127" cy="4493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0" name="Straight Connector 50"/>
            <p:cNvCxnSpPr>
              <a:cxnSpLocks noChangeShapeType="1"/>
              <a:stCxn id="154" idx="7"/>
              <a:endCxn id="141" idx="4"/>
            </p:cNvCxnSpPr>
            <p:nvPr/>
          </p:nvCxnSpPr>
          <p:spPr bwMode="auto">
            <a:xfrm>
              <a:off x="384867" y="3129114"/>
              <a:ext cx="327966" cy="5316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1" name="Straight Connector 51"/>
            <p:cNvCxnSpPr>
              <a:cxnSpLocks noChangeShapeType="1"/>
              <a:stCxn id="145" idx="4"/>
              <a:endCxn id="146" idx="4"/>
            </p:cNvCxnSpPr>
            <p:nvPr/>
          </p:nvCxnSpPr>
          <p:spPr bwMode="auto">
            <a:xfrm flipV="1">
              <a:off x="805646" y="2940004"/>
              <a:ext cx="248940" cy="92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2" name="Straight Connector 52"/>
            <p:cNvCxnSpPr>
              <a:cxnSpLocks noChangeShapeType="1"/>
              <a:stCxn id="146" idx="7"/>
              <a:endCxn id="147" idx="4"/>
            </p:cNvCxnSpPr>
            <p:nvPr/>
          </p:nvCxnSpPr>
          <p:spPr bwMode="auto">
            <a:xfrm>
              <a:off x="1054458" y="2940132"/>
              <a:ext cx="199243" cy="4481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3" name="Straight Connector 53"/>
            <p:cNvCxnSpPr>
              <a:cxnSpLocks noChangeShapeType="1"/>
              <a:stCxn id="127" idx="4"/>
              <a:endCxn id="126" idx="4"/>
            </p:cNvCxnSpPr>
            <p:nvPr/>
          </p:nvCxnSpPr>
          <p:spPr bwMode="auto">
            <a:xfrm>
              <a:off x="2998409" y="3864172"/>
              <a:ext cx="239324" cy="5598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4" name="Straight Connector 54"/>
            <p:cNvCxnSpPr>
              <a:cxnSpLocks noChangeShapeType="1"/>
              <a:stCxn id="128" idx="4"/>
              <a:endCxn id="125" idx="4"/>
            </p:cNvCxnSpPr>
            <p:nvPr/>
          </p:nvCxnSpPr>
          <p:spPr bwMode="auto">
            <a:xfrm>
              <a:off x="3039819" y="3711772"/>
              <a:ext cx="243428" cy="6252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5" name="Straight Connector 55"/>
            <p:cNvCxnSpPr>
              <a:cxnSpLocks noChangeShapeType="1"/>
              <a:stCxn id="119" idx="4"/>
              <a:endCxn id="120" idx="7"/>
            </p:cNvCxnSpPr>
            <p:nvPr/>
          </p:nvCxnSpPr>
          <p:spPr bwMode="auto">
            <a:xfrm>
              <a:off x="3237733" y="3576957"/>
              <a:ext cx="197786" cy="1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6" name="Straight Connector 56"/>
            <p:cNvCxnSpPr>
              <a:cxnSpLocks noChangeShapeType="1"/>
              <a:stCxn id="116" idx="4"/>
              <a:endCxn id="117" idx="4"/>
            </p:cNvCxnSpPr>
            <p:nvPr/>
          </p:nvCxnSpPr>
          <p:spPr bwMode="auto">
            <a:xfrm>
              <a:off x="2620526" y="3576957"/>
              <a:ext cx="152400" cy="4493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" name="Straight Connector 57"/>
            <p:cNvCxnSpPr>
              <a:cxnSpLocks noChangeShapeType="1"/>
              <a:stCxn id="115" idx="7"/>
              <a:endCxn id="116" idx="4"/>
            </p:cNvCxnSpPr>
            <p:nvPr/>
          </p:nvCxnSpPr>
          <p:spPr bwMode="auto">
            <a:xfrm>
              <a:off x="2458457" y="3478706"/>
              <a:ext cx="162069" cy="9825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" name="Straight Connector 58"/>
            <p:cNvCxnSpPr>
              <a:cxnSpLocks noChangeShapeType="1"/>
              <a:stCxn id="114" idx="7"/>
              <a:endCxn id="113" idx="7"/>
            </p:cNvCxnSpPr>
            <p:nvPr/>
          </p:nvCxnSpPr>
          <p:spPr bwMode="auto">
            <a:xfrm flipV="1">
              <a:off x="2588947" y="3317225"/>
              <a:ext cx="133878" cy="1758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" name="Straight Connector 59"/>
            <p:cNvCxnSpPr>
              <a:cxnSpLocks noChangeShapeType="1"/>
              <a:stCxn id="103" idx="4"/>
              <a:endCxn id="104" idx="1"/>
            </p:cNvCxnSpPr>
            <p:nvPr/>
          </p:nvCxnSpPr>
          <p:spPr bwMode="auto">
            <a:xfrm flipV="1">
              <a:off x="2471884" y="2967230"/>
              <a:ext cx="197786" cy="4506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" name="Straight Connector 60"/>
            <p:cNvCxnSpPr>
              <a:cxnSpLocks noChangeShapeType="1"/>
              <a:stCxn id="104" idx="4"/>
              <a:endCxn id="105" idx="7"/>
            </p:cNvCxnSpPr>
            <p:nvPr/>
          </p:nvCxnSpPr>
          <p:spPr bwMode="auto">
            <a:xfrm flipV="1">
              <a:off x="2669798" y="2960005"/>
              <a:ext cx="369893" cy="735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" name="Straight Connector 61"/>
            <p:cNvCxnSpPr>
              <a:cxnSpLocks noChangeShapeType="1"/>
              <a:stCxn id="113" idx="4"/>
              <a:endCxn id="112" idx="7"/>
            </p:cNvCxnSpPr>
            <p:nvPr/>
          </p:nvCxnSpPr>
          <p:spPr bwMode="auto">
            <a:xfrm flipV="1">
              <a:off x="2722953" y="3209763"/>
              <a:ext cx="316738" cy="10733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" name="Straight Connector 62"/>
            <p:cNvCxnSpPr>
              <a:cxnSpLocks noChangeShapeType="1"/>
              <a:stCxn id="112" idx="7"/>
              <a:endCxn id="111" idx="7"/>
            </p:cNvCxnSpPr>
            <p:nvPr/>
          </p:nvCxnSpPr>
          <p:spPr bwMode="auto">
            <a:xfrm>
              <a:off x="3039691" y="3209763"/>
              <a:ext cx="197914" cy="6252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3" name="Straight Connector 63"/>
            <p:cNvCxnSpPr>
              <a:cxnSpLocks noChangeShapeType="1"/>
              <a:stCxn id="111" idx="7"/>
              <a:endCxn id="110" idx="1"/>
            </p:cNvCxnSpPr>
            <p:nvPr/>
          </p:nvCxnSpPr>
          <p:spPr bwMode="auto">
            <a:xfrm flipV="1">
              <a:off x="3237605" y="3243786"/>
              <a:ext cx="243428" cy="285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4" name="Straight Connector 64"/>
            <p:cNvCxnSpPr>
              <a:cxnSpLocks noChangeShapeType="1"/>
              <a:stCxn id="110" idx="4"/>
              <a:endCxn id="109" idx="4"/>
            </p:cNvCxnSpPr>
            <p:nvPr/>
          </p:nvCxnSpPr>
          <p:spPr bwMode="auto">
            <a:xfrm>
              <a:off x="3481161" y="3243914"/>
              <a:ext cx="243428" cy="15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5" name="Straight Connector 65"/>
            <p:cNvCxnSpPr>
              <a:cxnSpLocks noChangeShapeType="1"/>
              <a:stCxn id="139" idx="4"/>
              <a:endCxn id="140" idx="4"/>
            </p:cNvCxnSpPr>
            <p:nvPr/>
          </p:nvCxnSpPr>
          <p:spPr bwMode="auto">
            <a:xfrm>
              <a:off x="2568134" y="3819234"/>
              <a:ext cx="187537" cy="4493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6" name="Straight Connector 66"/>
            <p:cNvCxnSpPr>
              <a:cxnSpLocks noChangeShapeType="1"/>
              <a:stCxn id="134" idx="4"/>
              <a:endCxn id="135" idx="4"/>
            </p:cNvCxnSpPr>
            <p:nvPr/>
          </p:nvCxnSpPr>
          <p:spPr bwMode="auto">
            <a:xfrm>
              <a:off x="2030962" y="4010030"/>
              <a:ext cx="244331" cy="3125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7" name="Straight Connector 67"/>
            <p:cNvCxnSpPr>
              <a:cxnSpLocks noChangeShapeType="1"/>
              <a:stCxn id="126" idx="4"/>
            </p:cNvCxnSpPr>
            <p:nvPr/>
          </p:nvCxnSpPr>
          <p:spPr bwMode="auto">
            <a:xfrm>
              <a:off x="3237733" y="3920153"/>
              <a:ext cx="197914" cy="15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8" name="Straight Connector 68"/>
            <p:cNvCxnSpPr>
              <a:cxnSpLocks noChangeShapeType="1"/>
              <a:stCxn id="129" idx="4"/>
              <a:endCxn id="133" idx="7"/>
            </p:cNvCxnSpPr>
            <p:nvPr/>
          </p:nvCxnSpPr>
          <p:spPr bwMode="auto">
            <a:xfrm flipV="1">
              <a:off x="1804921" y="3819362"/>
              <a:ext cx="329314" cy="5585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9" name="Straight Connector 69"/>
            <p:cNvCxnSpPr>
              <a:cxnSpLocks noChangeShapeType="1"/>
              <a:stCxn id="151" idx="1"/>
              <a:endCxn id="130" idx="4"/>
            </p:cNvCxnSpPr>
            <p:nvPr/>
          </p:nvCxnSpPr>
          <p:spPr bwMode="auto">
            <a:xfrm>
              <a:off x="1544796" y="3658204"/>
              <a:ext cx="251985" cy="2621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0" name="Straight Connector 70"/>
            <p:cNvCxnSpPr>
              <a:cxnSpLocks noChangeShapeType="1"/>
              <a:stCxn id="160" idx="4"/>
              <a:endCxn id="161" idx="4"/>
            </p:cNvCxnSpPr>
            <p:nvPr/>
          </p:nvCxnSpPr>
          <p:spPr bwMode="auto">
            <a:xfrm>
              <a:off x="768895" y="3478578"/>
              <a:ext cx="296831" cy="15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1" name="Straight Connector 71"/>
            <p:cNvCxnSpPr>
              <a:cxnSpLocks noChangeShapeType="1"/>
              <a:stCxn id="149" idx="7"/>
              <a:endCxn id="152" idx="4"/>
            </p:cNvCxnSpPr>
            <p:nvPr/>
          </p:nvCxnSpPr>
          <p:spPr bwMode="auto">
            <a:xfrm flipV="1">
              <a:off x="1348985" y="3433640"/>
              <a:ext cx="286967" cy="1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2" name="Straight Connector 72"/>
            <p:cNvCxnSpPr>
              <a:cxnSpLocks noChangeShapeType="1"/>
              <a:stCxn id="152" idx="4"/>
            </p:cNvCxnSpPr>
            <p:nvPr/>
          </p:nvCxnSpPr>
          <p:spPr bwMode="auto">
            <a:xfrm>
              <a:off x="1635952" y="3433640"/>
              <a:ext cx="297465" cy="4639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3" name="Straight Connector 73"/>
            <p:cNvCxnSpPr>
              <a:cxnSpLocks noChangeShapeType="1"/>
              <a:stCxn id="120" idx="4"/>
              <a:endCxn id="121" idx="4"/>
            </p:cNvCxnSpPr>
            <p:nvPr/>
          </p:nvCxnSpPr>
          <p:spPr bwMode="auto">
            <a:xfrm>
              <a:off x="3435647" y="3576957"/>
              <a:ext cx="152400" cy="1524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4" name="Straight Connector 74"/>
            <p:cNvCxnSpPr>
              <a:cxnSpLocks noChangeShapeType="1"/>
              <a:stCxn id="147" idx="4"/>
              <a:endCxn id="96" idx="4"/>
            </p:cNvCxnSpPr>
            <p:nvPr/>
          </p:nvCxnSpPr>
          <p:spPr bwMode="auto">
            <a:xfrm flipV="1">
              <a:off x="1253701" y="2922420"/>
              <a:ext cx="344468" cy="6252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5" name="Straight Connector 75"/>
            <p:cNvCxnSpPr>
              <a:cxnSpLocks noChangeShapeType="1"/>
              <a:stCxn id="100" idx="7"/>
              <a:endCxn id="103" idx="4"/>
            </p:cNvCxnSpPr>
            <p:nvPr/>
          </p:nvCxnSpPr>
          <p:spPr bwMode="auto">
            <a:xfrm>
              <a:off x="2260368" y="2967486"/>
              <a:ext cx="211516" cy="4481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6" name="Straight Connector 76"/>
            <p:cNvCxnSpPr>
              <a:cxnSpLocks noChangeShapeType="1"/>
              <a:stCxn id="125" idx="4"/>
            </p:cNvCxnSpPr>
            <p:nvPr/>
          </p:nvCxnSpPr>
          <p:spPr bwMode="auto">
            <a:xfrm>
              <a:off x="3283247" y="3774295"/>
              <a:ext cx="152400" cy="14585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7" name="Straight Connector 77"/>
            <p:cNvCxnSpPr>
              <a:cxnSpLocks noChangeShapeType="1"/>
              <a:stCxn id="101" idx="7"/>
              <a:endCxn id="100" idx="4"/>
            </p:cNvCxnSpPr>
            <p:nvPr/>
          </p:nvCxnSpPr>
          <p:spPr bwMode="auto">
            <a:xfrm>
              <a:off x="2153482" y="2788978"/>
              <a:ext cx="107014" cy="17838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8" name="Straight Connector 78"/>
            <p:cNvCxnSpPr>
              <a:cxnSpLocks noChangeShapeType="1"/>
              <a:stCxn id="133" idx="7"/>
              <a:endCxn id="135" idx="4"/>
            </p:cNvCxnSpPr>
            <p:nvPr/>
          </p:nvCxnSpPr>
          <p:spPr bwMode="auto">
            <a:xfrm>
              <a:off x="2134235" y="3819362"/>
              <a:ext cx="141058" cy="22192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9" name="Straight Connector 79"/>
            <p:cNvCxnSpPr>
              <a:cxnSpLocks noChangeShapeType="1"/>
              <a:stCxn id="130" idx="1"/>
              <a:endCxn id="129" idx="4"/>
            </p:cNvCxnSpPr>
            <p:nvPr/>
          </p:nvCxnSpPr>
          <p:spPr bwMode="auto">
            <a:xfrm>
              <a:off x="1796653" y="3684290"/>
              <a:ext cx="8268" cy="19092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0" name="Straight Connector 80"/>
            <p:cNvCxnSpPr>
              <a:cxnSpLocks noChangeShapeType="1"/>
              <a:stCxn id="121" idx="4"/>
              <a:endCxn id="122" idx="4"/>
            </p:cNvCxnSpPr>
            <p:nvPr/>
          </p:nvCxnSpPr>
          <p:spPr bwMode="auto">
            <a:xfrm>
              <a:off x="3588047" y="3729357"/>
              <a:ext cx="152400" cy="1524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1" name="Straight Connector 81"/>
            <p:cNvCxnSpPr>
              <a:cxnSpLocks noChangeShapeType="1"/>
              <a:stCxn id="129" idx="4"/>
              <a:endCxn id="134" idx="1"/>
            </p:cNvCxnSpPr>
            <p:nvPr/>
          </p:nvCxnSpPr>
          <p:spPr bwMode="auto">
            <a:xfrm>
              <a:off x="1804921" y="3875214"/>
              <a:ext cx="225913" cy="1346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2" name="Straight Connector 82"/>
            <p:cNvCxnSpPr>
              <a:cxnSpLocks noChangeShapeType="1"/>
              <a:stCxn id="138" idx="4"/>
              <a:endCxn id="139" idx="4"/>
            </p:cNvCxnSpPr>
            <p:nvPr/>
          </p:nvCxnSpPr>
          <p:spPr bwMode="auto">
            <a:xfrm>
              <a:off x="2388506" y="3729357"/>
              <a:ext cx="179628" cy="8987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3" name="Straight Connector 83"/>
            <p:cNvCxnSpPr>
              <a:cxnSpLocks noChangeShapeType="1"/>
              <a:stCxn id="132" idx="4"/>
              <a:endCxn id="138" idx="4"/>
            </p:cNvCxnSpPr>
            <p:nvPr/>
          </p:nvCxnSpPr>
          <p:spPr bwMode="auto">
            <a:xfrm>
              <a:off x="2191028" y="3576957"/>
              <a:ext cx="197478" cy="1524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4" name="Straight Connector 84"/>
            <p:cNvCxnSpPr>
              <a:cxnSpLocks noChangeShapeType="1"/>
              <a:stCxn id="157" idx="7"/>
              <a:endCxn id="156" idx="4"/>
            </p:cNvCxnSpPr>
            <p:nvPr/>
          </p:nvCxnSpPr>
          <p:spPr bwMode="auto">
            <a:xfrm>
              <a:off x="686974" y="3785465"/>
              <a:ext cx="207724" cy="17962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5" name="Straight Connector 85"/>
            <p:cNvCxnSpPr>
              <a:cxnSpLocks noChangeShapeType="1"/>
              <a:stCxn id="142" idx="4"/>
              <a:endCxn id="150" idx="7"/>
            </p:cNvCxnSpPr>
            <p:nvPr/>
          </p:nvCxnSpPr>
          <p:spPr bwMode="auto">
            <a:xfrm>
              <a:off x="1311430" y="3881757"/>
              <a:ext cx="300568" cy="12840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6" name="Straight Connector 86"/>
            <p:cNvCxnSpPr>
              <a:cxnSpLocks noChangeShapeType="1"/>
              <a:stCxn id="97" idx="7"/>
              <a:endCxn id="98" idx="7"/>
            </p:cNvCxnSpPr>
            <p:nvPr/>
          </p:nvCxnSpPr>
          <p:spPr bwMode="auto">
            <a:xfrm>
              <a:off x="1757654" y="3074948"/>
              <a:ext cx="152400" cy="1524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7" name="Straight Connector 87"/>
            <p:cNvCxnSpPr>
              <a:cxnSpLocks noChangeShapeType="1"/>
              <a:stCxn id="148" idx="4"/>
              <a:endCxn id="152" idx="1"/>
            </p:cNvCxnSpPr>
            <p:nvPr/>
          </p:nvCxnSpPr>
          <p:spPr bwMode="auto">
            <a:xfrm>
              <a:off x="1410216" y="3193964"/>
              <a:ext cx="225608" cy="23954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8" name="Straight Connector 88"/>
            <p:cNvCxnSpPr>
              <a:cxnSpLocks noChangeShapeType="1"/>
              <a:stCxn id="123" idx="7"/>
              <a:endCxn id="122" idx="4"/>
            </p:cNvCxnSpPr>
            <p:nvPr/>
          </p:nvCxnSpPr>
          <p:spPr bwMode="auto">
            <a:xfrm>
              <a:off x="3740319" y="3622023"/>
              <a:ext cx="128" cy="25973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9" name="Straight Connector 89"/>
            <p:cNvCxnSpPr>
              <a:cxnSpLocks noChangeShapeType="1"/>
              <a:stCxn id="135" idx="4"/>
              <a:endCxn id="143" idx="1"/>
            </p:cNvCxnSpPr>
            <p:nvPr/>
          </p:nvCxnSpPr>
          <p:spPr bwMode="auto">
            <a:xfrm flipH="1">
              <a:off x="2260368" y="4041286"/>
              <a:ext cx="14925" cy="29772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0" name="Straight Connector 90"/>
            <p:cNvCxnSpPr>
              <a:cxnSpLocks noChangeShapeType="1"/>
              <a:stCxn id="108" idx="7"/>
              <a:endCxn id="109" idx="7"/>
            </p:cNvCxnSpPr>
            <p:nvPr/>
          </p:nvCxnSpPr>
          <p:spPr bwMode="auto">
            <a:xfrm flipH="1">
              <a:off x="3724461" y="3039237"/>
              <a:ext cx="45514" cy="204805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1" name="Straight Connector 91"/>
            <p:cNvCxnSpPr>
              <a:cxnSpLocks noChangeShapeType="1"/>
              <a:stCxn id="125" idx="4"/>
              <a:endCxn id="126" idx="4"/>
            </p:cNvCxnSpPr>
            <p:nvPr/>
          </p:nvCxnSpPr>
          <p:spPr bwMode="auto">
            <a:xfrm flipH="1">
              <a:off x="3237733" y="3774295"/>
              <a:ext cx="45514" cy="14585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2" name="Straight Connector 92"/>
            <p:cNvCxnSpPr>
              <a:cxnSpLocks noChangeShapeType="1"/>
              <a:stCxn id="114" idx="7"/>
              <a:endCxn id="115" idx="4"/>
            </p:cNvCxnSpPr>
            <p:nvPr/>
          </p:nvCxnSpPr>
          <p:spPr bwMode="auto">
            <a:xfrm flipH="1">
              <a:off x="2458585" y="3334809"/>
              <a:ext cx="130362" cy="14376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3" name="Straight Connector 93"/>
            <p:cNvCxnSpPr>
              <a:cxnSpLocks noChangeShapeType="1"/>
              <a:stCxn id="132" idx="7"/>
              <a:endCxn id="133" idx="4"/>
            </p:cNvCxnSpPr>
            <p:nvPr/>
          </p:nvCxnSpPr>
          <p:spPr bwMode="auto">
            <a:xfrm flipH="1">
              <a:off x="2134363" y="3577085"/>
              <a:ext cx="56537" cy="24214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4" name="Straight Connector 94"/>
            <p:cNvCxnSpPr>
              <a:cxnSpLocks noChangeShapeType="1"/>
              <a:stCxn id="139" idx="7"/>
              <a:endCxn id="136" idx="4"/>
            </p:cNvCxnSpPr>
            <p:nvPr/>
          </p:nvCxnSpPr>
          <p:spPr bwMode="auto">
            <a:xfrm flipH="1">
              <a:off x="2514707" y="3819362"/>
              <a:ext cx="53299" cy="19066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5" name="Straight Connector 95"/>
            <p:cNvCxnSpPr>
              <a:cxnSpLocks noChangeShapeType="1"/>
              <a:stCxn id="94" idx="7"/>
              <a:endCxn id="97" idx="0"/>
            </p:cNvCxnSpPr>
            <p:nvPr/>
          </p:nvCxnSpPr>
          <p:spPr bwMode="auto">
            <a:xfrm>
              <a:off x="1748719" y="2788978"/>
              <a:ext cx="8807" cy="28584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6" name="Straight Connector 96"/>
            <p:cNvCxnSpPr>
              <a:cxnSpLocks noChangeShapeType="1"/>
              <a:stCxn id="99" idx="7"/>
              <a:endCxn id="98" idx="4"/>
            </p:cNvCxnSpPr>
            <p:nvPr/>
          </p:nvCxnSpPr>
          <p:spPr bwMode="auto">
            <a:xfrm flipH="1">
              <a:off x="1910182" y="3119886"/>
              <a:ext cx="152272" cy="10733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7" name="Straight Connector 97"/>
            <p:cNvCxnSpPr>
              <a:cxnSpLocks noChangeShapeType="1"/>
              <a:stCxn id="102" idx="0"/>
              <a:endCxn id="101" idx="4"/>
            </p:cNvCxnSpPr>
            <p:nvPr/>
          </p:nvCxnSpPr>
          <p:spPr bwMode="auto">
            <a:xfrm>
              <a:off x="2153354" y="2559286"/>
              <a:ext cx="256" cy="22956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8" name="Straight Connector 98"/>
            <p:cNvCxnSpPr>
              <a:cxnSpLocks noChangeShapeType="1"/>
              <a:stCxn id="95" idx="4"/>
              <a:endCxn id="94" idx="7"/>
            </p:cNvCxnSpPr>
            <p:nvPr/>
          </p:nvCxnSpPr>
          <p:spPr bwMode="auto">
            <a:xfrm flipH="1">
              <a:off x="1748719" y="2559286"/>
              <a:ext cx="128" cy="22969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9" name="Straight Connector 99"/>
            <p:cNvCxnSpPr>
              <a:cxnSpLocks noChangeShapeType="1"/>
              <a:stCxn id="144" idx="7"/>
              <a:endCxn id="145" idx="4"/>
            </p:cNvCxnSpPr>
            <p:nvPr/>
          </p:nvCxnSpPr>
          <p:spPr bwMode="auto">
            <a:xfrm>
              <a:off x="805518" y="2515484"/>
              <a:ext cx="128" cy="43374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0" name="Straight Connector 100"/>
            <p:cNvCxnSpPr>
              <a:cxnSpLocks noChangeShapeType="1"/>
              <a:stCxn id="156" idx="7"/>
              <a:endCxn id="153" idx="4"/>
            </p:cNvCxnSpPr>
            <p:nvPr/>
          </p:nvCxnSpPr>
          <p:spPr bwMode="auto">
            <a:xfrm flipH="1">
              <a:off x="863866" y="3965219"/>
              <a:ext cx="30704" cy="37391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1" name="Straight Connector 101"/>
            <p:cNvCxnSpPr>
              <a:cxnSpLocks noChangeShapeType="1"/>
              <a:stCxn id="148" idx="4"/>
              <a:endCxn id="149" idx="4"/>
            </p:cNvCxnSpPr>
            <p:nvPr/>
          </p:nvCxnSpPr>
          <p:spPr bwMode="auto">
            <a:xfrm flipH="1">
              <a:off x="1349113" y="3193964"/>
              <a:ext cx="61103" cy="23967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2" name="Straight Connector 102"/>
            <p:cNvCxnSpPr>
              <a:cxnSpLocks noChangeShapeType="1"/>
              <a:stCxn id="163" idx="0"/>
              <a:endCxn id="162" idx="7"/>
            </p:cNvCxnSpPr>
            <p:nvPr/>
          </p:nvCxnSpPr>
          <p:spPr bwMode="auto">
            <a:xfrm flipH="1">
              <a:off x="878618" y="3149025"/>
              <a:ext cx="186852" cy="16819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3" name="Straight Connector 103"/>
            <p:cNvCxnSpPr>
              <a:cxnSpLocks noChangeShapeType="1"/>
              <a:stCxn id="146" idx="4"/>
              <a:endCxn id="163" idx="4"/>
            </p:cNvCxnSpPr>
            <p:nvPr/>
          </p:nvCxnSpPr>
          <p:spPr bwMode="auto">
            <a:xfrm>
              <a:off x="1054586" y="2940004"/>
              <a:ext cx="11140" cy="20902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4" name="Straight Connector 104"/>
            <p:cNvCxnSpPr>
              <a:cxnSpLocks noChangeShapeType="1"/>
              <a:stCxn id="145" idx="7"/>
              <a:endCxn id="141" idx="4"/>
            </p:cNvCxnSpPr>
            <p:nvPr/>
          </p:nvCxnSpPr>
          <p:spPr bwMode="auto">
            <a:xfrm flipH="1">
              <a:off x="712833" y="2949360"/>
              <a:ext cx="92685" cy="23292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5" name="Straight Connector 105"/>
            <p:cNvCxnSpPr>
              <a:cxnSpLocks noChangeShapeType="1"/>
              <a:stCxn id="160" idx="7"/>
              <a:endCxn id="157" idx="4"/>
            </p:cNvCxnSpPr>
            <p:nvPr/>
          </p:nvCxnSpPr>
          <p:spPr bwMode="auto">
            <a:xfrm flipH="1">
              <a:off x="687102" y="3478706"/>
              <a:ext cx="81665" cy="30663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6" name="Straight Connector 106"/>
            <p:cNvCxnSpPr>
              <a:cxnSpLocks noChangeShapeType="1"/>
              <a:stCxn id="161" idx="7"/>
              <a:endCxn id="159" idx="7"/>
            </p:cNvCxnSpPr>
            <p:nvPr/>
          </p:nvCxnSpPr>
          <p:spPr bwMode="auto">
            <a:xfrm flipH="1">
              <a:off x="903164" y="3478706"/>
              <a:ext cx="162434" cy="20584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7" name="Straight Connector 107"/>
            <p:cNvCxnSpPr>
              <a:cxnSpLocks noChangeShapeType="1"/>
              <a:stCxn id="158" idx="4"/>
              <a:endCxn id="156" idx="7"/>
            </p:cNvCxnSpPr>
            <p:nvPr/>
          </p:nvCxnSpPr>
          <p:spPr bwMode="auto">
            <a:xfrm flipH="1">
              <a:off x="894570" y="3881757"/>
              <a:ext cx="187420" cy="8346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8" name="Freeform 1868"/>
            <p:cNvSpPr>
              <a:spLocks noEditPoints="1"/>
            </p:cNvSpPr>
            <p:nvPr/>
          </p:nvSpPr>
          <p:spPr bwMode="auto">
            <a:xfrm>
              <a:off x="559143" y="2648524"/>
              <a:ext cx="3419479" cy="1512277"/>
            </a:xfrm>
            <a:custGeom>
              <a:avLst/>
              <a:gdLst>
                <a:gd name="T0" fmla="*/ 15 w 9568"/>
                <a:gd name="T1" fmla="*/ 590 h 4288"/>
                <a:gd name="T2" fmla="*/ 59 w 9568"/>
                <a:gd name="T3" fmla="*/ 447 h 4288"/>
                <a:gd name="T4" fmla="*/ 215 w 9568"/>
                <a:gd name="T5" fmla="*/ 219 h 4288"/>
                <a:gd name="T6" fmla="*/ 328 w 9568"/>
                <a:gd name="T7" fmla="*/ 124 h 4288"/>
                <a:gd name="T8" fmla="*/ 517 w 9568"/>
                <a:gd name="T9" fmla="*/ 34 h 4288"/>
                <a:gd name="T10" fmla="*/ 735 w 9568"/>
                <a:gd name="T11" fmla="*/ 1 h 4288"/>
                <a:gd name="T12" fmla="*/ 8979 w 9568"/>
                <a:gd name="T13" fmla="*/ 15 h 4288"/>
                <a:gd name="T14" fmla="*/ 9122 w 9568"/>
                <a:gd name="T15" fmla="*/ 59 h 4288"/>
                <a:gd name="T16" fmla="*/ 9351 w 9568"/>
                <a:gd name="T17" fmla="*/ 215 h 4288"/>
                <a:gd name="T18" fmla="*/ 9445 w 9568"/>
                <a:gd name="T19" fmla="*/ 328 h 4288"/>
                <a:gd name="T20" fmla="*/ 9535 w 9568"/>
                <a:gd name="T21" fmla="*/ 517 h 4288"/>
                <a:gd name="T22" fmla="*/ 9568 w 9568"/>
                <a:gd name="T23" fmla="*/ 735 h 4288"/>
                <a:gd name="T24" fmla="*/ 9554 w 9568"/>
                <a:gd name="T25" fmla="*/ 3699 h 4288"/>
                <a:gd name="T26" fmla="*/ 9510 w 9568"/>
                <a:gd name="T27" fmla="*/ 3842 h 4288"/>
                <a:gd name="T28" fmla="*/ 9355 w 9568"/>
                <a:gd name="T29" fmla="*/ 4071 h 4288"/>
                <a:gd name="T30" fmla="*/ 9242 w 9568"/>
                <a:gd name="T31" fmla="*/ 4165 h 4288"/>
                <a:gd name="T32" fmla="*/ 9052 w 9568"/>
                <a:gd name="T33" fmla="*/ 4255 h 4288"/>
                <a:gd name="T34" fmla="*/ 8834 w 9568"/>
                <a:gd name="T35" fmla="*/ 4288 h 4288"/>
                <a:gd name="T36" fmla="*/ 590 w 9568"/>
                <a:gd name="T37" fmla="*/ 4274 h 4288"/>
                <a:gd name="T38" fmla="*/ 447 w 9568"/>
                <a:gd name="T39" fmla="*/ 4230 h 4288"/>
                <a:gd name="T40" fmla="*/ 219 w 9568"/>
                <a:gd name="T41" fmla="*/ 4075 h 4288"/>
                <a:gd name="T42" fmla="*/ 124 w 9568"/>
                <a:gd name="T43" fmla="*/ 3962 h 4288"/>
                <a:gd name="T44" fmla="*/ 34 w 9568"/>
                <a:gd name="T45" fmla="*/ 3772 h 4288"/>
                <a:gd name="T46" fmla="*/ 1 w 9568"/>
                <a:gd name="T47" fmla="*/ 3554 h 4288"/>
                <a:gd name="T48" fmla="*/ 68 w 9568"/>
                <a:gd name="T49" fmla="*/ 3620 h 4288"/>
                <a:gd name="T50" fmla="*/ 118 w 9568"/>
                <a:gd name="T51" fmla="*/ 3816 h 4288"/>
                <a:gd name="T52" fmla="*/ 177 w 9568"/>
                <a:gd name="T53" fmla="*/ 3926 h 4288"/>
                <a:gd name="T54" fmla="*/ 364 w 9568"/>
                <a:gd name="T55" fmla="*/ 4112 h 4288"/>
                <a:gd name="T56" fmla="*/ 473 w 9568"/>
                <a:gd name="T57" fmla="*/ 4171 h 4288"/>
                <a:gd name="T58" fmla="*/ 666 w 9568"/>
                <a:gd name="T59" fmla="*/ 4221 h 4288"/>
                <a:gd name="T60" fmla="*/ 8900 w 9568"/>
                <a:gd name="T61" fmla="*/ 4221 h 4288"/>
                <a:gd name="T62" fmla="*/ 9096 w 9568"/>
                <a:gd name="T63" fmla="*/ 4171 h 4288"/>
                <a:gd name="T64" fmla="*/ 9206 w 9568"/>
                <a:gd name="T65" fmla="*/ 4112 h 4288"/>
                <a:gd name="T66" fmla="*/ 9392 w 9568"/>
                <a:gd name="T67" fmla="*/ 3926 h 4288"/>
                <a:gd name="T68" fmla="*/ 9451 w 9568"/>
                <a:gd name="T69" fmla="*/ 3816 h 4288"/>
                <a:gd name="T70" fmla="*/ 9501 w 9568"/>
                <a:gd name="T71" fmla="*/ 3623 h 4288"/>
                <a:gd name="T72" fmla="*/ 9501 w 9568"/>
                <a:gd name="T73" fmla="*/ 669 h 4288"/>
                <a:gd name="T74" fmla="*/ 9451 w 9568"/>
                <a:gd name="T75" fmla="*/ 473 h 4288"/>
                <a:gd name="T76" fmla="*/ 9392 w 9568"/>
                <a:gd name="T77" fmla="*/ 364 h 4288"/>
                <a:gd name="T78" fmla="*/ 9206 w 9568"/>
                <a:gd name="T79" fmla="*/ 177 h 4288"/>
                <a:gd name="T80" fmla="*/ 9096 w 9568"/>
                <a:gd name="T81" fmla="*/ 118 h 4288"/>
                <a:gd name="T82" fmla="*/ 8903 w 9568"/>
                <a:gd name="T83" fmla="*/ 68 h 4288"/>
                <a:gd name="T84" fmla="*/ 669 w 9568"/>
                <a:gd name="T85" fmla="*/ 68 h 4288"/>
                <a:gd name="T86" fmla="*/ 473 w 9568"/>
                <a:gd name="T87" fmla="*/ 118 h 4288"/>
                <a:gd name="T88" fmla="*/ 364 w 9568"/>
                <a:gd name="T89" fmla="*/ 177 h 4288"/>
                <a:gd name="T90" fmla="*/ 177 w 9568"/>
                <a:gd name="T91" fmla="*/ 364 h 4288"/>
                <a:gd name="T92" fmla="*/ 118 w 9568"/>
                <a:gd name="T93" fmla="*/ 473 h 4288"/>
                <a:gd name="T94" fmla="*/ 68 w 9568"/>
                <a:gd name="T95" fmla="*/ 666 h 428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568"/>
                <a:gd name="T145" fmla="*/ 0 h 4288"/>
                <a:gd name="T146" fmla="*/ 9568 w 9568"/>
                <a:gd name="T147" fmla="*/ 4288 h 428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568" h="4288">
                  <a:moveTo>
                    <a:pt x="0" y="736"/>
                  </a:moveTo>
                  <a:lnTo>
                    <a:pt x="5" y="663"/>
                  </a:lnTo>
                  <a:lnTo>
                    <a:pt x="15" y="590"/>
                  </a:lnTo>
                  <a:lnTo>
                    <a:pt x="34" y="519"/>
                  </a:lnTo>
                  <a:lnTo>
                    <a:pt x="57" y="452"/>
                  </a:lnTo>
                  <a:cubicBezTo>
                    <a:pt x="58" y="450"/>
                    <a:pt x="59" y="449"/>
                    <a:pt x="59" y="447"/>
                  </a:cubicBezTo>
                  <a:lnTo>
                    <a:pt x="124" y="328"/>
                  </a:lnTo>
                  <a:cubicBezTo>
                    <a:pt x="125" y="326"/>
                    <a:pt x="127" y="325"/>
                    <a:pt x="128" y="323"/>
                  </a:cubicBezTo>
                  <a:lnTo>
                    <a:pt x="215" y="219"/>
                  </a:lnTo>
                  <a:cubicBezTo>
                    <a:pt x="216" y="217"/>
                    <a:pt x="217" y="216"/>
                    <a:pt x="219" y="215"/>
                  </a:cubicBezTo>
                  <a:lnTo>
                    <a:pt x="323" y="128"/>
                  </a:lnTo>
                  <a:cubicBezTo>
                    <a:pt x="325" y="127"/>
                    <a:pt x="326" y="125"/>
                    <a:pt x="328" y="124"/>
                  </a:cubicBezTo>
                  <a:lnTo>
                    <a:pt x="447" y="59"/>
                  </a:lnTo>
                  <a:cubicBezTo>
                    <a:pt x="449" y="59"/>
                    <a:pt x="450" y="58"/>
                    <a:pt x="452" y="57"/>
                  </a:cubicBezTo>
                  <a:lnTo>
                    <a:pt x="517" y="34"/>
                  </a:lnTo>
                  <a:lnTo>
                    <a:pt x="586" y="16"/>
                  </a:lnTo>
                  <a:lnTo>
                    <a:pt x="660" y="5"/>
                  </a:lnTo>
                  <a:lnTo>
                    <a:pt x="735" y="1"/>
                  </a:lnTo>
                  <a:lnTo>
                    <a:pt x="8832" y="0"/>
                  </a:lnTo>
                  <a:lnTo>
                    <a:pt x="8906" y="5"/>
                  </a:lnTo>
                  <a:lnTo>
                    <a:pt x="8979" y="15"/>
                  </a:lnTo>
                  <a:lnTo>
                    <a:pt x="9050" y="34"/>
                  </a:lnTo>
                  <a:lnTo>
                    <a:pt x="9117" y="57"/>
                  </a:lnTo>
                  <a:cubicBezTo>
                    <a:pt x="9119" y="58"/>
                    <a:pt x="9120" y="59"/>
                    <a:pt x="9122" y="59"/>
                  </a:cubicBezTo>
                  <a:lnTo>
                    <a:pt x="9242" y="124"/>
                  </a:lnTo>
                  <a:cubicBezTo>
                    <a:pt x="9244" y="125"/>
                    <a:pt x="9245" y="127"/>
                    <a:pt x="9247" y="128"/>
                  </a:cubicBezTo>
                  <a:lnTo>
                    <a:pt x="9351" y="215"/>
                  </a:lnTo>
                  <a:cubicBezTo>
                    <a:pt x="9352" y="216"/>
                    <a:pt x="9354" y="218"/>
                    <a:pt x="9355" y="219"/>
                  </a:cubicBezTo>
                  <a:lnTo>
                    <a:pt x="9441" y="323"/>
                  </a:lnTo>
                  <a:cubicBezTo>
                    <a:pt x="9442" y="325"/>
                    <a:pt x="9444" y="326"/>
                    <a:pt x="9445" y="328"/>
                  </a:cubicBezTo>
                  <a:lnTo>
                    <a:pt x="9510" y="447"/>
                  </a:lnTo>
                  <a:cubicBezTo>
                    <a:pt x="9510" y="449"/>
                    <a:pt x="9511" y="450"/>
                    <a:pt x="9512" y="452"/>
                  </a:cubicBezTo>
                  <a:lnTo>
                    <a:pt x="9535" y="517"/>
                  </a:lnTo>
                  <a:lnTo>
                    <a:pt x="9553" y="586"/>
                  </a:lnTo>
                  <a:lnTo>
                    <a:pt x="9564" y="660"/>
                  </a:lnTo>
                  <a:lnTo>
                    <a:pt x="9568" y="735"/>
                  </a:lnTo>
                  <a:lnTo>
                    <a:pt x="9568" y="3552"/>
                  </a:lnTo>
                  <a:lnTo>
                    <a:pt x="9564" y="3626"/>
                  </a:lnTo>
                  <a:lnTo>
                    <a:pt x="9554" y="3699"/>
                  </a:lnTo>
                  <a:lnTo>
                    <a:pt x="9535" y="3770"/>
                  </a:lnTo>
                  <a:lnTo>
                    <a:pt x="9512" y="3837"/>
                  </a:lnTo>
                  <a:cubicBezTo>
                    <a:pt x="9511" y="3839"/>
                    <a:pt x="9510" y="3840"/>
                    <a:pt x="9510" y="3842"/>
                  </a:cubicBezTo>
                  <a:lnTo>
                    <a:pt x="9445" y="3962"/>
                  </a:lnTo>
                  <a:cubicBezTo>
                    <a:pt x="9444" y="3964"/>
                    <a:pt x="9442" y="3965"/>
                    <a:pt x="9441" y="3967"/>
                  </a:cubicBezTo>
                  <a:lnTo>
                    <a:pt x="9355" y="4071"/>
                  </a:lnTo>
                  <a:cubicBezTo>
                    <a:pt x="9354" y="4072"/>
                    <a:pt x="9352" y="4074"/>
                    <a:pt x="9351" y="4075"/>
                  </a:cubicBezTo>
                  <a:lnTo>
                    <a:pt x="9247" y="4161"/>
                  </a:lnTo>
                  <a:cubicBezTo>
                    <a:pt x="9245" y="4162"/>
                    <a:pt x="9244" y="4164"/>
                    <a:pt x="9242" y="4165"/>
                  </a:cubicBezTo>
                  <a:lnTo>
                    <a:pt x="9122" y="4230"/>
                  </a:lnTo>
                  <a:cubicBezTo>
                    <a:pt x="9120" y="4230"/>
                    <a:pt x="9119" y="4231"/>
                    <a:pt x="9117" y="4232"/>
                  </a:cubicBezTo>
                  <a:lnTo>
                    <a:pt x="9052" y="4255"/>
                  </a:lnTo>
                  <a:lnTo>
                    <a:pt x="8983" y="4273"/>
                  </a:lnTo>
                  <a:lnTo>
                    <a:pt x="8909" y="4284"/>
                  </a:lnTo>
                  <a:lnTo>
                    <a:pt x="8834" y="4288"/>
                  </a:lnTo>
                  <a:lnTo>
                    <a:pt x="736" y="4288"/>
                  </a:lnTo>
                  <a:lnTo>
                    <a:pt x="663" y="4284"/>
                  </a:lnTo>
                  <a:lnTo>
                    <a:pt x="590" y="4274"/>
                  </a:lnTo>
                  <a:lnTo>
                    <a:pt x="519" y="4255"/>
                  </a:lnTo>
                  <a:lnTo>
                    <a:pt x="452" y="4232"/>
                  </a:lnTo>
                  <a:cubicBezTo>
                    <a:pt x="450" y="4231"/>
                    <a:pt x="449" y="4230"/>
                    <a:pt x="447" y="4230"/>
                  </a:cubicBezTo>
                  <a:lnTo>
                    <a:pt x="328" y="4165"/>
                  </a:lnTo>
                  <a:cubicBezTo>
                    <a:pt x="326" y="4164"/>
                    <a:pt x="325" y="4162"/>
                    <a:pt x="323" y="4161"/>
                  </a:cubicBezTo>
                  <a:lnTo>
                    <a:pt x="219" y="4075"/>
                  </a:lnTo>
                  <a:cubicBezTo>
                    <a:pt x="218" y="4074"/>
                    <a:pt x="216" y="4072"/>
                    <a:pt x="215" y="4071"/>
                  </a:cubicBezTo>
                  <a:lnTo>
                    <a:pt x="128" y="3967"/>
                  </a:lnTo>
                  <a:cubicBezTo>
                    <a:pt x="127" y="3965"/>
                    <a:pt x="125" y="3964"/>
                    <a:pt x="124" y="3962"/>
                  </a:cubicBezTo>
                  <a:lnTo>
                    <a:pt x="59" y="3842"/>
                  </a:lnTo>
                  <a:cubicBezTo>
                    <a:pt x="59" y="3840"/>
                    <a:pt x="58" y="3839"/>
                    <a:pt x="57" y="3837"/>
                  </a:cubicBezTo>
                  <a:lnTo>
                    <a:pt x="34" y="3772"/>
                  </a:lnTo>
                  <a:lnTo>
                    <a:pt x="16" y="3703"/>
                  </a:lnTo>
                  <a:lnTo>
                    <a:pt x="5" y="3629"/>
                  </a:lnTo>
                  <a:lnTo>
                    <a:pt x="1" y="3554"/>
                  </a:lnTo>
                  <a:lnTo>
                    <a:pt x="0" y="736"/>
                  </a:lnTo>
                  <a:close/>
                  <a:moveTo>
                    <a:pt x="64" y="3551"/>
                  </a:moveTo>
                  <a:lnTo>
                    <a:pt x="68" y="3620"/>
                  </a:lnTo>
                  <a:lnTo>
                    <a:pt x="77" y="3686"/>
                  </a:lnTo>
                  <a:lnTo>
                    <a:pt x="95" y="3751"/>
                  </a:lnTo>
                  <a:lnTo>
                    <a:pt x="118" y="3816"/>
                  </a:lnTo>
                  <a:lnTo>
                    <a:pt x="116" y="3811"/>
                  </a:lnTo>
                  <a:lnTo>
                    <a:pt x="181" y="3931"/>
                  </a:lnTo>
                  <a:lnTo>
                    <a:pt x="177" y="3926"/>
                  </a:lnTo>
                  <a:lnTo>
                    <a:pt x="264" y="4030"/>
                  </a:lnTo>
                  <a:lnTo>
                    <a:pt x="260" y="4026"/>
                  </a:lnTo>
                  <a:lnTo>
                    <a:pt x="364" y="4112"/>
                  </a:lnTo>
                  <a:lnTo>
                    <a:pt x="359" y="4108"/>
                  </a:lnTo>
                  <a:lnTo>
                    <a:pt x="478" y="4173"/>
                  </a:lnTo>
                  <a:lnTo>
                    <a:pt x="473" y="4171"/>
                  </a:lnTo>
                  <a:lnTo>
                    <a:pt x="536" y="4194"/>
                  </a:lnTo>
                  <a:lnTo>
                    <a:pt x="599" y="4211"/>
                  </a:lnTo>
                  <a:lnTo>
                    <a:pt x="666" y="4221"/>
                  </a:lnTo>
                  <a:lnTo>
                    <a:pt x="736" y="4224"/>
                  </a:lnTo>
                  <a:lnTo>
                    <a:pt x="8831" y="4225"/>
                  </a:lnTo>
                  <a:lnTo>
                    <a:pt x="8900" y="4221"/>
                  </a:lnTo>
                  <a:lnTo>
                    <a:pt x="8966" y="4212"/>
                  </a:lnTo>
                  <a:lnTo>
                    <a:pt x="9031" y="4194"/>
                  </a:lnTo>
                  <a:lnTo>
                    <a:pt x="9096" y="4171"/>
                  </a:lnTo>
                  <a:lnTo>
                    <a:pt x="9091" y="4173"/>
                  </a:lnTo>
                  <a:lnTo>
                    <a:pt x="9211" y="4108"/>
                  </a:lnTo>
                  <a:lnTo>
                    <a:pt x="9206" y="4112"/>
                  </a:lnTo>
                  <a:lnTo>
                    <a:pt x="9310" y="4026"/>
                  </a:lnTo>
                  <a:lnTo>
                    <a:pt x="9306" y="4030"/>
                  </a:lnTo>
                  <a:lnTo>
                    <a:pt x="9392" y="3926"/>
                  </a:lnTo>
                  <a:lnTo>
                    <a:pt x="9388" y="3931"/>
                  </a:lnTo>
                  <a:lnTo>
                    <a:pt x="9453" y="3811"/>
                  </a:lnTo>
                  <a:lnTo>
                    <a:pt x="9451" y="3816"/>
                  </a:lnTo>
                  <a:lnTo>
                    <a:pt x="9474" y="3753"/>
                  </a:lnTo>
                  <a:lnTo>
                    <a:pt x="9491" y="3690"/>
                  </a:lnTo>
                  <a:lnTo>
                    <a:pt x="9501" y="3623"/>
                  </a:lnTo>
                  <a:lnTo>
                    <a:pt x="9504" y="3552"/>
                  </a:lnTo>
                  <a:lnTo>
                    <a:pt x="9505" y="738"/>
                  </a:lnTo>
                  <a:lnTo>
                    <a:pt x="9501" y="669"/>
                  </a:lnTo>
                  <a:lnTo>
                    <a:pt x="9492" y="603"/>
                  </a:lnTo>
                  <a:lnTo>
                    <a:pt x="9474" y="538"/>
                  </a:lnTo>
                  <a:lnTo>
                    <a:pt x="9451" y="473"/>
                  </a:lnTo>
                  <a:lnTo>
                    <a:pt x="9453" y="478"/>
                  </a:lnTo>
                  <a:lnTo>
                    <a:pt x="9388" y="359"/>
                  </a:lnTo>
                  <a:lnTo>
                    <a:pt x="9392" y="364"/>
                  </a:lnTo>
                  <a:lnTo>
                    <a:pt x="9306" y="260"/>
                  </a:lnTo>
                  <a:lnTo>
                    <a:pt x="9310" y="264"/>
                  </a:lnTo>
                  <a:lnTo>
                    <a:pt x="9206" y="177"/>
                  </a:lnTo>
                  <a:lnTo>
                    <a:pt x="9211" y="181"/>
                  </a:lnTo>
                  <a:lnTo>
                    <a:pt x="9091" y="116"/>
                  </a:lnTo>
                  <a:lnTo>
                    <a:pt x="9096" y="118"/>
                  </a:lnTo>
                  <a:lnTo>
                    <a:pt x="9033" y="95"/>
                  </a:lnTo>
                  <a:lnTo>
                    <a:pt x="8970" y="78"/>
                  </a:lnTo>
                  <a:lnTo>
                    <a:pt x="8903" y="68"/>
                  </a:lnTo>
                  <a:lnTo>
                    <a:pt x="8832" y="64"/>
                  </a:lnTo>
                  <a:lnTo>
                    <a:pt x="738" y="64"/>
                  </a:lnTo>
                  <a:lnTo>
                    <a:pt x="669" y="68"/>
                  </a:lnTo>
                  <a:lnTo>
                    <a:pt x="603" y="77"/>
                  </a:lnTo>
                  <a:lnTo>
                    <a:pt x="538" y="95"/>
                  </a:lnTo>
                  <a:lnTo>
                    <a:pt x="473" y="118"/>
                  </a:lnTo>
                  <a:lnTo>
                    <a:pt x="478" y="116"/>
                  </a:lnTo>
                  <a:lnTo>
                    <a:pt x="359" y="181"/>
                  </a:lnTo>
                  <a:lnTo>
                    <a:pt x="364" y="177"/>
                  </a:lnTo>
                  <a:lnTo>
                    <a:pt x="260" y="264"/>
                  </a:lnTo>
                  <a:lnTo>
                    <a:pt x="264" y="260"/>
                  </a:lnTo>
                  <a:lnTo>
                    <a:pt x="177" y="364"/>
                  </a:lnTo>
                  <a:lnTo>
                    <a:pt x="181" y="359"/>
                  </a:lnTo>
                  <a:lnTo>
                    <a:pt x="116" y="478"/>
                  </a:lnTo>
                  <a:lnTo>
                    <a:pt x="118" y="473"/>
                  </a:lnTo>
                  <a:lnTo>
                    <a:pt x="95" y="536"/>
                  </a:lnTo>
                  <a:lnTo>
                    <a:pt x="78" y="599"/>
                  </a:lnTo>
                  <a:lnTo>
                    <a:pt x="68" y="666"/>
                  </a:lnTo>
                  <a:lnTo>
                    <a:pt x="64" y="736"/>
                  </a:lnTo>
                  <a:lnTo>
                    <a:pt x="64" y="355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69" name="Straight Connector 109"/>
            <p:cNvCxnSpPr>
              <a:cxnSpLocks noChangeShapeType="1"/>
              <a:stCxn id="105" idx="4"/>
              <a:endCxn id="106" idx="4"/>
            </p:cNvCxnSpPr>
            <p:nvPr/>
          </p:nvCxnSpPr>
          <p:spPr bwMode="auto">
            <a:xfrm flipV="1">
              <a:off x="3051817" y="2939165"/>
              <a:ext cx="243428" cy="2096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0" name="Straight Connector 110"/>
            <p:cNvCxnSpPr>
              <a:cxnSpLocks noChangeShapeType="1"/>
              <a:stCxn id="111" idx="4"/>
              <a:endCxn id="106" idx="7"/>
            </p:cNvCxnSpPr>
            <p:nvPr/>
          </p:nvCxnSpPr>
          <p:spPr bwMode="auto">
            <a:xfrm flipV="1">
              <a:off x="3249731" y="2939293"/>
              <a:ext cx="45386" cy="33311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1" name="Straight Connector 111"/>
            <p:cNvCxnSpPr>
              <a:cxnSpLocks noChangeShapeType="1"/>
              <a:stCxn id="118" idx="1"/>
              <a:endCxn id="119" idx="4"/>
            </p:cNvCxnSpPr>
            <p:nvPr/>
          </p:nvCxnSpPr>
          <p:spPr bwMode="auto">
            <a:xfrm>
              <a:off x="3051689" y="3568579"/>
              <a:ext cx="198042" cy="863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2" name="Straight Connector 112"/>
            <p:cNvCxnSpPr>
              <a:cxnSpLocks noChangeShapeType="1"/>
              <a:stCxn id="125" idx="4"/>
              <a:endCxn id="120" idx="4"/>
            </p:cNvCxnSpPr>
            <p:nvPr/>
          </p:nvCxnSpPr>
          <p:spPr bwMode="auto">
            <a:xfrm flipV="1">
              <a:off x="3295245" y="3577209"/>
              <a:ext cx="152400" cy="19733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3" name="Straight Connector 113"/>
            <p:cNvCxnSpPr>
              <a:cxnSpLocks noChangeShapeType="1"/>
              <a:stCxn id="124" idx="4"/>
              <a:endCxn id="121" idx="4"/>
            </p:cNvCxnSpPr>
            <p:nvPr/>
          </p:nvCxnSpPr>
          <p:spPr bwMode="auto">
            <a:xfrm flipV="1">
              <a:off x="3447645" y="3729609"/>
              <a:ext cx="152400" cy="19079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4" name="Straight Connector 114"/>
            <p:cNvCxnSpPr>
              <a:cxnSpLocks noChangeShapeType="1"/>
              <a:stCxn id="124" idx="4"/>
              <a:endCxn id="122" idx="4"/>
            </p:cNvCxnSpPr>
            <p:nvPr/>
          </p:nvCxnSpPr>
          <p:spPr bwMode="auto">
            <a:xfrm flipV="1">
              <a:off x="3447645" y="3882009"/>
              <a:ext cx="304800" cy="3839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5" name="Straight Connector 115"/>
            <p:cNvCxnSpPr>
              <a:cxnSpLocks noChangeShapeType="1"/>
              <a:stCxn id="137" idx="4"/>
              <a:endCxn id="127" idx="1"/>
            </p:cNvCxnSpPr>
            <p:nvPr/>
          </p:nvCxnSpPr>
          <p:spPr bwMode="auto">
            <a:xfrm flipV="1">
              <a:off x="2781996" y="3864296"/>
              <a:ext cx="228283" cy="17724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6" name="Straight Connector 116"/>
            <p:cNvCxnSpPr>
              <a:cxnSpLocks noChangeShapeType="1"/>
              <a:stCxn id="140" idx="4"/>
              <a:endCxn id="128" idx="4"/>
            </p:cNvCxnSpPr>
            <p:nvPr/>
          </p:nvCxnSpPr>
          <p:spPr bwMode="auto">
            <a:xfrm flipV="1">
              <a:off x="2767669" y="3712024"/>
              <a:ext cx="284148" cy="1524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7" name="Straight Connector 117"/>
            <p:cNvCxnSpPr>
              <a:cxnSpLocks noChangeShapeType="1"/>
              <a:stCxn id="117" idx="4"/>
              <a:endCxn id="118" idx="1"/>
            </p:cNvCxnSpPr>
            <p:nvPr/>
          </p:nvCxnSpPr>
          <p:spPr bwMode="auto">
            <a:xfrm flipV="1">
              <a:off x="2784924" y="3568579"/>
              <a:ext cx="266765" cy="5356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8" name="Straight Connector 118"/>
            <p:cNvCxnSpPr>
              <a:cxnSpLocks noChangeShapeType="1"/>
              <a:stCxn id="132" idx="4"/>
              <a:endCxn id="115" idx="1"/>
            </p:cNvCxnSpPr>
            <p:nvPr/>
          </p:nvCxnSpPr>
          <p:spPr bwMode="auto">
            <a:xfrm flipV="1">
              <a:off x="2203026" y="3478702"/>
              <a:ext cx="267429" cy="9850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9" name="Straight Connector 119"/>
            <p:cNvCxnSpPr>
              <a:cxnSpLocks noChangeShapeType="1"/>
              <a:stCxn id="99" idx="4"/>
              <a:endCxn id="100" idx="1"/>
            </p:cNvCxnSpPr>
            <p:nvPr/>
          </p:nvCxnSpPr>
          <p:spPr bwMode="auto">
            <a:xfrm flipV="1">
              <a:off x="2074580" y="2967482"/>
              <a:ext cx="197786" cy="1525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0" name="Straight Connector 120"/>
            <p:cNvCxnSpPr>
              <a:cxnSpLocks noChangeShapeType="1"/>
              <a:stCxn id="96" idx="4"/>
              <a:endCxn id="97" idx="4"/>
            </p:cNvCxnSpPr>
            <p:nvPr/>
          </p:nvCxnSpPr>
          <p:spPr bwMode="auto">
            <a:xfrm>
              <a:off x="1610167" y="2922672"/>
              <a:ext cx="159613" cy="1524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1" name="Straight Connector 121"/>
            <p:cNvCxnSpPr>
              <a:cxnSpLocks noChangeShapeType="1"/>
              <a:stCxn id="141" idx="4"/>
              <a:endCxn id="162" idx="7"/>
            </p:cNvCxnSpPr>
            <p:nvPr/>
          </p:nvCxnSpPr>
          <p:spPr bwMode="auto">
            <a:xfrm>
              <a:off x="724831" y="3182533"/>
              <a:ext cx="165785" cy="13494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2" name="Straight Connector 122"/>
            <p:cNvCxnSpPr>
              <a:cxnSpLocks noChangeShapeType="1"/>
              <a:stCxn id="160" idx="4"/>
              <a:endCxn id="162" idx="7"/>
            </p:cNvCxnSpPr>
            <p:nvPr/>
          </p:nvCxnSpPr>
          <p:spPr bwMode="auto">
            <a:xfrm flipV="1">
              <a:off x="780893" y="3317476"/>
              <a:ext cx="109723" cy="16135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3" name="Straight Connector 123"/>
            <p:cNvCxnSpPr>
              <a:cxnSpLocks noChangeShapeType="1"/>
              <a:stCxn id="161" idx="4"/>
              <a:endCxn id="162" idx="4"/>
            </p:cNvCxnSpPr>
            <p:nvPr/>
          </p:nvCxnSpPr>
          <p:spPr bwMode="auto">
            <a:xfrm flipH="1" flipV="1">
              <a:off x="890744" y="3317348"/>
              <a:ext cx="186980" cy="16148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4" name="Straight Connector 124"/>
            <p:cNvCxnSpPr>
              <a:cxnSpLocks noChangeShapeType="1"/>
              <a:stCxn id="161" idx="1"/>
              <a:endCxn id="149" idx="7"/>
            </p:cNvCxnSpPr>
            <p:nvPr/>
          </p:nvCxnSpPr>
          <p:spPr bwMode="auto">
            <a:xfrm flipV="1">
              <a:off x="1077596" y="3434020"/>
              <a:ext cx="283387" cy="4468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5" name="Straight Connector 125"/>
            <p:cNvCxnSpPr>
              <a:cxnSpLocks noChangeShapeType="1"/>
              <a:stCxn id="152" idx="4"/>
              <a:endCxn id="98" idx="7"/>
            </p:cNvCxnSpPr>
            <p:nvPr/>
          </p:nvCxnSpPr>
          <p:spPr bwMode="auto">
            <a:xfrm flipV="1">
              <a:off x="1647950" y="3227600"/>
              <a:ext cx="274102" cy="20629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6" name="Straight Connector 126"/>
            <p:cNvCxnSpPr>
              <a:cxnSpLocks noChangeShapeType="1"/>
              <a:stCxn id="148" idx="4"/>
              <a:endCxn id="96" idx="7"/>
            </p:cNvCxnSpPr>
            <p:nvPr/>
          </p:nvCxnSpPr>
          <p:spPr bwMode="auto">
            <a:xfrm flipV="1">
              <a:off x="1422214" y="2922800"/>
              <a:ext cx="187825" cy="27141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7" name="Straight Connector 127"/>
            <p:cNvCxnSpPr>
              <a:cxnSpLocks noChangeShapeType="1"/>
              <a:stCxn id="157" idx="4"/>
              <a:endCxn id="159" idx="0"/>
            </p:cNvCxnSpPr>
            <p:nvPr/>
          </p:nvCxnSpPr>
          <p:spPr bwMode="auto">
            <a:xfrm flipV="1">
              <a:off x="699100" y="3684670"/>
              <a:ext cx="215934" cy="10091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8" name="Straight Connector 128"/>
            <p:cNvCxnSpPr>
              <a:cxnSpLocks noChangeShapeType="1"/>
              <a:stCxn id="135" idx="4"/>
              <a:endCxn id="136" idx="7"/>
            </p:cNvCxnSpPr>
            <p:nvPr/>
          </p:nvCxnSpPr>
          <p:spPr bwMode="auto">
            <a:xfrm flipV="1">
              <a:off x="2287291" y="4010410"/>
              <a:ext cx="239286" cy="311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9" name="Straight Connector 129"/>
            <p:cNvCxnSpPr>
              <a:cxnSpLocks noChangeShapeType="1"/>
              <a:stCxn id="159" idx="1"/>
              <a:endCxn id="158" idx="4"/>
            </p:cNvCxnSpPr>
            <p:nvPr/>
          </p:nvCxnSpPr>
          <p:spPr bwMode="auto">
            <a:xfrm>
              <a:off x="915162" y="3684542"/>
              <a:ext cx="178826" cy="19746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90" name="Straight Connector 130"/>
            <p:cNvCxnSpPr>
              <a:cxnSpLocks noChangeShapeType="1"/>
              <a:stCxn id="142" idx="1"/>
              <a:endCxn id="151" idx="7"/>
            </p:cNvCxnSpPr>
            <p:nvPr/>
          </p:nvCxnSpPr>
          <p:spPr bwMode="auto">
            <a:xfrm flipV="1">
              <a:off x="1323300" y="3658712"/>
              <a:ext cx="233494" cy="22316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91" name="Straight Connector 131"/>
            <p:cNvCxnSpPr>
              <a:cxnSpLocks noChangeShapeType="1"/>
              <a:stCxn id="150" idx="4"/>
              <a:endCxn id="129" idx="7"/>
            </p:cNvCxnSpPr>
            <p:nvPr/>
          </p:nvCxnSpPr>
          <p:spPr bwMode="auto">
            <a:xfrm flipV="1">
              <a:off x="1624124" y="3875594"/>
              <a:ext cx="192667" cy="1346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92" name="Straight Connector 132"/>
            <p:cNvCxnSpPr>
              <a:cxnSpLocks noChangeShapeType="1"/>
              <a:stCxn id="131" idx="4"/>
              <a:endCxn id="132" idx="4"/>
            </p:cNvCxnSpPr>
            <p:nvPr/>
          </p:nvCxnSpPr>
          <p:spPr bwMode="auto">
            <a:xfrm>
              <a:off x="1943805" y="3478830"/>
              <a:ext cx="259221" cy="9837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93" name="Straight Connector 133"/>
            <p:cNvCxnSpPr>
              <a:cxnSpLocks noChangeShapeType="1"/>
            </p:cNvCxnSpPr>
            <p:nvPr/>
          </p:nvCxnSpPr>
          <p:spPr bwMode="auto">
            <a:xfrm>
              <a:off x="3442300" y="3571896"/>
              <a:ext cx="304800" cy="4493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94" name="Freeform 2195"/>
            <p:cNvSpPr>
              <a:spLocks/>
            </p:cNvSpPr>
            <p:nvPr/>
          </p:nvSpPr>
          <p:spPr bwMode="auto">
            <a:xfrm>
              <a:off x="1708400" y="2744443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5" name="Freeform 2195"/>
            <p:cNvSpPr>
              <a:spLocks/>
            </p:cNvSpPr>
            <p:nvPr/>
          </p:nvSpPr>
          <p:spPr bwMode="auto">
            <a:xfrm>
              <a:off x="1708400" y="2514892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6" name="Freeform 2195"/>
            <p:cNvSpPr>
              <a:spLocks/>
            </p:cNvSpPr>
            <p:nvPr/>
          </p:nvSpPr>
          <p:spPr bwMode="auto">
            <a:xfrm>
              <a:off x="1557200" y="2877980"/>
              <a:ext cx="91603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7" name="Freeform 2195"/>
            <p:cNvSpPr>
              <a:spLocks/>
            </p:cNvSpPr>
            <p:nvPr/>
          </p:nvSpPr>
          <p:spPr bwMode="auto">
            <a:xfrm>
              <a:off x="1717230" y="303027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8" name="Freeform 2195"/>
            <p:cNvSpPr>
              <a:spLocks/>
            </p:cNvSpPr>
            <p:nvPr/>
          </p:nvSpPr>
          <p:spPr bwMode="auto">
            <a:xfrm>
              <a:off x="1869534" y="3182575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9" name="Freeform 2195"/>
            <p:cNvSpPr>
              <a:spLocks/>
            </p:cNvSpPr>
            <p:nvPr/>
          </p:nvSpPr>
          <p:spPr bwMode="auto">
            <a:xfrm>
              <a:off x="2021839" y="3075525"/>
              <a:ext cx="91604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0" name="Freeform 2195"/>
            <p:cNvSpPr>
              <a:spLocks/>
            </p:cNvSpPr>
            <p:nvPr/>
          </p:nvSpPr>
          <p:spPr bwMode="auto">
            <a:xfrm>
              <a:off x="2219394" y="2923227"/>
              <a:ext cx="91603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1" name="Freeform 2195"/>
            <p:cNvSpPr>
              <a:spLocks/>
            </p:cNvSpPr>
            <p:nvPr/>
          </p:nvSpPr>
          <p:spPr bwMode="auto">
            <a:xfrm>
              <a:off x="2113443" y="2744443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2" name="Freeform 2195"/>
            <p:cNvSpPr>
              <a:spLocks/>
            </p:cNvSpPr>
            <p:nvPr/>
          </p:nvSpPr>
          <p:spPr bwMode="auto">
            <a:xfrm>
              <a:off x="2113443" y="2514892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3" name="Freeform 2195"/>
            <p:cNvSpPr>
              <a:spLocks/>
            </p:cNvSpPr>
            <p:nvPr/>
          </p:nvSpPr>
          <p:spPr bwMode="auto">
            <a:xfrm>
              <a:off x="2431296" y="2967372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4" name="Freeform 2195"/>
            <p:cNvSpPr>
              <a:spLocks/>
            </p:cNvSpPr>
            <p:nvPr/>
          </p:nvSpPr>
          <p:spPr bwMode="auto">
            <a:xfrm>
              <a:off x="2628850" y="2923227"/>
              <a:ext cx="91604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5" name="Freeform 2195"/>
            <p:cNvSpPr>
              <a:spLocks/>
            </p:cNvSpPr>
            <p:nvPr/>
          </p:nvSpPr>
          <p:spPr bwMode="auto">
            <a:xfrm>
              <a:off x="2998575" y="2915502"/>
              <a:ext cx="91603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6" name="Freeform 2195"/>
            <p:cNvSpPr>
              <a:spLocks/>
            </p:cNvSpPr>
            <p:nvPr/>
          </p:nvSpPr>
          <p:spPr bwMode="auto">
            <a:xfrm>
              <a:off x="3242483" y="2894533"/>
              <a:ext cx="91604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7" name="Freeform 2195"/>
            <p:cNvSpPr>
              <a:spLocks/>
            </p:cNvSpPr>
            <p:nvPr/>
          </p:nvSpPr>
          <p:spPr bwMode="auto">
            <a:xfrm>
              <a:off x="3486391" y="2904466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8" name="Freeform 2195"/>
            <p:cNvSpPr>
              <a:spLocks/>
            </p:cNvSpPr>
            <p:nvPr/>
          </p:nvSpPr>
          <p:spPr bwMode="auto">
            <a:xfrm>
              <a:off x="3729196" y="2994962"/>
              <a:ext cx="91603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9" name="Freeform 2195"/>
            <p:cNvSpPr>
              <a:spLocks/>
            </p:cNvSpPr>
            <p:nvPr/>
          </p:nvSpPr>
          <p:spPr bwMode="auto">
            <a:xfrm>
              <a:off x="3683945" y="3199129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0" name="Freeform 2195"/>
            <p:cNvSpPr>
              <a:spLocks/>
            </p:cNvSpPr>
            <p:nvPr/>
          </p:nvSpPr>
          <p:spPr bwMode="auto">
            <a:xfrm>
              <a:off x="3440038" y="3199129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1" name="Freeform 2195"/>
            <p:cNvSpPr>
              <a:spLocks/>
            </p:cNvSpPr>
            <p:nvPr/>
          </p:nvSpPr>
          <p:spPr bwMode="auto">
            <a:xfrm>
              <a:off x="3197233" y="3227823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2" name="Freeform 2195"/>
            <p:cNvSpPr>
              <a:spLocks/>
            </p:cNvSpPr>
            <p:nvPr/>
          </p:nvSpPr>
          <p:spPr bwMode="auto">
            <a:xfrm>
              <a:off x="2998575" y="3164918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3" name="Freeform 2195"/>
            <p:cNvSpPr>
              <a:spLocks/>
            </p:cNvSpPr>
            <p:nvPr/>
          </p:nvSpPr>
          <p:spPr bwMode="auto">
            <a:xfrm>
              <a:off x="2681825" y="3271967"/>
              <a:ext cx="91604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4" name="Freeform 2195"/>
            <p:cNvSpPr>
              <a:spLocks/>
            </p:cNvSpPr>
            <p:nvPr/>
          </p:nvSpPr>
          <p:spPr bwMode="auto">
            <a:xfrm>
              <a:off x="2548283" y="3289625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5" name="Freeform 2195"/>
            <p:cNvSpPr>
              <a:spLocks/>
            </p:cNvSpPr>
            <p:nvPr/>
          </p:nvSpPr>
          <p:spPr bwMode="auto">
            <a:xfrm>
              <a:off x="2418052" y="343419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6" name="Freeform 2195"/>
            <p:cNvSpPr>
              <a:spLocks/>
            </p:cNvSpPr>
            <p:nvPr/>
          </p:nvSpPr>
          <p:spPr bwMode="auto">
            <a:xfrm>
              <a:off x="2580289" y="3532419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7" name="Freeform 2195"/>
            <p:cNvSpPr>
              <a:spLocks/>
            </p:cNvSpPr>
            <p:nvPr/>
          </p:nvSpPr>
          <p:spPr bwMode="auto">
            <a:xfrm>
              <a:off x="2732594" y="3577667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8" name="Freeform 2195"/>
            <p:cNvSpPr>
              <a:spLocks/>
            </p:cNvSpPr>
            <p:nvPr/>
          </p:nvSpPr>
          <p:spPr bwMode="auto">
            <a:xfrm>
              <a:off x="2998575" y="3523590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9" name="Freeform 2195"/>
            <p:cNvSpPr>
              <a:spLocks/>
            </p:cNvSpPr>
            <p:nvPr/>
          </p:nvSpPr>
          <p:spPr bwMode="auto">
            <a:xfrm>
              <a:off x="3197233" y="3532419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0" name="Freeform 2195"/>
            <p:cNvSpPr>
              <a:spLocks/>
            </p:cNvSpPr>
            <p:nvPr/>
          </p:nvSpPr>
          <p:spPr bwMode="auto">
            <a:xfrm>
              <a:off x="3394787" y="3532419"/>
              <a:ext cx="91604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1" name="Freeform 2195"/>
            <p:cNvSpPr>
              <a:spLocks/>
            </p:cNvSpPr>
            <p:nvPr/>
          </p:nvSpPr>
          <p:spPr bwMode="auto">
            <a:xfrm>
              <a:off x="3547092" y="3684717"/>
              <a:ext cx="91604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2" name="Freeform 2195"/>
            <p:cNvSpPr>
              <a:spLocks/>
            </p:cNvSpPr>
            <p:nvPr/>
          </p:nvSpPr>
          <p:spPr bwMode="auto">
            <a:xfrm>
              <a:off x="3699397" y="3837015"/>
              <a:ext cx="91604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3" name="Freeform 2195"/>
            <p:cNvSpPr>
              <a:spLocks/>
            </p:cNvSpPr>
            <p:nvPr/>
          </p:nvSpPr>
          <p:spPr bwMode="auto">
            <a:xfrm>
              <a:off x="3699397" y="3577667"/>
              <a:ext cx="91604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4" name="Freeform 2195"/>
            <p:cNvSpPr>
              <a:spLocks/>
            </p:cNvSpPr>
            <p:nvPr/>
          </p:nvSpPr>
          <p:spPr bwMode="auto">
            <a:xfrm>
              <a:off x="3394787" y="3875641"/>
              <a:ext cx="91604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5" name="Freeform 2195"/>
            <p:cNvSpPr>
              <a:spLocks/>
            </p:cNvSpPr>
            <p:nvPr/>
          </p:nvSpPr>
          <p:spPr bwMode="auto">
            <a:xfrm>
              <a:off x="3242483" y="3729965"/>
              <a:ext cx="91604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6" name="Freeform 2195"/>
            <p:cNvSpPr>
              <a:spLocks/>
            </p:cNvSpPr>
            <p:nvPr/>
          </p:nvSpPr>
          <p:spPr bwMode="auto">
            <a:xfrm>
              <a:off x="3197233" y="3875641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7" name="Freeform 2195"/>
            <p:cNvSpPr>
              <a:spLocks/>
            </p:cNvSpPr>
            <p:nvPr/>
          </p:nvSpPr>
          <p:spPr bwMode="auto">
            <a:xfrm>
              <a:off x="2957739" y="3819357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8" name="Freeform 2195"/>
            <p:cNvSpPr>
              <a:spLocks/>
            </p:cNvSpPr>
            <p:nvPr/>
          </p:nvSpPr>
          <p:spPr bwMode="auto">
            <a:xfrm>
              <a:off x="2998575" y="3667059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9" name="Freeform 2195"/>
            <p:cNvSpPr>
              <a:spLocks/>
            </p:cNvSpPr>
            <p:nvPr/>
          </p:nvSpPr>
          <p:spPr bwMode="auto">
            <a:xfrm>
              <a:off x="1764687" y="3830393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0" name="Freeform 2195"/>
            <p:cNvSpPr>
              <a:spLocks/>
            </p:cNvSpPr>
            <p:nvPr/>
          </p:nvSpPr>
          <p:spPr bwMode="auto">
            <a:xfrm>
              <a:off x="1755858" y="3639469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1" name="Freeform 2195"/>
            <p:cNvSpPr>
              <a:spLocks/>
            </p:cNvSpPr>
            <p:nvPr/>
          </p:nvSpPr>
          <p:spPr bwMode="auto">
            <a:xfrm>
              <a:off x="1891607" y="343419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2" name="Freeform 2195"/>
            <p:cNvSpPr>
              <a:spLocks/>
            </p:cNvSpPr>
            <p:nvPr/>
          </p:nvSpPr>
          <p:spPr bwMode="auto">
            <a:xfrm>
              <a:off x="2149863" y="3532419"/>
              <a:ext cx="91604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3" name="Freeform 2195"/>
            <p:cNvSpPr>
              <a:spLocks/>
            </p:cNvSpPr>
            <p:nvPr/>
          </p:nvSpPr>
          <p:spPr bwMode="auto">
            <a:xfrm>
              <a:off x="2093577" y="3774109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4" name="Freeform 2195"/>
            <p:cNvSpPr>
              <a:spLocks/>
            </p:cNvSpPr>
            <p:nvPr/>
          </p:nvSpPr>
          <p:spPr bwMode="auto">
            <a:xfrm>
              <a:off x="1989833" y="3965033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5" name="Freeform 2195"/>
            <p:cNvSpPr>
              <a:spLocks/>
            </p:cNvSpPr>
            <p:nvPr/>
          </p:nvSpPr>
          <p:spPr bwMode="auto">
            <a:xfrm>
              <a:off x="2234845" y="399703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6" name="Freeform 2195"/>
            <p:cNvSpPr>
              <a:spLocks/>
            </p:cNvSpPr>
            <p:nvPr/>
          </p:nvSpPr>
          <p:spPr bwMode="auto">
            <a:xfrm>
              <a:off x="2474338" y="3965033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7" name="Freeform 2195"/>
            <p:cNvSpPr>
              <a:spLocks/>
            </p:cNvSpPr>
            <p:nvPr/>
          </p:nvSpPr>
          <p:spPr bwMode="auto">
            <a:xfrm>
              <a:off x="2729283" y="399703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8" name="Freeform 2195"/>
            <p:cNvSpPr>
              <a:spLocks/>
            </p:cNvSpPr>
            <p:nvPr/>
          </p:nvSpPr>
          <p:spPr bwMode="auto">
            <a:xfrm>
              <a:off x="2347418" y="3684717"/>
              <a:ext cx="91603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9" name="Freeform 2195"/>
            <p:cNvSpPr>
              <a:spLocks/>
            </p:cNvSpPr>
            <p:nvPr/>
          </p:nvSpPr>
          <p:spPr bwMode="auto">
            <a:xfrm>
              <a:off x="2527313" y="3774109"/>
              <a:ext cx="91604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0" name="Freeform 2195"/>
            <p:cNvSpPr>
              <a:spLocks/>
            </p:cNvSpPr>
            <p:nvPr/>
          </p:nvSpPr>
          <p:spPr bwMode="auto">
            <a:xfrm>
              <a:off x="2714935" y="3819357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1" name="Freeform 2195"/>
            <p:cNvSpPr>
              <a:spLocks/>
            </p:cNvSpPr>
            <p:nvPr/>
          </p:nvSpPr>
          <p:spPr bwMode="auto">
            <a:xfrm>
              <a:off x="672067" y="3137327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2" name="Freeform 2195"/>
            <p:cNvSpPr>
              <a:spLocks/>
            </p:cNvSpPr>
            <p:nvPr/>
          </p:nvSpPr>
          <p:spPr bwMode="auto">
            <a:xfrm>
              <a:off x="1270249" y="3837015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3" name="Freeform 2195"/>
            <p:cNvSpPr>
              <a:spLocks/>
            </p:cNvSpPr>
            <p:nvPr/>
          </p:nvSpPr>
          <p:spPr bwMode="auto">
            <a:xfrm>
              <a:off x="2219394" y="4295012"/>
              <a:ext cx="91603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4" name="Freeform 2195"/>
            <p:cNvSpPr>
              <a:spLocks/>
            </p:cNvSpPr>
            <p:nvPr/>
          </p:nvSpPr>
          <p:spPr bwMode="auto">
            <a:xfrm>
              <a:off x="764774" y="2470748"/>
              <a:ext cx="91603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5" name="Freeform 2195"/>
            <p:cNvSpPr>
              <a:spLocks/>
            </p:cNvSpPr>
            <p:nvPr/>
          </p:nvSpPr>
          <p:spPr bwMode="auto">
            <a:xfrm>
              <a:off x="764774" y="2904466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6" name="Freeform 2195"/>
            <p:cNvSpPr>
              <a:spLocks/>
            </p:cNvSpPr>
            <p:nvPr/>
          </p:nvSpPr>
          <p:spPr bwMode="auto">
            <a:xfrm>
              <a:off x="1014201" y="2895637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7" name="Freeform 2195"/>
            <p:cNvSpPr>
              <a:spLocks/>
            </p:cNvSpPr>
            <p:nvPr/>
          </p:nvSpPr>
          <p:spPr bwMode="auto">
            <a:xfrm>
              <a:off x="1212859" y="2940885"/>
              <a:ext cx="91603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8" name="Freeform 2195"/>
            <p:cNvSpPr>
              <a:spLocks/>
            </p:cNvSpPr>
            <p:nvPr/>
          </p:nvSpPr>
          <p:spPr bwMode="auto">
            <a:xfrm>
              <a:off x="1369578" y="3149467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9" name="Freeform 2195"/>
            <p:cNvSpPr>
              <a:spLocks/>
            </p:cNvSpPr>
            <p:nvPr/>
          </p:nvSpPr>
          <p:spPr bwMode="auto">
            <a:xfrm>
              <a:off x="1308877" y="3388950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0" name="Freeform 2195"/>
            <p:cNvSpPr>
              <a:spLocks/>
            </p:cNvSpPr>
            <p:nvPr/>
          </p:nvSpPr>
          <p:spPr bwMode="auto">
            <a:xfrm>
              <a:off x="1571547" y="3965033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1" name="Freeform 2195"/>
            <p:cNvSpPr>
              <a:spLocks/>
            </p:cNvSpPr>
            <p:nvPr/>
          </p:nvSpPr>
          <p:spPr bwMode="auto">
            <a:xfrm>
              <a:off x="1504224" y="3614086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2" name="Freeform 2195"/>
            <p:cNvSpPr>
              <a:spLocks/>
            </p:cNvSpPr>
            <p:nvPr/>
          </p:nvSpPr>
          <p:spPr bwMode="auto">
            <a:xfrm>
              <a:off x="1594724" y="3388950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3" name="Freeform 2195"/>
            <p:cNvSpPr>
              <a:spLocks/>
            </p:cNvSpPr>
            <p:nvPr/>
          </p:nvSpPr>
          <p:spPr bwMode="auto">
            <a:xfrm>
              <a:off x="823268" y="4295012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4" name="Freeform 2195"/>
            <p:cNvSpPr>
              <a:spLocks/>
            </p:cNvSpPr>
            <p:nvPr/>
          </p:nvSpPr>
          <p:spPr bwMode="auto">
            <a:xfrm>
              <a:off x="344281" y="3084354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5" name="Freeform 2195"/>
            <p:cNvSpPr>
              <a:spLocks/>
            </p:cNvSpPr>
            <p:nvPr/>
          </p:nvSpPr>
          <p:spPr bwMode="auto">
            <a:xfrm>
              <a:off x="378495" y="3785145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6" name="Freeform 2195"/>
            <p:cNvSpPr>
              <a:spLocks/>
            </p:cNvSpPr>
            <p:nvPr/>
          </p:nvSpPr>
          <p:spPr bwMode="auto">
            <a:xfrm>
              <a:off x="854170" y="3920889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7" name="Freeform 2195"/>
            <p:cNvSpPr>
              <a:spLocks/>
            </p:cNvSpPr>
            <p:nvPr/>
          </p:nvSpPr>
          <p:spPr bwMode="auto">
            <a:xfrm>
              <a:off x="646683" y="3741001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8" name="Freeform 2195"/>
            <p:cNvSpPr>
              <a:spLocks/>
            </p:cNvSpPr>
            <p:nvPr/>
          </p:nvSpPr>
          <p:spPr bwMode="auto">
            <a:xfrm>
              <a:off x="1041792" y="3837015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9" name="Freeform 2195"/>
            <p:cNvSpPr>
              <a:spLocks/>
            </p:cNvSpPr>
            <p:nvPr/>
          </p:nvSpPr>
          <p:spPr bwMode="auto">
            <a:xfrm>
              <a:off x="863000" y="3639469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0" name="Freeform 2195"/>
            <p:cNvSpPr>
              <a:spLocks/>
            </p:cNvSpPr>
            <p:nvPr/>
          </p:nvSpPr>
          <p:spPr bwMode="auto">
            <a:xfrm>
              <a:off x="728353" y="343419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1" name="Freeform 2195"/>
            <p:cNvSpPr>
              <a:spLocks/>
            </p:cNvSpPr>
            <p:nvPr/>
          </p:nvSpPr>
          <p:spPr bwMode="auto">
            <a:xfrm>
              <a:off x="1025237" y="343419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2" name="Freeform 2195"/>
            <p:cNvSpPr>
              <a:spLocks/>
            </p:cNvSpPr>
            <p:nvPr/>
          </p:nvSpPr>
          <p:spPr bwMode="auto">
            <a:xfrm>
              <a:off x="837616" y="3271967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3" name="Freeform 2195"/>
            <p:cNvSpPr>
              <a:spLocks/>
            </p:cNvSpPr>
            <p:nvPr/>
          </p:nvSpPr>
          <p:spPr bwMode="auto">
            <a:xfrm>
              <a:off x="1025237" y="3104219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4" name="Freeform 1873"/>
            <p:cNvSpPr>
              <a:spLocks noEditPoints="1"/>
            </p:cNvSpPr>
            <p:nvPr/>
          </p:nvSpPr>
          <p:spPr bwMode="auto">
            <a:xfrm>
              <a:off x="2877714" y="2822086"/>
              <a:ext cx="1056714" cy="564662"/>
            </a:xfrm>
            <a:custGeom>
              <a:avLst/>
              <a:gdLst>
                <a:gd name="T0" fmla="*/ 7 w 2960"/>
                <a:gd name="T1" fmla="*/ 228 h 1600"/>
                <a:gd name="T2" fmla="*/ 48 w 2960"/>
                <a:gd name="T3" fmla="*/ 130 h 1600"/>
                <a:gd name="T4" fmla="*/ 87 w 2960"/>
                <a:gd name="T5" fmla="*/ 83 h 1600"/>
                <a:gd name="T6" fmla="*/ 174 w 2960"/>
                <a:gd name="T7" fmla="*/ 24 h 1600"/>
                <a:gd name="T8" fmla="*/ 234 w 2960"/>
                <a:gd name="T9" fmla="*/ 6 h 1600"/>
                <a:gd name="T10" fmla="*/ 2728 w 2960"/>
                <a:gd name="T11" fmla="*/ 6 h 1600"/>
                <a:gd name="T12" fmla="*/ 2788 w 2960"/>
                <a:gd name="T13" fmla="*/ 25 h 1600"/>
                <a:gd name="T14" fmla="*/ 2874 w 2960"/>
                <a:gd name="T15" fmla="*/ 83 h 1600"/>
                <a:gd name="T16" fmla="*/ 2913 w 2960"/>
                <a:gd name="T17" fmla="*/ 130 h 1600"/>
                <a:gd name="T18" fmla="*/ 2954 w 2960"/>
                <a:gd name="T19" fmla="*/ 228 h 1600"/>
                <a:gd name="T20" fmla="*/ 2960 w 2960"/>
                <a:gd name="T21" fmla="*/ 1312 h 1600"/>
                <a:gd name="T22" fmla="*/ 2939 w 2960"/>
                <a:gd name="T23" fmla="*/ 1422 h 1600"/>
                <a:gd name="T24" fmla="*/ 2909 w 2960"/>
                <a:gd name="T25" fmla="*/ 1476 h 1600"/>
                <a:gd name="T26" fmla="*/ 2836 w 2960"/>
                <a:gd name="T27" fmla="*/ 1549 h 1600"/>
                <a:gd name="T28" fmla="*/ 2782 w 2960"/>
                <a:gd name="T29" fmla="*/ 1579 h 1600"/>
                <a:gd name="T30" fmla="*/ 2676 w 2960"/>
                <a:gd name="T31" fmla="*/ 1600 h 1600"/>
                <a:gd name="T32" fmla="*/ 228 w 2960"/>
                <a:gd name="T33" fmla="*/ 1594 h 1600"/>
                <a:gd name="T34" fmla="*/ 130 w 2960"/>
                <a:gd name="T35" fmla="*/ 1553 h 1600"/>
                <a:gd name="T36" fmla="*/ 83 w 2960"/>
                <a:gd name="T37" fmla="*/ 1514 h 1600"/>
                <a:gd name="T38" fmla="*/ 25 w 2960"/>
                <a:gd name="T39" fmla="*/ 1428 h 1600"/>
                <a:gd name="T40" fmla="*/ 6 w 2960"/>
                <a:gd name="T41" fmla="*/ 1368 h 1600"/>
                <a:gd name="T42" fmla="*/ 64 w 2960"/>
                <a:gd name="T43" fmla="*/ 1309 h 1600"/>
                <a:gd name="T44" fmla="*/ 83 w 2960"/>
                <a:gd name="T45" fmla="*/ 1403 h 1600"/>
                <a:gd name="T46" fmla="*/ 101 w 2960"/>
                <a:gd name="T47" fmla="*/ 1435 h 1600"/>
                <a:gd name="T48" fmla="*/ 166 w 2960"/>
                <a:gd name="T49" fmla="*/ 1500 h 1600"/>
                <a:gd name="T50" fmla="*/ 199 w 2960"/>
                <a:gd name="T51" fmla="*/ 1518 h 1600"/>
                <a:gd name="T52" fmla="*/ 288 w 2960"/>
                <a:gd name="T53" fmla="*/ 1536 h 1600"/>
                <a:gd name="T54" fmla="*/ 2715 w 2960"/>
                <a:gd name="T55" fmla="*/ 1533 h 1600"/>
                <a:gd name="T56" fmla="*/ 2800 w 2960"/>
                <a:gd name="T57" fmla="*/ 1497 h 1600"/>
                <a:gd name="T58" fmla="*/ 2829 w 2960"/>
                <a:gd name="T59" fmla="*/ 1473 h 1600"/>
                <a:gd name="T60" fmla="*/ 2881 w 2960"/>
                <a:gd name="T61" fmla="*/ 1397 h 1600"/>
                <a:gd name="T62" fmla="*/ 2892 w 2960"/>
                <a:gd name="T63" fmla="*/ 1361 h 1600"/>
                <a:gd name="T64" fmla="*/ 2892 w 2960"/>
                <a:gd name="T65" fmla="*/ 241 h 1600"/>
                <a:gd name="T66" fmla="*/ 2880 w 2960"/>
                <a:gd name="T67" fmla="*/ 205 h 1600"/>
                <a:gd name="T68" fmla="*/ 2829 w 2960"/>
                <a:gd name="T69" fmla="*/ 128 h 1600"/>
                <a:gd name="T70" fmla="*/ 2800 w 2960"/>
                <a:gd name="T71" fmla="*/ 104 h 1600"/>
                <a:gd name="T72" fmla="*/ 2715 w 2960"/>
                <a:gd name="T73" fmla="*/ 68 h 1600"/>
                <a:gd name="T74" fmla="*/ 292 w 2960"/>
                <a:gd name="T75" fmla="*/ 64 h 1600"/>
                <a:gd name="T76" fmla="*/ 199 w 2960"/>
                <a:gd name="T77" fmla="*/ 83 h 1600"/>
                <a:gd name="T78" fmla="*/ 166 w 2960"/>
                <a:gd name="T79" fmla="*/ 101 h 1600"/>
                <a:gd name="T80" fmla="*/ 101 w 2960"/>
                <a:gd name="T81" fmla="*/ 166 h 1600"/>
                <a:gd name="T82" fmla="*/ 83 w 2960"/>
                <a:gd name="T83" fmla="*/ 199 h 1600"/>
                <a:gd name="T84" fmla="*/ 64 w 2960"/>
                <a:gd name="T85" fmla="*/ 288 h 16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60"/>
                <a:gd name="T130" fmla="*/ 0 h 1600"/>
                <a:gd name="T131" fmla="*/ 2960 w 2960"/>
                <a:gd name="T132" fmla="*/ 1600 h 160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60" h="1600">
                  <a:moveTo>
                    <a:pt x="0" y="288"/>
                  </a:moveTo>
                  <a:lnTo>
                    <a:pt x="6" y="234"/>
                  </a:lnTo>
                  <a:cubicBezTo>
                    <a:pt x="6" y="232"/>
                    <a:pt x="6" y="230"/>
                    <a:pt x="7" y="228"/>
                  </a:cubicBezTo>
                  <a:lnTo>
                    <a:pt x="22" y="180"/>
                  </a:lnTo>
                  <a:cubicBezTo>
                    <a:pt x="23" y="178"/>
                    <a:pt x="23" y="176"/>
                    <a:pt x="24" y="174"/>
                  </a:cubicBezTo>
                  <a:lnTo>
                    <a:pt x="48" y="130"/>
                  </a:lnTo>
                  <a:cubicBezTo>
                    <a:pt x="49" y="128"/>
                    <a:pt x="50" y="127"/>
                    <a:pt x="52" y="125"/>
                  </a:cubicBezTo>
                  <a:lnTo>
                    <a:pt x="83" y="87"/>
                  </a:lnTo>
                  <a:cubicBezTo>
                    <a:pt x="84" y="86"/>
                    <a:pt x="86" y="84"/>
                    <a:pt x="87" y="83"/>
                  </a:cubicBezTo>
                  <a:lnTo>
                    <a:pt x="125" y="52"/>
                  </a:lnTo>
                  <a:cubicBezTo>
                    <a:pt x="127" y="50"/>
                    <a:pt x="128" y="49"/>
                    <a:pt x="130" y="48"/>
                  </a:cubicBezTo>
                  <a:lnTo>
                    <a:pt x="174" y="24"/>
                  </a:lnTo>
                  <a:cubicBezTo>
                    <a:pt x="176" y="23"/>
                    <a:pt x="178" y="23"/>
                    <a:pt x="180" y="22"/>
                  </a:cubicBezTo>
                  <a:lnTo>
                    <a:pt x="228" y="7"/>
                  </a:lnTo>
                  <a:cubicBezTo>
                    <a:pt x="230" y="6"/>
                    <a:pt x="232" y="6"/>
                    <a:pt x="234" y="6"/>
                  </a:cubicBezTo>
                  <a:lnTo>
                    <a:pt x="285" y="1"/>
                  </a:lnTo>
                  <a:lnTo>
                    <a:pt x="2672" y="0"/>
                  </a:lnTo>
                  <a:lnTo>
                    <a:pt x="2728" y="6"/>
                  </a:lnTo>
                  <a:cubicBezTo>
                    <a:pt x="2730" y="6"/>
                    <a:pt x="2732" y="6"/>
                    <a:pt x="2734" y="7"/>
                  </a:cubicBezTo>
                  <a:lnTo>
                    <a:pt x="2782" y="22"/>
                  </a:lnTo>
                  <a:cubicBezTo>
                    <a:pt x="2784" y="23"/>
                    <a:pt x="2786" y="23"/>
                    <a:pt x="2788" y="25"/>
                  </a:cubicBezTo>
                  <a:lnTo>
                    <a:pt x="2831" y="49"/>
                  </a:lnTo>
                  <a:cubicBezTo>
                    <a:pt x="2833" y="49"/>
                    <a:pt x="2834" y="50"/>
                    <a:pt x="2836" y="52"/>
                  </a:cubicBezTo>
                  <a:lnTo>
                    <a:pt x="2874" y="83"/>
                  </a:lnTo>
                  <a:cubicBezTo>
                    <a:pt x="2875" y="84"/>
                    <a:pt x="2877" y="86"/>
                    <a:pt x="2878" y="87"/>
                  </a:cubicBezTo>
                  <a:lnTo>
                    <a:pt x="2909" y="125"/>
                  </a:lnTo>
                  <a:cubicBezTo>
                    <a:pt x="2911" y="127"/>
                    <a:pt x="2912" y="128"/>
                    <a:pt x="2913" y="130"/>
                  </a:cubicBezTo>
                  <a:lnTo>
                    <a:pt x="2937" y="174"/>
                  </a:lnTo>
                  <a:cubicBezTo>
                    <a:pt x="2938" y="176"/>
                    <a:pt x="2938" y="178"/>
                    <a:pt x="2939" y="180"/>
                  </a:cubicBezTo>
                  <a:lnTo>
                    <a:pt x="2954" y="228"/>
                  </a:lnTo>
                  <a:cubicBezTo>
                    <a:pt x="2955" y="230"/>
                    <a:pt x="2955" y="232"/>
                    <a:pt x="2955" y="234"/>
                  </a:cubicBezTo>
                  <a:lnTo>
                    <a:pt x="2960" y="285"/>
                  </a:lnTo>
                  <a:lnTo>
                    <a:pt x="2960" y="1312"/>
                  </a:lnTo>
                  <a:lnTo>
                    <a:pt x="2955" y="1368"/>
                  </a:lnTo>
                  <a:cubicBezTo>
                    <a:pt x="2955" y="1370"/>
                    <a:pt x="2955" y="1372"/>
                    <a:pt x="2954" y="1374"/>
                  </a:cubicBezTo>
                  <a:lnTo>
                    <a:pt x="2939" y="1422"/>
                  </a:lnTo>
                  <a:cubicBezTo>
                    <a:pt x="2938" y="1424"/>
                    <a:pt x="2937" y="1426"/>
                    <a:pt x="2936" y="1428"/>
                  </a:cubicBezTo>
                  <a:lnTo>
                    <a:pt x="2912" y="1471"/>
                  </a:lnTo>
                  <a:cubicBezTo>
                    <a:pt x="2911" y="1473"/>
                    <a:pt x="2910" y="1474"/>
                    <a:pt x="2909" y="1476"/>
                  </a:cubicBezTo>
                  <a:lnTo>
                    <a:pt x="2878" y="1514"/>
                  </a:lnTo>
                  <a:cubicBezTo>
                    <a:pt x="2877" y="1515"/>
                    <a:pt x="2875" y="1517"/>
                    <a:pt x="2874" y="1518"/>
                  </a:cubicBezTo>
                  <a:lnTo>
                    <a:pt x="2836" y="1549"/>
                  </a:lnTo>
                  <a:cubicBezTo>
                    <a:pt x="2834" y="1550"/>
                    <a:pt x="2833" y="1551"/>
                    <a:pt x="2831" y="1552"/>
                  </a:cubicBezTo>
                  <a:lnTo>
                    <a:pt x="2788" y="1576"/>
                  </a:lnTo>
                  <a:cubicBezTo>
                    <a:pt x="2786" y="1577"/>
                    <a:pt x="2784" y="1578"/>
                    <a:pt x="2782" y="1579"/>
                  </a:cubicBezTo>
                  <a:lnTo>
                    <a:pt x="2734" y="1594"/>
                  </a:lnTo>
                  <a:cubicBezTo>
                    <a:pt x="2732" y="1595"/>
                    <a:pt x="2730" y="1595"/>
                    <a:pt x="2728" y="1595"/>
                  </a:cubicBezTo>
                  <a:lnTo>
                    <a:pt x="2676" y="1600"/>
                  </a:lnTo>
                  <a:lnTo>
                    <a:pt x="288" y="1600"/>
                  </a:lnTo>
                  <a:lnTo>
                    <a:pt x="234" y="1595"/>
                  </a:lnTo>
                  <a:cubicBezTo>
                    <a:pt x="232" y="1595"/>
                    <a:pt x="230" y="1595"/>
                    <a:pt x="228" y="1594"/>
                  </a:cubicBezTo>
                  <a:lnTo>
                    <a:pt x="180" y="1579"/>
                  </a:lnTo>
                  <a:cubicBezTo>
                    <a:pt x="178" y="1578"/>
                    <a:pt x="176" y="1578"/>
                    <a:pt x="174" y="1577"/>
                  </a:cubicBezTo>
                  <a:lnTo>
                    <a:pt x="130" y="1553"/>
                  </a:lnTo>
                  <a:cubicBezTo>
                    <a:pt x="128" y="1552"/>
                    <a:pt x="127" y="1551"/>
                    <a:pt x="125" y="1549"/>
                  </a:cubicBezTo>
                  <a:lnTo>
                    <a:pt x="87" y="1518"/>
                  </a:lnTo>
                  <a:cubicBezTo>
                    <a:pt x="86" y="1517"/>
                    <a:pt x="84" y="1515"/>
                    <a:pt x="83" y="1514"/>
                  </a:cubicBezTo>
                  <a:lnTo>
                    <a:pt x="52" y="1476"/>
                  </a:lnTo>
                  <a:cubicBezTo>
                    <a:pt x="50" y="1474"/>
                    <a:pt x="49" y="1473"/>
                    <a:pt x="49" y="1471"/>
                  </a:cubicBezTo>
                  <a:lnTo>
                    <a:pt x="25" y="1428"/>
                  </a:lnTo>
                  <a:cubicBezTo>
                    <a:pt x="23" y="1426"/>
                    <a:pt x="23" y="1424"/>
                    <a:pt x="22" y="1422"/>
                  </a:cubicBezTo>
                  <a:lnTo>
                    <a:pt x="7" y="1374"/>
                  </a:lnTo>
                  <a:cubicBezTo>
                    <a:pt x="6" y="1372"/>
                    <a:pt x="6" y="1370"/>
                    <a:pt x="6" y="1368"/>
                  </a:cubicBezTo>
                  <a:lnTo>
                    <a:pt x="1" y="1316"/>
                  </a:lnTo>
                  <a:lnTo>
                    <a:pt x="0" y="288"/>
                  </a:lnTo>
                  <a:close/>
                  <a:moveTo>
                    <a:pt x="64" y="1309"/>
                  </a:moveTo>
                  <a:lnTo>
                    <a:pt x="69" y="1361"/>
                  </a:lnTo>
                  <a:lnTo>
                    <a:pt x="68" y="1355"/>
                  </a:lnTo>
                  <a:lnTo>
                    <a:pt x="83" y="1403"/>
                  </a:lnTo>
                  <a:lnTo>
                    <a:pt x="80" y="1397"/>
                  </a:lnTo>
                  <a:lnTo>
                    <a:pt x="104" y="1440"/>
                  </a:lnTo>
                  <a:lnTo>
                    <a:pt x="101" y="1435"/>
                  </a:lnTo>
                  <a:lnTo>
                    <a:pt x="132" y="1473"/>
                  </a:lnTo>
                  <a:lnTo>
                    <a:pt x="128" y="1469"/>
                  </a:lnTo>
                  <a:lnTo>
                    <a:pt x="166" y="1500"/>
                  </a:lnTo>
                  <a:lnTo>
                    <a:pt x="161" y="1496"/>
                  </a:lnTo>
                  <a:lnTo>
                    <a:pt x="205" y="1520"/>
                  </a:lnTo>
                  <a:lnTo>
                    <a:pt x="199" y="1518"/>
                  </a:lnTo>
                  <a:lnTo>
                    <a:pt x="247" y="1533"/>
                  </a:lnTo>
                  <a:lnTo>
                    <a:pt x="241" y="1532"/>
                  </a:lnTo>
                  <a:lnTo>
                    <a:pt x="288" y="1536"/>
                  </a:lnTo>
                  <a:lnTo>
                    <a:pt x="2669" y="1537"/>
                  </a:lnTo>
                  <a:lnTo>
                    <a:pt x="2721" y="1532"/>
                  </a:lnTo>
                  <a:lnTo>
                    <a:pt x="2715" y="1533"/>
                  </a:lnTo>
                  <a:lnTo>
                    <a:pt x="2763" y="1518"/>
                  </a:lnTo>
                  <a:lnTo>
                    <a:pt x="2757" y="1521"/>
                  </a:lnTo>
                  <a:lnTo>
                    <a:pt x="2800" y="1497"/>
                  </a:lnTo>
                  <a:lnTo>
                    <a:pt x="2795" y="1500"/>
                  </a:lnTo>
                  <a:lnTo>
                    <a:pt x="2833" y="1469"/>
                  </a:lnTo>
                  <a:lnTo>
                    <a:pt x="2829" y="1473"/>
                  </a:lnTo>
                  <a:lnTo>
                    <a:pt x="2860" y="1435"/>
                  </a:lnTo>
                  <a:lnTo>
                    <a:pt x="2857" y="1440"/>
                  </a:lnTo>
                  <a:lnTo>
                    <a:pt x="2881" y="1397"/>
                  </a:lnTo>
                  <a:lnTo>
                    <a:pt x="2878" y="1403"/>
                  </a:lnTo>
                  <a:lnTo>
                    <a:pt x="2893" y="1355"/>
                  </a:lnTo>
                  <a:lnTo>
                    <a:pt x="2892" y="1361"/>
                  </a:lnTo>
                  <a:lnTo>
                    <a:pt x="2896" y="1312"/>
                  </a:lnTo>
                  <a:lnTo>
                    <a:pt x="2897" y="292"/>
                  </a:lnTo>
                  <a:lnTo>
                    <a:pt x="2892" y="241"/>
                  </a:lnTo>
                  <a:lnTo>
                    <a:pt x="2893" y="247"/>
                  </a:lnTo>
                  <a:lnTo>
                    <a:pt x="2878" y="199"/>
                  </a:lnTo>
                  <a:lnTo>
                    <a:pt x="2880" y="205"/>
                  </a:lnTo>
                  <a:lnTo>
                    <a:pt x="2856" y="161"/>
                  </a:lnTo>
                  <a:lnTo>
                    <a:pt x="2860" y="166"/>
                  </a:lnTo>
                  <a:lnTo>
                    <a:pt x="2829" y="128"/>
                  </a:lnTo>
                  <a:lnTo>
                    <a:pt x="2833" y="132"/>
                  </a:lnTo>
                  <a:lnTo>
                    <a:pt x="2795" y="101"/>
                  </a:lnTo>
                  <a:lnTo>
                    <a:pt x="2800" y="104"/>
                  </a:lnTo>
                  <a:lnTo>
                    <a:pt x="2757" y="80"/>
                  </a:lnTo>
                  <a:lnTo>
                    <a:pt x="2763" y="83"/>
                  </a:lnTo>
                  <a:lnTo>
                    <a:pt x="2715" y="68"/>
                  </a:lnTo>
                  <a:lnTo>
                    <a:pt x="2721" y="69"/>
                  </a:lnTo>
                  <a:lnTo>
                    <a:pt x="2672" y="64"/>
                  </a:lnTo>
                  <a:lnTo>
                    <a:pt x="292" y="64"/>
                  </a:lnTo>
                  <a:lnTo>
                    <a:pt x="241" y="69"/>
                  </a:lnTo>
                  <a:lnTo>
                    <a:pt x="247" y="68"/>
                  </a:lnTo>
                  <a:lnTo>
                    <a:pt x="199" y="83"/>
                  </a:lnTo>
                  <a:lnTo>
                    <a:pt x="205" y="81"/>
                  </a:lnTo>
                  <a:lnTo>
                    <a:pt x="161" y="105"/>
                  </a:lnTo>
                  <a:lnTo>
                    <a:pt x="166" y="101"/>
                  </a:lnTo>
                  <a:lnTo>
                    <a:pt x="128" y="132"/>
                  </a:lnTo>
                  <a:lnTo>
                    <a:pt x="132" y="128"/>
                  </a:lnTo>
                  <a:lnTo>
                    <a:pt x="101" y="166"/>
                  </a:lnTo>
                  <a:lnTo>
                    <a:pt x="105" y="161"/>
                  </a:lnTo>
                  <a:lnTo>
                    <a:pt x="81" y="205"/>
                  </a:lnTo>
                  <a:lnTo>
                    <a:pt x="83" y="199"/>
                  </a:lnTo>
                  <a:lnTo>
                    <a:pt x="68" y="247"/>
                  </a:lnTo>
                  <a:lnTo>
                    <a:pt x="69" y="241"/>
                  </a:lnTo>
                  <a:lnTo>
                    <a:pt x="64" y="288"/>
                  </a:lnTo>
                  <a:lnTo>
                    <a:pt x="64" y="1309"/>
                  </a:lnTo>
                  <a:close/>
                </a:path>
              </a:pathLst>
            </a:custGeom>
            <a:solidFill>
              <a:srgbClr val="008000"/>
            </a:solidFill>
            <a:ln w="0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1874"/>
            <p:cNvSpPr>
              <a:spLocks noEditPoints="1"/>
            </p:cNvSpPr>
            <p:nvPr/>
          </p:nvSpPr>
          <p:spPr bwMode="auto">
            <a:xfrm>
              <a:off x="2877714" y="3460736"/>
              <a:ext cx="1056714" cy="562708"/>
            </a:xfrm>
            <a:custGeom>
              <a:avLst/>
              <a:gdLst>
                <a:gd name="T0" fmla="*/ 7 w 2960"/>
                <a:gd name="T1" fmla="*/ 228 h 1600"/>
                <a:gd name="T2" fmla="*/ 48 w 2960"/>
                <a:gd name="T3" fmla="*/ 130 h 1600"/>
                <a:gd name="T4" fmla="*/ 87 w 2960"/>
                <a:gd name="T5" fmla="*/ 83 h 1600"/>
                <a:gd name="T6" fmla="*/ 174 w 2960"/>
                <a:gd name="T7" fmla="*/ 24 h 1600"/>
                <a:gd name="T8" fmla="*/ 234 w 2960"/>
                <a:gd name="T9" fmla="*/ 6 h 1600"/>
                <a:gd name="T10" fmla="*/ 2728 w 2960"/>
                <a:gd name="T11" fmla="*/ 6 h 1600"/>
                <a:gd name="T12" fmla="*/ 2788 w 2960"/>
                <a:gd name="T13" fmla="*/ 25 h 1600"/>
                <a:gd name="T14" fmla="*/ 2874 w 2960"/>
                <a:gd name="T15" fmla="*/ 83 h 1600"/>
                <a:gd name="T16" fmla="*/ 2913 w 2960"/>
                <a:gd name="T17" fmla="*/ 130 h 1600"/>
                <a:gd name="T18" fmla="*/ 2954 w 2960"/>
                <a:gd name="T19" fmla="*/ 228 h 1600"/>
                <a:gd name="T20" fmla="*/ 2960 w 2960"/>
                <a:gd name="T21" fmla="*/ 1312 h 1600"/>
                <a:gd name="T22" fmla="*/ 2939 w 2960"/>
                <a:gd name="T23" fmla="*/ 1422 h 1600"/>
                <a:gd name="T24" fmla="*/ 2909 w 2960"/>
                <a:gd name="T25" fmla="*/ 1476 h 1600"/>
                <a:gd name="T26" fmla="*/ 2836 w 2960"/>
                <a:gd name="T27" fmla="*/ 1549 h 1600"/>
                <a:gd name="T28" fmla="*/ 2782 w 2960"/>
                <a:gd name="T29" fmla="*/ 1579 h 1600"/>
                <a:gd name="T30" fmla="*/ 2676 w 2960"/>
                <a:gd name="T31" fmla="*/ 1600 h 1600"/>
                <a:gd name="T32" fmla="*/ 228 w 2960"/>
                <a:gd name="T33" fmla="*/ 1594 h 1600"/>
                <a:gd name="T34" fmla="*/ 130 w 2960"/>
                <a:gd name="T35" fmla="*/ 1553 h 1600"/>
                <a:gd name="T36" fmla="*/ 83 w 2960"/>
                <a:gd name="T37" fmla="*/ 1514 h 1600"/>
                <a:gd name="T38" fmla="*/ 25 w 2960"/>
                <a:gd name="T39" fmla="*/ 1428 h 1600"/>
                <a:gd name="T40" fmla="*/ 6 w 2960"/>
                <a:gd name="T41" fmla="*/ 1368 h 1600"/>
                <a:gd name="T42" fmla="*/ 64 w 2960"/>
                <a:gd name="T43" fmla="*/ 1309 h 1600"/>
                <a:gd name="T44" fmla="*/ 83 w 2960"/>
                <a:gd name="T45" fmla="*/ 1403 h 1600"/>
                <a:gd name="T46" fmla="*/ 101 w 2960"/>
                <a:gd name="T47" fmla="*/ 1435 h 1600"/>
                <a:gd name="T48" fmla="*/ 166 w 2960"/>
                <a:gd name="T49" fmla="*/ 1500 h 1600"/>
                <a:gd name="T50" fmla="*/ 199 w 2960"/>
                <a:gd name="T51" fmla="*/ 1518 h 1600"/>
                <a:gd name="T52" fmla="*/ 288 w 2960"/>
                <a:gd name="T53" fmla="*/ 1536 h 1600"/>
                <a:gd name="T54" fmla="*/ 2715 w 2960"/>
                <a:gd name="T55" fmla="*/ 1533 h 1600"/>
                <a:gd name="T56" fmla="*/ 2800 w 2960"/>
                <a:gd name="T57" fmla="*/ 1497 h 1600"/>
                <a:gd name="T58" fmla="*/ 2829 w 2960"/>
                <a:gd name="T59" fmla="*/ 1473 h 1600"/>
                <a:gd name="T60" fmla="*/ 2881 w 2960"/>
                <a:gd name="T61" fmla="*/ 1397 h 1600"/>
                <a:gd name="T62" fmla="*/ 2892 w 2960"/>
                <a:gd name="T63" fmla="*/ 1361 h 1600"/>
                <a:gd name="T64" fmla="*/ 2892 w 2960"/>
                <a:gd name="T65" fmla="*/ 241 h 1600"/>
                <a:gd name="T66" fmla="*/ 2880 w 2960"/>
                <a:gd name="T67" fmla="*/ 205 h 1600"/>
                <a:gd name="T68" fmla="*/ 2829 w 2960"/>
                <a:gd name="T69" fmla="*/ 128 h 1600"/>
                <a:gd name="T70" fmla="*/ 2800 w 2960"/>
                <a:gd name="T71" fmla="*/ 104 h 1600"/>
                <a:gd name="T72" fmla="*/ 2715 w 2960"/>
                <a:gd name="T73" fmla="*/ 68 h 1600"/>
                <a:gd name="T74" fmla="*/ 292 w 2960"/>
                <a:gd name="T75" fmla="*/ 64 h 1600"/>
                <a:gd name="T76" fmla="*/ 199 w 2960"/>
                <a:gd name="T77" fmla="*/ 83 h 1600"/>
                <a:gd name="T78" fmla="*/ 166 w 2960"/>
                <a:gd name="T79" fmla="*/ 101 h 1600"/>
                <a:gd name="T80" fmla="*/ 101 w 2960"/>
                <a:gd name="T81" fmla="*/ 166 h 1600"/>
                <a:gd name="T82" fmla="*/ 83 w 2960"/>
                <a:gd name="T83" fmla="*/ 199 h 1600"/>
                <a:gd name="T84" fmla="*/ 64 w 2960"/>
                <a:gd name="T85" fmla="*/ 288 h 16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60"/>
                <a:gd name="T130" fmla="*/ 0 h 1600"/>
                <a:gd name="T131" fmla="*/ 2960 w 2960"/>
                <a:gd name="T132" fmla="*/ 1600 h 160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60" h="1600">
                  <a:moveTo>
                    <a:pt x="0" y="288"/>
                  </a:moveTo>
                  <a:lnTo>
                    <a:pt x="6" y="234"/>
                  </a:lnTo>
                  <a:cubicBezTo>
                    <a:pt x="6" y="232"/>
                    <a:pt x="6" y="230"/>
                    <a:pt x="7" y="228"/>
                  </a:cubicBezTo>
                  <a:lnTo>
                    <a:pt x="22" y="180"/>
                  </a:lnTo>
                  <a:cubicBezTo>
                    <a:pt x="23" y="178"/>
                    <a:pt x="23" y="176"/>
                    <a:pt x="24" y="174"/>
                  </a:cubicBezTo>
                  <a:lnTo>
                    <a:pt x="48" y="130"/>
                  </a:lnTo>
                  <a:cubicBezTo>
                    <a:pt x="49" y="128"/>
                    <a:pt x="50" y="127"/>
                    <a:pt x="52" y="125"/>
                  </a:cubicBezTo>
                  <a:lnTo>
                    <a:pt x="83" y="87"/>
                  </a:lnTo>
                  <a:cubicBezTo>
                    <a:pt x="84" y="86"/>
                    <a:pt x="86" y="84"/>
                    <a:pt x="87" y="83"/>
                  </a:cubicBezTo>
                  <a:lnTo>
                    <a:pt x="125" y="52"/>
                  </a:lnTo>
                  <a:cubicBezTo>
                    <a:pt x="127" y="50"/>
                    <a:pt x="128" y="49"/>
                    <a:pt x="130" y="48"/>
                  </a:cubicBezTo>
                  <a:lnTo>
                    <a:pt x="174" y="24"/>
                  </a:lnTo>
                  <a:cubicBezTo>
                    <a:pt x="176" y="23"/>
                    <a:pt x="178" y="23"/>
                    <a:pt x="180" y="22"/>
                  </a:cubicBezTo>
                  <a:lnTo>
                    <a:pt x="228" y="7"/>
                  </a:lnTo>
                  <a:cubicBezTo>
                    <a:pt x="230" y="6"/>
                    <a:pt x="232" y="6"/>
                    <a:pt x="234" y="6"/>
                  </a:cubicBezTo>
                  <a:lnTo>
                    <a:pt x="285" y="1"/>
                  </a:lnTo>
                  <a:lnTo>
                    <a:pt x="2672" y="0"/>
                  </a:lnTo>
                  <a:lnTo>
                    <a:pt x="2728" y="6"/>
                  </a:lnTo>
                  <a:cubicBezTo>
                    <a:pt x="2730" y="6"/>
                    <a:pt x="2732" y="6"/>
                    <a:pt x="2734" y="7"/>
                  </a:cubicBezTo>
                  <a:lnTo>
                    <a:pt x="2782" y="22"/>
                  </a:lnTo>
                  <a:cubicBezTo>
                    <a:pt x="2784" y="23"/>
                    <a:pt x="2786" y="23"/>
                    <a:pt x="2788" y="25"/>
                  </a:cubicBezTo>
                  <a:lnTo>
                    <a:pt x="2831" y="49"/>
                  </a:lnTo>
                  <a:cubicBezTo>
                    <a:pt x="2833" y="49"/>
                    <a:pt x="2834" y="50"/>
                    <a:pt x="2836" y="52"/>
                  </a:cubicBezTo>
                  <a:lnTo>
                    <a:pt x="2874" y="83"/>
                  </a:lnTo>
                  <a:cubicBezTo>
                    <a:pt x="2875" y="84"/>
                    <a:pt x="2877" y="86"/>
                    <a:pt x="2878" y="87"/>
                  </a:cubicBezTo>
                  <a:lnTo>
                    <a:pt x="2909" y="125"/>
                  </a:lnTo>
                  <a:cubicBezTo>
                    <a:pt x="2911" y="127"/>
                    <a:pt x="2912" y="128"/>
                    <a:pt x="2913" y="130"/>
                  </a:cubicBezTo>
                  <a:lnTo>
                    <a:pt x="2937" y="174"/>
                  </a:lnTo>
                  <a:cubicBezTo>
                    <a:pt x="2938" y="176"/>
                    <a:pt x="2938" y="178"/>
                    <a:pt x="2939" y="180"/>
                  </a:cubicBezTo>
                  <a:lnTo>
                    <a:pt x="2954" y="228"/>
                  </a:lnTo>
                  <a:cubicBezTo>
                    <a:pt x="2955" y="230"/>
                    <a:pt x="2955" y="232"/>
                    <a:pt x="2955" y="234"/>
                  </a:cubicBezTo>
                  <a:lnTo>
                    <a:pt x="2960" y="285"/>
                  </a:lnTo>
                  <a:lnTo>
                    <a:pt x="2960" y="1312"/>
                  </a:lnTo>
                  <a:lnTo>
                    <a:pt x="2955" y="1368"/>
                  </a:lnTo>
                  <a:cubicBezTo>
                    <a:pt x="2955" y="1370"/>
                    <a:pt x="2955" y="1372"/>
                    <a:pt x="2954" y="1374"/>
                  </a:cubicBezTo>
                  <a:lnTo>
                    <a:pt x="2939" y="1422"/>
                  </a:lnTo>
                  <a:cubicBezTo>
                    <a:pt x="2938" y="1424"/>
                    <a:pt x="2937" y="1426"/>
                    <a:pt x="2936" y="1428"/>
                  </a:cubicBezTo>
                  <a:lnTo>
                    <a:pt x="2912" y="1471"/>
                  </a:lnTo>
                  <a:cubicBezTo>
                    <a:pt x="2911" y="1473"/>
                    <a:pt x="2910" y="1474"/>
                    <a:pt x="2909" y="1476"/>
                  </a:cubicBezTo>
                  <a:lnTo>
                    <a:pt x="2878" y="1514"/>
                  </a:lnTo>
                  <a:cubicBezTo>
                    <a:pt x="2877" y="1515"/>
                    <a:pt x="2875" y="1517"/>
                    <a:pt x="2874" y="1518"/>
                  </a:cubicBezTo>
                  <a:lnTo>
                    <a:pt x="2836" y="1549"/>
                  </a:lnTo>
                  <a:cubicBezTo>
                    <a:pt x="2834" y="1550"/>
                    <a:pt x="2833" y="1551"/>
                    <a:pt x="2831" y="1552"/>
                  </a:cubicBezTo>
                  <a:lnTo>
                    <a:pt x="2788" y="1576"/>
                  </a:lnTo>
                  <a:cubicBezTo>
                    <a:pt x="2786" y="1577"/>
                    <a:pt x="2784" y="1578"/>
                    <a:pt x="2782" y="1579"/>
                  </a:cubicBezTo>
                  <a:lnTo>
                    <a:pt x="2734" y="1594"/>
                  </a:lnTo>
                  <a:cubicBezTo>
                    <a:pt x="2732" y="1595"/>
                    <a:pt x="2730" y="1595"/>
                    <a:pt x="2728" y="1595"/>
                  </a:cubicBezTo>
                  <a:lnTo>
                    <a:pt x="2676" y="1600"/>
                  </a:lnTo>
                  <a:lnTo>
                    <a:pt x="288" y="1600"/>
                  </a:lnTo>
                  <a:lnTo>
                    <a:pt x="234" y="1595"/>
                  </a:lnTo>
                  <a:cubicBezTo>
                    <a:pt x="232" y="1595"/>
                    <a:pt x="230" y="1595"/>
                    <a:pt x="228" y="1594"/>
                  </a:cubicBezTo>
                  <a:lnTo>
                    <a:pt x="180" y="1579"/>
                  </a:lnTo>
                  <a:cubicBezTo>
                    <a:pt x="178" y="1578"/>
                    <a:pt x="176" y="1578"/>
                    <a:pt x="174" y="1577"/>
                  </a:cubicBezTo>
                  <a:lnTo>
                    <a:pt x="130" y="1553"/>
                  </a:lnTo>
                  <a:cubicBezTo>
                    <a:pt x="128" y="1552"/>
                    <a:pt x="127" y="1551"/>
                    <a:pt x="125" y="1549"/>
                  </a:cubicBezTo>
                  <a:lnTo>
                    <a:pt x="87" y="1518"/>
                  </a:lnTo>
                  <a:cubicBezTo>
                    <a:pt x="86" y="1517"/>
                    <a:pt x="84" y="1515"/>
                    <a:pt x="83" y="1514"/>
                  </a:cubicBezTo>
                  <a:lnTo>
                    <a:pt x="52" y="1476"/>
                  </a:lnTo>
                  <a:cubicBezTo>
                    <a:pt x="50" y="1474"/>
                    <a:pt x="49" y="1473"/>
                    <a:pt x="49" y="1471"/>
                  </a:cubicBezTo>
                  <a:lnTo>
                    <a:pt x="25" y="1428"/>
                  </a:lnTo>
                  <a:cubicBezTo>
                    <a:pt x="23" y="1426"/>
                    <a:pt x="23" y="1424"/>
                    <a:pt x="22" y="1422"/>
                  </a:cubicBezTo>
                  <a:lnTo>
                    <a:pt x="7" y="1374"/>
                  </a:lnTo>
                  <a:cubicBezTo>
                    <a:pt x="6" y="1372"/>
                    <a:pt x="6" y="1370"/>
                    <a:pt x="6" y="1368"/>
                  </a:cubicBezTo>
                  <a:lnTo>
                    <a:pt x="1" y="1316"/>
                  </a:lnTo>
                  <a:lnTo>
                    <a:pt x="0" y="288"/>
                  </a:lnTo>
                  <a:close/>
                  <a:moveTo>
                    <a:pt x="64" y="1309"/>
                  </a:moveTo>
                  <a:lnTo>
                    <a:pt x="69" y="1361"/>
                  </a:lnTo>
                  <a:lnTo>
                    <a:pt x="68" y="1355"/>
                  </a:lnTo>
                  <a:lnTo>
                    <a:pt x="83" y="1403"/>
                  </a:lnTo>
                  <a:lnTo>
                    <a:pt x="80" y="1397"/>
                  </a:lnTo>
                  <a:lnTo>
                    <a:pt x="104" y="1440"/>
                  </a:lnTo>
                  <a:lnTo>
                    <a:pt x="101" y="1435"/>
                  </a:lnTo>
                  <a:lnTo>
                    <a:pt x="132" y="1473"/>
                  </a:lnTo>
                  <a:lnTo>
                    <a:pt x="128" y="1469"/>
                  </a:lnTo>
                  <a:lnTo>
                    <a:pt x="166" y="1500"/>
                  </a:lnTo>
                  <a:lnTo>
                    <a:pt x="161" y="1496"/>
                  </a:lnTo>
                  <a:lnTo>
                    <a:pt x="205" y="1520"/>
                  </a:lnTo>
                  <a:lnTo>
                    <a:pt x="199" y="1518"/>
                  </a:lnTo>
                  <a:lnTo>
                    <a:pt x="247" y="1533"/>
                  </a:lnTo>
                  <a:lnTo>
                    <a:pt x="241" y="1532"/>
                  </a:lnTo>
                  <a:lnTo>
                    <a:pt x="288" y="1536"/>
                  </a:lnTo>
                  <a:lnTo>
                    <a:pt x="2669" y="1537"/>
                  </a:lnTo>
                  <a:lnTo>
                    <a:pt x="2721" y="1532"/>
                  </a:lnTo>
                  <a:lnTo>
                    <a:pt x="2715" y="1533"/>
                  </a:lnTo>
                  <a:lnTo>
                    <a:pt x="2763" y="1518"/>
                  </a:lnTo>
                  <a:lnTo>
                    <a:pt x="2757" y="1521"/>
                  </a:lnTo>
                  <a:lnTo>
                    <a:pt x="2800" y="1497"/>
                  </a:lnTo>
                  <a:lnTo>
                    <a:pt x="2795" y="1500"/>
                  </a:lnTo>
                  <a:lnTo>
                    <a:pt x="2833" y="1469"/>
                  </a:lnTo>
                  <a:lnTo>
                    <a:pt x="2829" y="1473"/>
                  </a:lnTo>
                  <a:lnTo>
                    <a:pt x="2860" y="1435"/>
                  </a:lnTo>
                  <a:lnTo>
                    <a:pt x="2857" y="1440"/>
                  </a:lnTo>
                  <a:lnTo>
                    <a:pt x="2881" y="1397"/>
                  </a:lnTo>
                  <a:lnTo>
                    <a:pt x="2878" y="1403"/>
                  </a:lnTo>
                  <a:lnTo>
                    <a:pt x="2893" y="1355"/>
                  </a:lnTo>
                  <a:lnTo>
                    <a:pt x="2892" y="1361"/>
                  </a:lnTo>
                  <a:lnTo>
                    <a:pt x="2896" y="1312"/>
                  </a:lnTo>
                  <a:lnTo>
                    <a:pt x="2897" y="292"/>
                  </a:lnTo>
                  <a:lnTo>
                    <a:pt x="2892" y="241"/>
                  </a:lnTo>
                  <a:lnTo>
                    <a:pt x="2893" y="247"/>
                  </a:lnTo>
                  <a:lnTo>
                    <a:pt x="2878" y="199"/>
                  </a:lnTo>
                  <a:lnTo>
                    <a:pt x="2880" y="205"/>
                  </a:lnTo>
                  <a:lnTo>
                    <a:pt x="2856" y="161"/>
                  </a:lnTo>
                  <a:lnTo>
                    <a:pt x="2860" y="166"/>
                  </a:lnTo>
                  <a:lnTo>
                    <a:pt x="2829" y="128"/>
                  </a:lnTo>
                  <a:lnTo>
                    <a:pt x="2833" y="132"/>
                  </a:lnTo>
                  <a:lnTo>
                    <a:pt x="2795" y="101"/>
                  </a:lnTo>
                  <a:lnTo>
                    <a:pt x="2800" y="104"/>
                  </a:lnTo>
                  <a:lnTo>
                    <a:pt x="2757" y="80"/>
                  </a:lnTo>
                  <a:lnTo>
                    <a:pt x="2763" y="83"/>
                  </a:lnTo>
                  <a:lnTo>
                    <a:pt x="2715" y="68"/>
                  </a:lnTo>
                  <a:lnTo>
                    <a:pt x="2721" y="69"/>
                  </a:lnTo>
                  <a:lnTo>
                    <a:pt x="2672" y="64"/>
                  </a:lnTo>
                  <a:lnTo>
                    <a:pt x="292" y="64"/>
                  </a:lnTo>
                  <a:lnTo>
                    <a:pt x="241" y="69"/>
                  </a:lnTo>
                  <a:lnTo>
                    <a:pt x="247" y="68"/>
                  </a:lnTo>
                  <a:lnTo>
                    <a:pt x="199" y="83"/>
                  </a:lnTo>
                  <a:lnTo>
                    <a:pt x="205" y="81"/>
                  </a:lnTo>
                  <a:lnTo>
                    <a:pt x="161" y="105"/>
                  </a:lnTo>
                  <a:lnTo>
                    <a:pt x="166" y="101"/>
                  </a:lnTo>
                  <a:lnTo>
                    <a:pt x="128" y="132"/>
                  </a:lnTo>
                  <a:lnTo>
                    <a:pt x="132" y="128"/>
                  </a:lnTo>
                  <a:lnTo>
                    <a:pt x="101" y="166"/>
                  </a:lnTo>
                  <a:lnTo>
                    <a:pt x="105" y="161"/>
                  </a:lnTo>
                  <a:lnTo>
                    <a:pt x="81" y="205"/>
                  </a:lnTo>
                  <a:lnTo>
                    <a:pt x="83" y="199"/>
                  </a:lnTo>
                  <a:lnTo>
                    <a:pt x="68" y="247"/>
                  </a:lnTo>
                  <a:lnTo>
                    <a:pt x="69" y="241"/>
                  </a:lnTo>
                  <a:lnTo>
                    <a:pt x="64" y="288"/>
                  </a:lnTo>
                  <a:lnTo>
                    <a:pt x="64" y="1309"/>
                  </a:lnTo>
                  <a:close/>
                </a:path>
              </a:pathLst>
            </a:custGeom>
            <a:solidFill>
              <a:srgbClr val="0070C0"/>
            </a:solidFill>
            <a:ln w="0" cap="flat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884798" y="3083985"/>
            <a:ext cx="2237148" cy="974459"/>
            <a:chOff x="1884798" y="4388743"/>
            <a:chExt cx="2237148" cy="974459"/>
          </a:xfrm>
        </p:grpSpPr>
        <p:sp>
          <p:nvSpPr>
            <p:cNvPr id="167" name="Oval 166"/>
            <p:cNvSpPr/>
            <p:nvPr/>
          </p:nvSpPr>
          <p:spPr>
            <a:xfrm>
              <a:off x="1884798" y="4388743"/>
              <a:ext cx="190501" cy="18192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3931445" y="5181275"/>
              <a:ext cx="190501" cy="18192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731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05739"/>
          </a:xfrm>
        </p:spPr>
        <p:txBody>
          <a:bodyPr/>
          <a:lstStyle/>
          <a:p>
            <a:r>
              <a:rPr lang="en-US" dirty="0" smtClean="0"/>
              <a:t>Over-arching goal of our work:</a:t>
            </a:r>
          </a:p>
          <a:p>
            <a:pPr lvl="1"/>
            <a:r>
              <a:rPr lang="en-US" i="1" dirty="0" smtClean="0"/>
              <a:t>In silico</a:t>
            </a:r>
            <a:r>
              <a:rPr lang="en-US" dirty="0" smtClean="0"/>
              <a:t> generation of novel hypotheses in plant primary metabolism via species, tissues, and abiotic/biotic conditions.</a:t>
            </a:r>
          </a:p>
          <a:p>
            <a:r>
              <a:rPr lang="en-US" dirty="0" smtClean="0"/>
              <a:t>Involves:</a:t>
            </a:r>
          </a:p>
          <a:p>
            <a:pPr lvl="1"/>
            <a:r>
              <a:rPr lang="en-US" dirty="0" smtClean="0"/>
              <a:t>Curation of plant primary metabolism</a:t>
            </a:r>
          </a:p>
          <a:p>
            <a:pPr lvl="1"/>
            <a:r>
              <a:rPr lang="en-US" dirty="0" smtClean="0"/>
              <a:t>Propagation to other plant species</a:t>
            </a:r>
          </a:p>
          <a:p>
            <a:pPr lvl="1"/>
            <a:r>
              <a:rPr lang="en-US" dirty="0" smtClean="0"/>
              <a:t>Simulation with -omics data</a:t>
            </a:r>
          </a:p>
        </p:txBody>
      </p:sp>
    </p:spTree>
    <p:extLst>
      <p:ext uri="{BB962C8B-B14F-4D97-AF65-F5344CB8AC3E}">
        <p14:creationId xmlns:p14="http://schemas.microsoft.com/office/powerpoint/2010/main" val="2073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Curation</a:t>
            </a:r>
            <a:br>
              <a:rPr lang="en-US" dirty="0" smtClean="0"/>
            </a:br>
            <a:r>
              <a:rPr lang="en-US" sz="2400" dirty="0" smtClean="0"/>
              <a:t>(Biochemistry)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6432"/>
          </a:xfrm>
        </p:spPr>
        <p:txBody>
          <a:bodyPr>
            <a:normAutofit/>
          </a:bodyPr>
          <a:lstStyle/>
          <a:p>
            <a:r>
              <a:rPr lang="en-US" dirty="0" smtClean="0"/>
              <a:t>Mass-balance via </a:t>
            </a:r>
            <a:r>
              <a:rPr lang="en-US" dirty="0" err="1" smtClean="0"/>
              <a:t>InChI</a:t>
            </a:r>
            <a:r>
              <a:rPr lang="en-US" dirty="0" smtClean="0"/>
              <a:t> strings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Database of ~23,000 mass-balanced reactions</a:t>
            </a:r>
          </a:p>
          <a:p>
            <a:r>
              <a:rPr lang="en-US" dirty="0" smtClean="0"/>
              <a:t>Publicly available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smtClean="0"/>
              <a:t>ModelSEED/</a:t>
            </a:r>
            <a:r>
              <a:rPr lang="en-US" dirty="0" err="1" smtClean="0"/>
              <a:t>ModelSEEDDatabase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7369" y="2406316"/>
            <a:ext cx="6301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C00022		</a:t>
            </a:r>
            <a:r>
              <a:rPr lang="en-US" dirty="0" err="1" smtClean="0"/>
              <a:t>InChI</a:t>
            </a:r>
            <a:r>
              <a:rPr lang="en-US" dirty="0"/>
              <a:t>=1S/C3H4O3/c1-2(4)3(5)6/h1H3,(H,5,6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PYRUVATE	</a:t>
            </a:r>
            <a:r>
              <a:rPr lang="en-US" dirty="0" err="1" smtClean="0"/>
              <a:t>InChI</a:t>
            </a:r>
            <a:r>
              <a:rPr lang="en-US" dirty="0"/>
              <a:t>=1S/C3H4O3/c1-2(4)3(5)6/h1H3,(H,5,6)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248525"/>
            <a:ext cx="74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(1) </a:t>
            </a:r>
            <a:r>
              <a:rPr lang="fi-FI" dirty="0" smtClean="0"/>
              <a:t>ADP </a:t>
            </a:r>
            <a:r>
              <a:rPr lang="fi-FI" dirty="0"/>
              <a:t>+ (1) </a:t>
            </a:r>
            <a:r>
              <a:rPr lang="fi-FI" dirty="0" err="1" smtClean="0"/>
              <a:t>Phosphoenolpyruvate</a:t>
            </a:r>
            <a:r>
              <a:rPr lang="fi-FI" dirty="0" smtClean="0"/>
              <a:t> </a:t>
            </a:r>
            <a:r>
              <a:rPr lang="fi-FI" dirty="0"/>
              <a:t> + </a:t>
            </a:r>
            <a:r>
              <a:rPr lang="fi-FI" dirty="0">
                <a:solidFill>
                  <a:schemeClr val="accent2"/>
                </a:solidFill>
              </a:rPr>
              <a:t>(1) H</a:t>
            </a:r>
            <a:r>
              <a:rPr lang="fi-FI" dirty="0" smtClean="0">
                <a:solidFill>
                  <a:schemeClr val="accent2"/>
                </a:solidFill>
              </a:rPr>
              <a:t>+</a:t>
            </a:r>
            <a:r>
              <a:rPr lang="fi-FI" dirty="0" smtClean="0"/>
              <a:t> =&gt; </a:t>
            </a:r>
            <a:r>
              <a:rPr lang="fi-FI" dirty="0"/>
              <a:t>(1) </a:t>
            </a:r>
            <a:r>
              <a:rPr lang="fi-FI" dirty="0" smtClean="0"/>
              <a:t>ATP </a:t>
            </a:r>
            <a:r>
              <a:rPr lang="fi-FI" dirty="0"/>
              <a:t>+ (1) </a:t>
            </a:r>
            <a:r>
              <a:rPr lang="fi-FI" dirty="0" err="1" smtClean="0"/>
              <a:t>Pyruvate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8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Curation</a:t>
            </a:r>
            <a:br>
              <a:rPr lang="en-US" dirty="0" smtClean="0"/>
            </a:br>
            <a:r>
              <a:rPr lang="en-US" sz="2400" dirty="0" smtClean="0"/>
              <a:t>(Localization)</a:t>
            </a:r>
            <a:endParaRPr lang="en-US" sz="2400" dirty="0"/>
          </a:p>
        </p:txBody>
      </p:sp>
      <p:pic>
        <p:nvPicPr>
          <p:cNvPr id="4" name="Content Placeholder 3" descr="Compartments_Sources_BarChart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557" r="-37557"/>
          <a:stretch>
            <a:fillRect/>
          </a:stretch>
        </p:blipFill>
        <p:spPr>
          <a:xfrm>
            <a:off x="-245088" y="1523999"/>
            <a:ext cx="9389088" cy="5163637"/>
          </a:xfrm>
        </p:spPr>
      </p:pic>
    </p:spTree>
    <p:extLst>
      <p:ext uri="{BB962C8B-B14F-4D97-AF65-F5344CB8AC3E}">
        <p14:creationId xmlns:p14="http://schemas.microsoft.com/office/powerpoint/2010/main" val="198086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Curation</a:t>
            </a:r>
            <a:br>
              <a:rPr lang="en-US" dirty="0" smtClean="0"/>
            </a:br>
            <a:r>
              <a:rPr lang="en-US" sz="2400" dirty="0" smtClean="0"/>
              <a:t>(Pathways)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6432"/>
          </a:xfrm>
        </p:spPr>
        <p:txBody>
          <a:bodyPr>
            <a:normAutofit/>
          </a:bodyPr>
          <a:lstStyle/>
          <a:p>
            <a:r>
              <a:rPr lang="en-US" dirty="0" smtClean="0"/>
              <a:t>~350 AraCyc pathways</a:t>
            </a:r>
          </a:p>
          <a:p>
            <a:pPr lvl="1"/>
            <a:r>
              <a:rPr lang="en-US" dirty="0" smtClean="0"/>
              <a:t>~100 subsystems</a:t>
            </a:r>
          </a:p>
          <a:p>
            <a:pPr lvl="2"/>
            <a:r>
              <a:rPr lang="en-US" dirty="0" smtClean="0"/>
              <a:t>“Alanine</a:t>
            </a:r>
            <a:r>
              <a:rPr lang="en-US" dirty="0"/>
              <a:t>, serine, </a:t>
            </a:r>
            <a:r>
              <a:rPr lang="en-US" dirty="0" smtClean="0"/>
              <a:t>glycine metabolism in plants”</a:t>
            </a:r>
          </a:p>
          <a:p>
            <a:pPr lvl="1"/>
            <a:r>
              <a:rPr lang="en-US" dirty="0" smtClean="0"/>
              <a:t>~2,400 genes</a:t>
            </a:r>
          </a:p>
          <a:p>
            <a:pPr lvl="1"/>
            <a:r>
              <a:rPr lang="en-US" dirty="0" smtClean="0"/>
              <a:t>~750 metabolic functions</a:t>
            </a:r>
          </a:p>
          <a:p>
            <a:pPr lvl="1"/>
            <a:r>
              <a:rPr lang="en-US" dirty="0" smtClean="0"/>
              <a:t>~1,200 biochemical reactions</a:t>
            </a:r>
          </a:p>
          <a:p>
            <a:r>
              <a:rPr lang="en-US" dirty="0" smtClean="0"/>
              <a:t>Data aggregated as a template for plants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7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54822" y="2560320"/>
            <a:ext cx="1834356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dirty="0" smtClean="0">
                <a:ea typeface="MS PGothic" charset="0"/>
                <a:cs typeface="MS PGothic" charset="0"/>
              </a:rPr>
              <a:t>AT1G56500</a:t>
            </a:r>
            <a:endParaRPr lang="en-US" sz="2400" dirty="0">
              <a:ea typeface="MS PGothic" charset="0"/>
              <a:cs typeface="MS PGothic" charset="0"/>
            </a:endParaRPr>
          </a:p>
          <a:p>
            <a:pPr algn="ctr" eaLnBrk="1" hangingPunct="1"/>
            <a:r>
              <a:rPr lang="en-US" sz="2400" dirty="0">
                <a:ea typeface="MS PGothic" charset="0"/>
                <a:cs typeface="MS PGothic" charset="0"/>
              </a:rPr>
              <a:t>AT2G38740</a:t>
            </a:r>
          </a:p>
          <a:p>
            <a:pPr algn="ctr" eaLnBrk="1" hangingPunct="1"/>
            <a:r>
              <a:rPr lang="en-US" sz="2400" dirty="0">
                <a:ea typeface="MS PGothic" charset="0"/>
                <a:cs typeface="MS PGothic" charset="0"/>
              </a:rPr>
              <a:t>AT3G48420</a:t>
            </a:r>
          </a:p>
          <a:p>
            <a:pPr algn="ctr" eaLnBrk="1" hangingPunct="1"/>
            <a:r>
              <a:rPr lang="en-US" sz="2400" dirty="0">
                <a:ea typeface="MS PGothic" charset="0"/>
                <a:cs typeface="MS PGothic" charset="0"/>
              </a:rPr>
              <a:t>AT4G25840</a:t>
            </a:r>
          </a:p>
          <a:p>
            <a:pPr algn="ctr" eaLnBrk="1" hangingPunct="1"/>
            <a:r>
              <a:rPr lang="en-US" sz="2400" dirty="0">
                <a:ea typeface="MS PGothic" charset="0"/>
                <a:cs typeface="MS PGothic" charset="0"/>
              </a:rPr>
              <a:t>AT4G11570</a:t>
            </a:r>
          </a:p>
          <a:p>
            <a:pPr algn="ctr" eaLnBrk="1" hangingPunct="1"/>
            <a:r>
              <a:rPr lang="en-US" sz="2400" dirty="0">
                <a:ea typeface="MS PGothic" charset="0"/>
                <a:cs typeface="MS PGothic" charset="0"/>
              </a:rPr>
              <a:t>AT4G39970</a:t>
            </a:r>
          </a:p>
          <a:p>
            <a:pPr algn="ctr" eaLnBrk="1" hangingPunct="1"/>
            <a:r>
              <a:rPr lang="en-US" sz="2400" dirty="0">
                <a:ea typeface="MS PGothic" charset="0"/>
                <a:cs typeface="MS PGothic" charset="0"/>
              </a:rPr>
              <a:t>AT4G21470</a:t>
            </a:r>
          </a:p>
          <a:p>
            <a:pPr algn="ctr" eaLnBrk="1" hangingPunct="1"/>
            <a:r>
              <a:rPr lang="en-US" sz="2400" dirty="0">
                <a:ea typeface="MS PGothic" charset="0"/>
                <a:cs typeface="MS PGothic" charset="0"/>
              </a:rPr>
              <a:t>AT5G57440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558800" y="1570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sz="3000" dirty="0"/>
              <a:t>Riboflavin kinase (EC 2.7.1.26)</a:t>
            </a:r>
            <a:endParaRPr lang="en-US" sz="3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657600" y="2560320"/>
            <a:ext cx="1834356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strike="sngStrike" dirty="0" smtClean="0">
                <a:ea typeface="MS PGothic" charset="0"/>
                <a:cs typeface="MS PGothic" charset="0"/>
              </a:rPr>
              <a:t>AT1G56500</a:t>
            </a:r>
            <a:endParaRPr lang="en-US" sz="2400" strike="sngStrike" dirty="0">
              <a:ea typeface="MS PGothic" charset="0"/>
              <a:cs typeface="MS PGothic" charset="0"/>
            </a:endParaRPr>
          </a:p>
          <a:p>
            <a:pPr algn="ctr" eaLnBrk="1" hangingPunct="1"/>
            <a:r>
              <a:rPr lang="en-US" sz="2400" strike="sngStrike" dirty="0">
                <a:ea typeface="MS PGothic" charset="0"/>
                <a:cs typeface="MS PGothic" charset="0"/>
              </a:rPr>
              <a:t>AT2G38740</a:t>
            </a:r>
          </a:p>
          <a:p>
            <a:pPr algn="ctr" eaLnBrk="1" hangingPunct="1"/>
            <a:r>
              <a:rPr lang="en-US" sz="2400" strike="sngStrike" dirty="0">
                <a:ea typeface="MS PGothic" charset="0"/>
                <a:cs typeface="MS PGothic" charset="0"/>
              </a:rPr>
              <a:t>AT3G48420</a:t>
            </a:r>
          </a:p>
          <a:p>
            <a:pPr algn="ctr" eaLnBrk="1" hangingPunct="1"/>
            <a:r>
              <a:rPr lang="en-US" sz="2400" strike="sngStrike" dirty="0">
                <a:ea typeface="MS PGothic" charset="0"/>
                <a:cs typeface="MS PGothic" charset="0"/>
              </a:rPr>
              <a:t>AT4G25840</a:t>
            </a:r>
          </a:p>
          <a:p>
            <a:pPr algn="ctr" eaLnBrk="1" hangingPunct="1"/>
            <a:r>
              <a:rPr lang="en-US" sz="2400" strike="sngStrike" dirty="0">
                <a:ea typeface="MS PGothic" charset="0"/>
                <a:cs typeface="MS PGothic" charset="0"/>
              </a:rPr>
              <a:t>AT4G11570</a:t>
            </a:r>
          </a:p>
          <a:p>
            <a:pPr algn="ctr" eaLnBrk="1" hangingPunct="1"/>
            <a:r>
              <a:rPr lang="en-US" sz="2400" strike="sngStrike" dirty="0">
                <a:ea typeface="MS PGothic" charset="0"/>
                <a:cs typeface="MS PGothic" charset="0"/>
              </a:rPr>
              <a:t>AT4G39970</a:t>
            </a:r>
          </a:p>
          <a:p>
            <a:pPr algn="ctr" eaLnBrk="1" hangingPunct="1"/>
            <a:r>
              <a:rPr lang="en-US" sz="2400" dirty="0">
                <a:solidFill>
                  <a:srgbClr val="008000"/>
                </a:solidFill>
                <a:ea typeface="MS PGothic" charset="0"/>
                <a:cs typeface="MS PGothic" charset="0"/>
              </a:rPr>
              <a:t>AT4G21470</a:t>
            </a:r>
          </a:p>
          <a:p>
            <a:pPr algn="ctr" eaLnBrk="1" hangingPunct="1"/>
            <a:r>
              <a:rPr lang="en-US" sz="2400" strike="sngStrike" dirty="0">
                <a:ea typeface="MS PGothic" charset="0"/>
                <a:cs typeface="MS PGothic" charset="0"/>
              </a:rPr>
              <a:t>AT5G57440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smtClean="0"/>
              <a:t>Curation</a:t>
            </a:r>
            <a:br>
              <a:rPr lang="en-US" smtClean="0"/>
            </a:br>
            <a:r>
              <a:rPr lang="en-US" sz="2400" smtClean="0"/>
              <a:t>(Pathways)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</a:t>
            </a:r>
            <a:br>
              <a:rPr lang="en-US" dirty="0" smtClean="0"/>
            </a:br>
            <a:r>
              <a:rPr lang="en-US" sz="2400" dirty="0" smtClean="0"/>
              <a:t>(Challenge)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6432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Universally implemented</a:t>
            </a:r>
          </a:p>
          <a:p>
            <a:pPr lvl="1"/>
            <a:r>
              <a:rPr lang="en-US" dirty="0" err="1" smtClean="0">
                <a:sym typeface="Wingdings"/>
              </a:rPr>
              <a:t>SwissProt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KEGG</a:t>
            </a:r>
          </a:p>
          <a:p>
            <a:pPr lvl="1"/>
            <a:r>
              <a:rPr lang="en-US" dirty="0" smtClean="0">
                <a:sym typeface="Wingdings"/>
              </a:rPr>
              <a:t>BioCyc / AraCyc</a:t>
            </a:r>
          </a:p>
          <a:p>
            <a:pPr lvl="1"/>
            <a:r>
              <a:rPr lang="en-US" dirty="0" err="1" smtClean="0">
                <a:sym typeface="Wingdings"/>
              </a:rPr>
              <a:t>Reactome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Variety of approaches</a:t>
            </a:r>
          </a:p>
          <a:p>
            <a:r>
              <a:rPr lang="en-US" dirty="0" smtClean="0">
                <a:sym typeface="Wingdings"/>
              </a:rPr>
              <a:t>Little transparency</a:t>
            </a:r>
          </a:p>
        </p:txBody>
      </p:sp>
      <p:pic>
        <p:nvPicPr>
          <p:cNvPr id="5" name="Picture 4" descr="Ara_PyrK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89" y="1868906"/>
            <a:ext cx="2997200" cy="3200400"/>
          </a:xfrm>
          <a:prstGeom prst="rect">
            <a:avLst/>
          </a:prstGeom>
        </p:spPr>
      </p:pic>
      <p:pic>
        <p:nvPicPr>
          <p:cNvPr id="6" name="Picture 5" descr="Ptr_PyrK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79" y="1925052"/>
            <a:ext cx="3108158" cy="34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</a:t>
            </a:r>
            <a:br>
              <a:rPr lang="en-US" dirty="0" smtClean="0"/>
            </a:br>
            <a:r>
              <a:rPr lang="en-US" sz="2400" dirty="0" smtClean="0"/>
              <a:t>(Protein Families)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~40 Genomes </a:t>
            </a:r>
            <a:r>
              <a:rPr lang="en-US" dirty="0" smtClean="0"/>
              <a:t>from Phytozome</a:t>
            </a:r>
          </a:p>
          <a:p>
            <a:r>
              <a:rPr lang="en-US" dirty="0" smtClean="0"/>
              <a:t>~28K families </a:t>
            </a:r>
            <a:r>
              <a:rPr lang="en-US" dirty="0" smtClean="0"/>
              <a:t>by </a:t>
            </a:r>
            <a:r>
              <a:rPr lang="en-US" dirty="0" err="1" smtClean="0"/>
              <a:t>OrthoFinder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Emms</a:t>
            </a:r>
            <a:r>
              <a:rPr lang="en-US" sz="1800" dirty="0" smtClean="0"/>
              <a:t> and Kelly 2015)</a:t>
            </a:r>
          </a:p>
          <a:p>
            <a:r>
              <a:rPr lang="en-US" dirty="0" smtClean="0"/>
              <a:t>Convenient but:</a:t>
            </a:r>
          </a:p>
          <a:p>
            <a:pPr lvl="1"/>
            <a:r>
              <a:rPr lang="en-US" dirty="0" smtClean="0"/>
              <a:t>Multi-functional or </a:t>
            </a:r>
            <a:r>
              <a:rPr lang="en-US" dirty="0" err="1" smtClean="0"/>
              <a:t>uncurated</a:t>
            </a:r>
            <a:endParaRPr lang="en-US" dirty="0" smtClean="0"/>
          </a:p>
          <a:p>
            <a:pPr lvl="1"/>
            <a:r>
              <a:rPr lang="en-US" dirty="0" smtClean="0"/>
              <a:t>Undesired homologs</a:t>
            </a:r>
          </a:p>
          <a:p>
            <a:r>
              <a:rPr lang="en-US" dirty="0" smtClean="0"/>
              <a:t>Conservatively split using sequence identity</a:t>
            </a:r>
          </a:p>
        </p:txBody>
      </p:sp>
    </p:spTree>
    <p:extLst>
      <p:ext uri="{BB962C8B-B14F-4D97-AF65-F5344CB8AC3E}">
        <p14:creationId xmlns:p14="http://schemas.microsoft.com/office/powerpoint/2010/main" val="1225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lumMod val="75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36845</TotalTime>
  <Words>380</Words>
  <Application>Microsoft Macintosh PowerPoint</Application>
  <PresentationFormat>On-screen Show (4:3)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MS PGothic</vt:lpstr>
      <vt:lpstr>Wingdings</vt:lpstr>
      <vt:lpstr>Arial</vt:lpstr>
      <vt:lpstr>Office Theme</vt:lpstr>
      <vt:lpstr>PlantSEED Workshop</vt:lpstr>
      <vt:lpstr>Introduction</vt:lpstr>
      <vt:lpstr>Introduction</vt:lpstr>
      <vt:lpstr>Curation (Biochemistry)</vt:lpstr>
      <vt:lpstr>Curation (Localization)</vt:lpstr>
      <vt:lpstr>Curation (Pathways)</vt:lpstr>
      <vt:lpstr>PowerPoint Presentation</vt:lpstr>
      <vt:lpstr>Propagation (Challenge)</vt:lpstr>
      <vt:lpstr>Propagation (Protein Families)</vt:lpstr>
      <vt:lpstr>Propagation</vt:lpstr>
      <vt:lpstr>Propagation</vt:lpstr>
      <vt:lpstr>Propagation</vt:lpstr>
      <vt:lpstr>Propagation</vt:lpstr>
      <vt:lpstr>Propagation</vt:lpstr>
      <vt:lpstr>Propagation (Results)</vt:lpstr>
      <vt:lpstr>PlantSEED Workflow</vt:lpstr>
      <vt:lpstr>Plant K-mers</vt:lpstr>
      <vt:lpstr>Viewing User Annotation</vt:lpstr>
    </vt:vector>
  </TitlesOfParts>
  <Company>Argonne National Laboratory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Angiosperm Metabolism in silico</dc:title>
  <dc:creator>Samuel Seaver</dc:creator>
  <cp:lastModifiedBy>Samuel Seaver</cp:lastModifiedBy>
  <cp:revision>454</cp:revision>
  <cp:lastPrinted>2013-04-26T18:23:31Z</cp:lastPrinted>
  <dcterms:created xsi:type="dcterms:W3CDTF">2013-07-23T14:23:58Z</dcterms:created>
  <dcterms:modified xsi:type="dcterms:W3CDTF">2016-08-04T05:47:00Z</dcterms:modified>
</cp:coreProperties>
</file>