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8" r:id="rId2"/>
    <p:sldId id="458" r:id="rId3"/>
    <p:sldId id="459" r:id="rId4"/>
    <p:sldId id="453" r:id="rId5"/>
    <p:sldId id="454" r:id="rId6"/>
    <p:sldId id="455" r:id="rId7"/>
    <p:sldId id="422" r:id="rId8"/>
    <p:sldId id="460" r:id="rId9"/>
    <p:sldId id="456" r:id="rId10"/>
    <p:sldId id="45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4678"/>
  </p:normalViewPr>
  <p:slideViewPr>
    <p:cSldViewPr snapToGrid="0">
      <p:cViewPr>
        <p:scale>
          <a:sx n="100" d="100"/>
          <a:sy n="100" d="100"/>
        </p:scale>
        <p:origin x="2680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40.221.65.3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>
            <a:normAutofit fontScale="90000"/>
          </a:bodyPr>
          <a:lstStyle/>
          <a:p>
            <a:r>
              <a:rPr lang="en-US" sz="3600" dirty="0" smtClean="0"/>
              <a:t>Wireless </a:t>
            </a:r>
            <a:r>
              <a:rPr lang="en-US" sz="3600" dirty="0" smtClean="0"/>
              <a:t>options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(NB: Wireless is weak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33056"/>
          </a:xfrm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duroam</a:t>
            </a:r>
            <a:endParaRPr lang="en-US" dirty="0" smtClean="0"/>
          </a:p>
          <a:p>
            <a:pPr lvl="1"/>
            <a:r>
              <a:rPr lang="en-US" dirty="0" smtClean="0"/>
              <a:t>If you use this at your home institution, you can use it here</a:t>
            </a:r>
          </a:p>
          <a:p>
            <a:r>
              <a:rPr lang="en-US" dirty="0" smtClean="0"/>
              <a:t>UF Guest Network</a:t>
            </a:r>
            <a:endParaRPr lang="en-US" dirty="0" smtClean="0"/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://net-</a:t>
            </a:r>
            <a:r>
              <a:rPr lang="en-US" sz="1800" dirty="0" err="1"/>
              <a:t>services.ufl.edu</a:t>
            </a:r>
            <a:r>
              <a:rPr lang="en-US" sz="1800" dirty="0"/>
              <a:t>/provided-services/wireless/UF-guest-</a:t>
            </a:r>
            <a:r>
              <a:rPr lang="en-US" sz="1800" dirty="0" err="1"/>
              <a:t>wireless.html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://140.221.65.31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you</a:t>
            </a:r>
            <a:r>
              <a:rPr lang="de-DE" dirty="0" smtClean="0"/>
              <a:t> log in?</a:t>
            </a:r>
          </a:p>
          <a:p>
            <a:r>
              <a:rPr lang="de-DE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7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Introduction /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Introductions and Sponsors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14"/>
          </a:xfrm>
        </p:spPr>
        <p:txBody>
          <a:bodyPr/>
          <a:lstStyle/>
          <a:p>
            <a:r>
              <a:rPr lang="en-US" dirty="0" smtClean="0"/>
              <a:t>Sponsors:</a:t>
            </a:r>
          </a:p>
          <a:p>
            <a:pPr lvl="1"/>
            <a:r>
              <a:rPr lang="en-US" dirty="0" smtClean="0"/>
              <a:t>National Science Foundation</a:t>
            </a:r>
          </a:p>
          <a:p>
            <a:pPr lvl="1"/>
            <a:r>
              <a:rPr lang="en-US" dirty="0" smtClean="0"/>
              <a:t>Argonne National Laboratory</a:t>
            </a:r>
          </a:p>
          <a:p>
            <a:pPr lvl="1"/>
            <a:r>
              <a:rPr lang="en-US" dirty="0" smtClean="0"/>
              <a:t>University of Florida</a:t>
            </a:r>
          </a:p>
          <a:p>
            <a:pPr lvl="2"/>
            <a:r>
              <a:rPr lang="en-US" dirty="0" smtClean="0"/>
              <a:t>Institute of Food and Agricultural Sciences</a:t>
            </a:r>
          </a:p>
          <a:p>
            <a:r>
              <a:rPr lang="en-US" dirty="0" smtClean="0"/>
              <a:t>NSF Project:</a:t>
            </a:r>
          </a:p>
          <a:p>
            <a:pPr lvl="1"/>
            <a:r>
              <a:rPr lang="en-US" dirty="0" smtClean="0"/>
              <a:t>The B </a:t>
            </a:r>
            <a:r>
              <a:rPr lang="en-US" dirty="0"/>
              <a:t>v</a:t>
            </a:r>
            <a:r>
              <a:rPr lang="en-US" dirty="0" smtClean="0"/>
              <a:t>itamin/cofactor network: command and control of metabolism in changing conditions</a:t>
            </a:r>
          </a:p>
          <a:p>
            <a:pPr lvl="2"/>
            <a:r>
              <a:rPr lang="en-US" dirty="0" smtClean="0"/>
              <a:t>PI: Andrew Hanson</a:t>
            </a:r>
          </a:p>
          <a:p>
            <a:pPr lvl="2"/>
            <a:r>
              <a:rPr lang="en-US" sz="2200" dirty="0" smtClean="0"/>
              <a:t>Co-</a:t>
            </a:r>
            <a:r>
              <a:rPr lang="en-US" sz="2200" dirty="0" err="1" smtClean="0"/>
              <a:t>Pis</a:t>
            </a:r>
            <a:r>
              <a:rPr lang="en-US" sz="2200" dirty="0" smtClean="0"/>
              <a:t>: Christopher Henry, Donald McCarty, Jess Gregory</a:t>
            </a:r>
            <a:endParaRPr lang="en-US" dirty="0"/>
          </a:p>
        </p:txBody>
      </p:sp>
      <p:pic>
        <p:nvPicPr>
          <p:cNvPr id="12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850" y="200025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Day 1: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Sandbox</a:t>
            </a:r>
          </a:p>
          <a:p>
            <a:pPr lvl="1"/>
            <a:r>
              <a:rPr lang="en-US" dirty="0" smtClean="0"/>
              <a:t>Group Photo</a:t>
            </a:r>
          </a:p>
          <a:p>
            <a:pPr lvl="1"/>
            <a:r>
              <a:rPr lang="en-US" dirty="0" smtClean="0"/>
              <a:t>Flux Balance Analysis</a:t>
            </a:r>
          </a:p>
          <a:p>
            <a:pPr lvl="2"/>
            <a:r>
              <a:rPr lang="en-US" dirty="0" smtClean="0"/>
              <a:t>Unconstrained</a:t>
            </a:r>
          </a:p>
          <a:p>
            <a:pPr lvl="2"/>
            <a:r>
              <a:rPr lang="en-US" dirty="0" smtClean="0"/>
              <a:t>Transcript-constrained</a:t>
            </a:r>
          </a:p>
          <a:p>
            <a:r>
              <a:rPr lang="en-US" dirty="0" smtClean="0"/>
              <a:t>Day 2: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Participation Goals</a:t>
            </a:r>
          </a:p>
          <a:p>
            <a:pPr lvl="1"/>
            <a:r>
              <a:rPr lang="en-US" dirty="0" smtClean="0"/>
              <a:t>Annotation and Reconstruction</a:t>
            </a:r>
          </a:p>
          <a:p>
            <a:pPr lvl="1"/>
            <a:r>
              <a:rPr lang="en-US" dirty="0" smtClean="0"/>
              <a:t>Future and DOE Knowledge-Base</a:t>
            </a:r>
          </a:p>
        </p:txBody>
      </p:sp>
    </p:spTree>
    <p:extLst>
      <p:ext uri="{BB962C8B-B14F-4D97-AF65-F5344CB8AC3E}">
        <p14:creationId xmlns:p14="http://schemas.microsoft.com/office/powerpoint/2010/main" val="36487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Team and 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Chris Henry (ANL)</a:t>
            </a:r>
          </a:p>
          <a:p>
            <a:pPr lvl="1"/>
            <a:r>
              <a:rPr lang="en-US" dirty="0" smtClean="0"/>
              <a:t>Sam Seaver, Neal Conrad, Arman </a:t>
            </a:r>
            <a:r>
              <a:rPr lang="en-US" dirty="0" err="1" smtClean="0"/>
              <a:t>Mikaili</a:t>
            </a:r>
            <a:endParaRPr lang="en-US" dirty="0" smtClean="0"/>
          </a:p>
          <a:p>
            <a:r>
              <a:rPr lang="en-US" dirty="0" smtClean="0"/>
              <a:t>Andrew Hanson &amp; Valerie de Crecy-</a:t>
            </a:r>
            <a:r>
              <a:rPr lang="en-US" dirty="0" err="1" smtClean="0"/>
              <a:t>Lagard</a:t>
            </a:r>
            <a:r>
              <a:rPr lang="en-US" dirty="0" smtClean="0"/>
              <a:t> (UF)</a:t>
            </a:r>
          </a:p>
          <a:p>
            <a:pPr lvl="1"/>
            <a:r>
              <a:rPr lang="en-US" dirty="0" smtClean="0"/>
              <a:t>Claudia Lerma-Ortiz, </a:t>
            </a:r>
            <a:r>
              <a:rPr lang="en-US" dirty="0" err="1" smtClean="0"/>
              <a:t>Oceane</a:t>
            </a:r>
            <a:r>
              <a:rPr lang="en-US" dirty="0" smtClean="0"/>
              <a:t> </a:t>
            </a:r>
            <a:r>
              <a:rPr lang="en-US" dirty="0" err="1" smtClean="0"/>
              <a:t>Frelin</a:t>
            </a:r>
            <a:r>
              <a:rPr lang="en-US" dirty="0" smtClean="0"/>
              <a:t>, Louis Bradbury, Thomas </a:t>
            </a:r>
            <a:r>
              <a:rPr lang="en-US" dirty="0" err="1" smtClean="0"/>
              <a:t>Neihaus</a:t>
            </a:r>
            <a:r>
              <a:rPr lang="en-US" dirty="0" smtClean="0"/>
              <a:t>, Ghulam </a:t>
            </a:r>
            <a:r>
              <a:rPr lang="en-US" dirty="0" err="1" smtClean="0"/>
              <a:t>Hasnain</a:t>
            </a:r>
            <a:r>
              <a:rPr lang="en-US" dirty="0" smtClean="0"/>
              <a:t>, </a:t>
            </a:r>
            <a:r>
              <a:rPr lang="en-US" dirty="0" err="1" smtClean="0"/>
              <a:t>Basma</a:t>
            </a:r>
            <a:r>
              <a:rPr lang="en-US" dirty="0" smtClean="0"/>
              <a:t> El </a:t>
            </a:r>
            <a:r>
              <a:rPr lang="en-US" dirty="0" err="1" smtClean="0"/>
              <a:t>Yacoubi</a:t>
            </a:r>
            <a:r>
              <a:rPr lang="en-US" dirty="0" smtClean="0"/>
              <a:t>, Remi </a:t>
            </a:r>
            <a:r>
              <a:rPr lang="en-US" dirty="0" err="1" smtClean="0"/>
              <a:t>Zallot</a:t>
            </a:r>
            <a:endParaRPr lang="en-US" dirty="0" smtClean="0"/>
          </a:p>
          <a:p>
            <a:r>
              <a:rPr lang="en-US" dirty="0" smtClean="0"/>
              <a:t>Ross </a:t>
            </a:r>
            <a:r>
              <a:rPr lang="en-US" dirty="0" err="1" smtClean="0"/>
              <a:t>Overbeek</a:t>
            </a:r>
            <a:r>
              <a:rPr lang="en-US" dirty="0" smtClean="0"/>
              <a:t> (ANL/FIG/PATRIC)</a:t>
            </a:r>
          </a:p>
          <a:p>
            <a:pPr lvl="1"/>
            <a:r>
              <a:rPr lang="en-US" dirty="0" smtClean="0"/>
              <a:t>Gordon </a:t>
            </a:r>
            <a:r>
              <a:rPr lang="en-US" dirty="0" err="1" smtClean="0"/>
              <a:t>Pusch</a:t>
            </a:r>
            <a:r>
              <a:rPr lang="en-US" dirty="0" smtClean="0"/>
              <a:t>, Robert Olson</a:t>
            </a:r>
          </a:p>
          <a:p>
            <a:r>
              <a:rPr lang="en-US" dirty="0" smtClean="0"/>
              <a:t>Svetlana </a:t>
            </a:r>
            <a:r>
              <a:rPr lang="en-US" dirty="0" err="1" smtClean="0"/>
              <a:t>Gerdes</a:t>
            </a:r>
            <a:r>
              <a:rPr lang="en-US" dirty="0" smtClean="0"/>
              <a:t> (FIG)</a:t>
            </a:r>
          </a:p>
        </p:txBody>
      </p:sp>
    </p:spTree>
    <p:extLst>
      <p:ext uri="{BB962C8B-B14F-4D97-AF65-F5344CB8AC3E}">
        <p14:creationId xmlns:p14="http://schemas.microsoft.com/office/powerpoint/2010/main" val="61697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6300" cy="4991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1980: Ross </a:t>
            </a:r>
            <a:r>
              <a:rPr lang="en-US" dirty="0" err="1" smtClean="0"/>
              <a:t>Overbeek</a:t>
            </a:r>
            <a:r>
              <a:rPr lang="en-US" dirty="0" smtClean="0"/>
              <a:t> joins ANL</a:t>
            </a:r>
          </a:p>
          <a:p>
            <a:r>
              <a:rPr lang="en-US" dirty="0" smtClean="0"/>
              <a:t>Series of Bioinformatics Systems developed:</a:t>
            </a:r>
          </a:p>
          <a:p>
            <a:pPr lvl="1"/>
            <a:r>
              <a:rPr lang="en-US" dirty="0" smtClean="0"/>
              <a:t>1994: PUMA</a:t>
            </a:r>
          </a:p>
          <a:p>
            <a:pPr lvl="1"/>
            <a:r>
              <a:rPr lang="en-US" dirty="0" smtClean="0"/>
              <a:t>1996: WIT</a:t>
            </a:r>
          </a:p>
          <a:p>
            <a:pPr lvl="1"/>
            <a:r>
              <a:rPr lang="en-US" dirty="0" smtClean="0"/>
              <a:t>1998: ERGO</a:t>
            </a:r>
          </a:p>
          <a:p>
            <a:pPr lvl="1"/>
            <a:r>
              <a:rPr lang="en-US" dirty="0" smtClean="0"/>
              <a:t>2003: SEED</a:t>
            </a:r>
          </a:p>
          <a:p>
            <a:r>
              <a:rPr lang="en-US" dirty="0" smtClean="0"/>
              <a:t>2003: Fellowship of Genomes</a:t>
            </a:r>
          </a:p>
          <a:p>
            <a:pPr lvl="1"/>
            <a:r>
              <a:rPr lang="en-US" dirty="0" smtClean="0"/>
              <a:t>“Project To Annotate 1000 Genomes”</a:t>
            </a:r>
          </a:p>
          <a:p>
            <a:r>
              <a:rPr lang="en-US" dirty="0" smtClean="0"/>
              <a:t>2010: ModelSEED published</a:t>
            </a:r>
          </a:p>
          <a:p>
            <a:r>
              <a:rPr lang="en-US" dirty="0" smtClean="0"/>
              <a:t>2014: PlantSEED published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7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in Next Generation Sequencing for Plants</a:t>
            </a:r>
            <a:endParaRPr lang="en-US" dirty="0"/>
          </a:p>
        </p:txBody>
      </p:sp>
      <p:pic>
        <p:nvPicPr>
          <p:cNvPr id="7" name="Picture 6" descr="Omics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5760"/>
            <a:ext cx="6819900" cy="3978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6200" y="5918200"/>
            <a:ext cx="638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Genomes Online: 6000+ sequencing projects in </a:t>
            </a:r>
            <a:r>
              <a:rPr lang="en-US" dirty="0" err="1" smtClean="0"/>
              <a:t>Viridiplantae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5739"/>
          </a:xfrm>
        </p:spPr>
        <p:txBody>
          <a:bodyPr/>
          <a:lstStyle/>
          <a:p>
            <a:r>
              <a:rPr lang="en-US" dirty="0" smtClean="0"/>
              <a:t>Over-arching goal of our work:</a:t>
            </a:r>
          </a:p>
          <a:p>
            <a:pPr lvl="1"/>
            <a:r>
              <a:rPr lang="en-US" i="1" dirty="0" smtClean="0"/>
              <a:t>In silico</a:t>
            </a:r>
            <a:r>
              <a:rPr lang="en-US" dirty="0" smtClean="0"/>
              <a:t> generation of novel hypotheses in plant primary metabolism in species, tissues, and experimental conditions.</a:t>
            </a:r>
          </a:p>
          <a:p>
            <a:r>
              <a:rPr lang="en-US" dirty="0" smtClean="0"/>
              <a:t>Involves: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Propagation to other plant species</a:t>
            </a:r>
          </a:p>
          <a:p>
            <a:pPr lvl="1"/>
            <a:r>
              <a:rPr lang="en-US" dirty="0" smtClean="0"/>
              <a:t>Integration and Simulation with -omics data</a:t>
            </a:r>
          </a:p>
        </p:txBody>
      </p:sp>
    </p:spTree>
    <p:extLst>
      <p:ext uri="{BB962C8B-B14F-4D97-AF65-F5344CB8AC3E}">
        <p14:creationId xmlns:p14="http://schemas.microsoft.com/office/powerpoint/2010/main" val="16641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‘Published’ site:</a:t>
            </a:r>
          </a:p>
          <a:p>
            <a:pPr lvl="1"/>
            <a:r>
              <a:rPr lang="en-US" sz="2400" dirty="0" smtClean="0"/>
              <a:t>http://plantseed.theseed.org</a:t>
            </a:r>
          </a:p>
          <a:p>
            <a:pPr lvl="2"/>
            <a:r>
              <a:rPr lang="en-US" sz="2000" dirty="0"/>
              <a:t>http://</a:t>
            </a:r>
            <a:r>
              <a:rPr lang="en-US" sz="2000" dirty="0" err="1"/>
              <a:t>www.ncbi.nlm.nih.gov</a:t>
            </a:r>
            <a:r>
              <a:rPr lang="en-US" sz="2000" dirty="0"/>
              <a:t>/</a:t>
            </a:r>
            <a:r>
              <a:rPr lang="en-US" sz="2000" dirty="0" err="1"/>
              <a:t>pubmed</a:t>
            </a:r>
            <a:r>
              <a:rPr lang="en-US" sz="2000" dirty="0"/>
              <a:t>/24927599</a:t>
            </a:r>
            <a:endParaRPr lang="en-US" sz="2000" dirty="0" smtClean="0"/>
          </a:p>
          <a:p>
            <a:r>
              <a:rPr lang="en-US" dirty="0"/>
              <a:t>Workshop </a:t>
            </a:r>
            <a:r>
              <a:rPr lang="en-US" dirty="0" smtClean="0"/>
              <a:t>site:</a:t>
            </a:r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err="1" smtClean="0"/>
              <a:t>modelseed.org</a:t>
            </a:r>
            <a:r>
              <a:rPr lang="en-US" sz="2400" dirty="0" smtClean="0"/>
              <a:t>/events/plantseed2017/</a:t>
            </a:r>
          </a:p>
          <a:p>
            <a:pPr lvl="2"/>
            <a:r>
              <a:rPr lang="en-US" dirty="0" smtClean="0"/>
              <a:t>Will be updated after workshop</a:t>
            </a:r>
          </a:p>
          <a:p>
            <a:r>
              <a:rPr lang="en-US" dirty="0" smtClean="0"/>
              <a:t>Repository:</a:t>
            </a:r>
          </a:p>
          <a:p>
            <a:pPr lvl="1"/>
            <a:r>
              <a:rPr lang="en-US" sz="2400" dirty="0"/>
              <a:t>https://github.com/ModelSEED/</a:t>
            </a:r>
            <a:r>
              <a:rPr lang="en-US" sz="2400" dirty="0" smtClean="0"/>
              <a:t>PlantSEED/Workshops</a:t>
            </a:r>
          </a:p>
          <a:p>
            <a:r>
              <a:rPr lang="en-US" sz="2600" dirty="0" smtClean="0"/>
              <a:t>New PlantSEED Web Interface:</a:t>
            </a:r>
          </a:p>
          <a:p>
            <a:pPr lvl="1"/>
            <a:r>
              <a:rPr lang="en-US" sz="2200" dirty="0" smtClean="0"/>
              <a:t>http://</a:t>
            </a:r>
            <a:r>
              <a:rPr lang="en-US" sz="2200" dirty="0" err="1" smtClean="0"/>
              <a:t>modelseed.org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31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37121</TotalTime>
  <Words>325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Wireless options (NB: Wireless is weak)</vt:lpstr>
      <vt:lpstr>PlantSEED Workshop</vt:lpstr>
      <vt:lpstr>Introductions and Sponsors</vt:lpstr>
      <vt:lpstr>Workshop Schedule</vt:lpstr>
      <vt:lpstr>PlantSEED Team and Contributors</vt:lpstr>
      <vt:lpstr>History of SEED</vt:lpstr>
      <vt:lpstr>Growth in Next Generation Sequencing for Plants</vt:lpstr>
      <vt:lpstr>Goals</vt:lpstr>
      <vt:lpstr>PlantSEED Websites</vt:lpstr>
      <vt:lpstr>Logging in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485</cp:revision>
  <cp:lastPrinted>2013-04-26T18:23:31Z</cp:lastPrinted>
  <dcterms:created xsi:type="dcterms:W3CDTF">2013-07-23T14:23:58Z</dcterms:created>
  <dcterms:modified xsi:type="dcterms:W3CDTF">2017-08-17T12:20:07Z</dcterms:modified>
</cp:coreProperties>
</file>