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6" r:id="rId4"/>
    <p:sldId id="295" r:id="rId5"/>
    <p:sldId id="256" r:id="rId6"/>
    <p:sldId id="287" r:id="rId7"/>
    <p:sldId id="288" r:id="rId8"/>
    <p:sldId id="289" r:id="rId9"/>
    <p:sldId id="272" r:id="rId10"/>
    <p:sldId id="257" r:id="rId11"/>
    <p:sldId id="259" r:id="rId12"/>
    <p:sldId id="279" r:id="rId13"/>
    <p:sldId id="274" r:id="rId14"/>
    <p:sldId id="275" r:id="rId15"/>
    <p:sldId id="276" r:id="rId16"/>
    <p:sldId id="263" r:id="rId17"/>
    <p:sldId id="261" r:id="rId18"/>
    <p:sldId id="278" r:id="rId19"/>
    <p:sldId id="264" r:id="rId20"/>
    <p:sldId id="266" r:id="rId21"/>
    <p:sldId id="280" r:id="rId22"/>
    <p:sldId id="281" r:id="rId23"/>
    <p:sldId id="265" r:id="rId24"/>
    <p:sldId id="267" r:id="rId25"/>
    <p:sldId id="292" r:id="rId26"/>
    <p:sldId id="293" r:id="rId27"/>
    <p:sldId id="258" r:id="rId28"/>
    <p:sldId id="268" r:id="rId29"/>
    <p:sldId id="269" r:id="rId30"/>
    <p:sldId id="300" r:id="rId31"/>
    <p:sldId id="270" r:id="rId32"/>
    <p:sldId id="271" r:id="rId33"/>
    <p:sldId id="294" r:id="rId34"/>
    <p:sldId id="296" r:id="rId35"/>
    <p:sldId id="298" r:id="rId36"/>
    <p:sldId id="299" r:id="rId37"/>
    <p:sldId id="297"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0" d="100"/>
          <a:sy n="60" d="100"/>
        </p:scale>
        <p:origin x="534" y="34"/>
      </p:cViewPr>
      <p:guideLst>
        <p:guide orient="horz" pos="2279"/>
        <p:guide pos="2880"/>
      </p:guideLst>
    </p:cSldViewPr>
  </p:slideViewPr>
  <p:notesTextViewPr>
    <p:cViewPr>
      <p:scale>
        <a:sx n="100" d="100"/>
        <a:sy n="100" d="100"/>
      </p:scale>
      <p:origin x="0" y="0"/>
    </p:cViewPr>
  </p:notesTextViewPr>
  <p:sorterViewPr>
    <p:cViewPr>
      <p:scale>
        <a:sx n="66" d="100"/>
        <a:sy n="66" d="100"/>
      </p:scale>
      <p:origin x="0" y="-684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63091E-1891-4D6F-BAA9-94B923C73E3B}"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3091E-1891-4D6F-BAA9-94B923C73E3B}"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3091E-1891-4D6F-BAA9-94B923C73E3B}"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63091E-1891-4D6F-BAA9-94B923C73E3B}"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3091E-1891-4D6F-BAA9-94B923C73E3B}"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63091E-1891-4D6F-BAA9-94B923C73E3B}"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63091E-1891-4D6F-BAA9-94B923C73E3B}" type="datetimeFigureOut">
              <a:rPr lang="en-US" smtClean="0"/>
              <a:pPr/>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63091E-1891-4D6F-BAA9-94B923C73E3B}" type="datetimeFigureOut">
              <a:rPr lang="en-US" smtClean="0"/>
              <a:pPr/>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3091E-1891-4D6F-BAA9-94B923C73E3B}" type="datetimeFigureOut">
              <a:rPr lang="en-US" smtClean="0"/>
              <a:pPr/>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3091E-1891-4D6F-BAA9-94B923C73E3B}"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3091E-1891-4D6F-BAA9-94B923C73E3B}"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8495-3842-4B5F-A130-CA73B25B74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3091E-1891-4D6F-BAA9-94B923C73E3B}" type="datetimeFigureOut">
              <a:rPr lang="en-US" smtClean="0"/>
              <a:pPr/>
              <a:t>8/16/2018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E8495-3842-4B5F-A130-CA73B25B74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140.221.65.31/model/plantseed/plantseed/Plastidial_Sandbox"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plantcyc.org/" TargetMode="External"/><Relationship Id="rId2" Type="http://schemas.openxmlformats.org/officeDocument/2006/relationships/hyperlink" Target="http://www.theseed.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953" y="1273907"/>
            <a:ext cx="7745047" cy="4708981"/>
          </a:xfrm>
          <a:prstGeom prst="rect">
            <a:avLst/>
          </a:prstGeom>
          <a:noFill/>
        </p:spPr>
        <p:txBody>
          <a:bodyPr wrap="square" rtlCol="0">
            <a:spAutoFit/>
          </a:bodyPr>
          <a:lstStyle/>
          <a:p>
            <a:r>
              <a:rPr lang="en-US" dirty="0"/>
              <a:t>Flux balance analysis (FBA) is a method of </a:t>
            </a:r>
            <a:r>
              <a:rPr lang="en-US" b="1" dirty="0"/>
              <a:t>systems biology</a:t>
            </a:r>
          </a:p>
          <a:p>
            <a:endParaRPr lang="en-US" dirty="0"/>
          </a:p>
          <a:p>
            <a:r>
              <a:rPr lang="en-US" dirty="0"/>
              <a:t>The ultimate goal is to build a realistic model that encompasses the entire metabolic potential of an organism</a:t>
            </a:r>
          </a:p>
          <a:p>
            <a:endParaRPr lang="en-US" dirty="0"/>
          </a:p>
          <a:p>
            <a:r>
              <a:rPr lang="en-US" dirty="0"/>
              <a:t>That goal has largely been achieved in tractable microbial systems, e.g. E. coli.</a:t>
            </a:r>
          </a:p>
          <a:p>
            <a:endParaRPr lang="en-US" dirty="0"/>
          </a:p>
          <a:p>
            <a:r>
              <a:rPr lang="en-US" dirty="0"/>
              <a:t>In other systems, less ambitious goals are feasible. i.e. modeling of metabolic subsystems and </a:t>
            </a:r>
            <a:r>
              <a:rPr lang="en-US" b="1" dirty="0"/>
              <a:t>metabolic reconstruction</a:t>
            </a:r>
            <a:r>
              <a:rPr lang="en-US" dirty="0">
                <a:solidFill>
                  <a:srgbClr val="FF0000"/>
                </a:solidFill>
              </a:rPr>
              <a:t> </a:t>
            </a:r>
            <a:r>
              <a:rPr lang="en-US" dirty="0"/>
              <a:t>based on genome annotations.</a:t>
            </a:r>
          </a:p>
          <a:p>
            <a:endParaRPr lang="en-US" sz="1200" dirty="0">
              <a:solidFill>
                <a:srgbClr val="FF0000"/>
              </a:solidFill>
            </a:endParaRPr>
          </a:p>
          <a:p>
            <a:r>
              <a:rPr lang="en-US" b="1" dirty="0"/>
              <a:t>Metabolic reconstruction</a:t>
            </a:r>
            <a:r>
              <a:rPr lang="en-US" dirty="0"/>
              <a:t> seeks to build the metabolic network of an organism from its sequenced genome.  In plants, FBA and metabolic reconstruction are important tools for evaluating quality and completeness of genome annotations for metabolic functions. </a:t>
            </a:r>
          </a:p>
          <a:p>
            <a:endParaRPr lang="en-US" dirty="0"/>
          </a:p>
          <a:p>
            <a:r>
              <a:rPr lang="en-US" b="1" dirty="0"/>
              <a:t>Reference: </a:t>
            </a:r>
            <a:r>
              <a:rPr lang="en-US" dirty="0"/>
              <a:t>Orth, Thiele and </a:t>
            </a:r>
            <a:r>
              <a:rPr lang="en-US" dirty="0" err="1"/>
              <a:t>Palsson</a:t>
            </a:r>
            <a:r>
              <a:rPr lang="en-US" dirty="0"/>
              <a:t> (2010) What is Flux Balance Analysis? Nature Biotech. 28: 245–248. doi:10.1038/nbt.1614</a:t>
            </a:r>
          </a:p>
        </p:txBody>
      </p:sp>
      <p:sp>
        <p:nvSpPr>
          <p:cNvPr id="3" name="TextBox 2"/>
          <p:cNvSpPr txBox="1"/>
          <p:nvPr/>
        </p:nvSpPr>
        <p:spPr>
          <a:xfrm>
            <a:off x="539261" y="500185"/>
            <a:ext cx="3771545" cy="369332"/>
          </a:xfrm>
          <a:prstGeom prst="rect">
            <a:avLst/>
          </a:prstGeom>
          <a:noFill/>
        </p:spPr>
        <p:txBody>
          <a:bodyPr wrap="none" rtlCol="0">
            <a:spAutoFit/>
          </a:bodyPr>
          <a:lstStyle/>
          <a:p>
            <a:r>
              <a:rPr lang="en-US" b="1" dirty="0"/>
              <a:t>Introduction to Flux Balance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8166" y="3368385"/>
            <a:ext cx="4665866" cy="2932779"/>
            <a:chOff x="679841" y="2446215"/>
            <a:chExt cx="4665866"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602507" y="5009662"/>
              <a:ext cx="2743200" cy="369332"/>
            </a:xfrm>
            <a:prstGeom prst="rect">
              <a:avLst/>
            </a:prstGeom>
            <a:noFill/>
          </p:spPr>
          <p:txBody>
            <a:bodyPr wrap="square" rtlCol="0">
              <a:spAutoFit/>
            </a:bodyPr>
            <a:lstStyle/>
            <a:p>
              <a:r>
                <a:rPr lang="en-US" dirty="0"/>
                <a:t>stoichiometry  matrix</a:t>
              </a:r>
            </a:p>
          </p:txBody>
        </p:sp>
      </p:grpSp>
      <p:grpSp>
        <p:nvGrpSpPr>
          <p:cNvPr id="53" name="Group 52"/>
          <p:cNvGrpSpPr/>
          <p:nvPr/>
        </p:nvGrpSpPr>
        <p:grpSpPr>
          <a:xfrm>
            <a:off x="5150349" y="468906"/>
            <a:ext cx="3390223" cy="2320488"/>
            <a:chOff x="5150349" y="468906"/>
            <a:chExt cx="3390223" cy="2320488"/>
          </a:xfrm>
        </p:grpSpPr>
        <p:sp>
          <p:nvSpPr>
            <p:cNvPr id="27" name="TextBox 26"/>
            <p:cNvSpPr txBox="1"/>
            <p:nvPr/>
          </p:nvSpPr>
          <p:spPr>
            <a:xfrm>
              <a:off x="5150349" y="758069"/>
              <a:ext cx="3390223" cy="2031325"/>
            </a:xfrm>
            <a:prstGeom prst="rect">
              <a:avLst/>
            </a:prstGeom>
            <a:noFill/>
          </p:spPr>
          <p:txBody>
            <a:bodyPr wrap="none" rtlCol="0">
              <a:spAutoFit/>
            </a:bodyPr>
            <a:lstStyle/>
            <a:p>
              <a:r>
                <a:rPr lang="en-US" dirty="0"/>
                <a:t>r1:            1 E  + 1 F  -&gt; 1 biomass</a:t>
              </a:r>
            </a:p>
            <a:p>
              <a:r>
                <a:rPr lang="en-US" dirty="0"/>
                <a:t>r2:   1 A (external) &lt;-&gt; 1 A (in cell)</a:t>
              </a:r>
            </a:p>
            <a:p>
              <a:r>
                <a:rPr lang="en-US" dirty="0"/>
                <a:t>r3:                    1 A  &lt;-&gt; 1B</a:t>
              </a:r>
            </a:p>
            <a:p>
              <a:r>
                <a:rPr lang="en-US" dirty="0"/>
                <a:t>r4:           1 B  + 1 C &lt;-&gt; 1 E</a:t>
              </a:r>
            </a:p>
            <a:p>
              <a:r>
                <a:rPr lang="en-US" dirty="0"/>
                <a:t>r5:   1 D (external) &lt;-&gt;  1 D (in cell)</a:t>
              </a:r>
            </a:p>
            <a:p>
              <a:r>
                <a:rPr lang="en-US" dirty="0"/>
                <a:t>r6:                     1 D &lt;-&gt;  1 C  </a:t>
              </a:r>
            </a:p>
            <a:p>
              <a:r>
                <a:rPr lang="en-US" dirty="0"/>
                <a:t>r7:                     1 C &lt;-&gt;   1 F</a:t>
              </a:r>
            </a:p>
          </p:txBody>
        </p:sp>
        <p:sp>
          <p:nvSpPr>
            <p:cNvPr id="65" name="TextBox 64"/>
            <p:cNvSpPr txBox="1"/>
            <p:nvPr/>
          </p:nvSpPr>
          <p:spPr>
            <a:xfrm>
              <a:off x="5158164" y="468906"/>
              <a:ext cx="1417824" cy="369332"/>
            </a:xfrm>
            <a:prstGeom prst="rect">
              <a:avLst/>
            </a:prstGeom>
            <a:noFill/>
          </p:spPr>
          <p:txBody>
            <a:bodyPr wrap="none" rtlCol="0">
              <a:spAutoFit/>
            </a:bodyPr>
            <a:lstStyle/>
            <a:p>
              <a:r>
                <a:rPr lang="en-US" b="1" dirty="0"/>
                <a:t>Reaction list:</a:t>
              </a:r>
            </a:p>
          </p:txBody>
        </p:sp>
      </p:grpSp>
      <p:grpSp>
        <p:nvGrpSpPr>
          <p:cNvPr id="70" name="Group 69"/>
          <p:cNvGrpSpPr/>
          <p:nvPr/>
        </p:nvGrpSpPr>
        <p:grpSpPr>
          <a:xfrm>
            <a:off x="638837" y="429846"/>
            <a:ext cx="3992921" cy="2269420"/>
            <a:chOff x="638837" y="429846"/>
            <a:chExt cx="3992921" cy="2269420"/>
          </a:xfrm>
        </p:grpSpPr>
        <p:sp>
          <p:nvSpPr>
            <p:cNvPr id="71" name="Rectangle 70"/>
            <p:cNvSpPr/>
            <p:nvPr/>
          </p:nvSpPr>
          <p:spPr>
            <a:xfrm>
              <a:off x="1810639" y="1181073"/>
              <a:ext cx="317716" cy="369332"/>
            </a:xfrm>
            <a:prstGeom prst="rect">
              <a:avLst/>
            </a:prstGeom>
          </p:spPr>
          <p:txBody>
            <a:bodyPr wrap="none">
              <a:spAutoFit/>
            </a:bodyPr>
            <a:lstStyle/>
            <a:p>
              <a:r>
                <a:rPr lang="en-US" dirty="0"/>
                <a:t>A</a:t>
              </a:r>
            </a:p>
          </p:txBody>
        </p:sp>
        <p:cxnSp>
          <p:nvCxnSpPr>
            <p:cNvPr id="72" name="Straight Arrow Connector 71"/>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77234" y="1177173"/>
              <a:ext cx="309700" cy="369332"/>
            </a:xfrm>
            <a:prstGeom prst="rect">
              <a:avLst/>
            </a:prstGeom>
          </p:spPr>
          <p:txBody>
            <a:bodyPr wrap="none">
              <a:spAutoFit/>
            </a:bodyPr>
            <a:lstStyle/>
            <a:p>
              <a:r>
                <a:rPr lang="en-US" dirty="0"/>
                <a:t>B</a:t>
              </a:r>
            </a:p>
          </p:txBody>
        </p:sp>
        <p:cxnSp>
          <p:nvCxnSpPr>
            <p:cNvPr id="74" name="Straight Arrow Connector 73"/>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1229" y="1181088"/>
              <a:ext cx="308098" cy="369332"/>
            </a:xfrm>
            <a:prstGeom prst="rect">
              <a:avLst/>
            </a:prstGeom>
          </p:spPr>
          <p:txBody>
            <a:bodyPr wrap="none">
              <a:spAutoFit/>
            </a:bodyPr>
            <a:lstStyle/>
            <a:p>
              <a:r>
                <a:rPr lang="en-US" dirty="0"/>
                <a:t>C</a:t>
              </a:r>
            </a:p>
          </p:txBody>
        </p:sp>
        <p:sp>
          <p:nvSpPr>
            <p:cNvPr id="76" name="Rectangle 75"/>
            <p:cNvSpPr/>
            <p:nvPr/>
          </p:nvSpPr>
          <p:spPr>
            <a:xfrm>
              <a:off x="2627322" y="622283"/>
              <a:ext cx="327334" cy="369332"/>
            </a:xfrm>
            <a:prstGeom prst="rect">
              <a:avLst/>
            </a:prstGeom>
          </p:spPr>
          <p:txBody>
            <a:bodyPr wrap="none">
              <a:spAutoFit/>
            </a:bodyPr>
            <a:lstStyle/>
            <a:p>
              <a:r>
                <a:rPr lang="en-US" dirty="0"/>
                <a:t>D</a:t>
              </a:r>
            </a:p>
          </p:txBody>
        </p:sp>
        <p:grpSp>
          <p:nvGrpSpPr>
            <p:cNvPr id="77" name="Group 15"/>
            <p:cNvGrpSpPr/>
            <p:nvPr/>
          </p:nvGrpSpPr>
          <p:grpSpPr>
            <a:xfrm>
              <a:off x="2532084" y="1503530"/>
              <a:ext cx="269752" cy="122072"/>
              <a:chOff x="3110402" y="1104943"/>
              <a:chExt cx="269752" cy="122072"/>
            </a:xfrm>
          </p:grpSpPr>
          <p:cxnSp>
            <p:nvCxnSpPr>
              <p:cNvPr id="100" name="Straight Connector 99"/>
              <p:cNvCxnSpPr>
                <a:stCxn id="73"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529630" y="1798502"/>
              <a:ext cx="296876" cy="369332"/>
            </a:xfrm>
            <a:prstGeom prst="rect">
              <a:avLst/>
            </a:prstGeom>
          </p:spPr>
          <p:txBody>
            <a:bodyPr wrap="none">
              <a:spAutoFit/>
            </a:bodyPr>
            <a:lstStyle/>
            <a:p>
              <a:r>
                <a:rPr lang="en-US" dirty="0"/>
                <a:t>E</a:t>
              </a:r>
            </a:p>
          </p:txBody>
        </p:sp>
        <p:cxnSp>
          <p:nvCxnSpPr>
            <p:cNvPr id="80" name="Straight Arrow Connector 7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197847" y="1184995"/>
              <a:ext cx="290464" cy="369332"/>
            </a:xfrm>
            <a:prstGeom prst="rect">
              <a:avLst/>
            </a:prstGeom>
          </p:spPr>
          <p:txBody>
            <a:bodyPr wrap="none">
              <a:spAutoFit/>
            </a:bodyPr>
            <a:lstStyle/>
            <a:p>
              <a:r>
                <a:rPr lang="en-US" dirty="0"/>
                <a:t>F</a:t>
              </a:r>
            </a:p>
          </p:txBody>
        </p:sp>
        <p:cxnSp>
          <p:nvCxnSpPr>
            <p:cNvPr id="82" name="Straight Arrow Connector 81"/>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85" name="TextBox 8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86" name="TextBox 8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87" name="TextBox 8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88" name="TextBox 8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89" name="TextBox 8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90" name="Straight Arrow Connector 8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93" name="TextBox 92"/>
            <p:cNvSpPr txBox="1"/>
            <p:nvPr/>
          </p:nvSpPr>
          <p:spPr>
            <a:xfrm>
              <a:off x="687780" y="937857"/>
              <a:ext cx="769763" cy="369332"/>
            </a:xfrm>
            <a:prstGeom prst="rect">
              <a:avLst/>
            </a:prstGeom>
            <a:noFill/>
          </p:spPr>
          <p:txBody>
            <a:bodyPr wrap="none" rtlCol="0">
              <a:spAutoFit/>
            </a:bodyPr>
            <a:lstStyle/>
            <a:p>
              <a:r>
                <a:rPr lang="en-US" dirty="0"/>
                <a:t>media</a:t>
              </a:r>
            </a:p>
          </p:txBody>
        </p:sp>
        <p:sp>
          <p:nvSpPr>
            <p:cNvPr id="94" name="Rectangle 93"/>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grpSp>
          <p:nvGrpSpPr>
            <p:cNvPr id="95" name="Group 90"/>
            <p:cNvGrpSpPr/>
            <p:nvPr/>
          </p:nvGrpSpPr>
          <p:grpSpPr>
            <a:xfrm>
              <a:off x="1563077" y="429846"/>
              <a:ext cx="2446213" cy="1727199"/>
              <a:chOff x="1563077" y="429846"/>
              <a:chExt cx="2446213" cy="1727199"/>
            </a:xfrm>
          </p:grpSpPr>
          <p:sp>
            <p:nvSpPr>
              <p:cNvPr id="96" name="Rectangle 95"/>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52" name="TextBox 51"/>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8166" y="3368385"/>
            <a:ext cx="4665866" cy="2932779"/>
            <a:chOff x="679841" y="2446215"/>
            <a:chExt cx="4665866"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602507" y="5009662"/>
              <a:ext cx="2743200" cy="369332"/>
            </a:xfrm>
            <a:prstGeom prst="rect">
              <a:avLst/>
            </a:prstGeom>
            <a:noFill/>
          </p:spPr>
          <p:txBody>
            <a:bodyPr wrap="square" rtlCol="0">
              <a:spAutoFit/>
            </a:bodyPr>
            <a:lstStyle/>
            <a:p>
              <a:r>
                <a:rPr lang="en-US" dirty="0" err="1"/>
                <a:t>stoichiometry</a:t>
              </a:r>
              <a:r>
                <a:rPr lang="en-US" dirty="0"/>
                <a:t>  matrix</a:t>
              </a:r>
            </a:p>
          </p:txBody>
        </p:sp>
      </p:grpSp>
      <p:sp>
        <p:nvSpPr>
          <p:cNvPr id="51" name="Rectangle 50"/>
          <p:cNvSpPr/>
          <p:nvPr/>
        </p:nvSpPr>
        <p:spPr>
          <a:xfrm>
            <a:off x="3352801" y="3782646"/>
            <a:ext cx="281353" cy="2039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236307" y="3244334"/>
            <a:ext cx="2286203" cy="369332"/>
          </a:xfrm>
          <a:prstGeom prst="rect">
            <a:avLst/>
          </a:prstGeom>
          <a:noFill/>
        </p:spPr>
        <p:txBody>
          <a:bodyPr wrap="none" rtlCol="0">
            <a:spAutoFit/>
          </a:bodyPr>
          <a:lstStyle/>
          <a:p>
            <a:r>
              <a:rPr lang="en-US" dirty="0"/>
              <a:t>r4:    -1 B  -1 C  -&gt;  +1 E</a:t>
            </a:r>
          </a:p>
        </p:txBody>
      </p:sp>
      <p:cxnSp>
        <p:nvCxnSpPr>
          <p:cNvPr id="54" name="Straight Arrow Connector 53"/>
          <p:cNvCxnSpPr/>
          <p:nvPr/>
        </p:nvCxnSpPr>
        <p:spPr>
          <a:xfrm flipH="1">
            <a:off x="3712308" y="3429000"/>
            <a:ext cx="1453661" cy="345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080001" y="3743570"/>
            <a:ext cx="3008924" cy="923330"/>
          </a:xfrm>
          <a:prstGeom prst="rect">
            <a:avLst/>
          </a:prstGeom>
          <a:noFill/>
        </p:spPr>
        <p:txBody>
          <a:bodyPr wrap="square" rtlCol="0">
            <a:spAutoFit/>
          </a:bodyPr>
          <a:lstStyle/>
          <a:p>
            <a:r>
              <a:rPr lang="en-US" b="1" dirty="0"/>
              <a:t>r4:</a:t>
            </a:r>
            <a:r>
              <a:rPr lang="en-US" dirty="0"/>
              <a:t> one molecule of </a:t>
            </a:r>
            <a:r>
              <a:rPr lang="en-US" b="1" dirty="0"/>
              <a:t>B </a:t>
            </a:r>
            <a:r>
              <a:rPr lang="en-US" dirty="0"/>
              <a:t>and one molecule of </a:t>
            </a:r>
            <a:r>
              <a:rPr lang="en-US" b="1" dirty="0"/>
              <a:t>C</a:t>
            </a:r>
            <a:r>
              <a:rPr lang="en-US" dirty="0"/>
              <a:t> are consumed to create one molecule of </a:t>
            </a:r>
            <a:r>
              <a:rPr lang="en-US" b="1" dirty="0"/>
              <a:t>E</a:t>
            </a:r>
          </a:p>
        </p:txBody>
      </p:sp>
      <p:grpSp>
        <p:nvGrpSpPr>
          <p:cNvPr id="126" name="Group 125"/>
          <p:cNvGrpSpPr/>
          <p:nvPr/>
        </p:nvGrpSpPr>
        <p:grpSpPr>
          <a:xfrm>
            <a:off x="638837" y="429846"/>
            <a:ext cx="3992921" cy="2269420"/>
            <a:chOff x="638837" y="429846"/>
            <a:chExt cx="3992921" cy="2269420"/>
          </a:xfrm>
        </p:grpSpPr>
        <p:sp>
          <p:nvSpPr>
            <p:cNvPr id="127" name="Rectangle 126"/>
            <p:cNvSpPr/>
            <p:nvPr/>
          </p:nvSpPr>
          <p:spPr>
            <a:xfrm>
              <a:off x="1810639" y="1181073"/>
              <a:ext cx="317716" cy="369332"/>
            </a:xfrm>
            <a:prstGeom prst="rect">
              <a:avLst/>
            </a:prstGeom>
          </p:spPr>
          <p:txBody>
            <a:bodyPr wrap="none">
              <a:spAutoFit/>
            </a:bodyPr>
            <a:lstStyle/>
            <a:p>
              <a:r>
                <a:rPr lang="en-US" dirty="0"/>
                <a:t>A</a:t>
              </a:r>
            </a:p>
          </p:txBody>
        </p:sp>
        <p:cxnSp>
          <p:nvCxnSpPr>
            <p:cNvPr id="128" name="Straight Arrow Connector 127"/>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377234" y="1177173"/>
              <a:ext cx="309700" cy="369332"/>
            </a:xfrm>
            <a:prstGeom prst="rect">
              <a:avLst/>
            </a:prstGeom>
          </p:spPr>
          <p:txBody>
            <a:bodyPr wrap="none">
              <a:spAutoFit/>
            </a:bodyPr>
            <a:lstStyle/>
            <a:p>
              <a:r>
                <a:rPr lang="en-US" dirty="0"/>
                <a:t>B</a:t>
              </a:r>
            </a:p>
          </p:txBody>
        </p:sp>
        <p:cxnSp>
          <p:nvCxnSpPr>
            <p:cNvPr id="130" name="Straight Arrow Connector 12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2631229" y="1181088"/>
              <a:ext cx="308098" cy="369332"/>
            </a:xfrm>
            <a:prstGeom prst="rect">
              <a:avLst/>
            </a:prstGeom>
          </p:spPr>
          <p:txBody>
            <a:bodyPr wrap="none">
              <a:spAutoFit/>
            </a:bodyPr>
            <a:lstStyle/>
            <a:p>
              <a:r>
                <a:rPr lang="en-US" dirty="0"/>
                <a:t>C</a:t>
              </a:r>
            </a:p>
          </p:txBody>
        </p:sp>
        <p:sp>
          <p:nvSpPr>
            <p:cNvPr id="132" name="Rectangle 131"/>
            <p:cNvSpPr/>
            <p:nvPr/>
          </p:nvSpPr>
          <p:spPr>
            <a:xfrm>
              <a:off x="2627322" y="622283"/>
              <a:ext cx="327334" cy="369332"/>
            </a:xfrm>
            <a:prstGeom prst="rect">
              <a:avLst/>
            </a:prstGeom>
          </p:spPr>
          <p:txBody>
            <a:bodyPr wrap="none">
              <a:spAutoFit/>
            </a:bodyPr>
            <a:lstStyle/>
            <a:p>
              <a:r>
                <a:rPr lang="en-US" dirty="0"/>
                <a:t>D</a:t>
              </a:r>
            </a:p>
          </p:txBody>
        </p:sp>
        <p:grpSp>
          <p:nvGrpSpPr>
            <p:cNvPr id="133" name="Group 15"/>
            <p:cNvGrpSpPr/>
            <p:nvPr/>
          </p:nvGrpSpPr>
          <p:grpSpPr>
            <a:xfrm>
              <a:off x="2532084" y="1503530"/>
              <a:ext cx="269752" cy="122072"/>
              <a:chOff x="3110402" y="1104943"/>
              <a:chExt cx="269752" cy="122072"/>
            </a:xfrm>
          </p:grpSpPr>
          <p:cxnSp>
            <p:nvCxnSpPr>
              <p:cNvPr id="156" name="Straight Connector 155"/>
              <p:cNvCxnSpPr>
                <a:stCxn id="12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529630" y="1798502"/>
              <a:ext cx="296876" cy="369332"/>
            </a:xfrm>
            <a:prstGeom prst="rect">
              <a:avLst/>
            </a:prstGeom>
          </p:spPr>
          <p:txBody>
            <a:bodyPr wrap="none">
              <a:spAutoFit/>
            </a:bodyPr>
            <a:lstStyle/>
            <a:p>
              <a:r>
                <a:rPr lang="en-US" dirty="0"/>
                <a:t>E</a:t>
              </a:r>
            </a:p>
          </p:txBody>
        </p:sp>
        <p:cxnSp>
          <p:nvCxnSpPr>
            <p:cNvPr id="136" name="Straight Arrow Connector 135"/>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197847" y="1184995"/>
              <a:ext cx="290464" cy="369332"/>
            </a:xfrm>
            <a:prstGeom prst="rect">
              <a:avLst/>
            </a:prstGeom>
          </p:spPr>
          <p:txBody>
            <a:bodyPr wrap="none">
              <a:spAutoFit/>
            </a:bodyPr>
            <a:lstStyle/>
            <a:p>
              <a:r>
                <a:rPr lang="en-US" dirty="0"/>
                <a:t>F</a:t>
              </a:r>
            </a:p>
          </p:txBody>
        </p:sp>
        <p:cxnSp>
          <p:nvCxnSpPr>
            <p:cNvPr id="138" name="Straight Arrow Connector 137"/>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141" name="TextBox 140"/>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142" name="TextBox 141"/>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143" name="TextBox 142"/>
            <p:cNvSpPr txBox="1"/>
            <p:nvPr/>
          </p:nvSpPr>
          <p:spPr>
            <a:xfrm>
              <a:off x="1875693" y="437662"/>
              <a:ext cx="381836" cy="369332"/>
            </a:xfrm>
            <a:prstGeom prst="rect">
              <a:avLst/>
            </a:prstGeom>
            <a:noFill/>
          </p:spPr>
          <p:txBody>
            <a:bodyPr wrap="none" rtlCol="0">
              <a:spAutoFit/>
            </a:bodyPr>
            <a:lstStyle/>
            <a:p>
              <a:r>
                <a:rPr lang="en-US" dirty="0"/>
                <a:t>r5</a:t>
              </a:r>
            </a:p>
          </p:txBody>
        </p:sp>
        <p:sp>
          <p:nvSpPr>
            <p:cNvPr id="144" name="TextBox 143"/>
            <p:cNvSpPr txBox="1"/>
            <p:nvPr/>
          </p:nvSpPr>
          <p:spPr>
            <a:xfrm>
              <a:off x="2852617" y="875335"/>
              <a:ext cx="381836" cy="369332"/>
            </a:xfrm>
            <a:prstGeom prst="rect">
              <a:avLst/>
            </a:prstGeom>
            <a:noFill/>
          </p:spPr>
          <p:txBody>
            <a:bodyPr wrap="none" rtlCol="0">
              <a:spAutoFit/>
            </a:bodyPr>
            <a:lstStyle/>
            <a:p>
              <a:r>
                <a:rPr lang="en-US" dirty="0"/>
                <a:t>r6</a:t>
              </a:r>
            </a:p>
          </p:txBody>
        </p:sp>
        <p:sp>
          <p:nvSpPr>
            <p:cNvPr id="145" name="TextBox 144"/>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146" name="Straight Arrow Connector 145"/>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149" name="TextBox 148"/>
            <p:cNvSpPr txBox="1"/>
            <p:nvPr/>
          </p:nvSpPr>
          <p:spPr>
            <a:xfrm>
              <a:off x="687780" y="937857"/>
              <a:ext cx="769763" cy="369332"/>
            </a:xfrm>
            <a:prstGeom prst="rect">
              <a:avLst/>
            </a:prstGeom>
            <a:noFill/>
          </p:spPr>
          <p:txBody>
            <a:bodyPr wrap="none" rtlCol="0">
              <a:spAutoFit/>
            </a:bodyPr>
            <a:lstStyle/>
            <a:p>
              <a:r>
                <a:rPr lang="en-US" dirty="0"/>
                <a:t>media</a:t>
              </a:r>
            </a:p>
          </p:txBody>
        </p:sp>
        <p:sp>
          <p:nvSpPr>
            <p:cNvPr id="150" name="Rectangle 149"/>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grpSp>
          <p:nvGrpSpPr>
            <p:cNvPr id="151" name="Group 90"/>
            <p:cNvGrpSpPr/>
            <p:nvPr/>
          </p:nvGrpSpPr>
          <p:grpSpPr>
            <a:xfrm>
              <a:off x="1563077" y="429846"/>
              <a:ext cx="2446213" cy="1727199"/>
              <a:chOff x="1563077" y="429846"/>
              <a:chExt cx="2446213" cy="1727199"/>
            </a:xfrm>
          </p:grpSpPr>
          <p:sp>
            <p:nvSpPr>
              <p:cNvPr id="152" name="Rectangle 151"/>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313734" y="1500557"/>
                <a:ext cx="381836" cy="369332"/>
              </a:xfrm>
              <a:prstGeom prst="rect">
                <a:avLst/>
              </a:prstGeom>
              <a:noFill/>
            </p:spPr>
            <p:txBody>
              <a:bodyPr wrap="none" rtlCol="0">
                <a:spAutoFit/>
              </a:bodyPr>
              <a:lstStyle/>
              <a:p>
                <a:r>
                  <a:rPr lang="en-US" dirty="0"/>
                  <a:t>r1</a:t>
                </a:r>
              </a:p>
            </p:txBody>
          </p:sp>
        </p:grpSp>
      </p:grpSp>
      <p:grpSp>
        <p:nvGrpSpPr>
          <p:cNvPr id="56" name="Group 55"/>
          <p:cNvGrpSpPr/>
          <p:nvPr/>
        </p:nvGrpSpPr>
        <p:grpSpPr>
          <a:xfrm>
            <a:off x="5150349" y="468906"/>
            <a:ext cx="3390223" cy="2320488"/>
            <a:chOff x="5150349" y="468906"/>
            <a:chExt cx="3390223" cy="2320488"/>
          </a:xfrm>
        </p:grpSpPr>
        <p:sp>
          <p:nvSpPr>
            <p:cNvPr id="57" name="TextBox 56"/>
            <p:cNvSpPr txBox="1"/>
            <p:nvPr/>
          </p:nvSpPr>
          <p:spPr>
            <a:xfrm>
              <a:off x="5150349" y="758069"/>
              <a:ext cx="3390223" cy="2031325"/>
            </a:xfrm>
            <a:prstGeom prst="rect">
              <a:avLst/>
            </a:prstGeom>
            <a:noFill/>
          </p:spPr>
          <p:txBody>
            <a:bodyPr wrap="none" rtlCol="0">
              <a:spAutoFit/>
            </a:bodyPr>
            <a:lstStyle/>
            <a:p>
              <a:r>
                <a:rPr lang="en-US" dirty="0"/>
                <a:t>r1:            1 E  + 1 F  -&gt; 1 biomass</a:t>
              </a:r>
            </a:p>
            <a:p>
              <a:r>
                <a:rPr lang="en-US" dirty="0"/>
                <a:t>r2:   1 A (external) &lt;-&gt; 1 A (in cell)</a:t>
              </a:r>
            </a:p>
            <a:p>
              <a:r>
                <a:rPr lang="en-US" dirty="0"/>
                <a:t>r3:                    1 A  &lt;-&gt; 1B</a:t>
              </a:r>
            </a:p>
            <a:p>
              <a:r>
                <a:rPr lang="en-US" dirty="0"/>
                <a:t>r4:           1 B  + 1 C &lt;-&gt; 1 E</a:t>
              </a:r>
            </a:p>
            <a:p>
              <a:r>
                <a:rPr lang="en-US" dirty="0"/>
                <a:t>r5:   1 D (external) &lt;-&gt;  1 D (in cell)</a:t>
              </a:r>
            </a:p>
            <a:p>
              <a:r>
                <a:rPr lang="en-US" dirty="0"/>
                <a:t>r6:                     1 D &lt;-&gt;  1 C  </a:t>
              </a:r>
            </a:p>
            <a:p>
              <a:r>
                <a:rPr lang="en-US" dirty="0"/>
                <a:t>r7:                     1 C &lt;-&gt;   1 F</a:t>
              </a:r>
            </a:p>
          </p:txBody>
        </p:sp>
        <p:sp>
          <p:nvSpPr>
            <p:cNvPr id="58" name="TextBox 57"/>
            <p:cNvSpPr txBox="1"/>
            <p:nvPr/>
          </p:nvSpPr>
          <p:spPr>
            <a:xfrm>
              <a:off x="5158164" y="468906"/>
              <a:ext cx="1417824" cy="369332"/>
            </a:xfrm>
            <a:prstGeom prst="rect">
              <a:avLst/>
            </a:prstGeom>
            <a:noFill/>
          </p:spPr>
          <p:txBody>
            <a:bodyPr wrap="none" rtlCol="0">
              <a:spAutoFit/>
            </a:bodyPr>
            <a:lstStyle/>
            <a:p>
              <a:r>
                <a:rPr lang="en-US" b="1" dirty="0"/>
                <a:t>Reaction list:</a:t>
              </a:r>
            </a:p>
          </p:txBody>
        </p:sp>
      </p:grpSp>
      <p:sp>
        <p:nvSpPr>
          <p:cNvPr id="59" name="TextBox 58"/>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8166" y="3368385"/>
            <a:ext cx="4665866" cy="2932779"/>
            <a:chOff x="679841" y="2446215"/>
            <a:chExt cx="4665866"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602507" y="5009662"/>
              <a:ext cx="2743200" cy="369332"/>
            </a:xfrm>
            <a:prstGeom prst="rect">
              <a:avLst/>
            </a:prstGeom>
            <a:noFill/>
          </p:spPr>
          <p:txBody>
            <a:bodyPr wrap="square" rtlCol="0">
              <a:spAutoFit/>
            </a:bodyPr>
            <a:lstStyle/>
            <a:p>
              <a:r>
                <a:rPr lang="en-US" dirty="0" err="1"/>
                <a:t>stoichiometry</a:t>
              </a:r>
              <a:r>
                <a:rPr lang="en-US" dirty="0"/>
                <a:t>  matrix</a:t>
              </a:r>
            </a:p>
          </p:txBody>
        </p:sp>
      </p:grpSp>
      <p:sp>
        <p:nvSpPr>
          <p:cNvPr id="51" name="Rectangle 50"/>
          <p:cNvSpPr/>
          <p:nvPr/>
        </p:nvSpPr>
        <p:spPr>
          <a:xfrm rot="16200000">
            <a:off x="3329356" y="3622431"/>
            <a:ext cx="281353" cy="239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H="1">
            <a:off x="4767386" y="4829908"/>
            <a:ext cx="437660" cy="15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61355" y="4470400"/>
            <a:ext cx="3259014" cy="646331"/>
          </a:xfrm>
          <a:prstGeom prst="rect">
            <a:avLst/>
          </a:prstGeom>
          <a:noFill/>
          <a:ln>
            <a:solidFill>
              <a:schemeClr val="tx1"/>
            </a:solidFill>
          </a:ln>
        </p:spPr>
        <p:txBody>
          <a:bodyPr wrap="square" rtlCol="0">
            <a:spAutoFit/>
          </a:bodyPr>
          <a:lstStyle/>
          <a:p>
            <a:r>
              <a:rPr lang="en-US" b="1" dirty="0"/>
              <a:t>C</a:t>
            </a:r>
            <a:r>
              <a:rPr lang="en-US" dirty="0"/>
              <a:t> is formed by </a:t>
            </a:r>
            <a:r>
              <a:rPr lang="en-US" b="1" dirty="0">
                <a:solidFill>
                  <a:srgbClr val="00B050"/>
                </a:solidFill>
              </a:rPr>
              <a:t>r6</a:t>
            </a:r>
            <a:r>
              <a:rPr lang="en-US" dirty="0"/>
              <a:t> and consumed by reactions </a:t>
            </a:r>
            <a:r>
              <a:rPr lang="en-US" b="1" dirty="0">
                <a:solidFill>
                  <a:srgbClr val="FF0000"/>
                </a:solidFill>
              </a:rPr>
              <a:t>r4</a:t>
            </a:r>
            <a:r>
              <a:rPr lang="en-US" dirty="0"/>
              <a:t> and </a:t>
            </a:r>
            <a:r>
              <a:rPr lang="en-US" b="1" dirty="0">
                <a:solidFill>
                  <a:srgbClr val="FF0000"/>
                </a:solidFill>
              </a:rPr>
              <a:t>r7</a:t>
            </a:r>
            <a:r>
              <a:rPr lang="en-US" dirty="0"/>
              <a:t> </a:t>
            </a:r>
            <a:endParaRPr lang="en-US" b="1" dirty="0"/>
          </a:p>
        </p:txBody>
      </p:sp>
      <p:grpSp>
        <p:nvGrpSpPr>
          <p:cNvPr id="4" name="Group 125"/>
          <p:cNvGrpSpPr/>
          <p:nvPr/>
        </p:nvGrpSpPr>
        <p:grpSpPr>
          <a:xfrm>
            <a:off x="638837" y="429846"/>
            <a:ext cx="3992921" cy="2269420"/>
            <a:chOff x="638837" y="429846"/>
            <a:chExt cx="3992921" cy="2269420"/>
          </a:xfrm>
        </p:grpSpPr>
        <p:sp>
          <p:nvSpPr>
            <p:cNvPr id="127" name="Rectangle 126"/>
            <p:cNvSpPr/>
            <p:nvPr/>
          </p:nvSpPr>
          <p:spPr>
            <a:xfrm>
              <a:off x="1810639" y="1181073"/>
              <a:ext cx="317716" cy="369332"/>
            </a:xfrm>
            <a:prstGeom prst="rect">
              <a:avLst/>
            </a:prstGeom>
          </p:spPr>
          <p:txBody>
            <a:bodyPr wrap="none">
              <a:spAutoFit/>
            </a:bodyPr>
            <a:lstStyle/>
            <a:p>
              <a:r>
                <a:rPr lang="en-US" dirty="0"/>
                <a:t>A</a:t>
              </a:r>
            </a:p>
          </p:txBody>
        </p:sp>
        <p:cxnSp>
          <p:nvCxnSpPr>
            <p:cNvPr id="128" name="Straight Arrow Connector 127"/>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377234" y="1177173"/>
              <a:ext cx="309700" cy="369332"/>
            </a:xfrm>
            <a:prstGeom prst="rect">
              <a:avLst/>
            </a:prstGeom>
          </p:spPr>
          <p:txBody>
            <a:bodyPr wrap="none">
              <a:spAutoFit/>
            </a:bodyPr>
            <a:lstStyle/>
            <a:p>
              <a:r>
                <a:rPr lang="en-US" dirty="0"/>
                <a:t>B</a:t>
              </a:r>
            </a:p>
          </p:txBody>
        </p:sp>
        <p:cxnSp>
          <p:nvCxnSpPr>
            <p:cNvPr id="130" name="Straight Arrow Connector 12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2631229" y="1181088"/>
              <a:ext cx="308098" cy="369332"/>
            </a:xfrm>
            <a:prstGeom prst="rect">
              <a:avLst/>
            </a:prstGeom>
          </p:spPr>
          <p:txBody>
            <a:bodyPr wrap="none">
              <a:spAutoFit/>
            </a:bodyPr>
            <a:lstStyle/>
            <a:p>
              <a:r>
                <a:rPr lang="en-US" dirty="0"/>
                <a:t>C</a:t>
              </a:r>
            </a:p>
          </p:txBody>
        </p:sp>
        <p:sp>
          <p:nvSpPr>
            <p:cNvPr id="132" name="Rectangle 131"/>
            <p:cNvSpPr/>
            <p:nvPr/>
          </p:nvSpPr>
          <p:spPr>
            <a:xfrm>
              <a:off x="2627322" y="622283"/>
              <a:ext cx="327334" cy="369332"/>
            </a:xfrm>
            <a:prstGeom prst="rect">
              <a:avLst/>
            </a:prstGeom>
          </p:spPr>
          <p:txBody>
            <a:bodyPr wrap="none">
              <a:spAutoFit/>
            </a:bodyPr>
            <a:lstStyle/>
            <a:p>
              <a:r>
                <a:rPr lang="en-US" dirty="0"/>
                <a:t>D</a:t>
              </a:r>
            </a:p>
          </p:txBody>
        </p:sp>
        <p:grpSp>
          <p:nvGrpSpPr>
            <p:cNvPr id="5" name="Group 15"/>
            <p:cNvGrpSpPr/>
            <p:nvPr/>
          </p:nvGrpSpPr>
          <p:grpSpPr>
            <a:xfrm>
              <a:off x="2532084" y="1503530"/>
              <a:ext cx="269752" cy="122072"/>
              <a:chOff x="3110402" y="1104943"/>
              <a:chExt cx="269752" cy="122072"/>
            </a:xfrm>
          </p:grpSpPr>
          <p:cxnSp>
            <p:nvCxnSpPr>
              <p:cNvPr id="156" name="Straight Connector 155"/>
              <p:cNvCxnSpPr>
                <a:stCxn id="12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2529630" y="1798502"/>
              <a:ext cx="296876" cy="369332"/>
            </a:xfrm>
            <a:prstGeom prst="rect">
              <a:avLst/>
            </a:prstGeom>
          </p:spPr>
          <p:txBody>
            <a:bodyPr wrap="none">
              <a:spAutoFit/>
            </a:bodyPr>
            <a:lstStyle/>
            <a:p>
              <a:r>
                <a:rPr lang="en-US" dirty="0"/>
                <a:t>E</a:t>
              </a:r>
            </a:p>
          </p:txBody>
        </p:sp>
        <p:cxnSp>
          <p:nvCxnSpPr>
            <p:cNvPr id="136" name="Straight Arrow Connector 135"/>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197847" y="1184995"/>
              <a:ext cx="290464" cy="369332"/>
            </a:xfrm>
            <a:prstGeom prst="rect">
              <a:avLst/>
            </a:prstGeom>
          </p:spPr>
          <p:txBody>
            <a:bodyPr wrap="none">
              <a:spAutoFit/>
            </a:bodyPr>
            <a:lstStyle/>
            <a:p>
              <a:r>
                <a:rPr lang="en-US" dirty="0"/>
                <a:t>F</a:t>
              </a:r>
            </a:p>
          </p:txBody>
        </p:sp>
        <p:cxnSp>
          <p:nvCxnSpPr>
            <p:cNvPr id="138" name="Straight Arrow Connector 137"/>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141" name="TextBox 140"/>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142" name="TextBox 141"/>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143" name="TextBox 142"/>
            <p:cNvSpPr txBox="1"/>
            <p:nvPr/>
          </p:nvSpPr>
          <p:spPr>
            <a:xfrm>
              <a:off x="1875693" y="437662"/>
              <a:ext cx="381836" cy="369332"/>
            </a:xfrm>
            <a:prstGeom prst="rect">
              <a:avLst/>
            </a:prstGeom>
            <a:noFill/>
          </p:spPr>
          <p:txBody>
            <a:bodyPr wrap="none" rtlCol="0">
              <a:spAutoFit/>
            </a:bodyPr>
            <a:lstStyle/>
            <a:p>
              <a:r>
                <a:rPr lang="en-US" dirty="0"/>
                <a:t>r5</a:t>
              </a:r>
            </a:p>
          </p:txBody>
        </p:sp>
        <p:sp>
          <p:nvSpPr>
            <p:cNvPr id="144" name="TextBox 143"/>
            <p:cNvSpPr txBox="1"/>
            <p:nvPr/>
          </p:nvSpPr>
          <p:spPr>
            <a:xfrm>
              <a:off x="2852617" y="875335"/>
              <a:ext cx="381836" cy="369332"/>
            </a:xfrm>
            <a:prstGeom prst="rect">
              <a:avLst/>
            </a:prstGeom>
            <a:noFill/>
          </p:spPr>
          <p:txBody>
            <a:bodyPr wrap="none" rtlCol="0">
              <a:spAutoFit/>
            </a:bodyPr>
            <a:lstStyle/>
            <a:p>
              <a:r>
                <a:rPr lang="en-US" dirty="0"/>
                <a:t>r6</a:t>
              </a:r>
            </a:p>
          </p:txBody>
        </p:sp>
        <p:sp>
          <p:nvSpPr>
            <p:cNvPr id="145" name="TextBox 144"/>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146" name="Straight Arrow Connector 145"/>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149" name="TextBox 148"/>
            <p:cNvSpPr txBox="1"/>
            <p:nvPr/>
          </p:nvSpPr>
          <p:spPr>
            <a:xfrm>
              <a:off x="687780" y="937857"/>
              <a:ext cx="769763" cy="369332"/>
            </a:xfrm>
            <a:prstGeom prst="rect">
              <a:avLst/>
            </a:prstGeom>
            <a:noFill/>
          </p:spPr>
          <p:txBody>
            <a:bodyPr wrap="none" rtlCol="0">
              <a:spAutoFit/>
            </a:bodyPr>
            <a:lstStyle/>
            <a:p>
              <a:r>
                <a:rPr lang="en-US" dirty="0"/>
                <a:t>media</a:t>
              </a:r>
            </a:p>
          </p:txBody>
        </p:sp>
        <p:sp>
          <p:nvSpPr>
            <p:cNvPr id="150" name="Rectangle 149"/>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grpSp>
          <p:nvGrpSpPr>
            <p:cNvPr id="6" name="Group 90"/>
            <p:cNvGrpSpPr/>
            <p:nvPr/>
          </p:nvGrpSpPr>
          <p:grpSpPr>
            <a:xfrm>
              <a:off x="1563077" y="429846"/>
              <a:ext cx="2446213" cy="1727199"/>
              <a:chOff x="1563077" y="429846"/>
              <a:chExt cx="2446213" cy="1727199"/>
            </a:xfrm>
          </p:grpSpPr>
          <p:sp>
            <p:nvSpPr>
              <p:cNvPr id="152" name="Rectangle 151"/>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61" name="Oval 60"/>
          <p:cNvSpPr/>
          <p:nvPr/>
        </p:nvSpPr>
        <p:spPr>
          <a:xfrm>
            <a:off x="3344984" y="4689231"/>
            <a:ext cx="281354" cy="265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64849" y="4693146"/>
            <a:ext cx="281354" cy="265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052276" y="4693138"/>
            <a:ext cx="281354" cy="2657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5150349" y="468906"/>
            <a:ext cx="3390223" cy="2320488"/>
            <a:chOff x="5150349" y="468906"/>
            <a:chExt cx="3390223" cy="2320488"/>
          </a:xfrm>
        </p:grpSpPr>
        <p:sp>
          <p:nvSpPr>
            <p:cNvPr id="59" name="TextBox 58"/>
            <p:cNvSpPr txBox="1"/>
            <p:nvPr/>
          </p:nvSpPr>
          <p:spPr>
            <a:xfrm>
              <a:off x="5150349" y="758069"/>
              <a:ext cx="3390223" cy="2031325"/>
            </a:xfrm>
            <a:prstGeom prst="rect">
              <a:avLst/>
            </a:prstGeom>
            <a:noFill/>
          </p:spPr>
          <p:txBody>
            <a:bodyPr wrap="none" rtlCol="0">
              <a:spAutoFit/>
            </a:bodyPr>
            <a:lstStyle/>
            <a:p>
              <a:r>
                <a:rPr lang="en-US" dirty="0"/>
                <a:t>r1:            1 E  + 1 F  -&gt; 1 biomass</a:t>
              </a:r>
            </a:p>
            <a:p>
              <a:r>
                <a:rPr lang="en-US" dirty="0"/>
                <a:t>r2:   1 A (external) &lt;-&gt; 1 A (in cell)</a:t>
              </a:r>
            </a:p>
            <a:p>
              <a:r>
                <a:rPr lang="en-US" dirty="0"/>
                <a:t>r3:                    1 A  &lt;-&gt; 1B</a:t>
              </a:r>
            </a:p>
            <a:p>
              <a:r>
                <a:rPr lang="en-US" dirty="0"/>
                <a:t>r4:           1 B  + 1 C &lt;-&gt; 1 E</a:t>
              </a:r>
            </a:p>
            <a:p>
              <a:r>
                <a:rPr lang="en-US" dirty="0"/>
                <a:t>r5:   1 D (external) &lt;-&gt;  1 D (in cell)</a:t>
              </a:r>
            </a:p>
            <a:p>
              <a:r>
                <a:rPr lang="en-US" dirty="0"/>
                <a:t>r6:                     1 D &lt;-&gt;  1 C  </a:t>
              </a:r>
            </a:p>
            <a:p>
              <a:r>
                <a:rPr lang="en-US" dirty="0"/>
                <a:t>r7:                     1 C &lt;-&gt;   1 F</a:t>
              </a:r>
            </a:p>
          </p:txBody>
        </p:sp>
        <p:sp>
          <p:nvSpPr>
            <p:cNvPr id="60" name="TextBox 59"/>
            <p:cNvSpPr txBox="1"/>
            <p:nvPr/>
          </p:nvSpPr>
          <p:spPr>
            <a:xfrm>
              <a:off x="5158164" y="468906"/>
              <a:ext cx="1417824" cy="369332"/>
            </a:xfrm>
            <a:prstGeom prst="rect">
              <a:avLst/>
            </a:prstGeom>
            <a:noFill/>
          </p:spPr>
          <p:txBody>
            <a:bodyPr wrap="none" rtlCol="0">
              <a:spAutoFit/>
            </a:bodyPr>
            <a:lstStyle/>
            <a:p>
              <a:r>
                <a:rPr lang="en-US" b="1" dirty="0"/>
                <a:t>Reaction list:</a:t>
              </a:r>
            </a:p>
          </p:txBody>
        </p:sp>
      </p:grpSp>
      <p:sp>
        <p:nvSpPr>
          <p:cNvPr id="64" name="TextBox 63"/>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6017802" y="1688121"/>
            <a:ext cx="343877" cy="50018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606062" y="1750618"/>
            <a:ext cx="851877" cy="5939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681785" y="4106971"/>
            <a:ext cx="851877"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17988" y="4173403"/>
            <a:ext cx="656659"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7" y="3446964"/>
            <a:ext cx="4386821" cy="2932779"/>
            <a:chOff x="679841" y="2446215"/>
            <a:chExt cx="4386821"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649391" y="5009662"/>
              <a:ext cx="2203938" cy="369332"/>
            </a:xfrm>
            <a:prstGeom prst="rect">
              <a:avLst/>
            </a:prstGeom>
            <a:noFill/>
          </p:spPr>
          <p:txBody>
            <a:bodyPr wrap="square" rtlCol="0">
              <a:spAutoFit/>
            </a:bodyPr>
            <a:lstStyle/>
            <a:p>
              <a:r>
                <a:rPr lang="en-US" dirty="0" err="1"/>
                <a:t>stoichiometry</a:t>
              </a:r>
              <a:r>
                <a:rPr lang="en-US" dirty="0"/>
                <a:t> matrix</a:t>
              </a:r>
            </a:p>
          </p:txBody>
        </p:sp>
      </p:grpSp>
      <p:grpSp>
        <p:nvGrpSpPr>
          <p:cNvPr id="4" name="Group 55"/>
          <p:cNvGrpSpPr/>
          <p:nvPr/>
        </p:nvGrpSpPr>
        <p:grpSpPr>
          <a:xfrm>
            <a:off x="5236328" y="883508"/>
            <a:ext cx="2013436" cy="2484616"/>
            <a:chOff x="5908432" y="570523"/>
            <a:chExt cx="2013436"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013436" cy="369332"/>
            </a:xfrm>
            <a:prstGeom prst="rect">
              <a:avLst/>
            </a:prstGeom>
            <a:noFill/>
          </p:spPr>
          <p:txBody>
            <a:bodyPr wrap="none" rtlCol="0">
              <a:spAutoFit/>
            </a:bodyPr>
            <a:lstStyle/>
            <a:p>
              <a:r>
                <a:rPr lang="en-US" dirty="0"/>
                <a:t>flux list (unknowns)</a:t>
              </a:r>
            </a:p>
          </p:txBody>
        </p:sp>
      </p:grpSp>
      <p:sp>
        <p:nvSpPr>
          <p:cNvPr id="66" name="TextBox 65"/>
          <p:cNvSpPr txBox="1"/>
          <p:nvPr/>
        </p:nvSpPr>
        <p:spPr>
          <a:xfrm>
            <a:off x="5103298" y="4118695"/>
            <a:ext cx="3560590" cy="369332"/>
          </a:xfrm>
          <a:prstGeom prst="rect">
            <a:avLst/>
          </a:prstGeom>
          <a:noFill/>
        </p:spPr>
        <p:txBody>
          <a:bodyPr wrap="none" rtlCol="0">
            <a:spAutoFit/>
          </a:bodyPr>
          <a:lstStyle/>
          <a:p>
            <a:r>
              <a:rPr lang="en-US" dirty="0"/>
              <a:t>A:       +v2 – v3                                  =0</a:t>
            </a:r>
          </a:p>
        </p:txBody>
      </p:sp>
      <p:grpSp>
        <p:nvGrpSpPr>
          <p:cNvPr id="29" name="Group 28"/>
          <p:cNvGrpSpPr/>
          <p:nvPr/>
        </p:nvGrpSpPr>
        <p:grpSpPr>
          <a:xfrm>
            <a:off x="687780" y="992526"/>
            <a:ext cx="3943978" cy="1737988"/>
            <a:chOff x="687780" y="429846"/>
            <a:chExt cx="3943978" cy="1737988"/>
          </a:xfrm>
        </p:grpSpPr>
        <p:sp>
          <p:nvSpPr>
            <p:cNvPr id="34" name="Rectangle 33"/>
            <p:cNvSpPr/>
            <p:nvPr/>
          </p:nvSpPr>
          <p:spPr>
            <a:xfrm>
              <a:off x="1810639" y="1181073"/>
              <a:ext cx="317716" cy="369332"/>
            </a:xfrm>
            <a:prstGeom prst="rect">
              <a:avLst/>
            </a:prstGeom>
          </p:spPr>
          <p:txBody>
            <a:bodyPr wrap="none">
              <a:spAutoFit/>
            </a:bodyPr>
            <a:lstStyle/>
            <a:p>
              <a:r>
                <a:rPr lang="en-US" dirty="0"/>
                <a:t>A</a:t>
              </a:r>
            </a:p>
          </p:txBody>
        </p:sp>
        <p:cxnSp>
          <p:nvCxnSpPr>
            <p:cNvPr id="35" name="Straight Arrow Connector 34"/>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77234" y="1177173"/>
              <a:ext cx="309700" cy="369332"/>
            </a:xfrm>
            <a:prstGeom prst="rect">
              <a:avLst/>
            </a:prstGeom>
          </p:spPr>
          <p:txBody>
            <a:bodyPr wrap="none">
              <a:spAutoFit/>
            </a:bodyPr>
            <a:lstStyle/>
            <a:p>
              <a:r>
                <a:rPr lang="en-US" dirty="0"/>
                <a:t>B</a:t>
              </a:r>
            </a:p>
          </p:txBody>
        </p:sp>
        <p:cxnSp>
          <p:nvCxnSpPr>
            <p:cNvPr id="37" name="Straight Arrow Connector 36"/>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1229" y="1181088"/>
              <a:ext cx="308098" cy="369332"/>
            </a:xfrm>
            <a:prstGeom prst="rect">
              <a:avLst/>
            </a:prstGeom>
          </p:spPr>
          <p:txBody>
            <a:bodyPr wrap="none">
              <a:spAutoFit/>
            </a:bodyPr>
            <a:lstStyle/>
            <a:p>
              <a:r>
                <a:rPr lang="en-US" dirty="0"/>
                <a:t>C</a:t>
              </a:r>
            </a:p>
          </p:txBody>
        </p:sp>
        <p:sp>
          <p:nvSpPr>
            <p:cNvPr id="39" name="Rectangle 38"/>
            <p:cNvSpPr/>
            <p:nvPr/>
          </p:nvSpPr>
          <p:spPr>
            <a:xfrm>
              <a:off x="2627322" y="622283"/>
              <a:ext cx="327334" cy="369332"/>
            </a:xfrm>
            <a:prstGeom prst="rect">
              <a:avLst/>
            </a:prstGeom>
          </p:spPr>
          <p:txBody>
            <a:bodyPr wrap="none">
              <a:spAutoFit/>
            </a:bodyPr>
            <a:lstStyle/>
            <a:p>
              <a:r>
                <a:rPr lang="en-US" dirty="0"/>
                <a:t>D</a:t>
              </a:r>
            </a:p>
          </p:txBody>
        </p:sp>
        <p:grpSp>
          <p:nvGrpSpPr>
            <p:cNvPr id="47" name="Group 15"/>
            <p:cNvGrpSpPr/>
            <p:nvPr/>
          </p:nvGrpSpPr>
          <p:grpSpPr>
            <a:xfrm>
              <a:off x="2532084" y="1503530"/>
              <a:ext cx="269752" cy="122072"/>
              <a:chOff x="3110402" y="1104943"/>
              <a:chExt cx="269752" cy="122072"/>
            </a:xfrm>
          </p:grpSpPr>
          <p:cxnSp>
            <p:nvCxnSpPr>
              <p:cNvPr id="81" name="Straight Connector 80"/>
              <p:cNvCxnSpPr>
                <a:stCxn id="36"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529630" y="1798502"/>
              <a:ext cx="296876" cy="369332"/>
            </a:xfrm>
            <a:prstGeom prst="rect">
              <a:avLst/>
            </a:prstGeom>
          </p:spPr>
          <p:txBody>
            <a:bodyPr wrap="none">
              <a:spAutoFit/>
            </a:bodyPr>
            <a:lstStyle/>
            <a:p>
              <a:r>
                <a:rPr lang="en-US" dirty="0"/>
                <a:t>E</a:t>
              </a:r>
            </a:p>
          </p:txBody>
        </p:sp>
        <p:cxnSp>
          <p:nvCxnSpPr>
            <p:cNvPr id="55" name="Straight Arrow Connector 54"/>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197847" y="1184995"/>
              <a:ext cx="290464" cy="369332"/>
            </a:xfrm>
            <a:prstGeom prst="rect">
              <a:avLst/>
            </a:prstGeom>
          </p:spPr>
          <p:txBody>
            <a:bodyPr wrap="none">
              <a:spAutoFit/>
            </a:bodyPr>
            <a:lstStyle/>
            <a:p>
              <a:r>
                <a:rPr lang="en-US" dirty="0"/>
                <a:t>F</a:t>
              </a:r>
            </a:p>
          </p:txBody>
        </p:sp>
        <p:cxnSp>
          <p:nvCxnSpPr>
            <p:cNvPr id="57" name="Straight Arrow Connector 56"/>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61" name="TextBox 60"/>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62" name="TextBox 61"/>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63" name="TextBox 62"/>
            <p:cNvSpPr txBox="1"/>
            <p:nvPr/>
          </p:nvSpPr>
          <p:spPr>
            <a:xfrm>
              <a:off x="1875693" y="437662"/>
              <a:ext cx="381836" cy="369332"/>
            </a:xfrm>
            <a:prstGeom prst="rect">
              <a:avLst/>
            </a:prstGeom>
            <a:noFill/>
          </p:spPr>
          <p:txBody>
            <a:bodyPr wrap="none" rtlCol="0">
              <a:spAutoFit/>
            </a:bodyPr>
            <a:lstStyle/>
            <a:p>
              <a:r>
                <a:rPr lang="en-US" dirty="0"/>
                <a:t>r5</a:t>
              </a:r>
            </a:p>
          </p:txBody>
        </p:sp>
        <p:sp>
          <p:nvSpPr>
            <p:cNvPr id="64" name="TextBox 63"/>
            <p:cNvSpPr txBox="1"/>
            <p:nvPr/>
          </p:nvSpPr>
          <p:spPr>
            <a:xfrm>
              <a:off x="2852617" y="875335"/>
              <a:ext cx="381836" cy="369332"/>
            </a:xfrm>
            <a:prstGeom prst="rect">
              <a:avLst/>
            </a:prstGeom>
            <a:noFill/>
          </p:spPr>
          <p:txBody>
            <a:bodyPr wrap="none" rtlCol="0">
              <a:spAutoFit/>
            </a:bodyPr>
            <a:lstStyle/>
            <a:p>
              <a:r>
                <a:rPr lang="en-US" dirty="0"/>
                <a:t>r6</a:t>
              </a:r>
            </a:p>
          </p:txBody>
        </p:sp>
        <p:sp>
          <p:nvSpPr>
            <p:cNvPr id="65" name="TextBox 64"/>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70" name="Straight Arrow Connector 6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74" name="TextBox 73"/>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76" name="Group 90"/>
            <p:cNvGrpSpPr/>
            <p:nvPr/>
          </p:nvGrpSpPr>
          <p:grpSpPr>
            <a:xfrm>
              <a:off x="1563077" y="429846"/>
              <a:ext cx="2446213" cy="1727199"/>
              <a:chOff x="1563077" y="429846"/>
              <a:chExt cx="2446213" cy="1727199"/>
            </a:xfrm>
          </p:grpSpPr>
          <p:sp>
            <p:nvSpPr>
              <p:cNvPr id="77" name="Rectangle 76"/>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87" name="TextBox 86"/>
          <p:cNvSpPr txBox="1"/>
          <p:nvPr/>
        </p:nvSpPr>
        <p:spPr>
          <a:xfrm>
            <a:off x="492370" y="118208"/>
            <a:ext cx="7854462" cy="646331"/>
          </a:xfrm>
          <a:prstGeom prst="rect">
            <a:avLst/>
          </a:prstGeom>
          <a:noFill/>
        </p:spPr>
        <p:txBody>
          <a:bodyPr wrap="square" rtlCol="0">
            <a:spAutoFit/>
          </a:bodyPr>
          <a:lstStyle/>
          <a:p>
            <a:r>
              <a:rPr lang="en-US" dirty="0"/>
              <a:t>At steady-state concentrations of intermediates are constant. Therefore the fluxes of the reactions that create and consume each compound must sum to 0.</a:t>
            </a:r>
          </a:p>
        </p:txBody>
      </p:sp>
      <p:cxnSp>
        <p:nvCxnSpPr>
          <p:cNvPr id="89" name="Straight Arrow Connector 88"/>
          <p:cNvCxnSpPr/>
          <p:nvPr/>
        </p:nvCxnSpPr>
        <p:spPr>
          <a:xfrm>
            <a:off x="6463298" y="181316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807217" y="1602155"/>
            <a:ext cx="1255408" cy="369332"/>
          </a:xfrm>
          <a:prstGeom prst="rect">
            <a:avLst/>
          </a:prstGeom>
          <a:noFill/>
        </p:spPr>
        <p:txBody>
          <a:bodyPr wrap="none" rtlCol="0">
            <a:spAutoFit/>
          </a:bodyPr>
          <a:lstStyle/>
          <a:p>
            <a:r>
              <a:rPr lang="en-US" dirty="0"/>
              <a:t>uptake of A</a:t>
            </a:r>
          </a:p>
        </p:txBody>
      </p:sp>
      <p:cxnSp>
        <p:nvCxnSpPr>
          <p:cNvPr id="91" name="Straight Arrow Connector 90"/>
          <p:cNvCxnSpPr/>
          <p:nvPr/>
        </p:nvCxnSpPr>
        <p:spPr>
          <a:xfrm>
            <a:off x="6475028" y="209060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818947" y="1879595"/>
            <a:ext cx="1845633" cy="369332"/>
          </a:xfrm>
          <a:prstGeom prst="rect">
            <a:avLst/>
          </a:prstGeom>
          <a:noFill/>
        </p:spPr>
        <p:txBody>
          <a:bodyPr wrap="none" rtlCol="0">
            <a:spAutoFit/>
          </a:bodyPr>
          <a:lstStyle/>
          <a:p>
            <a:r>
              <a:rPr lang="en-US" dirty="0"/>
              <a:t>consumption of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6017802" y="1969461"/>
            <a:ext cx="343877" cy="50018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035887" y="1844398"/>
            <a:ext cx="965221" cy="59395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213205" y="4372681"/>
            <a:ext cx="851877"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985293" y="4446928"/>
            <a:ext cx="656659"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7" y="3446964"/>
            <a:ext cx="4386821" cy="2932779"/>
            <a:chOff x="679841" y="2446215"/>
            <a:chExt cx="4386821"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649391" y="5009662"/>
              <a:ext cx="2297723" cy="369332"/>
            </a:xfrm>
            <a:prstGeom prst="rect">
              <a:avLst/>
            </a:prstGeom>
            <a:noFill/>
          </p:spPr>
          <p:txBody>
            <a:bodyPr wrap="square" rtlCol="0">
              <a:spAutoFit/>
            </a:bodyPr>
            <a:lstStyle/>
            <a:p>
              <a:r>
                <a:rPr lang="en-US" dirty="0" err="1"/>
                <a:t>stoichiometry</a:t>
              </a:r>
              <a:r>
                <a:rPr lang="en-US" dirty="0"/>
                <a:t> matrix</a:t>
              </a:r>
            </a:p>
          </p:txBody>
        </p:sp>
      </p:grpSp>
      <p:grpSp>
        <p:nvGrpSpPr>
          <p:cNvPr id="4" name="Group 55"/>
          <p:cNvGrpSpPr/>
          <p:nvPr/>
        </p:nvGrpSpPr>
        <p:grpSpPr>
          <a:xfrm>
            <a:off x="5236328" y="883508"/>
            <a:ext cx="2013436" cy="2484616"/>
            <a:chOff x="5908432" y="570523"/>
            <a:chExt cx="2013436"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013436" cy="369332"/>
            </a:xfrm>
            <a:prstGeom prst="rect">
              <a:avLst/>
            </a:prstGeom>
            <a:noFill/>
          </p:spPr>
          <p:txBody>
            <a:bodyPr wrap="none" rtlCol="0">
              <a:spAutoFit/>
            </a:bodyPr>
            <a:lstStyle/>
            <a:p>
              <a:r>
                <a:rPr lang="en-US" dirty="0"/>
                <a:t>flux list (unknowns)</a:t>
              </a:r>
            </a:p>
          </p:txBody>
        </p:sp>
      </p:grpSp>
      <p:grpSp>
        <p:nvGrpSpPr>
          <p:cNvPr id="5" name="Group 28"/>
          <p:cNvGrpSpPr/>
          <p:nvPr/>
        </p:nvGrpSpPr>
        <p:grpSpPr>
          <a:xfrm>
            <a:off x="687780" y="992526"/>
            <a:ext cx="3943978" cy="1737988"/>
            <a:chOff x="687780" y="429846"/>
            <a:chExt cx="3943978" cy="1737988"/>
          </a:xfrm>
        </p:grpSpPr>
        <p:sp>
          <p:nvSpPr>
            <p:cNvPr id="34" name="Rectangle 33"/>
            <p:cNvSpPr/>
            <p:nvPr/>
          </p:nvSpPr>
          <p:spPr>
            <a:xfrm>
              <a:off x="1810639" y="1181073"/>
              <a:ext cx="317716" cy="369332"/>
            </a:xfrm>
            <a:prstGeom prst="rect">
              <a:avLst/>
            </a:prstGeom>
          </p:spPr>
          <p:txBody>
            <a:bodyPr wrap="none">
              <a:spAutoFit/>
            </a:bodyPr>
            <a:lstStyle/>
            <a:p>
              <a:r>
                <a:rPr lang="en-US" dirty="0"/>
                <a:t>A</a:t>
              </a:r>
            </a:p>
          </p:txBody>
        </p:sp>
        <p:cxnSp>
          <p:nvCxnSpPr>
            <p:cNvPr id="35" name="Straight Arrow Connector 34"/>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77234" y="1177173"/>
              <a:ext cx="309700" cy="369332"/>
            </a:xfrm>
            <a:prstGeom prst="rect">
              <a:avLst/>
            </a:prstGeom>
          </p:spPr>
          <p:txBody>
            <a:bodyPr wrap="none">
              <a:spAutoFit/>
            </a:bodyPr>
            <a:lstStyle/>
            <a:p>
              <a:r>
                <a:rPr lang="en-US" dirty="0"/>
                <a:t>B</a:t>
              </a:r>
            </a:p>
          </p:txBody>
        </p:sp>
        <p:cxnSp>
          <p:nvCxnSpPr>
            <p:cNvPr id="37" name="Straight Arrow Connector 36"/>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1229" y="1181088"/>
              <a:ext cx="308098" cy="369332"/>
            </a:xfrm>
            <a:prstGeom prst="rect">
              <a:avLst/>
            </a:prstGeom>
          </p:spPr>
          <p:txBody>
            <a:bodyPr wrap="none">
              <a:spAutoFit/>
            </a:bodyPr>
            <a:lstStyle/>
            <a:p>
              <a:r>
                <a:rPr lang="en-US" dirty="0"/>
                <a:t>C</a:t>
              </a:r>
            </a:p>
          </p:txBody>
        </p:sp>
        <p:sp>
          <p:nvSpPr>
            <p:cNvPr id="39" name="Rectangle 38"/>
            <p:cNvSpPr/>
            <p:nvPr/>
          </p:nvSpPr>
          <p:spPr>
            <a:xfrm>
              <a:off x="2627322" y="622283"/>
              <a:ext cx="327334" cy="369332"/>
            </a:xfrm>
            <a:prstGeom prst="rect">
              <a:avLst/>
            </a:prstGeom>
          </p:spPr>
          <p:txBody>
            <a:bodyPr wrap="none">
              <a:spAutoFit/>
            </a:bodyPr>
            <a:lstStyle/>
            <a:p>
              <a:r>
                <a:rPr lang="en-US" dirty="0"/>
                <a:t>D</a:t>
              </a:r>
            </a:p>
          </p:txBody>
        </p:sp>
        <p:grpSp>
          <p:nvGrpSpPr>
            <p:cNvPr id="6" name="Group 15"/>
            <p:cNvGrpSpPr/>
            <p:nvPr/>
          </p:nvGrpSpPr>
          <p:grpSpPr>
            <a:xfrm>
              <a:off x="2532084" y="1503530"/>
              <a:ext cx="269752" cy="122072"/>
              <a:chOff x="3110402" y="1104943"/>
              <a:chExt cx="269752" cy="122072"/>
            </a:xfrm>
          </p:grpSpPr>
          <p:cxnSp>
            <p:nvCxnSpPr>
              <p:cNvPr id="81" name="Straight Connector 80"/>
              <p:cNvCxnSpPr>
                <a:stCxn id="36"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529630" y="1798502"/>
              <a:ext cx="296876" cy="369332"/>
            </a:xfrm>
            <a:prstGeom prst="rect">
              <a:avLst/>
            </a:prstGeom>
          </p:spPr>
          <p:txBody>
            <a:bodyPr wrap="none">
              <a:spAutoFit/>
            </a:bodyPr>
            <a:lstStyle/>
            <a:p>
              <a:r>
                <a:rPr lang="en-US" dirty="0"/>
                <a:t>E</a:t>
              </a:r>
            </a:p>
          </p:txBody>
        </p:sp>
        <p:cxnSp>
          <p:nvCxnSpPr>
            <p:cNvPr id="55" name="Straight Arrow Connector 54"/>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197847" y="1184995"/>
              <a:ext cx="290464" cy="369332"/>
            </a:xfrm>
            <a:prstGeom prst="rect">
              <a:avLst/>
            </a:prstGeom>
          </p:spPr>
          <p:txBody>
            <a:bodyPr wrap="none">
              <a:spAutoFit/>
            </a:bodyPr>
            <a:lstStyle/>
            <a:p>
              <a:r>
                <a:rPr lang="en-US" dirty="0"/>
                <a:t>F</a:t>
              </a:r>
            </a:p>
          </p:txBody>
        </p:sp>
        <p:cxnSp>
          <p:nvCxnSpPr>
            <p:cNvPr id="57" name="Straight Arrow Connector 56"/>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61" name="TextBox 60"/>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62" name="TextBox 61"/>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63" name="TextBox 62"/>
            <p:cNvSpPr txBox="1"/>
            <p:nvPr/>
          </p:nvSpPr>
          <p:spPr>
            <a:xfrm>
              <a:off x="1875693" y="437662"/>
              <a:ext cx="381836" cy="369332"/>
            </a:xfrm>
            <a:prstGeom prst="rect">
              <a:avLst/>
            </a:prstGeom>
            <a:noFill/>
          </p:spPr>
          <p:txBody>
            <a:bodyPr wrap="none" rtlCol="0">
              <a:spAutoFit/>
            </a:bodyPr>
            <a:lstStyle/>
            <a:p>
              <a:r>
                <a:rPr lang="en-US" dirty="0"/>
                <a:t>r5</a:t>
              </a:r>
            </a:p>
          </p:txBody>
        </p:sp>
        <p:sp>
          <p:nvSpPr>
            <p:cNvPr id="64" name="TextBox 63"/>
            <p:cNvSpPr txBox="1"/>
            <p:nvPr/>
          </p:nvSpPr>
          <p:spPr>
            <a:xfrm>
              <a:off x="2852617" y="875335"/>
              <a:ext cx="381836" cy="369332"/>
            </a:xfrm>
            <a:prstGeom prst="rect">
              <a:avLst/>
            </a:prstGeom>
            <a:noFill/>
          </p:spPr>
          <p:txBody>
            <a:bodyPr wrap="none" rtlCol="0">
              <a:spAutoFit/>
            </a:bodyPr>
            <a:lstStyle/>
            <a:p>
              <a:r>
                <a:rPr lang="en-US" dirty="0"/>
                <a:t>r6</a:t>
              </a:r>
            </a:p>
          </p:txBody>
        </p:sp>
        <p:sp>
          <p:nvSpPr>
            <p:cNvPr id="65" name="TextBox 64"/>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70" name="Straight Arrow Connector 6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74" name="TextBox 73"/>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7" name="Group 90"/>
            <p:cNvGrpSpPr/>
            <p:nvPr/>
          </p:nvGrpSpPr>
          <p:grpSpPr>
            <a:xfrm>
              <a:off x="1563077" y="429846"/>
              <a:ext cx="2446213" cy="1727199"/>
              <a:chOff x="1563077" y="429846"/>
              <a:chExt cx="2446213" cy="1727199"/>
            </a:xfrm>
          </p:grpSpPr>
          <p:sp>
            <p:nvSpPr>
              <p:cNvPr id="77" name="Rectangle 76"/>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87" name="TextBox 86"/>
          <p:cNvSpPr txBox="1"/>
          <p:nvPr/>
        </p:nvSpPr>
        <p:spPr>
          <a:xfrm>
            <a:off x="492370" y="118208"/>
            <a:ext cx="7854462" cy="646331"/>
          </a:xfrm>
          <a:prstGeom prst="rect">
            <a:avLst/>
          </a:prstGeom>
          <a:noFill/>
        </p:spPr>
        <p:txBody>
          <a:bodyPr wrap="square" rtlCol="0">
            <a:spAutoFit/>
          </a:bodyPr>
          <a:lstStyle/>
          <a:p>
            <a:r>
              <a:rPr lang="en-US" dirty="0"/>
              <a:t>At steady-state concentrations of intermediates are constant. Therefore the fluxes of the reactions that create and consume each compound must sum to 0.</a:t>
            </a:r>
          </a:p>
        </p:txBody>
      </p:sp>
      <p:cxnSp>
        <p:nvCxnSpPr>
          <p:cNvPr id="89" name="Straight Arrow Connector 88"/>
          <p:cNvCxnSpPr/>
          <p:nvPr/>
        </p:nvCxnSpPr>
        <p:spPr>
          <a:xfrm>
            <a:off x="6463298" y="209450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807217" y="1875680"/>
            <a:ext cx="1388201" cy="369332"/>
          </a:xfrm>
          <a:prstGeom prst="rect">
            <a:avLst/>
          </a:prstGeom>
          <a:noFill/>
        </p:spPr>
        <p:txBody>
          <a:bodyPr wrap="none" rtlCol="0">
            <a:spAutoFit/>
          </a:bodyPr>
          <a:lstStyle/>
          <a:p>
            <a:r>
              <a:rPr lang="en-US" dirty="0"/>
              <a:t>creation of B</a:t>
            </a:r>
          </a:p>
        </p:txBody>
      </p:sp>
      <p:cxnSp>
        <p:nvCxnSpPr>
          <p:cNvPr id="91" name="Straight Arrow Connector 90"/>
          <p:cNvCxnSpPr/>
          <p:nvPr/>
        </p:nvCxnSpPr>
        <p:spPr>
          <a:xfrm>
            <a:off x="6475028" y="2371949"/>
            <a:ext cx="32043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818947" y="2153120"/>
            <a:ext cx="1837619" cy="369332"/>
          </a:xfrm>
          <a:prstGeom prst="rect">
            <a:avLst/>
          </a:prstGeom>
          <a:noFill/>
        </p:spPr>
        <p:txBody>
          <a:bodyPr wrap="none" rtlCol="0">
            <a:spAutoFit/>
          </a:bodyPr>
          <a:lstStyle/>
          <a:p>
            <a:r>
              <a:rPr lang="en-US" dirty="0"/>
              <a:t>consumption of B</a:t>
            </a:r>
          </a:p>
        </p:txBody>
      </p:sp>
      <p:sp>
        <p:nvSpPr>
          <p:cNvPr id="67" name="TextBox 66"/>
          <p:cNvSpPr txBox="1"/>
          <p:nvPr/>
        </p:nvSpPr>
        <p:spPr>
          <a:xfrm>
            <a:off x="5087834" y="4087438"/>
            <a:ext cx="3560590" cy="646331"/>
          </a:xfrm>
          <a:prstGeom prst="rect">
            <a:avLst/>
          </a:prstGeom>
          <a:noFill/>
        </p:spPr>
        <p:txBody>
          <a:bodyPr wrap="none" rtlCol="0">
            <a:spAutoFit/>
          </a:bodyPr>
          <a:lstStyle/>
          <a:p>
            <a:r>
              <a:rPr lang="en-US" dirty="0"/>
              <a:t>A:       +v2 – v3                                  =0</a:t>
            </a:r>
          </a:p>
          <a:p>
            <a:r>
              <a:rPr lang="en-US" dirty="0"/>
              <a:t>B:                 +v3  - v4                        =0</a:t>
            </a:r>
          </a:p>
        </p:txBody>
      </p:sp>
      <p:sp>
        <p:nvSpPr>
          <p:cNvPr id="71" name="TextBox 70"/>
          <p:cNvSpPr txBox="1"/>
          <p:nvPr/>
        </p:nvSpPr>
        <p:spPr>
          <a:xfrm>
            <a:off x="5033107" y="5455138"/>
            <a:ext cx="3540369" cy="923330"/>
          </a:xfrm>
          <a:prstGeom prst="rect">
            <a:avLst/>
          </a:prstGeom>
          <a:noFill/>
        </p:spPr>
        <p:txBody>
          <a:bodyPr wrap="square" rtlCol="0">
            <a:spAutoFit/>
          </a:bodyPr>
          <a:lstStyle/>
          <a:p>
            <a:r>
              <a:rPr lang="en-US" dirty="0"/>
              <a:t>note that the sign of each flux is determined by the signs in the corresponding row of matrix </a:t>
            </a:r>
            <a:r>
              <a:rPr lang="en-US" b="1" dirty="0"/>
              <a: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6010031" y="2215659"/>
            <a:ext cx="422031" cy="10587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978770" y="2524370"/>
            <a:ext cx="437662" cy="218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678205" y="4689196"/>
            <a:ext cx="1543580"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547815" y="1484923"/>
            <a:ext cx="750277" cy="9534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313523" y="4743898"/>
            <a:ext cx="1258477"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7" y="3446964"/>
            <a:ext cx="4386821" cy="2932779"/>
            <a:chOff x="679841" y="2446215"/>
            <a:chExt cx="4386821"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766622" y="5009662"/>
              <a:ext cx="2180491" cy="369332"/>
            </a:xfrm>
            <a:prstGeom prst="rect">
              <a:avLst/>
            </a:prstGeom>
            <a:noFill/>
          </p:spPr>
          <p:txBody>
            <a:bodyPr wrap="square" rtlCol="0">
              <a:spAutoFit/>
            </a:bodyPr>
            <a:lstStyle/>
            <a:p>
              <a:r>
                <a:rPr lang="en-US" dirty="0" err="1"/>
                <a:t>stoichiometry</a:t>
              </a:r>
              <a:r>
                <a:rPr lang="en-US" dirty="0"/>
                <a:t> matrix</a:t>
              </a:r>
            </a:p>
          </p:txBody>
        </p:sp>
      </p:grpSp>
      <p:grpSp>
        <p:nvGrpSpPr>
          <p:cNvPr id="4" name="Group 55"/>
          <p:cNvGrpSpPr/>
          <p:nvPr/>
        </p:nvGrpSpPr>
        <p:grpSpPr>
          <a:xfrm>
            <a:off x="5236328" y="883508"/>
            <a:ext cx="2013436" cy="2484616"/>
            <a:chOff x="5908432" y="570523"/>
            <a:chExt cx="2013436"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013436" cy="369332"/>
            </a:xfrm>
            <a:prstGeom prst="rect">
              <a:avLst/>
            </a:prstGeom>
            <a:noFill/>
          </p:spPr>
          <p:txBody>
            <a:bodyPr wrap="none" rtlCol="0">
              <a:spAutoFit/>
            </a:bodyPr>
            <a:lstStyle/>
            <a:p>
              <a:r>
                <a:rPr lang="en-US" dirty="0"/>
                <a:t>flux list (unknowns)</a:t>
              </a:r>
            </a:p>
          </p:txBody>
        </p:sp>
      </p:grpSp>
      <p:grpSp>
        <p:nvGrpSpPr>
          <p:cNvPr id="5" name="Group 28"/>
          <p:cNvGrpSpPr/>
          <p:nvPr/>
        </p:nvGrpSpPr>
        <p:grpSpPr>
          <a:xfrm>
            <a:off x="687780" y="992526"/>
            <a:ext cx="3943978" cy="1737988"/>
            <a:chOff x="687780" y="429846"/>
            <a:chExt cx="3943978" cy="1737988"/>
          </a:xfrm>
        </p:grpSpPr>
        <p:sp>
          <p:nvSpPr>
            <p:cNvPr id="34" name="Rectangle 33"/>
            <p:cNvSpPr/>
            <p:nvPr/>
          </p:nvSpPr>
          <p:spPr>
            <a:xfrm>
              <a:off x="1810639" y="1181073"/>
              <a:ext cx="317716" cy="369332"/>
            </a:xfrm>
            <a:prstGeom prst="rect">
              <a:avLst/>
            </a:prstGeom>
          </p:spPr>
          <p:txBody>
            <a:bodyPr wrap="none">
              <a:spAutoFit/>
            </a:bodyPr>
            <a:lstStyle/>
            <a:p>
              <a:r>
                <a:rPr lang="en-US" dirty="0"/>
                <a:t>A</a:t>
              </a:r>
            </a:p>
          </p:txBody>
        </p:sp>
        <p:cxnSp>
          <p:nvCxnSpPr>
            <p:cNvPr id="35" name="Straight Arrow Connector 34"/>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77234" y="1177173"/>
              <a:ext cx="309700" cy="369332"/>
            </a:xfrm>
            <a:prstGeom prst="rect">
              <a:avLst/>
            </a:prstGeom>
          </p:spPr>
          <p:txBody>
            <a:bodyPr wrap="none">
              <a:spAutoFit/>
            </a:bodyPr>
            <a:lstStyle/>
            <a:p>
              <a:r>
                <a:rPr lang="en-US" dirty="0"/>
                <a:t>B</a:t>
              </a:r>
            </a:p>
          </p:txBody>
        </p:sp>
        <p:cxnSp>
          <p:nvCxnSpPr>
            <p:cNvPr id="37" name="Straight Arrow Connector 36"/>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1229" y="1181088"/>
              <a:ext cx="308098" cy="369332"/>
            </a:xfrm>
            <a:prstGeom prst="rect">
              <a:avLst/>
            </a:prstGeom>
          </p:spPr>
          <p:txBody>
            <a:bodyPr wrap="none">
              <a:spAutoFit/>
            </a:bodyPr>
            <a:lstStyle/>
            <a:p>
              <a:r>
                <a:rPr lang="en-US" dirty="0"/>
                <a:t>C</a:t>
              </a:r>
            </a:p>
          </p:txBody>
        </p:sp>
        <p:sp>
          <p:nvSpPr>
            <p:cNvPr id="39" name="Rectangle 38"/>
            <p:cNvSpPr/>
            <p:nvPr/>
          </p:nvSpPr>
          <p:spPr>
            <a:xfrm>
              <a:off x="2627322" y="622283"/>
              <a:ext cx="327334" cy="369332"/>
            </a:xfrm>
            <a:prstGeom prst="rect">
              <a:avLst/>
            </a:prstGeom>
          </p:spPr>
          <p:txBody>
            <a:bodyPr wrap="none">
              <a:spAutoFit/>
            </a:bodyPr>
            <a:lstStyle/>
            <a:p>
              <a:r>
                <a:rPr lang="en-US" dirty="0"/>
                <a:t>D</a:t>
              </a:r>
            </a:p>
          </p:txBody>
        </p:sp>
        <p:grpSp>
          <p:nvGrpSpPr>
            <p:cNvPr id="6" name="Group 15"/>
            <p:cNvGrpSpPr/>
            <p:nvPr/>
          </p:nvGrpSpPr>
          <p:grpSpPr>
            <a:xfrm>
              <a:off x="2532084" y="1503530"/>
              <a:ext cx="269752" cy="122072"/>
              <a:chOff x="3110402" y="1104943"/>
              <a:chExt cx="269752" cy="122072"/>
            </a:xfrm>
          </p:grpSpPr>
          <p:cxnSp>
            <p:nvCxnSpPr>
              <p:cNvPr id="81" name="Straight Connector 80"/>
              <p:cNvCxnSpPr>
                <a:stCxn id="36"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529630" y="1798502"/>
              <a:ext cx="296876" cy="369332"/>
            </a:xfrm>
            <a:prstGeom prst="rect">
              <a:avLst/>
            </a:prstGeom>
          </p:spPr>
          <p:txBody>
            <a:bodyPr wrap="none">
              <a:spAutoFit/>
            </a:bodyPr>
            <a:lstStyle/>
            <a:p>
              <a:r>
                <a:rPr lang="en-US" dirty="0"/>
                <a:t>E</a:t>
              </a:r>
            </a:p>
          </p:txBody>
        </p:sp>
        <p:cxnSp>
          <p:nvCxnSpPr>
            <p:cNvPr id="55" name="Straight Arrow Connector 54"/>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197847" y="1184995"/>
              <a:ext cx="290464" cy="369332"/>
            </a:xfrm>
            <a:prstGeom prst="rect">
              <a:avLst/>
            </a:prstGeom>
          </p:spPr>
          <p:txBody>
            <a:bodyPr wrap="none">
              <a:spAutoFit/>
            </a:bodyPr>
            <a:lstStyle/>
            <a:p>
              <a:r>
                <a:rPr lang="en-US" dirty="0"/>
                <a:t>F</a:t>
              </a:r>
            </a:p>
          </p:txBody>
        </p:sp>
        <p:cxnSp>
          <p:nvCxnSpPr>
            <p:cNvPr id="57" name="Straight Arrow Connector 56"/>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61" name="TextBox 60"/>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62" name="TextBox 61"/>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63" name="TextBox 62"/>
            <p:cNvSpPr txBox="1"/>
            <p:nvPr/>
          </p:nvSpPr>
          <p:spPr>
            <a:xfrm>
              <a:off x="1875693" y="437662"/>
              <a:ext cx="381836" cy="369332"/>
            </a:xfrm>
            <a:prstGeom prst="rect">
              <a:avLst/>
            </a:prstGeom>
            <a:noFill/>
          </p:spPr>
          <p:txBody>
            <a:bodyPr wrap="none" rtlCol="0">
              <a:spAutoFit/>
            </a:bodyPr>
            <a:lstStyle/>
            <a:p>
              <a:r>
                <a:rPr lang="en-US" dirty="0"/>
                <a:t>r5</a:t>
              </a:r>
            </a:p>
          </p:txBody>
        </p:sp>
        <p:sp>
          <p:nvSpPr>
            <p:cNvPr id="64" name="TextBox 63"/>
            <p:cNvSpPr txBox="1"/>
            <p:nvPr/>
          </p:nvSpPr>
          <p:spPr>
            <a:xfrm>
              <a:off x="2852617" y="875335"/>
              <a:ext cx="381836" cy="369332"/>
            </a:xfrm>
            <a:prstGeom prst="rect">
              <a:avLst/>
            </a:prstGeom>
            <a:noFill/>
          </p:spPr>
          <p:txBody>
            <a:bodyPr wrap="none" rtlCol="0">
              <a:spAutoFit/>
            </a:bodyPr>
            <a:lstStyle/>
            <a:p>
              <a:r>
                <a:rPr lang="en-US" dirty="0"/>
                <a:t>r6</a:t>
              </a:r>
            </a:p>
          </p:txBody>
        </p:sp>
        <p:sp>
          <p:nvSpPr>
            <p:cNvPr id="65" name="TextBox 64"/>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70" name="Straight Arrow Connector 69"/>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74" name="TextBox 73"/>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7" name="Group 90"/>
            <p:cNvGrpSpPr/>
            <p:nvPr/>
          </p:nvGrpSpPr>
          <p:grpSpPr>
            <a:xfrm>
              <a:off x="1563077" y="429846"/>
              <a:ext cx="2446213" cy="1727199"/>
              <a:chOff x="1563077" y="429846"/>
              <a:chExt cx="2446213" cy="1727199"/>
            </a:xfrm>
          </p:grpSpPr>
          <p:sp>
            <p:nvSpPr>
              <p:cNvPr id="77" name="Rectangle 76"/>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87" name="TextBox 86"/>
          <p:cNvSpPr txBox="1"/>
          <p:nvPr/>
        </p:nvSpPr>
        <p:spPr>
          <a:xfrm>
            <a:off x="492370" y="118208"/>
            <a:ext cx="7854462" cy="646331"/>
          </a:xfrm>
          <a:prstGeom prst="rect">
            <a:avLst/>
          </a:prstGeom>
          <a:noFill/>
        </p:spPr>
        <p:txBody>
          <a:bodyPr wrap="square" rtlCol="0">
            <a:spAutoFit/>
          </a:bodyPr>
          <a:lstStyle/>
          <a:p>
            <a:r>
              <a:rPr lang="en-US" dirty="0"/>
              <a:t>At steady-state concentrations of intermediates are constant. Therefore the fluxes of the reactions that create and consume each compound must sum to 0.</a:t>
            </a:r>
          </a:p>
        </p:txBody>
      </p:sp>
      <p:sp>
        <p:nvSpPr>
          <p:cNvPr id="67" name="TextBox 66"/>
          <p:cNvSpPr txBox="1"/>
          <p:nvPr/>
        </p:nvSpPr>
        <p:spPr>
          <a:xfrm>
            <a:off x="5087834" y="4087438"/>
            <a:ext cx="3560590" cy="1200329"/>
          </a:xfrm>
          <a:prstGeom prst="rect">
            <a:avLst/>
          </a:prstGeom>
          <a:noFill/>
        </p:spPr>
        <p:txBody>
          <a:bodyPr wrap="none" rtlCol="0">
            <a:spAutoFit/>
          </a:bodyPr>
          <a:lstStyle/>
          <a:p>
            <a:r>
              <a:rPr lang="en-US" dirty="0"/>
              <a:t>A:       +v2 – v3                                  =0</a:t>
            </a:r>
          </a:p>
          <a:p>
            <a:r>
              <a:rPr lang="en-US" dirty="0"/>
              <a:t>B:                 +v3  - v4                        =0</a:t>
            </a:r>
          </a:p>
          <a:p>
            <a:r>
              <a:rPr lang="en-US" dirty="0"/>
              <a:t>C:                         - v4        +v6 - v7  =0</a:t>
            </a:r>
          </a:p>
          <a:p>
            <a:r>
              <a:rPr lang="en-US" dirty="0"/>
              <a:t>etc…</a:t>
            </a:r>
          </a:p>
        </p:txBody>
      </p:sp>
      <p:sp>
        <p:nvSpPr>
          <p:cNvPr id="71" name="TextBox 70"/>
          <p:cNvSpPr txBox="1"/>
          <p:nvPr/>
        </p:nvSpPr>
        <p:spPr>
          <a:xfrm>
            <a:off x="5033107" y="5455138"/>
            <a:ext cx="3540369" cy="923330"/>
          </a:xfrm>
          <a:prstGeom prst="rect">
            <a:avLst/>
          </a:prstGeom>
          <a:noFill/>
        </p:spPr>
        <p:txBody>
          <a:bodyPr wrap="square" rtlCol="0">
            <a:spAutoFit/>
          </a:bodyPr>
          <a:lstStyle/>
          <a:p>
            <a:r>
              <a:rPr lang="en-US" dirty="0"/>
              <a:t>note that the sign of each flux is determined by the signs in the corresponding row of matrix </a:t>
            </a:r>
            <a:r>
              <a:rPr lang="en-US" b="1" dirty="0"/>
              <a: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4997938" y="4911979"/>
            <a:ext cx="996462" cy="3204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320800" y="4032748"/>
            <a:ext cx="593969" cy="32043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641600" y="1207464"/>
            <a:ext cx="719016" cy="3516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04720" y="516192"/>
            <a:ext cx="4447034" cy="2924964"/>
            <a:chOff x="679841" y="2454030"/>
            <a:chExt cx="4447034" cy="2924964"/>
          </a:xfrm>
        </p:grpSpPr>
        <p:sp>
          <p:nvSpPr>
            <p:cNvPr id="22" name="TextBox 21"/>
            <p:cNvSpPr txBox="1"/>
            <p:nvPr/>
          </p:nvSpPr>
          <p:spPr>
            <a:xfrm>
              <a:off x="3063624" y="2454030"/>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9" name="TextBox 48"/>
            <p:cNvSpPr txBox="1"/>
            <p:nvPr/>
          </p:nvSpPr>
          <p:spPr>
            <a:xfrm>
              <a:off x="2641583" y="5009662"/>
              <a:ext cx="2485292" cy="369332"/>
            </a:xfrm>
            <a:prstGeom prst="rect">
              <a:avLst/>
            </a:prstGeom>
            <a:noFill/>
          </p:spPr>
          <p:txBody>
            <a:bodyPr wrap="square" rtlCol="0">
              <a:spAutoFit/>
            </a:bodyPr>
            <a:lstStyle/>
            <a:p>
              <a:r>
                <a:rPr lang="en-US" dirty="0"/>
                <a:t>stoichiometry matrix </a:t>
              </a:r>
              <a:r>
                <a:rPr lang="en-US" b="1" dirty="0"/>
                <a:t>S</a:t>
              </a:r>
            </a:p>
          </p:txBody>
        </p:sp>
      </p:grpSp>
      <p:grpSp>
        <p:nvGrpSpPr>
          <p:cNvPr id="34" name="Group 33"/>
          <p:cNvGrpSpPr/>
          <p:nvPr/>
        </p:nvGrpSpPr>
        <p:grpSpPr>
          <a:xfrm>
            <a:off x="6342067" y="1055459"/>
            <a:ext cx="496277" cy="2031325"/>
            <a:chOff x="6342067" y="789749"/>
            <a:chExt cx="496277" cy="2031325"/>
          </a:xfrm>
        </p:grpSpPr>
        <p:sp>
          <p:nvSpPr>
            <p:cNvPr id="50" name="TextBox 49"/>
            <p:cNvSpPr txBox="1"/>
            <p:nvPr/>
          </p:nvSpPr>
          <p:spPr>
            <a:xfrm>
              <a:off x="6400800" y="789749"/>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52" name="Left Bracket 51"/>
            <p:cNvSpPr/>
            <p:nvPr/>
          </p:nvSpPr>
          <p:spPr>
            <a:xfrm flipH="1">
              <a:off x="6713298" y="805382"/>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342067" y="8014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5634893" y="602168"/>
            <a:ext cx="2335319" cy="369332"/>
          </a:xfrm>
          <a:prstGeom prst="rect">
            <a:avLst/>
          </a:prstGeom>
          <a:noFill/>
        </p:spPr>
        <p:txBody>
          <a:bodyPr wrap="none" rtlCol="0">
            <a:spAutoFit/>
          </a:bodyPr>
          <a:lstStyle/>
          <a:p>
            <a:r>
              <a:rPr lang="en-US" dirty="0"/>
              <a:t>flux vector (unknowns)</a:t>
            </a:r>
          </a:p>
        </p:txBody>
      </p:sp>
      <p:cxnSp>
        <p:nvCxnSpPr>
          <p:cNvPr id="71" name="Straight Connector 70"/>
          <p:cNvCxnSpPr/>
          <p:nvPr/>
        </p:nvCxnSpPr>
        <p:spPr>
          <a:xfrm flipH="1">
            <a:off x="1836615" y="1461477"/>
            <a:ext cx="1031631" cy="245403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44562" y="4009302"/>
            <a:ext cx="2291012" cy="369332"/>
          </a:xfrm>
          <a:prstGeom prst="rect">
            <a:avLst/>
          </a:prstGeom>
          <a:noFill/>
        </p:spPr>
        <p:txBody>
          <a:bodyPr wrap="none" rtlCol="0">
            <a:spAutoFit/>
          </a:bodyPr>
          <a:lstStyle/>
          <a:p>
            <a:r>
              <a:rPr lang="en-US" dirty="0"/>
              <a:t>0    1   -1    0    0    0    0</a:t>
            </a:r>
          </a:p>
        </p:txBody>
      </p:sp>
      <p:grpSp>
        <p:nvGrpSpPr>
          <p:cNvPr id="35" name="Group 34"/>
          <p:cNvGrpSpPr/>
          <p:nvPr/>
        </p:nvGrpSpPr>
        <p:grpSpPr>
          <a:xfrm>
            <a:off x="3454282" y="4076129"/>
            <a:ext cx="496277" cy="2031325"/>
            <a:chOff x="6342067" y="789749"/>
            <a:chExt cx="496277" cy="2031325"/>
          </a:xfrm>
        </p:grpSpPr>
        <p:sp>
          <p:nvSpPr>
            <p:cNvPr id="36" name="TextBox 35"/>
            <p:cNvSpPr txBox="1"/>
            <p:nvPr/>
          </p:nvSpPr>
          <p:spPr>
            <a:xfrm>
              <a:off x="6400800" y="789749"/>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37" name="Left Bracket 36"/>
            <p:cNvSpPr/>
            <p:nvPr/>
          </p:nvSpPr>
          <p:spPr>
            <a:xfrm flipH="1">
              <a:off x="6713298" y="805382"/>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6342067" y="8014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Left Bracket 38"/>
          <p:cNvSpPr/>
          <p:nvPr/>
        </p:nvSpPr>
        <p:spPr>
          <a:xfrm>
            <a:off x="937845" y="4071825"/>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ket 46"/>
          <p:cNvSpPr/>
          <p:nvPr/>
        </p:nvSpPr>
        <p:spPr>
          <a:xfrm flipH="1">
            <a:off x="3114430" y="4067917"/>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78150" y="4009303"/>
            <a:ext cx="733086" cy="369332"/>
          </a:xfrm>
          <a:prstGeom prst="rect">
            <a:avLst/>
          </a:prstGeom>
          <a:noFill/>
        </p:spPr>
        <p:txBody>
          <a:bodyPr wrap="none" rtlCol="0">
            <a:spAutoFit/>
          </a:bodyPr>
          <a:lstStyle/>
          <a:p>
            <a:r>
              <a:rPr lang="en-US" dirty="0"/>
              <a:t>A row</a:t>
            </a:r>
          </a:p>
        </p:txBody>
      </p:sp>
      <p:sp>
        <p:nvSpPr>
          <p:cNvPr id="55" name="TextBox 54"/>
          <p:cNvSpPr txBox="1"/>
          <p:nvPr/>
        </p:nvSpPr>
        <p:spPr>
          <a:xfrm>
            <a:off x="2844800" y="4837733"/>
            <a:ext cx="284052" cy="369332"/>
          </a:xfrm>
          <a:prstGeom prst="rect">
            <a:avLst/>
          </a:prstGeom>
          <a:noFill/>
        </p:spPr>
        <p:txBody>
          <a:bodyPr wrap="none" rtlCol="0">
            <a:spAutoFit/>
          </a:bodyPr>
          <a:lstStyle/>
          <a:p>
            <a:r>
              <a:rPr lang="en-US" dirty="0"/>
              <a:t>x</a:t>
            </a:r>
          </a:p>
        </p:txBody>
      </p:sp>
      <p:sp>
        <p:nvSpPr>
          <p:cNvPr id="56" name="TextBox 55"/>
          <p:cNvSpPr txBox="1"/>
          <p:nvPr/>
        </p:nvSpPr>
        <p:spPr>
          <a:xfrm>
            <a:off x="4032745" y="4868994"/>
            <a:ext cx="300082" cy="369332"/>
          </a:xfrm>
          <a:prstGeom prst="rect">
            <a:avLst/>
          </a:prstGeom>
          <a:noFill/>
        </p:spPr>
        <p:txBody>
          <a:bodyPr wrap="none" rtlCol="0">
            <a:spAutoFit/>
          </a:bodyPr>
          <a:lstStyle/>
          <a:p>
            <a:r>
              <a:rPr lang="en-US" dirty="0"/>
              <a:t>=</a:t>
            </a:r>
          </a:p>
        </p:txBody>
      </p:sp>
      <p:sp>
        <p:nvSpPr>
          <p:cNvPr id="57" name="TextBox 56"/>
          <p:cNvSpPr txBox="1"/>
          <p:nvPr/>
        </p:nvSpPr>
        <p:spPr>
          <a:xfrm>
            <a:off x="4314100" y="4884626"/>
            <a:ext cx="4038285" cy="338554"/>
          </a:xfrm>
          <a:prstGeom prst="rect">
            <a:avLst/>
          </a:prstGeom>
          <a:noFill/>
        </p:spPr>
        <p:txBody>
          <a:bodyPr wrap="none" rtlCol="0">
            <a:spAutoFit/>
          </a:bodyPr>
          <a:lstStyle/>
          <a:p>
            <a:r>
              <a:rPr lang="en-US" sz="1600" dirty="0"/>
              <a:t>(0*v1 + 1*v2 -1*v3+ 0*v4 +0*v5 +0*v6 +0*v7)</a:t>
            </a:r>
          </a:p>
        </p:txBody>
      </p:sp>
      <p:sp>
        <p:nvSpPr>
          <p:cNvPr id="58" name="TextBox 57"/>
          <p:cNvSpPr txBox="1"/>
          <p:nvPr/>
        </p:nvSpPr>
        <p:spPr>
          <a:xfrm>
            <a:off x="8221787" y="4876811"/>
            <a:ext cx="470000" cy="369332"/>
          </a:xfrm>
          <a:prstGeom prst="rect">
            <a:avLst/>
          </a:prstGeom>
          <a:noFill/>
        </p:spPr>
        <p:txBody>
          <a:bodyPr wrap="none" rtlCol="0">
            <a:spAutoFit/>
          </a:bodyPr>
          <a:lstStyle/>
          <a:p>
            <a:r>
              <a:rPr lang="en-US" dirty="0"/>
              <a:t>= 0</a:t>
            </a:r>
          </a:p>
        </p:txBody>
      </p:sp>
      <p:sp>
        <p:nvSpPr>
          <p:cNvPr id="63" name="TextBox 62"/>
          <p:cNvSpPr txBox="1"/>
          <p:nvPr/>
        </p:nvSpPr>
        <p:spPr>
          <a:xfrm>
            <a:off x="4572000" y="3602900"/>
            <a:ext cx="4212492" cy="923330"/>
          </a:xfrm>
          <a:prstGeom prst="rect">
            <a:avLst/>
          </a:prstGeom>
          <a:noFill/>
        </p:spPr>
        <p:txBody>
          <a:bodyPr wrap="square" rtlCol="0">
            <a:spAutoFit/>
          </a:bodyPr>
          <a:lstStyle/>
          <a:p>
            <a:r>
              <a:rPr lang="en-US" dirty="0"/>
              <a:t>each flux balance equation is the </a:t>
            </a:r>
            <a:r>
              <a:rPr lang="en-US" b="1" dirty="0"/>
              <a:t>dot</a:t>
            </a:r>
            <a:r>
              <a:rPr lang="en-US" dirty="0"/>
              <a:t> product of the row vector for a given compound and the flux vector </a:t>
            </a:r>
            <a:r>
              <a:rPr lang="en-US" b="1" dirty="0"/>
              <a:t>v</a:t>
            </a:r>
          </a:p>
        </p:txBody>
      </p:sp>
      <p:sp>
        <p:nvSpPr>
          <p:cNvPr id="64" name="Rectangle 63"/>
          <p:cNvSpPr/>
          <p:nvPr/>
        </p:nvSpPr>
        <p:spPr>
          <a:xfrm>
            <a:off x="5605289" y="1860999"/>
            <a:ext cx="553357" cy="461665"/>
          </a:xfrm>
          <a:prstGeom prst="rect">
            <a:avLst/>
          </a:prstGeom>
        </p:spPr>
        <p:txBody>
          <a:bodyPr wrap="none">
            <a:spAutoFit/>
          </a:bodyPr>
          <a:lstStyle/>
          <a:p>
            <a:r>
              <a:rPr lang="en-US" sz="2400" b="1" dirty="0"/>
              <a:t>v =</a:t>
            </a:r>
            <a:endParaRPr lang="en-US" sz="2400" dirty="0"/>
          </a:p>
        </p:txBody>
      </p:sp>
      <p:sp>
        <p:nvSpPr>
          <p:cNvPr id="65" name="Rectangle 64"/>
          <p:cNvSpPr/>
          <p:nvPr/>
        </p:nvSpPr>
        <p:spPr>
          <a:xfrm>
            <a:off x="3557657" y="6184882"/>
            <a:ext cx="293670" cy="369332"/>
          </a:xfrm>
          <a:prstGeom prst="rect">
            <a:avLst/>
          </a:prstGeom>
        </p:spPr>
        <p:txBody>
          <a:bodyPr wrap="none">
            <a:spAutoFit/>
          </a:bodyPr>
          <a:lstStyle/>
          <a:p>
            <a:r>
              <a:rPr lang="en-US" b="1" dirty="0"/>
              <a:t>v</a:t>
            </a:r>
            <a:endParaRPr lang="en-US" dirty="0"/>
          </a:p>
        </p:txBody>
      </p:sp>
      <p:sp>
        <p:nvSpPr>
          <p:cNvPr id="70" name="TextBox 69"/>
          <p:cNvSpPr txBox="1"/>
          <p:nvPr/>
        </p:nvSpPr>
        <p:spPr>
          <a:xfrm>
            <a:off x="6017846" y="5705240"/>
            <a:ext cx="1239442" cy="369332"/>
          </a:xfrm>
          <a:prstGeom prst="rect">
            <a:avLst/>
          </a:prstGeom>
          <a:noFill/>
          <a:ln>
            <a:solidFill>
              <a:schemeClr val="tx1"/>
            </a:solidFill>
          </a:ln>
        </p:spPr>
        <p:txBody>
          <a:bodyPr wrap="none" rtlCol="0">
            <a:spAutoFit/>
          </a:bodyPr>
          <a:lstStyle/>
          <a:p>
            <a:r>
              <a:rPr lang="en-US" dirty="0"/>
              <a:t> v2 – v3 = 0</a:t>
            </a:r>
          </a:p>
        </p:txBody>
      </p:sp>
      <p:sp>
        <p:nvSpPr>
          <p:cNvPr id="59" name="TextBox 58"/>
          <p:cNvSpPr txBox="1"/>
          <p:nvPr/>
        </p:nvSpPr>
        <p:spPr>
          <a:xfrm>
            <a:off x="218850" y="93796"/>
            <a:ext cx="4276363" cy="369332"/>
          </a:xfrm>
          <a:prstGeom prst="rect">
            <a:avLst/>
          </a:prstGeom>
          <a:noFill/>
        </p:spPr>
        <p:txBody>
          <a:bodyPr wrap="none" rtlCol="0">
            <a:spAutoFit/>
          </a:bodyPr>
          <a:lstStyle/>
          <a:p>
            <a:r>
              <a:rPr lang="en-US" dirty="0">
                <a:solidFill>
                  <a:srgbClr val="0070C0"/>
                </a:solidFill>
              </a:rPr>
              <a:t>Flux balance equations using linear algebra: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720672" y="4224616"/>
            <a:ext cx="5805099" cy="2031325"/>
            <a:chOff x="720672" y="4224616"/>
            <a:chExt cx="5805099" cy="2031325"/>
          </a:xfrm>
        </p:grpSpPr>
        <p:sp>
          <p:nvSpPr>
            <p:cNvPr id="28" name="Rectangle 27"/>
            <p:cNvSpPr/>
            <p:nvPr/>
          </p:nvSpPr>
          <p:spPr>
            <a:xfrm>
              <a:off x="720672" y="4871902"/>
              <a:ext cx="1167499" cy="584775"/>
            </a:xfrm>
            <a:prstGeom prst="rect">
              <a:avLst/>
            </a:prstGeom>
          </p:spPr>
          <p:txBody>
            <a:bodyPr wrap="none">
              <a:spAutoFit/>
            </a:bodyPr>
            <a:lstStyle/>
            <a:p>
              <a:r>
                <a:rPr lang="en-US" sz="3200" b="1" dirty="0" err="1"/>
                <a:t>Sv</a:t>
              </a:r>
              <a:r>
                <a:rPr lang="en-US" sz="3200" b="1" dirty="0"/>
                <a:t> = 0</a:t>
              </a:r>
              <a:endParaRPr lang="en-US" sz="3200" dirty="0"/>
            </a:p>
          </p:txBody>
        </p:sp>
        <p:grpSp>
          <p:nvGrpSpPr>
            <p:cNvPr id="65" name="Group 64"/>
            <p:cNvGrpSpPr/>
            <p:nvPr/>
          </p:nvGrpSpPr>
          <p:grpSpPr>
            <a:xfrm>
              <a:off x="2344675" y="4335993"/>
              <a:ext cx="2462753" cy="1773886"/>
              <a:chOff x="2344675" y="4609518"/>
              <a:chExt cx="2462753" cy="1773886"/>
            </a:xfrm>
          </p:grpSpPr>
          <p:sp>
            <p:nvSpPr>
              <p:cNvPr id="47" name="Left Bracket 46"/>
              <p:cNvSpPr/>
              <p:nvPr/>
            </p:nvSpPr>
            <p:spPr>
              <a:xfrm>
                <a:off x="2364142" y="4656406"/>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ket 50"/>
              <p:cNvSpPr/>
              <p:nvPr/>
            </p:nvSpPr>
            <p:spPr>
              <a:xfrm flipH="1">
                <a:off x="4704743" y="4668136"/>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2770585" y="4609518"/>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58" name="TextBox 57"/>
              <p:cNvSpPr txBox="1"/>
              <p:nvPr/>
            </p:nvSpPr>
            <p:spPr>
              <a:xfrm>
                <a:off x="3071470" y="4621248"/>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60" name="TextBox 59"/>
              <p:cNvSpPr txBox="1"/>
              <p:nvPr/>
            </p:nvSpPr>
            <p:spPr>
              <a:xfrm>
                <a:off x="3419245" y="4617348"/>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61" name="TextBox 60"/>
              <p:cNvSpPr txBox="1"/>
              <p:nvPr/>
            </p:nvSpPr>
            <p:spPr>
              <a:xfrm>
                <a:off x="3759205" y="4621264"/>
                <a:ext cx="354584" cy="1754326"/>
              </a:xfrm>
              <a:prstGeom prst="rect">
                <a:avLst/>
              </a:prstGeom>
              <a:noFill/>
            </p:spPr>
            <p:txBody>
              <a:bodyPr wrap="square" rtlCol="0">
                <a:spAutoFit/>
              </a:bodyPr>
              <a:lstStyle/>
              <a:p>
                <a:r>
                  <a:rPr lang="en-US" dirty="0"/>
                  <a:t> 0</a:t>
                </a:r>
              </a:p>
              <a:p>
                <a:r>
                  <a:rPr lang="en-US" dirty="0"/>
                  <a:t> 0</a:t>
                </a:r>
              </a:p>
              <a:p>
                <a:r>
                  <a:rPr lang="en-US" dirty="0"/>
                  <a:t> 0</a:t>
                </a:r>
              </a:p>
              <a:p>
                <a:r>
                  <a:rPr lang="en-US" dirty="0"/>
                  <a:t> 1</a:t>
                </a:r>
              </a:p>
              <a:p>
                <a:r>
                  <a:rPr lang="en-US" dirty="0"/>
                  <a:t> 0</a:t>
                </a:r>
              </a:p>
              <a:p>
                <a:r>
                  <a:rPr lang="en-US" dirty="0"/>
                  <a:t> 0</a:t>
                </a:r>
              </a:p>
            </p:txBody>
          </p:sp>
          <p:sp>
            <p:nvSpPr>
              <p:cNvPr id="62" name="TextBox 61"/>
              <p:cNvSpPr txBox="1"/>
              <p:nvPr/>
            </p:nvSpPr>
            <p:spPr>
              <a:xfrm>
                <a:off x="4103065" y="4629078"/>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63" name="TextBox 62"/>
              <p:cNvSpPr txBox="1"/>
              <p:nvPr/>
            </p:nvSpPr>
            <p:spPr>
              <a:xfrm>
                <a:off x="2344675" y="4613433"/>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64" name="TextBox 63"/>
              <p:cNvSpPr txBox="1"/>
              <p:nvPr/>
            </p:nvSpPr>
            <p:spPr>
              <a:xfrm>
                <a:off x="4435210" y="4625178"/>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86" name="TextBox 85"/>
            <p:cNvSpPr txBox="1"/>
            <p:nvPr/>
          </p:nvSpPr>
          <p:spPr>
            <a:xfrm>
              <a:off x="5201217" y="4224616"/>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87" name="Left Bracket 86"/>
            <p:cNvSpPr/>
            <p:nvPr/>
          </p:nvSpPr>
          <p:spPr>
            <a:xfrm flipH="1">
              <a:off x="5513715" y="424024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Left Bracket 87"/>
            <p:cNvSpPr/>
            <p:nvPr/>
          </p:nvSpPr>
          <p:spPr>
            <a:xfrm>
              <a:off x="5142484" y="4236341"/>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814278" y="5080014"/>
              <a:ext cx="304892" cy="369332"/>
            </a:xfrm>
            <a:prstGeom prst="rect">
              <a:avLst/>
            </a:prstGeom>
            <a:noFill/>
          </p:spPr>
          <p:txBody>
            <a:bodyPr wrap="none" rtlCol="0">
              <a:spAutoFit/>
            </a:bodyPr>
            <a:lstStyle/>
            <a:p>
              <a:r>
                <a:rPr lang="en-US" dirty="0"/>
                <a:t>X</a:t>
              </a:r>
            </a:p>
          </p:txBody>
        </p:sp>
        <p:sp>
          <p:nvSpPr>
            <p:cNvPr id="92" name="TextBox 91"/>
            <p:cNvSpPr txBox="1"/>
            <p:nvPr/>
          </p:nvSpPr>
          <p:spPr>
            <a:xfrm>
              <a:off x="6111672" y="4361386"/>
              <a:ext cx="301686" cy="1754326"/>
            </a:xfrm>
            <a:prstGeom prst="rect">
              <a:avLst/>
            </a:prstGeom>
            <a:noFill/>
          </p:spPr>
          <p:txBody>
            <a:bodyPr wrap="none" rtlCol="0">
              <a:spAutoFit/>
            </a:bodyPr>
            <a:lstStyle/>
            <a:p>
              <a:r>
                <a:rPr lang="en-US" dirty="0"/>
                <a:t>0</a:t>
              </a:r>
            </a:p>
            <a:p>
              <a:r>
                <a:rPr lang="en-US" dirty="0"/>
                <a:t>0</a:t>
              </a:r>
            </a:p>
            <a:p>
              <a:r>
                <a:rPr lang="en-US" dirty="0"/>
                <a:t>0</a:t>
              </a:r>
            </a:p>
            <a:p>
              <a:r>
                <a:rPr lang="en-US" dirty="0"/>
                <a:t>0</a:t>
              </a:r>
            </a:p>
            <a:p>
              <a:r>
                <a:rPr lang="en-US" dirty="0"/>
                <a:t>0</a:t>
              </a:r>
            </a:p>
            <a:p>
              <a:r>
                <a:rPr lang="en-US" dirty="0"/>
                <a:t>0</a:t>
              </a:r>
            </a:p>
          </p:txBody>
        </p:sp>
        <p:sp>
          <p:nvSpPr>
            <p:cNvPr id="93" name="Left Bracket 92"/>
            <p:cNvSpPr/>
            <p:nvPr/>
          </p:nvSpPr>
          <p:spPr>
            <a:xfrm flipH="1">
              <a:off x="6400725" y="424416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p:cNvSpPr/>
            <p:nvPr/>
          </p:nvSpPr>
          <p:spPr>
            <a:xfrm>
              <a:off x="6029494" y="4240256"/>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p:cNvSpPr txBox="1"/>
            <p:nvPr/>
          </p:nvSpPr>
          <p:spPr>
            <a:xfrm>
              <a:off x="5673969" y="5017497"/>
              <a:ext cx="338554" cy="461665"/>
            </a:xfrm>
            <a:prstGeom prst="rect">
              <a:avLst/>
            </a:prstGeom>
            <a:noFill/>
          </p:spPr>
          <p:txBody>
            <a:bodyPr wrap="none" rtlCol="0">
              <a:spAutoFit/>
            </a:bodyPr>
            <a:lstStyle/>
            <a:p>
              <a:r>
                <a:rPr lang="en-US" sz="2400" dirty="0"/>
                <a:t>=</a:t>
              </a:r>
            </a:p>
          </p:txBody>
        </p:sp>
      </p:grpSp>
      <p:sp>
        <p:nvSpPr>
          <p:cNvPr id="57" name="TextBox 56"/>
          <p:cNvSpPr txBox="1"/>
          <p:nvPr/>
        </p:nvSpPr>
        <p:spPr>
          <a:xfrm>
            <a:off x="234461" y="3767014"/>
            <a:ext cx="6587444" cy="369332"/>
          </a:xfrm>
          <a:prstGeom prst="rect">
            <a:avLst/>
          </a:prstGeom>
          <a:noFill/>
        </p:spPr>
        <p:txBody>
          <a:bodyPr wrap="none" rtlCol="0">
            <a:spAutoFit/>
          </a:bodyPr>
          <a:lstStyle/>
          <a:p>
            <a:r>
              <a:rPr lang="en-US" dirty="0"/>
              <a:t> we can think of </a:t>
            </a:r>
            <a:r>
              <a:rPr lang="en-US" b="1" dirty="0"/>
              <a:t>S</a:t>
            </a:r>
            <a:r>
              <a:rPr lang="en-US" dirty="0"/>
              <a:t> as a stack of row vectors, one for each </a:t>
            </a:r>
            <a:r>
              <a:rPr lang="en-US" b="1" dirty="0"/>
              <a:t>compound </a:t>
            </a:r>
          </a:p>
        </p:txBody>
      </p:sp>
      <p:sp>
        <p:nvSpPr>
          <p:cNvPr id="66" name="TextBox 65"/>
          <p:cNvSpPr txBox="1"/>
          <p:nvPr/>
        </p:nvSpPr>
        <p:spPr>
          <a:xfrm>
            <a:off x="6807199" y="4196856"/>
            <a:ext cx="1946031" cy="2031325"/>
          </a:xfrm>
          <a:prstGeom prst="rect">
            <a:avLst/>
          </a:prstGeom>
          <a:noFill/>
        </p:spPr>
        <p:txBody>
          <a:bodyPr wrap="square" rtlCol="0">
            <a:spAutoFit/>
          </a:bodyPr>
          <a:lstStyle/>
          <a:p>
            <a:r>
              <a:rPr lang="en-US" dirty="0"/>
              <a:t>This matrix equation says that at steady-state each of the six </a:t>
            </a:r>
            <a:r>
              <a:rPr lang="en-US" b="1" dirty="0"/>
              <a:t>dot</a:t>
            </a:r>
            <a:r>
              <a:rPr lang="en-US" dirty="0"/>
              <a:t> products formed from a row and </a:t>
            </a:r>
            <a:r>
              <a:rPr lang="en-US" b="1" dirty="0"/>
              <a:t>v</a:t>
            </a:r>
            <a:r>
              <a:rPr lang="en-US" dirty="0"/>
              <a:t> must equal 0</a:t>
            </a:r>
          </a:p>
        </p:txBody>
      </p:sp>
      <p:grpSp>
        <p:nvGrpSpPr>
          <p:cNvPr id="68" name="Group 67"/>
          <p:cNvGrpSpPr/>
          <p:nvPr/>
        </p:nvGrpSpPr>
        <p:grpSpPr>
          <a:xfrm>
            <a:off x="218850" y="93796"/>
            <a:ext cx="8446931" cy="3386435"/>
            <a:chOff x="218850" y="93796"/>
            <a:chExt cx="8446931" cy="3386435"/>
          </a:xfrm>
        </p:grpSpPr>
        <p:grpSp>
          <p:nvGrpSpPr>
            <p:cNvPr id="2" name="Group 50"/>
            <p:cNvGrpSpPr/>
            <p:nvPr/>
          </p:nvGrpSpPr>
          <p:grpSpPr>
            <a:xfrm>
              <a:off x="304720" y="547452"/>
              <a:ext cx="5280148" cy="2932779"/>
              <a:chOff x="679841" y="2446215"/>
              <a:chExt cx="5280148"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8" name="TextBox 47"/>
              <p:cNvSpPr txBox="1"/>
              <p:nvPr/>
            </p:nvSpPr>
            <p:spPr>
              <a:xfrm>
                <a:off x="5283201" y="3751385"/>
                <a:ext cx="676788" cy="584775"/>
              </a:xfrm>
              <a:prstGeom prst="rect">
                <a:avLst/>
              </a:prstGeom>
              <a:noFill/>
            </p:spPr>
            <p:txBody>
              <a:bodyPr wrap="none" rtlCol="0">
                <a:spAutoFit/>
              </a:bodyPr>
              <a:lstStyle/>
              <a:p>
                <a:r>
                  <a:rPr lang="en-US" sz="3200" dirty="0"/>
                  <a:t>= </a:t>
                </a:r>
                <a:r>
                  <a:rPr lang="en-US" sz="3200" b="1" dirty="0"/>
                  <a:t>S</a:t>
                </a:r>
              </a:p>
            </p:txBody>
          </p:sp>
          <p:sp>
            <p:nvSpPr>
              <p:cNvPr id="49" name="TextBox 48"/>
              <p:cNvSpPr txBox="1"/>
              <p:nvPr/>
            </p:nvSpPr>
            <p:spPr>
              <a:xfrm>
                <a:off x="2610321" y="5009662"/>
                <a:ext cx="2625969" cy="369332"/>
              </a:xfrm>
              <a:prstGeom prst="rect">
                <a:avLst/>
              </a:prstGeom>
              <a:noFill/>
            </p:spPr>
            <p:txBody>
              <a:bodyPr wrap="square" rtlCol="0">
                <a:spAutoFit/>
              </a:bodyPr>
              <a:lstStyle/>
              <a:p>
                <a:r>
                  <a:rPr lang="en-US" dirty="0" err="1"/>
                  <a:t>stoichiometry</a:t>
                </a:r>
                <a:r>
                  <a:rPr lang="en-US" dirty="0"/>
                  <a:t> matrix</a:t>
                </a:r>
              </a:p>
            </p:txBody>
          </p:sp>
        </p:grpSp>
        <p:grpSp>
          <p:nvGrpSpPr>
            <p:cNvPr id="4" name="Group 55"/>
            <p:cNvGrpSpPr/>
            <p:nvPr/>
          </p:nvGrpSpPr>
          <p:grpSpPr>
            <a:xfrm>
              <a:off x="6107737" y="742839"/>
              <a:ext cx="2558044" cy="2484616"/>
              <a:chOff x="5685707" y="570523"/>
              <a:chExt cx="2558044"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335319" cy="369332"/>
              </a:xfrm>
              <a:prstGeom prst="rect">
                <a:avLst/>
              </a:prstGeom>
              <a:noFill/>
            </p:spPr>
            <p:txBody>
              <a:bodyPr wrap="none" rtlCol="0">
                <a:spAutoFit/>
              </a:bodyPr>
              <a:lstStyle/>
              <a:p>
                <a:r>
                  <a:rPr lang="en-US" dirty="0"/>
                  <a:t>flux vector (unknowns)</a:t>
                </a:r>
              </a:p>
            </p:txBody>
          </p:sp>
          <p:sp>
            <p:nvSpPr>
              <p:cNvPr id="55" name="TextBox 54"/>
              <p:cNvSpPr txBox="1"/>
              <p:nvPr/>
            </p:nvSpPr>
            <p:spPr>
              <a:xfrm>
                <a:off x="5685707" y="1637323"/>
                <a:ext cx="676788" cy="584775"/>
              </a:xfrm>
              <a:prstGeom prst="rect">
                <a:avLst/>
              </a:prstGeom>
              <a:noFill/>
            </p:spPr>
            <p:txBody>
              <a:bodyPr wrap="none" rtlCol="0">
                <a:spAutoFit/>
              </a:bodyPr>
              <a:lstStyle/>
              <a:p>
                <a:r>
                  <a:rPr lang="en-US" sz="3200" b="1" dirty="0"/>
                  <a:t>v =</a:t>
                </a:r>
              </a:p>
            </p:txBody>
          </p:sp>
        </p:grpSp>
        <p:sp>
          <p:nvSpPr>
            <p:cNvPr id="67" name="TextBox 66"/>
            <p:cNvSpPr txBox="1"/>
            <p:nvPr/>
          </p:nvSpPr>
          <p:spPr>
            <a:xfrm>
              <a:off x="218850" y="93796"/>
              <a:ext cx="4276363" cy="369332"/>
            </a:xfrm>
            <a:prstGeom prst="rect">
              <a:avLst/>
            </a:prstGeom>
            <a:noFill/>
          </p:spPr>
          <p:txBody>
            <a:bodyPr wrap="none" rtlCol="0">
              <a:spAutoFit/>
            </a:bodyPr>
            <a:lstStyle/>
            <a:p>
              <a:r>
                <a:rPr lang="en-US" dirty="0">
                  <a:solidFill>
                    <a:srgbClr val="0070C0"/>
                  </a:solidFill>
                </a:rPr>
                <a:t>Flux balance equations using linear algebra:</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5"/>
          <p:cNvGrpSpPr/>
          <p:nvPr/>
        </p:nvGrpSpPr>
        <p:grpSpPr>
          <a:xfrm>
            <a:off x="720672" y="4224616"/>
            <a:ext cx="5805099" cy="2031325"/>
            <a:chOff x="720672" y="4224616"/>
            <a:chExt cx="5805099" cy="2031325"/>
          </a:xfrm>
        </p:grpSpPr>
        <p:sp>
          <p:nvSpPr>
            <p:cNvPr id="28" name="Rectangle 27"/>
            <p:cNvSpPr/>
            <p:nvPr/>
          </p:nvSpPr>
          <p:spPr>
            <a:xfrm>
              <a:off x="720672" y="4871902"/>
              <a:ext cx="1167499" cy="584775"/>
            </a:xfrm>
            <a:prstGeom prst="rect">
              <a:avLst/>
            </a:prstGeom>
          </p:spPr>
          <p:txBody>
            <a:bodyPr wrap="none">
              <a:spAutoFit/>
            </a:bodyPr>
            <a:lstStyle/>
            <a:p>
              <a:r>
                <a:rPr lang="en-US" sz="3200" b="1" dirty="0" err="1"/>
                <a:t>Sv</a:t>
              </a:r>
              <a:r>
                <a:rPr lang="en-US" sz="3200" b="1" dirty="0"/>
                <a:t> = 0</a:t>
              </a:r>
              <a:endParaRPr lang="en-US" sz="3200" dirty="0"/>
            </a:p>
          </p:txBody>
        </p:sp>
        <p:grpSp>
          <p:nvGrpSpPr>
            <p:cNvPr id="6" name="Group 64"/>
            <p:cNvGrpSpPr/>
            <p:nvPr/>
          </p:nvGrpSpPr>
          <p:grpSpPr>
            <a:xfrm>
              <a:off x="2344675" y="4335993"/>
              <a:ext cx="2462753" cy="1773886"/>
              <a:chOff x="2344675" y="4609518"/>
              <a:chExt cx="2462753" cy="1773886"/>
            </a:xfrm>
          </p:grpSpPr>
          <p:sp>
            <p:nvSpPr>
              <p:cNvPr id="47" name="Left Bracket 46"/>
              <p:cNvSpPr/>
              <p:nvPr/>
            </p:nvSpPr>
            <p:spPr>
              <a:xfrm>
                <a:off x="2364142" y="4656406"/>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ket 50"/>
              <p:cNvSpPr/>
              <p:nvPr/>
            </p:nvSpPr>
            <p:spPr>
              <a:xfrm flipH="1">
                <a:off x="4704743" y="4668136"/>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2770585" y="4609518"/>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58" name="TextBox 57"/>
              <p:cNvSpPr txBox="1"/>
              <p:nvPr/>
            </p:nvSpPr>
            <p:spPr>
              <a:xfrm>
                <a:off x="3071470" y="4621248"/>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60" name="TextBox 59"/>
              <p:cNvSpPr txBox="1"/>
              <p:nvPr/>
            </p:nvSpPr>
            <p:spPr>
              <a:xfrm>
                <a:off x="3419245" y="4617348"/>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61" name="TextBox 60"/>
              <p:cNvSpPr txBox="1"/>
              <p:nvPr/>
            </p:nvSpPr>
            <p:spPr>
              <a:xfrm>
                <a:off x="3759205" y="4621264"/>
                <a:ext cx="354584" cy="1754326"/>
              </a:xfrm>
              <a:prstGeom prst="rect">
                <a:avLst/>
              </a:prstGeom>
              <a:noFill/>
            </p:spPr>
            <p:txBody>
              <a:bodyPr wrap="square" rtlCol="0">
                <a:spAutoFit/>
              </a:bodyPr>
              <a:lstStyle/>
              <a:p>
                <a:r>
                  <a:rPr lang="en-US" dirty="0"/>
                  <a:t> 0</a:t>
                </a:r>
              </a:p>
              <a:p>
                <a:r>
                  <a:rPr lang="en-US" dirty="0"/>
                  <a:t> 0</a:t>
                </a:r>
              </a:p>
              <a:p>
                <a:r>
                  <a:rPr lang="en-US" dirty="0"/>
                  <a:t> 0</a:t>
                </a:r>
              </a:p>
              <a:p>
                <a:r>
                  <a:rPr lang="en-US" dirty="0"/>
                  <a:t> 1</a:t>
                </a:r>
              </a:p>
              <a:p>
                <a:r>
                  <a:rPr lang="en-US" dirty="0"/>
                  <a:t> 0</a:t>
                </a:r>
              </a:p>
              <a:p>
                <a:r>
                  <a:rPr lang="en-US" dirty="0"/>
                  <a:t> 0</a:t>
                </a:r>
              </a:p>
            </p:txBody>
          </p:sp>
          <p:sp>
            <p:nvSpPr>
              <p:cNvPr id="62" name="TextBox 61"/>
              <p:cNvSpPr txBox="1"/>
              <p:nvPr/>
            </p:nvSpPr>
            <p:spPr>
              <a:xfrm>
                <a:off x="4103065" y="4629078"/>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63" name="TextBox 62"/>
              <p:cNvSpPr txBox="1"/>
              <p:nvPr/>
            </p:nvSpPr>
            <p:spPr>
              <a:xfrm>
                <a:off x="2344675" y="4613433"/>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64" name="TextBox 63"/>
              <p:cNvSpPr txBox="1"/>
              <p:nvPr/>
            </p:nvSpPr>
            <p:spPr>
              <a:xfrm>
                <a:off x="4435210" y="4625178"/>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86" name="TextBox 85"/>
            <p:cNvSpPr txBox="1"/>
            <p:nvPr/>
          </p:nvSpPr>
          <p:spPr>
            <a:xfrm>
              <a:off x="5201217" y="4224616"/>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87" name="Left Bracket 86"/>
            <p:cNvSpPr/>
            <p:nvPr/>
          </p:nvSpPr>
          <p:spPr>
            <a:xfrm flipH="1">
              <a:off x="5513715" y="424024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Left Bracket 87"/>
            <p:cNvSpPr/>
            <p:nvPr/>
          </p:nvSpPr>
          <p:spPr>
            <a:xfrm>
              <a:off x="5142484" y="4236341"/>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814278" y="5080014"/>
              <a:ext cx="304892" cy="369332"/>
            </a:xfrm>
            <a:prstGeom prst="rect">
              <a:avLst/>
            </a:prstGeom>
            <a:noFill/>
          </p:spPr>
          <p:txBody>
            <a:bodyPr wrap="none" rtlCol="0">
              <a:spAutoFit/>
            </a:bodyPr>
            <a:lstStyle/>
            <a:p>
              <a:r>
                <a:rPr lang="en-US" dirty="0"/>
                <a:t>X</a:t>
              </a:r>
            </a:p>
          </p:txBody>
        </p:sp>
        <p:sp>
          <p:nvSpPr>
            <p:cNvPr id="92" name="TextBox 91"/>
            <p:cNvSpPr txBox="1"/>
            <p:nvPr/>
          </p:nvSpPr>
          <p:spPr>
            <a:xfrm>
              <a:off x="6111672" y="4361386"/>
              <a:ext cx="301686" cy="1754326"/>
            </a:xfrm>
            <a:prstGeom prst="rect">
              <a:avLst/>
            </a:prstGeom>
            <a:noFill/>
          </p:spPr>
          <p:txBody>
            <a:bodyPr wrap="none" rtlCol="0">
              <a:spAutoFit/>
            </a:bodyPr>
            <a:lstStyle/>
            <a:p>
              <a:r>
                <a:rPr lang="en-US" dirty="0"/>
                <a:t>0</a:t>
              </a:r>
            </a:p>
            <a:p>
              <a:r>
                <a:rPr lang="en-US" dirty="0"/>
                <a:t>0</a:t>
              </a:r>
            </a:p>
            <a:p>
              <a:r>
                <a:rPr lang="en-US" dirty="0"/>
                <a:t>0</a:t>
              </a:r>
            </a:p>
            <a:p>
              <a:r>
                <a:rPr lang="en-US" dirty="0"/>
                <a:t>0</a:t>
              </a:r>
            </a:p>
            <a:p>
              <a:r>
                <a:rPr lang="en-US" dirty="0"/>
                <a:t>0</a:t>
              </a:r>
            </a:p>
            <a:p>
              <a:r>
                <a:rPr lang="en-US" dirty="0"/>
                <a:t>0</a:t>
              </a:r>
            </a:p>
          </p:txBody>
        </p:sp>
        <p:sp>
          <p:nvSpPr>
            <p:cNvPr id="93" name="Left Bracket 92"/>
            <p:cNvSpPr/>
            <p:nvPr/>
          </p:nvSpPr>
          <p:spPr>
            <a:xfrm flipH="1">
              <a:off x="6400725" y="424416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p:cNvSpPr/>
            <p:nvPr/>
          </p:nvSpPr>
          <p:spPr>
            <a:xfrm>
              <a:off x="6029494" y="4240256"/>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p:cNvSpPr txBox="1"/>
            <p:nvPr/>
          </p:nvSpPr>
          <p:spPr>
            <a:xfrm>
              <a:off x="5673969" y="5017497"/>
              <a:ext cx="338554" cy="461665"/>
            </a:xfrm>
            <a:prstGeom prst="rect">
              <a:avLst/>
            </a:prstGeom>
            <a:noFill/>
          </p:spPr>
          <p:txBody>
            <a:bodyPr wrap="none" rtlCol="0">
              <a:spAutoFit/>
            </a:bodyPr>
            <a:lstStyle/>
            <a:p>
              <a:r>
                <a:rPr lang="en-US" sz="2400" dirty="0"/>
                <a:t>=</a:t>
              </a:r>
            </a:p>
          </p:txBody>
        </p:sp>
      </p:grpSp>
      <p:sp>
        <p:nvSpPr>
          <p:cNvPr id="57" name="TextBox 56"/>
          <p:cNvSpPr txBox="1"/>
          <p:nvPr/>
        </p:nvSpPr>
        <p:spPr>
          <a:xfrm>
            <a:off x="6744677" y="4165600"/>
            <a:ext cx="2125785" cy="1200329"/>
          </a:xfrm>
          <a:prstGeom prst="rect">
            <a:avLst/>
          </a:prstGeom>
          <a:noFill/>
        </p:spPr>
        <p:txBody>
          <a:bodyPr wrap="square" rtlCol="0">
            <a:spAutoFit/>
          </a:bodyPr>
          <a:lstStyle/>
          <a:p>
            <a:r>
              <a:rPr lang="en-US" b="1" dirty="0">
                <a:solidFill>
                  <a:srgbClr val="C00000"/>
                </a:solidFill>
              </a:rPr>
              <a:t>There is a problem!</a:t>
            </a:r>
          </a:p>
          <a:p>
            <a:r>
              <a:rPr lang="en-US" dirty="0"/>
              <a:t>We have </a:t>
            </a:r>
            <a:r>
              <a:rPr lang="en-US" b="1" dirty="0"/>
              <a:t>seven</a:t>
            </a:r>
            <a:r>
              <a:rPr lang="en-US" dirty="0"/>
              <a:t> unknowns, but  </a:t>
            </a:r>
          </a:p>
          <a:p>
            <a:r>
              <a:rPr lang="en-US" dirty="0"/>
              <a:t>only </a:t>
            </a:r>
            <a:r>
              <a:rPr lang="en-US" b="1" dirty="0"/>
              <a:t>six</a:t>
            </a:r>
            <a:r>
              <a:rPr lang="en-US" dirty="0"/>
              <a:t> equations</a:t>
            </a:r>
          </a:p>
        </p:txBody>
      </p:sp>
      <p:grpSp>
        <p:nvGrpSpPr>
          <p:cNvPr id="65" name="Group 64"/>
          <p:cNvGrpSpPr/>
          <p:nvPr/>
        </p:nvGrpSpPr>
        <p:grpSpPr>
          <a:xfrm>
            <a:off x="218850" y="93796"/>
            <a:ext cx="8446931" cy="3386435"/>
            <a:chOff x="218850" y="93796"/>
            <a:chExt cx="8446931" cy="3386435"/>
          </a:xfrm>
        </p:grpSpPr>
        <p:grpSp>
          <p:nvGrpSpPr>
            <p:cNvPr id="66" name="Group 50"/>
            <p:cNvGrpSpPr/>
            <p:nvPr/>
          </p:nvGrpSpPr>
          <p:grpSpPr>
            <a:xfrm>
              <a:off x="304720" y="547452"/>
              <a:ext cx="5280148" cy="2932779"/>
              <a:chOff x="679841" y="2446215"/>
              <a:chExt cx="5280148" cy="2932779"/>
            </a:xfrm>
          </p:grpSpPr>
          <p:sp>
            <p:nvSpPr>
              <p:cNvPr id="74" name="TextBox 73"/>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75" name="TextBox 74"/>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76" name="Group 46"/>
              <p:cNvGrpSpPr/>
              <p:nvPr/>
            </p:nvGrpSpPr>
            <p:grpSpPr>
              <a:xfrm>
                <a:off x="2117969" y="2821353"/>
                <a:ext cx="2948693" cy="2379136"/>
                <a:chOff x="5478584" y="1750646"/>
                <a:chExt cx="2948693" cy="2379136"/>
              </a:xfrm>
            </p:grpSpPr>
            <p:sp>
              <p:nvSpPr>
                <p:cNvPr id="79" name="TextBox 78"/>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80" name="Left Bracket 7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ket 8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83" name="TextBox 82"/>
                <p:cNvSpPr txBox="1"/>
                <p:nvPr/>
              </p:nvSpPr>
              <p:spPr>
                <a:xfrm>
                  <a:off x="5963141" y="1750646"/>
                  <a:ext cx="2464136" cy="369332"/>
                </a:xfrm>
                <a:prstGeom prst="rect">
                  <a:avLst/>
                </a:prstGeom>
                <a:noFill/>
              </p:spPr>
              <p:txBody>
                <a:bodyPr wrap="none" rtlCol="0">
                  <a:spAutoFit/>
                </a:bodyPr>
                <a:lstStyle/>
                <a:p>
                  <a:r>
                    <a:rPr lang="en-US" dirty="0"/>
                    <a:t>r1   r2   r3   r4   r5  r6   r7</a:t>
                  </a:r>
                </a:p>
              </p:txBody>
            </p:sp>
            <p:sp>
              <p:nvSpPr>
                <p:cNvPr id="84" name="TextBox 83"/>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85" name="TextBox 84"/>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89" name="TextBox 88"/>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90" name="TextBox 89"/>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96" name="TextBox 95"/>
                <p:cNvSpPr txBox="1"/>
                <p:nvPr/>
              </p:nvSpPr>
              <p:spPr>
                <a:xfrm>
                  <a:off x="5935827" y="2090627"/>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97" name="TextBox 96"/>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77" name="TextBox 76"/>
              <p:cNvSpPr txBox="1"/>
              <p:nvPr/>
            </p:nvSpPr>
            <p:spPr>
              <a:xfrm>
                <a:off x="5283201" y="3751385"/>
                <a:ext cx="676788" cy="584775"/>
              </a:xfrm>
              <a:prstGeom prst="rect">
                <a:avLst/>
              </a:prstGeom>
              <a:noFill/>
            </p:spPr>
            <p:txBody>
              <a:bodyPr wrap="none" rtlCol="0">
                <a:spAutoFit/>
              </a:bodyPr>
              <a:lstStyle/>
              <a:p>
                <a:r>
                  <a:rPr lang="en-US" sz="3200" dirty="0"/>
                  <a:t>= </a:t>
                </a:r>
                <a:r>
                  <a:rPr lang="en-US" sz="3200" b="1" dirty="0"/>
                  <a:t>S</a:t>
                </a:r>
              </a:p>
            </p:txBody>
          </p:sp>
          <p:sp>
            <p:nvSpPr>
              <p:cNvPr id="78" name="TextBox 77"/>
              <p:cNvSpPr txBox="1"/>
              <p:nvPr/>
            </p:nvSpPr>
            <p:spPr>
              <a:xfrm>
                <a:off x="2610321" y="5009662"/>
                <a:ext cx="2625969" cy="369332"/>
              </a:xfrm>
              <a:prstGeom prst="rect">
                <a:avLst/>
              </a:prstGeom>
              <a:noFill/>
            </p:spPr>
            <p:txBody>
              <a:bodyPr wrap="square" rtlCol="0">
                <a:spAutoFit/>
              </a:bodyPr>
              <a:lstStyle/>
              <a:p>
                <a:r>
                  <a:rPr lang="en-US" dirty="0" err="1"/>
                  <a:t>stoichiometry</a:t>
                </a:r>
                <a:r>
                  <a:rPr lang="en-US" dirty="0"/>
                  <a:t> matrix</a:t>
                </a:r>
              </a:p>
            </p:txBody>
          </p:sp>
        </p:grpSp>
        <p:grpSp>
          <p:nvGrpSpPr>
            <p:cNvPr id="67" name="Group 55"/>
            <p:cNvGrpSpPr/>
            <p:nvPr/>
          </p:nvGrpSpPr>
          <p:grpSpPr>
            <a:xfrm>
              <a:off x="6107737" y="742839"/>
              <a:ext cx="2558044" cy="2484616"/>
              <a:chOff x="5685707" y="570523"/>
              <a:chExt cx="2558044" cy="2484616"/>
            </a:xfrm>
          </p:grpSpPr>
          <p:sp>
            <p:nvSpPr>
              <p:cNvPr id="69" name="TextBox 68"/>
              <p:cNvSpPr txBox="1"/>
              <p:nvPr/>
            </p:nvSpPr>
            <p:spPr>
              <a:xfrm>
                <a:off x="6674339" y="1023814"/>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70" name="Left Bracket 69"/>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Left Bracket 70"/>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TextBox 71"/>
              <p:cNvSpPr txBox="1"/>
              <p:nvPr/>
            </p:nvSpPr>
            <p:spPr>
              <a:xfrm>
                <a:off x="5908432" y="570523"/>
                <a:ext cx="2335319" cy="369332"/>
              </a:xfrm>
              <a:prstGeom prst="rect">
                <a:avLst/>
              </a:prstGeom>
              <a:noFill/>
            </p:spPr>
            <p:txBody>
              <a:bodyPr wrap="none" rtlCol="0">
                <a:spAutoFit/>
              </a:bodyPr>
              <a:lstStyle/>
              <a:p>
                <a:r>
                  <a:rPr lang="en-US" dirty="0"/>
                  <a:t>flux vector (unknowns)</a:t>
                </a:r>
              </a:p>
            </p:txBody>
          </p:sp>
          <p:sp>
            <p:nvSpPr>
              <p:cNvPr id="73" name="TextBox 72"/>
              <p:cNvSpPr txBox="1"/>
              <p:nvPr/>
            </p:nvSpPr>
            <p:spPr>
              <a:xfrm>
                <a:off x="5685707" y="1637323"/>
                <a:ext cx="676788" cy="584775"/>
              </a:xfrm>
              <a:prstGeom prst="rect">
                <a:avLst/>
              </a:prstGeom>
              <a:noFill/>
            </p:spPr>
            <p:txBody>
              <a:bodyPr wrap="none" rtlCol="0">
                <a:spAutoFit/>
              </a:bodyPr>
              <a:lstStyle/>
              <a:p>
                <a:r>
                  <a:rPr lang="en-US" sz="3200" b="1" dirty="0"/>
                  <a:t>v =</a:t>
                </a:r>
              </a:p>
            </p:txBody>
          </p:sp>
        </p:grpSp>
        <p:sp>
          <p:nvSpPr>
            <p:cNvPr id="68" name="TextBox 67"/>
            <p:cNvSpPr txBox="1"/>
            <p:nvPr/>
          </p:nvSpPr>
          <p:spPr>
            <a:xfrm>
              <a:off x="218850" y="93796"/>
              <a:ext cx="4276363" cy="369332"/>
            </a:xfrm>
            <a:prstGeom prst="rect">
              <a:avLst/>
            </a:prstGeom>
            <a:noFill/>
          </p:spPr>
          <p:txBody>
            <a:bodyPr wrap="none" rtlCol="0">
              <a:spAutoFit/>
            </a:bodyPr>
            <a:lstStyle/>
            <a:p>
              <a:r>
                <a:rPr lang="en-US" dirty="0">
                  <a:solidFill>
                    <a:srgbClr val="0070C0"/>
                  </a:solidFill>
                </a:rPr>
                <a:t>Flux balance equations using linear algebra:</a:t>
              </a:r>
            </a:p>
          </p:txBody>
        </p:sp>
      </p:grpSp>
      <p:sp>
        <p:nvSpPr>
          <p:cNvPr id="98" name="TextBox 97"/>
          <p:cNvSpPr txBox="1"/>
          <p:nvPr/>
        </p:nvSpPr>
        <p:spPr>
          <a:xfrm>
            <a:off x="234461" y="3767014"/>
            <a:ext cx="6587444" cy="369332"/>
          </a:xfrm>
          <a:prstGeom prst="rect">
            <a:avLst/>
          </a:prstGeom>
          <a:noFill/>
        </p:spPr>
        <p:txBody>
          <a:bodyPr wrap="none" rtlCol="0">
            <a:spAutoFit/>
          </a:bodyPr>
          <a:lstStyle/>
          <a:p>
            <a:r>
              <a:rPr lang="en-US" dirty="0"/>
              <a:t> we can think of </a:t>
            </a:r>
            <a:r>
              <a:rPr lang="en-US" b="1" dirty="0"/>
              <a:t>S</a:t>
            </a:r>
            <a:r>
              <a:rPr lang="en-US" dirty="0"/>
              <a:t> as a stack of row vectors, one for each </a:t>
            </a:r>
            <a:r>
              <a:rPr lang="en-US" b="1" dirty="0"/>
              <a:t>compound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720672" y="1614406"/>
            <a:ext cx="8071636" cy="2031325"/>
            <a:chOff x="720672" y="4498141"/>
            <a:chExt cx="8071636" cy="2031325"/>
          </a:xfrm>
        </p:grpSpPr>
        <p:sp>
          <p:nvSpPr>
            <p:cNvPr id="28" name="Rectangle 27"/>
            <p:cNvSpPr/>
            <p:nvPr/>
          </p:nvSpPr>
          <p:spPr>
            <a:xfrm>
              <a:off x="720672" y="5145427"/>
              <a:ext cx="1167499" cy="584775"/>
            </a:xfrm>
            <a:prstGeom prst="rect">
              <a:avLst/>
            </a:prstGeom>
          </p:spPr>
          <p:txBody>
            <a:bodyPr wrap="none">
              <a:spAutoFit/>
            </a:bodyPr>
            <a:lstStyle/>
            <a:p>
              <a:r>
                <a:rPr lang="en-US" sz="3200" b="1" dirty="0" err="1"/>
                <a:t>Sv</a:t>
              </a:r>
              <a:r>
                <a:rPr lang="en-US" sz="3200" b="1" dirty="0"/>
                <a:t> = 0</a:t>
              </a:r>
              <a:endParaRPr lang="en-US" sz="3200" dirty="0"/>
            </a:p>
          </p:txBody>
        </p:sp>
        <p:grpSp>
          <p:nvGrpSpPr>
            <p:cNvPr id="5" name="Group 64"/>
            <p:cNvGrpSpPr/>
            <p:nvPr/>
          </p:nvGrpSpPr>
          <p:grpSpPr>
            <a:xfrm>
              <a:off x="2344675" y="4609518"/>
              <a:ext cx="2462753" cy="1773886"/>
              <a:chOff x="2344675" y="4609518"/>
              <a:chExt cx="2462753" cy="1773886"/>
            </a:xfrm>
          </p:grpSpPr>
          <p:sp>
            <p:nvSpPr>
              <p:cNvPr id="47" name="Left Bracket 46"/>
              <p:cNvSpPr/>
              <p:nvPr/>
            </p:nvSpPr>
            <p:spPr>
              <a:xfrm>
                <a:off x="2364142" y="4656406"/>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ket 50"/>
              <p:cNvSpPr/>
              <p:nvPr/>
            </p:nvSpPr>
            <p:spPr>
              <a:xfrm flipH="1">
                <a:off x="4704743" y="4668136"/>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2770585" y="4609518"/>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58" name="TextBox 57"/>
              <p:cNvSpPr txBox="1"/>
              <p:nvPr/>
            </p:nvSpPr>
            <p:spPr>
              <a:xfrm>
                <a:off x="3071470" y="4621248"/>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60" name="TextBox 59"/>
              <p:cNvSpPr txBox="1"/>
              <p:nvPr/>
            </p:nvSpPr>
            <p:spPr>
              <a:xfrm>
                <a:off x="3419245" y="4617348"/>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61" name="TextBox 60"/>
              <p:cNvSpPr txBox="1"/>
              <p:nvPr/>
            </p:nvSpPr>
            <p:spPr>
              <a:xfrm>
                <a:off x="3759205" y="4621264"/>
                <a:ext cx="354584" cy="1754326"/>
              </a:xfrm>
              <a:prstGeom prst="rect">
                <a:avLst/>
              </a:prstGeom>
              <a:noFill/>
            </p:spPr>
            <p:txBody>
              <a:bodyPr wrap="square" rtlCol="0">
                <a:spAutoFit/>
              </a:bodyPr>
              <a:lstStyle/>
              <a:p>
                <a:r>
                  <a:rPr lang="en-US" dirty="0"/>
                  <a:t> 0</a:t>
                </a:r>
              </a:p>
              <a:p>
                <a:r>
                  <a:rPr lang="en-US" dirty="0"/>
                  <a:t> 0</a:t>
                </a:r>
              </a:p>
              <a:p>
                <a:r>
                  <a:rPr lang="en-US" dirty="0"/>
                  <a:t> 0</a:t>
                </a:r>
              </a:p>
              <a:p>
                <a:r>
                  <a:rPr lang="en-US" dirty="0"/>
                  <a:t> 1</a:t>
                </a:r>
              </a:p>
              <a:p>
                <a:r>
                  <a:rPr lang="en-US" dirty="0"/>
                  <a:t> 0</a:t>
                </a:r>
              </a:p>
              <a:p>
                <a:r>
                  <a:rPr lang="en-US" dirty="0"/>
                  <a:t> 0</a:t>
                </a:r>
              </a:p>
            </p:txBody>
          </p:sp>
          <p:sp>
            <p:nvSpPr>
              <p:cNvPr id="62" name="TextBox 61"/>
              <p:cNvSpPr txBox="1"/>
              <p:nvPr/>
            </p:nvSpPr>
            <p:spPr>
              <a:xfrm>
                <a:off x="4103065" y="4629078"/>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63" name="TextBox 62"/>
              <p:cNvSpPr txBox="1"/>
              <p:nvPr/>
            </p:nvSpPr>
            <p:spPr>
              <a:xfrm>
                <a:off x="2344675" y="4613433"/>
                <a:ext cx="425116" cy="1754326"/>
              </a:xfrm>
              <a:prstGeom prst="rect">
                <a:avLst/>
              </a:prstGeom>
              <a:noFill/>
            </p:spPr>
            <p:txBody>
              <a:bodyPr wrap="none" rtlCol="0">
                <a:spAutoFit/>
              </a:bodyPr>
              <a:lstStyle/>
              <a:p>
                <a:r>
                  <a:rPr lang="en-US" dirty="0"/>
                  <a:t>  0</a:t>
                </a:r>
              </a:p>
              <a:p>
                <a:r>
                  <a:rPr lang="en-US" dirty="0"/>
                  <a:t>  0</a:t>
                </a:r>
              </a:p>
              <a:p>
                <a:r>
                  <a:rPr lang="en-US" dirty="0"/>
                  <a:t>  0</a:t>
                </a:r>
              </a:p>
              <a:p>
                <a:r>
                  <a:rPr lang="en-US" dirty="0"/>
                  <a:t>  0</a:t>
                </a:r>
              </a:p>
              <a:p>
                <a:r>
                  <a:rPr lang="en-US" dirty="0"/>
                  <a:t> -1</a:t>
                </a:r>
              </a:p>
              <a:p>
                <a:r>
                  <a:rPr lang="en-US" dirty="0"/>
                  <a:t> -1</a:t>
                </a:r>
              </a:p>
            </p:txBody>
          </p:sp>
          <p:sp>
            <p:nvSpPr>
              <p:cNvPr id="64" name="TextBox 63"/>
              <p:cNvSpPr txBox="1"/>
              <p:nvPr/>
            </p:nvSpPr>
            <p:spPr>
              <a:xfrm>
                <a:off x="4435210" y="4625178"/>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86" name="TextBox 85"/>
            <p:cNvSpPr txBox="1"/>
            <p:nvPr/>
          </p:nvSpPr>
          <p:spPr>
            <a:xfrm>
              <a:off x="5201217" y="4498141"/>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87" name="Left Bracket 86"/>
            <p:cNvSpPr/>
            <p:nvPr/>
          </p:nvSpPr>
          <p:spPr>
            <a:xfrm flipH="1">
              <a:off x="5513715" y="45137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Left Bracket 87"/>
            <p:cNvSpPr/>
            <p:nvPr/>
          </p:nvSpPr>
          <p:spPr>
            <a:xfrm>
              <a:off x="5142484" y="4509866"/>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814278" y="5353539"/>
              <a:ext cx="304892" cy="369332"/>
            </a:xfrm>
            <a:prstGeom prst="rect">
              <a:avLst/>
            </a:prstGeom>
            <a:noFill/>
          </p:spPr>
          <p:txBody>
            <a:bodyPr wrap="none" rtlCol="0">
              <a:spAutoFit/>
            </a:bodyPr>
            <a:lstStyle/>
            <a:p>
              <a:r>
                <a:rPr lang="en-US" dirty="0"/>
                <a:t>X</a:t>
              </a:r>
            </a:p>
          </p:txBody>
        </p:sp>
        <p:sp>
          <p:nvSpPr>
            <p:cNvPr id="92" name="TextBox 91"/>
            <p:cNvSpPr txBox="1"/>
            <p:nvPr/>
          </p:nvSpPr>
          <p:spPr>
            <a:xfrm>
              <a:off x="6111672" y="4634911"/>
              <a:ext cx="301686" cy="1754326"/>
            </a:xfrm>
            <a:prstGeom prst="rect">
              <a:avLst/>
            </a:prstGeom>
            <a:noFill/>
          </p:spPr>
          <p:txBody>
            <a:bodyPr wrap="none" rtlCol="0">
              <a:spAutoFit/>
            </a:bodyPr>
            <a:lstStyle/>
            <a:p>
              <a:r>
                <a:rPr lang="en-US" dirty="0"/>
                <a:t>0</a:t>
              </a:r>
            </a:p>
            <a:p>
              <a:r>
                <a:rPr lang="en-US" dirty="0"/>
                <a:t>0</a:t>
              </a:r>
            </a:p>
            <a:p>
              <a:r>
                <a:rPr lang="en-US" dirty="0"/>
                <a:t>0</a:t>
              </a:r>
            </a:p>
            <a:p>
              <a:r>
                <a:rPr lang="en-US" dirty="0"/>
                <a:t>0</a:t>
              </a:r>
            </a:p>
            <a:p>
              <a:r>
                <a:rPr lang="en-US" dirty="0"/>
                <a:t>0</a:t>
              </a:r>
            </a:p>
            <a:p>
              <a:r>
                <a:rPr lang="en-US" dirty="0"/>
                <a:t>0</a:t>
              </a:r>
            </a:p>
          </p:txBody>
        </p:sp>
        <p:sp>
          <p:nvSpPr>
            <p:cNvPr id="93" name="Left Bracket 92"/>
            <p:cNvSpPr/>
            <p:nvPr/>
          </p:nvSpPr>
          <p:spPr>
            <a:xfrm flipH="1">
              <a:off x="6400725" y="451768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p:cNvSpPr/>
            <p:nvPr/>
          </p:nvSpPr>
          <p:spPr>
            <a:xfrm>
              <a:off x="6029494" y="4513781"/>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p:cNvSpPr txBox="1"/>
            <p:nvPr/>
          </p:nvSpPr>
          <p:spPr>
            <a:xfrm>
              <a:off x="5673969" y="5291022"/>
              <a:ext cx="338554" cy="461665"/>
            </a:xfrm>
            <a:prstGeom prst="rect">
              <a:avLst/>
            </a:prstGeom>
            <a:noFill/>
          </p:spPr>
          <p:txBody>
            <a:bodyPr wrap="none" rtlCol="0">
              <a:spAutoFit/>
            </a:bodyPr>
            <a:lstStyle/>
            <a:p>
              <a:r>
                <a:rPr lang="en-US" sz="2400" dirty="0"/>
                <a:t>=</a:t>
              </a:r>
            </a:p>
          </p:txBody>
        </p:sp>
        <p:sp>
          <p:nvSpPr>
            <p:cNvPr id="57" name="TextBox 56"/>
            <p:cNvSpPr txBox="1"/>
            <p:nvPr/>
          </p:nvSpPr>
          <p:spPr>
            <a:xfrm>
              <a:off x="6666523" y="4704862"/>
              <a:ext cx="2125785" cy="1200329"/>
            </a:xfrm>
            <a:prstGeom prst="rect">
              <a:avLst/>
            </a:prstGeom>
            <a:noFill/>
          </p:spPr>
          <p:txBody>
            <a:bodyPr wrap="square" rtlCol="0">
              <a:spAutoFit/>
            </a:bodyPr>
            <a:lstStyle/>
            <a:p>
              <a:r>
                <a:rPr lang="en-US" b="1" dirty="0">
                  <a:solidFill>
                    <a:srgbClr val="C00000"/>
                  </a:solidFill>
                </a:rPr>
                <a:t>There is a problem!</a:t>
              </a:r>
            </a:p>
            <a:p>
              <a:r>
                <a:rPr lang="en-US" dirty="0"/>
                <a:t>We have </a:t>
              </a:r>
              <a:r>
                <a:rPr lang="en-US" b="1" dirty="0"/>
                <a:t>seven</a:t>
              </a:r>
              <a:r>
                <a:rPr lang="en-US" dirty="0"/>
                <a:t> unknowns, but  </a:t>
              </a:r>
            </a:p>
            <a:p>
              <a:r>
                <a:rPr lang="en-US" dirty="0"/>
                <a:t>only </a:t>
              </a:r>
              <a:r>
                <a:rPr lang="en-US" b="1" dirty="0"/>
                <a:t>six</a:t>
              </a:r>
              <a:r>
                <a:rPr lang="en-US" dirty="0"/>
                <a:t> equations</a:t>
              </a:r>
            </a:p>
          </p:txBody>
        </p:sp>
      </p:grpSp>
      <p:sp>
        <p:nvSpPr>
          <p:cNvPr id="66" name="TextBox 65"/>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sp>
        <p:nvSpPr>
          <p:cNvPr id="85" name="TextBox 84"/>
          <p:cNvSpPr txBox="1"/>
          <p:nvPr/>
        </p:nvSpPr>
        <p:spPr>
          <a:xfrm>
            <a:off x="1354232" y="3954584"/>
            <a:ext cx="6739089" cy="369332"/>
          </a:xfrm>
          <a:prstGeom prst="rect">
            <a:avLst/>
          </a:prstGeom>
          <a:noFill/>
        </p:spPr>
        <p:txBody>
          <a:bodyPr wrap="none" rtlCol="0">
            <a:spAutoFit/>
          </a:bodyPr>
          <a:lstStyle/>
          <a:p>
            <a:r>
              <a:rPr lang="en-US" dirty="0"/>
              <a:t>There is not a unique solution, there is an infinite number of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815" y="117693"/>
            <a:ext cx="8323385" cy="6463308"/>
          </a:xfrm>
          <a:prstGeom prst="rect">
            <a:avLst/>
          </a:prstGeom>
          <a:noFill/>
        </p:spPr>
        <p:txBody>
          <a:bodyPr wrap="square" rtlCol="0">
            <a:spAutoFit/>
          </a:bodyPr>
          <a:lstStyle/>
          <a:p>
            <a:r>
              <a:rPr lang="en-US" b="1" dirty="0"/>
              <a:t>Advantages:</a:t>
            </a:r>
          </a:p>
          <a:p>
            <a:r>
              <a:rPr lang="en-US" dirty="0"/>
              <a:t>Critically, FBA does not require knowledge of kinetic parameters (Km’s and </a:t>
            </a:r>
            <a:r>
              <a:rPr lang="en-US" dirty="0" err="1"/>
              <a:t>Vm’s</a:t>
            </a:r>
            <a:r>
              <a:rPr lang="en-US" dirty="0"/>
              <a:t>) for metabolic enzymes</a:t>
            </a:r>
          </a:p>
          <a:p>
            <a:endParaRPr lang="en-US" dirty="0"/>
          </a:p>
          <a:p>
            <a:r>
              <a:rPr lang="en-US" dirty="0"/>
              <a:t>In principle, all that’s needed is a “parts list” for the </a:t>
            </a:r>
            <a:r>
              <a:rPr lang="en-US" b="1" dirty="0"/>
              <a:t>system</a:t>
            </a:r>
            <a:r>
              <a:rPr lang="en-US" dirty="0"/>
              <a:t> of interest:</a:t>
            </a:r>
          </a:p>
          <a:p>
            <a:r>
              <a:rPr lang="en-US" dirty="0"/>
              <a:t>   1. a complete list of metabolic </a:t>
            </a:r>
            <a:r>
              <a:rPr lang="en-US" b="1" dirty="0"/>
              <a:t>reactions</a:t>
            </a:r>
            <a:r>
              <a:rPr lang="en-US" dirty="0"/>
              <a:t> catalyzed by enzymes included in the</a:t>
            </a:r>
          </a:p>
          <a:p>
            <a:r>
              <a:rPr lang="en-US" dirty="0"/>
              <a:t>      </a:t>
            </a:r>
            <a:r>
              <a:rPr lang="en-US" b="1" dirty="0"/>
              <a:t>system</a:t>
            </a:r>
            <a:r>
              <a:rPr lang="en-US" dirty="0"/>
              <a:t> of interest, plus some reasonable constraints on fluxes and reversibility</a:t>
            </a:r>
          </a:p>
          <a:p>
            <a:r>
              <a:rPr lang="en-US" dirty="0"/>
              <a:t>   2. a list of </a:t>
            </a:r>
            <a:r>
              <a:rPr lang="en-US" b="1" dirty="0"/>
              <a:t>compounds</a:t>
            </a:r>
            <a:r>
              <a:rPr lang="en-US" dirty="0"/>
              <a:t> (substrates and products of the </a:t>
            </a:r>
            <a:r>
              <a:rPr lang="en-US" b="1" dirty="0"/>
              <a:t>reactions</a:t>
            </a:r>
            <a:r>
              <a:rPr lang="en-US" dirty="0"/>
              <a:t>)</a:t>
            </a:r>
          </a:p>
          <a:p>
            <a:r>
              <a:rPr lang="en-US" dirty="0"/>
              <a:t>   3. a suitable </a:t>
            </a:r>
            <a:r>
              <a:rPr lang="en-US" b="1" dirty="0"/>
              <a:t>boundary</a:t>
            </a:r>
            <a:r>
              <a:rPr lang="en-US" dirty="0"/>
              <a:t> that defines the </a:t>
            </a:r>
            <a:r>
              <a:rPr lang="en-US" b="1" dirty="0"/>
              <a:t>system</a:t>
            </a:r>
            <a:r>
              <a:rPr lang="en-US" dirty="0"/>
              <a:t> of interest; e.g. an entire   </a:t>
            </a:r>
          </a:p>
          <a:p>
            <a:r>
              <a:rPr lang="en-US" dirty="0"/>
              <a:t>       organism, a single cell, an organelle, or a metabolic pathway or sub-system.</a:t>
            </a:r>
          </a:p>
          <a:p>
            <a:r>
              <a:rPr lang="en-US" dirty="0"/>
              <a:t>   4. a “biomass equation” that describes the biomass composition the model has to</a:t>
            </a:r>
          </a:p>
          <a:p>
            <a:r>
              <a:rPr lang="en-US" dirty="0"/>
              <a:t>       make, usually this is highly simplified</a:t>
            </a:r>
          </a:p>
          <a:p>
            <a:r>
              <a:rPr lang="en-US" dirty="0"/>
              <a:t>   5. An “objective function” that specifies processes the model will seek to</a:t>
            </a:r>
          </a:p>
          <a:p>
            <a:r>
              <a:rPr lang="en-US" dirty="0"/>
              <a:t>       optimize, e.g. biomass production, minimize ATP consumption, etc </a:t>
            </a:r>
          </a:p>
          <a:p>
            <a:endParaRPr lang="en-US" dirty="0"/>
          </a:p>
          <a:p>
            <a:r>
              <a:rPr lang="en-US" dirty="0"/>
              <a:t>FBA modeling takes advantage of very fast and efficient linear programming algorithms</a:t>
            </a:r>
          </a:p>
          <a:p>
            <a:endParaRPr lang="en-US" dirty="0"/>
          </a:p>
          <a:p>
            <a:r>
              <a:rPr lang="en-US" b="1" dirty="0"/>
              <a:t>Disadvantages:</a:t>
            </a:r>
          </a:p>
          <a:p>
            <a:r>
              <a:rPr lang="en-US" dirty="0"/>
              <a:t>FBA does not predict concentrations of intermediates</a:t>
            </a:r>
          </a:p>
          <a:p>
            <a:r>
              <a:rPr lang="en-US" dirty="0"/>
              <a:t>FBA models are usually at best in qualitative agreement with experimental data</a:t>
            </a:r>
          </a:p>
          <a:p>
            <a:r>
              <a:rPr lang="en-US" dirty="0"/>
              <a:t>Obtaining an accurate and complete list of metabolic </a:t>
            </a:r>
            <a:r>
              <a:rPr lang="en-US" b="1" dirty="0"/>
              <a:t>reactions </a:t>
            </a:r>
            <a:r>
              <a:rPr lang="en-US" dirty="0"/>
              <a:t>for an organism is easier said than done!  (Hence, FBA is an important tool for evaluating and improving genome annotations)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187941" y="1953807"/>
            <a:ext cx="790601" cy="646331"/>
          </a:xfrm>
          <a:prstGeom prst="rect">
            <a:avLst/>
          </a:prstGeom>
          <a:noFill/>
        </p:spPr>
        <p:txBody>
          <a:bodyPr wrap="none" rtlCol="0">
            <a:spAutoFit/>
          </a:bodyPr>
          <a:lstStyle/>
          <a:p>
            <a:r>
              <a:rPr lang="en-US" dirty="0"/>
              <a:t>    A </a:t>
            </a:r>
          </a:p>
          <a:p>
            <a:r>
              <a:rPr lang="en-US" dirty="0"/>
              <a:t>r2    r3</a:t>
            </a:r>
          </a:p>
        </p:txBody>
      </p:sp>
      <p:sp>
        <p:nvSpPr>
          <p:cNvPr id="36" name="TextBox 35"/>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sp>
        <p:nvSpPr>
          <p:cNvPr id="37" name="Rectangle 36"/>
          <p:cNvSpPr/>
          <p:nvPr/>
        </p:nvSpPr>
        <p:spPr>
          <a:xfrm>
            <a:off x="1242645" y="1938215"/>
            <a:ext cx="695570" cy="640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953476" y="2133600"/>
            <a:ext cx="453292" cy="78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9384" y="2149231"/>
            <a:ext cx="367323" cy="78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06584" y="1500526"/>
            <a:ext cx="7651390" cy="369332"/>
          </a:xfrm>
          <a:prstGeom prst="rect">
            <a:avLst/>
          </a:prstGeom>
          <a:noFill/>
        </p:spPr>
        <p:txBody>
          <a:bodyPr wrap="none" rtlCol="0">
            <a:spAutoFit/>
          </a:bodyPr>
          <a:lstStyle/>
          <a:p>
            <a:r>
              <a:rPr lang="en-US" dirty="0"/>
              <a:t>Suppose we shrink the boundary, to include only 1 compound and 2 reactions: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187941" y="1953807"/>
            <a:ext cx="790601" cy="646331"/>
          </a:xfrm>
          <a:prstGeom prst="rect">
            <a:avLst/>
          </a:prstGeom>
          <a:noFill/>
        </p:spPr>
        <p:txBody>
          <a:bodyPr wrap="none" rtlCol="0">
            <a:spAutoFit/>
          </a:bodyPr>
          <a:lstStyle/>
          <a:p>
            <a:r>
              <a:rPr lang="en-US" dirty="0"/>
              <a:t>    A </a:t>
            </a:r>
          </a:p>
          <a:p>
            <a:r>
              <a:rPr lang="en-US" dirty="0"/>
              <a:t>r2    r3</a:t>
            </a:r>
          </a:p>
        </p:txBody>
      </p:sp>
      <p:sp>
        <p:nvSpPr>
          <p:cNvPr id="68" name="TextBox 67"/>
          <p:cNvSpPr txBox="1"/>
          <p:nvPr/>
        </p:nvSpPr>
        <p:spPr>
          <a:xfrm>
            <a:off x="2141417" y="2031961"/>
            <a:ext cx="1196161" cy="369332"/>
          </a:xfrm>
          <a:prstGeom prst="rect">
            <a:avLst/>
          </a:prstGeom>
          <a:noFill/>
        </p:spPr>
        <p:txBody>
          <a:bodyPr wrap="none" rtlCol="0">
            <a:spAutoFit/>
          </a:bodyPr>
          <a:lstStyle/>
          <a:p>
            <a:r>
              <a:rPr lang="en-US" dirty="0"/>
              <a:t>v2 – v3 =0;</a:t>
            </a:r>
          </a:p>
        </p:txBody>
      </p:sp>
      <p:sp>
        <p:nvSpPr>
          <p:cNvPr id="69" name="TextBox 68"/>
          <p:cNvSpPr txBox="1"/>
          <p:nvPr/>
        </p:nvSpPr>
        <p:spPr>
          <a:xfrm>
            <a:off x="906584" y="1500526"/>
            <a:ext cx="7651390" cy="369332"/>
          </a:xfrm>
          <a:prstGeom prst="rect">
            <a:avLst/>
          </a:prstGeom>
          <a:noFill/>
        </p:spPr>
        <p:txBody>
          <a:bodyPr wrap="none" rtlCol="0">
            <a:spAutoFit/>
          </a:bodyPr>
          <a:lstStyle/>
          <a:p>
            <a:r>
              <a:rPr lang="en-US" dirty="0"/>
              <a:t>Suppose we shrink the boundary, to include only 1 compound and 2 reactions:</a:t>
            </a:r>
          </a:p>
        </p:txBody>
      </p:sp>
      <p:sp>
        <p:nvSpPr>
          <p:cNvPr id="36" name="TextBox 35"/>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sp>
        <p:nvSpPr>
          <p:cNvPr id="37" name="Rectangle 36"/>
          <p:cNvSpPr/>
          <p:nvPr/>
        </p:nvSpPr>
        <p:spPr>
          <a:xfrm>
            <a:off x="1242645" y="1938215"/>
            <a:ext cx="695570" cy="640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953476" y="2133600"/>
            <a:ext cx="453292" cy="78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9384" y="2149231"/>
            <a:ext cx="367323" cy="78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6370" y="3050659"/>
            <a:ext cx="1566904" cy="369332"/>
          </a:xfrm>
          <a:prstGeom prst="rect">
            <a:avLst/>
          </a:prstGeom>
          <a:noFill/>
        </p:spPr>
        <p:txBody>
          <a:bodyPr wrap="none" rtlCol="0">
            <a:spAutoFit/>
          </a:bodyPr>
          <a:lstStyle/>
          <a:p>
            <a:r>
              <a:rPr lang="en-US" dirty="0"/>
              <a:t>at steady-state</a:t>
            </a:r>
          </a:p>
        </p:txBody>
      </p:sp>
      <p:cxnSp>
        <p:nvCxnSpPr>
          <p:cNvPr id="20" name="Straight Arrow Connector 19"/>
          <p:cNvCxnSpPr>
            <a:stCxn id="18" idx="0"/>
          </p:cNvCxnSpPr>
          <p:nvPr/>
        </p:nvCxnSpPr>
        <p:spPr>
          <a:xfrm flipV="1">
            <a:off x="2799822" y="2469662"/>
            <a:ext cx="5901" cy="58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p:cNvGrpSpPr/>
          <p:nvPr/>
        </p:nvGrpSpPr>
        <p:grpSpPr>
          <a:xfrm>
            <a:off x="1187941" y="1953807"/>
            <a:ext cx="6636405" cy="2307562"/>
            <a:chOff x="953480" y="4306254"/>
            <a:chExt cx="6636405" cy="2307562"/>
          </a:xfrm>
        </p:grpSpPr>
        <p:sp>
          <p:nvSpPr>
            <p:cNvPr id="67" name="TextBox 66"/>
            <p:cNvSpPr txBox="1"/>
            <p:nvPr/>
          </p:nvSpPr>
          <p:spPr>
            <a:xfrm>
              <a:off x="953480" y="4306254"/>
              <a:ext cx="790601" cy="646331"/>
            </a:xfrm>
            <a:prstGeom prst="rect">
              <a:avLst/>
            </a:prstGeom>
            <a:noFill/>
          </p:spPr>
          <p:txBody>
            <a:bodyPr wrap="none" rtlCol="0">
              <a:spAutoFit/>
            </a:bodyPr>
            <a:lstStyle/>
            <a:p>
              <a:r>
                <a:rPr lang="en-US" dirty="0"/>
                <a:t>    A </a:t>
              </a:r>
            </a:p>
            <a:p>
              <a:r>
                <a:rPr lang="en-US" dirty="0"/>
                <a:t>r2    r3</a:t>
              </a:r>
            </a:p>
          </p:txBody>
        </p:sp>
        <p:sp>
          <p:nvSpPr>
            <p:cNvPr id="68" name="TextBox 67"/>
            <p:cNvSpPr txBox="1"/>
            <p:nvPr/>
          </p:nvSpPr>
          <p:spPr>
            <a:xfrm>
              <a:off x="1906956" y="4384408"/>
              <a:ext cx="1196161" cy="369332"/>
            </a:xfrm>
            <a:prstGeom prst="rect">
              <a:avLst/>
            </a:prstGeom>
            <a:noFill/>
          </p:spPr>
          <p:txBody>
            <a:bodyPr wrap="none" rtlCol="0">
              <a:spAutoFit/>
            </a:bodyPr>
            <a:lstStyle/>
            <a:p>
              <a:r>
                <a:rPr lang="en-US" dirty="0"/>
                <a:t>v2 – v3 =0;</a:t>
              </a:r>
            </a:p>
          </p:txBody>
        </p:sp>
        <p:sp>
          <p:nvSpPr>
            <p:cNvPr id="70" name="TextBox 69"/>
            <p:cNvSpPr txBox="1"/>
            <p:nvPr/>
          </p:nvSpPr>
          <p:spPr>
            <a:xfrm>
              <a:off x="3126153" y="4384419"/>
              <a:ext cx="848309" cy="369332"/>
            </a:xfrm>
            <a:prstGeom prst="rect">
              <a:avLst/>
            </a:prstGeom>
            <a:noFill/>
          </p:spPr>
          <p:txBody>
            <a:bodyPr wrap="none" rtlCol="0">
              <a:spAutoFit/>
            </a:bodyPr>
            <a:lstStyle/>
            <a:p>
              <a:r>
                <a:rPr lang="en-US" dirty="0"/>
                <a:t>v2 = v3</a:t>
              </a:r>
            </a:p>
          </p:txBody>
        </p:sp>
        <p:cxnSp>
          <p:nvCxnSpPr>
            <p:cNvPr id="73" name="Straight Connector 72"/>
            <p:cNvCxnSpPr/>
            <p:nvPr/>
          </p:nvCxnSpPr>
          <p:spPr>
            <a:xfrm>
              <a:off x="4556395" y="4556357"/>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5419960" y="5388662"/>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291016" y="6244484"/>
              <a:ext cx="405880" cy="369332"/>
            </a:xfrm>
            <a:prstGeom prst="rect">
              <a:avLst/>
            </a:prstGeom>
            <a:noFill/>
          </p:spPr>
          <p:txBody>
            <a:bodyPr wrap="none" rtlCol="0">
              <a:spAutoFit/>
            </a:bodyPr>
            <a:lstStyle/>
            <a:p>
              <a:r>
                <a:rPr lang="en-US" dirty="0"/>
                <a:t>v2</a:t>
              </a:r>
            </a:p>
          </p:txBody>
        </p:sp>
        <p:sp>
          <p:nvSpPr>
            <p:cNvPr id="77" name="TextBox 76"/>
            <p:cNvSpPr txBox="1"/>
            <p:nvPr/>
          </p:nvSpPr>
          <p:spPr>
            <a:xfrm>
              <a:off x="4021016" y="5021376"/>
              <a:ext cx="405880" cy="369332"/>
            </a:xfrm>
            <a:prstGeom prst="rect">
              <a:avLst/>
            </a:prstGeom>
            <a:noFill/>
          </p:spPr>
          <p:txBody>
            <a:bodyPr wrap="none" rtlCol="0">
              <a:spAutoFit/>
            </a:bodyPr>
            <a:lstStyle/>
            <a:p>
              <a:r>
                <a:rPr lang="en-US" dirty="0"/>
                <a:t>v3</a:t>
              </a:r>
            </a:p>
          </p:txBody>
        </p:sp>
        <p:cxnSp>
          <p:nvCxnSpPr>
            <p:cNvPr id="79" name="Straight Connector 78"/>
            <p:cNvCxnSpPr/>
            <p:nvPr/>
          </p:nvCxnSpPr>
          <p:spPr>
            <a:xfrm flipV="1">
              <a:off x="4579815" y="4822078"/>
              <a:ext cx="1359877" cy="1406769"/>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736493" y="5447310"/>
              <a:ext cx="1853392" cy="369332"/>
            </a:xfrm>
            <a:prstGeom prst="rect">
              <a:avLst/>
            </a:prstGeom>
            <a:noFill/>
          </p:spPr>
          <p:txBody>
            <a:bodyPr wrap="none" rtlCol="0">
              <a:spAutoFit/>
            </a:bodyPr>
            <a:lstStyle/>
            <a:p>
              <a:r>
                <a:rPr lang="en-US" dirty="0"/>
                <a:t>possible solutions</a:t>
              </a:r>
            </a:p>
          </p:txBody>
        </p:sp>
        <p:cxnSp>
          <p:nvCxnSpPr>
            <p:cNvPr id="82" name="Straight Arrow Connector 81"/>
            <p:cNvCxnSpPr/>
            <p:nvPr/>
          </p:nvCxnSpPr>
          <p:spPr>
            <a:xfrm flipH="1" flipV="1">
              <a:off x="5431692" y="5533280"/>
              <a:ext cx="265723" cy="125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sp>
        <p:nvSpPr>
          <p:cNvPr id="37" name="Rectangle 36"/>
          <p:cNvSpPr/>
          <p:nvPr/>
        </p:nvSpPr>
        <p:spPr>
          <a:xfrm>
            <a:off x="1242645" y="1938215"/>
            <a:ext cx="695570" cy="640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953476" y="2133600"/>
            <a:ext cx="453292" cy="78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9384" y="2149231"/>
            <a:ext cx="367323" cy="78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16370" y="3050659"/>
            <a:ext cx="1566904" cy="369332"/>
          </a:xfrm>
          <a:prstGeom prst="rect">
            <a:avLst/>
          </a:prstGeom>
          <a:noFill/>
        </p:spPr>
        <p:txBody>
          <a:bodyPr wrap="none" rtlCol="0">
            <a:spAutoFit/>
          </a:bodyPr>
          <a:lstStyle/>
          <a:p>
            <a:r>
              <a:rPr lang="en-US" dirty="0"/>
              <a:t>at steady-state</a:t>
            </a:r>
          </a:p>
        </p:txBody>
      </p:sp>
      <p:cxnSp>
        <p:nvCxnSpPr>
          <p:cNvPr id="19" name="Straight Arrow Connector 18"/>
          <p:cNvCxnSpPr>
            <a:stCxn id="18" idx="0"/>
          </p:cNvCxnSpPr>
          <p:nvPr/>
        </p:nvCxnSpPr>
        <p:spPr>
          <a:xfrm flipV="1">
            <a:off x="2799822" y="2469662"/>
            <a:ext cx="5901" cy="58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06584" y="1500526"/>
            <a:ext cx="7651390" cy="369332"/>
          </a:xfrm>
          <a:prstGeom prst="rect">
            <a:avLst/>
          </a:prstGeom>
          <a:noFill/>
        </p:spPr>
        <p:txBody>
          <a:bodyPr wrap="none" rtlCol="0">
            <a:spAutoFit/>
          </a:bodyPr>
          <a:lstStyle/>
          <a:p>
            <a:r>
              <a:rPr lang="en-US" dirty="0"/>
              <a:t>Suppose we shrink the boundary, to include only 1 compound and 2 reactions: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832709" y="1570892"/>
            <a:ext cx="5904523" cy="3073336"/>
            <a:chOff x="2325078" y="1492738"/>
            <a:chExt cx="5904523" cy="3073336"/>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a:t>v1</a:t>
              </a:r>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a:t>v2</a:t>
              </a:r>
            </a:p>
          </p:txBody>
        </p:sp>
        <p:cxnSp>
          <p:nvCxnSpPr>
            <p:cNvPr id="6" name="Straight Connector 5"/>
            <p:cNvCxnSpPr/>
            <p:nvPr/>
          </p:nvCxnSpPr>
          <p:spPr>
            <a:xfrm flipV="1">
              <a:off x="2891692" y="2164862"/>
              <a:ext cx="2110154" cy="102381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1" y="1703752"/>
              <a:ext cx="2977660" cy="2862322"/>
            </a:xfrm>
            <a:prstGeom prst="rect">
              <a:avLst/>
            </a:prstGeom>
            <a:noFill/>
          </p:spPr>
          <p:txBody>
            <a:bodyPr wrap="square" rtlCol="0">
              <a:spAutoFit/>
            </a:bodyPr>
            <a:lstStyle/>
            <a:p>
              <a:r>
                <a:rPr lang="en-US" dirty="0"/>
                <a:t>possible solutions</a:t>
              </a:r>
            </a:p>
            <a:p>
              <a:r>
                <a:rPr lang="en-US" dirty="0"/>
                <a:t>form a “convex cone”</a:t>
              </a:r>
            </a:p>
            <a:p>
              <a:r>
                <a:rPr lang="en-US" dirty="0"/>
                <a:t>in an n-dimensional </a:t>
              </a:r>
            </a:p>
            <a:p>
              <a:r>
                <a:rPr lang="en-US" dirty="0"/>
                <a:t>abstract space</a:t>
              </a:r>
            </a:p>
            <a:p>
              <a:endParaRPr lang="en-US" dirty="0"/>
            </a:p>
            <a:p>
              <a:r>
                <a:rPr lang="en-US" dirty="0"/>
                <a:t>the region of possible solutions is also called the “null space” because the system of simultaneous equations is set equal to 0</a:t>
              </a:r>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a:t>v3</a:t>
              </a:r>
            </a:p>
          </p:txBody>
        </p:sp>
        <p:cxnSp>
          <p:nvCxnSpPr>
            <p:cNvPr id="14" name="Straight Connector 13"/>
            <p:cNvCxnSpPr/>
            <p:nvPr/>
          </p:nvCxnSpPr>
          <p:spPr>
            <a:xfrm flipV="1">
              <a:off x="2911237" y="1797535"/>
              <a:ext cx="1527908" cy="136379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1844431"/>
              <a:ext cx="1891323" cy="1344247"/>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H="1" flipV="1">
              <a:off x="4384432" y="1852247"/>
              <a:ext cx="281353" cy="93784"/>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648908" y="1557235"/>
              <a:ext cx="340962" cy="215662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0"/>
          <p:cNvGrpSpPr/>
          <p:nvPr/>
        </p:nvGrpSpPr>
        <p:grpSpPr>
          <a:xfrm>
            <a:off x="1832709" y="1570892"/>
            <a:ext cx="5118359" cy="2057459"/>
            <a:chOff x="2325078" y="1492738"/>
            <a:chExt cx="5118359" cy="2057459"/>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a:t>v1</a:t>
              </a:r>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a:t>v2</a:t>
              </a:r>
            </a:p>
          </p:txBody>
        </p:sp>
        <p:cxnSp>
          <p:nvCxnSpPr>
            <p:cNvPr id="6" name="Straight Connector 5"/>
            <p:cNvCxnSpPr/>
            <p:nvPr/>
          </p:nvCxnSpPr>
          <p:spPr>
            <a:xfrm flipV="1">
              <a:off x="2891692" y="2164862"/>
              <a:ext cx="2110154" cy="1023816"/>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0" y="1703752"/>
              <a:ext cx="2191497" cy="1200329"/>
            </a:xfrm>
            <a:prstGeom prst="rect">
              <a:avLst/>
            </a:prstGeom>
            <a:noFill/>
          </p:spPr>
          <p:txBody>
            <a:bodyPr wrap="none" rtlCol="0">
              <a:spAutoFit/>
            </a:bodyPr>
            <a:lstStyle/>
            <a:p>
              <a:r>
                <a:rPr lang="en-US" dirty="0"/>
                <a:t>possible solutions</a:t>
              </a:r>
            </a:p>
            <a:p>
              <a:r>
                <a:rPr lang="en-US" dirty="0"/>
                <a:t>form a “convex cone”</a:t>
              </a:r>
            </a:p>
            <a:p>
              <a:r>
                <a:rPr lang="en-US" dirty="0"/>
                <a:t>in an n-dimensional </a:t>
              </a:r>
            </a:p>
            <a:p>
              <a:r>
                <a:rPr lang="en-US" dirty="0"/>
                <a:t>abstract space</a:t>
              </a:r>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a:t>v3</a:t>
              </a:r>
            </a:p>
          </p:txBody>
        </p:sp>
        <p:cxnSp>
          <p:nvCxnSpPr>
            <p:cNvPr id="14" name="Straight Connector 13"/>
            <p:cNvCxnSpPr/>
            <p:nvPr/>
          </p:nvCxnSpPr>
          <p:spPr>
            <a:xfrm flipV="1">
              <a:off x="2911237" y="1797535"/>
              <a:ext cx="1527908" cy="136379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1844431"/>
              <a:ext cx="1891323" cy="1344247"/>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H="1" flipV="1">
              <a:off x="4384432" y="1852247"/>
              <a:ext cx="281353" cy="93784"/>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648908" y="1557235"/>
              <a:ext cx="340962" cy="215662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958735" y="4149969"/>
            <a:ext cx="6794127" cy="646331"/>
          </a:xfrm>
          <a:prstGeom prst="rect">
            <a:avLst/>
          </a:prstGeom>
          <a:noFill/>
        </p:spPr>
        <p:txBody>
          <a:bodyPr wrap="square" rtlCol="0">
            <a:spAutoFit/>
          </a:bodyPr>
          <a:lstStyle/>
          <a:p>
            <a:r>
              <a:rPr lang="en-US" dirty="0"/>
              <a:t>linear programming techniques are used to find an optimum solution using constraints that limit the number of allowable solutions</a:t>
            </a:r>
          </a:p>
        </p:txBody>
      </p:sp>
      <p:sp>
        <p:nvSpPr>
          <p:cNvPr id="17" name="TextBox 16"/>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cxnSp>
        <p:nvCxnSpPr>
          <p:cNvPr id="19" name="Straight Connector 18"/>
          <p:cNvCxnSpPr/>
          <p:nvPr/>
        </p:nvCxnSpPr>
        <p:spPr>
          <a:xfrm>
            <a:off x="2344615" y="2063226"/>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2864320" y="2379741"/>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5077" y="3454400"/>
            <a:ext cx="851002" cy="369332"/>
          </a:xfrm>
          <a:prstGeom prst="rect">
            <a:avLst/>
          </a:prstGeom>
          <a:noFill/>
        </p:spPr>
        <p:txBody>
          <a:bodyPr wrap="none" rtlCol="0">
            <a:spAutoFit/>
          </a:bodyPr>
          <a:lstStyle/>
          <a:p>
            <a:r>
              <a:rPr lang="en-US" dirty="0"/>
              <a:t>max v1</a:t>
            </a:r>
          </a:p>
        </p:txBody>
      </p:sp>
      <p:sp>
        <p:nvSpPr>
          <p:cNvPr id="24" name="TextBox 23"/>
          <p:cNvSpPr txBox="1"/>
          <p:nvPr/>
        </p:nvSpPr>
        <p:spPr>
          <a:xfrm>
            <a:off x="1293448" y="1629507"/>
            <a:ext cx="851002" cy="369332"/>
          </a:xfrm>
          <a:prstGeom prst="rect">
            <a:avLst/>
          </a:prstGeom>
          <a:noFill/>
        </p:spPr>
        <p:txBody>
          <a:bodyPr wrap="none" rtlCol="0">
            <a:spAutoFit/>
          </a:bodyPr>
          <a:lstStyle/>
          <a:p>
            <a:r>
              <a:rPr lang="en-US" dirty="0"/>
              <a:t>max v2</a:t>
            </a:r>
          </a:p>
        </p:txBody>
      </p:sp>
      <p:cxnSp>
        <p:nvCxnSpPr>
          <p:cNvPr id="26" name="Straight Arrow Connector 25"/>
          <p:cNvCxnSpPr/>
          <p:nvPr/>
        </p:nvCxnSpPr>
        <p:spPr>
          <a:xfrm>
            <a:off x="2157046" y="1938215"/>
            <a:ext cx="14849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04492" y="3235325"/>
            <a:ext cx="39077" cy="23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0"/>
          <p:cNvGrpSpPr/>
          <p:nvPr/>
        </p:nvGrpSpPr>
        <p:grpSpPr>
          <a:xfrm>
            <a:off x="1832709" y="1570892"/>
            <a:ext cx="5232400" cy="2519338"/>
            <a:chOff x="2325078" y="1492738"/>
            <a:chExt cx="5232400" cy="2519338"/>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a:t>v1</a:t>
              </a:r>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a:t>v2</a:t>
              </a:r>
            </a:p>
          </p:txBody>
        </p:sp>
        <p:cxnSp>
          <p:nvCxnSpPr>
            <p:cNvPr id="6" name="Straight Connector 5"/>
            <p:cNvCxnSpPr/>
            <p:nvPr/>
          </p:nvCxnSpPr>
          <p:spPr>
            <a:xfrm flipV="1">
              <a:off x="2891692" y="2540000"/>
              <a:ext cx="1336431" cy="64867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2" y="1703752"/>
              <a:ext cx="2305536" cy="2308324"/>
            </a:xfrm>
            <a:prstGeom prst="rect">
              <a:avLst/>
            </a:prstGeom>
            <a:noFill/>
          </p:spPr>
          <p:txBody>
            <a:bodyPr wrap="square" rtlCol="0">
              <a:spAutoFit/>
            </a:bodyPr>
            <a:lstStyle/>
            <a:p>
              <a:r>
                <a:rPr lang="en-US" dirty="0"/>
                <a:t>possible solutions</a:t>
              </a:r>
            </a:p>
            <a:p>
              <a:r>
                <a:rPr lang="en-US" dirty="0"/>
                <a:t>form a “convex cone”</a:t>
              </a:r>
            </a:p>
            <a:p>
              <a:r>
                <a:rPr lang="en-US" dirty="0"/>
                <a:t>in an n-dimensional </a:t>
              </a:r>
            </a:p>
            <a:p>
              <a:r>
                <a:rPr lang="en-US" dirty="0"/>
                <a:t>abstract space</a:t>
              </a:r>
            </a:p>
            <a:p>
              <a:endParaRPr lang="en-US" dirty="0"/>
            </a:p>
            <a:p>
              <a:r>
                <a:rPr lang="en-US" dirty="0"/>
                <a:t>constraints on fluxes truncate the convex cone</a:t>
              </a:r>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a:t>v3</a:t>
              </a:r>
            </a:p>
          </p:txBody>
        </p:sp>
        <p:cxnSp>
          <p:nvCxnSpPr>
            <p:cNvPr id="14" name="Straight Connector 13"/>
            <p:cNvCxnSpPr/>
            <p:nvPr/>
          </p:nvCxnSpPr>
          <p:spPr>
            <a:xfrm flipV="1">
              <a:off x="2911237" y="2016369"/>
              <a:ext cx="1309070" cy="1144964"/>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2274277"/>
              <a:ext cx="1320800" cy="91440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V="1">
              <a:off x="4164228" y="2078892"/>
              <a:ext cx="17003" cy="2474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439776" y="2047193"/>
              <a:ext cx="239142" cy="15386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cxnSp>
        <p:nvCxnSpPr>
          <p:cNvPr id="19" name="Straight Connector 18"/>
          <p:cNvCxnSpPr/>
          <p:nvPr/>
        </p:nvCxnSpPr>
        <p:spPr>
          <a:xfrm>
            <a:off x="2344615" y="2063226"/>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2864320" y="2379741"/>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5077" y="3454400"/>
            <a:ext cx="851002" cy="369332"/>
          </a:xfrm>
          <a:prstGeom prst="rect">
            <a:avLst/>
          </a:prstGeom>
          <a:noFill/>
        </p:spPr>
        <p:txBody>
          <a:bodyPr wrap="none" rtlCol="0">
            <a:spAutoFit/>
          </a:bodyPr>
          <a:lstStyle/>
          <a:p>
            <a:r>
              <a:rPr lang="en-US" dirty="0"/>
              <a:t>max v1</a:t>
            </a:r>
          </a:p>
        </p:txBody>
      </p:sp>
      <p:sp>
        <p:nvSpPr>
          <p:cNvPr id="24" name="TextBox 23"/>
          <p:cNvSpPr txBox="1"/>
          <p:nvPr/>
        </p:nvSpPr>
        <p:spPr>
          <a:xfrm>
            <a:off x="1293448" y="1629507"/>
            <a:ext cx="851002" cy="369332"/>
          </a:xfrm>
          <a:prstGeom prst="rect">
            <a:avLst/>
          </a:prstGeom>
          <a:noFill/>
        </p:spPr>
        <p:txBody>
          <a:bodyPr wrap="none" rtlCol="0">
            <a:spAutoFit/>
          </a:bodyPr>
          <a:lstStyle/>
          <a:p>
            <a:r>
              <a:rPr lang="en-US" dirty="0"/>
              <a:t>max v2</a:t>
            </a:r>
          </a:p>
        </p:txBody>
      </p:sp>
      <p:cxnSp>
        <p:nvCxnSpPr>
          <p:cNvPr id="26" name="Straight Arrow Connector 25"/>
          <p:cNvCxnSpPr/>
          <p:nvPr/>
        </p:nvCxnSpPr>
        <p:spPr>
          <a:xfrm>
            <a:off x="2157046" y="1938215"/>
            <a:ext cx="14849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04492" y="3235325"/>
            <a:ext cx="39077" cy="23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 idx="2"/>
          </p:cNvCxnSpPr>
          <p:nvPr/>
        </p:nvCxnSpPr>
        <p:spPr>
          <a:xfrm flipH="1" flipV="1">
            <a:off x="3704492" y="2164862"/>
            <a:ext cx="87602" cy="44636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8735" y="4149969"/>
            <a:ext cx="6794127" cy="923330"/>
          </a:xfrm>
          <a:prstGeom prst="rect">
            <a:avLst/>
          </a:prstGeom>
          <a:noFill/>
        </p:spPr>
        <p:txBody>
          <a:bodyPr wrap="square" rtlCol="0">
            <a:spAutoFit/>
          </a:bodyPr>
          <a:lstStyle/>
          <a:p>
            <a:r>
              <a:rPr lang="en-US" dirty="0"/>
              <a:t>linear programming techniques are used to find an optimum solution using constraints that limit the number of allowable solutions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0"/>
          <p:cNvGrpSpPr/>
          <p:nvPr/>
        </p:nvGrpSpPr>
        <p:grpSpPr>
          <a:xfrm>
            <a:off x="1832709" y="1570892"/>
            <a:ext cx="5118359" cy="2057459"/>
            <a:chOff x="2325078" y="1492738"/>
            <a:chExt cx="5118359" cy="2057459"/>
          </a:xfrm>
        </p:grpSpPr>
        <p:cxnSp>
          <p:nvCxnSpPr>
            <p:cNvPr id="2" name="Straight Connector 1"/>
            <p:cNvCxnSpPr/>
            <p:nvPr/>
          </p:nvCxnSpPr>
          <p:spPr>
            <a:xfrm>
              <a:off x="2860457" y="1492738"/>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16200000">
              <a:off x="3724022" y="2325043"/>
              <a:ext cx="15605" cy="16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95078" y="3180865"/>
              <a:ext cx="405880" cy="369332"/>
            </a:xfrm>
            <a:prstGeom prst="rect">
              <a:avLst/>
            </a:prstGeom>
            <a:noFill/>
          </p:spPr>
          <p:txBody>
            <a:bodyPr wrap="none" rtlCol="0">
              <a:spAutoFit/>
            </a:bodyPr>
            <a:lstStyle/>
            <a:p>
              <a:r>
                <a:rPr lang="en-US" dirty="0"/>
                <a:t>v1</a:t>
              </a:r>
            </a:p>
          </p:txBody>
        </p:sp>
        <p:sp>
          <p:nvSpPr>
            <p:cNvPr id="5" name="TextBox 4"/>
            <p:cNvSpPr txBox="1"/>
            <p:nvPr/>
          </p:nvSpPr>
          <p:spPr>
            <a:xfrm>
              <a:off x="2325078" y="1957757"/>
              <a:ext cx="405880" cy="369332"/>
            </a:xfrm>
            <a:prstGeom prst="rect">
              <a:avLst/>
            </a:prstGeom>
            <a:noFill/>
          </p:spPr>
          <p:txBody>
            <a:bodyPr wrap="none" rtlCol="0">
              <a:spAutoFit/>
            </a:bodyPr>
            <a:lstStyle/>
            <a:p>
              <a:r>
                <a:rPr lang="en-US" dirty="0"/>
                <a:t>v2</a:t>
              </a:r>
            </a:p>
          </p:txBody>
        </p:sp>
        <p:cxnSp>
          <p:nvCxnSpPr>
            <p:cNvPr id="6" name="Straight Connector 5"/>
            <p:cNvCxnSpPr/>
            <p:nvPr/>
          </p:nvCxnSpPr>
          <p:spPr>
            <a:xfrm flipV="1">
              <a:off x="2891692" y="2540000"/>
              <a:ext cx="1336431" cy="648678"/>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1940" y="1703752"/>
              <a:ext cx="2191497" cy="1200329"/>
            </a:xfrm>
            <a:prstGeom prst="rect">
              <a:avLst/>
            </a:prstGeom>
            <a:noFill/>
          </p:spPr>
          <p:txBody>
            <a:bodyPr wrap="none" rtlCol="0">
              <a:spAutoFit/>
            </a:bodyPr>
            <a:lstStyle/>
            <a:p>
              <a:r>
                <a:rPr lang="en-US" dirty="0"/>
                <a:t>possible solutions</a:t>
              </a:r>
            </a:p>
            <a:p>
              <a:r>
                <a:rPr lang="en-US" dirty="0"/>
                <a:t>form a “convex cone”</a:t>
              </a:r>
            </a:p>
            <a:p>
              <a:r>
                <a:rPr lang="en-US" dirty="0"/>
                <a:t>in an n-dimensional </a:t>
              </a:r>
            </a:p>
            <a:p>
              <a:r>
                <a:rPr lang="en-US" dirty="0"/>
                <a:t>abstract space</a:t>
              </a:r>
            </a:p>
          </p:txBody>
        </p:sp>
        <p:cxnSp>
          <p:nvCxnSpPr>
            <p:cNvPr id="10" name="Straight Connector 9"/>
            <p:cNvCxnSpPr/>
            <p:nvPr/>
          </p:nvCxnSpPr>
          <p:spPr>
            <a:xfrm flipV="1">
              <a:off x="2883878" y="2141415"/>
              <a:ext cx="828431" cy="10394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17632" y="1863993"/>
              <a:ext cx="405880" cy="369332"/>
            </a:xfrm>
            <a:prstGeom prst="rect">
              <a:avLst/>
            </a:prstGeom>
            <a:noFill/>
          </p:spPr>
          <p:txBody>
            <a:bodyPr wrap="none" rtlCol="0">
              <a:spAutoFit/>
            </a:bodyPr>
            <a:lstStyle/>
            <a:p>
              <a:r>
                <a:rPr lang="en-US" dirty="0"/>
                <a:t>v3</a:t>
              </a:r>
            </a:p>
          </p:txBody>
        </p:sp>
        <p:cxnSp>
          <p:nvCxnSpPr>
            <p:cNvPr id="14" name="Straight Connector 13"/>
            <p:cNvCxnSpPr/>
            <p:nvPr/>
          </p:nvCxnSpPr>
          <p:spPr>
            <a:xfrm flipV="1">
              <a:off x="2911237" y="2016369"/>
              <a:ext cx="1309070" cy="1144964"/>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91692" y="2274277"/>
              <a:ext cx="1320800" cy="91440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7" idx="4"/>
            </p:cNvCxnSpPr>
            <p:nvPr/>
          </p:nvCxnSpPr>
          <p:spPr>
            <a:xfrm flipV="1">
              <a:off x="4164228" y="2078892"/>
              <a:ext cx="17003" cy="2474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rot="14388972">
              <a:off x="3439776" y="2047193"/>
              <a:ext cx="239142" cy="15386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45592" y="293899"/>
            <a:ext cx="8852816" cy="646331"/>
          </a:xfrm>
          <a:prstGeom prst="rect">
            <a:avLst/>
          </a:prstGeom>
          <a:noFill/>
        </p:spPr>
        <p:txBody>
          <a:bodyPr wrap="square" rtlCol="0">
            <a:spAutoFit/>
          </a:bodyPr>
          <a:lstStyle/>
          <a:p>
            <a:r>
              <a:rPr lang="en-US" dirty="0"/>
              <a:t>In metabolic systems the number of </a:t>
            </a:r>
            <a:r>
              <a:rPr lang="en-US" b="1" dirty="0"/>
              <a:t>reactions</a:t>
            </a:r>
            <a:r>
              <a:rPr lang="en-US" dirty="0"/>
              <a:t> is greater than the number of </a:t>
            </a:r>
            <a:r>
              <a:rPr lang="en-US" b="1" dirty="0"/>
              <a:t>compounds</a:t>
            </a:r>
            <a:r>
              <a:rPr lang="en-US" dirty="0"/>
              <a:t>.  </a:t>
            </a:r>
          </a:p>
          <a:p>
            <a:r>
              <a:rPr lang="en-US" dirty="0"/>
              <a:t>Hence, </a:t>
            </a:r>
            <a:r>
              <a:rPr lang="en-US" b="1" dirty="0"/>
              <a:t>S</a:t>
            </a:r>
            <a:r>
              <a:rPr lang="en-US" dirty="0"/>
              <a:t> is not a square matrix and the system of equations is said to be “underdetermined”.   </a:t>
            </a:r>
          </a:p>
        </p:txBody>
      </p:sp>
      <p:cxnSp>
        <p:nvCxnSpPr>
          <p:cNvPr id="19" name="Straight Connector 18"/>
          <p:cNvCxnSpPr/>
          <p:nvPr/>
        </p:nvCxnSpPr>
        <p:spPr>
          <a:xfrm>
            <a:off x="2344615" y="2063226"/>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a:off x="2864320" y="2379741"/>
            <a:ext cx="1703754" cy="78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5077" y="3454400"/>
            <a:ext cx="851002" cy="369332"/>
          </a:xfrm>
          <a:prstGeom prst="rect">
            <a:avLst/>
          </a:prstGeom>
          <a:noFill/>
        </p:spPr>
        <p:txBody>
          <a:bodyPr wrap="none" rtlCol="0">
            <a:spAutoFit/>
          </a:bodyPr>
          <a:lstStyle/>
          <a:p>
            <a:r>
              <a:rPr lang="en-US" dirty="0"/>
              <a:t>max v1</a:t>
            </a:r>
          </a:p>
        </p:txBody>
      </p:sp>
      <p:sp>
        <p:nvSpPr>
          <p:cNvPr id="24" name="TextBox 23"/>
          <p:cNvSpPr txBox="1"/>
          <p:nvPr/>
        </p:nvSpPr>
        <p:spPr>
          <a:xfrm>
            <a:off x="1293448" y="1629507"/>
            <a:ext cx="851002" cy="369332"/>
          </a:xfrm>
          <a:prstGeom prst="rect">
            <a:avLst/>
          </a:prstGeom>
          <a:noFill/>
        </p:spPr>
        <p:txBody>
          <a:bodyPr wrap="none" rtlCol="0">
            <a:spAutoFit/>
          </a:bodyPr>
          <a:lstStyle/>
          <a:p>
            <a:r>
              <a:rPr lang="en-US" dirty="0"/>
              <a:t>max v2</a:t>
            </a:r>
          </a:p>
        </p:txBody>
      </p:sp>
      <p:cxnSp>
        <p:nvCxnSpPr>
          <p:cNvPr id="26" name="Straight Arrow Connector 25"/>
          <p:cNvCxnSpPr/>
          <p:nvPr/>
        </p:nvCxnSpPr>
        <p:spPr>
          <a:xfrm>
            <a:off x="2157046" y="1938215"/>
            <a:ext cx="148492"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04492" y="3235325"/>
            <a:ext cx="39077" cy="2347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 idx="2"/>
          </p:cNvCxnSpPr>
          <p:nvPr/>
        </p:nvCxnSpPr>
        <p:spPr>
          <a:xfrm flipH="1" flipV="1">
            <a:off x="3704492" y="2164862"/>
            <a:ext cx="87602" cy="44636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58735" y="4149969"/>
            <a:ext cx="6794127" cy="1200329"/>
          </a:xfrm>
          <a:prstGeom prst="rect">
            <a:avLst/>
          </a:prstGeom>
          <a:noFill/>
        </p:spPr>
        <p:txBody>
          <a:bodyPr wrap="square" rtlCol="0">
            <a:spAutoFit/>
          </a:bodyPr>
          <a:lstStyle/>
          <a:p>
            <a:r>
              <a:rPr lang="en-US" dirty="0"/>
              <a:t>linear programming techniques are used to find an optimum solution using constraints that limit the number of allowable solutions</a:t>
            </a:r>
          </a:p>
          <a:p>
            <a:endParaRPr lang="en-US" dirty="0"/>
          </a:p>
          <a:p>
            <a:r>
              <a:rPr lang="en-US" dirty="0"/>
              <a:t>   </a:t>
            </a:r>
            <a:r>
              <a:rPr lang="en-US" dirty="0">
                <a:solidFill>
                  <a:srgbClr val="C00000"/>
                </a:solidFill>
              </a:rPr>
              <a:t> … but optimized for what?</a:t>
            </a: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150349" y="1250414"/>
            <a:ext cx="3390223" cy="2031325"/>
          </a:xfrm>
          <a:prstGeom prst="rect">
            <a:avLst/>
          </a:prstGeom>
          <a:noFill/>
        </p:spPr>
        <p:txBody>
          <a:bodyPr wrap="none" rtlCol="0">
            <a:spAutoFit/>
          </a:bodyPr>
          <a:lstStyle/>
          <a:p>
            <a:r>
              <a:rPr lang="en-US" dirty="0">
                <a:solidFill>
                  <a:srgbClr val="C00000"/>
                </a:solidFill>
              </a:rPr>
              <a:t>r1:            1 E  + 1 F  -&gt; 1 biomass</a:t>
            </a:r>
          </a:p>
          <a:p>
            <a:r>
              <a:rPr lang="en-US" dirty="0"/>
              <a:t>r2:   1 A (external) &lt;-&gt; 1 A (in cell)</a:t>
            </a:r>
          </a:p>
          <a:p>
            <a:r>
              <a:rPr lang="en-US" dirty="0"/>
              <a:t>r3:                    1 A  &lt;-&gt; 1B</a:t>
            </a:r>
          </a:p>
          <a:p>
            <a:r>
              <a:rPr lang="en-US" dirty="0"/>
              <a:t>r4:           1 B  + 1 C &lt;-&gt; 1 E</a:t>
            </a:r>
          </a:p>
          <a:p>
            <a:r>
              <a:rPr lang="en-US" dirty="0"/>
              <a:t>r5:   1 D (external) &lt;-&gt;  1 D (in cell)</a:t>
            </a:r>
          </a:p>
          <a:p>
            <a:r>
              <a:rPr lang="en-US" dirty="0"/>
              <a:t>r6:                     1 D &lt;-&gt;  1 C  </a:t>
            </a:r>
          </a:p>
          <a:p>
            <a:r>
              <a:rPr lang="en-US" dirty="0"/>
              <a:t>r7:                     1 C &lt;-&gt;   1 F</a:t>
            </a:r>
          </a:p>
        </p:txBody>
      </p:sp>
      <p:grpSp>
        <p:nvGrpSpPr>
          <p:cNvPr id="2" name="Group 50"/>
          <p:cNvGrpSpPr/>
          <p:nvPr/>
        </p:nvGrpSpPr>
        <p:grpSpPr>
          <a:xfrm>
            <a:off x="328166" y="3634095"/>
            <a:ext cx="5280148" cy="2932779"/>
            <a:chOff x="679841" y="2446215"/>
            <a:chExt cx="5280148" cy="2932779"/>
          </a:xfrm>
        </p:grpSpPr>
        <p:sp>
          <p:nvSpPr>
            <p:cNvPr id="22" name="TextBox 21"/>
            <p:cNvSpPr txBox="1"/>
            <p:nvPr/>
          </p:nvSpPr>
          <p:spPr>
            <a:xfrm>
              <a:off x="3063624" y="2446215"/>
              <a:ext cx="1155253" cy="369332"/>
            </a:xfrm>
            <a:prstGeom prst="rect">
              <a:avLst/>
            </a:prstGeom>
            <a:noFill/>
          </p:spPr>
          <p:txBody>
            <a:bodyPr wrap="none" rtlCol="0">
              <a:spAutoFit/>
            </a:bodyPr>
            <a:lstStyle/>
            <a:p>
              <a:r>
                <a:rPr lang="en-US" dirty="0"/>
                <a:t>Reactions:</a:t>
              </a:r>
            </a:p>
          </p:txBody>
        </p:sp>
        <p:sp>
          <p:nvSpPr>
            <p:cNvPr id="32" name="TextBox 31"/>
            <p:cNvSpPr txBox="1"/>
            <p:nvPr/>
          </p:nvSpPr>
          <p:spPr>
            <a:xfrm>
              <a:off x="679841" y="4134339"/>
              <a:ext cx="1313180" cy="369332"/>
            </a:xfrm>
            <a:prstGeom prst="rect">
              <a:avLst/>
            </a:prstGeom>
            <a:noFill/>
          </p:spPr>
          <p:txBody>
            <a:bodyPr wrap="none" rtlCol="0">
              <a:spAutoFit/>
            </a:bodyPr>
            <a:lstStyle/>
            <a:p>
              <a:r>
                <a:rPr lang="en-US" dirty="0"/>
                <a:t>Compounds</a:t>
              </a:r>
            </a:p>
          </p:txBody>
        </p:sp>
        <p:grpSp>
          <p:nvGrpSpPr>
            <p:cNvPr id="3" name="Group 46"/>
            <p:cNvGrpSpPr/>
            <p:nvPr/>
          </p:nvGrpSpPr>
          <p:grpSpPr>
            <a:xfrm>
              <a:off x="2117969" y="2821353"/>
              <a:ext cx="2948693" cy="2379136"/>
              <a:chOff x="5478584" y="1750646"/>
              <a:chExt cx="2948693" cy="2379136"/>
            </a:xfrm>
          </p:grpSpPr>
          <p:sp>
            <p:nvSpPr>
              <p:cNvPr id="23" name="TextBox 22"/>
              <p:cNvSpPr txBox="1"/>
              <p:nvPr/>
            </p:nvSpPr>
            <p:spPr>
              <a:xfrm>
                <a:off x="5478584" y="2086707"/>
                <a:ext cx="327334" cy="1754326"/>
              </a:xfrm>
              <a:prstGeom prst="rect">
                <a:avLst/>
              </a:prstGeom>
              <a:noFill/>
            </p:spPr>
            <p:txBody>
              <a:bodyPr wrap="none" rtlCol="0">
                <a:spAutoFit/>
              </a:bodyPr>
              <a:lstStyle/>
              <a:p>
                <a:r>
                  <a:rPr lang="en-US" dirty="0"/>
                  <a:t>A</a:t>
                </a:r>
              </a:p>
              <a:p>
                <a:r>
                  <a:rPr lang="en-US" dirty="0"/>
                  <a:t>B</a:t>
                </a:r>
              </a:p>
              <a:p>
                <a:r>
                  <a:rPr lang="en-US" dirty="0"/>
                  <a:t>C</a:t>
                </a:r>
              </a:p>
              <a:p>
                <a:r>
                  <a:rPr lang="en-US" dirty="0"/>
                  <a:t>D</a:t>
                </a:r>
              </a:p>
              <a:p>
                <a:r>
                  <a:rPr lang="en-US" dirty="0"/>
                  <a:t>E</a:t>
                </a:r>
              </a:p>
              <a:p>
                <a:r>
                  <a:rPr lang="en-US" dirty="0"/>
                  <a:t>F</a:t>
                </a:r>
              </a:p>
            </p:txBody>
          </p:sp>
          <p:sp>
            <p:nvSpPr>
              <p:cNvPr id="30" name="Left Bracket 29"/>
              <p:cNvSpPr/>
              <p:nvPr/>
            </p:nvSpPr>
            <p:spPr>
              <a:xfrm>
                <a:off x="5955294" y="2133600"/>
                <a:ext cx="125057" cy="168812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flipH="1">
                <a:off x="8295895" y="2145330"/>
                <a:ext cx="97810" cy="16842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6361737" y="2086712"/>
                <a:ext cx="301686" cy="1754326"/>
              </a:xfrm>
              <a:prstGeom prst="rect">
                <a:avLst/>
              </a:prstGeom>
              <a:noFill/>
            </p:spPr>
            <p:txBody>
              <a:bodyPr wrap="none" rtlCol="0">
                <a:spAutoFit/>
              </a:bodyPr>
              <a:lstStyle/>
              <a:p>
                <a:r>
                  <a:rPr lang="en-US" dirty="0"/>
                  <a:t>1</a:t>
                </a:r>
              </a:p>
              <a:p>
                <a:r>
                  <a:rPr lang="en-US" dirty="0"/>
                  <a:t>0</a:t>
                </a:r>
              </a:p>
              <a:p>
                <a:r>
                  <a:rPr lang="en-US" dirty="0"/>
                  <a:t>0</a:t>
                </a:r>
              </a:p>
              <a:p>
                <a:r>
                  <a:rPr lang="en-US" dirty="0"/>
                  <a:t>0</a:t>
                </a:r>
              </a:p>
              <a:p>
                <a:r>
                  <a:rPr lang="en-US" dirty="0"/>
                  <a:t>0</a:t>
                </a:r>
              </a:p>
              <a:p>
                <a:r>
                  <a:rPr lang="en-US" dirty="0"/>
                  <a:t>0</a:t>
                </a:r>
              </a:p>
            </p:txBody>
          </p:sp>
          <p:sp>
            <p:nvSpPr>
              <p:cNvPr id="40" name="TextBox 39"/>
              <p:cNvSpPr txBox="1"/>
              <p:nvPr/>
            </p:nvSpPr>
            <p:spPr>
              <a:xfrm>
                <a:off x="5963141" y="1750646"/>
                <a:ext cx="2464136" cy="369332"/>
              </a:xfrm>
              <a:prstGeom prst="rect">
                <a:avLst/>
              </a:prstGeom>
              <a:noFill/>
            </p:spPr>
            <p:txBody>
              <a:bodyPr wrap="none" rtlCol="0">
                <a:spAutoFit/>
              </a:bodyPr>
              <a:lstStyle/>
              <a:p>
                <a:r>
                  <a:rPr lang="en-US" dirty="0">
                    <a:solidFill>
                      <a:srgbClr val="C00000"/>
                    </a:solidFill>
                  </a:rPr>
                  <a:t>r1</a:t>
                </a:r>
                <a:r>
                  <a:rPr lang="en-US" dirty="0"/>
                  <a:t>   r2   r3   r4   r5  r6   r7</a:t>
                </a:r>
              </a:p>
            </p:txBody>
          </p:sp>
          <p:sp>
            <p:nvSpPr>
              <p:cNvPr id="41" name="TextBox 40"/>
              <p:cNvSpPr txBox="1"/>
              <p:nvPr/>
            </p:nvSpPr>
            <p:spPr>
              <a:xfrm>
                <a:off x="6662622" y="2098442"/>
                <a:ext cx="372218" cy="1754326"/>
              </a:xfrm>
              <a:prstGeom prst="rect">
                <a:avLst/>
              </a:prstGeom>
              <a:noFill/>
            </p:spPr>
            <p:txBody>
              <a:bodyPr wrap="none" rtlCol="0">
                <a:spAutoFit/>
              </a:bodyPr>
              <a:lstStyle/>
              <a:p>
                <a:r>
                  <a:rPr lang="en-US" dirty="0"/>
                  <a:t>-1</a:t>
                </a:r>
              </a:p>
              <a:p>
                <a:r>
                  <a:rPr lang="en-US" dirty="0"/>
                  <a:t> 1</a:t>
                </a:r>
              </a:p>
              <a:p>
                <a:r>
                  <a:rPr lang="en-US" dirty="0"/>
                  <a:t> 0</a:t>
                </a:r>
              </a:p>
              <a:p>
                <a:r>
                  <a:rPr lang="en-US" dirty="0"/>
                  <a:t> 0</a:t>
                </a:r>
              </a:p>
              <a:p>
                <a:r>
                  <a:rPr lang="en-US" dirty="0"/>
                  <a:t> 0</a:t>
                </a:r>
              </a:p>
              <a:p>
                <a:r>
                  <a:rPr lang="en-US" dirty="0"/>
                  <a:t> 0</a:t>
                </a:r>
              </a:p>
            </p:txBody>
          </p:sp>
          <p:sp>
            <p:nvSpPr>
              <p:cNvPr id="42" name="TextBox 41"/>
              <p:cNvSpPr txBox="1"/>
              <p:nvPr/>
            </p:nvSpPr>
            <p:spPr>
              <a:xfrm>
                <a:off x="7010397" y="2094542"/>
                <a:ext cx="372218" cy="1754326"/>
              </a:xfrm>
              <a:prstGeom prst="rect">
                <a:avLst/>
              </a:prstGeom>
              <a:noFill/>
            </p:spPr>
            <p:txBody>
              <a:bodyPr wrap="none" rtlCol="0">
                <a:spAutoFit/>
              </a:bodyPr>
              <a:lstStyle/>
              <a:p>
                <a:r>
                  <a:rPr lang="en-US" dirty="0"/>
                  <a:t> 0</a:t>
                </a:r>
              </a:p>
              <a:p>
                <a:r>
                  <a:rPr lang="en-US" dirty="0"/>
                  <a:t>-1</a:t>
                </a:r>
              </a:p>
              <a:p>
                <a:r>
                  <a:rPr lang="en-US" dirty="0"/>
                  <a:t>-1</a:t>
                </a:r>
              </a:p>
              <a:p>
                <a:r>
                  <a:rPr lang="en-US" dirty="0"/>
                  <a:t> 0</a:t>
                </a:r>
              </a:p>
              <a:p>
                <a:r>
                  <a:rPr lang="en-US" dirty="0"/>
                  <a:t> 1</a:t>
                </a:r>
              </a:p>
              <a:p>
                <a:r>
                  <a:rPr lang="en-US" dirty="0"/>
                  <a:t> 0</a:t>
                </a:r>
              </a:p>
            </p:txBody>
          </p:sp>
          <p:sp>
            <p:nvSpPr>
              <p:cNvPr id="43" name="TextBox 42"/>
              <p:cNvSpPr txBox="1"/>
              <p:nvPr/>
            </p:nvSpPr>
            <p:spPr>
              <a:xfrm>
                <a:off x="7350357" y="2098457"/>
                <a:ext cx="354584" cy="2031325"/>
              </a:xfrm>
              <a:prstGeom prst="rect">
                <a:avLst/>
              </a:prstGeom>
              <a:noFill/>
            </p:spPr>
            <p:txBody>
              <a:bodyPr wrap="none" rtlCol="0">
                <a:spAutoFit/>
              </a:bodyPr>
              <a:lstStyle/>
              <a:p>
                <a:r>
                  <a:rPr lang="en-US" dirty="0"/>
                  <a:t> 0</a:t>
                </a:r>
              </a:p>
              <a:p>
                <a:r>
                  <a:rPr lang="en-US" dirty="0"/>
                  <a:t> 0</a:t>
                </a:r>
              </a:p>
              <a:p>
                <a:r>
                  <a:rPr lang="en-US" dirty="0"/>
                  <a:t> 0</a:t>
                </a:r>
              </a:p>
              <a:p>
                <a:r>
                  <a:rPr lang="en-US" dirty="0"/>
                  <a:t> 1</a:t>
                </a:r>
              </a:p>
              <a:p>
                <a:r>
                  <a:rPr lang="en-US" dirty="0"/>
                  <a:t> 0</a:t>
                </a:r>
              </a:p>
              <a:p>
                <a:r>
                  <a:rPr lang="en-US" dirty="0"/>
                  <a:t> 0</a:t>
                </a:r>
              </a:p>
              <a:p>
                <a:r>
                  <a:rPr lang="en-US" dirty="0"/>
                  <a:t> </a:t>
                </a:r>
              </a:p>
            </p:txBody>
          </p:sp>
          <p:sp>
            <p:nvSpPr>
              <p:cNvPr id="44" name="TextBox 43"/>
              <p:cNvSpPr txBox="1"/>
              <p:nvPr/>
            </p:nvSpPr>
            <p:spPr>
              <a:xfrm>
                <a:off x="7694217" y="2106272"/>
                <a:ext cx="372218" cy="1754326"/>
              </a:xfrm>
              <a:prstGeom prst="rect">
                <a:avLst/>
              </a:prstGeom>
              <a:noFill/>
            </p:spPr>
            <p:txBody>
              <a:bodyPr wrap="none" rtlCol="0">
                <a:spAutoFit/>
              </a:bodyPr>
              <a:lstStyle/>
              <a:p>
                <a:r>
                  <a:rPr lang="en-US" dirty="0"/>
                  <a:t> 0</a:t>
                </a:r>
              </a:p>
              <a:p>
                <a:r>
                  <a:rPr lang="en-US" dirty="0"/>
                  <a:t> 0</a:t>
                </a:r>
              </a:p>
              <a:p>
                <a:r>
                  <a:rPr lang="en-US" dirty="0"/>
                  <a:t> 1</a:t>
                </a:r>
              </a:p>
              <a:p>
                <a:r>
                  <a:rPr lang="en-US" dirty="0"/>
                  <a:t>-1</a:t>
                </a:r>
              </a:p>
              <a:p>
                <a:r>
                  <a:rPr lang="en-US" dirty="0"/>
                  <a:t> 0</a:t>
                </a:r>
              </a:p>
              <a:p>
                <a:r>
                  <a:rPr lang="en-US" dirty="0"/>
                  <a:t> 0</a:t>
                </a:r>
              </a:p>
            </p:txBody>
          </p:sp>
          <p:sp>
            <p:nvSpPr>
              <p:cNvPr id="45" name="TextBox 44"/>
              <p:cNvSpPr txBox="1"/>
              <p:nvPr/>
            </p:nvSpPr>
            <p:spPr>
              <a:xfrm>
                <a:off x="5935827" y="2090627"/>
                <a:ext cx="425116" cy="1754326"/>
              </a:xfrm>
              <a:prstGeom prst="rect">
                <a:avLst/>
              </a:prstGeom>
              <a:noFill/>
            </p:spPr>
            <p:txBody>
              <a:bodyPr wrap="none" rtlCol="0">
                <a:spAutoFit/>
              </a:bodyPr>
              <a:lstStyle/>
              <a:p>
                <a:r>
                  <a:rPr lang="en-US" dirty="0"/>
                  <a:t>  </a:t>
                </a:r>
                <a:r>
                  <a:rPr lang="en-US" dirty="0">
                    <a:solidFill>
                      <a:srgbClr val="C00000"/>
                    </a:solidFill>
                  </a:rPr>
                  <a:t>0</a:t>
                </a:r>
              </a:p>
              <a:p>
                <a:r>
                  <a:rPr lang="en-US" dirty="0">
                    <a:solidFill>
                      <a:srgbClr val="C00000"/>
                    </a:solidFill>
                  </a:rPr>
                  <a:t>  0</a:t>
                </a:r>
              </a:p>
              <a:p>
                <a:r>
                  <a:rPr lang="en-US" dirty="0">
                    <a:solidFill>
                      <a:srgbClr val="C00000"/>
                    </a:solidFill>
                  </a:rPr>
                  <a:t>  0</a:t>
                </a:r>
              </a:p>
              <a:p>
                <a:r>
                  <a:rPr lang="en-US" dirty="0">
                    <a:solidFill>
                      <a:srgbClr val="C00000"/>
                    </a:solidFill>
                  </a:rPr>
                  <a:t>  0</a:t>
                </a:r>
              </a:p>
              <a:p>
                <a:r>
                  <a:rPr lang="en-US" dirty="0">
                    <a:solidFill>
                      <a:srgbClr val="C00000"/>
                    </a:solidFill>
                  </a:rPr>
                  <a:t> -1</a:t>
                </a:r>
              </a:p>
              <a:p>
                <a:r>
                  <a:rPr lang="en-US" dirty="0">
                    <a:solidFill>
                      <a:srgbClr val="C00000"/>
                    </a:solidFill>
                  </a:rPr>
                  <a:t> -1</a:t>
                </a:r>
              </a:p>
            </p:txBody>
          </p:sp>
          <p:sp>
            <p:nvSpPr>
              <p:cNvPr id="46" name="TextBox 45"/>
              <p:cNvSpPr txBox="1"/>
              <p:nvPr/>
            </p:nvSpPr>
            <p:spPr>
              <a:xfrm>
                <a:off x="8026362" y="2102372"/>
                <a:ext cx="372218" cy="1754326"/>
              </a:xfrm>
              <a:prstGeom prst="rect">
                <a:avLst/>
              </a:prstGeom>
              <a:noFill/>
            </p:spPr>
            <p:txBody>
              <a:bodyPr wrap="none" rtlCol="0">
                <a:spAutoFit/>
              </a:bodyPr>
              <a:lstStyle/>
              <a:p>
                <a:r>
                  <a:rPr lang="en-US" dirty="0"/>
                  <a:t> 0</a:t>
                </a:r>
              </a:p>
              <a:p>
                <a:r>
                  <a:rPr lang="en-US" dirty="0"/>
                  <a:t> 0</a:t>
                </a:r>
              </a:p>
              <a:p>
                <a:r>
                  <a:rPr lang="en-US" dirty="0"/>
                  <a:t>-1</a:t>
                </a:r>
              </a:p>
              <a:p>
                <a:r>
                  <a:rPr lang="en-US" dirty="0"/>
                  <a:t> 0</a:t>
                </a:r>
              </a:p>
              <a:p>
                <a:r>
                  <a:rPr lang="en-US" dirty="0"/>
                  <a:t> 0</a:t>
                </a:r>
              </a:p>
              <a:p>
                <a:r>
                  <a:rPr lang="en-US" dirty="0"/>
                  <a:t> 1</a:t>
                </a:r>
              </a:p>
            </p:txBody>
          </p:sp>
        </p:grpSp>
        <p:sp>
          <p:nvSpPr>
            <p:cNvPr id="48" name="TextBox 47"/>
            <p:cNvSpPr txBox="1"/>
            <p:nvPr/>
          </p:nvSpPr>
          <p:spPr>
            <a:xfrm>
              <a:off x="5283201" y="3751385"/>
              <a:ext cx="676788" cy="584775"/>
            </a:xfrm>
            <a:prstGeom prst="rect">
              <a:avLst/>
            </a:prstGeom>
            <a:noFill/>
          </p:spPr>
          <p:txBody>
            <a:bodyPr wrap="none" rtlCol="0">
              <a:spAutoFit/>
            </a:bodyPr>
            <a:lstStyle/>
            <a:p>
              <a:r>
                <a:rPr lang="en-US" sz="3200" dirty="0"/>
                <a:t>= </a:t>
              </a:r>
              <a:r>
                <a:rPr lang="en-US" sz="3200" b="1" dirty="0"/>
                <a:t>S</a:t>
              </a:r>
            </a:p>
          </p:txBody>
        </p:sp>
        <p:sp>
          <p:nvSpPr>
            <p:cNvPr id="49" name="TextBox 48"/>
            <p:cNvSpPr txBox="1"/>
            <p:nvPr/>
          </p:nvSpPr>
          <p:spPr>
            <a:xfrm>
              <a:off x="2665029" y="5009662"/>
              <a:ext cx="2258646" cy="369332"/>
            </a:xfrm>
            <a:prstGeom prst="rect">
              <a:avLst/>
            </a:prstGeom>
            <a:noFill/>
          </p:spPr>
          <p:txBody>
            <a:bodyPr wrap="square" rtlCol="0">
              <a:spAutoFit/>
            </a:bodyPr>
            <a:lstStyle/>
            <a:p>
              <a:r>
                <a:rPr lang="en-US" dirty="0" err="1"/>
                <a:t>stoichiometry</a:t>
              </a:r>
              <a:r>
                <a:rPr lang="en-US" dirty="0"/>
                <a:t> matrix</a:t>
              </a:r>
            </a:p>
          </p:txBody>
        </p:sp>
      </p:grpSp>
      <p:grpSp>
        <p:nvGrpSpPr>
          <p:cNvPr id="4" name="Group 55"/>
          <p:cNvGrpSpPr/>
          <p:nvPr/>
        </p:nvGrpSpPr>
        <p:grpSpPr>
          <a:xfrm>
            <a:off x="6131183" y="3829482"/>
            <a:ext cx="2558044" cy="2484616"/>
            <a:chOff x="5685707" y="570523"/>
            <a:chExt cx="2558044" cy="2484616"/>
          </a:xfrm>
        </p:grpSpPr>
        <p:sp>
          <p:nvSpPr>
            <p:cNvPr id="50" name="TextBox 49"/>
            <p:cNvSpPr txBox="1"/>
            <p:nvPr/>
          </p:nvSpPr>
          <p:spPr>
            <a:xfrm>
              <a:off x="6674339" y="1023814"/>
              <a:ext cx="405880" cy="2031325"/>
            </a:xfrm>
            <a:prstGeom prst="rect">
              <a:avLst/>
            </a:prstGeom>
            <a:noFill/>
          </p:spPr>
          <p:txBody>
            <a:bodyPr wrap="none" rtlCol="0">
              <a:spAutoFit/>
            </a:bodyPr>
            <a:lstStyle/>
            <a:p>
              <a:r>
                <a:rPr lang="en-US" dirty="0">
                  <a:solidFill>
                    <a:srgbClr val="C00000"/>
                  </a:solidFill>
                </a:rPr>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52" name="Left Bracket 51"/>
            <p:cNvSpPr/>
            <p:nvPr/>
          </p:nvSpPr>
          <p:spPr>
            <a:xfrm flipH="1">
              <a:off x="6986837" y="1039447"/>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ket 52"/>
            <p:cNvSpPr/>
            <p:nvPr/>
          </p:nvSpPr>
          <p:spPr>
            <a:xfrm>
              <a:off x="6615606" y="1035539"/>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908432" y="570523"/>
              <a:ext cx="2335319" cy="369332"/>
            </a:xfrm>
            <a:prstGeom prst="rect">
              <a:avLst/>
            </a:prstGeom>
            <a:noFill/>
          </p:spPr>
          <p:txBody>
            <a:bodyPr wrap="none" rtlCol="0">
              <a:spAutoFit/>
            </a:bodyPr>
            <a:lstStyle/>
            <a:p>
              <a:r>
                <a:rPr lang="en-US" dirty="0"/>
                <a:t>flux vector (unknowns)</a:t>
              </a:r>
            </a:p>
          </p:txBody>
        </p:sp>
        <p:sp>
          <p:nvSpPr>
            <p:cNvPr id="55" name="TextBox 54"/>
            <p:cNvSpPr txBox="1"/>
            <p:nvPr/>
          </p:nvSpPr>
          <p:spPr>
            <a:xfrm>
              <a:off x="5685707" y="1637323"/>
              <a:ext cx="676788" cy="584775"/>
            </a:xfrm>
            <a:prstGeom prst="rect">
              <a:avLst/>
            </a:prstGeom>
            <a:noFill/>
          </p:spPr>
          <p:txBody>
            <a:bodyPr wrap="none" rtlCol="0">
              <a:spAutoFit/>
            </a:bodyPr>
            <a:lstStyle/>
            <a:p>
              <a:r>
                <a:rPr lang="en-US" sz="3200" b="1" dirty="0"/>
                <a:t>v =</a:t>
              </a:r>
            </a:p>
          </p:txBody>
        </p:sp>
      </p:grpSp>
      <p:sp>
        <p:nvSpPr>
          <p:cNvPr id="65" name="TextBox 64"/>
          <p:cNvSpPr txBox="1"/>
          <p:nvPr/>
        </p:nvSpPr>
        <p:spPr>
          <a:xfrm>
            <a:off x="5158164" y="922176"/>
            <a:ext cx="1417824" cy="369332"/>
          </a:xfrm>
          <a:prstGeom prst="rect">
            <a:avLst/>
          </a:prstGeom>
          <a:noFill/>
        </p:spPr>
        <p:txBody>
          <a:bodyPr wrap="none" rtlCol="0">
            <a:spAutoFit/>
          </a:bodyPr>
          <a:lstStyle/>
          <a:p>
            <a:r>
              <a:rPr lang="en-US" b="1" dirty="0"/>
              <a:t>Reaction list:</a:t>
            </a:r>
          </a:p>
        </p:txBody>
      </p:sp>
      <p:sp>
        <p:nvSpPr>
          <p:cNvPr id="96" name="TextBox 95"/>
          <p:cNvSpPr txBox="1"/>
          <p:nvPr/>
        </p:nvSpPr>
        <p:spPr>
          <a:xfrm flipH="1">
            <a:off x="397407" y="125049"/>
            <a:ext cx="7128808" cy="646331"/>
          </a:xfrm>
          <a:prstGeom prst="rect">
            <a:avLst/>
          </a:prstGeom>
          <a:noFill/>
        </p:spPr>
        <p:txBody>
          <a:bodyPr wrap="square" rtlCol="0">
            <a:spAutoFit/>
          </a:bodyPr>
          <a:lstStyle/>
          <a:p>
            <a:r>
              <a:rPr lang="en-US" b="1" dirty="0">
                <a:solidFill>
                  <a:srgbClr val="0070C0"/>
                </a:solidFill>
              </a:rPr>
              <a:t>A common choice is to maximize flux of the “biomass” equation: </a:t>
            </a:r>
          </a:p>
          <a:p>
            <a:r>
              <a:rPr lang="en-US" b="1" dirty="0">
                <a:solidFill>
                  <a:srgbClr val="0070C0"/>
                </a:solidFill>
              </a:rPr>
              <a:t>             i.e. find the solution that gives the largest value for </a:t>
            </a:r>
            <a:r>
              <a:rPr lang="en-US" b="1" dirty="0">
                <a:solidFill>
                  <a:srgbClr val="FF0000"/>
                </a:solidFill>
              </a:rPr>
              <a:t>v1</a:t>
            </a:r>
            <a:r>
              <a:rPr lang="en-US" b="1" dirty="0">
                <a:solidFill>
                  <a:srgbClr val="0070C0"/>
                </a:solidFill>
              </a:rPr>
              <a:t>  </a:t>
            </a:r>
          </a:p>
        </p:txBody>
      </p:sp>
      <p:grpSp>
        <p:nvGrpSpPr>
          <p:cNvPr id="97" name="Group 96"/>
          <p:cNvGrpSpPr/>
          <p:nvPr/>
        </p:nvGrpSpPr>
        <p:grpSpPr>
          <a:xfrm>
            <a:off x="638837" y="875301"/>
            <a:ext cx="3992921" cy="2269420"/>
            <a:chOff x="638837" y="429846"/>
            <a:chExt cx="3992921" cy="2269420"/>
          </a:xfrm>
        </p:grpSpPr>
        <p:sp>
          <p:nvSpPr>
            <p:cNvPr id="98" name="Rectangle 97"/>
            <p:cNvSpPr/>
            <p:nvPr/>
          </p:nvSpPr>
          <p:spPr>
            <a:xfrm>
              <a:off x="1810639" y="1181073"/>
              <a:ext cx="317716" cy="369332"/>
            </a:xfrm>
            <a:prstGeom prst="rect">
              <a:avLst/>
            </a:prstGeom>
          </p:spPr>
          <p:txBody>
            <a:bodyPr wrap="none">
              <a:spAutoFit/>
            </a:bodyPr>
            <a:lstStyle/>
            <a:p>
              <a:r>
                <a:rPr lang="en-US" dirty="0"/>
                <a:t>A</a:t>
              </a:r>
            </a:p>
          </p:txBody>
        </p:sp>
        <p:cxnSp>
          <p:nvCxnSpPr>
            <p:cNvPr id="99" name="Straight Arrow Connector 98"/>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377234" y="1177173"/>
              <a:ext cx="309700" cy="369332"/>
            </a:xfrm>
            <a:prstGeom prst="rect">
              <a:avLst/>
            </a:prstGeom>
          </p:spPr>
          <p:txBody>
            <a:bodyPr wrap="none">
              <a:spAutoFit/>
            </a:bodyPr>
            <a:lstStyle/>
            <a:p>
              <a:r>
                <a:rPr lang="en-US" dirty="0"/>
                <a:t>B</a:t>
              </a:r>
            </a:p>
          </p:txBody>
        </p:sp>
        <p:cxnSp>
          <p:nvCxnSpPr>
            <p:cNvPr id="101" name="Straight Arrow Connector 100"/>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631229" y="1181088"/>
              <a:ext cx="308098" cy="369332"/>
            </a:xfrm>
            <a:prstGeom prst="rect">
              <a:avLst/>
            </a:prstGeom>
          </p:spPr>
          <p:txBody>
            <a:bodyPr wrap="none">
              <a:spAutoFit/>
            </a:bodyPr>
            <a:lstStyle/>
            <a:p>
              <a:r>
                <a:rPr lang="en-US" dirty="0"/>
                <a:t>C</a:t>
              </a:r>
            </a:p>
          </p:txBody>
        </p:sp>
        <p:sp>
          <p:nvSpPr>
            <p:cNvPr id="103" name="Rectangle 102"/>
            <p:cNvSpPr/>
            <p:nvPr/>
          </p:nvSpPr>
          <p:spPr>
            <a:xfrm>
              <a:off x="2627322" y="622283"/>
              <a:ext cx="327334" cy="369332"/>
            </a:xfrm>
            <a:prstGeom prst="rect">
              <a:avLst/>
            </a:prstGeom>
          </p:spPr>
          <p:txBody>
            <a:bodyPr wrap="none">
              <a:spAutoFit/>
            </a:bodyPr>
            <a:lstStyle/>
            <a:p>
              <a:r>
                <a:rPr lang="en-US" dirty="0"/>
                <a:t>D</a:t>
              </a:r>
            </a:p>
          </p:txBody>
        </p:sp>
        <p:grpSp>
          <p:nvGrpSpPr>
            <p:cNvPr id="104" name="Group 15"/>
            <p:cNvGrpSpPr/>
            <p:nvPr/>
          </p:nvGrpSpPr>
          <p:grpSpPr>
            <a:xfrm>
              <a:off x="2532084" y="1503530"/>
              <a:ext cx="269752" cy="122072"/>
              <a:chOff x="3110402" y="1104943"/>
              <a:chExt cx="269752" cy="122072"/>
            </a:xfrm>
          </p:grpSpPr>
          <p:cxnSp>
            <p:nvCxnSpPr>
              <p:cNvPr id="127" name="Straight Connector 126"/>
              <p:cNvCxnSpPr>
                <a:stCxn id="100"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529630" y="1798502"/>
              <a:ext cx="296876" cy="369332"/>
            </a:xfrm>
            <a:prstGeom prst="rect">
              <a:avLst/>
            </a:prstGeom>
          </p:spPr>
          <p:txBody>
            <a:bodyPr wrap="none">
              <a:spAutoFit/>
            </a:bodyPr>
            <a:lstStyle/>
            <a:p>
              <a:r>
                <a:rPr lang="en-US" dirty="0"/>
                <a:t>E</a:t>
              </a:r>
            </a:p>
          </p:txBody>
        </p:sp>
        <p:cxnSp>
          <p:nvCxnSpPr>
            <p:cNvPr id="107" name="Straight Arrow Connector 106"/>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3197847" y="1184995"/>
              <a:ext cx="290464" cy="369332"/>
            </a:xfrm>
            <a:prstGeom prst="rect">
              <a:avLst/>
            </a:prstGeom>
          </p:spPr>
          <p:txBody>
            <a:bodyPr wrap="none">
              <a:spAutoFit/>
            </a:bodyPr>
            <a:lstStyle/>
            <a:p>
              <a:r>
                <a:rPr lang="en-US" dirty="0"/>
                <a:t>F</a:t>
              </a:r>
            </a:p>
          </p:txBody>
        </p:sp>
        <p:cxnSp>
          <p:nvCxnSpPr>
            <p:cNvPr id="109" name="Straight Arrow Connector 108"/>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112" name="TextBox 111"/>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113" name="TextBox 112"/>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114" name="TextBox 113"/>
            <p:cNvSpPr txBox="1"/>
            <p:nvPr/>
          </p:nvSpPr>
          <p:spPr>
            <a:xfrm>
              <a:off x="1875693" y="437662"/>
              <a:ext cx="381836" cy="369332"/>
            </a:xfrm>
            <a:prstGeom prst="rect">
              <a:avLst/>
            </a:prstGeom>
            <a:noFill/>
          </p:spPr>
          <p:txBody>
            <a:bodyPr wrap="none" rtlCol="0">
              <a:spAutoFit/>
            </a:bodyPr>
            <a:lstStyle/>
            <a:p>
              <a:r>
                <a:rPr lang="en-US" dirty="0"/>
                <a:t>r5</a:t>
              </a:r>
            </a:p>
          </p:txBody>
        </p:sp>
        <p:sp>
          <p:nvSpPr>
            <p:cNvPr id="115" name="TextBox 114"/>
            <p:cNvSpPr txBox="1"/>
            <p:nvPr/>
          </p:nvSpPr>
          <p:spPr>
            <a:xfrm>
              <a:off x="2852617" y="875335"/>
              <a:ext cx="381836" cy="369332"/>
            </a:xfrm>
            <a:prstGeom prst="rect">
              <a:avLst/>
            </a:prstGeom>
            <a:noFill/>
          </p:spPr>
          <p:txBody>
            <a:bodyPr wrap="none" rtlCol="0">
              <a:spAutoFit/>
            </a:bodyPr>
            <a:lstStyle/>
            <a:p>
              <a:r>
                <a:rPr lang="en-US" dirty="0"/>
                <a:t>r6</a:t>
              </a:r>
            </a:p>
          </p:txBody>
        </p:sp>
        <p:sp>
          <p:nvSpPr>
            <p:cNvPr id="116" name="TextBox 115"/>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117" name="Straight Arrow Connector 11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120" name="TextBox 119"/>
            <p:cNvSpPr txBox="1"/>
            <p:nvPr/>
          </p:nvSpPr>
          <p:spPr>
            <a:xfrm>
              <a:off x="687780" y="937857"/>
              <a:ext cx="769763" cy="369332"/>
            </a:xfrm>
            <a:prstGeom prst="rect">
              <a:avLst/>
            </a:prstGeom>
            <a:noFill/>
          </p:spPr>
          <p:txBody>
            <a:bodyPr wrap="none" rtlCol="0">
              <a:spAutoFit/>
            </a:bodyPr>
            <a:lstStyle/>
            <a:p>
              <a:r>
                <a:rPr lang="en-US" dirty="0"/>
                <a:t>media</a:t>
              </a:r>
            </a:p>
          </p:txBody>
        </p:sp>
        <p:sp>
          <p:nvSpPr>
            <p:cNvPr id="121" name="Rectangle 120"/>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grpSp>
          <p:nvGrpSpPr>
            <p:cNvPr id="122" name="Group 90"/>
            <p:cNvGrpSpPr/>
            <p:nvPr/>
          </p:nvGrpSpPr>
          <p:grpSpPr>
            <a:xfrm>
              <a:off x="1563077" y="429846"/>
              <a:ext cx="2446213" cy="1727199"/>
              <a:chOff x="1563077" y="429846"/>
              <a:chExt cx="2446213" cy="1727199"/>
            </a:xfrm>
          </p:grpSpPr>
          <p:sp>
            <p:nvSpPr>
              <p:cNvPr id="123" name="Rectangle 122"/>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313734" y="1500557"/>
                <a:ext cx="381836" cy="369332"/>
              </a:xfrm>
              <a:prstGeom prst="rect">
                <a:avLst/>
              </a:prstGeom>
              <a:noFill/>
            </p:spPr>
            <p:txBody>
              <a:bodyPr wrap="none" rtlCol="0">
                <a:spAutoFit/>
              </a:bodyPr>
              <a:lstStyle/>
              <a:p>
                <a:r>
                  <a:rPr lang="en-US" dirty="0"/>
                  <a:t>r1</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1611112" y="2626053"/>
            <a:ext cx="4173504" cy="2559087"/>
            <a:chOff x="4166673" y="4056198"/>
            <a:chExt cx="4173504" cy="2559087"/>
          </a:xfrm>
        </p:grpSpPr>
        <p:sp>
          <p:nvSpPr>
            <p:cNvPr id="29" name="TextBox 28"/>
            <p:cNvSpPr txBox="1"/>
            <p:nvPr/>
          </p:nvSpPr>
          <p:spPr>
            <a:xfrm>
              <a:off x="4572000" y="4110902"/>
              <a:ext cx="2220480" cy="369332"/>
            </a:xfrm>
            <a:prstGeom prst="rect">
              <a:avLst/>
            </a:prstGeom>
            <a:noFill/>
          </p:spPr>
          <p:txBody>
            <a:bodyPr wrap="none" rtlCol="0">
              <a:spAutoFit/>
            </a:bodyPr>
            <a:lstStyle/>
            <a:p>
              <a:r>
                <a:rPr lang="en-US" b="1" dirty="0">
                  <a:solidFill>
                    <a:srgbClr val="FF0000"/>
                  </a:solidFill>
                </a:rPr>
                <a:t>1</a:t>
              </a:r>
              <a:r>
                <a:rPr lang="en-US" dirty="0"/>
                <a:t>    0   0    0    0    0    0</a:t>
              </a:r>
            </a:p>
          </p:txBody>
        </p:sp>
        <p:grpSp>
          <p:nvGrpSpPr>
            <p:cNvPr id="5" name="Group 34"/>
            <p:cNvGrpSpPr/>
            <p:nvPr/>
          </p:nvGrpSpPr>
          <p:grpSpPr>
            <a:xfrm>
              <a:off x="7081720" y="4177729"/>
              <a:ext cx="496277" cy="2031325"/>
              <a:chOff x="6342067" y="789749"/>
              <a:chExt cx="496277" cy="2031325"/>
            </a:xfrm>
          </p:grpSpPr>
          <p:sp>
            <p:nvSpPr>
              <p:cNvPr id="36" name="TextBox 35"/>
              <p:cNvSpPr txBox="1"/>
              <p:nvPr/>
            </p:nvSpPr>
            <p:spPr>
              <a:xfrm>
                <a:off x="6400800" y="789749"/>
                <a:ext cx="410690" cy="2031325"/>
              </a:xfrm>
              <a:prstGeom prst="rect">
                <a:avLst/>
              </a:prstGeom>
              <a:noFill/>
            </p:spPr>
            <p:txBody>
              <a:bodyPr wrap="none" rtlCol="0">
                <a:spAutoFit/>
              </a:bodyPr>
              <a:lstStyle/>
              <a:p>
                <a:r>
                  <a:rPr lang="en-US" b="1" dirty="0">
                    <a:solidFill>
                      <a:srgbClr val="FF0000"/>
                    </a:solidFill>
                  </a:rPr>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37" name="Left Bracket 36"/>
              <p:cNvSpPr/>
              <p:nvPr/>
            </p:nvSpPr>
            <p:spPr>
              <a:xfrm flipH="1">
                <a:off x="6713298" y="805382"/>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6342067" y="801474"/>
                <a:ext cx="125046" cy="196166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Left Bracket 38"/>
            <p:cNvSpPr/>
            <p:nvPr/>
          </p:nvSpPr>
          <p:spPr>
            <a:xfrm>
              <a:off x="4565283" y="4173425"/>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ket 46"/>
            <p:cNvSpPr/>
            <p:nvPr/>
          </p:nvSpPr>
          <p:spPr>
            <a:xfrm flipH="1">
              <a:off x="6741868" y="4169517"/>
              <a:ext cx="101600" cy="25009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4166673" y="4056198"/>
              <a:ext cx="312906" cy="461665"/>
            </a:xfrm>
            <a:prstGeom prst="rect">
              <a:avLst/>
            </a:prstGeom>
            <a:noFill/>
          </p:spPr>
          <p:txBody>
            <a:bodyPr wrap="none" rtlCol="0">
              <a:spAutoFit/>
            </a:bodyPr>
            <a:lstStyle/>
            <a:p>
              <a:r>
                <a:rPr lang="en-US" sz="2400" b="1" dirty="0"/>
                <a:t>c</a:t>
              </a:r>
            </a:p>
          </p:txBody>
        </p:sp>
        <p:sp>
          <p:nvSpPr>
            <p:cNvPr id="55" name="TextBox 54"/>
            <p:cNvSpPr txBox="1"/>
            <p:nvPr/>
          </p:nvSpPr>
          <p:spPr>
            <a:xfrm>
              <a:off x="6472238" y="4939333"/>
              <a:ext cx="284052" cy="369332"/>
            </a:xfrm>
            <a:prstGeom prst="rect">
              <a:avLst/>
            </a:prstGeom>
            <a:noFill/>
          </p:spPr>
          <p:txBody>
            <a:bodyPr wrap="none" rtlCol="0">
              <a:spAutoFit/>
            </a:bodyPr>
            <a:lstStyle/>
            <a:p>
              <a:r>
                <a:rPr lang="en-US" dirty="0"/>
                <a:t>x</a:t>
              </a:r>
            </a:p>
          </p:txBody>
        </p:sp>
        <p:sp>
          <p:nvSpPr>
            <p:cNvPr id="56" name="TextBox 55"/>
            <p:cNvSpPr txBox="1"/>
            <p:nvPr/>
          </p:nvSpPr>
          <p:spPr>
            <a:xfrm>
              <a:off x="7660183" y="4970594"/>
              <a:ext cx="679994" cy="369332"/>
            </a:xfrm>
            <a:prstGeom prst="rect">
              <a:avLst/>
            </a:prstGeom>
            <a:noFill/>
          </p:spPr>
          <p:txBody>
            <a:bodyPr wrap="none" rtlCol="0">
              <a:spAutoFit/>
            </a:bodyPr>
            <a:lstStyle/>
            <a:p>
              <a:r>
                <a:rPr lang="en-US" dirty="0"/>
                <a:t>=   </a:t>
              </a:r>
              <a:r>
                <a:rPr lang="en-US" b="1" dirty="0">
                  <a:solidFill>
                    <a:srgbClr val="FF0000"/>
                  </a:solidFill>
                </a:rPr>
                <a:t>v1</a:t>
              </a:r>
            </a:p>
          </p:txBody>
        </p:sp>
        <p:sp>
          <p:nvSpPr>
            <p:cNvPr id="65" name="Rectangle 64"/>
            <p:cNvSpPr/>
            <p:nvPr/>
          </p:nvSpPr>
          <p:spPr>
            <a:xfrm>
              <a:off x="7185095" y="6153620"/>
              <a:ext cx="330540" cy="461665"/>
            </a:xfrm>
            <a:prstGeom prst="rect">
              <a:avLst/>
            </a:prstGeom>
          </p:spPr>
          <p:txBody>
            <a:bodyPr wrap="none">
              <a:spAutoFit/>
            </a:bodyPr>
            <a:lstStyle/>
            <a:p>
              <a:r>
                <a:rPr lang="en-US" sz="2400" b="1" dirty="0"/>
                <a:t>v</a:t>
              </a:r>
              <a:endParaRPr lang="en-US" sz="2400" dirty="0"/>
            </a:p>
          </p:txBody>
        </p:sp>
      </p:grpSp>
      <p:sp>
        <p:nvSpPr>
          <p:cNvPr id="48" name="TextBox 47"/>
          <p:cNvSpPr txBox="1"/>
          <p:nvPr/>
        </p:nvSpPr>
        <p:spPr>
          <a:xfrm>
            <a:off x="859732" y="3202365"/>
            <a:ext cx="699230" cy="523220"/>
          </a:xfrm>
          <a:prstGeom prst="rect">
            <a:avLst/>
          </a:prstGeom>
          <a:noFill/>
        </p:spPr>
        <p:txBody>
          <a:bodyPr wrap="none" rtlCol="0">
            <a:spAutoFit/>
          </a:bodyPr>
          <a:lstStyle/>
          <a:p>
            <a:r>
              <a:rPr lang="en-US" sz="2800" b="1" dirty="0"/>
              <a:t>Z = </a:t>
            </a:r>
          </a:p>
        </p:txBody>
      </p:sp>
      <p:sp>
        <p:nvSpPr>
          <p:cNvPr id="59" name="TextBox 58"/>
          <p:cNvSpPr txBox="1"/>
          <p:nvPr/>
        </p:nvSpPr>
        <p:spPr>
          <a:xfrm>
            <a:off x="382977" y="359556"/>
            <a:ext cx="7432407" cy="1200329"/>
          </a:xfrm>
          <a:prstGeom prst="rect">
            <a:avLst/>
          </a:prstGeom>
          <a:noFill/>
        </p:spPr>
        <p:txBody>
          <a:bodyPr wrap="square" rtlCol="0">
            <a:spAutoFit/>
          </a:bodyPr>
          <a:lstStyle/>
          <a:p>
            <a:r>
              <a:rPr lang="en-US" dirty="0"/>
              <a:t>The linear programming algorithm maximizes a so-called </a:t>
            </a:r>
            <a:r>
              <a:rPr lang="en-US" b="1" dirty="0">
                <a:solidFill>
                  <a:schemeClr val="accent1">
                    <a:lumMod val="75000"/>
                  </a:schemeClr>
                </a:solidFill>
              </a:rPr>
              <a:t>objective function</a:t>
            </a:r>
            <a:r>
              <a:rPr lang="en-US" dirty="0"/>
              <a:t> </a:t>
            </a:r>
            <a:r>
              <a:rPr lang="en-US" b="1" dirty="0"/>
              <a:t>Z</a:t>
            </a:r>
          </a:p>
          <a:p>
            <a:endParaRPr lang="en-US" b="1" dirty="0"/>
          </a:p>
          <a:p>
            <a:r>
              <a:rPr lang="en-US" b="1" dirty="0"/>
              <a:t>Z</a:t>
            </a:r>
            <a:r>
              <a:rPr lang="en-US" dirty="0"/>
              <a:t> is a number defined as a </a:t>
            </a:r>
            <a:r>
              <a:rPr lang="en-US" b="1" dirty="0"/>
              <a:t>dot</a:t>
            </a:r>
            <a:r>
              <a:rPr lang="en-US" dirty="0"/>
              <a:t> product of two vectors, a utility vector </a:t>
            </a:r>
            <a:r>
              <a:rPr lang="en-US" b="1" dirty="0"/>
              <a:t>c</a:t>
            </a:r>
            <a:r>
              <a:rPr lang="en-US" dirty="0"/>
              <a:t> and our flux vector </a:t>
            </a:r>
            <a:r>
              <a:rPr lang="en-US" b="1" dirty="0"/>
              <a:t>v</a:t>
            </a:r>
          </a:p>
        </p:txBody>
      </p:sp>
      <p:sp>
        <p:nvSpPr>
          <p:cNvPr id="66" name="TextBox 65"/>
          <p:cNvSpPr txBox="1"/>
          <p:nvPr/>
        </p:nvSpPr>
        <p:spPr>
          <a:xfrm>
            <a:off x="328245" y="5502030"/>
            <a:ext cx="8120185" cy="923330"/>
          </a:xfrm>
          <a:prstGeom prst="rect">
            <a:avLst/>
          </a:prstGeom>
          <a:noFill/>
        </p:spPr>
        <p:txBody>
          <a:bodyPr wrap="square" rtlCol="0">
            <a:spAutoFit/>
          </a:bodyPr>
          <a:lstStyle/>
          <a:p>
            <a:r>
              <a:rPr lang="en-US" dirty="0"/>
              <a:t>If all we care about is biomass production, then </a:t>
            </a:r>
            <a:r>
              <a:rPr lang="en-US" b="1" dirty="0"/>
              <a:t>v1</a:t>
            </a:r>
            <a:r>
              <a:rPr lang="en-US" dirty="0"/>
              <a:t> is assigned weight </a:t>
            </a:r>
            <a:r>
              <a:rPr lang="en-US" b="1" dirty="0"/>
              <a:t>1</a:t>
            </a:r>
            <a:r>
              <a:rPr lang="en-US" dirty="0"/>
              <a:t> and the rest are weighted</a:t>
            </a:r>
            <a:r>
              <a:rPr lang="en-US" b="1" dirty="0"/>
              <a:t> 0</a:t>
            </a:r>
            <a:r>
              <a:rPr lang="en-US" dirty="0"/>
              <a:t>.  In that case, </a:t>
            </a:r>
            <a:r>
              <a:rPr lang="en-US" b="1" dirty="0">
                <a:solidFill>
                  <a:srgbClr val="FF0000"/>
                </a:solidFill>
              </a:rPr>
              <a:t>v1</a:t>
            </a:r>
            <a:r>
              <a:rPr lang="en-US" dirty="0"/>
              <a:t> (flux to biomass) will be maximized.  Alternatively, we are free to assign a mix of weights in </a:t>
            </a:r>
            <a:r>
              <a:rPr lang="en-US" b="1" dirty="0"/>
              <a:t>c</a:t>
            </a:r>
            <a:r>
              <a:rPr lang="en-US" dirty="0"/>
              <a:t>. </a:t>
            </a:r>
            <a:endParaRPr lang="en-US" b="1" dirty="0"/>
          </a:p>
        </p:txBody>
      </p:sp>
      <p:sp>
        <p:nvSpPr>
          <p:cNvPr id="67" name="TextBox 66"/>
          <p:cNvSpPr txBox="1"/>
          <p:nvPr/>
        </p:nvSpPr>
        <p:spPr>
          <a:xfrm>
            <a:off x="2637711" y="1449797"/>
            <a:ext cx="1116011" cy="523220"/>
          </a:xfrm>
          <a:prstGeom prst="rect">
            <a:avLst/>
          </a:prstGeom>
          <a:noFill/>
        </p:spPr>
        <p:txBody>
          <a:bodyPr wrap="none" rtlCol="0">
            <a:spAutoFit/>
          </a:bodyPr>
          <a:lstStyle/>
          <a:p>
            <a:r>
              <a:rPr lang="en-US" sz="2800" b="1" dirty="0"/>
              <a:t>Z = </a:t>
            </a:r>
            <a:r>
              <a:rPr lang="en-US" sz="2800" b="1" dirty="0" err="1"/>
              <a:t>c∙v</a:t>
            </a:r>
            <a:endParaRPr lang="en-US" sz="2800" b="1" dirty="0"/>
          </a:p>
        </p:txBody>
      </p:sp>
      <p:sp>
        <p:nvSpPr>
          <p:cNvPr id="68" name="TextBox 67"/>
          <p:cNvSpPr txBox="1"/>
          <p:nvPr/>
        </p:nvSpPr>
        <p:spPr>
          <a:xfrm>
            <a:off x="312616" y="2711949"/>
            <a:ext cx="523798" cy="369332"/>
          </a:xfrm>
          <a:prstGeom prst="rect">
            <a:avLst/>
          </a:prstGeom>
          <a:noFill/>
        </p:spPr>
        <p:txBody>
          <a:bodyPr wrap="none" rtlCol="0">
            <a:spAutoFit/>
          </a:bodyPr>
          <a:lstStyle/>
          <a:p>
            <a:r>
              <a:rPr lang="en-US" dirty="0"/>
              <a:t>E.g.</a:t>
            </a:r>
          </a:p>
        </p:txBody>
      </p:sp>
      <p:sp>
        <p:nvSpPr>
          <p:cNvPr id="73" name="TextBox 72"/>
          <p:cNvSpPr txBox="1"/>
          <p:nvPr/>
        </p:nvSpPr>
        <p:spPr>
          <a:xfrm>
            <a:off x="429842" y="2141420"/>
            <a:ext cx="4826771" cy="369332"/>
          </a:xfrm>
          <a:prstGeom prst="rect">
            <a:avLst/>
          </a:prstGeom>
          <a:noFill/>
        </p:spPr>
        <p:txBody>
          <a:bodyPr wrap="none" rtlCol="0">
            <a:spAutoFit/>
          </a:bodyPr>
          <a:lstStyle/>
          <a:p>
            <a:r>
              <a:rPr lang="en-US" b="1" dirty="0"/>
              <a:t>c</a:t>
            </a:r>
            <a:r>
              <a:rPr lang="en-US" dirty="0"/>
              <a:t> is a vector that assigns a weight to each flux in </a:t>
            </a:r>
            <a:r>
              <a:rPr lang="en-US" b="1" dirty="0"/>
              <a:t>v</a:t>
            </a:r>
            <a:endParaRPr lang="en-US" dirty="0"/>
          </a:p>
        </p:txBody>
      </p:sp>
      <p:sp>
        <p:nvSpPr>
          <p:cNvPr id="20" name="TextBox 19"/>
          <p:cNvSpPr txBox="1"/>
          <p:nvPr/>
        </p:nvSpPr>
        <p:spPr>
          <a:xfrm>
            <a:off x="5939693" y="2879249"/>
            <a:ext cx="2328983" cy="1477328"/>
          </a:xfrm>
          <a:prstGeom prst="rect">
            <a:avLst/>
          </a:prstGeom>
          <a:noFill/>
        </p:spPr>
        <p:txBody>
          <a:bodyPr wrap="square" rtlCol="0">
            <a:spAutoFit/>
          </a:bodyPr>
          <a:lstStyle/>
          <a:p>
            <a:r>
              <a:rPr lang="en-US" b="1" dirty="0"/>
              <a:t>c</a:t>
            </a:r>
            <a:r>
              <a:rPr lang="en-US" dirty="0"/>
              <a:t> is a device for selecting fluxes from the “menu” listed in </a:t>
            </a:r>
            <a:r>
              <a:rPr lang="en-US" b="1" dirty="0"/>
              <a:t>v</a:t>
            </a:r>
            <a:r>
              <a:rPr lang="en-US" dirty="0"/>
              <a:t> that are to be added up to calculate </a:t>
            </a:r>
            <a:r>
              <a:rPr lang="en-US" b="1" dirty="0"/>
              <a:t>Z</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3147" y="1082478"/>
            <a:ext cx="1116011" cy="523220"/>
          </a:xfrm>
          <a:prstGeom prst="rect">
            <a:avLst/>
          </a:prstGeom>
          <a:noFill/>
        </p:spPr>
        <p:txBody>
          <a:bodyPr wrap="none" rtlCol="0">
            <a:spAutoFit/>
          </a:bodyPr>
          <a:lstStyle/>
          <a:p>
            <a:r>
              <a:rPr lang="en-US" sz="2800" b="1" dirty="0"/>
              <a:t>Z = </a:t>
            </a:r>
            <a:r>
              <a:rPr lang="en-US" sz="2800" b="1" dirty="0" err="1"/>
              <a:t>c∙v</a:t>
            </a:r>
            <a:endParaRPr lang="en-US" sz="2800" b="1" dirty="0"/>
          </a:p>
        </p:txBody>
      </p:sp>
      <p:sp>
        <p:nvSpPr>
          <p:cNvPr id="5" name="TextBox 4"/>
          <p:cNvSpPr txBox="1"/>
          <p:nvPr/>
        </p:nvSpPr>
        <p:spPr>
          <a:xfrm>
            <a:off x="379987" y="406401"/>
            <a:ext cx="8212248" cy="369332"/>
          </a:xfrm>
          <a:prstGeom prst="rect">
            <a:avLst/>
          </a:prstGeom>
          <a:noFill/>
        </p:spPr>
        <p:txBody>
          <a:bodyPr wrap="none" rtlCol="0">
            <a:spAutoFit/>
          </a:bodyPr>
          <a:lstStyle/>
          <a:p>
            <a:r>
              <a:rPr lang="en-US" dirty="0"/>
              <a:t>The objective function allows a single flux or weighted sum of fluxes to be maximized</a:t>
            </a:r>
          </a:p>
        </p:txBody>
      </p:sp>
      <p:sp>
        <p:nvSpPr>
          <p:cNvPr id="6" name="TextBox 5"/>
          <p:cNvSpPr txBox="1"/>
          <p:nvPr/>
        </p:nvSpPr>
        <p:spPr>
          <a:xfrm>
            <a:off x="347809" y="1840523"/>
            <a:ext cx="7537938" cy="3139321"/>
          </a:xfrm>
          <a:prstGeom prst="rect">
            <a:avLst/>
          </a:prstGeom>
          <a:noFill/>
        </p:spPr>
        <p:txBody>
          <a:bodyPr wrap="square" rtlCol="0">
            <a:spAutoFit/>
          </a:bodyPr>
          <a:lstStyle/>
          <a:p>
            <a:r>
              <a:rPr lang="en-US" dirty="0"/>
              <a:t>Typically other constraints must be added:</a:t>
            </a:r>
          </a:p>
          <a:p>
            <a:endParaRPr lang="en-US" dirty="0"/>
          </a:p>
          <a:p>
            <a:r>
              <a:rPr lang="en-US" dirty="0"/>
              <a:t>Individual fluxes are restricted to ranges of realistic values. </a:t>
            </a:r>
          </a:p>
          <a:p>
            <a:endParaRPr lang="en-US" dirty="0"/>
          </a:p>
          <a:p>
            <a:r>
              <a:rPr lang="en-US" dirty="0"/>
              <a:t>Thermodynamic considerations are used to identify irreversible reactions (e.g. ATP consuming reactions typically are allowed to have flux only in the forward direction.)</a:t>
            </a:r>
          </a:p>
          <a:p>
            <a:endParaRPr lang="en-US" dirty="0"/>
          </a:p>
          <a:p>
            <a:r>
              <a:rPr lang="en-US" dirty="0"/>
              <a:t>Flux constraints enable hypothesis testing;  i.e. setting O</a:t>
            </a:r>
            <a:r>
              <a:rPr lang="en-US" baseline="-25000" dirty="0"/>
              <a:t>2</a:t>
            </a:r>
            <a:r>
              <a:rPr lang="en-US" dirty="0"/>
              <a:t> uptake flux to 0 might be used to simulate anaerobic metabolism.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C25F1-6B39-418B-B49B-54EEC99152A6}"/>
              </a:ext>
            </a:extLst>
          </p:cNvPr>
          <p:cNvSpPr txBox="1"/>
          <p:nvPr/>
        </p:nvSpPr>
        <p:spPr>
          <a:xfrm>
            <a:off x="733647" y="505046"/>
            <a:ext cx="6822702" cy="1200329"/>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Constraints, extensions to FBA, and beyond…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Chris and Sam</a:t>
            </a:r>
          </a:p>
        </p:txBody>
      </p:sp>
    </p:spTree>
    <p:extLst>
      <p:ext uri="{BB962C8B-B14F-4D97-AF65-F5344CB8AC3E}">
        <p14:creationId xmlns:p14="http://schemas.microsoft.com/office/powerpoint/2010/main" val="76872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1969" y="851877"/>
            <a:ext cx="5213800" cy="2585323"/>
          </a:xfrm>
          <a:prstGeom prst="rect">
            <a:avLst/>
          </a:prstGeom>
          <a:noFill/>
        </p:spPr>
        <p:txBody>
          <a:bodyPr wrap="none" rtlCol="0">
            <a:spAutoFit/>
          </a:bodyPr>
          <a:lstStyle/>
          <a:p>
            <a:r>
              <a:rPr lang="en-US" dirty="0"/>
              <a:t>FBA: What is it used for?</a:t>
            </a:r>
          </a:p>
          <a:p>
            <a:endParaRPr lang="en-US" dirty="0"/>
          </a:p>
          <a:p>
            <a:pPr>
              <a:buFontTx/>
              <a:buChar char="-"/>
            </a:pPr>
            <a:r>
              <a:rPr lang="en-US" dirty="0"/>
              <a:t>metabolic reconstruction</a:t>
            </a:r>
          </a:p>
          <a:p>
            <a:pPr>
              <a:buFontTx/>
              <a:buChar char="-"/>
            </a:pPr>
            <a:r>
              <a:rPr lang="en-US" dirty="0"/>
              <a:t>gap filling</a:t>
            </a:r>
          </a:p>
          <a:p>
            <a:pPr>
              <a:buFontTx/>
              <a:buChar char="-"/>
            </a:pPr>
            <a:r>
              <a:rPr lang="en-US" dirty="0"/>
              <a:t>phenotype prediction</a:t>
            </a:r>
          </a:p>
          <a:p>
            <a:r>
              <a:rPr lang="en-US" dirty="0"/>
              <a:t>	-target genes for knockouts</a:t>
            </a:r>
          </a:p>
          <a:p>
            <a:r>
              <a:rPr lang="en-US" dirty="0"/>
              <a:t>	-test whether the model agrees with results</a:t>
            </a:r>
          </a:p>
          <a:p>
            <a:r>
              <a:rPr lang="en-US" dirty="0"/>
              <a:t>-interpretation and modeling of </a:t>
            </a:r>
            <a:r>
              <a:rPr lang="en-US" dirty="0" err="1"/>
              <a:t>transcriptome</a:t>
            </a:r>
            <a:r>
              <a:rPr lang="en-US" dirty="0"/>
              <a:t> data</a:t>
            </a:r>
          </a:p>
          <a:p>
            <a:r>
              <a:rPr lang="en-US" dirty="0"/>
              <a:t>-formulation of testable hypotheses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632" y="304800"/>
            <a:ext cx="8440599" cy="2308324"/>
          </a:xfrm>
          <a:prstGeom prst="rect">
            <a:avLst/>
          </a:prstGeom>
          <a:noFill/>
        </p:spPr>
        <p:txBody>
          <a:bodyPr wrap="square" rtlCol="0">
            <a:spAutoFit/>
          </a:bodyPr>
          <a:lstStyle/>
          <a:p>
            <a:r>
              <a:rPr lang="en-US" b="1" dirty="0"/>
              <a:t>Metabolic reconstruction</a:t>
            </a:r>
            <a:r>
              <a:rPr lang="en-US" dirty="0"/>
              <a:t>: mapping the </a:t>
            </a:r>
            <a:r>
              <a:rPr lang="en-US" b="1" dirty="0"/>
              <a:t>gene list</a:t>
            </a:r>
            <a:r>
              <a:rPr lang="en-US" dirty="0"/>
              <a:t> for an organism to the </a:t>
            </a:r>
            <a:r>
              <a:rPr lang="en-US" b="1" dirty="0"/>
              <a:t>reaction list</a:t>
            </a:r>
          </a:p>
          <a:p>
            <a:endParaRPr lang="en-US" b="1" dirty="0"/>
          </a:p>
          <a:p>
            <a:r>
              <a:rPr lang="en-US" b="1" dirty="0"/>
              <a:t>Gene list   -&gt;  Reaction list</a:t>
            </a:r>
          </a:p>
          <a:p>
            <a:endParaRPr lang="en-US" b="1" dirty="0"/>
          </a:p>
          <a:p>
            <a:r>
              <a:rPr lang="en-US" dirty="0"/>
              <a:t>In principle, the complete list of metabolic </a:t>
            </a:r>
            <a:r>
              <a:rPr lang="en-US" b="1" dirty="0"/>
              <a:t>reactions</a:t>
            </a:r>
            <a:r>
              <a:rPr lang="en-US" dirty="0"/>
              <a:t> an organism is capable of performing (its metabolic potential) can be determined from its genome sequence. That is most of what we need to build an FBA model.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632" y="304800"/>
            <a:ext cx="8440599" cy="5078313"/>
          </a:xfrm>
          <a:prstGeom prst="rect">
            <a:avLst/>
          </a:prstGeom>
          <a:noFill/>
        </p:spPr>
        <p:txBody>
          <a:bodyPr wrap="square" rtlCol="0">
            <a:spAutoFit/>
          </a:bodyPr>
          <a:lstStyle/>
          <a:p>
            <a:r>
              <a:rPr lang="en-US" b="1" dirty="0"/>
              <a:t>Metabolic reconstruction</a:t>
            </a:r>
            <a:r>
              <a:rPr lang="en-US" dirty="0"/>
              <a:t>: mapping the </a:t>
            </a:r>
            <a:r>
              <a:rPr lang="en-US" b="1" dirty="0"/>
              <a:t>gene list</a:t>
            </a:r>
            <a:r>
              <a:rPr lang="en-US" dirty="0"/>
              <a:t> for an organism to the </a:t>
            </a:r>
            <a:r>
              <a:rPr lang="en-US" b="1" dirty="0"/>
              <a:t>reaction list</a:t>
            </a:r>
          </a:p>
          <a:p>
            <a:endParaRPr lang="en-US" b="1" dirty="0"/>
          </a:p>
          <a:p>
            <a:r>
              <a:rPr lang="en-US" b="1" dirty="0"/>
              <a:t>Gene list   -&gt;  Reaction list</a:t>
            </a:r>
          </a:p>
          <a:p>
            <a:endParaRPr lang="en-US" b="1" dirty="0"/>
          </a:p>
          <a:p>
            <a:r>
              <a:rPr lang="en-US" dirty="0"/>
              <a:t>In principle, the complete list of metabolic </a:t>
            </a:r>
            <a:r>
              <a:rPr lang="en-US" b="1" dirty="0"/>
              <a:t>reactions</a:t>
            </a:r>
            <a:r>
              <a:rPr lang="en-US" dirty="0"/>
              <a:t> an organism is capable of performing (its metabolic potential) can be determined from its genome sequence. That is most of what we need to build an FBA model. </a:t>
            </a:r>
          </a:p>
          <a:p>
            <a:endParaRPr lang="en-US" dirty="0"/>
          </a:p>
          <a:p>
            <a:r>
              <a:rPr lang="en-US" dirty="0"/>
              <a:t>In practice, there will be many gaps and </a:t>
            </a:r>
            <a:r>
              <a:rPr lang="en-US" dirty="0" err="1"/>
              <a:t>mis</a:t>
            </a:r>
            <a:r>
              <a:rPr lang="en-US" dirty="0"/>
              <a:t>-annotated genes.  </a:t>
            </a:r>
          </a:p>
          <a:p>
            <a:endParaRPr lang="en-US" dirty="0"/>
          </a:p>
          <a:p>
            <a:r>
              <a:rPr lang="en-US" dirty="0"/>
              <a:t>However, FBA can be used to test whether the genome annotation is consistent with the known metabolic potential of the organism.  </a:t>
            </a:r>
          </a:p>
          <a:p>
            <a:endParaRPr lang="en-US" dirty="0"/>
          </a:p>
          <a:p>
            <a:r>
              <a:rPr lang="en-US" dirty="0"/>
              <a:t>For example, we know that green plants should be capable of photosynthesis (e.g. the Calvin cycle).  We can test whether an FBA model constructed from the annotated gene list includes flux through the Calvin cycle.  If it does not, then one or more genes (enzymes) are likely missing from the list.  Gap-filling methods are then used to find the missing genes.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07" y="110516"/>
            <a:ext cx="4415693" cy="663208"/>
          </a:xfrm>
        </p:spPr>
        <p:txBody>
          <a:bodyPr>
            <a:normAutofit/>
          </a:bodyPr>
          <a:lstStyle/>
          <a:p>
            <a:r>
              <a:rPr lang="en-US" sz="2400" dirty="0" err="1"/>
              <a:t>Plastidial</a:t>
            </a:r>
            <a:r>
              <a:rPr lang="en-US" sz="2400" dirty="0"/>
              <a:t> sandbox</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263" y="1011258"/>
            <a:ext cx="6408784" cy="5033962"/>
          </a:xfrm>
          <a:prstGeom prst="rect">
            <a:avLst/>
          </a:prstGeom>
        </p:spPr>
      </p:pic>
      <p:sp>
        <p:nvSpPr>
          <p:cNvPr id="171" name="TextBox 170"/>
          <p:cNvSpPr txBox="1"/>
          <p:nvPr/>
        </p:nvSpPr>
        <p:spPr>
          <a:xfrm>
            <a:off x="5974815" y="2000369"/>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rxn00018</a:t>
            </a:r>
          </a:p>
        </p:txBody>
      </p:sp>
      <p:sp>
        <p:nvSpPr>
          <p:cNvPr id="172" name="TextBox 171"/>
          <p:cNvSpPr txBox="1"/>
          <p:nvPr/>
        </p:nvSpPr>
        <p:spPr>
          <a:xfrm>
            <a:off x="6749515" y="2984717"/>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rxn01100</a:t>
            </a:r>
          </a:p>
        </p:txBody>
      </p:sp>
      <p:sp>
        <p:nvSpPr>
          <p:cNvPr id="173" name="TextBox 172"/>
          <p:cNvSpPr txBox="1"/>
          <p:nvPr/>
        </p:nvSpPr>
        <p:spPr>
          <a:xfrm>
            <a:off x="6795961" y="3969065"/>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rxn00782</a:t>
            </a:r>
          </a:p>
        </p:txBody>
      </p:sp>
      <p:sp>
        <p:nvSpPr>
          <p:cNvPr id="174" name="TextBox 173"/>
          <p:cNvSpPr txBox="1"/>
          <p:nvPr/>
        </p:nvSpPr>
        <p:spPr>
          <a:xfrm>
            <a:off x="6565184" y="4853253"/>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rxn00747</a:t>
            </a:r>
          </a:p>
        </p:txBody>
      </p:sp>
      <p:sp>
        <p:nvSpPr>
          <p:cNvPr id="175" name="TextBox 174"/>
          <p:cNvSpPr txBox="1"/>
          <p:nvPr/>
        </p:nvSpPr>
        <p:spPr>
          <a:xfrm>
            <a:off x="4749084" y="5737443"/>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rxn15116</a:t>
            </a:r>
          </a:p>
        </p:txBody>
      </p:sp>
      <p:sp>
        <p:nvSpPr>
          <p:cNvPr id="177" name="TextBox 176"/>
          <p:cNvSpPr txBox="1"/>
          <p:nvPr/>
        </p:nvSpPr>
        <p:spPr>
          <a:xfrm>
            <a:off x="2996484" y="4853253"/>
            <a:ext cx="1066800" cy="307777"/>
          </a:xfrm>
          <a:prstGeom prst="rect">
            <a:avLst/>
          </a:prstGeom>
          <a:solidFill>
            <a:schemeClr val="accent1">
              <a:lumMod val="40000"/>
              <a:lumOff val="60000"/>
            </a:schemeClr>
          </a:solidFill>
        </p:spPr>
        <p:txBody>
          <a:bodyPr wrap="square" rtlCol="0">
            <a:spAutoFit/>
          </a:bodyPr>
          <a:lstStyle/>
          <a:p>
            <a:r>
              <a:rPr lang="en-US" sz="1400">
                <a:solidFill>
                  <a:schemeClr val="accent4">
                    <a:lumMod val="75000"/>
                  </a:schemeClr>
                </a:solidFill>
                <a:latin typeface="Courier" charset="0"/>
                <a:ea typeface="Courier" charset="0"/>
                <a:cs typeface="Courier" charset="0"/>
              </a:rPr>
              <a:t>rxn15494</a:t>
            </a:r>
            <a:endParaRPr lang="en-US" sz="1400" dirty="0">
              <a:solidFill>
                <a:schemeClr val="accent4">
                  <a:lumMod val="75000"/>
                </a:schemeClr>
              </a:solidFill>
              <a:latin typeface="Courier" charset="0"/>
              <a:ea typeface="Courier" charset="0"/>
              <a:cs typeface="Courier" charset="0"/>
            </a:endParaRPr>
          </a:p>
        </p:txBody>
      </p:sp>
      <p:sp>
        <p:nvSpPr>
          <p:cNvPr id="178" name="TextBox 177"/>
          <p:cNvSpPr txBox="1"/>
          <p:nvPr/>
        </p:nvSpPr>
        <p:spPr>
          <a:xfrm>
            <a:off x="2691684" y="3004060"/>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rxn01116</a:t>
            </a:r>
          </a:p>
        </p:txBody>
      </p:sp>
      <p:sp>
        <p:nvSpPr>
          <p:cNvPr id="179" name="TextBox 178"/>
          <p:cNvSpPr txBox="1"/>
          <p:nvPr/>
        </p:nvSpPr>
        <p:spPr>
          <a:xfrm>
            <a:off x="3529884" y="1965981"/>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rxn01111</a:t>
            </a:r>
          </a:p>
        </p:txBody>
      </p:sp>
      <p:sp>
        <p:nvSpPr>
          <p:cNvPr id="180" name="TextBox 179"/>
          <p:cNvSpPr txBox="1"/>
          <p:nvPr/>
        </p:nvSpPr>
        <p:spPr>
          <a:xfrm>
            <a:off x="5299357" y="4853253"/>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rxn01334</a:t>
            </a:r>
          </a:p>
        </p:txBody>
      </p:sp>
      <p:sp>
        <p:nvSpPr>
          <p:cNvPr id="181" name="TextBox 180"/>
          <p:cNvSpPr txBox="1"/>
          <p:nvPr/>
        </p:nvSpPr>
        <p:spPr>
          <a:xfrm>
            <a:off x="4740557" y="3972384"/>
            <a:ext cx="1066800" cy="307777"/>
          </a:xfrm>
          <a:prstGeom prst="rect">
            <a:avLst/>
          </a:prstGeom>
          <a:solidFill>
            <a:schemeClr val="accent1">
              <a:lumMod val="40000"/>
              <a:lumOff val="60000"/>
            </a:schemeClr>
          </a:solidFill>
        </p:spPr>
        <p:txBody>
          <a:bodyPr wrap="square" rtlCol="0">
            <a:spAutoFit/>
          </a:bodyPr>
          <a:lstStyle/>
          <a:p>
            <a:r>
              <a:rPr lang="en-US" sz="1400">
                <a:solidFill>
                  <a:schemeClr val="accent4">
                    <a:lumMod val="75000"/>
                  </a:schemeClr>
                </a:solidFill>
                <a:latin typeface="Courier" charset="0"/>
                <a:ea typeface="Courier" charset="0"/>
                <a:cs typeface="Courier" charset="0"/>
              </a:rPr>
              <a:t>rxn01345</a:t>
            </a:r>
            <a:endParaRPr lang="en-US" sz="1400" dirty="0">
              <a:solidFill>
                <a:schemeClr val="accent4">
                  <a:lumMod val="75000"/>
                </a:schemeClr>
              </a:solidFill>
              <a:latin typeface="Courier" charset="0"/>
              <a:ea typeface="Courier" charset="0"/>
              <a:cs typeface="Courier" charset="0"/>
            </a:endParaRPr>
          </a:p>
        </p:txBody>
      </p:sp>
      <p:sp>
        <p:nvSpPr>
          <p:cNvPr id="182" name="TextBox 181"/>
          <p:cNvSpPr txBox="1"/>
          <p:nvPr/>
        </p:nvSpPr>
        <p:spPr>
          <a:xfrm>
            <a:off x="4063284" y="3315011"/>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rxn01200</a:t>
            </a:r>
          </a:p>
        </p:txBody>
      </p:sp>
      <p:sp>
        <p:nvSpPr>
          <p:cNvPr id="183" name="TextBox 182"/>
          <p:cNvSpPr txBox="1"/>
          <p:nvPr/>
        </p:nvSpPr>
        <p:spPr>
          <a:xfrm>
            <a:off x="4063284" y="2743698"/>
            <a:ext cx="1066800" cy="307777"/>
          </a:xfrm>
          <a:prstGeom prst="rect">
            <a:avLst/>
          </a:prstGeom>
          <a:solidFill>
            <a:schemeClr val="accent1">
              <a:lumMod val="40000"/>
              <a:lumOff val="60000"/>
            </a:schemeClr>
          </a:solidFill>
        </p:spPr>
        <p:txBody>
          <a:bodyPr wrap="square" rtlCol="0">
            <a:spAutoFit/>
          </a:bodyPr>
          <a:lstStyle/>
          <a:p>
            <a:r>
              <a:rPr lang="en-US" sz="1400" dirty="0">
                <a:solidFill>
                  <a:schemeClr val="accent4">
                    <a:lumMod val="75000"/>
                  </a:schemeClr>
                </a:solidFill>
                <a:latin typeface="Courier" charset="0"/>
                <a:ea typeface="Courier" charset="0"/>
                <a:cs typeface="Courier" charset="0"/>
              </a:rPr>
              <a:t>rxn00777</a:t>
            </a:r>
          </a:p>
        </p:txBody>
      </p:sp>
      <p:sp>
        <p:nvSpPr>
          <p:cNvPr id="184" name="TextBox 183"/>
          <p:cNvSpPr txBox="1"/>
          <p:nvPr/>
        </p:nvSpPr>
        <p:spPr>
          <a:xfrm>
            <a:off x="2646055" y="3997786"/>
            <a:ext cx="1066800" cy="307777"/>
          </a:xfrm>
          <a:prstGeom prst="rect">
            <a:avLst/>
          </a:prstGeom>
          <a:solidFill>
            <a:schemeClr val="accent1">
              <a:lumMod val="40000"/>
              <a:lumOff val="60000"/>
            </a:schemeClr>
          </a:solidFill>
        </p:spPr>
        <p:txBody>
          <a:bodyPr wrap="square" rtlCol="0">
            <a:spAutoFit/>
          </a:bodyPr>
          <a:lstStyle/>
          <a:p>
            <a:r>
              <a:rPr lang="en-US" sz="1400">
                <a:solidFill>
                  <a:schemeClr val="accent4">
                    <a:lumMod val="75000"/>
                  </a:schemeClr>
                </a:solidFill>
                <a:latin typeface="Courier" charset="0"/>
                <a:ea typeface="Courier" charset="0"/>
                <a:cs typeface="Courier" charset="0"/>
              </a:rPr>
              <a:t>rxn15271</a:t>
            </a:r>
            <a:endParaRPr lang="en-US" sz="1400" dirty="0">
              <a:solidFill>
                <a:schemeClr val="accent4">
                  <a:lumMod val="75000"/>
                </a:schemeClr>
              </a:solidFill>
              <a:latin typeface="Courier" charset="0"/>
              <a:ea typeface="Courier" charset="0"/>
              <a:cs typeface="Courier" charset="0"/>
            </a:endParaRPr>
          </a:p>
        </p:txBody>
      </p:sp>
      <p:sp>
        <p:nvSpPr>
          <p:cNvPr id="17" name="Rectangle 16"/>
          <p:cNvSpPr/>
          <p:nvPr/>
        </p:nvSpPr>
        <p:spPr>
          <a:xfrm>
            <a:off x="175847" y="2371188"/>
            <a:ext cx="2184399" cy="2862322"/>
          </a:xfrm>
          <a:prstGeom prst="rect">
            <a:avLst/>
          </a:prstGeom>
        </p:spPr>
        <p:txBody>
          <a:bodyPr wrap="square">
            <a:spAutoFit/>
          </a:bodyPr>
          <a:lstStyle/>
          <a:p>
            <a:r>
              <a:rPr lang="en-US" dirty="0"/>
              <a:t>CO</a:t>
            </a:r>
            <a:r>
              <a:rPr lang="en-US" baseline="-25000" dirty="0"/>
              <a:t>2</a:t>
            </a:r>
          </a:p>
          <a:p>
            <a:r>
              <a:rPr lang="en-US" dirty="0"/>
              <a:t>O</a:t>
            </a:r>
            <a:r>
              <a:rPr lang="en-US" baseline="-25000" dirty="0"/>
              <a:t>2</a:t>
            </a:r>
          </a:p>
          <a:p>
            <a:r>
              <a:rPr lang="en-US" dirty="0"/>
              <a:t>H</a:t>
            </a:r>
            <a:r>
              <a:rPr lang="en-US" baseline="-25000" dirty="0"/>
              <a:t>2</a:t>
            </a:r>
            <a:r>
              <a:rPr lang="en-US" dirty="0"/>
              <a:t>O</a:t>
            </a:r>
          </a:p>
          <a:p>
            <a:r>
              <a:rPr lang="en-US" dirty="0"/>
              <a:t>H+</a:t>
            </a:r>
          </a:p>
          <a:p>
            <a:r>
              <a:rPr lang="en-US" dirty="0"/>
              <a:t>ATP</a:t>
            </a:r>
          </a:p>
          <a:p>
            <a:r>
              <a:rPr lang="en-US" dirty="0"/>
              <a:t>ADP</a:t>
            </a:r>
          </a:p>
          <a:p>
            <a:r>
              <a:rPr lang="en-US" dirty="0"/>
              <a:t>NADPH</a:t>
            </a:r>
          </a:p>
          <a:p>
            <a:r>
              <a:rPr lang="en-US" dirty="0"/>
              <a:t>NADP</a:t>
            </a:r>
          </a:p>
          <a:p>
            <a:r>
              <a:rPr lang="en-US" dirty="0"/>
              <a:t>Phosphate</a:t>
            </a:r>
          </a:p>
          <a:p>
            <a:r>
              <a:rPr lang="en-US" dirty="0"/>
              <a:t>2-P-glycolate</a:t>
            </a:r>
          </a:p>
        </p:txBody>
      </p:sp>
      <p:sp>
        <p:nvSpPr>
          <p:cNvPr id="18" name="TextBox 17"/>
          <p:cNvSpPr txBox="1"/>
          <p:nvPr/>
        </p:nvSpPr>
        <p:spPr>
          <a:xfrm>
            <a:off x="187569" y="2008553"/>
            <a:ext cx="1483098" cy="369332"/>
          </a:xfrm>
          <a:prstGeom prst="rect">
            <a:avLst/>
          </a:prstGeom>
          <a:noFill/>
        </p:spPr>
        <p:txBody>
          <a:bodyPr wrap="none" rtlCol="0">
            <a:spAutoFit/>
          </a:bodyPr>
          <a:lstStyle/>
          <a:p>
            <a:r>
              <a:rPr lang="en-US" dirty="0"/>
              <a:t>Media inputs:</a:t>
            </a:r>
          </a:p>
        </p:txBody>
      </p:sp>
      <p:cxnSp>
        <p:nvCxnSpPr>
          <p:cNvPr id="20" name="Straight Arrow Connector 19"/>
          <p:cNvCxnSpPr/>
          <p:nvPr/>
        </p:nvCxnSpPr>
        <p:spPr>
          <a:xfrm flipV="1">
            <a:off x="7244862" y="773723"/>
            <a:ext cx="15630" cy="17975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85168" y="265724"/>
            <a:ext cx="1656223" cy="369332"/>
          </a:xfrm>
          <a:prstGeom prst="rect">
            <a:avLst/>
          </a:prstGeom>
          <a:noFill/>
        </p:spPr>
        <p:txBody>
          <a:bodyPr wrap="none" rtlCol="0">
            <a:spAutoFit/>
          </a:bodyPr>
          <a:lstStyle/>
          <a:p>
            <a:r>
              <a:rPr lang="en-US" dirty="0"/>
              <a:t>biomass: 3-PGA</a:t>
            </a:r>
          </a:p>
        </p:txBody>
      </p:sp>
      <p:sp>
        <p:nvSpPr>
          <p:cNvPr id="22" name="Rectangle 21"/>
          <p:cNvSpPr/>
          <p:nvPr/>
        </p:nvSpPr>
        <p:spPr>
          <a:xfrm>
            <a:off x="2250830" y="1117600"/>
            <a:ext cx="6533661" cy="5322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76822BB-5C5A-436B-84CF-8526DBD6ADEE}"/>
              </a:ext>
            </a:extLst>
          </p:cNvPr>
          <p:cNvCxnSpPr/>
          <p:nvPr/>
        </p:nvCxnSpPr>
        <p:spPr>
          <a:xfrm>
            <a:off x="1778921" y="2571262"/>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D6A4974-0216-4C5C-9605-56E049EE4581}"/>
              </a:ext>
            </a:extLst>
          </p:cNvPr>
          <p:cNvCxnSpPr/>
          <p:nvPr/>
        </p:nvCxnSpPr>
        <p:spPr>
          <a:xfrm>
            <a:off x="1778921" y="4219953"/>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436BCF-C6EB-4C78-8B6C-231BA2EFFFCA}"/>
              </a:ext>
            </a:extLst>
          </p:cNvPr>
          <p:cNvCxnSpPr/>
          <p:nvPr/>
        </p:nvCxnSpPr>
        <p:spPr>
          <a:xfrm>
            <a:off x="1778921" y="4527524"/>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5E25AF-93EE-49F0-A308-6EB17D7403AE}"/>
              </a:ext>
            </a:extLst>
          </p:cNvPr>
          <p:cNvCxnSpPr/>
          <p:nvPr/>
        </p:nvCxnSpPr>
        <p:spPr>
          <a:xfrm>
            <a:off x="1778921" y="4790760"/>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BC3B25-9DDB-43CE-9AF0-D336754EEA50}"/>
              </a:ext>
            </a:extLst>
          </p:cNvPr>
          <p:cNvCxnSpPr/>
          <p:nvPr/>
        </p:nvCxnSpPr>
        <p:spPr>
          <a:xfrm>
            <a:off x="1778921" y="5042913"/>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674F11-3F42-4DAC-8A43-0BBA2ABFABC5}"/>
              </a:ext>
            </a:extLst>
          </p:cNvPr>
          <p:cNvCxnSpPr/>
          <p:nvPr/>
        </p:nvCxnSpPr>
        <p:spPr>
          <a:xfrm>
            <a:off x="1778921" y="3955069"/>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016698-DA9A-45BC-B574-564D1B667BBF}"/>
              </a:ext>
            </a:extLst>
          </p:cNvPr>
          <p:cNvCxnSpPr/>
          <p:nvPr/>
        </p:nvCxnSpPr>
        <p:spPr>
          <a:xfrm>
            <a:off x="1778921" y="3675294"/>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05FECC-7F0E-4AE8-87A6-54C6110F270C}"/>
              </a:ext>
            </a:extLst>
          </p:cNvPr>
          <p:cNvCxnSpPr/>
          <p:nvPr/>
        </p:nvCxnSpPr>
        <p:spPr>
          <a:xfrm>
            <a:off x="1778921" y="3388680"/>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2446C1-1105-40D8-9E52-54541369EDF5}"/>
              </a:ext>
            </a:extLst>
          </p:cNvPr>
          <p:cNvCxnSpPr/>
          <p:nvPr/>
        </p:nvCxnSpPr>
        <p:spPr>
          <a:xfrm>
            <a:off x="1778921" y="3065188"/>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2CE746-D628-4163-8595-967512917946}"/>
              </a:ext>
            </a:extLst>
          </p:cNvPr>
          <p:cNvCxnSpPr/>
          <p:nvPr/>
        </p:nvCxnSpPr>
        <p:spPr>
          <a:xfrm>
            <a:off x="1778921" y="2828957"/>
            <a:ext cx="861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12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0C311B-9E84-40C8-A60B-37C726D67B71}"/>
              </a:ext>
            </a:extLst>
          </p:cNvPr>
          <p:cNvPicPr>
            <a:picLocks noChangeAspect="1"/>
          </p:cNvPicPr>
          <p:nvPr/>
        </p:nvPicPr>
        <p:blipFill>
          <a:blip r:embed="rId2"/>
          <a:stretch>
            <a:fillRect/>
          </a:stretch>
        </p:blipFill>
        <p:spPr>
          <a:xfrm>
            <a:off x="0" y="381000"/>
            <a:ext cx="9144000" cy="6096000"/>
          </a:xfrm>
          <a:prstGeom prst="rect">
            <a:avLst/>
          </a:prstGeom>
        </p:spPr>
      </p:pic>
    </p:spTree>
    <p:extLst>
      <p:ext uri="{BB962C8B-B14F-4D97-AF65-F5344CB8AC3E}">
        <p14:creationId xmlns:p14="http://schemas.microsoft.com/office/powerpoint/2010/main" val="930534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6104D0-1C2F-4F04-8E47-C6E35C155158}"/>
              </a:ext>
            </a:extLst>
          </p:cNvPr>
          <p:cNvPicPr>
            <a:picLocks noChangeAspect="1"/>
          </p:cNvPicPr>
          <p:nvPr/>
        </p:nvPicPr>
        <p:blipFill rotWithShape="1">
          <a:blip r:embed="rId2"/>
          <a:srcRect r="33031" b="9978"/>
          <a:stretch/>
        </p:blipFill>
        <p:spPr>
          <a:xfrm>
            <a:off x="1252451" y="331123"/>
            <a:ext cx="6123709" cy="5487785"/>
          </a:xfrm>
          <a:prstGeom prst="rect">
            <a:avLst/>
          </a:prstGeom>
        </p:spPr>
      </p:pic>
      <p:sp>
        <p:nvSpPr>
          <p:cNvPr id="3" name="Arrow: Right 2">
            <a:extLst>
              <a:ext uri="{FF2B5EF4-FFF2-40B4-BE49-F238E27FC236}">
                <a16:creationId xmlns:a16="http://schemas.microsoft.com/office/drawing/2014/main" id="{ABB31C0D-9849-4B32-BED2-3A6F270FBD10}"/>
              </a:ext>
            </a:extLst>
          </p:cNvPr>
          <p:cNvSpPr/>
          <p:nvPr/>
        </p:nvSpPr>
        <p:spPr>
          <a:xfrm>
            <a:off x="415636" y="4084320"/>
            <a:ext cx="653935" cy="576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586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46AB74-0046-485D-8A26-6074B6CB671F}"/>
              </a:ext>
            </a:extLst>
          </p:cNvPr>
          <p:cNvSpPr/>
          <p:nvPr/>
        </p:nvSpPr>
        <p:spPr>
          <a:xfrm>
            <a:off x="1454727" y="2989457"/>
            <a:ext cx="7190509" cy="369332"/>
          </a:xfrm>
          <a:prstGeom prst="rect">
            <a:avLst/>
          </a:prstGeom>
        </p:spPr>
        <p:txBody>
          <a:bodyPr wrap="square">
            <a:spAutoFit/>
          </a:bodyPr>
          <a:lstStyle/>
          <a:p>
            <a:r>
              <a:rPr lang="en-US" dirty="0">
                <a:hlinkClick r:id="rId2"/>
              </a:rPr>
              <a:t>http://140.221.65.31/model/plantseed/plantseed/Plastidial_Sandbox</a:t>
            </a:r>
            <a:endParaRPr lang="en-US" dirty="0"/>
          </a:p>
        </p:txBody>
      </p:sp>
    </p:spTree>
    <p:extLst>
      <p:ext uri="{BB962C8B-B14F-4D97-AF65-F5344CB8AC3E}">
        <p14:creationId xmlns:p14="http://schemas.microsoft.com/office/powerpoint/2010/main" val="598681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851" y="1032580"/>
            <a:ext cx="8055207" cy="3139321"/>
          </a:xfrm>
          <a:prstGeom prst="rect">
            <a:avLst/>
          </a:prstGeom>
        </p:spPr>
        <p:txBody>
          <a:bodyPr wrap="square">
            <a:spAutoFit/>
          </a:bodyPr>
          <a:lstStyle/>
          <a:p>
            <a:r>
              <a:rPr lang="en-US" dirty="0">
                <a:hlinkClick r:id="rId2"/>
              </a:rPr>
              <a:t>www.theseed.org</a:t>
            </a:r>
            <a:endParaRPr lang="en-US" dirty="0"/>
          </a:p>
          <a:p>
            <a:r>
              <a:rPr lang="en-US" dirty="0"/>
              <a:t>genome annotation based on high quality, manually </a:t>
            </a:r>
            <a:r>
              <a:rPr lang="en-US" dirty="0" err="1"/>
              <a:t>curated</a:t>
            </a:r>
            <a:r>
              <a:rPr lang="en-US" dirty="0"/>
              <a:t> metabolic subsystems</a:t>
            </a:r>
          </a:p>
          <a:p>
            <a:endParaRPr lang="en-US" dirty="0"/>
          </a:p>
          <a:p>
            <a:r>
              <a:rPr lang="en-US" dirty="0"/>
              <a:t>enables </a:t>
            </a:r>
            <a:r>
              <a:rPr lang="en-US" dirty="0" err="1"/>
              <a:t>curation</a:t>
            </a:r>
            <a:r>
              <a:rPr lang="en-US" dirty="0"/>
              <a:t> of user defined subsystems</a:t>
            </a:r>
          </a:p>
          <a:p>
            <a:endParaRPr lang="en-US" dirty="0"/>
          </a:p>
          <a:p>
            <a:r>
              <a:rPr lang="en-US" dirty="0"/>
              <a:t>enables comparative genomics using well-documented bacterial systems</a:t>
            </a:r>
          </a:p>
          <a:p>
            <a:endParaRPr lang="en-US" dirty="0"/>
          </a:p>
          <a:p>
            <a:r>
              <a:rPr lang="en-US" dirty="0"/>
              <a:t>includes </a:t>
            </a:r>
            <a:r>
              <a:rPr lang="en-US" dirty="0" err="1"/>
              <a:t>ModelSEED</a:t>
            </a:r>
            <a:r>
              <a:rPr lang="en-US" dirty="0"/>
              <a:t>, a web-based portal for construction of genome based metabolic models, FBA and gap-filling</a:t>
            </a:r>
          </a:p>
          <a:p>
            <a:endParaRPr lang="en-US" dirty="0"/>
          </a:p>
          <a:p>
            <a:r>
              <a:rPr lang="en-US" dirty="0"/>
              <a:t>Plant SEED workshop:  contact Claudia Lerma Ortiz (clerma@ufl.edu) </a:t>
            </a:r>
          </a:p>
        </p:txBody>
      </p:sp>
      <p:sp>
        <p:nvSpPr>
          <p:cNvPr id="3" name="TextBox 2"/>
          <p:cNvSpPr txBox="1"/>
          <p:nvPr/>
        </p:nvSpPr>
        <p:spPr>
          <a:xfrm>
            <a:off x="711200" y="586154"/>
            <a:ext cx="4802277" cy="369332"/>
          </a:xfrm>
          <a:prstGeom prst="rect">
            <a:avLst/>
          </a:prstGeom>
          <a:noFill/>
        </p:spPr>
        <p:txBody>
          <a:bodyPr wrap="none" rtlCol="0">
            <a:spAutoFit/>
          </a:bodyPr>
          <a:lstStyle/>
          <a:p>
            <a:r>
              <a:rPr lang="en-US" dirty="0"/>
              <a:t>Resources for genome based metabolic modeling</a:t>
            </a:r>
          </a:p>
        </p:txBody>
      </p:sp>
      <p:sp>
        <p:nvSpPr>
          <p:cNvPr id="4" name="Rectangle 3"/>
          <p:cNvSpPr/>
          <p:nvPr/>
        </p:nvSpPr>
        <p:spPr>
          <a:xfrm>
            <a:off x="748396" y="4393175"/>
            <a:ext cx="5541645" cy="1200329"/>
          </a:xfrm>
          <a:prstGeom prst="rect">
            <a:avLst/>
          </a:prstGeom>
        </p:spPr>
        <p:txBody>
          <a:bodyPr wrap="none">
            <a:spAutoFit/>
          </a:bodyPr>
          <a:lstStyle/>
          <a:p>
            <a:r>
              <a:rPr lang="en-US" dirty="0">
                <a:hlinkClick r:id="rId3"/>
              </a:rPr>
              <a:t>www.plantcyc.org</a:t>
            </a:r>
            <a:endParaRPr lang="en-US" dirty="0"/>
          </a:p>
          <a:p>
            <a:r>
              <a:rPr lang="en-US" dirty="0"/>
              <a:t>species specific metabolic annotations for plant genomes</a:t>
            </a:r>
          </a:p>
          <a:p>
            <a:endParaRPr lang="en-US" dirty="0"/>
          </a:p>
          <a:p>
            <a:r>
              <a:rPr lang="en-US" dirty="0"/>
              <a:t>broad coverage, but less accurate than SEED subsystems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687780" y="437662"/>
            <a:ext cx="3943978" cy="1730172"/>
            <a:chOff x="687780" y="437662"/>
            <a:chExt cx="3943978" cy="1730172"/>
          </a:xfrm>
        </p:grpSpPr>
        <p:sp>
          <p:nvSpPr>
            <p:cNvPr id="5" name="Rectangle 4"/>
            <p:cNvSpPr/>
            <p:nvPr/>
          </p:nvSpPr>
          <p:spPr>
            <a:xfrm>
              <a:off x="1810639" y="1181073"/>
              <a:ext cx="317716" cy="369332"/>
            </a:xfrm>
            <a:prstGeom prst="rect">
              <a:avLst/>
            </a:prstGeom>
          </p:spPr>
          <p:txBody>
            <a:bodyPr wrap="none">
              <a:spAutoFit/>
            </a:bodyPr>
            <a:lstStyle/>
            <a:p>
              <a:r>
                <a:rPr lang="en-US" dirty="0"/>
                <a:t>A</a:t>
              </a:r>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a:t>B</a:t>
              </a:r>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a:t>C</a:t>
              </a:r>
            </a:p>
          </p:txBody>
        </p:sp>
        <p:sp>
          <p:nvSpPr>
            <p:cNvPr id="12" name="Rectangle 11"/>
            <p:cNvSpPr/>
            <p:nvPr/>
          </p:nvSpPr>
          <p:spPr>
            <a:xfrm>
              <a:off x="2627322" y="622283"/>
              <a:ext cx="327334" cy="369332"/>
            </a:xfrm>
            <a:prstGeom prst="rect">
              <a:avLst/>
            </a:prstGeom>
          </p:spPr>
          <p:txBody>
            <a:bodyPr wrap="none">
              <a:spAutoFit/>
            </a:bodyPr>
            <a:lstStyle/>
            <a:p>
              <a:r>
                <a:rPr lang="en-US" dirty="0"/>
                <a:t>D</a:t>
              </a:r>
            </a:p>
          </p:txBody>
        </p:sp>
        <p:grpSp>
          <p:nvGrpSpPr>
            <p:cNvPr id="3"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a:t>E</a:t>
              </a:r>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a:t>F</a:t>
              </a:r>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4" name="Group 90"/>
            <p:cNvGrpSpPr/>
            <p:nvPr/>
          </p:nvGrpSpPr>
          <p:grpSpPr>
            <a:xfrm>
              <a:off x="3313734" y="1383323"/>
              <a:ext cx="695556" cy="640862"/>
              <a:chOff x="3313734" y="1383323"/>
              <a:chExt cx="695556" cy="640862"/>
            </a:xfrm>
          </p:grpSpPr>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40" name="TextBox 39"/>
          <p:cNvSpPr txBox="1"/>
          <p:nvPr/>
        </p:nvSpPr>
        <p:spPr>
          <a:xfrm>
            <a:off x="4884616" y="672123"/>
            <a:ext cx="3462216" cy="1200329"/>
          </a:xfrm>
          <a:prstGeom prst="rect">
            <a:avLst/>
          </a:prstGeom>
          <a:noFill/>
        </p:spPr>
        <p:txBody>
          <a:bodyPr wrap="square" rtlCol="0">
            <a:spAutoFit/>
          </a:bodyPr>
          <a:lstStyle/>
          <a:p>
            <a:pPr marL="342900" indent="-342900">
              <a:buAutoNum type="arabicPeriod"/>
            </a:pPr>
            <a:r>
              <a:rPr lang="en-US" dirty="0"/>
              <a:t>Metabolic map of metabolic </a:t>
            </a:r>
            <a:r>
              <a:rPr lang="en-US" b="1" dirty="0"/>
              <a:t>reactions </a:t>
            </a:r>
            <a:r>
              <a:rPr lang="en-US" dirty="0"/>
              <a:t>that act on </a:t>
            </a:r>
            <a:r>
              <a:rPr lang="en-US" b="1" dirty="0"/>
              <a:t>compounds</a:t>
            </a:r>
          </a:p>
          <a:p>
            <a:pPr marL="342900" indent="-342900"/>
            <a:r>
              <a:rPr lang="en-US" dirty="0"/>
              <a:t>  </a:t>
            </a:r>
            <a:endParaRPr lang="en-US" b="1" dirty="0"/>
          </a:p>
        </p:txBody>
      </p:sp>
      <p:sp>
        <p:nvSpPr>
          <p:cNvPr id="41" name="TextBox 40"/>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687780" y="429846"/>
            <a:ext cx="3943978" cy="1737988"/>
            <a:chOff x="687780" y="429846"/>
            <a:chExt cx="3943978" cy="1737988"/>
          </a:xfrm>
        </p:grpSpPr>
        <p:sp>
          <p:nvSpPr>
            <p:cNvPr id="5" name="Rectangle 4"/>
            <p:cNvSpPr/>
            <p:nvPr/>
          </p:nvSpPr>
          <p:spPr>
            <a:xfrm>
              <a:off x="1810639" y="1181073"/>
              <a:ext cx="317716" cy="369332"/>
            </a:xfrm>
            <a:prstGeom prst="rect">
              <a:avLst/>
            </a:prstGeom>
          </p:spPr>
          <p:txBody>
            <a:bodyPr wrap="none">
              <a:spAutoFit/>
            </a:bodyPr>
            <a:lstStyle/>
            <a:p>
              <a:r>
                <a:rPr lang="en-US" dirty="0"/>
                <a:t>A</a:t>
              </a:r>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a:t>B</a:t>
              </a:r>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a:t>C</a:t>
              </a:r>
            </a:p>
          </p:txBody>
        </p:sp>
        <p:sp>
          <p:nvSpPr>
            <p:cNvPr id="12" name="Rectangle 11"/>
            <p:cNvSpPr/>
            <p:nvPr/>
          </p:nvSpPr>
          <p:spPr>
            <a:xfrm>
              <a:off x="2627322" y="622283"/>
              <a:ext cx="327334" cy="369332"/>
            </a:xfrm>
            <a:prstGeom prst="rect">
              <a:avLst/>
            </a:prstGeom>
          </p:spPr>
          <p:txBody>
            <a:bodyPr wrap="none">
              <a:spAutoFit/>
            </a:bodyPr>
            <a:lstStyle/>
            <a:p>
              <a:r>
                <a:rPr lang="en-US" dirty="0"/>
                <a:t>D</a:t>
              </a:r>
            </a:p>
          </p:txBody>
        </p:sp>
        <p:grpSp>
          <p:nvGrpSpPr>
            <p:cNvPr id="16"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a:t>E</a:t>
              </a:r>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a:t>F</a:t>
              </a:r>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91"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93" name="TextBox 92"/>
          <p:cNvSpPr txBox="1"/>
          <p:nvPr/>
        </p:nvSpPr>
        <p:spPr>
          <a:xfrm>
            <a:off x="4884616" y="672123"/>
            <a:ext cx="3462216" cy="2031325"/>
          </a:xfrm>
          <a:prstGeom prst="rect">
            <a:avLst/>
          </a:prstGeom>
          <a:noFill/>
        </p:spPr>
        <p:txBody>
          <a:bodyPr wrap="square" rtlCol="0">
            <a:spAutoFit/>
          </a:bodyPr>
          <a:lstStyle/>
          <a:p>
            <a:pPr marL="342900" indent="-342900">
              <a:buAutoNum type="arabicPeriod"/>
            </a:pPr>
            <a:r>
              <a:rPr lang="en-US" dirty="0"/>
              <a:t>Metabolic map of metabolic </a:t>
            </a:r>
            <a:r>
              <a:rPr lang="en-US" b="1" dirty="0"/>
              <a:t>reactions </a:t>
            </a:r>
            <a:r>
              <a:rPr lang="en-US" dirty="0"/>
              <a:t>that act on </a:t>
            </a:r>
            <a:r>
              <a:rPr lang="en-US" b="1" dirty="0"/>
              <a:t>compounds</a:t>
            </a:r>
          </a:p>
          <a:p>
            <a:pPr marL="342900" indent="-342900">
              <a:buAutoNum type="arabicPeriod" startAt="2"/>
            </a:pPr>
            <a:r>
              <a:rPr lang="en-US" dirty="0"/>
              <a:t>A </a:t>
            </a:r>
            <a:r>
              <a:rPr lang="en-US" b="1" dirty="0"/>
              <a:t>boundary</a:t>
            </a:r>
            <a:r>
              <a:rPr lang="en-US" dirty="0"/>
              <a:t> that defines the part of the system we want to model</a:t>
            </a:r>
          </a:p>
          <a:p>
            <a:pPr marL="342900" indent="-342900"/>
            <a:r>
              <a:rPr lang="en-US" dirty="0"/>
              <a:t>  </a:t>
            </a:r>
            <a:endParaRPr lang="en-US" b="1" dirty="0"/>
          </a:p>
        </p:txBody>
      </p:sp>
      <p:sp>
        <p:nvSpPr>
          <p:cNvPr id="40" name="TextBox 39"/>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687780" y="429846"/>
            <a:ext cx="3943978" cy="1737988"/>
            <a:chOff x="687780" y="429846"/>
            <a:chExt cx="3943978" cy="1737988"/>
          </a:xfrm>
        </p:grpSpPr>
        <p:sp>
          <p:nvSpPr>
            <p:cNvPr id="5" name="Rectangle 4"/>
            <p:cNvSpPr/>
            <p:nvPr/>
          </p:nvSpPr>
          <p:spPr>
            <a:xfrm>
              <a:off x="1810639" y="1181073"/>
              <a:ext cx="317716" cy="369332"/>
            </a:xfrm>
            <a:prstGeom prst="rect">
              <a:avLst/>
            </a:prstGeom>
          </p:spPr>
          <p:txBody>
            <a:bodyPr wrap="none">
              <a:spAutoFit/>
            </a:bodyPr>
            <a:lstStyle/>
            <a:p>
              <a:r>
                <a:rPr lang="en-US" dirty="0"/>
                <a:t>A</a:t>
              </a:r>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a:t>B</a:t>
              </a:r>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a:t>C</a:t>
              </a:r>
            </a:p>
          </p:txBody>
        </p:sp>
        <p:sp>
          <p:nvSpPr>
            <p:cNvPr id="12" name="Rectangle 11"/>
            <p:cNvSpPr/>
            <p:nvPr/>
          </p:nvSpPr>
          <p:spPr>
            <a:xfrm>
              <a:off x="2627322" y="622283"/>
              <a:ext cx="327334" cy="369332"/>
            </a:xfrm>
            <a:prstGeom prst="rect">
              <a:avLst/>
            </a:prstGeom>
          </p:spPr>
          <p:txBody>
            <a:bodyPr wrap="none">
              <a:spAutoFit/>
            </a:bodyPr>
            <a:lstStyle/>
            <a:p>
              <a:r>
                <a:rPr lang="en-US" dirty="0"/>
                <a:t>D</a:t>
              </a:r>
            </a:p>
          </p:txBody>
        </p:sp>
        <p:grpSp>
          <p:nvGrpSpPr>
            <p:cNvPr id="3"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a:t>E</a:t>
              </a:r>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a:t>F</a:t>
              </a:r>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4"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93" name="TextBox 92"/>
          <p:cNvSpPr txBox="1"/>
          <p:nvPr/>
        </p:nvSpPr>
        <p:spPr>
          <a:xfrm>
            <a:off x="4884616" y="672123"/>
            <a:ext cx="3462216" cy="3970318"/>
          </a:xfrm>
          <a:prstGeom prst="rect">
            <a:avLst/>
          </a:prstGeom>
          <a:noFill/>
        </p:spPr>
        <p:txBody>
          <a:bodyPr wrap="square" rtlCol="0">
            <a:spAutoFit/>
          </a:bodyPr>
          <a:lstStyle/>
          <a:p>
            <a:pPr marL="342900" indent="-342900">
              <a:buAutoNum type="arabicPeriod"/>
            </a:pPr>
            <a:r>
              <a:rPr lang="en-US" dirty="0"/>
              <a:t>Metabolic map of metabolic </a:t>
            </a:r>
            <a:r>
              <a:rPr lang="en-US" b="1" dirty="0"/>
              <a:t>reactions </a:t>
            </a:r>
            <a:r>
              <a:rPr lang="en-US" dirty="0"/>
              <a:t>that act on </a:t>
            </a:r>
            <a:r>
              <a:rPr lang="en-US" b="1" dirty="0"/>
              <a:t>compounds</a:t>
            </a:r>
          </a:p>
          <a:p>
            <a:pPr marL="342900" indent="-342900">
              <a:buAutoNum type="arabicPeriod" startAt="2"/>
            </a:pPr>
            <a:r>
              <a:rPr lang="en-US" dirty="0"/>
              <a:t>A </a:t>
            </a:r>
            <a:r>
              <a:rPr lang="en-US" b="1" dirty="0"/>
              <a:t>boundary</a:t>
            </a:r>
            <a:r>
              <a:rPr lang="en-US" dirty="0"/>
              <a:t> that defines the part of the system we want to model</a:t>
            </a:r>
          </a:p>
          <a:p>
            <a:pPr marL="342900" indent="-342900"/>
            <a:r>
              <a:rPr lang="en-US" dirty="0"/>
              <a:t>3.   </a:t>
            </a:r>
            <a:r>
              <a:rPr lang="en-US" b="1" dirty="0"/>
              <a:t>Reactions</a:t>
            </a:r>
            <a:r>
              <a:rPr lang="en-US" dirty="0"/>
              <a:t> (arrows) that cross the boundary define </a:t>
            </a:r>
            <a:r>
              <a:rPr lang="en-US" dirty="0">
                <a:solidFill>
                  <a:schemeClr val="accent1">
                    <a:lumMod val="75000"/>
                  </a:schemeClr>
                </a:solidFill>
              </a:rPr>
              <a:t>inputs</a:t>
            </a:r>
            <a:r>
              <a:rPr lang="en-US" dirty="0"/>
              <a:t> and </a:t>
            </a:r>
            <a:r>
              <a:rPr lang="en-US" dirty="0">
                <a:solidFill>
                  <a:srgbClr val="FF0000"/>
                </a:solidFill>
              </a:rPr>
              <a:t>outputs</a:t>
            </a:r>
            <a:r>
              <a:rPr lang="en-US" dirty="0"/>
              <a:t>; e.g. </a:t>
            </a:r>
            <a:r>
              <a:rPr lang="en-US" b="1" dirty="0"/>
              <a:t>compounds</a:t>
            </a:r>
            <a:r>
              <a:rPr lang="en-US" dirty="0"/>
              <a:t> taken up from the media that are converted to other </a:t>
            </a:r>
            <a:r>
              <a:rPr lang="en-US" b="1" dirty="0"/>
              <a:t>compounds</a:t>
            </a:r>
            <a:r>
              <a:rPr lang="en-US" dirty="0"/>
              <a:t> (products) that accumulate as biomass.</a:t>
            </a:r>
          </a:p>
          <a:p>
            <a:pPr marL="342900" indent="-342900"/>
            <a:r>
              <a:rPr lang="en-US" dirty="0"/>
              <a:t>  </a:t>
            </a:r>
            <a:endParaRPr lang="en-US" b="1" dirty="0"/>
          </a:p>
        </p:txBody>
      </p:sp>
      <p:sp>
        <p:nvSpPr>
          <p:cNvPr id="40" name="TextBox 39"/>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p:nvPr/>
        </p:nvGrpSpPr>
        <p:grpSpPr>
          <a:xfrm>
            <a:off x="687780" y="429846"/>
            <a:ext cx="3943978" cy="1737988"/>
            <a:chOff x="687780" y="429846"/>
            <a:chExt cx="3943978" cy="1737988"/>
          </a:xfrm>
        </p:grpSpPr>
        <p:sp>
          <p:nvSpPr>
            <p:cNvPr id="5" name="Rectangle 4"/>
            <p:cNvSpPr/>
            <p:nvPr/>
          </p:nvSpPr>
          <p:spPr>
            <a:xfrm>
              <a:off x="1810639" y="1181073"/>
              <a:ext cx="317716" cy="369332"/>
            </a:xfrm>
            <a:prstGeom prst="rect">
              <a:avLst/>
            </a:prstGeom>
          </p:spPr>
          <p:txBody>
            <a:bodyPr wrap="none">
              <a:spAutoFit/>
            </a:bodyPr>
            <a:lstStyle/>
            <a:p>
              <a:r>
                <a:rPr lang="en-US" dirty="0"/>
                <a:t>A</a:t>
              </a:r>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a:t>B</a:t>
              </a:r>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a:t>C</a:t>
              </a:r>
            </a:p>
          </p:txBody>
        </p:sp>
        <p:sp>
          <p:nvSpPr>
            <p:cNvPr id="12" name="Rectangle 11"/>
            <p:cNvSpPr/>
            <p:nvPr/>
          </p:nvSpPr>
          <p:spPr>
            <a:xfrm>
              <a:off x="2627322" y="622283"/>
              <a:ext cx="327334" cy="369332"/>
            </a:xfrm>
            <a:prstGeom prst="rect">
              <a:avLst/>
            </a:prstGeom>
          </p:spPr>
          <p:txBody>
            <a:bodyPr wrap="none">
              <a:spAutoFit/>
            </a:bodyPr>
            <a:lstStyle/>
            <a:p>
              <a:r>
                <a:rPr lang="en-US" dirty="0"/>
                <a:t>D</a:t>
              </a:r>
            </a:p>
          </p:txBody>
        </p:sp>
        <p:grpSp>
          <p:nvGrpSpPr>
            <p:cNvPr id="3"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a:t>E</a:t>
              </a:r>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a:t>F</a:t>
              </a:r>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a:t>media</a:t>
              </a:r>
            </a:p>
          </p:txBody>
        </p:sp>
        <p:grpSp>
          <p:nvGrpSpPr>
            <p:cNvPr id="4"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a:solidFill>
                      <a:srgbClr val="FF0000"/>
                    </a:solidFill>
                  </a:rPr>
                  <a:t>r1</a:t>
                </a:r>
              </a:p>
            </p:txBody>
          </p:sp>
        </p:grpSp>
      </p:grpSp>
      <p:sp>
        <p:nvSpPr>
          <p:cNvPr id="93" name="TextBox 92"/>
          <p:cNvSpPr txBox="1"/>
          <p:nvPr/>
        </p:nvSpPr>
        <p:spPr>
          <a:xfrm>
            <a:off x="4884616" y="672123"/>
            <a:ext cx="3462216" cy="5355312"/>
          </a:xfrm>
          <a:prstGeom prst="rect">
            <a:avLst/>
          </a:prstGeom>
          <a:noFill/>
        </p:spPr>
        <p:txBody>
          <a:bodyPr wrap="square" rtlCol="0">
            <a:spAutoFit/>
          </a:bodyPr>
          <a:lstStyle/>
          <a:p>
            <a:pPr marL="342900" indent="-342900">
              <a:buAutoNum type="arabicPeriod"/>
            </a:pPr>
            <a:r>
              <a:rPr lang="en-US" dirty="0"/>
              <a:t>Metabolic map of metabolic </a:t>
            </a:r>
            <a:r>
              <a:rPr lang="en-US" b="1" dirty="0"/>
              <a:t>reactions </a:t>
            </a:r>
            <a:r>
              <a:rPr lang="en-US" dirty="0"/>
              <a:t>that act on </a:t>
            </a:r>
            <a:r>
              <a:rPr lang="en-US" b="1" dirty="0"/>
              <a:t>compounds</a:t>
            </a:r>
          </a:p>
          <a:p>
            <a:pPr marL="342900" indent="-342900">
              <a:buAutoNum type="arabicPeriod" startAt="2"/>
            </a:pPr>
            <a:r>
              <a:rPr lang="en-US" dirty="0"/>
              <a:t>A </a:t>
            </a:r>
            <a:r>
              <a:rPr lang="en-US" b="1" dirty="0"/>
              <a:t>boundary</a:t>
            </a:r>
            <a:r>
              <a:rPr lang="en-US" dirty="0"/>
              <a:t> that defines the part of the system we want to model</a:t>
            </a:r>
          </a:p>
          <a:p>
            <a:pPr marL="342900" indent="-342900"/>
            <a:r>
              <a:rPr lang="en-US" dirty="0"/>
              <a:t>3.  </a:t>
            </a:r>
            <a:r>
              <a:rPr lang="en-US" b="1" dirty="0"/>
              <a:t> Reactions</a:t>
            </a:r>
            <a:r>
              <a:rPr lang="en-US" dirty="0"/>
              <a:t> (arrows) that cross the </a:t>
            </a:r>
            <a:r>
              <a:rPr lang="en-US" b="1" dirty="0"/>
              <a:t>boundary</a:t>
            </a:r>
            <a:r>
              <a:rPr lang="en-US" dirty="0"/>
              <a:t> define </a:t>
            </a:r>
            <a:r>
              <a:rPr lang="en-US" dirty="0">
                <a:solidFill>
                  <a:schemeClr val="accent1">
                    <a:lumMod val="75000"/>
                  </a:schemeClr>
                </a:solidFill>
              </a:rPr>
              <a:t>inputs</a:t>
            </a:r>
            <a:r>
              <a:rPr lang="en-US" dirty="0"/>
              <a:t> and </a:t>
            </a:r>
            <a:r>
              <a:rPr lang="en-US" dirty="0">
                <a:solidFill>
                  <a:srgbClr val="FF0000"/>
                </a:solidFill>
              </a:rPr>
              <a:t>outputs</a:t>
            </a:r>
            <a:r>
              <a:rPr lang="en-US" dirty="0"/>
              <a:t>; e.g. </a:t>
            </a:r>
            <a:r>
              <a:rPr lang="en-US" b="1" dirty="0"/>
              <a:t>compounds</a:t>
            </a:r>
            <a:r>
              <a:rPr lang="en-US" dirty="0"/>
              <a:t> taken up from the media that are converted to other </a:t>
            </a:r>
            <a:r>
              <a:rPr lang="en-US" b="1" dirty="0"/>
              <a:t>compounds</a:t>
            </a:r>
            <a:r>
              <a:rPr lang="en-US" dirty="0"/>
              <a:t> (products) that accumulate as biomass.</a:t>
            </a:r>
          </a:p>
          <a:p>
            <a:pPr marL="342900" indent="-342900"/>
            <a:r>
              <a:rPr lang="en-US" dirty="0"/>
              <a:t>4.   A </a:t>
            </a:r>
            <a:r>
              <a:rPr lang="en-US" b="1" dirty="0"/>
              <a:t>biomass objective</a:t>
            </a:r>
            <a:r>
              <a:rPr lang="en-US" dirty="0"/>
              <a:t>: we want our model to account for the rate and composition of biomass formed over time; i.e. defined here as </a:t>
            </a:r>
            <a:r>
              <a:rPr lang="en-US" dirty="0">
                <a:solidFill>
                  <a:srgbClr val="FF0000"/>
                </a:solidFill>
              </a:rPr>
              <a:t>r1</a:t>
            </a:r>
          </a:p>
          <a:p>
            <a:pPr marL="342900" indent="-342900"/>
            <a:r>
              <a:rPr lang="en-US" dirty="0"/>
              <a:t>  </a:t>
            </a:r>
            <a:endParaRPr lang="en-US" b="1" dirty="0"/>
          </a:p>
        </p:txBody>
      </p:sp>
      <p:sp>
        <p:nvSpPr>
          <p:cNvPr id="40" name="Rectangle 39"/>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sp>
        <p:nvSpPr>
          <p:cNvPr id="42" name="TextBox 41"/>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p:nvPr/>
        </p:nvGrpSpPr>
        <p:grpSpPr>
          <a:xfrm>
            <a:off x="601795" y="3249255"/>
            <a:ext cx="3390223" cy="2359563"/>
            <a:chOff x="5150349" y="179751"/>
            <a:chExt cx="3390223" cy="2359563"/>
          </a:xfrm>
        </p:grpSpPr>
        <p:sp>
          <p:nvSpPr>
            <p:cNvPr id="27" name="TextBox 26"/>
            <p:cNvSpPr txBox="1"/>
            <p:nvPr/>
          </p:nvSpPr>
          <p:spPr>
            <a:xfrm>
              <a:off x="5150349" y="507989"/>
              <a:ext cx="3390223" cy="2031325"/>
            </a:xfrm>
            <a:prstGeom prst="rect">
              <a:avLst/>
            </a:prstGeom>
            <a:noFill/>
          </p:spPr>
          <p:txBody>
            <a:bodyPr wrap="none" rtlCol="0">
              <a:spAutoFit/>
            </a:bodyPr>
            <a:lstStyle/>
            <a:p>
              <a:r>
                <a:rPr lang="en-US" dirty="0"/>
                <a:t>r1:            1 E  + 1 F  -&gt; 1 biomass</a:t>
              </a:r>
            </a:p>
            <a:p>
              <a:r>
                <a:rPr lang="en-US" dirty="0"/>
                <a:t>r2:   1 A (external) &lt;-&gt; 1 A (in cell)</a:t>
              </a:r>
            </a:p>
            <a:p>
              <a:r>
                <a:rPr lang="en-US" dirty="0"/>
                <a:t>r3:                    1 A  &lt;-&gt; 1B</a:t>
              </a:r>
            </a:p>
            <a:p>
              <a:r>
                <a:rPr lang="en-US" dirty="0"/>
                <a:t>r4:           1 B  + 1 C &lt;-&gt; 1 E</a:t>
              </a:r>
            </a:p>
            <a:p>
              <a:r>
                <a:rPr lang="en-US" dirty="0"/>
                <a:t>r5:   1 D (external) &lt;-&gt;  1 D (in cell)</a:t>
              </a:r>
            </a:p>
            <a:p>
              <a:r>
                <a:rPr lang="en-US" dirty="0"/>
                <a:t>r6:                     1 D &lt;-&gt;  1 C  </a:t>
              </a:r>
            </a:p>
            <a:p>
              <a:r>
                <a:rPr lang="en-US" dirty="0"/>
                <a:t>r7:                     1 C &lt;-&gt;   1 F</a:t>
              </a:r>
            </a:p>
          </p:txBody>
        </p:sp>
        <p:sp>
          <p:nvSpPr>
            <p:cNvPr id="65" name="TextBox 64"/>
            <p:cNvSpPr txBox="1"/>
            <p:nvPr/>
          </p:nvSpPr>
          <p:spPr>
            <a:xfrm>
              <a:off x="5158164" y="179751"/>
              <a:ext cx="1417824" cy="369332"/>
            </a:xfrm>
            <a:prstGeom prst="rect">
              <a:avLst/>
            </a:prstGeom>
            <a:noFill/>
          </p:spPr>
          <p:txBody>
            <a:bodyPr wrap="none" rtlCol="0">
              <a:spAutoFit/>
            </a:bodyPr>
            <a:lstStyle/>
            <a:p>
              <a:r>
                <a:rPr lang="en-US" b="1" dirty="0"/>
                <a:t>Reaction list:</a:t>
              </a:r>
            </a:p>
          </p:txBody>
        </p:sp>
      </p:grpSp>
      <p:grpSp>
        <p:nvGrpSpPr>
          <p:cNvPr id="3" name="Group 91"/>
          <p:cNvGrpSpPr/>
          <p:nvPr/>
        </p:nvGrpSpPr>
        <p:grpSpPr>
          <a:xfrm>
            <a:off x="638837" y="429846"/>
            <a:ext cx="3992921" cy="2269420"/>
            <a:chOff x="638837" y="429846"/>
            <a:chExt cx="3992921" cy="2269420"/>
          </a:xfrm>
        </p:grpSpPr>
        <p:sp>
          <p:nvSpPr>
            <p:cNvPr id="5" name="Rectangle 4"/>
            <p:cNvSpPr/>
            <p:nvPr/>
          </p:nvSpPr>
          <p:spPr>
            <a:xfrm>
              <a:off x="1810639" y="1181073"/>
              <a:ext cx="317716" cy="369332"/>
            </a:xfrm>
            <a:prstGeom prst="rect">
              <a:avLst/>
            </a:prstGeom>
          </p:spPr>
          <p:txBody>
            <a:bodyPr wrap="none">
              <a:spAutoFit/>
            </a:bodyPr>
            <a:lstStyle/>
            <a:p>
              <a:r>
                <a:rPr lang="en-US" dirty="0"/>
                <a:t>A</a:t>
              </a:r>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a:t>B</a:t>
              </a:r>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a:t>C</a:t>
              </a:r>
            </a:p>
          </p:txBody>
        </p:sp>
        <p:sp>
          <p:nvSpPr>
            <p:cNvPr id="12" name="Rectangle 11"/>
            <p:cNvSpPr/>
            <p:nvPr/>
          </p:nvSpPr>
          <p:spPr>
            <a:xfrm>
              <a:off x="2627322" y="622283"/>
              <a:ext cx="327334" cy="369332"/>
            </a:xfrm>
            <a:prstGeom prst="rect">
              <a:avLst/>
            </a:prstGeom>
          </p:spPr>
          <p:txBody>
            <a:bodyPr wrap="none">
              <a:spAutoFit/>
            </a:bodyPr>
            <a:lstStyle/>
            <a:p>
              <a:r>
                <a:rPr lang="en-US" dirty="0"/>
                <a:t>D</a:t>
              </a:r>
            </a:p>
          </p:txBody>
        </p:sp>
        <p:grpSp>
          <p:nvGrpSpPr>
            <p:cNvPr id="4"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a:t>E</a:t>
              </a:r>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a:t>F</a:t>
              </a:r>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a:t>media</a:t>
              </a:r>
            </a:p>
          </p:txBody>
        </p:sp>
        <p:sp>
          <p:nvSpPr>
            <p:cNvPr id="64" name="Rectangle 63"/>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grpSp>
          <p:nvGrpSpPr>
            <p:cNvPr id="6"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a:t>r1</a:t>
                </a:r>
              </a:p>
            </p:txBody>
          </p:sp>
        </p:grpSp>
      </p:grpSp>
      <p:sp>
        <p:nvSpPr>
          <p:cNvPr id="43" name="TextBox 42"/>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
        <p:nvSpPr>
          <p:cNvPr id="40" name="TextBox 39"/>
          <p:cNvSpPr txBox="1"/>
          <p:nvPr/>
        </p:nvSpPr>
        <p:spPr>
          <a:xfrm>
            <a:off x="4939340" y="430079"/>
            <a:ext cx="1791516" cy="2031325"/>
          </a:xfrm>
          <a:prstGeom prst="rect">
            <a:avLst/>
          </a:prstGeom>
          <a:noFill/>
        </p:spPr>
        <p:txBody>
          <a:bodyPr wrap="none" rtlCol="0">
            <a:spAutoFit/>
          </a:bodyPr>
          <a:lstStyle/>
          <a:p>
            <a:r>
              <a:rPr lang="en-US" b="1" dirty="0"/>
              <a:t>Compound list :  </a:t>
            </a:r>
          </a:p>
          <a:p>
            <a:r>
              <a:rPr lang="en-US" dirty="0"/>
              <a:t>	A</a:t>
            </a:r>
          </a:p>
          <a:p>
            <a:r>
              <a:rPr lang="en-US" dirty="0"/>
              <a:t>	B</a:t>
            </a:r>
          </a:p>
          <a:p>
            <a:r>
              <a:rPr lang="en-US" dirty="0"/>
              <a:t>	C</a:t>
            </a:r>
          </a:p>
          <a:p>
            <a:r>
              <a:rPr lang="en-US" dirty="0"/>
              <a:t>	D</a:t>
            </a:r>
          </a:p>
          <a:p>
            <a:r>
              <a:rPr lang="en-US" dirty="0"/>
              <a:t>	E</a:t>
            </a:r>
          </a:p>
          <a:p>
            <a:r>
              <a:rPr lang="en-US" dirty="0"/>
              <a:t>	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p:nvPr/>
        </p:nvGrpSpPr>
        <p:grpSpPr>
          <a:xfrm>
            <a:off x="601795" y="3249255"/>
            <a:ext cx="3390223" cy="2359563"/>
            <a:chOff x="5150349" y="179751"/>
            <a:chExt cx="3390223" cy="2359563"/>
          </a:xfrm>
        </p:grpSpPr>
        <p:sp>
          <p:nvSpPr>
            <p:cNvPr id="27" name="TextBox 26"/>
            <p:cNvSpPr txBox="1"/>
            <p:nvPr/>
          </p:nvSpPr>
          <p:spPr>
            <a:xfrm>
              <a:off x="5150349" y="507989"/>
              <a:ext cx="3390223" cy="2031325"/>
            </a:xfrm>
            <a:prstGeom prst="rect">
              <a:avLst/>
            </a:prstGeom>
            <a:noFill/>
          </p:spPr>
          <p:txBody>
            <a:bodyPr wrap="none" rtlCol="0">
              <a:spAutoFit/>
            </a:bodyPr>
            <a:lstStyle/>
            <a:p>
              <a:r>
                <a:rPr lang="en-US" dirty="0"/>
                <a:t>r1:            1 E  + 1 F  -&gt; 1 biomass</a:t>
              </a:r>
            </a:p>
            <a:p>
              <a:r>
                <a:rPr lang="en-US" dirty="0"/>
                <a:t>r2:   1 A (external) &lt;-&gt; 1 A (in cell)</a:t>
              </a:r>
            </a:p>
            <a:p>
              <a:r>
                <a:rPr lang="en-US" dirty="0"/>
                <a:t>r3:                    1 A  &lt;-&gt; 1B</a:t>
              </a:r>
            </a:p>
            <a:p>
              <a:r>
                <a:rPr lang="en-US" dirty="0"/>
                <a:t>r4:           1 B  + 1 C &lt;-&gt; 1 E</a:t>
              </a:r>
            </a:p>
            <a:p>
              <a:r>
                <a:rPr lang="en-US" dirty="0"/>
                <a:t>r5:   1 D (external) &lt;-&gt;  1 D (in cell)</a:t>
              </a:r>
            </a:p>
            <a:p>
              <a:r>
                <a:rPr lang="en-US" dirty="0"/>
                <a:t>r6:                     1 D &lt;-&gt;  1 C  </a:t>
              </a:r>
            </a:p>
            <a:p>
              <a:r>
                <a:rPr lang="en-US" dirty="0"/>
                <a:t>r7:                     1 C &lt;-&gt;   1 F</a:t>
              </a:r>
            </a:p>
          </p:txBody>
        </p:sp>
        <p:sp>
          <p:nvSpPr>
            <p:cNvPr id="65" name="TextBox 64"/>
            <p:cNvSpPr txBox="1"/>
            <p:nvPr/>
          </p:nvSpPr>
          <p:spPr>
            <a:xfrm>
              <a:off x="5158164" y="179751"/>
              <a:ext cx="1417824" cy="369332"/>
            </a:xfrm>
            <a:prstGeom prst="rect">
              <a:avLst/>
            </a:prstGeom>
            <a:noFill/>
          </p:spPr>
          <p:txBody>
            <a:bodyPr wrap="none" rtlCol="0">
              <a:spAutoFit/>
            </a:bodyPr>
            <a:lstStyle/>
            <a:p>
              <a:r>
                <a:rPr lang="en-US" b="1" dirty="0"/>
                <a:t>Reaction list:</a:t>
              </a:r>
            </a:p>
          </p:txBody>
        </p:sp>
      </p:grpSp>
      <p:sp>
        <p:nvSpPr>
          <p:cNvPr id="67" name="TextBox 66"/>
          <p:cNvSpPr txBox="1"/>
          <p:nvPr/>
        </p:nvSpPr>
        <p:spPr>
          <a:xfrm>
            <a:off x="4939340" y="430079"/>
            <a:ext cx="1791516" cy="2031325"/>
          </a:xfrm>
          <a:prstGeom prst="rect">
            <a:avLst/>
          </a:prstGeom>
          <a:noFill/>
        </p:spPr>
        <p:txBody>
          <a:bodyPr wrap="none" rtlCol="0">
            <a:spAutoFit/>
          </a:bodyPr>
          <a:lstStyle/>
          <a:p>
            <a:r>
              <a:rPr lang="en-US" b="1" dirty="0"/>
              <a:t>Compound list :  </a:t>
            </a:r>
          </a:p>
          <a:p>
            <a:r>
              <a:rPr lang="en-US" dirty="0"/>
              <a:t>	A</a:t>
            </a:r>
          </a:p>
          <a:p>
            <a:r>
              <a:rPr lang="en-US" dirty="0"/>
              <a:t>	B</a:t>
            </a:r>
          </a:p>
          <a:p>
            <a:r>
              <a:rPr lang="en-US" dirty="0"/>
              <a:t>	C</a:t>
            </a:r>
          </a:p>
          <a:p>
            <a:r>
              <a:rPr lang="en-US" dirty="0"/>
              <a:t>	D</a:t>
            </a:r>
          </a:p>
          <a:p>
            <a:r>
              <a:rPr lang="en-US" dirty="0"/>
              <a:t>	E</a:t>
            </a:r>
          </a:p>
          <a:p>
            <a:r>
              <a:rPr lang="en-US" dirty="0"/>
              <a:t>	F</a:t>
            </a:r>
          </a:p>
        </p:txBody>
      </p:sp>
      <p:grpSp>
        <p:nvGrpSpPr>
          <p:cNvPr id="6" name="Group 91"/>
          <p:cNvGrpSpPr/>
          <p:nvPr/>
        </p:nvGrpSpPr>
        <p:grpSpPr>
          <a:xfrm>
            <a:off x="638837" y="429846"/>
            <a:ext cx="3992921" cy="2269420"/>
            <a:chOff x="638837" y="429846"/>
            <a:chExt cx="3992921" cy="2269420"/>
          </a:xfrm>
        </p:grpSpPr>
        <p:sp>
          <p:nvSpPr>
            <p:cNvPr id="5" name="Rectangle 4"/>
            <p:cNvSpPr/>
            <p:nvPr/>
          </p:nvSpPr>
          <p:spPr>
            <a:xfrm>
              <a:off x="1810639" y="1181073"/>
              <a:ext cx="317716" cy="369332"/>
            </a:xfrm>
            <a:prstGeom prst="rect">
              <a:avLst/>
            </a:prstGeom>
          </p:spPr>
          <p:txBody>
            <a:bodyPr wrap="none">
              <a:spAutoFit/>
            </a:bodyPr>
            <a:lstStyle/>
            <a:p>
              <a:r>
                <a:rPr lang="en-US" dirty="0"/>
                <a:t>A</a:t>
              </a:r>
            </a:p>
          </p:txBody>
        </p:sp>
        <p:cxnSp>
          <p:nvCxnSpPr>
            <p:cNvPr id="7" name="Straight Arrow Connector 6"/>
            <p:cNvCxnSpPr/>
            <p:nvPr/>
          </p:nvCxnSpPr>
          <p:spPr>
            <a:xfrm>
              <a:off x="2125809" y="13755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77234" y="1177173"/>
              <a:ext cx="309700" cy="369332"/>
            </a:xfrm>
            <a:prstGeom prst="rect">
              <a:avLst/>
            </a:prstGeom>
          </p:spPr>
          <p:txBody>
            <a:bodyPr wrap="none">
              <a:spAutoFit/>
            </a:bodyPr>
            <a:lstStyle/>
            <a:p>
              <a:r>
                <a:rPr lang="en-US" dirty="0"/>
                <a:t>B</a:t>
              </a:r>
            </a:p>
          </p:txBody>
        </p:sp>
        <p:cxnSp>
          <p:nvCxnSpPr>
            <p:cNvPr id="10" name="Straight Arrow Connector 9"/>
            <p:cNvCxnSpPr/>
            <p:nvPr/>
          </p:nvCxnSpPr>
          <p:spPr>
            <a:xfrm rot="16200000">
              <a:off x="2637699" y="109026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31229" y="1181088"/>
              <a:ext cx="308098" cy="369332"/>
            </a:xfrm>
            <a:prstGeom prst="rect">
              <a:avLst/>
            </a:prstGeom>
          </p:spPr>
          <p:txBody>
            <a:bodyPr wrap="none">
              <a:spAutoFit/>
            </a:bodyPr>
            <a:lstStyle/>
            <a:p>
              <a:r>
                <a:rPr lang="en-US" dirty="0"/>
                <a:t>C</a:t>
              </a:r>
            </a:p>
          </p:txBody>
        </p:sp>
        <p:sp>
          <p:nvSpPr>
            <p:cNvPr id="12" name="Rectangle 11"/>
            <p:cNvSpPr/>
            <p:nvPr/>
          </p:nvSpPr>
          <p:spPr>
            <a:xfrm>
              <a:off x="2627322" y="622283"/>
              <a:ext cx="327334" cy="369332"/>
            </a:xfrm>
            <a:prstGeom prst="rect">
              <a:avLst/>
            </a:prstGeom>
          </p:spPr>
          <p:txBody>
            <a:bodyPr wrap="none">
              <a:spAutoFit/>
            </a:bodyPr>
            <a:lstStyle/>
            <a:p>
              <a:r>
                <a:rPr lang="en-US" dirty="0"/>
                <a:t>D</a:t>
              </a:r>
            </a:p>
          </p:txBody>
        </p:sp>
        <p:grpSp>
          <p:nvGrpSpPr>
            <p:cNvPr id="8" name="Group 15"/>
            <p:cNvGrpSpPr/>
            <p:nvPr/>
          </p:nvGrpSpPr>
          <p:grpSpPr>
            <a:xfrm>
              <a:off x="2532084" y="1503530"/>
              <a:ext cx="269752" cy="122072"/>
              <a:chOff x="3110402" y="1104943"/>
              <a:chExt cx="269752" cy="122072"/>
            </a:xfrm>
          </p:grpSpPr>
          <p:cxnSp>
            <p:nvCxnSpPr>
              <p:cNvPr id="14" name="Straight Connector 13"/>
              <p:cNvCxnSpPr>
                <a:stCxn id="9" idx="2"/>
              </p:cNvCxnSpPr>
              <p:nvPr/>
            </p:nvCxnSpPr>
            <p:spPr>
              <a:xfrm>
                <a:off x="3110402" y="11088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254987" y="1104943"/>
                <a:ext cx="125167" cy="118172"/>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p:nvPr/>
          </p:nvCxnSpPr>
          <p:spPr>
            <a:xfrm>
              <a:off x="2665067" y="1633416"/>
              <a:ext cx="0" cy="21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29630" y="1798502"/>
              <a:ext cx="296876" cy="369332"/>
            </a:xfrm>
            <a:prstGeom prst="rect">
              <a:avLst/>
            </a:prstGeom>
          </p:spPr>
          <p:txBody>
            <a:bodyPr wrap="none">
              <a:spAutoFit/>
            </a:bodyPr>
            <a:lstStyle/>
            <a:p>
              <a:r>
                <a:rPr lang="en-US" dirty="0"/>
                <a:t>E</a:t>
              </a:r>
            </a:p>
          </p:txBody>
        </p:sp>
        <p:cxnSp>
          <p:nvCxnSpPr>
            <p:cNvPr id="20" name="Straight Arrow Connector 19"/>
            <p:cNvCxnSpPr/>
            <p:nvPr/>
          </p:nvCxnSpPr>
          <p:spPr>
            <a:xfrm>
              <a:off x="2919039" y="1371607"/>
              <a:ext cx="2735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97847" y="1184995"/>
              <a:ext cx="290464" cy="369332"/>
            </a:xfrm>
            <a:prstGeom prst="rect">
              <a:avLst/>
            </a:prstGeom>
          </p:spPr>
          <p:txBody>
            <a:bodyPr wrap="none">
              <a:spAutoFit/>
            </a:bodyPr>
            <a:lstStyle/>
            <a:p>
              <a:r>
                <a:rPr lang="en-US" dirty="0"/>
                <a:t>F</a:t>
              </a:r>
            </a:p>
          </p:txBody>
        </p:sp>
        <p:cxnSp>
          <p:nvCxnSpPr>
            <p:cNvPr id="25" name="Straight Arrow Connector 24"/>
            <p:cNvCxnSpPr/>
            <p:nvPr/>
          </p:nvCxnSpPr>
          <p:spPr>
            <a:xfrm>
              <a:off x="1445846" y="1359877"/>
              <a:ext cx="427313" cy="58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69292" y="804984"/>
              <a:ext cx="1133251" cy="11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39650" y="1398956"/>
              <a:ext cx="381836" cy="369332"/>
            </a:xfrm>
            <a:prstGeom prst="rect">
              <a:avLst/>
            </a:prstGeom>
            <a:noFill/>
          </p:spPr>
          <p:txBody>
            <a:bodyPr wrap="none" rtlCol="0">
              <a:spAutoFit/>
            </a:bodyPr>
            <a:lstStyle/>
            <a:p>
              <a:r>
                <a:rPr lang="en-US" dirty="0"/>
                <a:t>r2</a:t>
              </a:r>
            </a:p>
          </p:txBody>
        </p:sp>
        <p:sp>
          <p:nvSpPr>
            <p:cNvPr id="35" name="TextBox 34"/>
            <p:cNvSpPr txBox="1"/>
            <p:nvPr/>
          </p:nvSpPr>
          <p:spPr>
            <a:xfrm>
              <a:off x="2067170" y="1379426"/>
              <a:ext cx="381836" cy="369332"/>
            </a:xfrm>
            <a:prstGeom prst="rect">
              <a:avLst/>
            </a:prstGeom>
            <a:noFill/>
          </p:spPr>
          <p:txBody>
            <a:bodyPr wrap="none" rtlCol="0">
              <a:spAutoFit/>
            </a:bodyPr>
            <a:lstStyle/>
            <a:p>
              <a:r>
                <a:rPr lang="en-US" dirty="0"/>
                <a:t>r3</a:t>
              </a:r>
            </a:p>
          </p:txBody>
        </p:sp>
        <p:sp>
          <p:nvSpPr>
            <p:cNvPr id="36" name="TextBox 35"/>
            <p:cNvSpPr txBox="1"/>
            <p:nvPr/>
          </p:nvSpPr>
          <p:spPr>
            <a:xfrm>
              <a:off x="2657234" y="1563087"/>
              <a:ext cx="381836" cy="369332"/>
            </a:xfrm>
            <a:prstGeom prst="rect">
              <a:avLst/>
            </a:prstGeom>
            <a:noFill/>
          </p:spPr>
          <p:txBody>
            <a:bodyPr wrap="none" rtlCol="0">
              <a:spAutoFit/>
            </a:bodyPr>
            <a:lstStyle/>
            <a:p>
              <a:r>
                <a:rPr lang="en-US" dirty="0"/>
                <a:t>r4</a:t>
              </a:r>
            </a:p>
          </p:txBody>
        </p:sp>
        <p:sp>
          <p:nvSpPr>
            <p:cNvPr id="37" name="TextBox 36"/>
            <p:cNvSpPr txBox="1"/>
            <p:nvPr/>
          </p:nvSpPr>
          <p:spPr>
            <a:xfrm>
              <a:off x="1875693" y="437662"/>
              <a:ext cx="381836" cy="369332"/>
            </a:xfrm>
            <a:prstGeom prst="rect">
              <a:avLst/>
            </a:prstGeom>
            <a:noFill/>
          </p:spPr>
          <p:txBody>
            <a:bodyPr wrap="none" rtlCol="0">
              <a:spAutoFit/>
            </a:bodyPr>
            <a:lstStyle/>
            <a:p>
              <a:r>
                <a:rPr lang="en-US" dirty="0"/>
                <a:t>r5</a:t>
              </a:r>
            </a:p>
          </p:txBody>
        </p:sp>
        <p:sp>
          <p:nvSpPr>
            <p:cNvPr id="38" name="TextBox 37"/>
            <p:cNvSpPr txBox="1"/>
            <p:nvPr/>
          </p:nvSpPr>
          <p:spPr>
            <a:xfrm>
              <a:off x="2852617" y="875335"/>
              <a:ext cx="381836" cy="369332"/>
            </a:xfrm>
            <a:prstGeom prst="rect">
              <a:avLst/>
            </a:prstGeom>
            <a:noFill/>
          </p:spPr>
          <p:txBody>
            <a:bodyPr wrap="none" rtlCol="0">
              <a:spAutoFit/>
            </a:bodyPr>
            <a:lstStyle/>
            <a:p>
              <a:r>
                <a:rPr lang="en-US" dirty="0"/>
                <a:t>r6</a:t>
              </a:r>
            </a:p>
          </p:txBody>
        </p:sp>
        <p:sp>
          <p:nvSpPr>
            <p:cNvPr id="39" name="TextBox 38"/>
            <p:cNvSpPr txBox="1"/>
            <p:nvPr/>
          </p:nvSpPr>
          <p:spPr>
            <a:xfrm>
              <a:off x="2883877" y="1359886"/>
              <a:ext cx="381836" cy="369332"/>
            </a:xfrm>
            <a:prstGeom prst="rect">
              <a:avLst/>
            </a:prstGeom>
            <a:noFill/>
          </p:spPr>
          <p:txBody>
            <a:bodyPr wrap="none" rtlCol="0">
              <a:spAutoFit/>
            </a:bodyPr>
            <a:lstStyle/>
            <a:p>
              <a:r>
                <a:rPr lang="en-US" dirty="0"/>
                <a:t>r7</a:t>
              </a:r>
            </a:p>
          </p:txBody>
        </p:sp>
        <p:cxnSp>
          <p:nvCxnSpPr>
            <p:cNvPr id="57" name="Straight Arrow Connector 56"/>
            <p:cNvCxnSpPr/>
            <p:nvPr/>
          </p:nvCxnSpPr>
          <p:spPr>
            <a:xfrm>
              <a:off x="3481694" y="1379422"/>
              <a:ext cx="527598" cy="3901"/>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860368" y="2008560"/>
              <a:ext cx="1117660" cy="780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676047" y="1496641"/>
              <a:ext cx="955711" cy="369332"/>
            </a:xfrm>
            <a:prstGeom prst="rect">
              <a:avLst/>
            </a:prstGeom>
            <a:noFill/>
          </p:spPr>
          <p:txBody>
            <a:bodyPr wrap="none" rtlCol="0">
              <a:spAutoFit/>
            </a:bodyPr>
            <a:lstStyle/>
            <a:p>
              <a:r>
                <a:rPr lang="en-US" dirty="0"/>
                <a:t>biomass</a:t>
              </a:r>
            </a:p>
          </p:txBody>
        </p:sp>
        <p:sp>
          <p:nvSpPr>
            <p:cNvPr id="62" name="TextBox 61"/>
            <p:cNvSpPr txBox="1"/>
            <p:nvPr/>
          </p:nvSpPr>
          <p:spPr>
            <a:xfrm>
              <a:off x="687780" y="937857"/>
              <a:ext cx="769763" cy="369332"/>
            </a:xfrm>
            <a:prstGeom prst="rect">
              <a:avLst/>
            </a:prstGeom>
            <a:noFill/>
          </p:spPr>
          <p:txBody>
            <a:bodyPr wrap="none" rtlCol="0">
              <a:spAutoFit/>
            </a:bodyPr>
            <a:lstStyle/>
            <a:p>
              <a:r>
                <a:rPr lang="en-US" dirty="0"/>
                <a:t>media</a:t>
              </a:r>
            </a:p>
          </p:txBody>
        </p:sp>
        <p:sp>
          <p:nvSpPr>
            <p:cNvPr id="64" name="Rectangle 63"/>
            <p:cNvSpPr/>
            <p:nvPr/>
          </p:nvSpPr>
          <p:spPr>
            <a:xfrm>
              <a:off x="638837" y="2329934"/>
              <a:ext cx="3407151" cy="369332"/>
            </a:xfrm>
            <a:prstGeom prst="rect">
              <a:avLst/>
            </a:prstGeom>
          </p:spPr>
          <p:txBody>
            <a:bodyPr wrap="none">
              <a:spAutoFit/>
            </a:bodyPr>
            <a:lstStyle/>
            <a:p>
              <a:r>
                <a:rPr lang="en-US" b="1" dirty="0"/>
                <a:t>Biomass composition: </a:t>
              </a:r>
              <a:r>
                <a:rPr lang="en-US" dirty="0"/>
                <a:t>0.5 E+ 0.5 F</a:t>
              </a:r>
            </a:p>
          </p:txBody>
        </p:sp>
        <p:grpSp>
          <p:nvGrpSpPr>
            <p:cNvPr id="13" name="Group 90"/>
            <p:cNvGrpSpPr/>
            <p:nvPr/>
          </p:nvGrpSpPr>
          <p:grpSpPr>
            <a:xfrm>
              <a:off x="1563077" y="429846"/>
              <a:ext cx="2446213" cy="1727199"/>
              <a:chOff x="1563077" y="429846"/>
              <a:chExt cx="2446213" cy="1727199"/>
            </a:xfrm>
          </p:grpSpPr>
          <p:sp>
            <p:nvSpPr>
              <p:cNvPr id="71" name="Rectangle 70"/>
              <p:cNvSpPr/>
              <p:nvPr/>
            </p:nvSpPr>
            <p:spPr>
              <a:xfrm>
                <a:off x="1563077" y="429846"/>
                <a:ext cx="2094523" cy="172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flipH="1">
                <a:off x="3993662" y="1383323"/>
                <a:ext cx="7815" cy="1797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001475" y="1828800"/>
                <a:ext cx="7815" cy="1953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13734" y="1500557"/>
                <a:ext cx="381836" cy="369332"/>
              </a:xfrm>
              <a:prstGeom prst="rect">
                <a:avLst/>
              </a:prstGeom>
              <a:noFill/>
            </p:spPr>
            <p:txBody>
              <a:bodyPr wrap="none" rtlCol="0">
                <a:spAutoFit/>
              </a:bodyPr>
              <a:lstStyle/>
              <a:p>
                <a:r>
                  <a:rPr lang="en-US" dirty="0"/>
                  <a:t>r1</a:t>
                </a:r>
              </a:p>
            </p:txBody>
          </p:sp>
        </p:grpSp>
      </p:grpSp>
      <p:grpSp>
        <p:nvGrpSpPr>
          <p:cNvPr id="44" name="Group 69"/>
          <p:cNvGrpSpPr/>
          <p:nvPr/>
        </p:nvGrpSpPr>
        <p:grpSpPr>
          <a:xfrm>
            <a:off x="3970293" y="2912159"/>
            <a:ext cx="5064292" cy="2696672"/>
            <a:chOff x="4931538" y="3216944"/>
            <a:chExt cx="5064292" cy="2696672"/>
          </a:xfrm>
        </p:grpSpPr>
        <p:grpSp>
          <p:nvGrpSpPr>
            <p:cNvPr id="45" name="Group 55"/>
            <p:cNvGrpSpPr/>
            <p:nvPr/>
          </p:nvGrpSpPr>
          <p:grpSpPr>
            <a:xfrm>
              <a:off x="4931538" y="3216944"/>
              <a:ext cx="5064292" cy="2696672"/>
              <a:chOff x="5869355" y="358467"/>
              <a:chExt cx="5064292" cy="2696672"/>
            </a:xfrm>
          </p:grpSpPr>
          <p:sp>
            <p:nvSpPr>
              <p:cNvPr id="47" name="TextBox 46"/>
              <p:cNvSpPr txBox="1"/>
              <p:nvPr/>
            </p:nvSpPr>
            <p:spPr>
              <a:xfrm>
                <a:off x="6674339" y="1023814"/>
                <a:ext cx="405880" cy="2031325"/>
              </a:xfrm>
              <a:prstGeom prst="rect">
                <a:avLst/>
              </a:prstGeom>
              <a:noFill/>
            </p:spPr>
            <p:txBody>
              <a:bodyPr wrap="none" rtlCol="0">
                <a:spAutoFit/>
              </a:bodyPr>
              <a:lstStyle/>
              <a:p>
                <a:r>
                  <a:rPr lang="en-US" dirty="0"/>
                  <a:t>v1</a:t>
                </a:r>
              </a:p>
              <a:p>
                <a:r>
                  <a:rPr lang="en-US" dirty="0"/>
                  <a:t>v2</a:t>
                </a:r>
              </a:p>
              <a:p>
                <a:r>
                  <a:rPr lang="en-US" dirty="0"/>
                  <a:t>v3</a:t>
                </a:r>
              </a:p>
              <a:p>
                <a:r>
                  <a:rPr lang="en-US" dirty="0"/>
                  <a:t>v4</a:t>
                </a:r>
              </a:p>
              <a:p>
                <a:r>
                  <a:rPr lang="en-US" dirty="0"/>
                  <a:t>v5</a:t>
                </a:r>
              </a:p>
              <a:p>
                <a:r>
                  <a:rPr lang="en-US" dirty="0"/>
                  <a:t>v6</a:t>
                </a:r>
              </a:p>
              <a:p>
                <a:r>
                  <a:rPr lang="en-US" dirty="0"/>
                  <a:t>v7</a:t>
                </a:r>
              </a:p>
            </p:txBody>
          </p:sp>
          <p:sp>
            <p:nvSpPr>
              <p:cNvPr id="48" name="TextBox 47"/>
              <p:cNvSpPr txBox="1"/>
              <p:nvPr/>
            </p:nvSpPr>
            <p:spPr>
              <a:xfrm>
                <a:off x="5869355" y="358467"/>
                <a:ext cx="5064292" cy="646331"/>
              </a:xfrm>
              <a:prstGeom prst="rect">
                <a:avLst/>
              </a:prstGeom>
              <a:noFill/>
            </p:spPr>
            <p:txBody>
              <a:bodyPr wrap="square" rtlCol="0">
                <a:spAutoFit/>
              </a:bodyPr>
              <a:lstStyle/>
              <a:p>
                <a:r>
                  <a:rPr lang="en-US" b="1" dirty="0"/>
                  <a:t>reaction fluxes: </a:t>
                </a:r>
              </a:p>
              <a:p>
                <a:r>
                  <a:rPr lang="en-US" b="1" dirty="0"/>
                  <a:t>(unknowns we want our model to predict)</a:t>
                </a:r>
              </a:p>
            </p:txBody>
          </p:sp>
        </p:grpSp>
        <p:sp>
          <p:nvSpPr>
            <p:cNvPr id="46" name="TextBox 45"/>
            <p:cNvSpPr txBox="1"/>
            <p:nvPr/>
          </p:nvSpPr>
          <p:spPr>
            <a:xfrm>
              <a:off x="6447694" y="3868613"/>
              <a:ext cx="2024400" cy="923330"/>
            </a:xfrm>
            <a:prstGeom prst="rect">
              <a:avLst/>
            </a:prstGeom>
            <a:noFill/>
          </p:spPr>
          <p:txBody>
            <a:bodyPr wrap="none" rtlCol="0">
              <a:spAutoFit/>
            </a:bodyPr>
            <a:lstStyle/>
            <a:p>
              <a:r>
                <a:rPr lang="en-US" dirty="0"/>
                <a:t>v1 = flux through r1</a:t>
              </a:r>
            </a:p>
            <a:p>
              <a:r>
                <a:rPr lang="en-US" dirty="0"/>
                <a:t>v2 = flux through r2</a:t>
              </a:r>
            </a:p>
            <a:p>
              <a:r>
                <a:rPr lang="en-US" dirty="0"/>
                <a:t>etc…</a:t>
              </a:r>
            </a:p>
          </p:txBody>
        </p:sp>
      </p:grpSp>
      <p:sp>
        <p:nvSpPr>
          <p:cNvPr id="49" name="TextBox 48"/>
          <p:cNvSpPr txBox="1"/>
          <p:nvPr/>
        </p:nvSpPr>
        <p:spPr>
          <a:xfrm>
            <a:off x="2203941" y="0"/>
            <a:ext cx="5134707" cy="369332"/>
          </a:xfrm>
          <a:prstGeom prst="rect">
            <a:avLst/>
          </a:prstGeom>
          <a:noFill/>
        </p:spPr>
        <p:txBody>
          <a:bodyPr wrap="square" rtlCol="0">
            <a:spAutoFit/>
          </a:bodyPr>
          <a:lstStyle/>
          <a:p>
            <a:r>
              <a:rPr lang="en-US" b="1" dirty="0"/>
              <a:t>Systems biology:</a:t>
            </a:r>
            <a:r>
              <a:rPr lang="en-US" dirty="0"/>
              <a:t> building models from “parts lists”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2588</TotalTime>
  <Words>4375</Words>
  <Application>Microsoft Office PowerPoint</Application>
  <PresentationFormat>On-screen Show (4:3)</PresentationFormat>
  <Paragraphs>1325</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Plastidial sandbox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drm</dc:creator>
  <cp:lastModifiedBy>Don McCarty</cp:lastModifiedBy>
  <cp:revision>163</cp:revision>
  <dcterms:created xsi:type="dcterms:W3CDTF">2016-02-05T18:22:37Z</dcterms:created>
  <dcterms:modified xsi:type="dcterms:W3CDTF">2018-08-16T19:15:00Z</dcterms:modified>
</cp:coreProperties>
</file>