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590" r:id="rId2"/>
    <p:sldId id="597" r:id="rId3"/>
    <p:sldId id="598" r:id="rId4"/>
    <p:sldId id="572" r:id="rId5"/>
    <p:sldId id="591" r:id="rId6"/>
    <p:sldId id="595" r:id="rId7"/>
    <p:sldId id="592" r:id="rId8"/>
    <p:sldId id="593" r:id="rId9"/>
    <p:sldId id="596" r:id="rId10"/>
    <p:sldId id="594" r:id="rId11"/>
    <p:sldId id="573" r:id="rId12"/>
    <p:sldId id="589" r:id="rId13"/>
    <p:sldId id="599" r:id="rId14"/>
    <p:sldId id="600" r:id="rId15"/>
    <p:sldId id="601" r:id="rId16"/>
    <p:sldId id="602" r:id="rId17"/>
    <p:sldId id="60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82"/>
  </p:normalViewPr>
  <p:slideViewPr>
    <p:cSldViewPr snapToGrid="0">
      <p:cViewPr>
        <p:scale>
          <a:sx n="95" d="100"/>
          <a:sy n="95" d="100"/>
        </p:scale>
        <p:origin x="187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standardize the construction of models? In order to standardize the analysis of the results across species, tissues, and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0D70-D590-2843-9DD2-7DCFF76A75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PlantSEED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Transcript-constrained FBA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Tissue-reduced models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4700" y="1511300"/>
          <a:ext cx="7620000" cy="4349748"/>
        </p:xfrm>
        <a:graphic>
          <a:graphicData uri="http://schemas.openxmlformats.org/drawingml/2006/table">
            <a:tbl>
              <a:tblPr/>
              <a:tblGrid>
                <a:gridCol w="1270142"/>
                <a:gridCol w="1168258"/>
                <a:gridCol w="1219200"/>
                <a:gridCol w="1600200"/>
                <a:gridCol w="1219200"/>
                <a:gridCol w="1143000"/>
              </a:tblGrid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Species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Model Type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Reactions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Gene-Reaction Associations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 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 </a:t>
                      </a:r>
                    </a:p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6,399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16,577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8185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2,801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4,262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6,458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35,226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639948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2,629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5,540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Leaf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2,322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4,656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2,304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2,280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4,602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iRS1562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1,962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0.69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0.43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158" y="6243053"/>
            <a:ext cx="767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Seaver </a:t>
            </a:r>
            <a:r>
              <a:rPr lang="en-US" sz="1400" i="1" dirty="0" smtClean="0"/>
              <a:t>et al.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2015) Improved evidence-based genome-scale metabolic models for maize leaf, </a:t>
            </a:r>
            <a:endParaRPr lang="en-US" sz="1400" dirty="0" smtClean="0"/>
          </a:p>
          <a:p>
            <a:r>
              <a:rPr lang="en-US" sz="1400" dirty="0" smtClean="0"/>
              <a:t>embryo, and </a:t>
            </a:r>
            <a:r>
              <a:rPr lang="en-US" sz="1400" dirty="0"/>
              <a:t>endosperm. </a:t>
            </a:r>
            <a:r>
              <a:rPr lang="en-US" sz="1400" dirty="0" err="1" smtClean="0"/>
              <a:t>doi</a:t>
            </a:r>
            <a:r>
              <a:rPr lang="en-US" sz="1400" dirty="0"/>
              <a:t>: 10.3389/fpls.2015.00142</a:t>
            </a:r>
          </a:p>
        </p:txBody>
      </p:sp>
    </p:spTree>
    <p:extLst>
      <p:ext uri="{BB962C8B-B14F-4D97-AF65-F5344CB8AC3E}">
        <p14:creationId xmlns:p14="http://schemas.microsoft.com/office/powerpoint/2010/main" val="11070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282700"/>
            <a:ext cx="8563811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JGI Gene Atlas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phytozome.jgi.doe.gov</a:t>
            </a:r>
            <a:r>
              <a:rPr lang="en-US" sz="2000" dirty="0"/>
              <a:t>/</a:t>
            </a:r>
            <a:r>
              <a:rPr lang="en-US" sz="2000" dirty="0" err="1"/>
              <a:t>phytomine</a:t>
            </a:r>
            <a:r>
              <a:rPr lang="en-US" sz="2000" dirty="0"/>
              <a:t>/</a:t>
            </a:r>
            <a:r>
              <a:rPr lang="en-US" sz="2000" dirty="0" err="1"/>
              <a:t>aspect.do?name</a:t>
            </a:r>
            <a:r>
              <a:rPr lang="en-US" sz="2000" dirty="0"/>
              <a:t>=Expression</a:t>
            </a: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Transcriptomics Data</a:t>
            </a:r>
          </a:p>
        </p:txBody>
      </p:sp>
      <p:pic>
        <p:nvPicPr>
          <p:cNvPr id="2" name="Picture 1" descr="JGI_Gene_Atl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1" y="2379578"/>
            <a:ext cx="7071895" cy="38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Data for root </a:t>
            </a:r>
            <a:r>
              <a:rPr lang="en-US" dirty="0" smtClean="0"/>
              <a:t>tissues </a:t>
            </a:r>
            <a:r>
              <a:rPr lang="en-US" dirty="0" smtClean="0"/>
              <a:t>for:</a:t>
            </a:r>
          </a:p>
          <a:p>
            <a:pPr lvl="1"/>
            <a:r>
              <a:rPr lang="en-US" i="1" dirty="0" smtClean="0"/>
              <a:t>A. thaliana</a:t>
            </a:r>
          </a:p>
          <a:p>
            <a:pPr lvl="1"/>
            <a:r>
              <a:rPr lang="en-US" i="1" dirty="0" smtClean="0"/>
              <a:t>G. </a:t>
            </a:r>
            <a:r>
              <a:rPr lang="en-US" i="1" dirty="0" smtClean="0"/>
              <a:t>max</a:t>
            </a:r>
          </a:p>
          <a:p>
            <a:pPr lvl="1"/>
            <a:r>
              <a:rPr lang="en-US" i="1" dirty="0" smtClean="0"/>
              <a:t>P. </a:t>
            </a:r>
            <a:r>
              <a:rPr lang="en-US" i="1" dirty="0" err="1" smtClean="0"/>
              <a:t>trichocarpa</a:t>
            </a:r>
            <a:endParaRPr lang="en-US" i="1" dirty="0" smtClean="0"/>
          </a:p>
          <a:p>
            <a:pPr lvl="1"/>
            <a:r>
              <a:rPr lang="en-US" i="1" dirty="0" smtClean="0"/>
              <a:t>M. </a:t>
            </a:r>
            <a:r>
              <a:rPr lang="en-US" i="1" dirty="0" err="1" smtClean="0"/>
              <a:t>truncatula</a:t>
            </a:r>
            <a:endParaRPr lang="en-US" dirty="0" smtClean="0"/>
          </a:p>
          <a:p>
            <a:r>
              <a:rPr lang="en-US" dirty="0" smtClean="0"/>
              <a:t>Species grown on:</a:t>
            </a:r>
          </a:p>
          <a:p>
            <a:pPr lvl="1"/>
            <a:r>
              <a:rPr lang="en-US" dirty="0" smtClean="0"/>
              <a:t>Ammonia</a:t>
            </a:r>
          </a:p>
          <a:p>
            <a:pPr lvl="1"/>
            <a:r>
              <a:rPr lang="en-US" dirty="0" smtClean="0"/>
              <a:t>Nitrate</a:t>
            </a:r>
          </a:p>
          <a:p>
            <a:pPr lvl="1"/>
            <a:r>
              <a:rPr lang="en-US" smtClean="0"/>
              <a:t>Urea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2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Phosphoglycerate mutase</a:t>
            </a:r>
            <a:endParaRPr lang="en-US" dirty="0"/>
          </a:p>
        </p:txBody>
      </p:sp>
      <p:pic>
        <p:nvPicPr>
          <p:cNvPr id="4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0" y="1582194"/>
            <a:ext cx="6651719" cy="5139964"/>
          </a:xfrm>
        </p:spPr>
      </p:pic>
    </p:spTree>
    <p:extLst>
      <p:ext uri="{BB962C8B-B14F-4D97-AF65-F5344CB8AC3E}">
        <p14:creationId xmlns:p14="http://schemas.microsoft.com/office/powerpoint/2010/main" val="21207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Phosphoglycerate mutase</a:t>
            </a:r>
            <a:endParaRPr lang="en-US" dirty="0"/>
          </a:p>
        </p:txBody>
      </p:sp>
      <p:pic>
        <p:nvPicPr>
          <p:cNvPr id="4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0" y="1582194"/>
            <a:ext cx="6651719" cy="5139964"/>
          </a:xfrm>
        </p:spPr>
      </p:pic>
      <p:cxnSp>
        <p:nvCxnSpPr>
          <p:cNvPr id="5" name="Straight Connector 4"/>
          <p:cNvCxnSpPr/>
          <p:nvPr/>
        </p:nvCxnSpPr>
        <p:spPr>
          <a:xfrm>
            <a:off x="4491318" y="2353235"/>
            <a:ext cx="0" cy="36172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377" y="3657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Cytosol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8545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Phosphoglycerate mutase</a:t>
            </a:r>
            <a:endParaRPr lang="en-US" dirty="0"/>
          </a:p>
        </p:txBody>
      </p:sp>
      <p:pic>
        <p:nvPicPr>
          <p:cNvPr id="4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0" y="1582194"/>
            <a:ext cx="6651719" cy="5139964"/>
          </a:xfrm>
        </p:spPr>
      </p:pic>
      <p:cxnSp>
        <p:nvCxnSpPr>
          <p:cNvPr id="5" name="Straight Connector 4"/>
          <p:cNvCxnSpPr/>
          <p:nvPr/>
        </p:nvCxnSpPr>
        <p:spPr>
          <a:xfrm>
            <a:off x="4491318" y="2353235"/>
            <a:ext cx="0" cy="36172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377" y="3657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Cytosol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8545" y="3657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Plastid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5318" y="4652681"/>
            <a:ext cx="533227" cy="591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60260" y="2675965"/>
            <a:ext cx="605118" cy="488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br>
              <a:rPr lang="en-US" dirty="0" smtClean="0"/>
            </a:br>
            <a:r>
              <a:rPr lang="en-US" sz="3200" dirty="0" smtClean="0"/>
              <a:t>Nitrogen case </a:t>
            </a:r>
            <a:r>
              <a:rPr lang="en-US" sz="3200" dirty="0"/>
              <a:t>s</a:t>
            </a:r>
            <a:r>
              <a:rPr lang="en-US" sz="3200" dirty="0" smtClean="0"/>
              <a:t>tudy</a:t>
            </a:r>
            <a:endParaRPr lang="en-US" dirty="0"/>
          </a:p>
        </p:txBody>
      </p:sp>
      <p:pic>
        <p:nvPicPr>
          <p:cNvPr id="4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592"/>
            <a:ext cx="9144000" cy="26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br>
              <a:rPr lang="en-US" dirty="0" smtClean="0"/>
            </a:br>
            <a:r>
              <a:rPr lang="en-US" sz="3200" dirty="0" smtClean="0"/>
              <a:t>Peat </a:t>
            </a:r>
            <a:r>
              <a:rPr lang="en-US" sz="3200" dirty="0"/>
              <a:t>m</a:t>
            </a:r>
            <a:r>
              <a:rPr lang="en-US" sz="3200" dirty="0" smtClean="0"/>
              <a:t>oss environmental </a:t>
            </a:r>
            <a:r>
              <a:rPr lang="en-US" sz="3200" dirty="0"/>
              <a:t>c</a:t>
            </a:r>
            <a:r>
              <a:rPr lang="en-US" sz="3200" dirty="0" smtClean="0"/>
              <a:t>onditions</a:t>
            </a:r>
            <a:endParaRPr lang="en-US" sz="3200" dirty="0"/>
          </a:p>
        </p:txBody>
      </p:sp>
      <p:pic>
        <p:nvPicPr>
          <p:cNvPr id="9" name="Picture 8" descr="Subsystem_Changes_Hea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8" y="1417638"/>
            <a:ext cx="6616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Expression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bioseed.mcs.anl.gov</a:t>
            </a:r>
            <a:r>
              <a:rPr lang="en-US" sz="1800" dirty="0"/>
              <a:t>/~</a:t>
            </a:r>
            <a:r>
              <a:rPr lang="en-US" sz="1800" dirty="0" err="1" smtClean="0"/>
              <a:t>seaver</a:t>
            </a:r>
            <a:r>
              <a:rPr lang="en-US" sz="1800" dirty="0" smtClean="0"/>
              <a:t>/Files/PlantSEED_Workshop_2018/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610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compare behavior of the same metabolic network for different:</a:t>
            </a:r>
          </a:p>
          <a:p>
            <a:pPr lvl="1"/>
            <a:r>
              <a:rPr lang="en-US" dirty="0" smtClean="0"/>
              <a:t>Species</a:t>
            </a:r>
          </a:p>
          <a:p>
            <a:pPr lvl="1"/>
            <a:r>
              <a:rPr lang="en-US" dirty="0" smtClean="0"/>
              <a:t>Cells/Tissues/Organs</a:t>
            </a:r>
          </a:p>
          <a:p>
            <a:pPr lvl="1"/>
            <a:r>
              <a:rPr lang="en-US" dirty="0" smtClean="0"/>
              <a:t>Experimental Conditions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iotic</a:t>
            </a:r>
          </a:p>
          <a:p>
            <a:pPr lvl="2"/>
            <a:r>
              <a:rPr lang="en-US" dirty="0" smtClean="0"/>
              <a:t>abiotic</a:t>
            </a:r>
          </a:p>
        </p:txBody>
      </p:sp>
    </p:spTree>
    <p:extLst>
      <p:ext uri="{BB962C8B-B14F-4D97-AF65-F5344CB8AC3E}">
        <p14:creationId xmlns:p14="http://schemas.microsoft.com/office/powerpoint/2010/main" val="1439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55" descr="pdc1_e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79" y="578224"/>
            <a:ext cx="7385247" cy="59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Data and Reaction Expression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of values</a:t>
            </a:r>
          </a:p>
          <a:p>
            <a:r>
              <a:rPr lang="en-US" dirty="0" smtClean="0"/>
              <a:t>Datum for individual features, but multiple features assigned to individual reactions</a:t>
            </a:r>
          </a:p>
          <a:p>
            <a:r>
              <a:rPr lang="en-US" dirty="0" smtClean="0"/>
              <a:t>Reaction Expression Score:</a:t>
            </a:r>
          </a:p>
          <a:p>
            <a:pPr lvl="1"/>
            <a:r>
              <a:rPr lang="en-US" dirty="0" smtClean="0"/>
              <a:t>Use Max. expression value</a:t>
            </a:r>
          </a:p>
          <a:p>
            <a:pPr lvl="1"/>
            <a:r>
              <a:rPr lang="en-US" dirty="0" smtClean="0"/>
              <a:t>Protein complexes (~20 curated in </a:t>
            </a:r>
            <a:r>
              <a:rPr lang="en-US" dirty="0" err="1" smtClean="0"/>
              <a:t>PlantSEED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Use Min. expression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Active Reactions?</a:t>
            </a:r>
          </a:p>
        </p:txBody>
      </p:sp>
      <p:pic>
        <p:nvPicPr>
          <p:cNvPr id="4" name="Picture 3" descr="Cropped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6362"/>
            <a:ext cx="6540500" cy="53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/>
          <a:lstStyle/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Transcriptomics-based </a:t>
            </a:r>
            <a:r>
              <a:rPr lang="en-US" dirty="0" err="1" smtClean="0"/>
              <a:t>gapfilling</a:t>
            </a:r>
            <a:endParaRPr lang="en-US" dirty="0" smtClean="0"/>
          </a:p>
          <a:p>
            <a:pPr lvl="2"/>
            <a:r>
              <a:rPr lang="en-US" dirty="0" smtClean="0"/>
              <a:t>Reduce number of reactions in model</a:t>
            </a:r>
          </a:p>
          <a:p>
            <a:pPr lvl="1"/>
            <a:r>
              <a:rPr lang="en-US" dirty="0" smtClean="0"/>
              <a:t>Transcriptomics-based flux balance analysis</a:t>
            </a:r>
          </a:p>
          <a:p>
            <a:pPr lvl="2"/>
            <a:r>
              <a:rPr lang="en-US" dirty="0" smtClean="0"/>
              <a:t>Simulate behavior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</a:p>
        </p:txBody>
      </p:sp>
    </p:spTree>
    <p:extLst>
      <p:ext uri="{BB962C8B-B14F-4D97-AF65-F5344CB8AC3E}">
        <p14:creationId xmlns:p14="http://schemas.microsoft.com/office/powerpoint/2010/main" val="486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3907865"/>
          </a:xfrm>
        </p:spPr>
        <p:txBody>
          <a:bodyPr/>
          <a:lstStyle/>
          <a:p>
            <a:r>
              <a:rPr lang="en-US" dirty="0" smtClean="0"/>
              <a:t>Functionally oriented:</a:t>
            </a:r>
          </a:p>
          <a:p>
            <a:pPr lvl="1"/>
            <a:r>
              <a:rPr lang="en-US" dirty="0" smtClean="0"/>
              <a:t>Primary function: Biosynthesize biomass</a:t>
            </a:r>
          </a:p>
          <a:p>
            <a:pPr lvl="1"/>
            <a:r>
              <a:rPr lang="en-US" dirty="0" smtClean="0"/>
              <a:t>Secondary functions</a:t>
            </a:r>
          </a:p>
          <a:p>
            <a:r>
              <a:rPr lang="en-US" dirty="0" smtClean="0"/>
              <a:t>Simultaneously</a:t>
            </a:r>
          </a:p>
          <a:p>
            <a:pPr lvl="2"/>
            <a:r>
              <a:rPr lang="en-US" dirty="0" smtClean="0"/>
              <a:t>Biosynthesize biomass</a:t>
            </a:r>
          </a:p>
          <a:p>
            <a:pPr lvl="2"/>
            <a:r>
              <a:rPr lang="en-US" dirty="0" smtClean="0"/>
              <a:t>Activates “high” reactions</a:t>
            </a:r>
          </a:p>
          <a:p>
            <a:pPr lvl="2"/>
            <a:r>
              <a:rPr lang="en-US" dirty="0" smtClean="0"/>
              <a:t>Deactivates “low” reactions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926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Monster.thmx</Template>
  <TotalTime>63251</TotalTime>
  <Words>303</Words>
  <Application>Microsoft Macintosh PowerPoint</Application>
  <PresentationFormat>On-screen Show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MS PGothic</vt:lpstr>
      <vt:lpstr>Arial</vt:lpstr>
      <vt:lpstr>Monster</vt:lpstr>
      <vt:lpstr>PlantSEED Workshop</vt:lpstr>
      <vt:lpstr>Test Expression File</vt:lpstr>
      <vt:lpstr>PowerPoint Presentation</vt:lpstr>
      <vt:lpstr>PowerPoint Presentation</vt:lpstr>
      <vt:lpstr>PowerPoint Presentation</vt:lpstr>
      <vt:lpstr>Expression Data and Reaction Expression 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Result: Phosphoglycerate mutase</vt:lpstr>
      <vt:lpstr>Example Result: Phosphoglycerate mutase</vt:lpstr>
      <vt:lpstr>Example Result: Phosphoglycerate mutase</vt:lpstr>
      <vt:lpstr>Data Integration Nitrogen case study</vt:lpstr>
      <vt:lpstr>Data Integration Peat moss environmental conditions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871</cp:revision>
  <cp:lastPrinted>2013-04-26T18:23:31Z</cp:lastPrinted>
  <dcterms:created xsi:type="dcterms:W3CDTF">2013-07-23T14:23:58Z</dcterms:created>
  <dcterms:modified xsi:type="dcterms:W3CDTF">2018-08-16T17:45:37Z</dcterms:modified>
</cp:coreProperties>
</file>