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21" r:id="rId2"/>
    <p:sldId id="475" r:id="rId3"/>
    <p:sldId id="476" r:id="rId4"/>
    <p:sldId id="479" r:id="rId5"/>
    <p:sldId id="477" r:id="rId6"/>
    <p:sldId id="478" r:id="rId7"/>
    <p:sldId id="461" r:id="rId8"/>
    <p:sldId id="488" r:id="rId9"/>
    <p:sldId id="460" r:id="rId10"/>
    <p:sldId id="480" r:id="rId11"/>
    <p:sldId id="464" r:id="rId12"/>
    <p:sldId id="465" r:id="rId13"/>
    <p:sldId id="466" r:id="rId14"/>
    <p:sldId id="467" r:id="rId15"/>
    <p:sldId id="468" r:id="rId16"/>
    <p:sldId id="469" r:id="rId17"/>
    <p:sldId id="489" r:id="rId18"/>
    <p:sldId id="471" r:id="rId19"/>
    <p:sldId id="441" r:id="rId20"/>
    <p:sldId id="492" r:id="rId21"/>
    <p:sldId id="490" r:id="rId22"/>
    <p:sldId id="491" r:id="rId23"/>
    <p:sldId id="487" r:id="rId24"/>
    <p:sldId id="493" r:id="rId2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clrMode="bw" frameSlides="1"/>
  <p:clrMru>
    <a:srgbClr val="ED18FF"/>
    <a:srgbClr val="FF0000"/>
    <a:srgbClr val="FFF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8" autoAdjust="0"/>
    <p:restoredTop sz="94712"/>
  </p:normalViewPr>
  <p:slideViewPr>
    <p:cSldViewPr snapToGrid="0">
      <p:cViewPr>
        <p:scale>
          <a:sx n="100" d="100"/>
          <a:sy n="100" d="100"/>
        </p:scale>
        <p:origin x="88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B659CAA-387D-4743-ACDE-CF71B0D5D552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F32DC09-BF40-4B66-AD15-7944CBDFA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0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6A7D4-8EB5-EE4E-BBFF-3382F43E4173}" type="datetimeFigureOut">
              <a:rPr lang="en-US" smtClean="0"/>
              <a:pPr/>
              <a:t>8/17/18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0D70-D590-2843-9DD2-7DCFF76A7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0BD1C-B342-46CE-92DB-592B33E59BFF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97E08-A1A3-438E-ACF6-6F7AB9561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CC90-5885-48E4-B90D-19FC95EF49C4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AA412-E573-4EE3-AA6B-796283A5D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74E8D-5A09-4B56-B71B-6D3C6710BE3A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C5CB9-C73C-4BA6-8F02-A103C8540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9B8D-7040-4952-B4FC-AC2EC451E875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F0F6E-891A-4A33-AFED-213D82A8F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E8991-3C55-4FDD-B5FD-6A3922ACD640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1348-FAC2-4AAC-95C0-476FE6178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CA87-24CA-4CD1-BBA5-7545E0F51546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9968C-FEA7-4594-A2A6-B2FD2CD3E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48A95-984D-477D-8872-B849DC9B19F9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230C7-EEA5-4250-BD30-A1C9FD199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004CA-8FDC-4B08-9AAA-5E7A9D69280D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A69FA-3EE4-4234-AE2F-435BD8D71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5D983-77AD-4B67-974F-2D918806C269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F28C5-F1FD-45C6-8D07-032AA0D14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BD2C8-A853-4132-B5EB-DC6B064ED9FB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EFDB5-8A76-4EBC-8B74-DBAEF5C34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85BD5-6336-4CA8-B4E2-EF8D7E02B08F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0A08D-40E0-43FE-AAF4-571FB12A4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228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525171-5784-4D61-BA9E-0FB921CD9E15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2095D2-3887-4E28-A9F2-F6BD23062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32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»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PlantSEED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584575"/>
            <a:ext cx="72390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Annotation and Reconstruction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PlantSEED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61030"/>
          </a:xfrm>
        </p:spPr>
        <p:txBody>
          <a:bodyPr/>
          <a:lstStyle/>
          <a:p>
            <a:r>
              <a:rPr lang="en-US" dirty="0" smtClean="0"/>
              <a:t>Plant Reactions</a:t>
            </a:r>
          </a:p>
          <a:p>
            <a:pPr lvl="1"/>
            <a:r>
              <a:rPr lang="en-US" dirty="0" smtClean="0"/>
              <a:t>Curation of plant primary metabolism</a:t>
            </a:r>
          </a:p>
          <a:p>
            <a:pPr lvl="1"/>
            <a:r>
              <a:rPr lang="en-US" dirty="0" smtClean="0"/>
              <a:t>Integration of plant biochemistry</a:t>
            </a:r>
          </a:p>
          <a:p>
            <a:r>
              <a:rPr lang="en-US" b="1" dirty="0" smtClean="0"/>
              <a:t>Plant K-mers</a:t>
            </a:r>
          </a:p>
          <a:p>
            <a:pPr lvl="1"/>
            <a:r>
              <a:rPr lang="en-US" b="1" dirty="0" smtClean="0"/>
              <a:t>Integration of plant protein families</a:t>
            </a:r>
          </a:p>
          <a:p>
            <a:pPr lvl="1"/>
            <a:r>
              <a:rPr lang="en-US" b="1" dirty="0" smtClean="0"/>
              <a:t>Generation of plant k-mers</a:t>
            </a:r>
          </a:p>
          <a:p>
            <a:pPr lvl="1"/>
            <a:r>
              <a:rPr lang="en-US" b="1" dirty="0" smtClean="0"/>
              <a:t>Annotation with plant k-mers</a:t>
            </a:r>
          </a:p>
        </p:txBody>
      </p:sp>
    </p:spTree>
    <p:extLst>
      <p:ext uri="{BB962C8B-B14F-4D97-AF65-F5344CB8AC3E}">
        <p14:creationId xmlns:p14="http://schemas.microsoft.com/office/powerpoint/2010/main" val="2158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of Plant Protein Families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75989" cy="47364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Wingdings"/>
              </a:rPr>
              <a:t>Enzymatic propagation is universally implemented:</a:t>
            </a:r>
          </a:p>
          <a:p>
            <a:pPr lvl="1"/>
            <a:r>
              <a:rPr lang="en-US" dirty="0" err="1" smtClean="0">
                <a:sym typeface="Wingdings"/>
              </a:rPr>
              <a:t>SwissProt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KEGG</a:t>
            </a:r>
          </a:p>
          <a:p>
            <a:pPr lvl="1"/>
            <a:r>
              <a:rPr lang="en-US" dirty="0" smtClean="0">
                <a:sym typeface="Wingdings"/>
              </a:rPr>
              <a:t>BioCyc / </a:t>
            </a:r>
            <a:r>
              <a:rPr lang="en-US" dirty="0" err="1" smtClean="0">
                <a:sym typeface="Wingdings"/>
              </a:rPr>
              <a:t>PlantCyc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err="1" smtClean="0">
                <a:sym typeface="Wingdings"/>
              </a:rPr>
              <a:t>Reactome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JGI</a:t>
            </a:r>
          </a:p>
          <a:p>
            <a:pPr lvl="1"/>
            <a:r>
              <a:rPr lang="en-US" dirty="0" smtClean="0">
                <a:sym typeface="Wingdings"/>
              </a:rPr>
              <a:t>SEED</a:t>
            </a:r>
          </a:p>
          <a:p>
            <a:r>
              <a:rPr lang="en-US" dirty="0" smtClean="0">
                <a:sym typeface="Wingdings"/>
              </a:rPr>
              <a:t>Enzymatic propagation is inconsistent and opaque</a:t>
            </a:r>
          </a:p>
        </p:txBody>
      </p:sp>
      <p:pic>
        <p:nvPicPr>
          <p:cNvPr id="5" name="Picture 4" descr="Ara_PyrK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89" y="1868906"/>
            <a:ext cx="2997200" cy="3200400"/>
          </a:xfrm>
          <a:prstGeom prst="rect">
            <a:avLst/>
          </a:prstGeom>
        </p:spPr>
      </p:pic>
      <p:pic>
        <p:nvPicPr>
          <p:cNvPr id="6" name="Picture 5" descr="Ptr_PyrK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79" y="1925052"/>
            <a:ext cx="3108158" cy="34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of Plant Protein Families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3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Aim: To propagate plant primary metabolism from </a:t>
            </a:r>
            <a:r>
              <a:rPr lang="en-US" i="1" dirty="0" smtClean="0"/>
              <a:t>Arabidopsis thaliana</a:t>
            </a:r>
            <a:r>
              <a:rPr lang="en-US" dirty="0" smtClean="0"/>
              <a:t> to other plant species in a clear, consistent, and transparent manner</a:t>
            </a:r>
          </a:p>
          <a:p>
            <a:r>
              <a:rPr lang="en-US" dirty="0" smtClean="0"/>
              <a:t>Genomes assembled for 39 species in Phytozome</a:t>
            </a:r>
          </a:p>
          <a:p>
            <a:r>
              <a:rPr lang="en-US" dirty="0" smtClean="0"/>
              <a:t>Plant Protein </a:t>
            </a:r>
            <a:r>
              <a:rPr lang="en-US" dirty="0"/>
              <a:t>F</a:t>
            </a:r>
            <a:r>
              <a:rPr lang="en-US" dirty="0" smtClean="0"/>
              <a:t>amilies generated by </a:t>
            </a:r>
            <a:r>
              <a:rPr lang="en-US" dirty="0" err="1" smtClean="0"/>
              <a:t>OrthoFinder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Emms</a:t>
            </a:r>
            <a:r>
              <a:rPr lang="en-US" dirty="0"/>
              <a:t> and Kelly 2015)</a:t>
            </a:r>
          </a:p>
          <a:p>
            <a:r>
              <a:rPr lang="en-US" dirty="0" smtClean="0"/>
              <a:t>Convenient but:</a:t>
            </a:r>
          </a:p>
          <a:p>
            <a:pPr lvl="1"/>
            <a:r>
              <a:rPr lang="en-US" dirty="0" smtClean="0"/>
              <a:t>Multi-functional or </a:t>
            </a:r>
            <a:r>
              <a:rPr lang="en-US" dirty="0" err="1" smtClean="0"/>
              <a:t>uncurated</a:t>
            </a:r>
            <a:endParaRPr lang="en-US" dirty="0" smtClean="0"/>
          </a:p>
          <a:p>
            <a:pPr lvl="1"/>
            <a:r>
              <a:rPr lang="en-US" dirty="0" smtClean="0"/>
              <a:t>Undesired homologs</a:t>
            </a:r>
          </a:p>
          <a:p>
            <a:r>
              <a:rPr lang="en-US" dirty="0" smtClean="0"/>
              <a:t>Protein Families conservatively split into clusters using sequence identity</a:t>
            </a:r>
          </a:p>
        </p:txBody>
      </p:sp>
    </p:spTree>
    <p:extLst>
      <p:ext uri="{BB962C8B-B14F-4D97-AF65-F5344CB8AC3E}">
        <p14:creationId xmlns:p14="http://schemas.microsoft.com/office/powerpoint/2010/main" val="1225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Integration of Plant Protein Families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2860842" y="2954421"/>
            <a:ext cx="614947" cy="58821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96611" y="4751137"/>
            <a:ext cx="614947" cy="58821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97117" y="2323431"/>
            <a:ext cx="614947" cy="58821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94948" y="2379579"/>
            <a:ext cx="2519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NADH </a:t>
            </a:r>
            <a:r>
              <a:rPr lang="en-US" dirty="0" smtClean="0">
                <a:latin typeface="Calibri"/>
                <a:cs typeface="Calibri"/>
              </a:rPr>
              <a:t>dehydrogenase</a:t>
            </a:r>
          </a:p>
          <a:p>
            <a:r>
              <a:rPr lang="en-US" dirty="0" smtClean="0">
                <a:latin typeface="Calibri"/>
                <a:cs typeface="Calibri"/>
              </a:rPr>
              <a:t>[</a:t>
            </a:r>
            <a:r>
              <a:rPr lang="en-US" dirty="0">
                <a:latin typeface="Calibri"/>
                <a:cs typeface="Calibri"/>
              </a:rPr>
              <a:t>ubiquinone] (EC 1.6.5.3)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9684" y="4745790"/>
            <a:ext cx="2707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latin typeface="Calibri"/>
                <a:cs typeface="Calibri"/>
              </a:rPr>
              <a:t>NAD(P)H-</a:t>
            </a:r>
            <a:r>
              <a:rPr lang="en-US" dirty="0" err="1" smtClean="0">
                <a:latin typeface="Calibri"/>
                <a:cs typeface="Calibri"/>
              </a:rPr>
              <a:t>plastoquinone</a:t>
            </a:r>
            <a:endParaRPr lang="en-US" dirty="0" smtClean="0">
              <a:latin typeface="Calibri"/>
              <a:cs typeface="Calibri"/>
            </a:endParaRPr>
          </a:p>
          <a:p>
            <a:pPr marL="0" lvl="1"/>
            <a:r>
              <a:rPr lang="en-US" dirty="0" err="1" smtClean="0">
                <a:latin typeface="Calibri"/>
                <a:cs typeface="Calibri"/>
              </a:rPr>
              <a:t>oxidoreductase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(EC 1.6.5.</a:t>
            </a:r>
            <a:r>
              <a:rPr lang="en-US" dirty="0" smtClean="0">
                <a:latin typeface="Calibri"/>
                <a:cs typeface="Calibri"/>
              </a:rPr>
              <a:t>-)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34610" y="3039979"/>
            <a:ext cx="2707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latin typeface="Calibri"/>
                <a:cs typeface="Calibri"/>
              </a:rPr>
              <a:t>NAD(P)H-</a:t>
            </a:r>
            <a:r>
              <a:rPr lang="en-US" dirty="0" err="1" smtClean="0">
                <a:latin typeface="Calibri"/>
                <a:cs typeface="Calibri"/>
              </a:rPr>
              <a:t>plastoquinone</a:t>
            </a:r>
            <a:endParaRPr lang="en-US" dirty="0" smtClean="0">
              <a:latin typeface="Calibri"/>
              <a:cs typeface="Calibri"/>
            </a:endParaRPr>
          </a:p>
          <a:p>
            <a:pPr marL="0" lvl="1"/>
            <a:r>
              <a:rPr lang="en-US" dirty="0" err="1" smtClean="0">
                <a:latin typeface="Calibri"/>
                <a:cs typeface="Calibri"/>
              </a:rPr>
              <a:t>oxidoreductase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(EC 1.6.5.</a:t>
            </a:r>
            <a:r>
              <a:rPr lang="en-US" dirty="0" smtClean="0">
                <a:latin typeface="Calibri"/>
                <a:cs typeface="Calibri"/>
              </a:rPr>
              <a:t>-)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91895" y="1296736"/>
            <a:ext cx="5213684" cy="508000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Integration of Plant Protein Families</a:t>
            </a:r>
          </a:p>
        </p:txBody>
      </p:sp>
      <p:sp>
        <p:nvSpPr>
          <p:cNvPr id="5" name="Oval 4"/>
          <p:cNvSpPr/>
          <p:nvPr/>
        </p:nvSpPr>
        <p:spPr>
          <a:xfrm>
            <a:off x="2860842" y="2954421"/>
            <a:ext cx="614947" cy="58821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96611" y="4751137"/>
            <a:ext cx="614947" cy="58821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97117" y="2323431"/>
            <a:ext cx="614947" cy="58821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91895" y="1296736"/>
            <a:ext cx="5213684" cy="508000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77834" y="2930359"/>
            <a:ext cx="398378" cy="3810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08970" y="3911601"/>
            <a:ext cx="398378" cy="3810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00318" y="5467686"/>
            <a:ext cx="398378" cy="3810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36739" y="3154949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89665" y="2665664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08381" y="3727116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01412" y="3745833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21707" y="3216443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478423" y="4291264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1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Integration of Plant Protein Families</a:t>
            </a:r>
          </a:p>
        </p:txBody>
      </p:sp>
      <p:sp>
        <p:nvSpPr>
          <p:cNvPr id="5" name="Oval 4"/>
          <p:cNvSpPr/>
          <p:nvPr/>
        </p:nvSpPr>
        <p:spPr>
          <a:xfrm>
            <a:off x="2860842" y="2954421"/>
            <a:ext cx="614947" cy="58821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96611" y="4751137"/>
            <a:ext cx="614947" cy="58821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97117" y="2323431"/>
            <a:ext cx="614947" cy="58821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91895" y="1296736"/>
            <a:ext cx="5213684" cy="508000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77834" y="2930359"/>
            <a:ext cx="398378" cy="3810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08970" y="3911601"/>
            <a:ext cx="398378" cy="3810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00318" y="5467686"/>
            <a:ext cx="398378" cy="3810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36739" y="3154949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89665" y="2665664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08381" y="3727116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01412" y="3745833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21707" y="3216443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478423" y="4291264"/>
            <a:ext cx="240630" cy="227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526632" y="2513263"/>
            <a:ext cx="1617579" cy="1938421"/>
          </a:xfrm>
          <a:prstGeom prst="ellipse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077368" y="2098841"/>
            <a:ext cx="2459790" cy="1443791"/>
          </a:xfrm>
          <a:prstGeom prst="ellipse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916946" y="4157579"/>
            <a:ext cx="2072107" cy="1876928"/>
          </a:xfrm>
          <a:prstGeom prst="ellipse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3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Integration of Plant Protein Families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1296826"/>
            <a:ext cx="7531100" cy="541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Integration of Plant Protein Families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1296826"/>
            <a:ext cx="7531100" cy="541562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 flipV="1">
            <a:off x="5227320" y="1417053"/>
            <a:ext cx="0" cy="447842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5581583" y="1449137"/>
            <a:ext cx="0" cy="447842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628457" y="1435769"/>
            <a:ext cx="0" cy="447842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5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Integration of Plant Protein Families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81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Across 39 Phytozome genomes</a:t>
            </a:r>
          </a:p>
          <a:p>
            <a:r>
              <a:rPr lang="en-US" dirty="0" smtClean="0"/>
              <a:t>30 Eudicots: 89%</a:t>
            </a:r>
          </a:p>
          <a:p>
            <a:pPr lvl="1"/>
            <a:r>
              <a:rPr lang="en-US" dirty="0"/>
              <a:t>7</a:t>
            </a:r>
            <a:r>
              <a:rPr lang="en-US" dirty="0" smtClean="0"/>
              <a:t>8% - 99%</a:t>
            </a:r>
          </a:p>
          <a:p>
            <a:r>
              <a:rPr lang="en-US" dirty="0" smtClean="0"/>
              <a:t>5 Monocots: 85%</a:t>
            </a:r>
          </a:p>
          <a:p>
            <a:r>
              <a:rPr lang="en-US" dirty="0" smtClean="0"/>
              <a:t>8 Lower Plants: 79%</a:t>
            </a:r>
          </a:p>
          <a:p>
            <a:r>
              <a:rPr lang="en-US" dirty="0" smtClean="0"/>
              <a:t>Notably several Eudicots scored lower than Monocots</a:t>
            </a:r>
          </a:p>
        </p:txBody>
      </p:sp>
    </p:spTree>
    <p:extLst>
      <p:ext uri="{BB962C8B-B14F-4D97-AF65-F5344CB8AC3E}">
        <p14:creationId xmlns:p14="http://schemas.microsoft.com/office/powerpoint/2010/main" val="5317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dirty="0" smtClean="0"/>
              <a:t>Generation of Plant K-mers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52498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K-</a:t>
            </a:r>
            <a:r>
              <a:rPr lang="en-US" dirty="0" err="1" smtClean="0"/>
              <a:t>mer</a:t>
            </a:r>
            <a:r>
              <a:rPr lang="en-US" dirty="0" smtClean="0"/>
              <a:t> is a short (8 AAs) peptide sequence</a:t>
            </a:r>
          </a:p>
          <a:p>
            <a:pPr lvl="1"/>
            <a:r>
              <a:rPr lang="en-US" dirty="0" smtClean="0"/>
              <a:t>It is a unique representation of a protein function:</a:t>
            </a:r>
          </a:p>
          <a:p>
            <a:pPr lvl="2"/>
            <a:r>
              <a:rPr lang="en-US" dirty="0"/>
              <a:t>MTIRNQRF        </a:t>
            </a:r>
            <a:endParaRPr lang="en-US" dirty="0" smtClean="0"/>
          </a:p>
          <a:p>
            <a:pPr lvl="2"/>
            <a:r>
              <a:rPr lang="en-US" dirty="0" err="1" smtClean="0"/>
              <a:t>Ubiquinol</a:t>
            </a:r>
            <a:r>
              <a:rPr lang="en-US" dirty="0"/>
              <a:t>--cytochrome c </a:t>
            </a:r>
            <a:r>
              <a:rPr lang="en-US" dirty="0" err="1"/>
              <a:t>reductase</a:t>
            </a:r>
            <a:r>
              <a:rPr lang="en-US" dirty="0"/>
              <a:t>, cytochrome B subunit (EC 1.10.2.2</a:t>
            </a:r>
            <a:r>
              <a:rPr lang="en-US" dirty="0" smtClean="0"/>
              <a:t>)</a:t>
            </a:r>
          </a:p>
          <a:p>
            <a:r>
              <a:rPr lang="en-US" dirty="0" smtClean="0"/>
              <a:t>K-mers are generated from each protein cluster</a:t>
            </a:r>
          </a:p>
          <a:p>
            <a:r>
              <a:rPr lang="en-US" dirty="0" smtClean="0"/>
              <a:t>K-mers are eliminated if they are found anywhere else in the 39 genomes</a:t>
            </a:r>
          </a:p>
          <a:p>
            <a:r>
              <a:rPr lang="en-US" dirty="0" smtClean="0"/>
              <a:t>~700K </a:t>
            </a:r>
            <a:r>
              <a:rPr lang="en-US" i="1" dirty="0" smtClean="0"/>
              <a:t>Signature K-mers</a:t>
            </a:r>
            <a:r>
              <a:rPr lang="en-US" dirty="0" smtClean="0"/>
              <a:t> generated for plant primary metabolism</a:t>
            </a:r>
          </a:p>
        </p:txBody>
      </p:sp>
    </p:spTree>
    <p:extLst>
      <p:ext uri="{BB962C8B-B14F-4D97-AF65-F5344CB8AC3E}">
        <p14:creationId xmlns:p14="http://schemas.microsoft.com/office/powerpoint/2010/main" val="41877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5626886" y="4855372"/>
            <a:ext cx="2493169" cy="12080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b="1" dirty="0" smtClean="0">
                <a:solidFill>
                  <a:schemeClr val="tx2"/>
                </a:solidFill>
              </a:rPr>
              <a:t>Metabolic Reconstruction</a:t>
            </a:r>
            <a:endParaRPr lang="en-US" sz="2200" b="1" dirty="0">
              <a:solidFill>
                <a:schemeClr val="tx2"/>
              </a:solidFill>
            </a:endParaRPr>
          </a:p>
        </p:txBody>
      </p:sp>
      <p:cxnSp>
        <p:nvCxnSpPr>
          <p:cNvPr id="51" name="Straight Arrow Connector 50"/>
          <p:cNvCxnSpPr>
            <a:stCxn id="11" idx="5"/>
            <a:endCxn id="50" idx="2"/>
          </p:cNvCxnSpPr>
          <p:nvPr/>
        </p:nvCxnSpPr>
        <p:spPr>
          <a:xfrm>
            <a:off x="3079767" y="4141392"/>
            <a:ext cx="2547119" cy="131802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386922" y="4750424"/>
            <a:ext cx="865584" cy="84948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Explosion 2 59"/>
          <p:cNvSpPr/>
          <p:nvPr/>
        </p:nvSpPr>
        <p:spPr>
          <a:xfrm>
            <a:off x="4062006" y="4559924"/>
            <a:ext cx="381000" cy="381000"/>
          </a:xfrm>
          <a:prstGeom prst="irregularSeal2">
            <a:avLst/>
          </a:prstGeom>
          <a:solidFill>
            <a:srgbClr val="FFFF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534590" y="1743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PlantSEED Annotation and Reconstruction Workflow</a:t>
            </a:r>
          </a:p>
        </p:txBody>
      </p:sp>
      <p:cxnSp>
        <p:nvCxnSpPr>
          <p:cNvPr id="31752" name="Straight Arrow Connector 6"/>
          <p:cNvCxnSpPr>
            <a:cxnSpLocks noChangeShapeType="1"/>
          </p:cNvCxnSpPr>
          <p:nvPr/>
        </p:nvCxnSpPr>
        <p:spPr bwMode="auto">
          <a:xfrm>
            <a:off x="5233988" y="2579688"/>
            <a:ext cx="914400" cy="914400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sp>
        <p:nvSpPr>
          <p:cNvPr id="10" name="Oval 9"/>
          <p:cNvSpPr/>
          <p:nvPr/>
        </p:nvSpPr>
        <p:spPr>
          <a:xfrm>
            <a:off x="3402806" y="1371600"/>
            <a:ext cx="2493169" cy="12080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/>
                </a:solidFill>
              </a:rPr>
              <a:t>Genome</a:t>
            </a:r>
            <a:endParaRPr lang="en-US" sz="2200" b="1" dirty="0">
              <a:solidFill>
                <a:schemeClr val="tx2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51714" y="3110224"/>
            <a:ext cx="2493169" cy="12080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/>
                </a:solidFill>
              </a:rPr>
              <a:t>Annotated Genome</a:t>
            </a:r>
            <a:endParaRPr lang="en-US" sz="2200" b="1" dirty="0">
              <a:solidFill>
                <a:schemeClr val="tx2"/>
              </a:solidFill>
            </a:endParaRPr>
          </a:p>
        </p:txBody>
      </p:sp>
      <p:cxnSp>
        <p:nvCxnSpPr>
          <p:cNvPr id="20" name="Straight Arrow Connector 19"/>
          <p:cNvCxnSpPr>
            <a:stCxn id="10" idx="3"/>
            <a:endCxn id="11" idx="7"/>
          </p:cNvCxnSpPr>
          <p:nvPr/>
        </p:nvCxnSpPr>
        <p:spPr>
          <a:xfrm flipH="1">
            <a:off x="3079767" y="2402768"/>
            <a:ext cx="688155" cy="88437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3472281" y="2770188"/>
            <a:ext cx="2154605" cy="825768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xplosion 2 27"/>
          <p:cNvSpPr/>
          <p:nvPr/>
        </p:nvSpPr>
        <p:spPr>
          <a:xfrm>
            <a:off x="3294857" y="2568488"/>
            <a:ext cx="381000" cy="381000"/>
          </a:xfrm>
          <a:prstGeom prst="irregularSeal2">
            <a:avLst/>
          </a:prstGeom>
          <a:solidFill>
            <a:srgbClr val="FFFF0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2144720" y="5001960"/>
            <a:ext cx="1251328" cy="1399552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Plant Reactions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Can 29"/>
          <p:cNvSpPr/>
          <p:nvPr/>
        </p:nvSpPr>
        <p:spPr>
          <a:xfrm>
            <a:off x="5622142" y="2966426"/>
            <a:ext cx="1251328" cy="1399552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Plant</a:t>
            </a:r>
          </a:p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K-mers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04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dirty="0" smtClean="0"/>
              <a:t>Annotation with Plant K-mers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5249862"/>
          </a:xfrm>
        </p:spPr>
        <p:txBody>
          <a:bodyPr>
            <a:normAutofit/>
          </a:bodyPr>
          <a:lstStyle/>
          <a:p>
            <a:r>
              <a:rPr lang="en-US" dirty="0" smtClean="0"/>
              <a:t>Each transcript in a FASTA file is scanned</a:t>
            </a:r>
          </a:p>
          <a:p>
            <a:r>
              <a:rPr lang="en-US" dirty="0" smtClean="0"/>
              <a:t>Scores are generated for each metabolic function which scores a hit in the sequence</a:t>
            </a:r>
            <a:endParaRPr lang="en-US" dirty="0"/>
          </a:p>
          <a:p>
            <a:r>
              <a:rPr lang="en-US" dirty="0" smtClean="0"/>
              <a:t>The transcript is assigned the highest scoring function</a:t>
            </a:r>
          </a:p>
        </p:txBody>
      </p:sp>
    </p:spTree>
    <p:extLst>
      <p:ext uri="{BB962C8B-B14F-4D97-AF65-F5344CB8AC3E}">
        <p14:creationId xmlns:p14="http://schemas.microsoft.com/office/powerpoint/2010/main" val="61764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dirty="0" smtClean="0"/>
              <a:t>Testing of Plant K-mers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5249862"/>
          </a:xfrm>
        </p:spPr>
        <p:txBody>
          <a:bodyPr>
            <a:normAutofit/>
          </a:bodyPr>
          <a:lstStyle/>
          <a:p>
            <a:r>
              <a:rPr lang="en-US" dirty="0" smtClean="0"/>
              <a:t>Three Eudicots:</a:t>
            </a:r>
          </a:p>
          <a:p>
            <a:pPr lvl="1"/>
            <a:r>
              <a:rPr lang="en-US" i="1" dirty="0" err="1"/>
              <a:t>Carica</a:t>
            </a:r>
            <a:r>
              <a:rPr lang="en-US" i="1" dirty="0"/>
              <a:t> papaya</a:t>
            </a:r>
            <a:r>
              <a:rPr lang="en-US" dirty="0"/>
              <a:t> </a:t>
            </a:r>
            <a:r>
              <a:rPr lang="en-US" dirty="0" smtClean="0"/>
              <a:t>(Papaya)</a:t>
            </a:r>
          </a:p>
          <a:p>
            <a:pPr lvl="1"/>
            <a:r>
              <a:rPr lang="en-US" i="1" dirty="0" err="1"/>
              <a:t>Fragaria</a:t>
            </a:r>
            <a:r>
              <a:rPr lang="en-US" i="1" dirty="0"/>
              <a:t> </a:t>
            </a:r>
            <a:r>
              <a:rPr lang="en-US" i="1" dirty="0" err="1"/>
              <a:t>vesca</a:t>
            </a:r>
            <a:r>
              <a:rPr lang="en-US" dirty="0"/>
              <a:t> </a:t>
            </a:r>
            <a:r>
              <a:rPr lang="en-US" dirty="0" smtClean="0"/>
              <a:t>(Strawberry)</a:t>
            </a:r>
          </a:p>
          <a:p>
            <a:pPr lvl="1"/>
            <a:r>
              <a:rPr lang="en-US" i="1" dirty="0"/>
              <a:t>Solanum </a:t>
            </a:r>
            <a:r>
              <a:rPr lang="en-US" i="1" dirty="0" err="1"/>
              <a:t>tuberosum</a:t>
            </a:r>
            <a:r>
              <a:rPr lang="en-US" dirty="0"/>
              <a:t> </a:t>
            </a:r>
            <a:r>
              <a:rPr lang="en-US" dirty="0" smtClean="0"/>
              <a:t>(Potato)</a:t>
            </a:r>
          </a:p>
          <a:p>
            <a:r>
              <a:rPr lang="en-US" dirty="0" smtClean="0"/>
              <a:t>Report sensitivity:</a:t>
            </a:r>
          </a:p>
          <a:p>
            <a:pPr lvl="1"/>
            <a:r>
              <a:rPr lang="en-US" dirty="0" smtClean="0"/>
              <a:t>TP / TP + FN</a:t>
            </a:r>
          </a:p>
        </p:txBody>
      </p:sp>
    </p:spTree>
    <p:extLst>
      <p:ext uri="{BB962C8B-B14F-4D97-AF65-F5344CB8AC3E}">
        <p14:creationId xmlns:p14="http://schemas.microsoft.com/office/powerpoint/2010/main" val="184261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dirty="0" smtClean="0"/>
              <a:t>Testing of Plant K-mers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5249862"/>
          </a:xfrm>
        </p:spPr>
        <p:txBody>
          <a:bodyPr>
            <a:normAutofit/>
          </a:bodyPr>
          <a:lstStyle/>
          <a:p>
            <a:r>
              <a:rPr lang="en-US" dirty="0" smtClean="0"/>
              <a:t>Using BLAST as a proxy</a:t>
            </a:r>
          </a:p>
          <a:p>
            <a:r>
              <a:rPr lang="en-US" dirty="0" smtClean="0"/>
              <a:t>Three Eudicots:</a:t>
            </a:r>
          </a:p>
          <a:p>
            <a:pPr lvl="1"/>
            <a:r>
              <a:rPr lang="en-US" i="1" dirty="0" err="1"/>
              <a:t>Carica</a:t>
            </a:r>
            <a:r>
              <a:rPr lang="en-US" i="1" dirty="0"/>
              <a:t> papaya</a:t>
            </a:r>
            <a:r>
              <a:rPr lang="en-US" dirty="0"/>
              <a:t> </a:t>
            </a:r>
            <a:r>
              <a:rPr lang="en-US" dirty="0" smtClean="0"/>
              <a:t>(Papaya) = 0.86</a:t>
            </a:r>
          </a:p>
          <a:p>
            <a:pPr lvl="1"/>
            <a:r>
              <a:rPr lang="en-US" i="1" dirty="0" err="1"/>
              <a:t>Fragaria</a:t>
            </a:r>
            <a:r>
              <a:rPr lang="en-US" i="1" dirty="0"/>
              <a:t> </a:t>
            </a:r>
            <a:r>
              <a:rPr lang="en-US" i="1" dirty="0" err="1"/>
              <a:t>vesca</a:t>
            </a:r>
            <a:r>
              <a:rPr lang="en-US" dirty="0"/>
              <a:t> </a:t>
            </a:r>
            <a:r>
              <a:rPr lang="en-US" dirty="0" smtClean="0"/>
              <a:t>(Strawberry) = 0.80</a:t>
            </a:r>
          </a:p>
          <a:p>
            <a:pPr lvl="1"/>
            <a:r>
              <a:rPr lang="en-US" i="1" dirty="0"/>
              <a:t>Solanum </a:t>
            </a:r>
            <a:r>
              <a:rPr lang="en-US" i="1" dirty="0" err="1"/>
              <a:t>tuberosum</a:t>
            </a:r>
            <a:r>
              <a:rPr lang="en-US" dirty="0"/>
              <a:t> </a:t>
            </a:r>
            <a:r>
              <a:rPr lang="en-US" dirty="0" smtClean="0"/>
              <a:t>(Potato) = 0.73</a:t>
            </a:r>
          </a:p>
        </p:txBody>
      </p:sp>
    </p:spTree>
    <p:extLst>
      <p:ext uri="{BB962C8B-B14F-4D97-AF65-F5344CB8AC3E}">
        <p14:creationId xmlns:p14="http://schemas.microsoft.com/office/powerpoint/2010/main" val="145515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dirty="0" smtClean="0"/>
              <a:t>Viewing Your Annotation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5249862"/>
          </a:xfrm>
        </p:spPr>
        <p:txBody>
          <a:bodyPr>
            <a:normAutofit/>
          </a:bodyPr>
          <a:lstStyle/>
          <a:p>
            <a:r>
              <a:rPr lang="en-US" dirty="0" smtClean="0"/>
              <a:t>Predictions generated via K-mers are “Original”.</a:t>
            </a:r>
          </a:p>
          <a:p>
            <a:r>
              <a:rPr lang="en-US" dirty="0" smtClean="0"/>
              <a:t>False positives and false negatives are found by comparing with BLAST predictions.</a:t>
            </a:r>
          </a:p>
          <a:p>
            <a:r>
              <a:rPr lang="en-US" dirty="0" smtClean="0"/>
              <a:t>Try to find an example of a false positive or </a:t>
            </a:r>
            <a:r>
              <a:rPr lang="en-US" smtClean="0"/>
              <a:t>a false negative in your two sets of predictions.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14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56495"/>
          </a:xfrm>
        </p:spPr>
        <p:txBody>
          <a:bodyPr/>
          <a:lstStyle/>
          <a:p>
            <a:r>
              <a:rPr lang="en-US" dirty="0" smtClean="0"/>
              <a:t>View Blast-Predictions in “Predictions” tab</a:t>
            </a:r>
          </a:p>
          <a:p>
            <a:r>
              <a:rPr lang="en-US" dirty="0" smtClean="0"/>
              <a:t>Click on a predicted gene</a:t>
            </a:r>
          </a:p>
          <a:p>
            <a:r>
              <a:rPr lang="en-US" dirty="0" smtClean="0"/>
              <a:t>Look at Plant Similarities in gene page</a:t>
            </a:r>
          </a:p>
          <a:p>
            <a:r>
              <a:rPr lang="en-US" dirty="0" smtClean="0"/>
              <a:t>If “similar”, copy the predicted function</a:t>
            </a:r>
          </a:p>
          <a:p>
            <a:r>
              <a:rPr lang="en-US" dirty="0" smtClean="0"/>
              <a:t>Click on “edit” for function</a:t>
            </a:r>
          </a:p>
          <a:p>
            <a:pPr lvl="1"/>
            <a:r>
              <a:rPr lang="en-US" dirty="0" smtClean="0"/>
              <a:t>Paste function, and save it </a:t>
            </a:r>
            <a:r>
              <a:rPr lang="en-US" dirty="0" smtClean="0">
                <a:sym typeface="Wingdings"/>
              </a:rPr>
              <a:t> annotated gene</a:t>
            </a:r>
          </a:p>
          <a:p>
            <a:r>
              <a:rPr lang="en-US" dirty="0" smtClean="0">
                <a:sym typeface="Wingdings"/>
              </a:rPr>
              <a:t>Check in “Genes</a:t>
            </a:r>
            <a:r>
              <a:rPr lang="en-US" smtClean="0">
                <a:sym typeface="Wingdings"/>
              </a:rPr>
              <a:t>” tab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7962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PlantSEED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61030"/>
          </a:xfrm>
        </p:spPr>
        <p:txBody>
          <a:bodyPr/>
          <a:lstStyle/>
          <a:p>
            <a:r>
              <a:rPr lang="en-US" dirty="0" smtClean="0"/>
              <a:t>Plant Reactions</a:t>
            </a:r>
          </a:p>
          <a:p>
            <a:pPr lvl="1"/>
            <a:r>
              <a:rPr lang="en-US" dirty="0" smtClean="0"/>
              <a:t>Curation of plant primary metabolism</a:t>
            </a:r>
          </a:p>
          <a:p>
            <a:pPr lvl="1"/>
            <a:r>
              <a:rPr lang="en-US" dirty="0" smtClean="0"/>
              <a:t>Integration of plant biochemistry</a:t>
            </a:r>
          </a:p>
          <a:p>
            <a:r>
              <a:rPr lang="en-US" dirty="0" smtClean="0"/>
              <a:t>Plant K-mers</a:t>
            </a:r>
          </a:p>
          <a:p>
            <a:pPr lvl="1"/>
            <a:r>
              <a:rPr lang="en-US" dirty="0" smtClean="0"/>
              <a:t>Integration of plant protein families</a:t>
            </a:r>
          </a:p>
          <a:p>
            <a:pPr lvl="1"/>
            <a:r>
              <a:rPr lang="en-US" dirty="0" smtClean="0"/>
              <a:t>Generation of plant k-mers</a:t>
            </a:r>
          </a:p>
          <a:p>
            <a:pPr lvl="1"/>
            <a:r>
              <a:rPr lang="en-US" dirty="0" smtClean="0"/>
              <a:t>Annotation with plant k-mers</a:t>
            </a:r>
          </a:p>
        </p:txBody>
      </p:sp>
    </p:spTree>
    <p:extLst>
      <p:ext uri="{BB962C8B-B14F-4D97-AF65-F5344CB8AC3E}">
        <p14:creationId xmlns:p14="http://schemas.microsoft.com/office/powerpoint/2010/main" val="98613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PlantSEED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61030"/>
          </a:xfrm>
        </p:spPr>
        <p:txBody>
          <a:bodyPr/>
          <a:lstStyle/>
          <a:p>
            <a:r>
              <a:rPr lang="en-US" b="1" dirty="0" smtClean="0"/>
              <a:t>Plant Reactions</a:t>
            </a:r>
          </a:p>
          <a:p>
            <a:pPr lvl="1"/>
            <a:r>
              <a:rPr lang="en-US" b="1" dirty="0" smtClean="0"/>
              <a:t>Curation of plant primary metabolism</a:t>
            </a:r>
          </a:p>
          <a:p>
            <a:pPr lvl="1"/>
            <a:r>
              <a:rPr lang="en-US" b="1" dirty="0" smtClean="0"/>
              <a:t>Integration of plant biochemistry</a:t>
            </a:r>
          </a:p>
          <a:p>
            <a:r>
              <a:rPr lang="en-US" dirty="0" smtClean="0"/>
              <a:t>Plant K-mers</a:t>
            </a:r>
          </a:p>
          <a:p>
            <a:pPr lvl="1"/>
            <a:r>
              <a:rPr lang="en-US" dirty="0" smtClean="0"/>
              <a:t>Integration of plant protein families</a:t>
            </a:r>
          </a:p>
          <a:p>
            <a:pPr lvl="1"/>
            <a:r>
              <a:rPr lang="en-US" dirty="0" smtClean="0"/>
              <a:t>Generation of plant k-mers</a:t>
            </a:r>
          </a:p>
          <a:p>
            <a:pPr lvl="1"/>
            <a:r>
              <a:rPr lang="en-US" dirty="0" smtClean="0"/>
              <a:t>Annotation with plant k-mers</a:t>
            </a:r>
          </a:p>
        </p:txBody>
      </p:sp>
    </p:spTree>
    <p:extLst>
      <p:ext uri="{BB962C8B-B14F-4D97-AF65-F5344CB8AC3E}">
        <p14:creationId xmlns:p14="http://schemas.microsoft.com/office/powerpoint/2010/main" val="19342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Curation of Plant Primary Metabolism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6432"/>
          </a:xfrm>
        </p:spPr>
        <p:txBody>
          <a:bodyPr>
            <a:normAutofit/>
          </a:bodyPr>
          <a:lstStyle/>
          <a:p>
            <a:r>
              <a:rPr lang="en-US" dirty="0" smtClean="0"/>
              <a:t>~175 AraCyc pathways</a:t>
            </a:r>
          </a:p>
          <a:p>
            <a:pPr lvl="1"/>
            <a:r>
              <a:rPr lang="en-US" dirty="0" smtClean="0"/>
              <a:t>~65 subsystems</a:t>
            </a:r>
          </a:p>
          <a:p>
            <a:pPr lvl="2"/>
            <a:r>
              <a:rPr lang="en-US" dirty="0" smtClean="0"/>
              <a:t>“Alanine</a:t>
            </a:r>
            <a:r>
              <a:rPr lang="en-US" dirty="0"/>
              <a:t>, serine, </a:t>
            </a:r>
            <a:r>
              <a:rPr lang="en-US" dirty="0" smtClean="0"/>
              <a:t>glycine metabolism in plants”</a:t>
            </a:r>
          </a:p>
          <a:p>
            <a:pPr lvl="1"/>
            <a:r>
              <a:rPr lang="en-US" dirty="0" smtClean="0"/>
              <a:t>~1000 genes</a:t>
            </a:r>
          </a:p>
          <a:p>
            <a:pPr lvl="1"/>
            <a:r>
              <a:rPr lang="en-US" dirty="0" smtClean="0"/>
              <a:t>~650 metabolic functions</a:t>
            </a:r>
          </a:p>
          <a:p>
            <a:pPr lvl="1"/>
            <a:r>
              <a:rPr lang="en-US" smtClean="0"/>
              <a:t>~650 </a:t>
            </a:r>
            <a:r>
              <a:rPr lang="en-US" dirty="0" smtClean="0"/>
              <a:t>biochemical reactions</a:t>
            </a:r>
          </a:p>
          <a:p>
            <a:pPr lvl="1"/>
            <a:r>
              <a:rPr lang="en-US" dirty="0" smtClean="0"/>
              <a:t>11 compartments</a:t>
            </a:r>
          </a:p>
          <a:p>
            <a:pPr lvl="2"/>
            <a:r>
              <a:rPr lang="en-US" dirty="0" smtClean="0"/>
              <a:t>&gt;1,000 compartmentalized reactions</a:t>
            </a:r>
          </a:p>
          <a:p>
            <a:r>
              <a:rPr lang="en-US" dirty="0" smtClean="0"/>
              <a:t>Data aggregated as a template for plants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54822" y="2560320"/>
            <a:ext cx="1834356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dirty="0" smtClean="0">
                <a:ea typeface="MS PGothic" charset="0"/>
                <a:cs typeface="MS PGothic" charset="0"/>
              </a:rPr>
              <a:t>AT1G56500</a:t>
            </a:r>
            <a:endParaRPr lang="en-US" sz="2400" dirty="0">
              <a:ea typeface="MS PGothic" charset="0"/>
              <a:cs typeface="MS PGothic" charset="0"/>
            </a:endParaRPr>
          </a:p>
          <a:p>
            <a:pPr algn="ctr" eaLnBrk="1" hangingPunct="1"/>
            <a:r>
              <a:rPr lang="en-US" sz="2400" dirty="0">
                <a:ea typeface="MS PGothic" charset="0"/>
                <a:cs typeface="MS PGothic" charset="0"/>
              </a:rPr>
              <a:t>AT2G38740</a:t>
            </a:r>
          </a:p>
          <a:p>
            <a:pPr algn="ctr" eaLnBrk="1" hangingPunct="1"/>
            <a:r>
              <a:rPr lang="en-US" sz="2400" dirty="0">
                <a:ea typeface="MS PGothic" charset="0"/>
                <a:cs typeface="MS PGothic" charset="0"/>
              </a:rPr>
              <a:t>AT3G48420</a:t>
            </a:r>
          </a:p>
          <a:p>
            <a:pPr algn="ctr" eaLnBrk="1" hangingPunct="1"/>
            <a:r>
              <a:rPr lang="en-US" sz="2400" dirty="0">
                <a:ea typeface="MS PGothic" charset="0"/>
                <a:cs typeface="MS PGothic" charset="0"/>
              </a:rPr>
              <a:t>AT4G25840</a:t>
            </a:r>
          </a:p>
          <a:p>
            <a:pPr algn="ctr" eaLnBrk="1" hangingPunct="1"/>
            <a:r>
              <a:rPr lang="en-US" sz="2400" dirty="0">
                <a:ea typeface="MS PGothic" charset="0"/>
                <a:cs typeface="MS PGothic" charset="0"/>
              </a:rPr>
              <a:t>AT4G11570</a:t>
            </a:r>
          </a:p>
          <a:p>
            <a:pPr algn="ctr" eaLnBrk="1" hangingPunct="1"/>
            <a:r>
              <a:rPr lang="en-US" sz="2400" dirty="0">
                <a:ea typeface="MS PGothic" charset="0"/>
                <a:cs typeface="MS PGothic" charset="0"/>
              </a:rPr>
              <a:t>AT4G39970</a:t>
            </a:r>
          </a:p>
          <a:p>
            <a:pPr algn="ctr" eaLnBrk="1" hangingPunct="1"/>
            <a:r>
              <a:rPr lang="en-US" sz="2400" dirty="0">
                <a:ea typeface="MS PGothic" charset="0"/>
                <a:cs typeface="MS PGothic" charset="0"/>
              </a:rPr>
              <a:t>AT4G21470</a:t>
            </a:r>
          </a:p>
          <a:p>
            <a:pPr algn="ctr" eaLnBrk="1" hangingPunct="1"/>
            <a:r>
              <a:rPr lang="en-US" sz="2400" dirty="0">
                <a:ea typeface="MS PGothic" charset="0"/>
                <a:cs typeface="MS PGothic" charset="0"/>
              </a:rPr>
              <a:t>AT5G57440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558800" y="1570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sz="3000" dirty="0"/>
              <a:t>Riboflavin kinase (EC 2.7.1.26)</a:t>
            </a:r>
            <a:endParaRPr lang="en-US" sz="3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657600" y="2560320"/>
            <a:ext cx="1834356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strike="sngStrike" dirty="0" smtClean="0">
                <a:ea typeface="MS PGothic" charset="0"/>
                <a:cs typeface="MS PGothic" charset="0"/>
              </a:rPr>
              <a:t>AT1G56500</a:t>
            </a:r>
            <a:endParaRPr lang="en-US" sz="2400" strike="sngStrike" dirty="0">
              <a:ea typeface="MS PGothic" charset="0"/>
              <a:cs typeface="MS PGothic" charset="0"/>
            </a:endParaRPr>
          </a:p>
          <a:p>
            <a:pPr algn="ctr" eaLnBrk="1" hangingPunct="1"/>
            <a:r>
              <a:rPr lang="en-US" sz="2400" strike="sngStrike" dirty="0">
                <a:ea typeface="MS PGothic" charset="0"/>
                <a:cs typeface="MS PGothic" charset="0"/>
              </a:rPr>
              <a:t>AT2G38740</a:t>
            </a:r>
          </a:p>
          <a:p>
            <a:pPr algn="ctr" eaLnBrk="1" hangingPunct="1"/>
            <a:r>
              <a:rPr lang="en-US" sz="2400" strike="sngStrike" dirty="0">
                <a:ea typeface="MS PGothic" charset="0"/>
                <a:cs typeface="MS PGothic" charset="0"/>
              </a:rPr>
              <a:t>AT3G48420</a:t>
            </a:r>
          </a:p>
          <a:p>
            <a:pPr algn="ctr" eaLnBrk="1" hangingPunct="1"/>
            <a:r>
              <a:rPr lang="en-US" sz="2400" strike="sngStrike" dirty="0">
                <a:ea typeface="MS PGothic" charset="0"/>
                <a:cs typeface="MS PGothic" charset="0"/>
              </a:rPr>
              <a:t>AT4G25840</a:t>
            </a:r>
          </a:p>
          <a:p>
            <a:pPr algn="ctr" eaLnBrk="1" hangingPunct="1"/>
            <a:r>
              <a:rPr lang="en-US" sz="2400" strike="sngStrike" dirty="0">
                <a:ea typeface="MS PGothic" charset="0"/>
                <a:cs typeface="MS PGothic" charset="0"/>
              </a:rPr>
              <a:t>AT4G11570</a:t>
            </a:r>
          </a:p>
          <a:p>
            <a:pPr algn="ctr" eaLnBrk="1" hangingPunct="1"/>
            <a:r>
              <a:rPr lang="en-US" sz="2400" strike="sngStrike" dirty="0">
                <a:ea typeface="MS PGothic" charset="0"/>
                <a:cs typeface="MS PGothic" charset="0"/>
              </a:rPr>
              <a:t>AT4G39970</a:t>
            </a:r>
          </a:p>
          <a:p>
            <a:pPr algn="ctr" eaLnBrk="1" hangingPunct="1"/>
            <a:r>
              <a:rPr lang="en-US" sz="2400" dirty="0">
                <a:solidFill>
                  <a:srgbClr val="008000"/>
                </a:solidFill>
                <a:ea typeface="MS PGothic" charset="0"/>
                <a:cs typeface="MS PGothic" charset="0"/>
              </a:rPr>
              <a:t>AT4G21470</a:t>
            </a:r>
          </a:p>
          <a:p>
            <a:pPr algn="ctr" eaLnBrk="1" hangingPunct="1"/>
            <a:r>
              <a:rPr lang="en-US" sz="2400" strike="sngStrike" dirty="0">
                <a:ea typeface="MS PGothic" charset="0"/>
                <a:cs typeface="MS PGothic" charset="0"/>
              </a:rPr>
              <a:t>AT5G57440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/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Curation of Plant Primary Metabolism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064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Curation of Plant Primary Metabolism</a:t>
            </a:r>
            <a:endParaRPr lang="en-US" sz="2400" dirty="0"/>
          </a:p>
        </p:txBody>
      </p:sp>
      <p:pic>
        <p:nvPicPr>
          <p:cNvPr id="4" name="Content Placeholder 3" descr="Compartments_Sources_BarChart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557" r="-37557"/>
          <a:stretch>
            <a:fillRect/>
          </a:stretch>
        </p:blipFill>
        <p:spPr>
          <a:xfrm>
            <a:off x="-245088" y="1523999"/>
            <a:ext cx="9389088" cy="5163637"/>
          </a:xfrm>
        </p:spPr>
      </p:pic>
    </p:spTree>
    <p:extLst>
      <p:ext uri="{BB962C8B-B14F-4D97-AF65-F5344CB8AC3E}">
        <p14:creationId xmlns:p14="http://schemas.microsoft.com/office/powerpoint/2010/main" val="19808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Curation of Plant Primary Metabolism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32" y="1417638"/>
            <a:ext cx="7908823" cy="4640262"/>
          </a:xfrm>
        </p:spPr>
      </p:pic>
    </p:spTree>
    <p:extLst>
      <p:ext uri="{BB962C8B-B14F-4D97-AF65-F5344CB8AC3E}">
        <p14:creationId xmlns:p14="http://schemas.microsoft.com/office/powerpoint/2010/main" val="7790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of Plant Biochemistry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6432"/>
          </a:xfrm>
        </p:spPr>
        <p:txBody>
          <a:bodyPr>
            <a:normAutofit/>
          </a:bodyPr>
          <a:lstStyle/>
          <a:p>
            <a:r>
              <a:rPr lang="en-US" dirty="0" smtClean="0"/>
              <a:t>Mass-balance via </a:t>
            </a:r>
            <a:r>
              <a:rPr lang="en-US" dirty="0" err="1" smtClean="0"/>
              <a:t>InChI</a:t>
            </a:r>
            <a:r>
              <a:rPr lang="en-US" dirty="0" smtClean="0"/>
              <a:t> strings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Database of ~23,000 mass-balanced reactions</a:t>
            </a:r>
          </a:p>
          <a:p>
            <a:r>
              <a:rPr lang="en-US" dirty="0" smtClean="0"/>
              <a:t>Publicly available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smtClean="0"/>
              <a:t>ModelSEED/</a:t>
            </a:r>
            <a:r>
              <a:rPr lang="en-US" dirty="0" err="1" smtClean="0"/>
              <a:t>ModelSEEDDatabase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7369" y="2406316"/>
            <a:ext cx="6301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C00022		</a:t>
            </a:r>
            <a:r>
              <a:rPr lang="en-US" dirty="0" err="1" smtClean="0"/>
              <a:t>InChI</a:t>
            </a:r>
            <a:r>
              <a:rPr lang="en-US" dirty="0"/>
              <a:t>=1S/C3H4O3/c1-2(4)3(5)6/h1H3,(H,5,6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PYRUVATE	</a:t>
            </a:r>
            <a:r>
              <a:rPr lang="en-US" dirty="0" err="1" smtClean="0"/>
              <a:t>InChI</a:t>
            </a:r>
            <a:r>
              <a:rPr lang="en-US" dirty="0"/>
              <a:t>=1S/C3H4O3/c1-2(4)3(5)6/h1H3,(H,5,6)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248525"/>
            <a:ext cx="74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(1) </a:t>
            </a:r>
            <a:r>
              <a:rPr lang="fi-FI" dirty="0" smtClean="0"/>
              <a:t>ADP </a:t>
            </a:r>
            <a:r>
              <a:rPr lang="fi-FI" dirty="0"/>
              <a:t>+ (1) </a:t>
            </a:r>
            <a:r>
              <a:rPr lang="fi-FI" dirty="0" err="1" smtClean="0"/>
              <a:t>Phosphoenolpyruvate</a:t>
            </a:r>
            <a:r>
              <a:rPr lang="fi-FI" dirty="0" smtClean="0"/>
              <a:t> </a:t>
            </a:r>
            <a:r>
              <a:rPr lang="fi-FI" dirty="0"/>
              <a:t> + </a:t>
            </a:r>
            <a:r>
              <a:rPr lang="fi-FI" dirty="0">
                <a:solidFill>
                  <a:schemeClr val="accent2"/>
                </a:solidFill>
              </a:rPr>
              <a:t>(1) H</a:t>
            </a:r>
            <a:r>
              <a:rPr lang="fi-FI" dirty="0" smtClean="0">
                <a:solidFill>
                  <a:schemeClr val="accent2"/>
                </a:solidFill>
              </a:rPr>
              <a:t>+</a:t>
            </a:r>
            <a:r>
              <a:rPr lang="fi-FI" dirty="0" smtClean="0"/>
              <a:t> =&gt; </a:t>
            </a:r>
            <a:r>
              <a:rPr lang="fi-FI" dirty="0"/>
              <a:t>(1) </a:t>
            </a:r>
            <a:r>
              <a:rPr lang="fi-FI" dirty="0" smtClean="0"/>
              <a:t>ATP </a:t>
            </a:r>
            <a:r>
              <a:rPr lang="fi-FI" dirty="0"/>
              <a:t>+ (1) </a:t>
            </a:r>
            <a:r>
              <a:rPr lang="fi-FI" dirty="0" err="1" smtClean="0"/>
              <a:t>Pyruvate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8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lumMod val="75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37443</TotalTime>
  <Words>662</Words>
  <Application>Microsoft Macintosh PowerPoint</Application>
  <PresentationFormat>On-screen Show (4:3)</PresentationFormat>
  <Paragraphs>147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MS PGothic</vt:lpstr>
      <vt:lpstr>Wingdings</vt:lpstr>
      <vt:lpstr>Arial</vt:lpstr>
      <vt:lpstr>Office Theme</vt:lpstr>
      <vt:lpstr>PlantSEED Workshop</vt:lpstr>
      <vt:lpstr>PlantSEED Annotation and Reconstruction Workflow</vt:lpstr>
      <vt:lpstr>PlantSEED Foundation</vt:lpstr>
      <vt:lpstr>PlantSEED Foundation</vt:lpstr>
      <vt:lpstr>Curation of Plant Primary Metabolism</vt:lpstr>
      <vt:lpstr>PowerPoint Presentation</vt:lpstr>
      <vt:lpstr>Curation of Plant Primary Metabolism</vt:lpstr>
      <vt:lpstr>Curation of Plant Primary Metabolism</vt:lpstr>
      <vt:lpstr>Integration of Plant Biochemistry</vt:lpstr>
      <vt:lpstr>PlantSEED Foundation</vt:lpstr>
      <vt:lpstr>Integration of Plant Protein Families</vt:lpstr>
      <vt:lpstr>Integration of Plant Protein Families</vt:lpstr>
      <vt:lpstr>Integration of Plant Protein Families</vt:lpstr>
      <vt:lpstr>Integration of Plant Protein Families</vt:lpstr>
      <vt:lpstr>Integration of Plant Protein Families</vt:lpstr>
      <vt:lpstr>Integration of Plant Protein Families</vt:lpstr>
      <vt:lpstr>Integration of Plant Protein Families</vt:lpstr>
      <vt:lpstr>Integration of Plant Protein Families</vt:lpstr>
      <vt:lpstr>Generation of Plant K-mers</vt:lpstr>
      <vt:lpstr>Annotation with Plant K-mers</vt:lpstr>
      <vt:lpstr>Testing of Plant K-mers</vt:lpstr>
      <vt:lpstr>Testing of Plant K-mers</vt:lpstr>
      <vt:lpstr>Viewing Your Annotation</vt:lpstr>
      <vt:lpstr>Annotation</vt:lpstr>
    </vt:vector>
  </TitlesOfParts>
  <Company>Argonne National Laboratory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Angiosperm Metabolism in silico</dc:title>
  <dc:creator>Samuel Seaver</dc:creator>
  <cp:lastModifiedBy>Microsoft Office User</cp:lastModifiedBy>
  <cp:revision>513</cp:revision>
  <cp:lastPrinted>2013-04-26T18:23:31Z</cp:lastPrinted>
  <dcterms:created xsi:type="dcterms:W3CDTF">2013-07-23T14:23:58Z</dcterms:created>
  <dcterms:modified xsi:type="dcterms:W3CDTF">2018-08-17T22:21:19Z</dcterms:modified>
</cp:coreProperties>
</file>