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68" r:id="rId2"/>
    <p:sldId id="458" r:id="rId3"/>
    <p:sldId id="459" r:id="rId4"/>
    <p:sldId id="453" r:id="rId5"/>
    <p:sldId id="454" r:id="rId6"/>
    <p:sldId id="455" r:id="rId7"/>
    <p:sldId id="422" r:id="rId8"/>
    <p:sldId id="407" r:id="rId9"/>
    <p:sldId id="460" r:id="rId10"/>
    <p:sldId id="456" r:id="rId11"/>
    <p:sldId id="457" r:id="rId1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9" clrMode="bw" frameSlides="1"/>
  <p:clrMru>
    <a:srgbClr val="ED18FF"/>
    <a:srgbClr val="FF0000"/>
    <a:srgbClr val="FFF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92" autoAdjust="0"/>
    <p:restoredTop sz="94676"/>
  </p:normalViewPr>
  <p:slideViewPr>
    <p:cSldViewPr snapToGrid="0">
      <p:cViewPr>
        <p:scale>
          <a:sx n="100" d="100"/>
          <a:sy n="100" d="100"/>
        </p:scale>
        <p:origin x="-344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B659CAA-387D-4743-ACDE-CF71B0D5D552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F32DC09-BF40-4B66-AD15-7944CBDFA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00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6A7D4-8EB5-EE4E-BBFF-3382F43E4173}" type="datetimeFigureOut">
              <a:rPr lang="en-US" smtClean="0"/>
              <a:pPr/>
              <a:t>8/3/16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0D70-D590-2843-9DD2-7DCFF76A75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64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0BD1C-B342-46CE-92DB-592B33E59BF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97E08-A1A3-438E-ACF6-6F7AB9561C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C3CC90-5885-48E4-B90D-19FC95EF49C4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AA412-E573-4EE3-AA6B-796283A5D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74E8D-5A09-4B56-B71B-6D3C6710BE3A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9C5CB9-C73C-4BA6-8F02-A103C8540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79B8D-7040-4952-B4FC-AC2EC451E875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F0F6E-891A-4A33-AFED-213D82A8F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E8991-3C55-4FDD-B5FD-6A3922ACD640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61348-FAC2-4AAC-95C0-476FE6178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6CA87-24CA-4CD1-BBA5-7545E0F51546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9968C-FEA7-4594-A2A6-B2FD2CD3EE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48A95-984D-477D-8872-B849DC9B19F9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230C7-EEA5-4250-BD30-A1C9FD1990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004CA-8FDC-4B08-9AAA-5E7A9D69280D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A69FA-3EE4-4234-AE2F-435BD8D71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5D983-77AD-4B67-974F-2D918806C269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8F28C5-F1FD-45C6-8D07-032AA0D142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BD2C8-A853-4132-B5EB-DC6B064ED9FB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EEFDB5-8A76-4EBC-8B74-DBAEF5C342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85BD5-6336-4CA8-B4E2-EF8D7E02B08F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0A08D-40E0-43FE-AAF4-571FB12A4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228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B525171-5784-4D61-BA9E-0FB921CD9E15}" type="datetimeFigureOut">
              <a:rPr lang="en-US"/>
              <a:pPr>
                <a:defRPr/>
              </a:pPr>
              <a:t>8/3/16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82095D2-3887-4E28-A9F2-F6BD23062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accent4">
              <a:lumMod val="50000"/>
            </a:schemeClr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403152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32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8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•"/>
        <a:defRPr sz="24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–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Clr>
          <a:srgbClr val="FF0000"/>
        </a:buClr>
        <a:buSzPct val="100000"/>
        <a:buFont typeface="Arial" charset="0"/>
        <a:buChar char="»"/>
        <a:defRPr sz="2000" kern="1200">
          <a:solidFill>
            <a:schemeClr val="accent4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Wireless options</a:t>
            </a:r>
            <a:endParaRPr lang="en-US" sz="3600" dirty="0" smtClean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973122"/>
          </a:xfrm>
        </p:spPr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duroam</a:t>
            </a:r>
            <a:endParaRPr lang="en-US" dirty="0" smtClean="0"/>
          </a:p>
          <a:p>
            <a:pPr lvl="1"/>
            <a:r>
              <a:rPr lang="en-US" dirty="0" smtClean="0"/>
              <a:t>If you use this at your home institution, you can use it here</a:t>
            </a:r>
          </a:p>
          <a:p>
            <a:r>
              <a:rPr lang="en-US" dirty="0" smtClean="0"/>
              <a:t>Guest-Northwestern</a:t>
            </a:r>
          </a:p>
          <a:p>
            <a:pPr lvl="1"/>
            <a:r>
              <a:rPr lang="en-US" dirty="0" smtClean="0"/>
              <a:t>List “Christopher Henry” as your sponsor</a:t>
            </a:r>
          </a:p>
          <a:p>
            <a:pPr lvl="1"/>
            <a:r>
              <a:rPr lang="en-US" sz="1800" dirty="0" smtClean="0"/>
              <a:t>http://</a:t>
            </a:r>
            <a:r>
              <a:rPr lang="en-US" sz="1800" dirty="0" err="1" smtClean="0"/>
              <a:t>www.it.northwestern.edu</a:t>
            </a:r>
            <a:r>
              <a:rPr lang="en-US" sz="1800" dirty="0" smtClean="0"/>
              <a:t>/</a:t>
            </a:r>
            <a:r>
              <a:rPr lang="en-US" sz="1800" dirty="0" err="1" smtClean="0"/>
              <a:t>oncampus</a:t>
            </a:r>
            <a:r>
              <a:rPr lang="en-US" sz="1800" dirty="0" smtClean="0"/>
              <a:t>/guest-wireless/</a:t>
            </a:r>
            <a:r>
              <a:rPr lang="en-US" sz="1800" dirty="0" err="1" smtClean="0"/>
              <a:t>index.html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Websites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‘Published’ site:</a:t>
            </a:r>
          </a:p>
          <a:p>
            <a:pPr lvl="1"/>
            <a:r>
              <a:rPr lang="en-US" sz="2400" dirty="0" smtClean="0"/>
              <a:t>http://plantseed.theseed.org</a:t>
            </a:r>
          </a:p>
          <a:p>
            <a:pPr lvl="2"/>
            <a:r>
              <a:rPr lang="en-US" sz="2000" dirty="0"/>
              <a:t>http://</a:t>
            </a:r>
            <a:r>
              <a:rPr lang="en-US" sz="2000" dirty="0" err="1"/>
              <a:t>www.ncbi.nlm.nih.gov</a:t>
            </a:r>
            <a:r>
              <a:rPr lang="en-US" sz="2000" dirty="0"/>
              <a:t>/</a:t>
            </a:r>
            <a:r>
              <a:rPr lang="en-US" sz="2000" dirty="0" err="1"/>
              <a:t>pubmed</a:t>
            </a:r>
            <a:r>
              <a:rPr lang="en-US" sz="2000" dirty="0"/>
              <a:t>/24927599</a:t>
            </a:r>
            <a:endParaRPr lang="en-US" sz="2000" dirty="0" smtClean="0"/>
          </a:p>
          <a:p>
            <a:r>
              <a:rPr lang="en-US" dirty="0"/>
              <a:t>Workshop </a:t>
            </a:r>
            <a:r>
              <a:rPr lang="en-US" dirty="0" smtClean="0"/>
              <a:t>site:</a:t>
            </a:r>
          </a:p>
          <a:p>
            <a:pPr lvl="1"/>
            <a:r>
              <a:rPr lang="en-US" sz="2400" dirty="0" smtClean="0"/>
              <a:t>http</a:t>
            </a:r>
            <a:r>
              <a:rPr lang="en-US" sz="2400" dirty="0"/>
              <a:t>://http://</a:t>
            </a:r>
            <a:r>
              <a:rPr lang="en-US" sz="2400" dirty="0" err="1"/>
              <a:t>modelseed.org</a:t>
            </a:r>
            <a:r>
              <a:rPr lang="en-US" sz="2400" dirty="0"/>
              <a:t>/events/plantseed2016/</a:t>
            </a:r>
            <a:endParaRPr lang="en-US" sz="2400" dirty="0" smtClean="0"/>
          </a:p>
          <a:p>
            <a:pPr lvl="2"/>
            <a:r>
              <a:rPr lang="en-US" dirty="0" smtClean="0"/>
              <a:t>Will be updated</a:t>
            </a:r>
          </a:p>
          <a:p>
            <a:r>
              <a:rPr lang="en-US" dirty="0" smtClean="0"/>
              <a:t>Repository:</a:t>
            </a:r>
          </a:p>
          <a:p>
            <a:pPr lvl="1"/>
            <a:r>
              <a:rPr lang="en-US" sz="2400" dirty="0"/>
              <a:t>https://github.com/ModelSEED/</a:t>
            </a:r>
            <a:r>
              <a:rPr lang="en-US" sz="2400" dirty="0" smtClean="0"/>
              <a:t>PlantSEED/Workshops</a:t>
            </a:r>
          </a:p>
          <a:p>
            <a:r>
              <a:rPr lang="en-US" dirty="0" smtClean="0"/>
              <a:t>Modeling and Annotation Interface:</a:t>
            </a:r>
          </a:p>
          <a:p>
            <a:pPr lvl="1"/>
            <a:r>
              <a:rPr lang="en-US" sz="2200" dirty="0" smtClean="0"/>
              <a:t>http://</a:t>
            </a:r>
            <a:r>
              <a:rPr lang="en-US" sz="2200" dirty="0" err="1" smtClean="0"/>
              <a:t>modelseed.org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2319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PlantSEED</a:t>
            </a:r>
            <a:r>
              <a:rPr lang="en-US" dirty="0" smtClean="0"/>
              <a:t> </a:t>
            </a:r>
            <a:r>
              <a:rPr lang="en-US" dirty="0" smtClean="0"/>
              <a:t>Login and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1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7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PlantSEED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584575"/>
            <a:ext cx="7239000" cy="11430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Introduction /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sz="3600" dirty="0" smtClean="0"/>
              <a:t>Introductions and Sponsors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67514"/>
          </a:xfrm>
        </p:spPr>
        <p:txBody>
          <a:bodyPr/>
          <a:lstStyle/>
          <a:p>
            <a:r>
              <a:rPr lang="en-US" dirty="0" smtClean="0"/>
              <a:t>Sponsors:</a:t>
            </a:r>
          </a:p>
          <a:p>
            <a:pPr lvl="1"/>
            <a:r>
              <a:rPr lang="en-US" dirty="0" smtClean="0"/>
              <a:t>National Science Foundation</a:t>
            </a:r>
          </a:p>
          <a:p>
            <a:pPr lvl="1"/>
            <a:r>
              <a:rPr lang="en-US" dirty="0" smtClean="0"/>
              <a:t>Argonne National Laboratory</a:t>
            </a:r>
          </a:p>
          <a:p>
            <a:pPr lvl="1"/>
            <a:r>
              <a:rPr lang="en-US" dirty="0" smtClean="0"/>
              <a:t>University of Florida</a:t>
            </a:r>
          </a:p>
          <a:p>
            <a:pPr lvl="2"/>
            <a:r>
              <a:rPr lang="en-US" dirty="0" smtClean="0"/>
              <a:t>Institute of Food and Agricultural Sciences</a:t>
            </a:r>
          </a:p>
          <a:p>
            <a:r>
              <a:rPr lang="en-US" dirty="0" smtClean="0"/>
              <a:t>NSF Project:</a:t>
            </a:r>
          </a:p>
          <a:p>
            <a:pPr lvl="1"/>
            <a:r>
              <a:rPr lang="en-US" dirty="0" smtClean="0"/>
              <a:t>The B </a:t>
            </a:r>
            <a:r>
              <a:rPr lang="en-US" dirty="0"/>
              <a:t>v</a:t>
            </a:r>
            <a:r>
              <a:rPr lang="en-US" dirty="0" smtClean="0"/>
              <a:t>itamin/cofactor network: command and control of metabolism in changing conditions</a:t>
            </a:r>
          </a:p>
          <a:p>
            <a:pPr lvl="2"/>
            <a:r>
              <a:rPr lang="en-US" dirty="0" smtClean="0"/>
              <a:t>PI: Andrew Hanson</a:t>
            </a:r>
          </a:p>
          <a:p>
            <a:pPr lvl="2"/>
            <a:r>
              <a:rPr lang="en-US" sz="2200" dirty="0" smtClean="0"/>
              <a:t>Co-</a:t>
            </a:r>
            <a:r>
              <a:rPr lang="en-US" sz="2200" dirty="0" err="1" smtClean="0"/>
              <a:t>Pis</a:t>
            </a:r>
            <a:r>
              <a:rPr lang="en-US" sz="2200" dirty="0" smtClean="0"/>
              <a:t>: Christopher Henry, Donald McCarty, Jess Gregory</a:t>
            </a:r>
            <a:endParaRPr lang="en-US" dirty="0"/>
          </a:p>
        </p:txBody>
      </p:sp>
      <p:pic>
        <p:nvPicPr>
          <p:cNvPr id="12" name="Picture 16" descr="NSF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2850" y="2000250"/>
            <a:ext cx="1093787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1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Workshop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40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Day 1: </a:t>
            </a:r>
            <a:endParaRPr lang="en-US" dirty="0" smtClean="0"/>
          </a:p>
          <a:p>
            <a:pPr lvl="1"/>
            <a:r>
              <a:rPr lang="en-US" dirty="0" smtClean="0"/>
              <a:t>Overview </a:t>
            </a:r>
            <a:r>
              <a:rPr lang="en-US" dirty="0" smtClean="0"/>
              <a:t>and Login</a:t>
            </a:r>
          </a:p>
          <a:p>
            <a:pPr lvl="1"/>
            <a:r>
              <a:rPr lang="en-US" dirty="0" smtClean="0"/>
              <a:t>File upload and Genome </a:t>
            </a:r>
            <a:r>
              <a:rPr lang="en-US" dirty="0" smtClean="0"/>
              <a:t>A</a:t>
            </a:r>
            <a:r>
              <a:rPr lang="en-US" dirty="0" smtClean="0"/>
              <a:t>nnotation</a:t>
            </a:r>
          </a:p>
          <a:p>
            <a:pPr lvl="1"/>
            <a:r>
              <a:rPr lang="en-US" dirty="0" smtClean="0"/>
              <a:t>Group Photo</a:t>
            </a:r>
            <a:endParaRPr lang="en-US" dirty="0" smtClean="0"/>
          </a:p>
          <a:p>
            <a:pPr lvl="1"/>
            <a:r>
              <a:rPr lang="en-US" dirty="0" smtClean="0"/>
              <a:t>Metabolic </a:t>
            </a:r>
            <a:r>
              <a:rPr lang="en-US" dirty="0" smtClean="0"/>
              <a:t>Reconstruction</a:t>
            </a:r>
          </a:p>
          <a:p>
            <a:pPr lvl="1"/>
            <a:r>
              <a:rPr lang="en-US" dirty="0" smtClean="0"/>
              <a:t>Flux Balance Analysis</a:t>
            </a:r>
            <a:endParaRPr lang="en-US" dirty="0" smtClean="0"/>
          </a:p>
          <a:p>
            <a:r>
              <a:rPr lang="en-US" dirty="0" smtClean="0"/>
              <a:t>Day 2: </a:t>
            </a:r>
          </a:p>
          <a:p>
            <a:pPr lvl="1"/>
            <a:r>
              <a:rPr lang="en-US" dirty="0" smtClean="0"/>
              <a:t>Overview</a:t>
            </a:r>
          </a:p>
          <a:p>
            <a:pPr lvl="1"/>
            <a:r>
              <a:rPr lang="en-US" dirty="0" smtClean="0"/>
              <a:t>Participation Goals</a:t>
            </a:r>
          </a:p>
          <a:p>
            <a:pPr lvl="1"/>
            <a:r>
              <a:rPr lang="en-US" dirty="0" smtClean="0"/>
              <a:t>DOE RNA-</a:t>
            </a:r>
            <a:r>
              <a:rPr lang="en-US" dirty="0" err="1" smtClean="0"/>
              <a:t>Seq</a:t>
            </a:r>
            <a:r>
              <a:rPr lang="en-US" dirty="0" smtClean="0"/>
              <a:t> Pipeline</a:t>
            </a:r>
          </a:p>
          <a:p>
            <a:pPr lvl="1"/>
            <a:r>
              <a:rPr lang="en-US" dirty="0" smtClean="0"/>
              <a:t>Transcriptomics FBA</a:t>
            </a:r>
          </a:p>
          <a:p>
            <a:pPr lvl="1"/>
            <a:r>
              <a:rPr lang="en-US" dirty="0" smtClean="0"/>
              <a:t>Future </a:t>
            </a:r>
            <a:r>
              <a:rPr lang="en-US" dirty="0" smtClean="0"/>
              <a:t>of </a:t>
            </a:r>
            <a:r>
              <a:rPr lang="en-US" dirty="0" err="1" smtClean="0"/>
              <a:t>PlantSEED</a:t>
            </a:r>
            <a:endParaRPr lang="en-US" dirty="0" smtClean="0"/>
          </a:p>
          <a:p>
            <a:pPr lvl="1"/>
            <a:r>
              <a:rPr lang="en-US" dirty="0" smtClean="0"/>
              <a:t>Feedback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766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PlantSEED Team and Contributors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963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Chris Henry (ANL)</a:t>
            </a:r>
          </a:p>
          <a:p>
            <a:pPr lvl="1"/>
            <a:r>
              <a:rPr lang="en-US" dirty="0" smtClean="0"/>
              <a:t>Sam Seaver, Neal </a:t>
            </a:r>
            <a:r>
              <a:rPr lang="en-US" dirty="0" smtClean="0"/>
              <a:t>Conrad</a:t>
            </a:r>
            <a:endParaRPr lang="en-US" dirty="0" smtClean="0"/>
          </a:p>
          <a:p>
            <a:r>
              <a:rPr lang="en-US" dirty="0" smtClean="0"/>
              <a:t>Andrew Hanson &amp; Valerie de Crecy-</a:t>
            </a:r>
            <a:r>
              <a:rPr lang="en-US" dirty="0" err="1" smtClean="0"/>
              <a:t>Lagard</a:t>
            </a:r>
            <a:r>
              <a:rPr lang="en-US" dirty="0" smtClean="0"/>
              <a:t> (UF)</a:t>
            </a:r>
          </a:p>
          <a:p>
            <a:pPr lvl="1"/>
            <a:r>
              <a:rPr lang="en-US" dirty="0" smtClean="0"/>
              <a:t>Claudia </a:t>
            </a:r>
            <a:r>
              <a:rPr lang="en-US" dirty="0" err="1" smtClean="0"/>
              <a:t>Lerma</a:t>
            </a:r>
            <a:r>
              <a:rPr lang="en-US" dirty="0" smtClean="0"/>
              <a:t>-Ortiz, </a:t>
            </a:r>
            <a:r>
              <a:rPr lang="en-US" dirty="0" err="1" smtClean="0"/>
              <a:t>Oceane</a:t>
            </a:r>
            <a:r>
              <a:rPr lang="en-US" dirty="0" smtClean="0"/>
              <a:t> </a:t>
            </a:r>
            <a:r>
              <a:rPr lang="en-US" dirty="0" err="1" smtClean="0"/>
              <a:t>Frelin</a:t>
            </a:r>
            <a:r>
              <a:rPr lang="en-US" dirty="0" smtClean="0"/>
              <a:t>, Louis Bradbury, Thomas </a:t>
            </a:r>
            <a:r>
              <a:rPr lang="en-US" dirty="0" err="1" smtClean="0"/>
              <a:t>Neihaus</a:t>
            </a:r>
            <a:r>
              <a:rPr lang="en-US" dirty="0" smtClean="0"/>
              <a:t>, </a:t>
            </a:r>
            <a:r>
              <a:rPr lang="en-US" dirty="0" err="1" smtClean="0"/>
              <a:t>Ghulam</a:t>
            </a:r>
            <a:r>
              <a:rPr lang="en-US" dirty="0" smtClean="0"/>
              <a:t> </a:t>
            </a:r>
            <a:r>
              <a:rPr lang="en-US" dirty="0" err="1" smtClean="0"/>
              <a:t>Hasnain</a:t>
            </a:r>
            <a:r>
              <a:rPr lang="en-US" dirty="0" smtClean="0"/>
              <a:t>, </a:t>
            </a:r>
            <a:r>
              <a:rPr lang="en-US" dirty="0" err="1" smtClean="0"/>
              <a:t>Basma</a:t>
            </a:r>
            <a:r>
              <a:rPr lang="en-US" dirty="0" smtClean="0"/>
              <a:t> El </a:t>
            </a:r>
            <a:r>
              <a:rPr lang="en-US" dirty="0" err="1" smtClean="0"/>
              <a:t>Yacoubi</a:t>
            </a:r>
            <a:r>
              <a:rPr lang="en-US" dirty="0" smtClean="0"/>
              <a:t>, </a:t>
            </a:r>
            <a:r>
              <a:rPr lang="en-US" dirty="0" err="1" smtClean="0"/>
              <a:t>Remi</a:t>
            </a:r>
            <a:r>
              <a:rPr lang="en-US" dirty="0" smtClean="0"/>
              <a:t> </a:t>
            </a:r>
            <a:r>
              <a:rPr lang="en-US" dirty="0" err="1" smtClean="0"/>
              <a:t>Zallot</a:t>
            </a:r>
            <a:endParaRPr lang="en-US" dirty="0" smtClean="0"/>
          </a:p>
          <a:p>
            <a:r>
              <a:rPr lang="en-US" dirty="0" smtClean="0"/>
              <a:t>Ross </a:t>
            </a:r>
            <a:r>
              <a:rPr lang="en-US" dirty="0" err="1" smtClean="0"/>
              <a:t>Overbeek</a:t>
            </a:r>
            <a:r>
              <a:rPr lang="en-US" dirty="0" smtClean="0"/>
              <a:t> (ANL/FIG)</a:t>
            </a:r>
          </a:p>
          <a:p>
            <a:pPr lvl="1"/>
            <a:r>
              <a:rPr lang="en-US" dirty="0" smtClean="0"/>
              <a:t>Gordon </a:t>
            </a:r>
            <a:r>
              <a:rPr lang="en-US" dirty="0" err="1" smtClean="0"/>
              <a:t>Pusch</a:t>
            </a:r>
            <a:r>
              <a:rPr lang="en-US" dirty="0" smtClean="0"/>
              <a:t>, Robert Olson</a:t>
            </a:r>
          </a:p>
          <a:p>
            <a:r>
              <a:rPr lang="en-US" dirty="0" smtClean="0"/>
              <a:t>Svetlana </a:t>
            </a:r>
            <a:r>
              <a:rPr lang="en-US" dirty="0" err="1" smtClean="0"/>
              <a:t>Gerdes</a:t>
            </a:r>
            <a:r>
              <a:rPr lang="en-US" dirty="0" smtClean="0"/>
              <a:t> (FIG)</a:t>
            </a:r>
          </a:p>
        </p:txBody>
      </p:sp>
    </p:spTree>
    <p:extLst>
      <p:ext uri="{BB962C8B-B14F-4D97-AF65-F5344CB8AC3E}">
        <p14:creationId xmlns:p14="http://schemas.microsoft.com/office/powerpoint/2010/main" val="61697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SEED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96300" cy="49911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1980: Ross </a:t>
            </a:r>
            <a:r>
              <a:rPr lang="en-US" dirty="0" err="1" smtClean="0"/>
              <a:t>Overbeek</a:t>
            </a:r>
            <a:r>
              <a:rPr lang="en-US" dirty="0" smtClean="0"/>
              <a:t> joins ANL</a:t>
            </a:r>
          </a:p>
          <a:p>
            <a:r>
              <a:rPr lang="en-US" dirty="0" smtClean="0"/>
              <a:t>Series </a:t>
            </a:r>
            <a:r>
              <a:rPr lang="en-US" dirty="0" smtClean="0"/>
              <a:t>of Bioinformatics Systems developed:</a:t>
            </a:r>
          </a:p>
          <a:p>
            <a:pPr lvl="1"/>
            <a:r>
              <a:rPr lang="en-US" dirty="0" smtClean="0"/>
              <a:t>1994: PUMA</a:t>
            </a:r>
          </a:p>
          <a:p>
            <a:pPr lvl="1"/>
            <a:r>
              <a:rPr lang="en-US" dirty="0" smtClean="0"/>
              <a:t>1996: WIT</a:t>
            </a:r>
          </a:p>
          <a:p>
            <a:pPr lvl="1"/>
            <a:r>
              <a:rPr lang="en-US" dirty="0" smtClean="0"/>
              <a:t>1998: ERGO</a:t>
            </a:r>
          </a:p>
          <a:p>
            <a:pPr lvl="1"/>
            <a:r>
              <a:rPr lang="en-US" dirty="0" smtClean="0"/>
              <a:t>2003: SEED</a:t>
            </a:r>
          </a:p>
          <a:p>
            <a:r>
              <a:rPr lang="en-US" dirty="0" smtClean="0"/>
              <a:t>2003: Fellowship of Genomes</a:t>
            </a:r>
          </a:p>
          <a:p>
            <a:pPr lvl="1"/>
            <a:r>
              <a:rPr lang="en-US" dirty="0" smtClean="0"/>
              <a:t>“Project To Annotate 1000 Genomes”</a:t>
            </a:r>
          </a:p>
          <a:p>
            <a:r>
              <a:rPr lang="en-US" dirty="0" smtClean="0"/>
              <a:t>2010: ModelSEED published</a:t>
            </a:r>
          </a:p>
          <a:p>
            <a:r>
              <a:rPr lang="en-US" dirty="0" smtClean="0"/>
              <a:t>2014: PlantSEED published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09174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Growth in Next Generation Sequencing for Plants</a:t>
            </a:r>
            <a:endParaRPr lang="en-US" dirty="0"/>
          </a:p>
        </p:txBody>
      </p:sp>
      <p:pic>
        <p:nvPicPr>
          <p:cNvPr id="7" name="Picture 6" descr="Omics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685760"/>
            <a:ext cx="6819900" cy="39787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46200" y="5918200"/>
            <a:ext cx="638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Genomes Online: </a:t>
            </a:r>
            <a:r>
              <a:rPr lang="en-US" dirty="0" smtClean="0"/>
              <a:t>6000+ </a:t>
            </a:r>
            <a:r>
              <a:rPr lang="en-US" dirty="0" smtClean="0"/>
              <a:t>sequencing </a:t>
            </a:r>
            <a:r>
              <a:rPr lang="en-US" dirty="0" smtClean="0"/>
              <a:t>projects in </a:t>
            </a:r>
            <a:r>
              <a:rPr lang="en-US" dirty="0" err="1" smtClean="0"/>
              <a:t>Viridiplantae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/>
          <p:cNvGrpSpPr/>
          <p:nvPr/>
        </p:nvGrpSpPr>
        <p:grpSpPr>
          <a:xfrm>
            <a:off x="5530859" y="4818944"/>
            <a:ext cx="2780893" cy="1385008"/>
            <a:chOff x="5530859" y="4818944"/>
            <a:chExt cx="2780893" cy="1385008"/>
          </a:xfrm>
        </p:grpSpPr>
        <p:sp>
          <p:nvSpPr>
            <p:cNvPr id="50" name="Oval 49"/>
            <p:cNvSpPr/>
            <p:nvPr/>
          </p:nvSpPr>
          <p:spPr>
            <a:xfrm>
              <a:off x="5818583" y="4995864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Working Metabolic </a:t>
              </a:r>
              <a:r>
                <a:rPr lang="en-US" sz="2200" b="1" dirty="0">
                  <a:solidFill>
                    <a:schemeClr val="tx2"/>
                  </a:solidFill>
                </a:rPr>
                <a:t>M</a:t>
              </a:r>
              <a:r>
                <a:rPr lang="en-US" sz="2200" b="1" dirty="0" smtClean="0">
                  <a:solidFill>
                    <a:schemeClr val="tx2"/>
                  </a:solidFill>
                </a:rPr>
                <a:t>odel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51" name="Straight Arrow Connector 50"/>
            <p:cNvCxnSpPr>
              <a:stCxn id="30" idx="5"/>
              <a:endCxn id="50" idx="1"/>
            </p:cNvCxnSpPr>
            <p:nvPr/>
          </p:nvCxnSpPr>
          <p:spPr>
            <a:xfrm rot="16200000" flipH="1">
              <a:off x="5680359" y="4669444"/>
              <a:ext cx="353840" cy="652840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3386922" y="4818943"/>
            <a:ext cx="2699553" cy="780965"/>
            <a:chOff x="3386922" y="4818943"/>
            <a:chExt cx="2699553" cy="780965"/>
          </a:xfrm>
        </p:grpSpPr>
        <p:cxnSp>
          <p:nvCxnSpPr>
            <p:cNvPr id="57" name="Straight Arrow Connector 56"/>
            <p:cNvCxnSpPr>
              <a:stCxn id="41" idx="0"/>
            </p:cNvCxnSpPr>
            <p:nvPr/>
          </p:nvCxnSpPr>
          <p:spPr>
            <a:xfrm flipV="1">
              <a:off x="3386922" y="5041900"/>
              <a:ext cx="2480478" cy="55800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Explosion 2 59"/>
            <p:cNvSpPr/>
            <p:nvPr/>
          </p:nvSpPr>
          <p:spPr>
            <a:xfrm>
              <a:off x="5705475" y="4818943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PlantSEED Workflow</a:t>
            </a:r>
          </a:p>
        </p:txBody>
      </p:sp>
      <p:cxnSp>
        <p:nvCxnSpPr>
          <p:cNvPr id="31752" name="Straight Arrow Connector 6"/>
          <p:cNvCxnSpPr>
            <a:cxnSpLocks noChangeShapeType="1"/>
          </p:cNvCxnSpPr>
          <p:nvPr/>
        </p:nvCxnSpPr>
        <p:spPr bwMode="auto">
          <a:xfrm>
            <a:off x="5233988" y="2579688"/>
            <a:ext cx="914400" cy="914400"/>
          </a:xfrm>
          <a:prstGeom prst="straightConnector1">
            <a:avLst/>
          </a:prstGeom>
          <a:noFill/>
          <a:ln w="9525" algn="ctr">
            <a:noFill/>
            <a:round/>
            <a:headEnd/>
            <a:tailEnd type="arrow" w="med" len="med"/>
          </a:ln>
        </p:spPr>
      </p:cxnSp>
      <p:grpSp>
        <p:nvGrpSpPr>
          <p:cNvPr id="17" name="Group 16"/>
          <p:cNvGrpSpPr/>
          <p:nvPr/>
        </p:nvGrpSpPr>
        <p:grpSpPr>
          <a:xfrm>
            <a:off x="3248024" y="1033464"/>
            <a:ext cx="2647951" cy="1546224"/>
            <a:chOff x="73818" y="2579688"/>
            <a:chExt cx="2647951" cy="1546224"/>
          </a:xfrm>
        </p:grpSpPr>
        <p:sp>
          <p:nvSpPr>
            <p:cNvPr id="10" name="Oval 9"/>
            <p:cNvSpPr/>
            <p:nvPr/>
          </p:nvSpPr>
          <p:spPr>
            <a:xfrm>
              <a:off x="228600" y="2917824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Genome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pic>
          <p:nvPicPr>
            <p:cNvPr id="15" name="Picture 10" descr="SciencePlantGenomes.gif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3818" y="2579688"/>
              <a:ext cx="766763" cy="1033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2" name="Group 31"/>
          <p:cNvGrpSpPr/>
          <p:nvPr/>
        </p:nvGrpSpPr>
        <p:grpSpPr>
          <a:xfrm>
            <a:off x="1088231" y="2402768"/>
            <a:ext cx="2679691" cy="1385008"/>
            <a:chOff x="1088231" y="2402768"/>
            <a:chExt cx="2679691" cy="1385008"/>
          </a:xfrm>
        </p:grpSpPr>
        <p:sp>
          <p:nvSpPr>
            <p:cNvPr id="11" name="Oval 10"/>
            <p:cNvSpPr/>
            <p:nvPr/>
          </p:nvSpPr>
          <p:spPr>
            <a:xfrm>
              <a:off x="1088231" y="2579688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Annotated Genome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0" idx="3"/>
              <a:endCxn id="11" idx="7"/>
            </p:cNvCxnSpPr>
            <p:nvPr/>
          </p:nvCxnSpPr>
          <p:spPr>
            <a:xfrm rot="5400000">
              <a:off x="3315183" y="2303869"/>
              <a:ext cx="353840" cy="55163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386922" y="2375608"/>
            <a:ext cx="2239964" cy="925600"/>
            <a:chOff x="3386922" y="2375608"/>
            <a:chExt cx="2239964" cy="925600"/>
          </a:xfrm>
        </p:grpSpPr>
        <p:cxnSp>
          <p:nvCxnSpPr>
            <p:cNvPr id="26" name="Straight Connector 25"/>
            <p:cNvCxnSpPr>
              <a:stCxn id="37" idx="2"/>
            </p:cNvCxnSpPr>
            <p:nvPr/>
          </p:nvCxnSpPr>
          <p:spPr>
            <a:xfrm rot="10800000">
              <a:off x="3517900" y="2565400"/>
              <a:ext cx="2108986" cy="735808"/>
            </a:xfrm>
            <a:prstGeom prst="line">
              <a:avLst/>
            </a:prstGeom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xplosion 2 27"/>
            <p:cNvSpPr/>
            <p:nvPr/>
          </p:nvSpPr>
          <p:spPr>
            <a:xfrm>
              <a:off x="3386922" y="2375608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216284" y="3610856"/>
            <a:ext cx="2679691" cy="1385008"/>
            <a:chOff x="3216284" y="3610856"/>
            <a:chExt cx="2679691" cy="1385008"/>
          </a:xfrm>
        </p:grpSpPr>
        <p:sp>
          <p:nvSpPr>
            <p:cNvPr id="30" name="Oval 29"/>
            <p:cNvSpPr/>
            <p:nvPr/>
          </p:nvSpPr>
          <p:spPr>
            <a:xfrm>
              <a:off x="3402806" y="3787776"/>
              <a:ext cx="2493169" cy="1208088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b="1" dirty="0" smtClean="0">
                  <a:solidFill>
                    <a:schemeClr val="tx2"/>
                  </a:solidFill>
                </a:rPr>
                <a:t>Draft Metabolic Model</a:t>
              </a:r>
              <a:endParaRPr lang="en-US" sz="2200" b="1" dirty="0">
                <a:solidFill>
                  <a:schemeClr val="tx2"/>
                </a:solidFill>
              </a:endParaRPr>
            </a:p>
          </p:txBody>
        </p:sp>
        <p:cxnSp>
          <p:nvCxnSpPr>
            <p:cNvPr id="35" name="Straight Arrow Connector 34"/>
            <p:cNvCxnSpPr>
              <a:stCxn id="11" idx="5"/>
              <a:endCxn id="30" idx="1"/>
            </p:cNvCxnSpPr>
            <p:nvPr/>
          </p:nvCxnSpPr>
          <p:spPr>
            <a:xfrm rot="16200000" flipH="1">
              <a:off x="3315183" y="3511957"/>
              <a:ext cx="353840" cy="55163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nip Diagonal Corner Rectangle 40"/>
          <p:cNvSpPr/>
          <p:nvPr/>
        </p:nvSpPr>
        <p:spPr>
          <a:xfrm>
            <a:off x="1905786" y="4859340"/>
            <a:ext cx="1481136" cy="1481136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Database of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Plant 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Reactions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2646353" y="3597276"/>
            <a:ext cx="1083469" cy="1262065"/>
            <a:chOff x="2646353" y="3597276"/>
            <a:chExt cx="1083469" cy="1262065"/>
          </a:xfrm>
        </p:grpSpPr>
        <p:cxnSp>
          <p:nvCxnSpPr>
            <p:cNvPr id="44" name="Straight Arrow Connector 43"/>
            <p:cNvCxnSpPr>
              <a:stCxn id="41" idx="3"/>
            </p:cNvCxnSpPr>
            <p:nvPr/>
          </p:nvCxnSpPr>
          <p:spPr>
            <a:xfrm rot="5400000" flipH="1" flipV="1">
              <a:off x="2551108" y="3854446"/>
              <a:ext cx="1100140" cy="909649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Explosion 2 46"/>
            <p:cNvSpPr/>
            <p:nvPr/>
          </p:nvSpPr>
          <p:spPr>
            <a:xfrm>
              <a:off x="3348822" y="3597276"/>
              <a:ext cx="381000" cy="381000"/>
            </a:xfrm>
            <a:prstGeom prst="irregularSeal2">
              <a:avLst/>
            </a:prstGeom>
            <a:solidFill>
              <a:srgbClr val="FFFF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Snip Diagonal Corner Rectangle 36"/>
          <p:cNvSpPr/>
          <p:nvPr/>
        </p:nvSpPr>
        <p:spPr>
          <a:xfrm>
            <a:off x="5626886" y="2560640"/>
            <a:ext cx="1481136" cy="1481136"/>
          </a:xfrm>
          <a:prstGeom prst="snip2Diag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Database of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Plant </a:t>
            </a:r>
          </a:p>
          <a:p>
            <a:pPr algn="ctr"/>
            <a:r>
              <a:rPr lang="en-US" sz="2200" b="1" dirty="0" smtClean="0">
                <a:solidFill>
                  <a:schemeClr val="accent3">
                    <a:lumMod val="50000"/>
                  </a:schemeClr>
                </a:solidFill>
              </a:rPr>
              <a:t>K-mers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05739"/>
          </a:xfrm>
        </p:spPr>
        <p:txBody>
          <a:bodyPr/>
          <a:lstStyle/>
          <a:p>
            <a:r>
              <a:rPr lang="en-US" dirty="0" smtClean="0"/>
              <a:t>Over-arching goal of our work:</a:t>
            </a:r>
          </a:p>
          <a:p>
            <a:pPr lvl="1"/>
            <a:r>
              <a:rPr lang="en-US" i="1" dirty="0" smtClean="0"/>
              <a:t>In silico</a:t>
            </a:r>
            <a:r>
              <a:rPr lang="en-US" dirty="0" smtClean="0"/>
              <a:t> generation of novel hypotheses in plant primary metabolism via species, tissues, and abiotic/biotic conditions.</a:t>
            </a:r>
          </a:p>
          <a:p>
            <a:r>
              <a:rPr lang="en-US" dirty="0" smtClean="0"/>
              <a:t>Involves:</a:t>
            </a:r>
          </a:p>
          <a:p>
            <a:pPr lvl="1"/>
            <a:r>
              <a:rPr lang="en-US" dirty="0" smtClean="0"/>
              <a:t>Curation of plant primary metabolism</a:t>
            </a:r>
          </a:p>
          <a:p>
            <a:pPr lvl="1"/>
            <a:r>
              <a:rPr lang="en-US" dirty="0" smtClean="0"/>
              <a:t>Propagation to other plant species</a:t>
            </a:r>
          </a:p>
          <a:p>
            <a:pPr lvl="1"/>
            <a:r>
              <a:rPr lang="en-US" dirty="0" smtClean="0"/>
              <a:t>Simulation with -omics </a:t>
            </a:r>
            <a:r>
              <a:rPr lang="en-US" dirty="0" smtClean="0"/>
              <a:t>data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417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>
              <a:lumMod val="75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37047</TotalTime>
  <Words>345</Words>
  <Application>Microsoft Macintosh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Wireless options</vt:lpstr>
      <vt:lpstr>PlantSEED Workshop</vt:lpstr>
      <vt:lpstr>Introductions and Sponsors</vt:lpstr>
      <vt:lpstr>Workshop Schedule</vt:lpstr>
      <vt:lpstr>PlantSEED Team and Contributors</vt:lpstr>
      <vt:lpstr>History of SEED</vt:lpstr>
      <vt:lpstr>Growth in Next Generation Sequencing for Plants</vt:lpstr>
      <vt:lpstr>PlantSEED Workflow</vt:lpstr>
      <vt:lpstr>Goals</vt:lpstr>
      <vt:lpstr>PlantSEED Websites</vt:lpstr>
      <vt:lpstr>PlantSEED Login and Annotation</vt:lpstr>
    </vt:vector>
  </TitlesOfParts>
  <Company>Argonne National Laboratory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Angiosperm Metabolism in silico</dc:title>
  <dc:creator>Samuel Seaver</dc:creator>
  <cp:lastModifiedBy>Samuel Seaver</cp:lastModifiedBy>
  <cp:revision>461</cp:revision>
  <cp:lastPrinted>2013-04-26T18:23:31Z</cp:lastPrinted>
  <dcterms:created xsi:type="dcterms:W3CDTF">2013-07-23T14:23:58Z</dcterms:created>
  <dcterms:modified xsi:type="dcterms:W3CDTF">2016-08-04T05:33:40Z</dcterms:modified>
</cp:coreProperties>
</file>