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21" r:id="rId2"/>
    <p:sldId id="479" r:id="rId3"/>
    <p:sldId id="481" r:id="rId4"/>
    <p:sldId id="482" r:id="rId5"/>
    <p:sldId id="483" r:id="rId6"/>
    <p:sldId id="476" r:id="rId7"/>
    <p:sldId id="480" r:id="rId8"/>
    <p:sldId id="478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82" autoAdjust="0"/>
    <p:restoredTop sz="94676"/>
  </p:normalViewPr>
  <p:slideViewPr>
    <p:cSldViewPr snapToGrid="0">
      <p:cViewPr>
        <p:scale>
          <a:sx n="100" d="100"/>
          <a:sy n="100" d="100"/>
        </p:scale>
        <p:origin x="29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Future of PlantSEED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PlantSEED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/>
          </a:bodyPr>
          <a:lstStyle/>
          <a:p>
            <a:r>
              <a:rPr lang="en-US" dirty="0" smtClean="0"/>
              <a:t>Iterative improvements:</a:t>
            </a:r>
            <a:endParaRPr lang="en-US" dirty="0" smtClean="0"/>
          </a:p>
          <a:p>
            <a:pPr lvl="1"/>
            <a:r>
              <a:rPr lang="en-US" dirty="0" smtClean="0"/>
              <a:t>Annotations</a:t>
            </a:r>
          </a:p>
          <a:p>
            <a:pPr lvl="2"/>
            <a:r>
              <a:rPr lang="en-US" dirty="0" smtClean="0"/>
              <a:t>Metabolic functions</a:t>
            </a:r>
          </a:p>
          <a:p>
            <a:pPr lvl="2"/>
            <a:r>
              <a:rPr lang="en-US" dirty="0" smtClean="0"/>
              <a:t>K-</a:t>
            </a:r>
            <a:r>
              <a:rPr lang="en-US" dirty="0" err="1" smtClean="0"/>
              <a:t>mers</a:t>
            </a:r>
            <a:endParaRPr lang="en-US" dirty="0" smtClean="0"/>
          </a:p>
          <a:p>
            <a:pPr lvl="1"/>
            <a:r>
              <a:rPr lang="en-US" dirty="0" smtClean="0"/>
              <a:t>Biochemistry</a:t>
            </a:r>
          </a:p>
          <a:p>
            <a:pPr lvl="2"/>
            <a:r>
              <a:rPr lang="en-US" dirty="0" smtClean="0"/>
              <a:t>Mass-balance</a:t>
            </a:r>
          </a:p>
          <a:p>
            <a:pPr lvl="2"/>
            <a:r>
              <a:rPr lang="en-US" dirty="0" smtClean="0"/>
              <a:t>Pathways</a:t>
            </a:r>
          </a:p>
          <a:p>
            <a:pPr lvl="1"/>
            <a:r>
              <a:rPr lang="en-US" dirty="0" smtClean="0"/>
              <a:t>Compartmentalization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Metabolism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/>
          </a:bodyPr>
          <a:lstStyle/>
          <a:p>
            <a:r>
              <a:rPr lang="en-US" dirty="0"/>
              <a:t>Highly diversified pathways present a unique challenge</a:t>
            </a:r>
          </a:p>
          <a:p>
            <a:pPr lvl="1"/>
            <a:r>
              <a:rPr lang="en-US" dirty="0"/>
              <a:t>Idea of Last Common Metabolite (LCM) for a phylogenetic family.</a:t>
            </a:r>
          </a:p>
          <a:p>
            <a:pPr lvl="1"/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23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/>
          </a:bodyPr>
          <a:lstStyle/>
          <a:p>
            <a:r>
              <a:rPr lang="en-US" dirty="0" smtClean="0"/>
              <a:t>Currently, single template representing primary metabolism of flowering plants</a:t>
            </a:r>
          </a:p>
          <a:p>
            <a:r>
              <a:rPr lang="en-US" dirty="0" smtClean="0"/>
              <a:t>Additional templates:</a:t>
            </a:r>
          </a:p>
          <a:p>
            <a:pPr lvl="1"/>
            <a:r>
              <a:rPr lang="en-US" dirty="0" smtClean="0"/>
              <a:t>Algae</a:t>
            </a:r>
          </a:p>
          <a:p>
            <a:pPr lvl="1"/>
            <a:r>
              <a:rPr lang="en-US" dirty="0" smtClean="0"/>
              <a:t>Carbon-concentrating mechanisms</a:t>
            </a:r>
          </a:p>
          <a:p>
            <a:pPr lvl="2"/>
            <a:r>
              <a:rPr lang="en-US" dirty="0" smtClean="0"/>
              <a:t>C4, CAM, </a:t>
            </a:r>
            <a:r>
              <a:rPr lang="en-US" dirty="0" err="1" smtClean="0"/>
              <a:t>Pyrenoids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Community 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0838"/>
            <a:ext cx="8273550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models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3395"/>
          </a:xfrm>
        </p:spPr>
        <p:txBody>
          <a:bodyPr/>
          <a:lstStyle/>
          <a:p>
            <a:r>
              <a:rPr lang="en-US" sz="2200" dirty="0" smtClean="0"/>
              <a:t>The </a:t>
            </a:r>
            <a:r>
              <a:rPr lang="en-US" sz="2200" dirty="0"/>
              <a:t>nitrogen provided for the biomass of a Sphagnum moss is fixed by a </a:t>
            </a:r>
            <a:r>
              <a:rPr lang="en-US" sz="2200" dirty="0" smtClean="0"/>
              <a:t>cyanobacteria</a:t>
            </a:r>
            <a:endParaRPr lang="en-US" sz="2200" dirty="0"/>
          </a:p>
          <a:p>
            <a:pPr marL="0" indent="0">
              <a:buNone/>
            </a:pPr>
            <a:endParaRPr lang="en-US" baseline="-25000" dirty="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190999" y="2626573"/>
            <a:ext cx="3708401" cy="1872071"/>
            <a:chOff x="187678" y="2470748"/>
            <a:chExt cx="3790944" cy="1913656"/>
          </a:xfrm>
        </p:grpSpPr>
        <p:cxnSp>
          <p:nvCxnSpPr>
            <p:cNvPr id="5" name="Straight Connector 42"/>
            <p:cNvCxnSpPr>
              <a:cxnSpLocks noChangeShapeType="1"/>
              <a:stCxn id="108" idx="7"/>
              <a:endCxn id="109" idx="4"/>
            </p:cNvCxnSpPr>
            <p:nvPr/>
          </p:nvCxnSpPr>
          <p:spPr bwMode="auto">
            <a:xfrm>
              <a:off x="3283119" y="2939041"/>
              <a:ext cx="243556" cy="1019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" name="Straight Connector 43"/>
            <p:cNvCxnSpPr>
              <a:cxnSpLocks noChangeShapeType="1"/>
              <a:stCxn id="109" idx="4"/>
              <a:endCxn id="110" idx="1"/>
            </p:cNvCxnSpPr>
            <p:nvPr/>
          </p:nvCxnSpPr>
          <p:spPr bwMode="auto">
            <a:xfrm>
              <a:off x="3526675" y="2949232"/>
              <a:ext cx="243300" cy="8974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" name="Straight Connector 44"/>
            <p:cNvCxnSpPr>
              <a:cxnSpLocks noChangeShapeType="1"/>
              <a:stCxn id="138" idx="4"/>
              <a:endCxn id="139" idx="7"/>
            </p:cNvCxnSpPr>
            <p:nvPr/>
          </p:nvCxnSpPr>
          <p:spPr bwMode="auto">
            <a:xfrm>
              <a:off x="2514707" y="4010030"/>
              <a:ext cx="255163" cy="3138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0" name="Straight Connector 45"/>
            <p:cNvCxnSpPr>
              <a:cxnSpLocks noChangeShapeType="1"/>
              <a:stCxn id="160" idx="4"/>
              <a:endCxn id="144" idx="4"/>
            </p:cNvCxnSpPr>
            <p:nvPr/>
          </p:nvCxnSpPr>
          <p:spPr bwMode="auto">
            <a:xfrm>
              <a:off x="1081990" y="3881757"/>
              <a:ext cx="229440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1" name="Straight Connector 49"/>
            <p:cNvCxnSpPr>
              <a:cxnSpLocks noChangeShapeType="1"/>
              <a:stCxn id="157" idx="7"/>
              <a:endCxn id="159" idx="7"/>
            </p:cNvCxnSpPr>
            <p:nvPr/>
          </p:nvCxnSpPr>
          <p:spPr bwMode="auto">
            <a:xfrm flipV="1">
              <a:off x="418847" y="3785465"/>
              <a:ext cx="268127" cy="449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2" name="Straight Connector 50"/>
            <p:cNvCxnSpPr>
              <a:cxnSpLocks noChangeShapeType="1"/>
              <a:endCxn id="143" idx="7"/>
            </p:cNvCxnSpPr>
            <p:nvPr/>
          </p:nvCxnSpPr>
          <p:spPr bwMode="auto">
            <a:xfrm>
              <a:off x="187678" y="2940132"/>
              <a:ext cx="514114" cy="23367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3" name="Straight Connector 51"/>
            <p:cNvCxnSpPr>
              <a:cxnSpLocks noChangeShapeType="1"/>
              <a:stCxn id="147" idx="4"/>
              <a:endCxn id="148" idx="4"/>
            </p:cNvCxnSpPr>
            <p:nvPr/>
          </p:nvCxnSpPr>
          <p:spPr bwMode="auto">
            <a:xfrm flipV="1">
              <a:off x="805646" y="2940004"/>
              <a:ext cx="248940" cy="92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4" name="Straight Connector 52"/>
            <p:cNvCxnSpPr>
              <a:cxnSpLocks noChangeShapeType="1"/>
              <a:stCxn id="148" idx="7"/>
              <a:endCxn id="149" idx="4"/>
            </p:cNvCxnSpPr>
            <p:nvPr/>
          </p:nvCxnSpPr>
          <p:spPr bwMode="auto">
            <a:xfrm>
              <a:off x="1054458" y="2940132"/>
              <a:ext cx="199243" cy="448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5" name="Straight Connector 53"/>
            <p:cNvCxnSpPr>
              <a:cxnSpLocks noChangeShapeType="1"/>
              <a:stCxn id="129" idx="4"/>
              <a:endCxn id="128" idx="4"/>
            </p:cNvCxnSpPr>
            <p:nvPr/>
          </p:nvCxnSpPr>
          <p:spPr bwMode="auto">
            <a:xfrm>
              <a:off x="2998409" y="3864172"/>
              <a:ext cx="239324" cy="5598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6" name="Straight Connector 54"/>
            <p:cNvCxnSpPr>
              <a:cxnSpLocks noChangeShapeType="1"/>
              <a:stCxn id="130" idx="4"/>
              <a:endCxn id="127" idx="4"/>
            </p:cNvCxnSpPr>
            <p:nvPr/>
          </p:nvCxnSpPr>
          <p:spPr bwMode="auto">
            <a:xfrm>
              <a:off x="3039819" y="3711772"/>
              <a:ext cx="243428" cy="625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" name="Straight Connector 55"/>
            <p:cNvCxnSpPr>
              <a:cxnSpLocks noChangeShapeType="1"/>
              <a:stCxn id="121" idx="4"/>
              <a:endCxn id="122" idx="7"/>
            </p:cNvCxnSpPr>
            <p:nvPr/>
          </p:nvCxnSpPr>
          <p:spPr bwMode="auto">
            <a:xfrm>
              <a:off x="3237733" y="3576957"/>
              <a:ext cx="197786" cy="1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" name="Straight Connector 56"/>
            <p:cNvCxnSpPr>
              <a:cxnSpLocks noChangeShapeType="1"/>
              <a:stCxn id="118" idx="4"/>
              <a:endCxn id="119" idx="4"/>
            </p:cNvCxnSpPr>
            <p:nvPr/>
          </p:nvCxnSpPr>
          <p:spPr bwMode="auto">
            <a:xfrm>
              <a:off x="2620526" y="3576957"/>
              <a:ext cx="152400" cy="4493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" name="Straight Connector 57"/>
            <p:cNvCxnSpPr>
              <a:cxnSpLocks noChangeShapeType="1"/>
              <a:stCxn id="117" idx="7"/>
              <a:endCxn id="118" idx="4"/>
            </p:cNvCxnSpPr>
            <p:nvPr/>
          </p:nvCxnSpPr>
          <p:spPr bwMode="auto">
            <a:xfrm>
              <a:off x="2458457" y="3478706"/>
              <a:ext cx="162069" cy="9825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" name="Straight Connector 58"/>
            <p:cNvCxnSpPr>
              <a:cxnSpLocks noChangeShapeType="1"/>
              <a:stCxn id="116" idx="7"/>
              <a:endCxn id="115" idx="7"/>
            </p:cNvCxnSpPr>
            <p:nvPr/>
          </p:nvCxnSpPr>
          <p:spPr bwMode="auto">
            <a:xfrm flipV="1">
              <a:off x="2588947" y="3317225"/>
              <a:ext cx="133878" cy="1758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" name="Straight Connector 59"/>
            <p:cNvCxnSpPr>
              <a:cxnSpLocks noChangeShapeType="1"/>
              <a:stCxn id="105" idx="4"/>
              <a:endCxn id="106" idx="1"/>
            </p:cNvCxnSpPr>
            <p:nvPr/>
          </p:nvCxnSpPr>
          <p:spPr bwMode="auto">
            <a:xfrm flipV="1">
              <a:off x="2471884" y="2967230"/>
              <a:ext cx="197786" cy="4506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" name="Straight Connector 60"/>
            <p:cNvCxnSpPr>
              <a:cxnSpLocks noChangeShapeType="1"/>
              <a:stCxn id="106" idx="4"/>
              <a:endCxn id="107" idx="7"/>
            </p:cNvCxnSpPr>
            <p:nvPr/>
          </p:nvCxnSpPr>
          <p:spPr bwMode="auto">
            <a:xfrm flipV="1">
              <a:off x="2669798" y="2960005"/>
              <a:ext cx="369893" cy="735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3" name="Straight Connector 61"/>
            <p:cNvCxnSpPr>
              <a:cxnSpLocks noChangeShapeType="1"/>
              <a:stCxn id="115" idx="4"/>
              <a:endCxn id="114" idx="7"/>
            </p:cNvCxnSpPr>
            <p:nvPr/>
          </p:nvCxnSpPr>
          <p:spPr bwMode="auto">
            <a:xfrm flipV="1">
              <a:off x="2722953" y="3209763"/>
              <a:ext cx="316738" cy="10733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4" name="Straight Connector 62"/>
            <p:cNvCxnSpPr>
              <a:cxnSpLocks noChangeShapeType="1"/>
              <a:stCxn id="114" idx="7"/>
              <a:endCxn id="113" idx="7"/>
            </p:cNvCxnSpPr>
            <p:nvPr/>
          </p:nvCxnSpPr>
          <p:spPr bwMode="auto">
            <a:xfrm>
              <a:off x="3039691" y="3209763"/>
              <a:ext cx="197914" cy="625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5" name="Straight Connector 63"/>
            <p:cNvCxnSpPr>
              <a:cxnSpLocks noChangeShapeType="1"/>
              <a:stCxn id="113" idx="7"/>
              <a:endCxn id="112" idx="1"/>
            </p:cNvCxnSpPr>
            <p:nvPr/>
          </p:nvCxnSpPr>
          <p:spPr bwMode="auto">
            <a:xfrm flipV="1">
              <a:off x="3237605" y="3243786"/>
              <a:ext cx="243428" cy="285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6" name="Straight Connector 64"/>
            <p:cNvCxnSpPr>
              <a:cxnSpLocks noChangeShapeType="1"/>
              <a:stCxn id="112" idx="4"/>
              <a:endCxn id="111" idx="4"/>
            </p:cNvCxnSpPr>
            <p:nvPr/>
          </p:nvCxnSpPr>
          <p:spPr bwMode="auto">
            <a:xfrm>
              <a:off x="3481161" y="3243914"/>
              <a:ext cx="243428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7" name="Straight Connector 65"/>
            <p:cNvCxnSpPr>
              <a:cxnSpLocks noChangeShapeType="1"/>
              <a:stCxn id="141" idx="4"/>
              <a:endCxn id="142" idx="4"/>
            </p:cNvCxnSpPr>
            <p:nvPr/>
          </p:nvCxnSpPr>
          <p:spPr bwMode="auto">
            <a:xfrm>
              <a:off x="2568134" y="3819234"/>
              <a:ext cx="187537" cy="449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8" name="Straight Connector 66"/>
            <p:cNvCxnSpPr>
              <a:cxnSpLocks noChangeShapeType="1"/>
              <a:stCxn id="136" idx="4"/>
              <a:endCxn id="137" idx="4"/>
            </p:cNvCxnSpPr>
            <p:nvPr/>
          </p:nvCxnSpPr>
          <p:spPr bwMode="auto">
            <a:xfrm>
              <a:off x="2030962" y="4010030"/>
              <a:ext cx="244331" cy="3125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9" name="Straight Connector 67"/>
            <p:cNvCxnSpPr>
              <a:cxnSpLocks noChangeShapeType="1"/>
              <a:stCxn id="128" idx="4"/>
            </p:cNvCxnSpPr>
            <p:nvPr/>
          </p:nvCxnSpPr>
          <p:spPr bwMode="auto">
            <a:xfrm>
              <a:off x="3237733" y="3920153"/>
              <a:ext cx="197914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0" name="Straight Connector 68"/>
            <p:cNvCxnSpPr>
              <a:cxnSpLocks noChangeShapeType="1"/>
              <a:stCxn id="131" idx="4"/>
              <a:endCxn id="135" idx="7"/>
            </p:cNvCxnSpPr>
            <p:nvPr/>
          </p:nvCxnSpPr>
          <p:spPr bwMode="auto">
            <a:xfrm flipV="1">
              <a:off x="1804921" y="3819362"/>
              <a:ext cx="329314" cy="5585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1" name="Straight Connector 69"/>
            <p:cNvCxnSpPr>
              <a:cxnSpLocks noChangeShapeType="1"/>
              <a:stCxn id="153" idx="1"/>
              <a:endCxn id="132" idx="4"/>
            </p:cNvCxnSpPr>
            <p:nvPr/>
          </p:nvCxnSpPr>
          <p:spPr bwMode="auto">
            <a:xfrm>
              <a:off x="1544796" y="3658204"/>
              <a:ext cx="251985" cy="2621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2" name="Straight Connector 70"/>
            <p:cNvCxnSpPr>
              <a:cxnSpLocks noChangeShapeType="1"/>
              <a:stCxn id="162" idx="4"/>
              <a:endCxn id="163" idx="4"/>
            </p:cNvCxnSpPr>
            <p:nvPr/>
          </p:nvCxnSpPr>
          <p:spPr bwMode="auto">
            <a:xfrm>
              <a:off x="768895" y="3478578"/>
              <a:ext cx="296831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3" name="Straight Connector 71"/>
            <p:cNvCxnSpPr>
              <a:cxnSpLocks noChangeShapeType="1"/>
              <a:stCxn id="151" idx="7"/>
              <a:endCxn id="154" idx="4"/>
            </p:cNvCxnSpPr>
            <p:nvPr/>
          </p:nvCxnSpPr>
          <p:spPr bwMode="auto">
            <a:xfrm flipV="1">
              <a:off x="1348985" y="3433640"/>
              <a:ext cx="286967" cy="1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4" name="Straight Connector 72"/>
            <p:cNvCxnSpPr>
              <a:cxnSpLocks noChangeShapeType="1"/>
              <a:stCxn id="154" idx="4"/>
            </p:cNvCxnSpPr>
            <p:nvPr/>
          </p:nvCxnSpPr>
          <p:spPr bwMode="auto">
            <a:xfrm>
              <a:off x="1635952" y="3433640"/>
              <a:ext cx="297465" cy="4639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5" name="Straight Connector 73"/>
            <p:cNvCxnSpPr>
              <a:cxnSpLocks noChangeShapeType="1"/>
              <a:stCxn id="122" idx="4"/>
              <a:endCxn id="123" idx="4"/>
            </p:cNvCxnSpPr>
            <p:nvPr/>
          </p:nvCxnSpPr>
          <p:spPr bwMode="auto">
            <a:xfrm>
              <a:off x="3435647" y="3576957"/>
              <a:ext cx="152400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6" name="Straight Connector 74"/>
            <p:cNvCxnSpPr>
              <a:cxnSpLocks noChangeShapeType="1"/>
              <a:stCxn id="149" idx="4"/>
              <a:endCxn id="98" idx="4"/>
            </p:cNvCxnSpPr>
            <p:nvPr/>
          </p:nvCxnSpPr>
          <p:spPr bwMode="auto">
            <a:xfrm flipV="1">
              <a:off x="1253701" y="2922420"/>
              <a:ext cx="344468" cy="625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7" name="Straight Connector 75"/>
            <p:cNvCxnSpPr>
              <a:cxnSpLocks noChangeShapeType="1"/>
              <a:stCxn id="102" idx="7"/>
              <a:endCxn id="105" idx="4"/>
            </p:cNvCxnSpPr>
            <p:nvPr/>
          </p:nvCxnSpPr>
          <p:spPr bwMode="auto">
            <a:xfrm>
              <a:off x="2260368" y="2967486"/>
              <a:ext cx="211516" cy="448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8" name="Straight Connector 76"/>
            <p:cNvCxnSpPr>
              <a:cxnSpLocks noChangeShapeType="1"/>
              <a:stCxn id="127" idx="4"/>
            </p:cNvCxnSpPr>
            <p:nvPr/>
          </p:nvCxnSpPr>
          <p:spPr bwMode="auto">
            <a:xfrm>
              <a:off x="3283247" y="3774295"/>
              <a:ext cx="152400" cy="14585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9" name="Straight Connector 77"/>
            <p:cNvCxnSpPr>
              <a:cxnSpLocks noChangeShapeType="1"/>
              <a:stCxn id="103" idx="7"/>
              <a:endCxn id="102" idx="4"/>
            </p:cNvCxnSpPr>
            <p:nvPr/>
          </p:nvCxnSpPr>
          <p:spPr bwMode="auto">
            <a:xfrm>
              <a:off x="2153482" y="2788978"/>
              <a:ext cx="107014" cy="17838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0" name="Straight Connector 78"/>
            <p:cNvCxnSpPr>
              <a:cxnSpLocks noChangeShapeType="1"/>
              <a:stCxn id="135" idx="7"/>
              <a:endCxn id="137" idx="4"/>
            </p:cNvCxnSpPr>
            <p:nvPr/>
          </p:nvCxnSpPr>
          <p:spPr bwMode="auto">
            <a:xfrm>
              <a:off x="2134235" y="3819362"/>
              <a:ext cx="141058" cy="22192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1" name="Straight Connector 79"/>
            <p:cNvCxnSpPr>
              <a:cxnSpLocks noChangeShapeType="1"/>
              <a:stCxn id="132" idx="1"/>
              <a:endCxn id="131" idx="4"/>
            </p:cNvCxnSpPr>
            <p:nvPr/>
          </p:nvCxnSpPr>
          <p:spPr bwMode="auto">
            <a:xfrm>
              <a:off x="1796653" y="3684290"/>
              <a:ext cx="8268" cy="19092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2" name="Straight Connector 80"/>
            <p:cNvCxnSpPr>
              <a:cxnSpLocks noChangeShapeType="1"/>
              <a:stCxn id="123" idx="4"/>
              <a:endCxn id="124" idx="4"/>
            </p:cNvCxnSpPr>
            <p:nvPr/>
          </p:nvCxnSpPr>
          <p:spPr bwMode="auto">
            <a:xfrm>
              <a:off x="3588047" y="3729357"/>
              <a:ext cx="152400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3" name="Straight Connector 81"/>
            <p:cNvCxnSpPr>
              <a:cxnSpLocks noChangeShapeType="1"/>
              <a:stCxn id="131" idx="4"/>
              <a:endCxn id="136" idx="1"/>
            </p:cNvCxnSpPr>
            <p:nvPr/>
          </p:nvCxnSpPr>
          <p:spPr bwMode="auto">
            <a:xfrm>
              <a:off x="1804921" y="3875214"/>
              <a:ext cx="225913" cy="1346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4" name="Straight Connector 82"/>
            <p:cNvCxnSpPr>
              <a:cxnSpLocks noChangeShapeType="1"/>
              <a:stCxn id="140" idx="4"/>
              <a:endCxn id="141" idx="4"/>
            </p:cNvCxnSpPr>
            <p:nvPr/>
          </p:nvCxnSpPr>
          <p:spPr bwMode="auto">
            <a:xfrm>
              <a:off x="2388506" y="3729357"/>
              <a:ext cx="179628" cy="8987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5" name="Straight Connector 83"/>
            <p:cNvCxnSpPr>
              <a:cxnSpLocks noChangeShapeType="1"/>
              <a:stCxn id="134" idx="4"/>
              <a:endCxn id="140" idx="4"/>
            </p:cNvCxnSpPr>
            <p:nvPr/>
          </p:nvCxnSpPr>
          <p:spPr bwMode="auto">
            <a:xfrm>
              <a:off x="2191028" y="3576957"/>
              <a:ext cx="197478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6" name="Straight Connector 84"/>
            <p:cNvCxnSpPr>
              <a:cxnSpLocks noChangeShapeType="1"/>
              <a:stCxn id="159" idx="7"/>
              <a:endCxn id="158" idx="4"/>
            </p:cNvCxnSpPr>
            <p:nvPr/>
          </p:nvCxnSpPr>
          <p:spPr bwMode="auto">
            <a:xfrm>
              <a:off x="686974" y="3785465"/>
              <a:ext cx="207724" cy="17962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7" name="Straight Connector 85"/>
            <p:cNvCxnSpPr>
              <a:cxnSpLocks noChangeShapeType="1"/>
              <a:stCxn id="144" idx="4"/>
              <a:endCxn id="152" idx="7"/>
            </p:cNvCxnSpPr>
            <p:nvPr/>
          </p:nvCxnSpPr>
          <p:spPr bwMode="auto">
            <a:xfrm>
              <a:off x="1311430" y="3881757"/>
              <a:ext cx="300568" cy="12840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8" name="Straight Connector 86"/>
            <p:cNvCxnSpPr>
              <a:cxnSpLocks noChangeShapeType="1"/>
              <a:stCxn id="99" idx="7"/>
              <a:endCxn id="100" idx="7"/>
            </p:cNvCxnSpPr>
            <p:nvPr/>
          </p:nvCxnSpPr>
          <p:spPr bwMode="auto">
            <a:xfrm>
              <a:off x="1757654" y="3074948"/>
              <a:ext cx="152400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9" name="Straight Connector 87"/>
            <p:cNvCxnSpPr>
              <a:cxnSpLocks noChangeShapeType="1"/>
              <a:stCxn id="150" idx="4"/>
              <a:endCxn id="154" idx="1"/>
            </p:cNvCxnSpPr>
            <p:nvPr/>
          </p:nvCxnSpPr>
          <p:spPr bwMode="auto">
            <a:xfrm>
              <a:off x="1410216" y="3193964"/>
              <a:ext cx="225608" cy="2395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0" name="Straight Connector 88"/>
            <p:cNvCxnSpPr>
              <a:cxnSpLocks noChangeShapeType="1"/>
              <a:stCxn id="125" idx="7"/>
              <a:endCxn id="124" idx="4"/>
            </p:cNvCxnSpPr>
            <p:nvPr/>
          </p:nvCxnSpPr>
          <p:spPr bwMode="auto">
            <a:xfrm>
              <a:off x="3740319" y="3622023"/>
              <a:ext cx="128" cy="25973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1" name="Straight Connector 89"/>
            <p:cNvCxnSpPr>
              <a:cxnSpLocks noChangeShapeType="1"/>
              <a:stCxn id="137" idx="4"/>
              <a:endCxn id="145" idx="1"/>
            </p:cNvCxnSpPr>
            <p:nvPr/>
          </p:nvCxnSpPr>
          <p:spPr bwMode="auto">
            <a:xfrm flipH="1">
              <a:off x="2260368" y="4041286"/>
              <a:ext cx="14925" cy="29772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2" name="Straight Connector 90"/>
            <p:cNvCxnSpPr>
              <a:cxnSpLocks noChangeShapeType="1"/>
              <a:stCxn id="110" idx="7"/>
              <a:endCxn id="111" idx="7"/>
            </p:cNvCxnSpPr>
            <p:nvPr/>
          </p:nvCxnSpPr>
          <p:spPr bwMode="auto">
            <a:xfrm flipH="1">
              <a:off x="3724461" y="3039237"/>
              <a:ext cx="45514" cy="20480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3" name="Straight Connector 91"/>
            <p:cNvCxnSpPr>
              <a:cxnSpLocks noChangeShapeType="1"/>
              <a:stCxn id="127" idx="4"/>
              <a:endCxn id="128" idx="4"/>
            </p:cNvCxnSpPr>
            <p:nvPr/>
          </p:nvCxnSpPr>
          <p:spPr bwMode="auto">
            <a:xfrm flipH="1">
              <a:off x="3237733" y="3774295"/>
              <a:ext cx="45514" cy="14585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4" name="Straight Connector 92"/>
            <p:cNvCxnSpPr>
              <a:cxnSpLocks noChangeShapeType="1"/>
              <a:stCxn id="116" idx="7"/>
              <a:endCxn id="117" idx="4"/>
            </p:cNvCxnSpPr>
            <p:nvPr/>
          </p:nvCxnSpPr>
          <p:spPr bwMode="auto">
            <a:xfrm flipH="1">
              <a:off x="2458585" y="3334809"/>
              <a:ext cx="130362" cy="14376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5" name="Straight Connector 93"/>
            <p:cNvCxnSpPr>
              <a:cxnSpLocks noChangeShapeType="1"/>
              <a:stCxn id="134" idx="7"/>
              <a:endCxn id="135" idx="4"/>
            </p:cNvCxnSpPr>
            <p:nvPr/>
          </p:nvCxnSpPr>
          <p:spPr bwMode="auto">
            <a:xfrm flipH="1">
              <a:off x="2134363" y="3577085"/>
              <a:ext cx="56537" cy="24214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6" name="Straight Connector 94"/>
            <p:cNvCxnSpPr>
              <a:cxnSpLocks noChangeShapeType="1"/>
              <a:stCxn id="141" idx="7"/>
              <a:endCxn id="138" idx="4"/>
            </p:cNvCxnSpPr>
            <p:nvPr/>
          </p:nvCxnSpPr>
          <p:spPr bwMode="auto">
            <a:xfrm flipH="1">
              <a:off x="2514707" y="3819362"/>
              <a:ext cx="53299" cy="19066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7" name="Straight Connector 95"/>
            <p:cNvCxnSpPr>
              <a:cxnSpLocks noChangeShapeType="1"/>
              <a:stCxn id="96" idx="7"/>
              <a:endCxn id="99" idx="0"/>
            </p:cNvCxnSpPr>
            <p:nvPr/>
          </p:nvCxnSpPr>
          <p:spPr bwMode="auto">
            <a:xfrm>
              <a:off x="1748719" y="2788978"/>
              <a:ext cx="8807" cy="28584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8" name="Straight Connector 96"/>
            <p:cNvCxnSpPr>
              <a:cxnSpLocks noChangeShapeType="1"/>
              <a:stCxn id="101" idx="7"/>
              <a:endCxn id="100" idx="4"/>
            </p:cNvCxnSpPr>
            <p:nvPr/>
          </p:nvCxnSpPr>
          <p:spPr bwMode="auto">
            <a:xfrm flipH="1">
              <a:off x="1910182" y="3119886"/>
              <a:ext cx="152272" cy="10733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9" name="Straight Connector 97"/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>
              <a:off x="2153354" y="2559286"/>
              <a:ext cx="256" cy="22956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0" name="Straight Connector 98"/>
            <p:cNvCxnSpPr>
              <a:cxnSpLocks noChangeShapeType="1"/>
              <a:stCxn id="97" idx="4"/>
              <a:endCxn id="96" idx="7"/>
            </p:cNvCxnSpPr>
            <p:nvPr/>
          </p:nvCxnSpPr>
          <p:spPr bwMode="auto">
            <a:xfrm flipH="1">
              <a:off x="1748719" y="2559286"/>
              <a:ext cx="128" cy="22969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1" name="Straight Connector 99"/>
            <p:cNvCxnSpPr>
              <a:cxnSpLocks noChangeShapeType="1"/>
              <a:stCxn id="146" idx="7"/>
              <a:endCxn id="147" idx="4"/>
            </p:cNvCxnSpPr>
            <p:nvPr/>
          </p:nvCxnSpPr>
          <p:spPr bwMode="auto">
            <a:xfrm>
              <a:off x="805518" y="2515484"/>
              <a:ext cx="128" cy="4337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2" name="Straight Connector 100"/>
            <p:cNvCxnSpPr>
              <a:cxnSpLocks noChangeShapeType="1"/>
              <a:stCxn id="158" idx="7"/>
              <a:endCxn id="155" idx="4"/>
            </p:cNvCxnSpPr>
            <p:nvPr/>
          </p:nvCxnSpPr>
          <p:spPr bwMode="auto">
            <a:xfrm flipH="1">
              <a:off x="863866" y="3965219"/>
              <a:ext cx="30704" cy="37391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3" name="Straight Connector 101"/>
            <p:cNvCxnSpPr>
              <a:cxnSpLocks noChangeShapeType="1"/>
              <a:stCxn id="150" idx="4"/>
              <a:endCxn id="151" idx="4"/>
            </p:cNvCxnSpPr>
            <p:nvPr/>
          </p:nvCxnSpPr>
          <p:spPr bwMode="auto">
            <a:xfrm flipH="1">
              <a:off x="1349113" y="3193964"/>
              <a:ext cx="61103" cy="23967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4" name="Straight Connector 102"/>
            <p:cNvCxnSpPr>
              <a:cxnSpLocks noChangeShapeType="1"/>
              <a:stCxn id="165" idx="0"/>
              <a:endCxn id="164" idx="7"/>
            </p:cNvCxnSpPr>
            <p:nvPr/>
          </p:nvCxnSpPr>
          <p:spPr bwMode="auto">
            <a:xfrm flipH="1">
              <a:off x="878618" y="3149025"/>
              <a:ext cx="186852" cy="16819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5" name="Straight Connector 103"/>
            <p:cNvCxnSpPr>
              <a:cxnSpLocks noChangeShapeType="1"/>
              <a:stCxn id="148" idx="4"/>
              <a:endCxn id="165" idx="4"/>
            </p:cNvCxnSpPr>
            <p:nvPr/>
          </p:nvCxnSpPr>
          <p:spPr bwMode="auto">
            <a:xfrm>
              <a:off x="1054586" y="2940004"/>
              <a:ext cx="11140" cy="20902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6" name="Straight Connector 104"/>
            <p:cNvCxnSpPr>
              <a:cxnSpLocks noChangeShapeType="1"/>
              <a:stCxn id="147" idx="7"/>
              <a:endCxn id="143" idx="4"/>
            </p:cNvCxnSpPr>
            <p:nvPr/>
          </p:nvCxnSpPr>
          <p:spPr bwMode="auto">
            <a:xfrm flipH="1">
              <a:off x="712833" y="2949360"/>
              <a:ext cx="92685" cy="23292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7" name="Straight Connector 105"/>
            <p:cNvCxnSpPr>
              <a:cxnSpLocks noChangeShapeType="1"/>
              <a:stCxn id="162" idx="7"/>
              <a:endCxn id="159" idx="4"/>
            </p:cNvCxnSpPr>
            <p:nvPr/>
          </p:nvCxnSpPr>
          <p:spPr bwMode="auto">
            <a:xfrm flipH="1">
              <a:off x="687102" y="3478706"/>
              <a:ext cx="81665" cy="30663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8" name="Straight Connector 106"/>
            <p:cNvCxnSpPr>
              <a:cxnSpLocks noChangeShapeType="1"/>
              <a:stCxn id="163" idx="7"/>
              <a:endCxn id="161" idx="7"/>
            </p:cNvCxnSpPr>
            <p:nvPr/>
          </p:nvCxnSpPr>
          <p:spPr bwMode="auto">
            <a:xfrm flipH="1">
              <a:off x="903164" y="3478706"/>
              <a:ext cx="162434" cy="20584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9" name="Straight Connector 107"/>
            <p:cNvCxnSpPr>
              <a:cxnSpLocks noChangeShapeType="1"/>
              <a:stCxn id="160" idx="4"/>
              <a:endCxn id="158" idx="7"/>
            </p:cNvCxnSpPr>
            <p:nvPr/>
          </p:nvCxnSpPr>
          <p:spPr bwMode="auto">
            <a:xfrm flipH="1">
              <a:off x="894570" y="3881757"/>
              <a:ext cx="187420" cy="8346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70" name="Freeform 1868"/>
            <p:cNvSpPr>
              <a:spLocks noEditPoints="1"/>
            </p:cNvSpPr>
            <p:nvPr/>
          </p:nvSpPr>
          <p:spPr bwMode="auto">
            <a:xfrm>
              <a:off x="559143" y="2648524"/>
              <a:ext cx="3419479" cy="1512277"/>
            </a:xfrm>
            <a:custGeom>
              <a:avLst/>
              <a:gdLst>
                <a:gd name="T0" fmla="*/ 15 w 9568"/>
                <a:gd name="T1" fmla="*/ 590 h 4288"/>
                <a:gd name="T2" fmla="*/ 59 w 9568"/>
                <a:gd name="T3" fmla="*/ 447 h 4288"/>
                <a:gd name="T4" fmla="*/ 215 w 9568"/>
                <a:gd name="T5" fmla="*/ 219 h 4288"/>
                <a:gd name="T6" fmla="*/ 328 w 9568"/>
                <a:gd name="T7" fmla="*/ 124 h 4288"/>
                <a:gd name="T8" fmla="*/ 517 w 9568"/>
                <a:gd name="T9" fmla="*/ 34 h 4288"/>
                <a:gd name="T10" fmla="*/ 735 w 9568"/>
                <a:gd name="T11" fmla="*/ 1 h 4288"/>
                <a:gd name="T12" fmla="*/ 8979 w 9568"/>
                <a:gd name="T13" fmla="*/ 15 h 4288"/>
                <a:gd name="T14" fmla="*/ 9122 w 9568"/>
                <a:gd name="T15" fmla="*/ 59 h 4288"/>
                <a:gd name="T16" fmla="*/ 9351 w 9568"/>
                <a:gd name="T17" fmla="*/ 215 h 4288"/>
                <a:gd name="T18" fmla="*/ 9445 w 9568"/>
                <a:gd name="T19" fmla="*/ 328 h 4288"/>
                <a:gd name="T20" fmla="*/ 9535 w 9568"/>
                <a:gd name="T21" fmla="*/ 517 h 4288"/>
                <a:gd name="T22" fmla="*/ 9568 w 9568"/>
                <a:gd name="T23" fmla="*/ 735 h 4288"/>
                <a:gd name="T24" fmla="*/ 9554 w 9568"/>
                <a:gd name="T25" fmla="*/ 3699 h 4288"/>
                <a:gd name="T26" fmla="*/ 9510 w 9568"/>
                <a:gd name="T27" fmla="*/ 3842 h 4288"/>
                <a:gd name="T28" fmla="*/ 9355 w 9568"/>
                <a:gd name="T29" fmla="*/ 4071 h 4288"/>
                <a:gd name="T30" fmla="*/ 9242 w 9568"/>
                <a:gd name="T31" fmla="*/ 4165 h 4288"/>
                <a:gd name="T32" fmla="*/ 9052 w 9568"/>
                <a:gd name="T33" fmla="*/ 4255 h 4288"/>
                <a:gd name="T34" fmla="*/ 8834 w 9568"/>
                <a:gd name="T35" fmla="*/ 4288 h 4288"/>
                <a:gd name="T36" fmla="*/ 590 w 9568"/>
                <a:gd name="T37" fmla="*/ 4274 h 4288"/>
                <a:gd name="T38" fmla="*/ 447 w 9568"/>
                <a:gd name="T39" fmla="*/ 4230 h 4288"/>
                <a:gd name="T40" fmla="*/ 219 w 9568"/>
                <a:gd name="T41" fmla="*/ 4075 h 4288"/>
                <a:gd name="T42" fmla="*/ 124 w 9568"/>
                <a:gd name="T43" fmla="*/ 3962 h 4288"/>
                <a:gd name="T44" fmla="*/ 34 w 9568"/>
                <a:gd name="T45" fmla="*/ 3772 h 4288"/>
                <a:gd name="T46" fmla="*/ 1 w 9568"/>
                <a:gd name="T47" fmla="*/ 3554 h 4288"/>
                <a:gd name="T48" fmla="*/ 68 w 9568"/>
                <a:gd name="T49" fmla="*/ 3620 h 4288"/>
                <a:gd name="T50" fmla="*/ 118 w 9568"/>
                <a:gd name="T51" fmla="*/ 3816 h 4288"/>
                <a:gd name="T52" fmla="*/ 177 w 9568"/>
                <a:gd name="T53" fmla="*/ 3926 h 4288"/>
                <a:gd name="T54" fmla="*/ 364 w 9568"/>
                <a:gd name="T55" fmla="*/ 4112 h 4288"/>
                <a:gd name="T56" fmla="*/ 473 w 9568"/>
                <a:gd name="T57" fmla="*/ 4171 h 4288"/>
                <a:gd name="T58" fmla="*/ 666 w 9568"/>
                <a:gd name="T59" fmla="*/ 4221 h 4288"/>
                <a:gd name="T60" fmla="*/ 8900 w 9568"/>
                <a:gd name="T61" fmla="*/ 4221 h 4288"/>
                <a:gd name="T62" fmla="*/ 9096 w 9568"/>
                <a:gd name="T63" fmla="*/ 4171 h 4288"/>
                <a:gd name="T64" fmla="*/ 9206 w 9568"/>
                <a:gd name="T65" fmla="*/ 4112 h 4288"/>
                <a:gd name="T66" fmla="*/ 9392 w 9568"/>
                <a:gd name="T67" fmla="*/ 3926 h 4288"/>
                <a:gd name="T68" fmla="*/ 9451 w 9568"/>
                <a:gd name="T69" fmla="*/ 3816 h 4288"/>
                <a:gd name="T70" fmla="*/ 9501 w 9568"/>
                <a:gd name="T71" fmla="*/ 3623 h 4288"/>
                <a:gd name="T72" fmla="*/ 9501 w 9568"/>
                <a:gd name="T73" fmla="*/ 669 h 4288"/>
                <a:gd name="T74" fmla="*/ 9451 w 9568"/>
                <a:gd name="T75" fmla="*/ 473 h 4288"/>
                <a:gd name="T76" fmla="*/ 9392 w 9568"/>
                <a:gd name="T77" fmla="*/ 364 h 4288"/>
                <a:gd name="T78" fmla="*/ 9206 w 9568"/>
                <a:gd name="T79" fmla="*/ 177 h 4288"/>
                <a:gd name="T80" fmla="*/ 9096 w 9568"/>
                <a:gd name="T81" fmla="*/ 118 h 4288"/>
                <a:gd name="T82" fmla="*/ 8903 w 9568"/>
                <a:gd name="T83" fmla="*/ 68 h 4288"/>
                <a:gd name="T84" fmla="*/ 669 w 9568"/>
                <a:gd name="T85" fmla="*/ 68 h 4288"/>
                <a:gd name="T86" fmla="*/ 473 w 9568"/>
                <a:gd name="T87" fmla="*/ 118 h 4288"/>
                <a:gd name="T88" fmla="*/ 364 w 9568"/>
                <a:gd name="T89" fmla="*/ 177 h 4288"/>
                <a:gd name="T90" fmla="*/ 177 w 9568"/>
                <a:gd name="T91" fmla="*/ 364 h 4288"/>
                <a:gd name="T92" fmla="*/ 118 w 9568"/>
                <a:gd name="T93" fmla="*/ 473 h 4288"/>
                <a:gd name="T94" fmla="*/ 68 w 9568"/>
                <a:gd name="T95" fmla="*/ 666 h 42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568"/>
                <a:gd name="T145" fmla="*/ 0 h 4288"/>
                <a:gd name="T146" fmla="*/ 9568 w 9568"/>
                <a:gd name="T147" fmla="*/ 4288 h 428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568" h="4288">
                  <a:moveTo>
                    <a:pt x="0" y="736"/>
                  </a:moveTo>
                  <a:lnTo>
                    <a:pt x="5" y="663"/>
                  </a:lnTo>
                  <a:lnTo>
                    <a:pt x="15" y="590"/>
                  </a:lnTo>
                  <a:lnTo>
                    <a:pt x="34" y="519"/>
                  </a:lnTo>
                  <a:lnTo>
                    <a:pt x="57" y="452"/>
                  </a:lnTo>
                  <a:cubicBezTo>
                    <a:pt x="58" y="450"/>
                    <a:pt x="59" y="449"/>
                    <a:pt x="59" y="447"/>
                  </a:cubicBezTo>
                  <a:lnTo>
                    <a:pt x="124" y="328"/>
                  </a:lnTo>
                  <a:cubicBezTo>
                    <a:pt x="125" y="326"/>
                    <a:pt x="127" y="325"/>
                    <a:pt x="128" y="323"/>
                  </a:cubicBezTo>
                  <a:lnTo>
                    <a:pt x="215" y="219"/>
                  </a:lnTo>
                  <a:cubicBezTo>
                    <a:pt x="216" y="217"/>
                    <a:pt x="217" y="216"/>
                    <a:pt x="219" y="215"/>
                  </a:cubicBezTo>
                  <a:lnTo>
                    <a:pt x="323" y="128"/>
                  </a:lnTo>
                  <a:cubicBezTo>
                    <a:pt x="325" y="127"/>
                    <a:pt x="326" y="125"/>
                    <a:pt x="328" y="124"/>
                  </a:cubicBezTo>
                  <a:lnTo>
                    <a:pt x="447" y="59"/>
                  </a:lnTo>
                  <a:cubicBezTo>
                    <a:pt x="449" y="59"/>
                    <a:pt x="450" y="58"/>
                    <a:pt x="452" y="57"/>
                  </a:cubicBezTo>
                  <a:lnTo>
                    <a:pt x="517" y="34"/>
                  </a:lnTo>
                  <a:lnTo>
                    <a:pt x="586" y="16"/>
                  </a:lnTo>
                  <a:lnTo>
                    <a:pt x="660" y="5"/>
                  </a:lnTo>
                  <a:lnTo>
                    <a:pt x="735" y="1"/>
                  </a:lnTo>
                  <a:lnTo>
                    <a:pt x="8832" y="0"/>
                  </a:lnTo>
                  <a:lnTo>
                    <a:pt x="8906" y="5"/>
                  </a:lnTo>
                  <a:lnTo>
                    <a:pt x="8979" y="15"/>
                  </a:lnTo>
                  <a:lnTo>
                    <a:pt x="9050" y="34"/>
                  </a:lnTo>
                  <a:lnTo>
                    <a:pt x="9117" y="57"/>
                  </a:lnTo>
                  <a:cubicBezTo>
                    <a:pt x="9119" y="58"/>
                    <a:pt x="9120" y="59"/>
                    <a:pt x="9122" y="59"/>
                  </a:cubicBezTo>
                  <a:lnTo>
                    <a:pt x="9242" y="124"/>
                  </a:lnTo>
                  <a:cubicBezTo>
                    <a:pt x="9244" y="125"/>
                    <a:pt x="9245" y="127"/>
                    <a:pt x="9247" y="128"/>
                  </a:cubicBezTo>
                  <a:lnTo>
                    <a:pt x="9351" y="215"/>
                  </a:lnTo>
                  <a:cubicBezTo>
                    <a:pt x="9352" y="216"/>
                    <a:pt x="9354" y="218"/>
                    <a:pt x="9355" y="219"/>
                  </a:cubicBezTo>
                  <a:lnTo>
                    <a:pt x="9441" y="323"/>
                  </a:lnTo>
                  <a:cubicBezTo>
                    <a:pt x="9442" y="325"/>
                    <a:pt x="9444" y="326"/>
                    <a:pt x="9445" y="328"/>
                  </a:cubicBezTo>
                  <a:lnTo>
                    <a:pt x="9510" y="447"/>
                  </a:lnTo>
                  <a:cubicBezTo>
                    <a:pt x="9510" y="449"/>
                    <a:pt x="9511" y="450"/>
                    <a:pt x="9512" y="452"/>
                  </a:cubicBezTo>
                  <a:lnTo>
                    <a:pt x="9535" y="517"/>
                  </a:lnTo>
                  <a:lnTo>
                    <a:pt x="9553" y="586"/>
                  </a:lnTo>
                  <a:lnTo>
                    <a:pt x="9564" y="660"/>
                  </a:lnTo>
                  <a:lnTo>
                    <a:pt x="9568" y="735"/>
                  </a:lnTo>
                  <a:lnTo>
                    <a:pt x="9568" y="3552"/>
                  </a:lnTo>
                  <a:lnTo>
                    <a:pt x="9564" y="3626"/>
                  </a:lnTo>
                  <a:lnTo>
                    <a:pt x="9554" y="3699"/>
                  </a:lnTo>
                  <a:lnTo>
                    <a:pt x="9535" y="3770"/>
                  </a:lnTo>
                  <a:lnTo>
                    <a:pt x="9512" y="3837"/>
                  </a:lnTo>
                  <a:cubicBezTo>
                    <a:pt x="9511" y="3839"/>
                    <a:pt x="9510" y="3840"/>
                    <a:pt x="9510" y="3842"/>
                  </a:cubicBezTo>
                  <a:lnTo>
                    <a:pt x="9445" y="3962"/>
                  </a:lnTo>
                  <a:cubicBezTo>
                    <a:pt x="9444" y="3964"/>
                    <a:pt x="9442" y="3965"/>
                    <a:pt x="9441" y="3967"/>
                  </a:cubicBezTo>
                  <a:lnTo>
                    <a:pt x="9355" y="4071"/>
                  </a:lnTo>
                  <a:cubicBezTo>
                    <a:pt x="9354" y="4072"/>
                    <a:pt x="9352" y="4074"/>
                    <a:pt x="9351" y="4075"/>
                  </a:cubicBezTo>
                  <a:lnTo>
                    <a:pt x="9247" y="4161"/>
                  </a:lnTo>
                  <a:cubicBezTo>
                    <a:pt x="9245" y="4162"/>
                    <a:pt x="9244" y="4164"/>
                    <a:pt x="9242" y="4165"/>
                  </a:cubicBezTo>
                  <a:lnTo>
                    <a:pt x="9122" y="4230"/>
                  </a:lnTo>
                  <a:cubicBezTo>
                    <a:pt x="9120" y="4230"/>
                    <a:pt x="9119" y="4231"/>
                    <a:pt x="9117" y="4232"/>
                  </a:cubicBezTo>
                  <a:lnTo>
                    <a:pt x="9052" y="4255"/>
                  </a:lnTo>
                  <a:lnTo>
                    <a:pt x="8983" y="4273"/>
                  </a:lnTo>
                  <a:lnTo>
                    <a:pt x="8909" y="4284"/>
                  </a:lnTo>
                  <a:lnTo>
                    <a:pt x="8834" y="4288"/>
                  </a:lnTo>
                  <a:lnTo>
                    <a:pt x="736" y="4288"/>
                  </a:lnTo>
                  <a:lnTo>
                    <a:pt x="663" y="4284"/>
                  </a:lnTo>
                  <a:lnTo>
                    <a:pt x="590" y="4274"/>
                  </a:lnTo>
                  <a:lnTo>
                    <a:pt x="519" y="4255"/>
                  </a:lnTo>
                  <a:lnTo>
                    <a:pt x="452" y="4232"/>
                  </a:lnTo>
                  <a:cubicBezTo>
                    <a:pt x="450" y="4231"/>
                    <a:pt x="449" y="4230"/>
                    <a:pt x="447" y="4230"/>
                  </a:cubicBezTo>
                  <a:lnTo>
                    <a:pt x="328" y="4165"/>
                  </a:lnTo>
                  <a:cubicBezTo>
                    <a:pt x="326" y="4164"/>
                    <a:pt x="325" y="4162"/>
                    <a:pt x="323" y="4161"/>
                  </a:cubicBezTo>
                  <a:lnTo>
                    <a:pt x="219" y="4075"/>
                  </a:lnTo>
                  <a:cubicBezTo>
                    <a:pt x="218" y="4074"/>
                    <a:pt x="216" y="4072"/>
                    <a:pt x="215" y="4071"/>
                  </a:cubicBezTo>
                  <a:lnTo>
                    <a:pt x="128" y="3967"/>
                  </a:lnTo>
                  <a:cubicBezTo>
                    <a:pt x="127" y="3965"/>
                    <a:pt x="125" y="3964"/>
                    <a:pt x="124" y="3962"/>
                  </a:cubicBezTo>
                  <a:lnTo>
                    <a:pt x="59" y="3842"/>
                  </a:lnTo>
                  <a:cubicBezTo>
                    <a:pt x="59" y="3840"/>
                    <a:pt x="58" y="3839"/>
                    <a:pt x="57" y="3837"/>
                  </a:cubicBezTo>
                  <a:lnTo>
                    <a:pt x="34" y="3772"/>
                  </a:lnTo>
                  <a:lnTo>
                    <a:pt x="16" y="3703"/>
                  </a:lnTo>
                  <a:lnTo>
                    <a:pt x="5" y="3629"/>
                  </a:lnTo>
                  <a:lnTo>
                    <a:pt x="1" y="3554"/>
                  </a:lnTo>
                  <a:lnTo>
                    <a:pt x="0" y="736"/>
                  </a:lnTo>
                  <a:close/>
                  <a:moveTo>
                    <a:pt x="64" y="3551"/>
                  </a:moveTo>
                  <a:lnTo>
                    <a:pt x="68" y="3620"/>
                  </a:lnTo>
                  <a:lnTo>
                    <a:pt x="77" y="3686"/>
                  </a:lnTo>
                  <a:lnTo>
                    <a:pt x="95" y="3751"/>
                  </a:lnTo>
                  <a:lnTo>
                    <a:pt x="118" y="3816"/>
                  </a:lnTo>
                  <a:lnTo>
                    <a:pt x="116" y="3811"/>
                  </a:lnTo>
                  <a:lnTo>
                    <a:pt x="181" y="3931"/>
                  </a:lnTo>
                  <a:lnTo>
                    <a:pt x="177" y="3926"/>
                  </a:lnTo>
                  <a:lnTo>
                    <a:pt x="264" y="4030"/>
                  </a:lnTo>
                  <a:lnTo>
                    <a:pt x="260" y="4026"/>
                  </a:lnTo>
                  <a:lnTo>
                    <a:pt x="364" y="4112"/>
                  </a:lnTo>
                  <a:lnTo>
                    <a:pt x="359" y="4108"/>
                  </a:lnTo>
                  <a:lnTo>
                    <a:pt x="478" y="4173"/>
                  </a:lnTo>
                  <a:lnTo>
                    <a:pt x="473" y="4171"/>
                  </a:lnTo>
                  <a:lnTo>
                    <a:pt x="536" y="4194"/>
                  </a:lnTo>
                  <a:lnTo>
                    <a:pt x="599" y="4211"/>
                  </a:lnTo>
                  <a:lnTo>
                    <a:pt x="666" y="4221"/>
                  </a:lnTo>
                  <a:lnTo>
                    <a:pt x="736" y="4224"/>
                  </a:lnTo>
                  <a:lnTo>
                    <a:pt x="8831" y="4225"/>
                  </a:lnTo>
                  <a:lnTo>
                    <a:pt x="8900" y="4221"/>
                  </a:lnTo>
                  <a:lnTo>
                    <a:pt x="8966" y="4212"/>
                  </a:lnTo>
                  <a:lnTo>
                    <a:pt x="9031" y="4194"/>
                  </a:lnTo>
                  <a:lnTo>
                    <a:pt x="9096" y="4171"/>
                  </a:lnTo>
                  <a:lnTo>
                    <a:pt x="9091" y="4173"/>
                  </a:lnTo>
                  <a:lnTo>
                    <a:pt x="9211" y="4108"/>
                  </a:lnTo>
                  <a:lnTo>
                    <a:pt x="9206" y="4112"/>
                  </a:lnTo>
                  <a:lnTo>
                    <a:pt x="9310" y="4026"/>
                  </a:lnTo>
                  <a:lnTo>
                    <a:pt x="9306" y="4030"/>
                  </a:lnTo>
                  <a:lnTo>
                    <a:pt x="9392" y="3926"/>
                  </a:lnTo>
                  <a:lnTo>
                    <a:pt x="9388" y="3931"/>
                  </a:lnTo>
                  <a:lnTo>
                    <a:pt x="9453" y="3811"/>
                  </a:lnTo>
                  <a:lnTo>
                    <a:pt x="9451" y="3816"/>
                  </a:lnTo>
                  <a:lnTo>
                    <a:pt x="9474" y="3753"/>
                  </a:lnTo>
                  <a:lnTo>
                    <a:pt x="9491" y="3690"/>
                  </a:lnTo>
                  <a:lnTo>
                    <a:pt x="9501" y="3623"/>
                  </a:lnTo>
                  <a:lnTo>
                    <a:pt x="9504" y="3552"/>
                  </a:lnTo>
                  <a:lnTo>
                    <a:pt x="9505" y="738"/>
                  </a:lnTo>
                  <a:lnTo>
                    <a:pt x="9501" y="669"/>
                  </a:lnTo>
                  <a:lnTo>
                    <a:pt x="9492" y="603"/>
                  </a:lnTo>
                  <a:lnTo>
                    <a:pt x="9474" y="538"/>
                  </a:lnTo>
                  <a:lnTo>
                    <a:pt x="9451" y="473"/>
                  </a:lnTo>
                  <a:lnTo>
                    <a:pt x="9453" y="478"/>
                  </a:lnTo>
                  <a:lnTo>
                    <a:pt x="9388" y="359"/>
                  </a:lnTo>
                  <a:lnTo>
                    <a:pt x="9392" y="364"/>
                  </a:lnTo>
                  <a:lnTo>
                    <a:pt x="9306" y="260"/>
                  </a:lnTo>
                  <a:lnTo>
                    <a:pt x="9310" y="264"/>
                  </a:lnTo>
                  <a:lnTo>
                    <a:pt x="9206" y="177"/>
                  </a:lnTo>
                  <a:lnTo>
                    <a:pt x="9211" y="181"/>
                  </a:lnTo>
                  <a:lnTo>
                    <a:pt x="9091" y="116"/>
                  </a:lnTo>
                  <a:lnTo>
                    <a:pt x="9096" y="118"/>
                  </a:lnTo>
                  <a:lnTo>
                    <a:pt x="9033" y="95"/>
                  </a:lnTo>
                  <a:lnTo>
                    <a:pt x="8970" y="78"/>
                  </a:lnTo>
                  <a:lnTo>
                    <a:pt x="8903" y="68"/>
                  </a:lnTo>
                  <a:lnTo>
                    <a:pt x="8832" y="64"/>
                  </a:lnTo>
                  <a:lnTo>
                    <a:pt x="738" y="64"/>
                  </a:lnTo>
                  <a:lnTo>
                    <a:pt x="669" y="68"/>
                  </a:lnTo>
                  <a:lnTo>
                    <a:pt x="603" y="77"/>
                  </a:lnTo>
                  <a:lnTo>
                    <a:pt x="538" y="95"/>
                  </a:lnTo>
                  <a:lnTo>
                    <a:pt x="473" y="118"/>
                  </a:lnTo>
                  <a:lnTo>
                    <a:pt x="478" y="116"/>
                  </a:lnTo>
                  <a:lnTo>
                    <a:pt x="359" y="181"/>
                  </a:lnTo>
                  <a:lnTo>
                    <a:pt x="364" y="177"/>
                  </a:lnTo>
                  <a:lnTo>
                    <a:pt x="260" y="264"/>
                  </a:lnTo>
                  <a:lnTo>
                    <a:pt x="264" y="260"/>
                  </a:lnTo>
                  <a:lnTo>
                    <a:pt x="177" y="364"/>
                  </a:lnTo>
                  <a:lnTo>
                    <a:pt x="181" y="359"/>
                  </a:lnTo>
                  <a:lnTo>
                    <a:pt x="116" y="478"/>
                  </a:lnTo>
                  <a:lnTo>
                    <a:pt x="118" y="473"/>
                  </a:lnTo>
                  <a:lnTo>
                    <a:pt x="95" y="536"/>
                  </a:lnTo>
                  <a:lnTo>
                    <a:pt x="78" y="599"/>
                  </a:lnTo>
                  <a:lnTo>
                    <a:pt x="68" y="666"/>
                  </a:lnTo>
                  <a:lnTo>
                    <a:pt x="64" y="736"/>
                  </a:lnTo>
                  <a:lnTo>
                    <a:pt x="64" y="3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1" name="Straight Connector 109"/>
            <p:cNvCxnSpPr>
              <a:cxnSpLocks noChangeShapeType="1"/>
              <a:stCxn id="107" idx="4"/>
              <a:endCxn id="108" idx="4"/>
            </p:cNvCxnSpPr>
            <p:nvPr/>
          </p:nvCxnSpPr>
          <p:spPr bwMode="auto">
            <a:xfrm flipV="1">
              <a:off x="3051817" y="2939165"/>
              <a:ext cx="243428" cy="2096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2" name="Straight Connector 110"/>
            <p:cNvCxnSpPr>
              <a:cxnSpLocks noChangeShapeType="1"/>
              <a:stCxn id="113" idx="4"/>
              <a:endCxn id="108" idx="7"/>
            </p:cNvCxnSpPr>
            <p:nvPr/>
          </p:nvCxnSpPr>
          <p:spPr bwMode="auto">
            <a:xfrm flipV="1">
              <a:off x="3249731" y="2939293"/>
              <a:ext cx="45386" cy="33311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3" name="Straight Connector 111"/>
            <p:cNvCxnSpPr>
              <a:cxnSpLocks noChangeShapeType="1"/>
              <a:stCxn id="120" idx="1"/>
              <a:endCxn id="121" idx="4"/>
            </p:cNvCxnSpPr>
            <p:nvPr/>
          </p:nvCxnSpPr>
          <p:spPr bwMode="auto">
            <a:xfrm>
              <a:off x="3051689" y="3568579"/>
              <a:ext cx="198042" cy="863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4" name="Straight Connector 112"/>
            <p:cNvCxnSpPr>
              <a:cxnSpLocks noChangeShapeType="1"/>
              <a:stCxn id="127" idx="4"/>
              <a:endCxn id="122" idx="4"/>
            </p:cNvCxnSpPr>
            <p:nvPr/>
          </p:nvCxnSpPr>
          <p:spPr bwMode="auto">
            <a:xfrm flipV="1">
              <a:off x="3295245" y="3577209"/>
              <a:ext cx="152400" cy="1973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5" name="Straight Connector 113"/>
            <p:cNvCxnSpPr>
              <a:cxnSpLocks noChangeShapeType="1"/>
              <a:stCxn id="126" idx="4"/>
              <a:endCxn id="123" idx="4"/>
            </p:cNvCxnSpPr>
            <p:nvPr/>
          </p:nvCxnSpPr>
          <p:spPr bwMode="auto">
            <a:xfrm flipV="1">
              <a:off x="3447645" y="3729609"/>
              <a:ext cx="152400" cy="19079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6" name="Straight Connector 114"/>
            <p:cNvCxnSpPr>
              <a:cxnSpLocks noChangeShapeType="1"/>
              <a:stCxn id="126" idx="4"/>
              <a:endCxn id="124" idx="4"/>
            </p:cNvCxnSpPr>
            <p:nvPr/>
          </p:nvCxnSpPr>
          <p:spPr bwMode="auto">
            <a:xfrm flipV="1">
              <a:off x="3447645" y="3882009"/>
              <a:ext cx="304800" cy="3839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7" name="Straight Connector 115"/>
            <p:cNvCxnSpPr>
              <a:cxnSpLocks noChangeShapeType="1"/>
              <a:stCxn id="139" idx="4"/>
              <a:endCxn id="129" idx="1"/>
            </p:cNvCxnSpPr>
            <p:nvPr/>
          </p:nvCxnSpPr>
          <p:spPr bwMode="auto">
            <a:xfrm flipV="1">
              <a:off x="2781996" y="3864296"/>
              <a:ext cx="228283" cy="17724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8" name="Straight Connector 116"/>
            <p:cNvCxnSpPr>
              <a:cxnSpLocks noChangeShapeType="1"/>
              <a:stCxn id="142" idx="4"/>
              <a:endCxn id="130" idx="4"/>
            </p:cNvCxnSpPr>
            <p:nvPr/>
          </p:nvCxnSpPr>
          <p:spPr bwMode="auto">
            <a:xfrm flipV="1">
              <a:off x="2767669" y="3712024"/>
              <a:ext cx="284148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9" name="Straight Connector 117"/>
            <p:cNvCxnSpPr>
              <a:cxnSpLocks noChangeShapeType="1"/>
              <a:stCxn id="119" idx="4"/>
              <a:endCxn id="120" idx="1"/>
            </p:cNvCxnSpPr>
            <p:nvPr/>
          </p:nvCxnSpPr>
          <p:spPr bwMode="auto">
            <a:xfrm flipV="1">
              <a:off x="2784924" y="3568579"/>
              <a:ext cx="266765" cy="5356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0" name="Straight Connector 118"/>
            <p:cNvCxnSpPr>
              <a:cxnSpLocks noChangeShapeType="1"/>
              <a:stCxn id="134" idx="4"/>
              <a:endCxn id="117" idx="1"/>
            </p:cNvCxnSpPr>
            <p:nvPr/>
          </p:nvCxnSpPr>
          <p:spPr bwMode="auto">
            <a:xfrm flipV="1">
              <a:off x="2203026" y="3478702"/>
              <a:ext cx="267429" cy="9850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1" name="Straight Connector 119"/>
            <p:cNvCxnSpPr>
              <a:cxnSpLocks noChangeShapeType="1"/>
              <a:stCxn id="101" idx="4"/>
              <a:endCxn id="102" idx="1"/>
            </p:cNvCxnSpPr>
            <p:nvPr/>
          </p:nvCxnSpPr>
          <p:spPr bwMode="auto">
            <a:xfrm flipV="1">
              <a:off x="2074580" y="2967482"/>
              <a:ext cx="197786" cy="1525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2" name="Straight Connector 120"/>
            <p:cNvCxnSpPr>
              <a:cxnSpLocks noChangeShapeType="1"/>
              <a:stCxn id="98" idx="4"/>
              <a:endCxn id="99" idx="4"/>
            </p:cNvCxnSpPr>
            <p:nvPr/>
          </p:nvCxnSpPr>
          <p:spPr bwMode="auto">
            <a:xfrm>
              <a:off x="1610167" y="2922672"/>
              <a:ext cx="159613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3" name="Straight Connector 121"/>
            <p:cNvCxnSpPr>
              <a:cxnSpLocks noChangeShapeType="1"/>
              <a:stCxn id="143" idx="4"/>
              <a:endCxn id="164" idx="7"/>
            </p:cNvCxnSpPr>
            <p:nvPr/>
          </p:nvCxnSpPr>
          <p:spPr bwMode="auto">
            <a:xfrm>
              <a:off x="724831" y="3182533"/>
              <a:ext cx="165785" cy="13494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4" name="Straight Connector 122"/>
            <p:cNvCxnSpPr>
              <a:cxnSpLocks noChangeShapeType="1"/>
              <a:stCxn id="162" idx="4"/>
              <a:endCxn id="164" idx="7"/>
            </p:cNvCxnSpPr>
            <p:nvPr/>
          </p:nvCxnSpPr>
          <p:spPr bwMode="auto">
            <a:xfrm flipV="1">
              <a:off x="780893" y="3317476"/>
              <a:ext cx="109723" cy="16135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5" name="Straight Connector 123"/>
            <p:cNvCxnSpPr>
              <a:cxnSpLocks noChangeShapeType="1"/>
              <a:stCxn id="163" idx="4"/>
              <a:endCxn id="164" idx="4"/>
            </p:cNvCxnSpPr>
            <p:nvPr/>
          </p:nvCxnSpPr>
          <p:spPr bwMode="auto">
            <a:xfrm flipH="1" flipV="1">
              <a:off x="890744" y="3317348"/>
              <a:ext cx="186980" cy="16148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6" name="Straight Connector 124"/>
            <p:cNvCxnSpPr>
              <a:cxnSpLocks noChangeShapeType="1"/>
              <a:stCxn id="163" idx="1"/>
              <a:endCxn id="151" idx="7"/>
            </p:cNvCxnSpPr>
            <p:nvPr/>
          </p:nvCxnSpPr>
          <p:spPr bwMode="auto">
            <a:xfrm flipV="1">
              <a:off x="1077596" y="3434020"/>
              <a:ext cx="283387" cy="4468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7" name="Straight Connector 125"/>
            <p:cNvCxnSpPr>
              <a:cxnSpLocks noChangeShapeType="1"/>
              <a:stCxn id="154" idx="4"/>
              <a:endCxn id="100" idx="7"/>
            </p:cNvCxnSpPr>
            <p:nvPr/>
          </p:nvCxnSpPr>
          <p:spPr bwMode="auto">
            <a:xfrm flipV="1">
              <a:off x="1647950" y="3227600"/>
              <a:ext cx="274102" cy="20629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8" name="Straight Connector 126"/>
            <p:cNvCxnSpPr>
              <a:cxnSpLocks noChangeShapeType="1"/>
              <a:stCxn id="150" idx="4"/>
              <a:endCxn id="98" idx="7"/>
            </p:cNvCxnSpPr>
            <p:nvPr/>
          </p:nvCxnSpPr>
          <p:spPr bwMode="auto">
            <a:xfrm flipV="1">
              <a:off x="1422214" y="2922800"/>
              <a:ext cx="187825" cy="27141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9" name="Straight Connector 127"/>
            <p:cNvCxnSpPr>
              <a:cxnSpLocks noChangeShapeType="1"/>
              <a:stCxn id="159" idx="4"/>
              <a:endCxn id="161" idx="0"/>
            </p:cNvCxnSpPr>
            <p:nvPr/>
          </p:nvCxnSpPr>
          <p:spPr bwMode="auto">
            <a:xfrm flipV="1">
              <a:off x="699100" y="3684670"/>
              <a:ext cx="215934" cy="10091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0" name="Straight Connector 128"/>
            <p:cNvCxnSpPr>
              <a:cxnSpLocks noChangeShapeType="1"/>
              <a:stCxn id="137" idx="4"/>
              <a:endCxn id="138" idx="7"/>
            </p:cNvCxnSpPr>
            <p:nvPr/>
          </p:nvCxnSpPr>
          <p:spPr bwMode="auto">
            <a:xfrm flipV="1">
              <a:off x="2287291" y="4010410"/>
              <a:ext cx="239286" cy="311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1" name="Straight Connector 129"/>
            <p:cNvCxnSpPr>
              <a:cxnSpLocks noChangeShapeType="1"/>
              <a:stCxn id="161" idx="1"/>
              <a:endCxn id="160" idx="4"/>
            </p:cNvCxnSpPr>
            <p:nvPr/>
          </p:nvCxnSpPr>
          <p:spPr bwMode="auto">
            <a:xfrm>
              <a:off x="915162" y="3684542"/>
              <a:ext cx="178826" cy="19746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2" name="Straight Connector 130"/>
            <p:cNvCxnSpPr>
              <a:cxnSpLocks noChangeShapeType="1"/>
              <a:stCxn id="144" idx="1"/>
              <a:endCxn id="153" idx="7"/>
            </p:cNvCxnSpPr>
            <p:nvPr/>
          </p:nvCxnSpPr>
          <p:spPr bwMode="auto">
            <a:xfrm flipV="1">
              <a:off x="1323300" y="3658712"/>
              <a:ext cx="233494" cy="22316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3" name="Straight Connector 131"/>
            <p:cNvCxnSpPr>
              <a:cxnSpLocks noChangeShapeType="1"/>
              <a:stCxn id="152" idx="4"/>
              <a:endCxn id="131" idx="7"/>
            </p:cNvCxnSpPr>
            <p:nvPr/>
          </p:nvCxnSpPr>
          <p:spPr bwMode="auto">
            <a:xfrm flipV="1">
              <a:off x="1624124" y="3875594"/>
              <a:ext cx="192667" cy="1346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4" name="Straight Connector 132"/>
            <p:cNvCxnSpPr>
              <a:cxnSpLocks noChangeShapeType="1"/>
              <a:stCxn id="133" idx="4"/>
              <a:endCxn id="134" idx="4"/>
            </p:cNvCxnSpPr>
            <p:nvPr/>
          </p:nvCxnSpPr>
          <p:spPr bwMode="auto">
            <a:xfrm>
              <a:off x="1943805" y="3478830"/>
              <a:ext cx="259221" cy="9837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5" name="Straight Connector 133"/>
            <p:cNvCxnSpPr>
              <a:cxnSpLocks noChangeShapeType="1"/>
            </p:cNvCxnSpPr>
            <p:nvPr/>
          </p:nvCxnSpPr>
          <p:spPr bwMode="auto">
            <a:xfrm>
              <a:off x="3442300" y="3571896"/>
              <a:ext cx="304800" cy="449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96" name="Freeform 2195"/>
            <p:cNvSpPr>
              <a:spLocks/>
            </p:cNvSpPr>
            <p:nvPr/>
          </p:nvSpPr>
          <p:spPr bwMode="auto">
            <a:xfrm>
              <a:off x="1708400" y="2744443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2195"/>
            <p:cNvSpPr>
              <a:spLocks/>
            </p:cNvSpPr>
            <p:nvPr/>
          </p:nvSpPr>
          <p:spPr bwMode="auto">
            <a:xfrm>
              <a:off x="1708400" y="2514892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2195"/>
            <p:cNvSpPr>
              <a:spLocks/>
            </p:cNvSpPr>
            <p:nvPr/>
          </p:nvSpPr>
          <p:spPr bwMode="auto">
            <a:xfrm>
              <a:off x="1557200" y="2877980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2195"/>
            <p:cNvSpPr>
              <a:spLocks/>
            </p:cNvSpPr>
            <p:nvPr/>
          </p:nvSpPr>
          <p:spPr bwMode="auto">
            <a:xfrm>
              <a:off x="1717230" y="303027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2195"/>
            <p:cNvSpPr>
              <a:spLocks/>
            </p:cNvSpPr>
            <p:nvPr/>
          </p:nvSpPr>
          <p:spPr bwMode="auto">
            <a:xfrm>
              <a:off x="1869534" y="3182575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2195"/>
            <p:cNvSpPr>
              <a:spLocks/>
            </p:cNvSpPr>
            <p:nvPr/>
          </p:nvSpPr>
          <p:spPr bwMode="auto">
            <a:xfrm>
              <a:off x="2021839" y="3075525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2195"/>
            <p:cNvSpPr>
              <a:spLocks/>
            </p:cNvSpPr>
            <p:nvPr/>
          </p:nvSpPr>
          <p:spPr bwMode="auto">
            <a:xfrm>
              <a:off x="2219394" y="2923227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2195"/>
            <p:cNvSpPr>
              <a:spLocks/>
            </p:cNvSpPr>
            <p:nvPr/>
          </p:nvSpPr>
          <p:spPr bwMode="auto">
            <a:xfrm>
              <a:off x="2113443" y="2744443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2195"/>
            <p:cNvSpPr>
              <a:spLocks/>
            </p:cNvSpPr>
            <p:nvPr/>
          </p:nvSpPr>
          <p:spPr bwMode="auto">
            <a:xfrm>
              <a:off x="2113443" y="2514892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2195"/>
            <p:cNvSpPr>
              <a:spLocks/>
            </p:cNvSpPr>
            <p:nvPr/>
          </p:nvSpPr>
          <p:spPr bwMode="auto">
            <a:xfrm>
              <a:off x="2431296" y="2967372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2195"/>
            <p:cNvSpPr>
              <a:spLocks/>
            </p:cNvSpPr>
            <p:nvPr/>
          </p:nvSpPr>
          <p:spPr bwMode="auto">
            <a:xfrm>
              <a:off x="2628850" y="2923227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2195"/>
            <p:cNvSpPr>
              <a:spLocks/>
            </p:cNvSpPr>
            <p:nvPr/>
          </p:nvSpPr>
          <p:spPr bwMode="auto">
            <a:xfrm>
              <a:off x="2998575" y="2915502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2195"/>
            <p:cNvSpPr>
              <a:spLocks/>
            </p:cNvSpPr>
            <p:nvPr/>
          </p:nvSpPr>
          <p:spPr bwMode="auto">
            <a:xfrm>
              <a:off x="3242483" y="2894533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2195"/>
            <p:cNvSpPr>
              <a:spLocks/>
            </p:cNvSpPr>
            <p:nvPr/>
          </p:nvSpPr>
          <p:spPr bwMode="auto">
            <a:xfrm>
              <a:off x="3486391" y="2904466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2195"/>
            <p:cNvSpPr>
              <a:spLocks/>
            </p:cNvSpPr>
            <p:nvPr/>
          </p:nvSpPr>
          <p:spPr bwMode="auto">
            <a:xfrm>
              <a:off x="3729196" y="2994962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2195"/>
            <p:cNvSpPr>
              <a:spLocks/>
            </p:cNvSpPr>
            <p:nvPr/>
          </p:nvSpPr>
          <p:spPr bwMode="auto">
            <a:xfrm>
              <a:off x="3683945" y="3199129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2195"/>
            <p:cNvSpPr>
              <a:spLocks/>
            </p:cNvSpPr>
            <p:nvPr/>
          </p:nvSpPr>
          <p:spPr bwMode="auto">
            <a:xfrm>
              <a:off x="3440038" y="319912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2195"/>
            <p:cNvSpPr>
              <a:spLocks/>
            </p:cNvSpPr>
            <p:nvPr/>
          </p:nvSpPr>
          <p:spPr bwMode="auto">
            <a:xfrm>
              <a:off x="3197233" y="3227823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2195"/>
            <p:cNvSpPr>
              <a:spLocks/>
            </p:cNvSpPr>
            <p:nvPr/>
          </p:nvSpPr>
          <p:spPr bwMode="auto">
            <a:xfrm>
              <a:off x="2998575" y="3164918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2195"/>
            <p:cNvSpPr>
              <a:spLocks/>
            </p:cNvSpPr>
            <p:nvPr/>
          </p:nvSpPr>
          <p:spPr bwMode="auto">
            <a:xfrm>
              <a:off x="2681825" y="3271967"/>
              <a:ext cx="91604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2195"/>
            <p:cNvSpPr>
              <a:spLocks/>
            </p:cNvSpPr>
            <p:nvPr/>
          </p:nvSpPr>
          <p:spPr bwMode="auto">
            <a:xfrm>
              <a:off x="2548283" y="3289625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2195"/>
            <p:cNvSpPr>
              <a:spLocks/>
            </p:cNvSpPr>
            <p:nvPr/>
          </p:nvSpPr>
          <p:spPr bwMode="auto">
            <a:xfrm>
              <a:off x="2418052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2195"/>
            <p:cNvSpPr>
              <a:spLocks/>
            </p:cNvSpPr>
            <p:nvPr/>
          </p:nvSpPr>
          <p:spPr bwMode="auto">
            <a:xfrm>
              <a:off x="2580289" y="3532419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2195"/>
            <p:cNvSpPr>
              <a:spLocks/>
            </p:cNvSpPr>
            <p:nvPr/>
          </p:nvSpPr>
          <p:spPr bwMode="auto">
            <a:xfrm>
              <a:off x="2732594" y="3577667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2195"/>
            <p:cNvSpPr>
              <a:spLocks/>
            </p:cNvSpPr>
            <p:nvPr/>
          </p:nvSpPr>
          <p:spPr bwMode="auto">
            <a:xfrm>
              <a:off x="2998575" y="3523590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2195"/>
            <p:cNvSpPr>
              <a:spLocks/>
            </p:cNvSpPr>
            <p:nvPr/>
          </p:nvSpPr>
          <p:spPr bwMode="auto">
            <a:xfrm>
              <a:off x="3197233" y="3532419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2195"/>
            <p:cNvSpPr>
              <a:spLocks/>
            </p:cNvSpPr>
            <p:nvPr/>
          </p:nvSpPr>
          <p:spPr bwMode="auto">
            <a:xfrm>
              <a:off x="3394787" y="3532419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2195"/>
            <p:cNvSpPr>
              <a:spLocks/>
            </p:cNvSpPr>
            <p:nvPr/>
          </p:nvSpPr>
          <p:spPr bwMode="auto">
            <a:xfrm>
              <a:off x="3547092" y="3684717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2195"/>
            <p:cNvSpPr>
              <a:spLocks/>
            </p:cNvSpPr>
            <p:nvPr/>
          </p:nvSpPr>
          <p:spPr bwMode="auto">
            <a:xfrm>
              <a:off x="3699397" y="3837015"/>
              <a:ext cx="91604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2195"/>
            <p:cNvSpPr>
              <a:spLocks/>
            </p:cNvSpPr>
            <p:nvPr/>
          </p:nvSpPr>
          <p:spPr bwMode="auto">
            <a:xfrm>
              <a:off x="3699397" y="3577667"/>
              <a:ext cx="91604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2195"/>
            <p:cNvSpPr>
              <a:spLocks/>
            </p:cNvSpPr>
            <p:nvPr/>
          </p:nvSpPr>
          <p:spPr bwMode="auto">
            <a:xfrm>
              <a:off x="3394787" y="3875641"/>
              <a:ext cx="91604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2195"/>
            <p:cNvSpPr>
              <a:spLocks/>
            </p:cNvSpPr>
            <p:nvPr/>
          </p:nvSpPr>
          <p:spPr bwMode="auto">
            <a:xfrm>
              <a:off x="3242483" y="3729965"/>
              <a:ext cx="91604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2195"/>
            <p:cNvSpPr>
              <a:spLocks/>
            </p:cNvSpPr>
            <p:nvPr/>
          </p:nvSpPr>
          <p:spPr bwMode="auto">
            <a:xfrm>
              <a:off x="3197233" y="3875641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2195"/>
            <p:cNvSpPr>
              <a:spLocks/>
            </p:cNvSpPr>
            <p:nvPr/>
          </p:nvSpPr>
          <p:spPr bwMode="auto">
            <a:xfrm>
              <a:off x="2957739" y="3819357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2195"/>
            <p:cNvSpPr>
              <a:spLocks/>
            </p:cNvSpPr>
            <p:nvPr/>
          </p:nvSpPr>
          <p:spPr bwMode="auto">
            <a:xfrm>
              <a:off x="2998575" y="366705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2195"/>
            <p:cNvSpPr>
              <a:spLocks/>
            </p:cNvSpPr>
            <p:nvPr/>
          </p:nvSpPr>
          <p:spPr bwMode="auto">
            <a:xfrm>
              <a:off x="1764687" y="3830393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2195"/>
            <p:cNvSpPr>
              <a:spLocks/>
            </p:cNvSpPr>
            <p:nvPr/>
          </p:nvSpPr>
          <p:spPr bwMode="auto">
            <a:xfrm>
              <a:off x="1755858" y="363946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2195"/>
            <p:cNvSpPr>
              <a:spLocks/>
            </p:cNvSpPr>
            <p:nvPr/>
          </p:nvSpPr>
          <p:spPr bwMode="auto">
            <a:xfrm>
              <a:off x="1891607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2195"/>
            <p:cNvSpPr>
              <a:spLocks/>
            </p:cNvSpPr>
            <p:nvPr/>
          </p:nvSpPr>
          <p:spPr bwMode="auto">
            <a:xfrm>
              <a:off x="2149863" y="3532419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2195"/>
            <p:cNvSpPr>
              <a:spLocks/>
            </p:cNvSpPr>
            <p:nvPr/>
          </p:nvSpPr>
          <p:spPr bwMode="auto">
            <a:xfrm>
              <a:off x="2093577" y="377410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2195"/>
            <p:cNvSpPr>
              <a:spLocks/>
            </p:cNvSpPr>
            <p:nvPr/>
          </p:nvSpPr>
          <p:spPr bwMode="auto">
            <a:xfrm>
              <a:off x="1989833" y="3965033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2195"/>
            <p:cNvSpPr>
              <a:spLocks/>
            </p:cNvSpPr>
            <p:nvPr/>
          </p:nvSpPr>
          <p:spPr bwMode="auto">
            <a:xfrm>
              <a:off x="2234845" y="399703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2195"/>
            <p:cNvSpPr>
              <a:spLocks/>
            </p:cNvSpPr>
            <p:nvPr/>
          </p:nvSpPr>
          <p:spPr bwMode="auto">
            <a:xfrm>
              <a:off x="2474338" y="3965033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2195"/>
            <p:cNvSpPr>
              <a:spLocks/>
            </p:cNvSpPr>
            <p:nvPr/>
          </p:nvSpPr>
          <p:spPr bwMode="auto">
            <a:xfrm>
              <a:off x="2729283" y="399703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2195"/>
            <p:cNvSpPr>
              <a:spLocks/>
            </p:cNvSpPr>
            <p:nvPr/>
          </p:nvSpPr>
          <p:spPr bwMode="auto">
            <a:xfrm>
              <a:off x="2347418" y="3684717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2195"/>
            <p:cNvSpPr>
              <a:spLocks/>
            </p:cNvSpPr>
            <p:nvPr/>
          </p:nvSpPr>
          <p:spPr bwMode="auto">
            <a:xfrm>
              <a:off x="2527313" y="3774109"/>
              <a:ext cx="91604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2195"/>
            <p:cNvSpPr>
              <a:spLocks/>
            </p:cNvSpPr>
            <p:nvPr/>
          </p:nvSpPr>
          <p:spPr bwMode="auto">
            <a:xfrm>
              <a:off x="2714935" y="3819357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2195"/>
            <p:cNvSpPr>
              <a:spLocks/>
            </p:cNvSpPr>
            <p:nvPr/>
          </p:nvSpPr>
          <p:spPr bwMode="auto">
            <a:xfrm>
              <a:off x="672067" y="3137327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2195"/>
            <p:cNvSpPr>
              <a:spLocks/>
            </p:cNvSpPr>
            <p:nvPr/>
          </p:nvSpPr>
          <p:spPr bwMode="auto">
            <a:xfrm>
              <a:off x="1270249" y="3837015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2195"/>
            <p:cNvSpPr>
              <a:spLocks/>
            </p:cNvSpPr>
            <p:nvPr/>
          </p:nvSpPr>
          <p:spPr bwMode="auto">
            <a:xfrm>
              <a:off x="2219394" y="4295012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2195"/>
            <p:cNvSpPr>
              <a:spLocks/>
            </p:cNvSpPr>
            <p:nvPr/>
          </p:nvSpPr>
          <p:spPr bwMode="auto">
            <a:xfrm>
              <a:off x="764774" y="2470748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2195"/>
            <p:cNvSpPr>
              <a:spLocks/>
            </p:cNvSpPr>
            <p:nvPr/>
          </p:nvSpPr>
          <p:spPr bwMode="auto">
            <a:xfrm>
              <a:off x="764774" y="2904466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2195"/>
            <p:cNvSpPr>
              <a:spLocks/>
            </p:cNvSpPr>
            <p:nvPr/>
          </p:nvSpPr>
          <p:spPr bwMode="auto">
            <a:xfrm>
              <a:off x="1014201" y="2895637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2195"/>
            <p:cNvSpPr>
              <a:spLocks/>
            </p:cNvSpPr>
            <p:nvPr/>
          </p:nvSpPr>
          <p:spPr bwMode="auto">
            <a:xfrm>
              <a:off x="1212859" y="2940885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2195"/>
            <p:cNvSpPr>
              <a:spLocks/>
            </p:cNvSpPr>
            <p:nvPr/>
          </p:nvSpPr>
          <p:spPr bwMode="auto">
            <a:xfrm>
              <a:off x="1369578" y="3149467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2195"/>
            <p:cNvSpPr>
              <a:spLocks/>
            </p:cNvSpPr>
            <p:nvPr/>
          </p:nvSpPr>
          <p:spPr bwMode="auto">
            <a:xfrm>
              <a:off x="1308877" y="3388950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2195"/>
            <p:cNvSpPr>
              <a:spLocks/>
            </p:cNvSpPr>
            <p:nvPr/>
          </p:nvSpPr>
          <p:spPr bwMode="auto">
            <a:xfrm>
              <a:off x="1571547" y="3965033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2195"/>
            <p:cNvSpPr>
              <a:spLocks/>
            </p:cNvSpPr>
            <p:nvPr/>
          </p:nvSpPr>
          <p:spPr bwMode="auto">
            <a:xfrm>
              <a:off x="1504224" y="3614086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2195"/>
            <p:cNvSpPr>
              <a:spLocks/>
            </p:cNvSpPr>
            <p:nvPr/>
          </p:nvSpPr>
          <p:spPr bwMode="auto">
            <a:xfrm>
              <a:off x="1594724" y="3388950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2195"/>
            <p:cNvSpPr>
              <a:spLocks/>
            </p:cNvSpPr>
            <p:nvPr/>
          </p:nvSpPr>
          <p:spPr bwMode="auto">
            <a:xfrm>
              <a:off x="823268" y="4295012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2195"/>
            <p:cNvSpPr>
              <a:spLocks/>
            </p:cNvSpPr>
            <p:nvPr/>
          </p:nvSpPr>
          <p:spPr bwMode="auto">
            <a:xfrm>
              <a:off x="378495" y="3785145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2195"/>
            <p:cNvSpPr>
              <a:spLocks/>
            </p:cNvSpPr>
            <p:nvPr/>
          </p:nvSpPr>
          <p:spPr bwMode="auto">
            <a:xfrm>
              <a:off x="854170" y="3920889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2195"/>
            <p:cNvSpPr>
              <a:spLocks/>
            </p:cNvSpPr>
            <p:nvPr/>
          </p:nvSpPr>
          <p:spPr bwMode="auto">
            <a:xfrm>
              <a:off x="646683" y="3741001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2195"/>
            <p:cNvSpPr>
              <a:spLocks/>
            </p:cNvSpPr>
            <p:nvPr/>
          </p:nvSpPr>
          <p:spPr bwMode="auto">
            <a:xfrm>
              <a:off x="1041792" y="3837015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2195"/>
            <p:cNvSpPr>
              <a:spLocks/>
            </p:cNvSpPr>
            <p:nvPr/>
          </p:nvSpPr>
          <p:spPr bwMode="auto">
            <a:xfrm>
              <a:off x="863000" y="3639469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2195"/>
            <p:cNvSpPr>
              <a:spLocks/>
            </p:cNvSpPr>
            <p:nvPr/>
          </p:nvSpPr>
          <p:spPr bwMode="auto">
            <a:xfrm>
              <a:off x="728353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2195"/>
            <p:cNvSpPr>
              <a:spLocks/>
            </p:cNvSpPr>
            <p:nvPr/>
          </p:nvSpPr>
          <p:spPr bwMode="auto">
            <a:xfrm>
              <a:off x="1025237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2195"/>
            <p:cNvSpPr>
              <a:spLocks/>
            </p:cNvSpPr>
            <p:nvPr/>
          </p:nvSpPr>
          <p:spPr bwMode="auto">
            <a:xfrm>
              <a:off x="837616" y="3271967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Freeform 2195"/>
            <p:cNvSpPr>
              <a:spLocks/>
            </p:cNvSpPr>
            <p:nvPr/>
          </p:nvSpPr>
          <p:spPr bwMode="auto">
            <a:xfrm>
              <a:off x="1025237" y="3104219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Freeform 1873"/>
            <p:cNvSpPr>
              <a:spLocks noEditPoints="1"/>
            </p:cNvSpPr>
            <p:nvPr/>
          </p:nvSpPr>
          <p:spPr bwMode="auto">
            <a:xfrm>
              <a:off x="2877714" y="2822086"/>
              <a:ext cx="1056714" cy="564662"/>
            </a:xfrm>
            <a:custGeom>
              <a:avLst/>
              <a:gdLst>
                <a:gd name="T0" fmla="*/ 7 w 2960"/>
                <a:gd name="T1" fmla="*/ 228 h 1600"/>
                <a:gd name="T2" fmla="*/ 48 w 2960"/>
                <a:gd name="T3" fmla="*/ 130 h 1600"/>
                <a:gd name="T4" fmla="*/ 87 w 2960"/>
                <a:gd name="T5" fmla="*/ 83 h 1600"/>
                <a:gd name="T6" fmla="*/ 174 w 2960"/>
                <a:gd name="T7" fmla="*/ 24 h 1600"/>
                <a:gd name="T8" fmla="*/ 234 w 2960"/>
                <a:gd name="T9" fmla="*/ 6 h 1600"/>
                <a:gd name="T10" fmla="*/ 2728 w 2960"/>
                <a:gd name="T11" fmla="*/ 6 h 1600"/>
                <a:gd name="T12" fmla="*/ 2788 w 2960"/>
                <a:gd name="T13" fmla="*/ 25 h 1600"/>
                <a:gd name="T14" fmla="*/ 2874 w 2960"/>
                <a:gd name="T15" fmla="*/ 83 h 1600"/>
                <a:gd name="T16" fmla="*/ 2913 w 2960"/>
                <a:gd name="T17" fmla="*/ 130 h 1600"/>
                <a:gd name="T18" fmla="*/ 2954 w 2960"/>
                <a:gd name="T19" fmla="*/ 228 h 1600"/>
                <a:gd name="T20" fmla="*/ 2960 w 2960"/>
                <a:gd name="T21" fmla="*/ 1312 h 1600"/>
                <a:gd name="T22" fmla="*/ 2939 w 2960"/>
                <a:gd name="T23" fmla="*/ 1422 h 1600"/>
                <a:gd name="T24" fmla="*/ 2909 w 2960"/>
                <a:gd name="T25" fmla="*/ 1476 h 1600"/>
                <a:gd name="T26" fmla="*/ 2836 w 2960"/>
                <a:gd name="T27" fmla="*/ 1549 h 1600"/>
                <a:gd name="T28" fmla="*/ 2782 w 2960"/>
                <a:gd name="T29" fmla="*/ 1579 h 1600"/>
                <a:gd name="T30" fmla="*/ 2676 w 2960"/>
                <a:gd name="T31" fmla="*/ 1600 h 1600"/>
                <a:gd name="T32" fmla="*/ 228 w 2960"/>
                <a:gd name="T33" fmla="*/ 1594 h 1600"/>
                <a:gd name="T34" fmla="*/ 130 w 2960"/>
                <a:gd name="T35" fmla="*/ 1553 h 1600"/>
                <a:gd name="T36" fmla="*/ 83 w 2960"/>
                <a:gd name="T37" fmla="*/ 1514 h 1600"/>
                <a:gd name="T38" fmla="*/ 25 w 2960"/>
                <a:gd name="T39" fmla="*/ 1428 h 1600"/>
                <a:gd name="T40" fmla="*/ 6 w 2960"/>
                <a:gd name="T41" fmla="*/ 1368 h 1600"/>
                <a:gd name="T42" fmla="*/ 64 w 2960"/>
                <a:gd name="T43" fmla="*/ 1309 h 1600"/>
                <a:gd name="T44" fmla="*/ 83 w 2960"/>
                <a:gd name="T45" fmla="*/ 1403 h 1600"/>
                <a:gd name="T46" fmla="*/ 101 w 2960"/>
                <a:gd name="T47" fmla="*/ 1435 h 1600"/>
                <a:gd name="T48" fmla="*/ 166 w 2960"/>
                <a:gd name="T49" fmla="*/ 1500 h 1600"/>
                <a:gd name="T50" fmla="*/ 199 w 2960"/>
                <a:gd name="T51" fmla="*/ 1518 h 1600"/>
                <a:gd name="T52" fmla="*/ 288 w 2960"/>
                <a:gd name="T53" fmla="*/ 1536 h 1600"/>
                <a:gd name="T54" fmla="*/ 2715 w 2960"/>
                <a:gd name="T55" fmla="*/ 1533 h 1600"/>
                <a:gd name="T56" fmla="*/ 2800 w 2960"/>
                <a:gd name="T57" fmla="*/ 1497 h 1600"/>
                <a:gd name="T58" fmla="*/ 2829 w 2960"/>
                <a:gd name="T59" fmla="*/ 1473 h 1600"/>
                <a:gd name="T60" fmla="*/ 2881 w 2960"/>
                <a:gd name="T61" fmla="*/ 1397 h 1600"/>
                <a:gd name="T62" fmla="*/ 2892 w 2960"/>
                <a:gd name="T63" fmla="*/ 1361 h 1600"/>
                <a:gd name="T64" fmla="*/ 2892 w 2960"/>
                <a:gd name="T65" fmla="*/ 241 h 1600"/>
                <a:gd name="T66" fmla="*/ 2880 w 2960"/>
                <a:gd name="T67" fmla="*/ 205 h 1600"/>
                <a:gd name="T68" fmla="*/ 2829 w 2960"/>
                <a:gd name="T69" fmla="*/ 128 h 1600"/>
                <a:gd name="T70" fmla="*/ 2800 w 2960"/>
                <a:gd name="T71" fmla="*/ 104 h 1600"/>
                <a:gd name="T72" fmla="*/ 2715 w 2960"/>
                <a:gd name="T73" fmla="*/ 68 h 1600"/>
                <a:gd name="T74" fmla="*/ 292 w 2960"/>
                <a:gd name="T75" fmla="*/ 64 h 1600"/>
                <a:gd name="T76" fmla="*/ 199 w 2960"/>
                <a:gd name="T77" fmla="*/ 83 h 1600"/>
                <a:gd name="T78" fmla="*/ 166 w 2960"/>
                <a:gd name="T79" fmla="*/ 101 h 1600"/>
                <a:gd name="T80" fmla="*/ 101 w 2960"/>
                <a:gd name="T81" fmla="*/ 166 h 1600"/>
                <a:gd name="T82" fmla="*/ 83 w 2960"/>
                <a:gd name="T83" fmla="*/ 199 h 1600"/>
                <a:gd name="T84" fmla="*/ 64 w 2960"/>
                <a:gd name="T85" fmla="*/ 288 h 16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60"/>
                <a:gd name="T130" fmla="*/ 0 h 1600"/>
                <a:gd name="T131" fmla="*/ 2960 w 2960"/>
                <a:gd name="T132" fmla="*/ 1600 h 16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60" h="1600">
                  <a:moveTo>
                    <a:pt x="0" y="288"/>
                  </a:moveTo>
                  <a:lnTo>
                    <a:pt x="6" y="234"/>
                  </a:lnTo>
                  <a:cubicBezTo>
                    <a:pt x="6" y="232"/>
                    <a:pt x="6" y="230"/>
                    <a:pt x="7" y="228"/>
                  </a:cubicBezTo>
                  <a:lnTo>
                    <a:pt x="22" y="180"/>
                  </a:lnTo>
                  <a:cubicBezTo>
                    <a:pt x="23" y="178"/>
                    <a:pt x="23" y="176"/>
                    <a:pt x="24" y="174"/>
                  </a:cubicBezTo>
                  <a:lnTo>
                    <a:pt x="48" y="130"/>
                  </a:lnTo>
                  <a:cubicBezTo>
                    <a:pt x="49" y="128"/>
                    <a:pt x="50" y="127"/>
                    <a:pt x="52" y="125"/>
                  </a:cubicBezTo>
                  <a:lnTo>
                    <a:pt x="83" y="87"/>
                  </a:lnTo>
                  <a:cubicBezTo>
                    <a:pt x="84" y="86"/>
                    <a:pt x="86" y="84"/>
                    <a:pt x="87" y="83"/>
                  </a:cubicBezTo>
                  <a:lnTo>
                    <a:pt x="125" y="52"/>
                  </a:lnTo>
                  <a:cubicBezTo>
                    <a:pt x="127" y="50"/>
                    <a:pt x="128" y="49"/>
                    <a:pt x="130" y="48"/>
                  </a:cubicBezTo>
                  <a:lnTo>
                    <a:pt x="174" y="24"/>
                  </a:lnTo>
                  <a:cubicBezTo>
                    <a:pt x="176" y="23"/>
                    <a:pt x="178" y="23"/>
                    <a:pt x="180" y="22"/>
                  </a:cubicBezTo>
                  <a:lnTo>
                    <a:pt x="228" y="7"/>
                  </a:lnTo>
                  <a:cubicBezTo>
                    <a:pt x="230" y="6"/>
                    <a:pt x="232" y="6"/>
                    <a:pt x="234" y="6"/>
                  </a:cubicBezTo>
                  <a:lnTo>
                    <a:pt x="285" y="1"/>
                  </a:lnTo>
                  <a:lnTo>
                    <a:pt x="2672" y="0"/>
                  </a:lnTo>
                  <a:lnTo>
                    <a:pt x="2728" y="6"/>
                  </a:lnTo>
                  <a:cubicBezTo>
                    <a:pt x="2730" y="6"/>
                    <a:pt x="2732" y="6"/>
                    <a:pt x="2734" y="7"/>
                  </a:cubicBezTo>
                  <a:lnTo>
                    <a:pt x="2782" y="22"/>
                  </a:lnTo>
                  <a:cubicBezTo>
                    <a:pt x="2784" y="23"/>
                    <a:pt x="2786" y="23"/>
                    <a:pt x="2788" y="25"/>
                  </a:cubicBezTo>
                  <a:lnTo>
                    <a:pt x="2831" y="49"/>
                  </a:lnTo>
                  <a:cubicBezTo>
                    <a:pt x="2833" y="49"/>
                    <a:pt x="2834" y="50"/>
                    <a:pt x="2836" y="52"/>
                  </a:cubicBezTo>
                  <a:lnTo>
                    <a:pt x="2874" y="83"/>
                  </a:lnTo>
                  <a:cubicBezTo>
                    <a:pt x="2875" y="84"/>
                    <a:pt x="2877" y="86"/>
                    <a:pt x="2878" y="87"/>
                  </a:cubicBezTo>
                  <a:lnTo>
                    <a:pt x="2909" y="125"/>
                  </a:lnTo>
                  <a:cubicBezTo>
                    <a:pt x="2911" y="127"/>
                    <a:pt x="2912" y="128"/>
                    <a:pt x="2913" y="130"/>
                  </a:cubicBezTo>
                  <a:lnTo>
                    <a:pt x="2937" y="174"/>
                  </a:lnTo>
                  <a:cubicBezTo>
                    <a:pt x="2938" y="176"/>
                    <a:pt x="2938" y="178"/>
                    <a:pt x="2939" y="180"/>
                  </a:cubicBezTo>
                  <a:lnTo>
                    <a:pt x="2954" y="228"/>
                  </a:lnTo>
                  <a:cubicBezTo>
                    <a:pt x="2955" y="230"/>
                    <a:pt x="2955" y="232"/>
                    <a:pt x="2955" y="234"/>
                  </a:cubicBezTo>
                  <a:lnTo>
                    <a:pt x="2960" y="285"/>
                  </a:lnTo>
                  <a:lnTo>
                    <a:pt x="2960" y="1312"/>
                  </a:lnTo>
                  <a:lnTo>
                    <a:pt x="2955" y="1368"/>
                  </a:lnTo>
                  <a:cubicBezTo>
                    <a:pt x="2955" y="1370"/>
                    <a:pt x="2955" y="1372"/>
                    <a:pt x="2954" y="1374"/>
                  </a:cubicBezTo>
                  <a:lnTo>
                    <a:pt x="2939" y="1422"/>
                  </a:lnTo>
                  <a:cubicBezTo>
                    <a:pt x="2938" y="1424"/>
                    <a:pt x="2937" y="1426"/>
                    <a:pt x="2936" y="1428"/>
                  </a:cubicBezTo>
                  <a:lnTo>
                    <a:pt x="2912" y="1471"/>
                  </a:lnTo>
                  <a:cubicBezTo>
                    <a:pt x="2911" y="1473"/>
                    <a:pt x="2910" y="1474"/>
                    <a:pt x="2909" y="1476"/>
                  </a:cubicBezTo>
                  <a:lnTo>
                    <a:pt x="2878" y="1514"/>
                  </a:lnTo>
                  <a:cubicBezTo>
                    <a:pt x="2877" y="1515"/>
                    <a:pt x="2875" y="1517"/>
                    <a:pt x="2874" y="1518"/>
                  </a:cubicBezTo>
                  <a:lnTo>
                    <a:pt x="2836" y="1549"/>
                  </a:lnTo>
                  <a:cubicBezTo>
                    <a:pt x="2834" y="1550"/>
                    <a:pt x="2833" y="1551"/>
                    <a:pt x="2831" y="1552"/>
                  </a:cubicBezTo>
                  <a:lnTo>
                    <a:pt x="2788" y="1576"/>
                  </a:lnTo>
                  <a:cubicBezTo>
                    <a:pt x="2786" y="1577"/>
                    <a:pt x="2784" y="1578"/>
                    <a:pt x="2782" y="1579"/>
                  </a:cubicBezTo>
                  <a:lnTo>
                    <a:pt x="2734" y="1594"/>
                  </a:lnTo>
                  <a:cubicBezTo>
                    <a:pt x="2732" y="1595"/>
                    <a:pt x="2730" y="1595"/>
                    <a:pt x="2728" y="1595"/>
                  </a:cubicBezTo>
                  <a:lnTo>
                    <a:pt x="2676" y="1600"/>
                  </a:lnTo>
                  <a:lnTo>
                    <a:pt x="288" y="1600"/>
                  </a:lnTo>
                  <a:lnTo>
                    <a:pt x="234" y="1595"/>
                  </a:lnTo>
                  <a:cubicBezTo>
                    <a:pt x="232" y="1595"/>
                    <a:pt x="230" y="1595"/>
                    <a:pt x="228" y="1594"/>
                  </a:cubicBezTo>
                  <a:lnTo>
                    <a:pt x="180" y="1579"/>
                  </a:lnTo>
                  <a:cubicBezTo>
                    <a:pt x="178" y="1578"/>
                    <a:pt x="176" y="1578"/>
                    <a:pt x="174" y="1577"/>
                  </a:cubicBezTo>
                  <a:lnTo>
                    <a:pt x="130" y="1553"/>
                  </a:lnTo>
                  <a:cubicBezTo>
                    <a:pt x="128" y="1552"/>
                    <a:pt x="127" y="1551"/>
                    <a:pt x="125" y="1549"/>
                  </a:cubicBezTo>
                  <a:lnTo>
                    <a:pt x="87" y="1518"/>
                  </a:lnTo>
                  <a:cubicBezTo>
                    <a:pt x="86" y="1517"/>
                    <a:pt x="84" y="1515"/>
                    <a:pt x="83" y="1514"/>
                  </a:cubicBezTo>
                  <a:lnTo>
                    <a:pt x="52" y="1476"/>
                  </a:lnTo>
                  <a:cubicBezTo>
                    <a:pt x="50" y="1474"/>
                    <a:pt x="49" y="1473"/>
                    <a:pt x="49" y="1471"/>
                  </a:cubicBezTo>
                  <a:lnTo>
                    <a:pt x="25" y="1428"/>
                  </a:lnTo>
                  <a:cubicBezTo>
                    <a:pt x="23" y="1426"/>
                    <a:pt x="23" y="1424"/>
                    <a:pt x="22" y="1422"/>
                  </a:cubicBezTo>
                  <a:lnTo>
                    <a:pt x="7" y="1374"/>
                  </a:lnTo>
                  <a:cubicBezTo>
                    <a:pt x="6" y="1372"/>
                    <a:pt x="6" y="1370"/>
                    <a:pt x="6" y="1368"/>
                  </a:cubicBezTo>
                  <a:lnTo>
                    <a:pt x="1" y="1316"/>
                  </a:lnTo>
                  <a:lnTo>
                    <a:pt x="0" y="288"/>
                  </a:lnTo>
                  <a:close/>
                  <a:moveTo>
                    <a:pt x="64" y="1309"/>
                  </a:moveTo>
                  <a:lnTo>
                    <a:pt x="69" y="1361"/>
                  </a:lnTo>
                  <a:lnTo>
                    <a:pt x="68" y="1355"/>
                  </a:lnTo>
                  <a:lnTo>
                    <a:pt x="83" y="1403"/>
                  </a:lnTo>
                  <a:lnTo>
                    <a:pt x="80" y="1397"/>
                  </a:lnTo>
                  <a:lnTo>
                    <a:pt x="104" y="1440"/>
                  </a:lnTo>
                  <a:lnTo>
                    <a:pt x="101" y="1435"/>
                  </a:lnTo>
                  <a:lnTo>
                    <a:pt x="132" y="1473"/>
                  </a:lnTo>
                  <a:lnTo>
                    <a:pt x="128" y="1469"/>
                  </a:lnTo>
                  <a:lnTo>
                    <a:pt x="166" y="1500"/>
                  </a:lnTo>
                  <a:lnTo>
                    <a:pt x="161" y="1496"/>
                  </a:lnTo>
                  <a:lnTo>
                    <a:pt x="205" y="1520"/>
                  </a:lnTo>
                  <a:lnTo>
                    <a:pt x="199" y="1518"/>
                  </a:lnTo>
                  <a:lnTo>
                    <a:pt x="247" y="1533"/>
                  </a:lnTo>
                  <a:lnTo>
                    <a:pt x="241" y="1532"/>
                  </a:lnTo>
                  <a:lnTo>
                    <a:pt x="288" y="1536"/>
                  </a:lnTo>
                  <a:lnTo>
                    <a:pt x="2669" y="1537"/>
                  </a:lnTo>
                  <a:lnTo>
                    <a:pt x="2721" y="1532"/>
                  </a:lnTo>
                  <a:lnTo>
                    <a:pt x="2715" y="1533"/>
                  </a:lnTo>
                  <a:lnTo>
                    <a:pt x="2763" y="1518"/>
                  </a:lnTo>
                  <a:lnTo>
                    <a:pt x="2757" y="1521"/>
                  </a:lnTo>
                  <a:lnTo>
                    <a:pt x="2800" y="1497"/>
                  </a:lnTo>
                  <a:lnTo>
                    <a:pt x="2795" y="1500"/>
                  </a:lnTo>
                  <a:lnTo>
                    <a:pt x="2833" y="1469"/>
                  </a:lnTo>
                  <a:lnTo>
                    <a:pt x="2829" y="1473"/>
                  </a:lnTo>
                  <a:lnTo>
                    <a:pt x="2860" y="1435"/>
                  </a:lnTo>
                  <a:lnTo>
                    <a:pt x="2857" y="1440"/>
                  </a:lnTo>
                  <a:lnTo>
                    <a:pt x="2881" y="1397"/>
                  </a:lnTo>
                  <a:lnTo>
                    <a:pt x="2878" y="1403"/>
                  </a:lnTo>
                  <a:lnTo>
                    <a:pt x="2893" y="1355"/>
                  </a:lnTo>
                  <a:lnTo>
                    <a:pt x="2892" y="1361"/>
                  </a:lnTo>
                  <a:lnTo>
                    <a:pt x="2896" y="1312"/>
                  </a:lnTo>
                  <a:lnTo>
                    <a:pt x="2897" y="292"/>
                  </a:lnTo>
                  <a:lnTo>
                    <a:pt x="2892" y="241"/>
                  </a:lnTo>
                  <a:lnTo>
                    <a:pt x="2893" y="247"/>
                  </a:lnTo>
                  <a:lnTo>
                    <a:pt x="2878" y="199"/>
                  </a:lnTo>
                  <a:lnTo>
                    <a:pt x="2880" y="205"/>
                  </a:lnTo>
                  <a:lnTo>
                    <a:pt x="2856" y="161"/>
                  </a:lnTo>
                  <a:lnTo>
                    <a:pt x="2860" y="166"/>
                  </a:lnTo>
                  <a:lnTo>
                    <a:pt x="2829" y="128"/>
                  </a:lnTo>
                  <a:lnTo>
                    <a:pt x="2833" y="132"/>
                  </a:lnTo>
                  <a:lnTo>
                    <a:pt x="2795" y="101"/>
                  </a:lnTo>
                  <a:lnTo>
                    <a:pt x="2800" y="104"/>
                  </a:lnTo>
                  <a:lnTo>
                    <a:pt x="2757" y="80"/>
                  </a:lnTo>
                  <a:lnTo>
                    <a:pt x="2763" y="83"/>
                  </a:lnTo>
                  <a:lnTo>
                    <a:pt x="2715" y="68"/>
                  </a:lnTo>
                  <a:lnTo>
                    <a:pt x="2721" y="69"/>
                  </a:lnTo>
                  <a:lnTo>
                    <a:pt x="2672" y="64"/>
                  </a:lnTo>
                  <a:lnTo>
                    <a:pt x="292" y="64"/>
                  </a:lnTo>
                  <a:lnTo>
                    <a:pt x="241" y="69"/>
                  </a:lnTo>
                  <a:lnTo>
                    <a:pt x="247" y="68"/>
                  </a:lnTo>
                  <a:lnTo>
                    <a:pt x="199" y="83"/>
                  </a:lnTo>
                  <a:lnTo>
                    <a:pt x="205" y="81"/>
                  </a:lnTo>
                  <a:lnTo>
                    <a:pt x="161" y="105"/>
                  </a:lnTo>
                  <a:lnTo>
                    <a:pt x="166" y="101"/>
                  </a:lnTo>
                  <a:lnTo>
                    <a:pt x="128" y="132"/>
                  </a:lnTo>
                  <a:lnTo>
                    <a:pt x="132" y="128"/>
                  </a:lnTo>
                  <a:lnTo>
                    <a:pt x="101" y="166"/>
                  </a:lnTo>
                  <a:lnTo>
                    <a:pt x="105" y="161"/>
                  </a:lnTo>
                  <a:lnTo>
                    <a:pt x="81" y="205"/>
                  </a:lnTo>
                  <a:lnTo>
                    <a:pt x="83" y="199"/>
                  </a:lnTo>
                  <a:lnTo>
                    <a:pt x="68" y="247"/>
                  </a:lnTo>
                  <a:lnTo>
                    <a:pt x="69" y="241"/>
                  </a:lnTo>
                  <a:lnTo>
                    <a:pt x="64" y="288"/>
                  </a:lnTo>
                  <a:lnTo>
                    <a:pt x="64" y="1309"/>
                  </a:lnTo>
                  <a:close/>
                </a:path>
              </a:pathLst>
            </a:custGeom>
            <a:solidFill>
              <a:srgbClr val="008000"/>
            </a:solidFill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874"/>
            <p:cNvSpPr>
              <a:spLocks noEditPoints="1"/>
            </p:cNvSpPr>
            <p:nvPr/>
          </p:nvSpPr>
          <p:spPr bwMode="auto">
            <a:xfrm>
              <a:off x="2877714" y="3460736"/>
              <a:ext cx="1056714" cy="562708"/>
            </a:xfrm>
            <a:custGeom>
              <a:avLst/>
              <a:gdLst>
                <a:gd name="T0" fmla="*/ 7 w 2960"/>
                <a:gd name="T1" fmla="*/ 228 h 1600"/>
                <a:gd name="T2" fmla="*/ 48 w 2960"/>
                <a:gd name="T3" fmla="*/ 130 h 1600"/>
                <a:gd name="T4" fmla="*/ 87 w 2960"/>
                <a:gd name="T5" fmla="*/ 83 h 1600"/>
                <a:gd name="T6" fmla="*/ 174 w 2960"/>
                <a:gd name="T7" fmla="*/ 24 h 1600"/>
                <a:gd name="T8" fmla="*/ 234 w 2960"/>
                <a:gd name="T9" fmla="*/ 6 h 1600"/>
                <a:gd name="T10" fmla="*/ 2728 w 2960"/>
                <a:gd name="T11" fmla="*/ 6 h 1600"/>
                <a:gd name="T12" fmla="*/ 2788 w 2960"/>
                <a:gd name="T13" fmla="*/ 25 h 1600"/>
                <a:gd name="T14" fmla="*/ 2874 w 2960"/>
                <a:gd name="T15" fmla="*/ 83 h 1600"/>
                <a:gd name="T16" fmla="*/ 2913 w 2960"/>
                <a:gd name="T17" fmla="*/ 130 h 1600"/>
                <a:gd name="T18" fmla="*/ 2954 w 2960"/>
                <a:gd name="T19" fmla="*/ 228 h 1600"/>
                <a:gd name="T20" fmla="*/ 2960 w 2960"/>
                <a:gd name="T21" fmla="*/ 1312 h 1600"/>
                <a:gd name="T22" fmla="*/ 2939 w 2960"/>
                <a:gd name="T23" fmla="*/ 1422 h 1600"/>
                <a:gd name="T24" fmla="*/ 2909 w 2960"/>
                <a:gd name="T25" fmla="*/ 1476 h 1600"/>
                <a:gd name="T26" fmla="*/ 2836 w 2960"/>
                <a:gd name="T27" fmla="*/ 1549 h 1600"/>
                <a:gd name="T28" fmla="*/ 2782 w 2960"/>
                <a:gd name="T29" fmla="*/ 1579 h 1600"/>
                <a:gd name="T30" fmla="*/ 2676 w 2960"/>
                <a:gd name="T31" fmla="*/ 1600 h 1600"/>
                <a:gd name="T32" fmla="*/ 228 w 2960"/>
                <a:gd name="T33" fmla="*/ 1594 h 1600"/>
                <a:gd name="T34" fmla="*/ 130 w 2960"/>
                <a:gd name="T35" fmla="*/ 1553 h 1600"/>
                <a:gd name="T36" fmla="*/ 83 w 2960"/>
                <a:gd name="T37" fmla="*/ 1514 h 1600"/>
                <a:gd name="T38" fmla="*/ 25 w 2960"/>
                <a:gd name="T39" fmla="*/ 1428 h 1600"/>
                <a:gd name="T40" fmla="*/ 6 w 2960"/>
                <a:gd name="T41" fmla="*/ 1368 h 1600"/>
                <a:gd name="T42" fmla="*/ 64 w 2960"/>
                <a:gd name="T43" fmla="*/ 1309 h 1600"/>
                <a:gd name="T44" fmla="*/ 83 w 2960"/>
                <a:gd name="T45" fmla="*/ 1403 h 1600"/>
                <a:gd name="T46" fmla="*/ 101 w 2960"/>
                <a:gd name="T47" fmla="*/ 1435 h 1600"/>
                <a:gd name="T48" fmla="*/ 166 w 2960"/>
                <a:gd name="T49" fmla="*/ 1500 h 1600"/>
                <a:gd name="T50" fmla="*/ 199 w 2960"/>
                <a:gd name="T51" fmla="*/ 1518 h 1600"/>
                <a:gd name="T52" fmla="*/ 288 w 2960"/>
                <a:gd name="T53" fmla="*/ 1536 h 1600"/>
                <a:gd name="T54" fmla="*/ 2715 w 2960"/>
                <a:gd name="T55" fmla="*/ 1533 h 1600"/>
                <a:gd name="T56" fmla="*/ 2800 w 2960"/>
                <a:gd name="T57" fmla="*/ 1497 h 1600"/>
                <a:gd name="T58" fmla="*/ 2829 w 2960"/>
                <a:gd name="T59" fmla="*/ 1473 h 1600"/>
                <a:gd name="T60" fmla="*/ 2881 w 2960"/>
                <a:gd name="T61" fmla="*/ 1397 h 1600"/>
                <a:gd name="T62" fmla="*/ 2892 w 2960"/>
                <a:gd name="T63" fmla="*/ 1361 h 1600"/>
                <a:gd name="T64" fmla="*/ 2892 w 2960"/>
                <a:gd name="T65" fmla="*/ 241 h 1600"/>
                <a:gd name="T66" fmla="*/ 2880 w 2960"/>
                <a:gd name="T67" fmla="*/ 205 h 1600"/>
                <a:gd name="T68" fmla="*/ 2829 w 2960"/>
                <a:gd name="T69" fmla="*/ 128 h 1600"/>
                <a:gd name="T70" fmla="*/ 2800 w 2960"/>
                <a:gd name="T71" fmla="*/ 104 h 1600"/>
                <a:gd name="T72" fmla="*/ 2715 w 2960"/>
                <a:gd name="T73" fmla="*/ 68 h 1600"/>
                <a:gd name="T74" fmla="*/ 292 w 2960"/>
                <a:gd name="T75" fmla="*/ 64 h 1600"/>
                <a:gd name="T76" fmla="*/ 199 w 2960"/>
                <a:gd name="T77" fmla="*/ 83 h 1600"/>
                <a:gd name="T78" fmla="*/ 166 w 2960"/>
                <a:gd name="T79" fmla="*/ 101 h 1600"/>
                <a:gd name="T80" fmla="*/ 101 w 2960"/>
                <a:gd name="T81" fmla="*/ 166 h 1600"/>
                <a:gd name="T82" fmla="*/ 83 w 2960"/>
                <a:gd name="T83" fmla="*/ 199 h 1600"/>
                <a:gd name="T84" fmla="*/ 64 w 2960"/>
                <a:gd name="T85" fmla="*/ 288 h 16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60"/>
                <a:gd name="T130" fmla="*/ 0 h 1600"/>
                <a:gd name="T131" fmla="*/ 2960 w 2960"/>
                <a:gd name="T132" fmla="*/ 1600 h 16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60" h="1600">
                  <a:moveTo>
                    <a:pt x="0" y="288"/>
                  </a:moveTo>
                  <a:lnTo>
                    <a:pt x="6" y="234"/>
                  </a:lnTo>
                  <a:cubicBezTo>
                    <a:pt x="6" y="232"/>
                    <a:pt x="6" y="230"/>
                    <a:pt x="7" y="228"/>
                  </a:cubicBezTo>
                  <a:lnTo>
                    <a:pt x="22" y="180"/>
                  </a:lnTo>
                  <a:cubicBezTo>
                    <a:pt x="23" y="178"/>
                    <a:pt x="23" y="176"/>
                    <a:pt x="24" y="174"/>
                  </a:cubicBezTo>
                  <a:lnTo>
                    <a:pt x="48" y="130"/>
                  </a:lnTo>
                  <a:cubicBezTo>
                    <a:pt x="49" y="128"/>
                    <a:pt x="50" y="127"/>
                    <a:pt x="52" y="125"/>
                  </a:cubicBezTo>
                  <a:lnTo>
                    <a:pt x="83" y="87"/>
                  </a:lnTo>
                  <a:cubicBezTo>
                    <a:pt x="84" y="86"/>
                    <a:pt x="86" y="84"/>
                    <a:pt x="87" y="83"/>
                  </a:cubicBezTo>
                  <a:lnTo>
                    <a:pt x="125" y="52"/>
                  </a:lnTo>
                  <a:cubicBezTo>
                    <a:pt x="127" y="50"/>
                    <a:pt x="128" y="49"/>
                    <a:pt x="130" y="48"/>
                  </a:cubicBezTo>
                  <a:lnTo>
                    <a:pt x="174" y="24"/>
                  </a:lnTo>
                  <a:cubicBezTo>
                    <a:pt x="176" y="23"/>
                    <a:pt x="178" y="23"/>
                    <a:pt x="180" y="22"/>
                  </a:cubicBezTo>
                  <a:lnTo>
                    <a:pt x="228" y="7"/>
                  </a:lnTo>
                  <a:cubicBezTo>
                    <a:pt x="230" y="6"/>
                    <a:pt x="232" y="6"/>
                    <a:pt x="234" y="6"/>
                  </a:cubicBezTo>
                  <a:lnTo>
                    <a:pt x="285" y="1"/>
                  </a:lnTo>
                  <a:lnTo>
                    <a:pt x="2672" y="0"/>
                  </a:lnTo>
                  <a:lnTo>
                    <a:pt x="2728" y="6"/>
                  </a:lnTo>
                  <a:cubicBezTo>
                    <a:pt x="2730" y="6"/>
                    <a:pt x="2732" y="6"/>
                    <a:pt x="2734" y="7"/>
                  </a:cubicBezTo>
                  <a:lnTo>
                    <a:pt x="2782" y="22"/>
                  </a:lnTo>
                  <a:cubicBezTo>
                    <a:pt x="2784" y="23"/>
                    <a:pt x="2786" y="23"/>
                    <a:pt x="2788" y="25"/>
                  </a:cubicBezTo>
                  <a:lnTo>
                    <a:pt x="2831" y="49"/>
                  </a:lnTo>
                  <a:cubicBezTo>
                    <a:pt x="2833" y="49"/>
                    <a:pt x="2834" y="50"/>
                    <a:pt x="2836" y="52"/>
                  </a:cubicBezTo>
                  <a:lnTo>
                    <a:pt x="2874" y="83"/>
                  </a:lnTo>
                  <a:cubicBezTo>
                    <a:pt x="2875" y="84"/>
                    <a:pt x="2877" y="86"/>
                    <a:pt x="2878" y="87"/>
                  </a:cubicBezTo>
                  <a:lnTo>
                    <a:pt x="2909" y="125"/>
                  </a:lnTo>
                  <a:cubicBezTo>
                    <a:pt x="2911" y="127"/>
                    <a:pt x="2912" y="128"/>
                    <a:pt x="2913" y="130"/>
                  </a:cubicBezTo>
                  <a:lnTo>
                    <a:pt x="2937" y="174"/>
                  </a:lnTo>
                  <a:cubicBezTo>
                    <a:pt x="2938" y="176"/>
                    <a:pt x="2938" y="178"/>
                    <a:pt x="2939" y="180"/>
                  </a:cubicBezTo>
                  <a:lnTo>
                    <a:pt x="2954" y="228"/>
                  </a:lnTo>
                  <a:cubicBezTo>
                    <a:pt x="2955" y="230"/>
                    <a:pt x="2955" y="232"/>
                    <a:pt x="2955" y="234"/>
                  </a:cubicBezTo>
                  <a:lnTo>
                    <a:pt x="2960" y="285"/>
                  </a:lnTo>
                  <a:lnTo>
                    <a:pt x="2960" y="1312"/>
                  </a:lnTo>
                  <a:lnTo>
                    <a:pt x="2955" y="1368"/>
                  </a:lnTo>
                  <a:cubicBezTo>
                    <a:pt x="2955" y="1370"/>
                    <a:pt x="2955" y="1372"/>
                    <a:pt x="2954" y="1374"/>
                  </a:cubicBezTo>
                  <a:lnTo>
                    <a:pt x="2939" y="1422"/>
                  </a:lnTo>
                  <a:cubicBezTo>
                    <a:pt x="2938" y="1424"/>
                    <a:pt x="2937" y="1426"/>
                    <a:pt x="2936" y="1428"/>
                  </a:cubicBezTo>
                  <a:lnTo>
                    <a:pt x="2912" y="1471"/>
                  </a:lnTo>
                  <a:cubicBezTo>
                    <a:pt x="2911" y="1473"/>
                    <a:pt x="2910" y="1474"/>
                    <a:pt x="2909" y="1476"/>
                  </a:cubicBezTo>
                  <a:lnTo>
                    <a:pt x="2878" y="1514"/>
                  </a:lnTo>
                  <a:cubicBezTo>
                    <a:pt x="2877" y="1515"/>
                    <a:pt x="2875" y="1517"/>
                    <a:pt x="2874" y="1518"/>
                  </a:cubicBezTo>
                  <a:lnTo>
                    <a:pt x="2836" y="1549"/>
                  </a:lnTo>
                  <a:cubicBezTo>
                    <a:pt x="2834" y="1550"/>
                    <a:pt x="2833" y="1551"/>
                    <a:pt x="2831" y="1552"/>
                  </a:cubicBezTo>
                  <a:lnTo>
                    <a:pt x="2788" y="1576"/>
                  </a:lnTo>
                  <a:cubicBezTo>
                    <a:pt x="2786" y="1577"/>
                    <a:pt x="2784" y="1578"/>
                    <a:pt x="2782" y="1579"/>
                  </a:cubicBezTo>
                  <a:lnTo>
                    <a:pt x="2734" y="1594"/>
                  </a:lnTo>
                  <a:cubicBezTo>
                    <a:pt x="2732" y="1595"/>
                    <a:pt x="2730" y="1595"/>
                    <a:pt x="2728" y="1595"/>
                  </a:cubicBezTo>
                  <a:lnTo>
                    <a:pt x="2676" y="1600"/>
                  </a:lnTo>
                  <a:lnTo>
                    <a:pt x="288" y="1600"/>
                  </a:lnTo>
                  <a:lnTo>
                    <a:pt x="234" y="1595"/>
                  </a:lnTo>
                  <a:cubicBezTo>
                    <a:pt x="232" y="1595"/>
                    <a:pt x="230" y="1595"/>
                    <a:pt x="228" y="1594"/>
                  </a:cubicBezTo>
                  <a:lnTo>
                    <a:pt x="180" y="1579"/>
                  </a:lnTo>
                  <a:cubicBezTo>
                    <a:pt x="178" y="1578"/>
                    <a:pt x="176" y="1578"/>
                    <a:pt x="174" y="1577"/>
                  </a:cubicBezTo>
                  <a:lnTo>
                    <a:pt x="130" y="1553"/>
                  </a:lnTo>
                  <a:cubicBezTo>
                    <a:pt x="128" y="1552"/>
                    <a:pt x="127" y="1551"/>
                    <a:pt x="125" y="1549"/>
                  </a:cubicBezTo>
                  <a:lnTo>
                    <a:pt x="87" y="1518"/>
                  </a:lnTo>
                  <a:cubicBezTo>
                    <a:pt x="86" y="1517"/>
                    <a:pt x="84" y="1515"/>
                    <a:pt x="83" y="1514"/>
                  </a:cubicBezTo>
                  <a:lnTo>
                    <a:pt x="52" y="1476"/>
                  </a:lnTo>
                  <a:cubicBezTo>
                    <a:pt x="50" y="1474"/>
                    <a:pt x="49" y="1473"/>
                    <a:pt x="49" y="1471"/>
                  </a:cubicBezTo>
                  <a:lnTo>
                    <a:pt x="25" y="1428"/>
                  </a:lnTo>
                  <a:cubicBezTo>
                    <a:pt x="23" y="1426"/>
                    <a:pt x="23" y="1424"/>
                    <a:pt x="22" y="1422"/>
                  </a:cubicBezTo>
                  <a:lnTo>
                    <a:pt x="7" y="1374"/>
                  </a:lnTo>
                  <a:cubicBezTo>
                    <a:pt x="6" y="1372"/>
                    <a:pt x="6" y="1370"/>
                    <a:pt x="6" y="1368"/>
                  </a:cubicBezTo>
                  <a:lnTo>
                    <a:pt x="1" y="1316"/>
                  </a:lnTo>
                  <a:lnTo>
                    <a:pt x="0" y="288"/>
                  </a:lnTo>
                  <a:close/>
                  <a:moveTo>
                    <a:pt x="64" y="1309"/>
                  </a:moveTo>
                  <a:lnTo>
                    <a:pt x="69" y="1361"/>
                  </a:lnTo>
                  <a:lnTo>
                    <a:pt x="68" y="1355"/>
                  </a:lnTo>
                  <a:lnTo>
                    <a:pt x="83" y="1403"/>
                  </a:lnTo>
                  <a:lnTo>
                    <a:pt x="80" y="1397"/>
                  </a:lnTo>
                  <a:lnTo>
                    <a:pt x="104" y="1440"/>
                  </a:lnTo>
                  <a:lnTo>
                    <a:pt x="101" y="1435"/>
                  </a:lnTo>
                  <a:lnTo>
                    <a:pt x="132" y="1473"/>
                  </a:lnTo>
                  <a:lnTo>
                    <a:pt x="128" y="1469"/>
                  </a:lnTo>
                  <a:lnTo>
                    <a:pt x="166" y="1500"/>
                  </a:lnTo>
                  <a:lnTo>
                    <a:pt x="161" y="1496"/>
                  </a:lnTo>
                  <a:lnTo>
                    <a:pt x="205" y="1520"/>
                  </a:lnTo>
                  <a:lnTo>
                    <a:pt x="199" y="1518"/>
                  </a:lnTo>
                  <a:lnTo>
                    <a:pt x="247" y="1533"/>
                  </a:lnTo>
                  <a:lnTo>
                    <a:pt x="241" y="1532"/>
                  </a:lnTo>
                  <a:lnTo>
                    <a:pt x="288" y="1536"/>
                  </a:lnTo>
                  <a:lnTo>
                    <a:pt x="2669" y="1537"/>
                  </a:lnTo>
                  <a:lnTo>
                    <a:pt x="2721" y="1532"/>
                  </a:lnTo>
                  <a:lnTo>
                    <a:pt x="2715" y="1533"/>
                  </a:lnTo>
                  <a:lnTo>
                    <a:pt x="2763" y="1518"/>
                  </a:lnTo>
                  <a:lnTo>
                    <a:pt x="2757" y="1521"/>
                  </a:lnTo>
                  <a:lnTo>
                    <a:pt x="2800" y="1497"/>
                  </a:lnTo>
                  <a:lnTo>
                    <a:pt x="2795" y="1500"/>
                  </a:lnTo>
                  <a:lnTo>
                    <a:pt x="2833" y="1469"/>
                  </a:lnTo>
                  <a:lnTo>
                    <a:pt x="2829" y="1473"/>
                  </a:lnTo>
                  <a:lnTo>
                    <a:pt x="2860" y="1435"/>
                  </a:lnTo>
                  <a:lnTo>
                    <a:pt x="2857" y="1440"/>
                  </a:lnTo>
                  <a:lnTo>
                    <a:pt x="2881" y="1397"/>
                  </a:lnTo>
                  <a:lnTo>
                    <a:pt x="2878" y="1403"/>
                  </a:lnTo>
                  <a:lnTo>
                    <a:pt x="2893" y="1355"/>
                  </a:lnTo>
                  <a:lnTo>
                    <a:pt x="2892" y="1361"/>
                  </a:lnTo>
                  <a:lnTo>
                    <a:pt x="2896" y="1312"/>
                  </a:lnTo>
                  <a:lnTo>
                    <a:pt x="2897" y="292"/>
                  </a:lnTo>
                  <a:lnTo>
                    <a:pt x="2892" y="241"/>
                  </a:lnTo>
                  <a:lnTo>
                    <a:pt x="2893" y="247"/>
                  </a:lnTo>
                  <a:lnTo>
                    <a:pt x="2878" y="199"/>
                  </a:lnTo>
                  <a:lnTo>
                    <a:pt x="2880" y="205"/>
                  </a:lnTo>
                  <a:lnTo>
                    <a:pt x="2856" y="161"/>
                  </a:lnTo>
                  <a:lnTo>
                    <a:pt x="2860" y="166"/>
                  </a:lnTo>
                  <a:lnTo>
                    <a:pt x="2829" y="128"/>
                  </a:lnTo>
                  <a:lnTo>
                    <a:pt x="2833" y="132"/>
                  </a:lnTo>
                  <a:lnTo>
                    <a:pt x="2795" y="101"/>
                  </a:lnTo>
                  <a:lnTo>
                    <a:pt x="2800" y="104"/>
                  </a:lnTo>
                  <a:lnTo>
                    <a:pt x="2757" y="80"/>
                  </a:lnTo>
                  <a:lnTo>
                    <a:pt x="2763" y="83"/>
                  </a:lnTo>
                  <a:lnTo>
                    <a:pt x="2715" y="68"/>
                  </a:lnTo>
                  <a:lnTo>
                    <a:pt x="2721" y="69"/>
                  </a:lnTo>
                  <a:lnTo>
                    <a:pt x="2672" y="64"/>
                  </a:lnTo>
                  <a:lnTo>
                    <a:pt x="292" y="64"/>
                  </a:lnTo>
                  <a:lnTo>
                    <a:pt x="241" y="69"/>
                  </a:lnTo>
                  <a:lnTo>
                    <a:pt x="247" y="68"/>
                  </a:lnTo>
                  <a:lnTo>
                    <a:pt x="199" y="83"/>
                  </a:lnTo>
                  <a:lnTo>
                    <a:pt x="205" y="81"/>
                  </a:lnTo>
                  <a:lnTo>
                    <a:pt x="161" y="105"/>
                  </a:lnTo>
                  <a:lnTo>
                    <a:pt x="166" y="101"/>
                  </a:lnTo>
                  <a:lnTo>
                    <a:pt x="128" y="132"/>
                  </a:lnTo>
                  <a:lnTo>
                    <a:pt x="132" y="128"/>
                  </a:lnTo>
                  <a:lnTo>
                    <a:pt x="101" y="166"/>
                  </a:lnTo>
                  <a:lnTo>
                    <a:pt x="105" y="161"/>
                  </a:lnTo>
                  <a:lnTo>
                    <a:pt x="81" y="205"/>
                  </a:lnTo>
                  <a:lnTo>
                    <a:pt x="83" y="199"/>
                  </a:lnTo>
                  <a:lnTo>
                    <a:pt x="68" y="247"/>
                  </a:lnTo>
                  <a:lnTo>
                    <a:pt x="69" y="241"/>
                  </a:lnTo>
                  <a:lnTo>
                    <a:pt x="64" y="288"/>
                  </a:lnTo>
                  <a:lnTo>
                    <a:pt x="64" y="1309"/>
                  </a:lnTo>
                  <a:close/>
                </a:path>
              </a:pathLst>
            </a:custGeom>
            <a:solidFill>
              <a:srgbClr val="0070C0"/>
            </a:solidFill>
            <a:ln w="0" cap="flat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502858" y="2648510"/>
            <a:ext cx="2688142" cy="1872071"/>
            <a:chOff x="1029492" y="3634271"/>
            <a:chExt cx="2688142" cy="1872071"/>
          </a:xfrm>
        </p:grpSpPr>
        <p:cxnSp>
          <p:nvCxnSpPr>
            <p:cNvPr id="169" name="Straight Connector 45"/>
            <p:cNvCxnSpPr>
              <a:cxnSpLocks noChangeShapeType="1"/>
              <a:stCxn id="272" idx="4"/>
              <a:endCxn id="256" idx="4"/>
            </p:cNvCxnSpPr>
            <p:nvPr/>
          </p:nvCxnSpPr>
          <p:spPr bwMode="auto">
            <a:xfrm>
              <a:off x="1751138" y="5014618"/>
              <a:ext cx="224444" cy="155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0" name="Straight Connector 49"/>
            <p:cNvCxnSpPr>
              <a:cxnSpLocks noChangeShapeType="1"/>
              <a:stCxn id="269" idx="7"/>
              <a:endCxn id="271" idx="7"/>
            </p:cNvCxnSpPr>
            <p:nvPr/>
          </p:nvCxnSpPr>
          <p:spPr bwMode="auto">
            <a:xfrm flipV="1">
              <a:off x="1102434" y="4920418"/>
              <a:ext cx="262289" cy="4396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1" name="Straight Connector 50"/>
            <p:cNvCxnSpPr>
              <a:cxnSpLocks noChangeShapeType="1"/>
              <a:stCxn id="268" idx="7"/>
              <a:endCxn id="255" idx="4"/>
            </p:cNvCxnSpPr>
            <p:nvPr/>
          </p:nvCxnSpPr>
          <p:spPr bwMode="auto">
            <a:xfrm>
              <a:off x="1069194" y="4278330"/>
              <a:ext cx="320825" cy="5201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2" name="Straight Connector 51"/>
            <p:cNvCxnSpPr>
              <a:cxnSpLocks noChangeShapeType="1"/>
              <a:stCxn id="259" idx="4"/>
              <a:endCxn id="260" idx="4"/>
            </p:cNvCxnSpPr>
            <p:nvPr/>
          </p:nvCxnSpPr>
          <p:spPr bwMode="auto">
            <a:xfrm flipV="1">
              <a:off x="1480811" y="4093330"/>
              <a:ext cx="243520" cy="902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3" name="Straight Connector 52"/>
            <p:cNvCxnSpPr>
              <a:cxnSpLocks noChangeShapeType="1"/>
              <a:stCxn id="260" idx="7"/>
              <a:endCxn id="261" idx="4"/>
            </p:cNvCxnSpPr>
            <p:nvPr/>
          </p:nvCxnSpPr>
          <p:spPr bwMode="auto">
            <a:xfrm>
              <a:off x="1724206" y="4093455"/>
              <a:ext cx="194905" cy="4383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4" name="Straight Connector 57"/>
            <p:cNvCxnSpPr>
              <a:cxnSpLocks noChangeShapeType="1"/>
              <a:stCxn id="242" idx="7"/>
              <a:endCxn id="243" idx="4"/>
            </p:cNvCxnSpPr>
            <p:nvPr/>
          </p:nvCxnSpPr>
          <p:spPr bwMode="auto">
            <a:xfrm>
              <a:off x="3097635" y="4620325"/>
              <a:ext cx="158540" cy="9611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5" name="Straight Connector 60"/>
            <p:cNvCxnSpPr>
              <a:cxnSpLocks noChangeShapeType="1"/>
            </p:cNvCxnSpPr>
            <p:nvPr/>
          </p:nvCxnSpPr>
          <p:spPr bwMode="auto">
            <a:xfrm flipV="1">
              <a:off x="3118104" y="4090959"/>
              <a:ext cx="599530" cy="7458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6" name="Straight Connector 61"/>
            <p:cNvCxnSpPr>
              <a:cxnSpLocks noChangeShapeType="1"/>
            </p:cNvCxnSpPr>
            <p:nvPr/>
          </p:nvCxnSpPr>
          <p:spPr bwMode="auto">
            <a:xfrm flipV="1">
              <a:off x="3227832" y="4412512"/>
              <a:ext cx="320231" cy="7104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7" name="Straight Connector 66"/>
            <p:cNvCxnSpPr>
              <a:cxnSpLocks noChangeShapeType="1"/>
              <a:stCxn id="250" idx="4"/>
              <a:endCxn id="251" idx="4"/>
            </p:cNvCxnSpPr>
            <p:nvPr/>
          </p:nvCxnSpPr>
          <p:spPr bwMode="auto">
            <a:xfrm>
              <a:off x="2679448" y="5140103"/>
              <a:ext cx="239011" cy="3057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8" name="Straight Connector 68"/>
            <p:cNvCxnSpPr>
              <a:cxnSpLocks noChangeShapeType="1"/>
              <a:stCxn id="245" idx="4"/>
              <a:endCxn id="249" idx="7"/>
            </p:cNvCxnSpPr>
            <p:nvPr/>
          </p:nvCxnSpPr>
          <p:spPr bwMode="auto">
            <a:xfrm flipV="1">
              <a:off x="2458328" y="4953579"/>
              <a:ext cx="322144" cy="546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9" name="Straight Connector 69"/>
            <p:cNvCxnSpPr>
              <a:cxnSpLocks noChangeShapeType="1"/>
              <a:stCxn id="265" idx="1"/>
              <a:endCxn id="246" idx="4"/>
            </p:cNvCxnSpPr>
            <p:nvPr/>
          </p:nvCxnSpPr>
          <p:spPr bwMode="auto">
            <a:xfrm>
              <a:off x="2203867" y="4795923"/>
              <a:ext cx="246498" cy="2564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0" name="Straight Connector 70"/>
            <p:cNvCxnSpPr>
              <a:cxnSpLocks noChangeShapeType="1"/>
              <a:stCxn id="274" idx="4"/>
              <a:endCxn id="275" idx="4"/>
            </p:cNvCxnSpPr>
            <p:nvPr/>
          </p:nvCxnSpPr>
          <p:spPr bwMode="auto">
            <a:xfrm>
              <a:off x="1444861" y="4620200"/>
              <a:ext cx="290368" cy="155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1" name="Straight Connector 71"/>
            <p:cNvCxnSpPr>
              <a:cxnSpLocks noChangeShapeType="1"/>
              <a:stCxn id="263" idx="7"/>
              <a:endCxn id="266" idx="4"/>
            </p:cNvCxnSpPr>
            <p:nvPr/>
          </p:nvCxnSpPr>
          <p:spPr bwMode="auto">
            <a:xfrm flipV="1">
              <a:off x="2012320" y="4576239"/>
              <a:ext cx="280719" cy="12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2" name="Straight Connector 72"/>
            <p:cNvCxnSpPr>
              <a:cxnSpLocks noChangeShapeType="1"/>
              <a:stCxn id="266" idx="4"/>
            </p:cNvCxnSpPr>
            <p:nvPr/>
          </p:nvCxnSpPr>
          <p:spPr bwMode="auto">
            <a:xfrm>
              <a:off x="2293039" y="4576239"/>
              <a:ext cx="290988" cy="4539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3" name="Straight Connector 74"/>
            <p:cNvCxnSpPr>
              <a:cxnSpLocks noChangeShapeType="1"/>
              <a:stCxn id="261" idx="4"/>
              <a:endCxn id="231" idx="4"/>
            </p:cNvCxnSpPr>
            <p:nvPr/>
          </p:nvCxnSpPr>
          <p:spPr bwMode="auto">
            <a:xfrm flipV="1">
              <a:off x="1919111" y="4076128"/>
              <a:ext cx="336968" cy="6116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4" name="Straight Connector 75"/>
            <p:cNvCxnSpPr>
              <a:cxnSpLocks noChangeShapeType="1"/>
              <a:stCxn id="235" idx="7"/>
              <a:endCxn id="238" idx="4"/>
            </p:cNvCxnSpPr>
            <p:nvPr/>
          </p:nvCxnSpPr>
          <p:spPr bwMode="auto">
            <a:xfrm>
              <a:off x="2903859" y="4120215"/>
              <a:ext cx="206911" cy="4383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5" name="Straight Connector 77"/>
            <p:cNvCxnSpPr>
              <a:cxnSpLocks noChangeShapeType="1"/>
              <a:stCxn id="236" idx="7"/>
              <a:endCxn id="235" idx="4"/>
            </p:cNvCxnSpPr>
            <p:nvPr/>
          </p:nvCxnSpPr>
          <p:spPr bwMode="auto">
            <a:xfrm>
              <a:off x="2799300" y="3945586"/>
              <a:ext cx="104684" cy="17450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6" name="Straight Connector 78"/>
            <p:cNvCxnSpPr>
              <a:cxnSpLocks noChangeShapeType="1"/>
              <a:stCxn id="249" idx="7"/>
              <a:endCxn id="251" idx="4"/>
            </p:cNvCxnSpPr>
            <p:nvPr/>
          </p:nvCxnSpPr>
          <p:spPr bwMode="auto">
            <a:xfrm>
              <a:off x="2780472" y="4953579"/>
              <a:ext cx="137987" cy="21710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7" name="Straight Connector 79"/>
            <p:cNvCxnSpPr>
              <a:cxnSpLocks noChangeShapeType="1"/>
              <a:stCxn id="246" idx="1"/>
              <a:endCxn id="245" idx="4"/>
            </p:cNvCxnSpPr>
            <p:nvPr/>
          </p:nvCxnSpPr>
          <p:spPr bwMode="auto">
            <a:xfrm>
              <a:off x="2450241" y="4821442"/>
              <a:ext cx="8088" cy="18677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8" name="Straight Connector 81"/>
            <p:cNvCxnSpPr>
              <a:cxnSpLocks noChangeShapeType="1"/>
              <a:stCxn id="245" idx="4"/>
              <a:endCxn id="250" idx="1"/>
            </p:cNvCxnSpPr>
            <p:nvPr/>
          </p:nvCxnSpPr>
          <p:spPr bwMode="auto">
            <a:xfrm>
              <a:off x="2458328" y="5008217"/>
              <a:ext cx="220994" cy="13176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9" name="Straight Connector 82"/>
            <p:cNvCxnSpPr>
              <a:cxnSpLocks noChangeShapeType="1"/>
              <a:stCxn id="253" idx="4"/>
              <a:endCxn id="254" idx="4"/>
            </p:cNvCxnSpPr>
            <p:nvPr/>
          </p:nvCxnSpPr>
          <p:spPr bwMode="auto">
            <a:xfrm>
              <a:off x="3029207" y="4865530"/>
              <a:ext cx="175717" cy="8792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0" name="Straight Connector 83"/>
            <p:cNvCxnSpPr>
              <a:cxnSpLocks noChangeShapeType="1"/>
              <a:stCxn id="248" idx="4"/>
              <a:endCxn id="253" idx="4"/>
            </p:cNvCxnSpPr>
            <p:nvPr/>
          </p:nvCxnSpPr>
          <p:spPr bwMode="auto">
            <a:xfrm>
              <a:off x="2836029" y="4716441"/>
              <a:ext cx="193178" cy="1490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1" name="Straight Connector 84"/>
            <p:cNvCxnSpPr>
              <a:cxnSpLocks noChangeShapeType="1"/>
              <a:stCxn id="271" idx="7"/>
              <a:endCxn id="270" idx="4"/>
            </p:cNvCxnSpPr>
            <p:nvPr/>
          </p:nvCxnSpPr>
          <p:spPr bwMode="auto">
            <a:xfrm>
              <a:off x="1364723" y="4920418"/>
              <a:ext cx="203201" cy="1757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2" name="Straight Connector 85"/>
            <p:cNvCxnSpPr>
              <a:cxnSpLocks noChangeShapeType="1"/>
              <a:stCxn id="256" idx="4"/>
              <a:endCxn id="264" idx="7"/>
            </p:cNvCxnSpPr>
            <p:nvPr/>
          </p:nvCxnSpPr>
          <p:spPr bwMode="auto">
            <a:xfrm>
              <a:off x="1975583" y="5014618"/>
              <a:ext cx="294024" cy="1256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3" name="Straight Connector 86"/>
            <p:cNvCxnSpPr>
              <a:cxnSpLocks noChangeShapeType="1"/>
              <a:stCxn id="232" idx="7"/>
              <a:endCxn id="233" idx="7"/>
            </p:cNvCxnSpPr>
            <p:nvPr/>
          </p:nvCxnSpPr>
          <p:spPr bwMode="auto">
            <a:xfrm>
              <a:off x="2412091" y="4225341"/>
              <a:ext cx="149082" cy="1490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4" name="Straight Connector 87"/>
            <p:cNvCxnSpPr>
              <a:cxnSpLocks noChangeShapeType="1"/>
              <a:stCxn id="262" idx="4"/>
              <a:endCxn id="266" idx="1"/>
            </p:cNvCxnSpPr>
            <p:nvPr/>
          </p:nvCxnSpPr>
          <p:spPr bwMode="auto">
            <a:xfrm>
              <a:off x="2072218" y="4341771"/>
              <a:ext cx="220696" cy="23434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5" name="Straight Connector 89"/>
            <p:cNvCxnSpPr>
              <a:cxnSpLocks noChangeShapeType="1"/>
              <a:stCxn id="251" idx="4"/>
              <a:endCxn id="257" idx="1"/>
            </p:cNvCxnSpPr>
            <p:nvPr/>
          </p:nvCxnSpPr>
          <p:spPr bwMode="auto">
            <a:xfrm flipH="1">
              <a:off x="2903859" y="5170680"/>
              <a:ext cx="14600" cy="29125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6" name="Straight Connector 92"/>
            <p:cNvCxnSpPr>
              <a:cxnSpLocks noChangeShapeType="1"/>
              <a:stCxn id="241" idx="7"/>
              <a:endCxn id="242" idx="4"/>
            </p:cNvCxnSpPr>
            <p:nvPr/>
          </p:nvCxnSpPr>
          <p:spPr bwMode="auto">
            <a:xfrm flipH="1">
              <a:off x="3097760" y="4479555"/>
              <a:ext cx="127524" cy="14064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7" name="Straight Connector 93"/>
            <p:cNvCxnSpPr>
              <a:cxnSpLocks noChangeShapeType="1"/>
              <a:stCxn id="248" idx="7"/>
              <a:endCxn id="249" idx="4"/>
            </p:cNvCxnSpPr>
            <p:nvPr/>
          </p:nvCxnSpPr>
          <p:spPr bwMode="auto">
            <a:xfrm flipH="1">
              <a:off x="2780597" y="4716567"/>
              <a:ext cx="55306" cy="23688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8" name="Straight Connector 94"/>
            <p:cNvCxnSpPr>
              <a:cxnSpLocks noChangeShapeType="1"/>
              <a:stCxn id="254" idx="7"/>
              <a:endCxn id="252" idx="4"/>
            </p:cNvCxnSpPr>
            <p:nvPr/>
          </p:nvCxnSpPr>
          <p:spPr bwMode="auto">
            <a:xfrm flipH="1">
              <a:off x="3152660" y="4953579"/>
              <a:ext cx="52138" cy="18652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9" name="Straight Connector 95"/>
            <p:cNvCxnSpPr>
              <a:cxnSpLocks noChangeShapeType="1"/>
              <a:stCxn id="229" idx="7"/>
              <a:endCxn id="232" idx="0"/>
            </p:cNvCxnSpPr>
            <p:nvPr/>
          </p:nvCxnSpPr>
          <p:spPr bwMode="auto">
            <a:xfrm>
              <a:off x="2403350" y="3945586"/>
              <a:ext cx="8615" cy="27963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0" name="Straight Connector 96"/>
            <p:cNvCxnSpPr>
              <a:cxnSpLocks noChangeShapeType="1"/>
              <a:stCxn id="234" idx="7"/>
              <a:endCxn id="233" idx="4"/>
            </p:cNvCxnSpPr>
            <p:nvPr/>
          </p:nvCxnSpPr>
          <p:spPr bwMode="auto">
            <a:xfrm flipH="1">
              <a:off x="2561298" y="4269303"/>
              <a:ext cx="148956" cy="10500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1" name="Straight Connector 97"/>
            <p:cNvCxnSpPr>
              <a:cxnSpLocks noChangeShapeType="1"/>
              <a:stCxn id="237" idx="0"/>
              <a:endCxn id="236" idx="4"/>
            </p:cNvCxnSpPr>
            <p:nvPr/>
          </p:nvCxnSpPr>
          <p:spPr bwMode="auto">
            <a:xfrm>
              <a:off x="2799175" y="3720885"/>
              <a:ext cx="250" cy="22457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2" name="Straight Connector 98"/>
            <p:cNvCxnSpPr>
              <a:cxnSpLocks noChangeShapeType="1"/>
              <a:stCxn id="230" idx="4"/>
              <a:endCxn id="229" idx="7"/>
            </p:cNvCxnSpPr>
            <p:nvPr/>
          </p:nvCxnSpPr>
          <p:spPr bwMode="auto">
            <a:xfrm flipH="1">
              <a:off x="2403350" y="3720885"/>
              <a:ext cx="125" cy="22470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3" name="Straight Connector 99"/>
            <p:cNvCxnSpPr>
              <a:cxnSpLocks noChangeShapeType="1"/>
              <a:stCxn id="258" idx="7"/>
              <a:endCxn id="259" idx="4"/>
            </p:cNvCxnSpPr>
            <p:nvPr/>
          </p:nvCxnSpPr>
          <p:spPr bwMode="auto">
            <a:xfrm>
              <a:off x="1480686" y="3678035"/>
              <a:ext cx="125" cy="42432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4" name="Straight Connector 100"/>
            <p:cNvCxnSpPr>
              <a:cxnSpLocks noChangeShapeType="1"/>
              <a:stCxn id="270" idx="7"/>
              <a:endCxn id="267" idx="4"/>
            </p:cNvCxnSpPr>
            <p:nvPr/>
          </p:nvCxnSpPr>
          <p:spPr bwMode="auto">
            <a:xfrm flipH="1">
              <a:off x="1537764" y="5096266"/>
              <a:ext cx="30035" cy="36579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5" name="Straight Connector 101"/>
            <p:cNvCxnSpPr>
              <a:cxnSpLocks noChangeShapeType="1"/>
              <a:stCxn id="262" idx="4"/>
              <a:endCxn id="263" idx="4"/>
            </p:cNvCxnSpPr>
            <p:nvPr/>
          </p:nvCxnSpPr>
          <p:spPr bwMode="auto">
            <a:xfrm flipH="1">
              <a:off x="2012445" y="4341771"/>
              <a:ext cx="59773" cy="23446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6" name="Straight Connector 102"/>
            <p:cNvCxnSpPr>
              <a:cxnSpLocks noChangeShapeType="1"/>
              <a:stCxn id="277" idx="0"/>
              <a:endCxn id="276" idx="7"/>
            </p:cNvCxnSpPr>
            <p:nvPr/>
          </p:nvCxnSpPr>
          <p:spPr bwMode="auto">
            <a:xfrm flipH="1">
              <a:off x="1552195" y="4297809"/>
              <a:ext cx="182784" cy="16454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7" name="Straight Connector 103"/>
            <p:cNvCxnSpPr>
              <a:cxnSpLocks noChangeShapeType="1"/>
              <a:stCxn id="260" idx="4"/>
              <a:endCxn id="277" idx="4"/>
            </p:cNvCxnSpPr>
            <p:nvPr/>
          </p:nvCxnSpPr>
          <p:spPr bwMode="auto">
            <a:xfrm>
              <a:off x="1724331" y="4093330"/>
              <a:ext cx="10897" cy="20447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8" name="Straight Connector 104"/>
            <p:cNvCxnSpPr>
              <a:cxnSpLocks noChangeShapeType="1"/>
              <a:stCxn id="259" idx="7"/>
              <a:endCxn id="255" idx="4"/>
            </p:cNvCxnSpPr>
            <p:nvPr/>
          </p:nvCxnSpPr>
          <p:spPr bwMode="auto">
            <a:xfrm flipH="1">
              <a:off x="1390019" y="4102482"/>
              <a:ext cx="90667" cy="22785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9" name="Straight Connector 105"/>
            <p:cNvCxnSpPr>
              <a:cxnSpLocks noChangeShapeType="1"/>
              <a:stCxn id="274" idx="7"/>
              <a:endCxn id="271" idx="4"/>
            </p:cNvCxnSpPr>
            <p:nvPr/>
          </p:nvCxnSpPr>
          <p:spPr bwMode="auto">
            <a:xfrm flipH="1">
              <a:off x="1364849" y="4620325"/>
              <a:ext cx="79887" cy="29996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0" name="Straight Connector 106"/>
            <p:cNvCxnSpPr>
              <a:cxnSpLocks noChangeShapeType="1"/>
              <a:stCxn id="275" idx="7"/>
              <a:endCxn id="273" idx="7"/>
            </p:cNvCxnSpPr>
            <p:nvPr/>
          </p:nvCxnSpPr>
          <p:spPr bwMode="auto">
            <a:xfrm flipH="1">
              <a:off x="1576206" y="4620325"/>
              <a:ext cx="158897" cy="20136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1" name="Straight Connector 107"/>
            <p:cNvCxnSpPr>
              <a:cxnSpLocks noChangeShapeType="1"/>
              <a:stCxn id="272" idx="4"/>
              <a:endCxn id="270" idx="7"/>
            </p:cNvCxnSpPr>
            <p:nvPr/>
          </p:nvCxnSpPr>
          <p:spPr bwMode="auto">
            <a:xfrm flipH="1">
              <a:off x="1567799" y="5014618"/>
              <a:ext cx="183339" cy="816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212" name="Freeform 1868"/>
            <p:cNvSpPr>
              <a:spLocks noEditPoints="1"/>
            </p:cNvSpPr>
            <p:nvPr/>
          </p:nvSpPr>
          <p:spPr bwMode="auto">
            <a:xfrm>
              <a:off x="1239676" y="3808184"/>
              <a:ext cx="2151224" cy="1479414"/>
            </a:xfrm>
            <a:custGeom>
              <a:avLst/>
              <a:gdLst>
                <a:gd name="T0" fmla="*/ 15 w 9568"/>
                <a:gd name="T1" fmla="*/ 590 h 4288"/>
                <a:gd name="T2" fmla="*/ 59 w 9568"/>
                <a:gd name="T3" fmla="*/ 447 h 4288"/>
                <a:gd name="T4" fmla="*/ 215 w 9568"/>
                <a:gd name="T5" fmla="*/ 219 h 4288"/>
                <a:gd name="T6" fmla="*/ 328 w 9568"/>
                <a:gd name="T7" fmla="*/ 124 h 4288"/>
                <a:gd name="T8" fmla="*/ 517 w 9568"/>
                <a:gd name="T9" fmla="*/ 34 h 4288"/>
                <a:gd name="T10" fmla="*/ 735 w 9568"/>
                <a:gd name="T11" fmla="*/ 1 h 4288"/>
                <a:gd name="T12" fmla="*/ 8979 w 9568"/>
                <a:gd name="T13" fmla="*/ 15 h 4288"/>
                <a:gd name="T14" fmla="*/ 9122 w 9568"/>
                <a:gd name="T15" fmla="*/ 59 h 4288"/>
                <a:gd name="T16" fmla="*/ 9351 w 9568"/>
                <a:gd name="T17" fmla="*/ 215 h 4288"/>
                <a:gd name="T18" fmla="*/ 9445 w 9568"/>
                <a:gd name="T19" fmla="*/ 328 h 4288"/>
                <a:gd name="T20" fmla="*/ 9535 w 9568"/>
                <a:gd name="T21" fmla="*/ 517 h 4288"/>
                <a:gd name="T22" fmla="*/ 9568 w 9568"/>
                <a:gd name="T23" fmla="*/ 735 h 4288"/>
                <a:gd name="T24" fmla="*/ 9554 w 9568"/>
                <a:gd name="T25" fmla="*/ 3699 h 4288"/>
                <a:gd name="T26" fmla="*/ 9510 w 9568"/>
                <a:gd name="T27" fmla="*/ 3842 h 4288"/>
                <a:gd name="T28" fmla="*/ 9355 w 9568"/>
                <a:gd name="T29" fmla="*/ 4071 h 4288"/>
                <a:gd name="T30" fmla="*/ 9242 w 9568"/>
                <a:gd name="T31" fmla="*/ 4165 h 4288"/>
                <a:gd name="T32" fmla="*/ 9052 w 9568"/>
                <a:gd name="T33" fmla="*/ 4255 h 4288"/>
                <a:gd name="T34" fmla="*/ 8834 w 9568"/>
                <a:gd name="T35" fmla="*/ 4288 h 4288"/>
                <a:gd name="T36" fmla="*/ 590 w 9568"/>
                <a:gd name="T37" fmla="*/ 4274 h 4288"/>
                <a:gd name="T38" fmla="*/ 447 w 9568"/>
                <a:gd name="T39" fmla="*/ 4230 h 4288"/>
                <a:gd name="T40" fmla="*/ 219 w 9568"/>
                <a:gd name="T41" fmla="*/ 4075 h 4288"/>
                <a:gd name="T42" fmla="*/ 124 w 9568"/>
                <a:gd name="T43" fmla="*/ 3962 h 4288"/>
                <a:gd name="T44" fmla="*/ 34 w 9568"/>
                <a:gd name="T45" fmla="*/ 3772 h 4288"/>
                <a:gd name="T46" fmla="*/ 1 w 9568"/>
                <a:gd name="T47" fmla="*/ 3554 h 4288"/>
                <a:gd name="T48" fmla="*/ 68 w 9568"/>
                <a:gd name="T49" fmla="*/ 3620 h 4288"/>
                <a:gd name="T50" fmla="*/ 118 w 9568"/>
                <a:gd name="T51" fmla="*/ 3816 h 4288"/>
                <a:gd name="T52" fmla="*/ 177 w 9568"/>
                <a:gd name="T53" fmla="*/ 3926 h 4288"/>
                <a:gd name="T54" fmla="*/ 364 w 9568"/>
                <a:gd name="T55" fmla="*/ 4112 h 4288"/>
                <a:gd name="T56" fmla="*/ 473 w 9568"/>
                <a:gd name="T57" fmla="*/ 4171 h 4288"/>
                <a:gd name="T58" fmla="*/ 666 w 9568"/>
                <a:gd name="T59" fmla="*/ 4221 h 4288"/>
                <a:gd name="T60" fmla="*/ 8900 w 9568"/>
                <a:gd name="T61" fmla="*/ 4221 h 4288"/>
                <a:gd name="T62" fmla="*/ 9096 w 9568"/>
                <a:gd name="T63" fmla="*/ 4171 h 4288"/>
                <a:gd name="T64" fmla="*/ 9206 w 9568"/>
                <a:gd name="T65" fmla="*/ 4112 h 4288"/>
                <a:gd name="T66" fmla="*/ 9392 w 9568"/>
                <a:gd name="T67" fmla="*/ 3926 h 4288"/>
                <a:gd name="T68" fmla="*/ 9451 w 9568"/>
                <a:gd name="T69" fmla="*/ 3816 h 4288"/>
                <a:gd name="T70" fmla="*/ 9501 w 9568"/>
                <a:gd name="T71" fmla="*/ 3623 h 4288"/>
                <a:gd name="T72" fmla="*/ 9501 w 9568"/>
                <a:gd name="T73" fmla="*/ 669 h 4288"/>
                <a:gd name="T74" fmla="*/ 9451 w 9568"/>
                <a:gd name="T75" fmla="*/ 473 h 4288"/>
                <a:gd name="T76" fmla="*/ 9392 w 9568"/>
                <a:gd name="T77" fmla="*/ 364 h 4288"/>
                <a:gd name="T78" fmla="*/ 9206 w 9568"/>
                <a:gd name="T79" fmla="*/ 177 h 4288"/>
                <a:gd name="T80" fmla="*/ 9096 w 9568"/>
                <a:gd name="T81" fmla="*/ 118 h 4288"/>
                <a:gd name="T82" fmla="*/ 8903 w 9568"/>
                <a:gd name="T83" fmla="*/ 68 h 4288"/>
                <a:gd name="T84" fmla="*/ 669 w 9568"/>
                <a:gd name="T85" fmla="*/ 68 h 4288"/>
                <a:gd name="T86" fmla="*/ 473 w 9568"/>
                <a:gd name="T87" fmla="*/ 118 h 4288"/>
                <a:gd name="T88" fmla="*/ 364 w 9568"/>
                <a:gd name="T89" fmla="*/ 177 h 4288"/>
                <a:gd name="T90" fmla="*/ 177 w 9568"/>
                <a:gd name="T91" fmla="*/ 364 h 4288"/>
                <a:gd name="T92" fmla="*/ 118 w 9568"/>
                <a:gd name="T93" fmla="*/ 473 h 4288"/>
                <a:gd name="T94" fmla="*/ 68 w 9568"/>
                <a:gd name="T95" fmla="*/ 666 h 42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568"/>
                <a:gd name="T145" fmla="*/ 0 h 4288"/>
                <a:gd name="T146" fmla="*/ 9568 w 9568"/>
                <a:gd name="T147" fmla="*/ 4288 h 428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568" h="4288">
                  <a:moveTo>
                    <a:pt x="0" y="736"/>
                  </a:moveTo>
                  <a:lnTo>
                    <a:pt x="5" y="663"/>
                  </a:lnTo>
                  <a:lnTo>
                    <a:pt x="15" y="590"/>
                  </a:lnTo>
                  <a:lnTo>
                    <a:pt x="34" y="519"/>
                  </a:lnTo>
                  <a:lnTo>
                    <a:pt x="57" y="452"/>
                  </a:lnTo>
                  <a:cubicBezTo>
                    <a:pt x="58" y="450"/>
                    <a:pt x="59" y="449"/>
                    <a:pt x="59" y="447"/>
                  </a:cubicBezTo>
                  <a:lnTo>
                    <a:pt x="124" y="328"/>
                  </a:lnTo>
                  <a:cubicBezTo>
                    <a:pt x="125" y="326"/>
                    <a:pt x="127" y="325"/>
                    <a:pt x="128" y="323"/>
                  </a:cubicBezTo>
                  <a:lnTo>
                    <a:pt x="215" y="219"/>
                  </a:lnTo>
                  <a:cubicBezTo>
                    <a:pt x="216" y="217"/>
                    <a:pt x="217" y="216"/>
                    <a:pt x="219" y="215"/>
                  </a:cubicBezTo>
                  <a:lnTo>
                    <a:pt x="323" y="128"/>
                  </a:lnTo>
                  <a:cubicBezTo>
                    <a:pt x="325" y="127"/>
                    <a:pt x="326" y="125"/>
                    <a:pt x="328" y="124"/>
                  </a:cubicBezTo>
                  <a:lnTo>
                    <a:pt x="447" y="59"/>
                  </a:lnTo>
                  <a:cubicBezTo>
                    <a:pt x="449" y="59"/>
                    <a:pt x="450" y="58"/>
                    <a:pt x="452" y="57"/>
                  </a:cubicBezTo>
                  <a:lnTo>
                    <a:pt x="517" y="34"/>
                  </a:lnTo>
                  <a:lnTo>
                    <a:pt x="586" y="16"/>
                  </a:lnTo>
                  <a:lnTo>
                    <a:pt x="660" y="5"/>
                  </a:lnTo>
                  <a:lnTo>
                    <a:pt x="735" y="1"/>
                  </a:lnTo>
                  <a:lnTo>
                    <a:pt x="8832" y="0"/>
                  </a:lnTo>
                  <a:lnTo>
                    <a:pt x="8906" y="5"/>
                  </a:lnTo>
                  <a:lnTo>
                    <a:pt x="8979" y="15"/>
                  </a:lnTo>
                  <a:lnTo>
                    <a:pt x="9050" y="34"/>
                  </a:lnTo>
                  <a:lnTo>
                    <a:pt x="9117" y="57"/>
                  </a:lnTo>
                  <a:cubicBezTo>
                    <a:pt x="9119" y="58"/>
                    <a:pt x="9120" y="59"/>
                    <a:pt x="9122" y="59"/>
                  </a:cubicBezTo>
                  <a:lnTo>
                    <a:pt x="9242" y="124"/>
                  </a:lnTo>
                  <a:cubicBezTo>
                    <a:pt x="9244" y="125"/>
                    <a:pt x="9245" y="127"/>
                    <a:pt x="9247" y="128"/>
                  </a:cubicBezTo>
                  <a:lnTo>
                    <a:pt x="9351" y="215"/>
                  </a:lnTo>
                  <a:cubicBezTo>
                    <a:pt x="9352" y="216"/>
                    <a:pt x="9354" y="218"/>
                    <a:pt x="9355" y="219"/>
                  </a:cubicBezTo>
                  <a:lnTo>
                    <a:pt x="9441" y="323"/>
                  </a:lnTo>
                  <a:cubicBezTo>
                    <a:pt x="9442" y="325"/>
                    <a:pt x="9444" y="326"/>
                    <a:pt x="9445" y="328"/>
                  </a:cubicBezTo>
                  <a:lnTo>
                    <a:pt x="9510" y="447"/>
                  </a:lnTo>
                  <a:cubicBezTo>
                    <a:pt x="9510" y="449"/>
                    <a:pt x="9511" y="450"/>
                    <a:pt x="9512" y="452"/>
                  </a:cubicBezTo>
                  <a:lnTo>
                    <a:pt x="9535" y="517"/>
                  </a:lnTo>
                  <a:lnTo>
                    <a:pt x="9553" y="586"/>
                  </a:lnTo>
                  <a:lnTo>
                    <a:pt x="9564" y="660"/>
                  </a:lnTo>
                  <a:lnTo>
                    <a:pt x="9568" y="735"/>
                  </a:lnTo>
                  <a:lnTo>
                    <a:pt x="9568" y="3552"/>
                  </a:lnTo>
                  <a:lnTo>
                    <a:pt x="9564" y="3626"/>
                  </a:lnTo>
                  <a:lnTo>
                    <a:pt x="9554" y="3699"/>
                  </a:lnTo>
                  <a:lnTo>
                    <a:pt x="9535" y="3770"/>
                  </a:lnTo>
                  <a:lnTo>
                    <a:pt x="9512" y="3837"/>
                  </a:lnTo>
                  <a:cubicBezTo>
                    <a:pt x="9511" y="3839"/>
                    <a:pt x="9510" y="3840"/>
                    <a:pt x="9510" y="3842"/>
                  </a:cubicBezTo>
                  <a:lnTo>
                    <a:pt x="9445" y="3962"/>
                  </a:lnTo>
                  <a:cubicBezTo>
                    <a:pt x="9444" y="3964"/>
                    <a:pt x="9442" y="3965"/>
                    <a:pt x="9441" y="3967"/>
                  </a:cubicBezTo>
                  <a:lnTo>
                    <a:pt x="9355" y="4071"/>
                  </a:lnTo>
                  <a:cubicBezTo>
                    <a:pt x="9354" y="4072"/>
                    <a:pt x="9352" y="4074"/>
                    <a:pt x="9351" y="4075"/>
                  </a:cubicBezTo>
                  <a:lnTo>
                    <a:pt x="9247" y="4161"/>
                  </a:lnTo>
                  <a:cubicBezTo>
                    <a:pt x="9245" y="4162"/>
                    <a:pt x="9244" y="4164"/>
                    <a:pt x="9242" y="4165"/>
                  </a:cubicBezTo>
                  <a:lnTo>
                    <a:pt x="9122" y="4230"/>
                  </a:lnTo>
                  <a:cubicBezTo>
                    <a:pt x="9120" y="4230"/>
                    <a:pt x="9119" y="4231"/>
                    <a:pt x="9117" y="4232"/>
                  </a:cubicBezTo>
                  <a:lnTo>
                    <a:pt x="9052" y="4255"/>
                  </a:lnTo>
                  <a:lnTo>
                    <a:pt x="8983" y="4273"/>
                  </a:lnTo>
                  <a:lnTo>
                    <a:pt x="8909" y="4284"/>
                  </a:lnTo>
                  <a:lnTo>
                    <a:pt x="8834" y="4288"/>
                  </a:lnTo>
                  <a:lnTo>
                    <a:pt x="736" y="4288"/>
                  </a:lnTo>
                  <a:lnTo>
                    <a:pt x="663" y="4284"/>
                  </a:lnTo>
                  <a:lnTo>
                    <a:pt x="590" y="4274"/>
                  </a:lnTo>
                  <a:lnTo>
                    <a:pt x="519" y="4255"/>
                  </a:lnTo>
                  <a:lnTo>
                    <a:pt x="452" y="4232"/>
                  </a:lnTo>
                  <a:cubicBezTo>
                    <a:pt x="450" y="4231"/>
                    <a:pt x="449" y="4230"/>
                    <a:pt x="447" y="4230"/>
                  </a:cubicBezTo>
                  <a:lnTo>
                    <a:pt x="328" y="4165"/>
                  </a:lnTo>
                  <a:cubicBezTo>
                    <a:pt x="326" y="4164"/>
                    <a:pt x="325" y="4162"/>
                    <a:pt x="323" y="4161"/>
                  </a:cubicBezTo>
                  <a:lnTo>
                    <a:pt x="219" y="4075"/>
                  </a:lnTo>
                  <a:cubicBezTo>
                    <a:pt x="218" y="4074"/>
                    <a:pt x="216" y="4072"/>
                    <a:pt x="215" y="4071"/>
                  </a:cubicBezTo>
                  <a:lnTo>
                    <a:pt x="128" y="3967"/>
                  </a:lnTo>
                  <a:cubicBezTo>
                    <a:pt x="127" y="3965"/>
                    <a:pt x="125" y="3964"/>
                    <a:pt x="124" y="3962"/>
                  </a:cubicBezTo>
                  <a:lnTo>
                    <a:pt x="59" y="3842"/>
                  </a:lnTo>
                  <a:cubicBezTo>
                    <a:pt x="59" y="3840"/>
                    <a:pt x="58" y="3839"/>
                    <a:pt x="57" y="3837"/>
                  </a:cubicBezTo>
                  <a:lnTo>
                    <a:pt x="34" y="3772"/>
                  </a:lnTo>
                  <a:lnTo>
                    <a:pt x="16" y="3703"/>
                  </a:lnTo>
                  <a:lnTo>
                    <a:pt x="5" y="3629"/>
                  </a:lnTo>
                  <a:lnTo>
                    <a:pt x="1" y="3554"/>
                  </a:lnTo>
                  <a:lnTo>
                    <a:pt x="0" y="736"/>
                  </a:lnTo>
                  <a:close/>
                  <a:moveTo>
                    <a:pt x="64" y="3551"/>
                  </a:moveTo>
                  <a:lnTo>
                    <a:pt x="68" y="3620"/>
                  </a:lnTo>
                  <a:lnTo>
                    <a:pt x="77" y="3686"/>
                  </a:lnTo>
                  <a:lnTo>
                    <a:pt x="95" y="3751"/>
                  </a:lnTo>
                  <a:lnTo>
                    <a:pt x="118" y="3816"/>
                  </a:lnTo>
                  <a:lnTo>
                    <a:pt x="116" y="3811"/>
                  </a:lnTo>
                  <a:lnTo>
                    <a:pt x="181" y="3931"/>
                  </a:lnTo>
                  <a:lnTo>
                    <a:pt x="177" y="3926"/>
                  </a:lnTo>
                  <a:lnTo>
                    <a:pt x="264" y="4030"/>
                  </a:lnTo>
                  <a:lnTo>
                    <a:pt x="260" y="4026"/>
                  </a:lnTo>
                  <a:lnTo>
                    <a:pt x="364" y="4112"/>
                  </a:lnTo>
                  <a:lnTo>
                    <a:pt x="359" y="4108"/>
                  </a:lnTo>
                  <a:lnTo>
                    <a:pt x="478" y="4173"/>
                  </a:lnTo>
                  <a:lnTo>
                    <a:pt x="473" y="4171"/>
                  </a:lnTo>
                  <a:lnTo>
                    <a:pt x="536" y="4194"/>
                  </a:lnTo>
                  <a:lnTo>
                    <a:pt x="599" y="4211"/>
                  </a:lnTo>
                  <a:lnTo>
                    <a:pt x="666" y="4221"/>
                  </a:lnTo>
                  <a:lnTo>
                    <a:pt x="736" y="4224"/>
                  </a:lnTo>
                  <a:lnTo>
                    <a:pt x="8831" y="4225"/>
                  </a:lnTo>
                  <a:lnTo>
                    <a:pt x="8900" y="4221"/>
                  </a:lnTo>
                  <a:lnTo>
                    <a:pt x="8966" y="4212"/>
                  </a:lnTo>
                  <a:lnTo>
                    <a:pt x="9031" y="4194"/>
                  </a:lnTo>
                  <a:lnTo>
                    <a:pt x="9096" y="4171"/>
                  </a:lnTo>
                  <a:lnTo>
                    <a:pt x="9091" y="4173"/>
                  </a:lnTo>
                  <a:lnTo>
                    <a:pt x="9211" y="4108"/>
                  </a:lnTo>
                  <a:lnTo>
                    <a:pt x="9206" y="4112"/>
                  </a:lnTo>
                  <a:lnTo>
                    <a:pt x="9310" y="4026"/>
                  </a:lnTo>
                  <a:lnTo>
                    <a:pt x="9306" y="4030"/>
                  </a:lnTo>
                  <a:lnTo>
                    <a:pt x="9392" y="3926"/>
                  </a:lnTo>
                  <a:lnTo>
                    <a:pt x="9388" y="3931"/>
                  </a:lnTo>
                  <a:lnTo>
                    <a:pt x="9453" y="3811"/>
                  </a:lnTo>
                  <a:lnTo>
                    <a:pt x="9451" y="3816"/>
                  </a:lnTo>
                  <a:lnTo>
                    <a:pt x="9474" y="3753"/>
                  </a:lnTo>
                  <a:lnTo>
                    <a:pt x="9491" y="3690"/>
                  </a:lnTo>
                  <a:lnTo>
                    <a:pt x="9501" y="3623"/>
                  </a:lnTo>
                  <a:lnTo>
                    <a:pt x="9504" y="3552"/>
                  </a:lnTo>
                  <a:lnTo>
                    <a:pt x="9505" y="738"/>
                  </a:lnTo>
                  <a:lnTo>
                    <a:pt x="9501" y="669"/>
                  </a:lnTo>
                  <a:lnTo>
                    <a:pt x="9492" y="603"/>
                  </a:lnTo>
                  <a:lnTo>
                    <a:pt x="9474" y="538"/>
                  </a:lnTo>
                  <a:lnTo>
                    <a:pt x="9451" y="473"/>
                  </a:lnTo>
                  <a:lnTo>
                    <a:pt x="9453" y="478"/>
                  </a:lnTo>
                  <a:lnTo>
                    <a:pt x="9388" y="359"/>
                  </a:lnTo>
                  <a:lnTo>
                    <a:pt x="9392" y="364"/>
                  </a:lnTo>
                  <a:lnTo>
                    <a:pt x="9306" y="260"/>
                  </a:lnTo>
                  <a:lnTo>
                    <a:pt x="9310" y="264"/>
                  </a:lnTo>
                  <a:lnTo>
                    <a:pt x="9206" y="177"/>
                  </a:lnTo>
                  <a:lnTo>
                    <a:pt x="9211" y="181"/>
                  </a:lnTo>
                  <a:lnTo>
                    <a:pt x="9091" y="116"/>
                  </a:lnTo>
                  <a:lnTo>
                    <a:pt x="9096" y="118"/>
                  </a:lnTo>
                  <a:lnTo>
                    <a:pt x="9033" y="95"/>
                  </a:lnTo>
                  <a:lnTo>
                    <a:pt x="8970" y="78"/>
                  </a:lnTo>
                  <a:lnTo>
                    <a:pt x="8903" y="68"/>
                  </a:lnTo>
                  <a:lnTo>
                    <a:pt x="8832" y="64"/>
                  </a:lnTo>
                  <a:lnTo>
                    <a:pt x="738" y="64"/>
                  </a:lnTo>
                  <a:lnTo>
                    <a:pt x="669" y="68"/>
                  </a:lnTo>
                  <a:lnTo>
                    <a:pt x="603" y="77"/>
                  </a:lnTo>
                  <a:lnTo>
                    <a:pt x="538" y="95"/>
                  </a:lnTo>
                  <a:lnTo>
                    <a:pt x="473" y="118"/>
                  </a:lnTo>
                  <a:lnTo>
                    <a:pt x="478" y="116"/>
                  </a:lnTo>
                  <a:lnTo>
                    <a:pt x="359" y="181"/>
                  </a:lnTo>
                  <a:lnTo>
                    <a:pt x="364" y="177"/>
                  </a:lnTo>
                  <a:lnTo>
                    <a:pt x="260" y="264"/>
                  </a:lnTo>
                  <a:lnTo>
                    <a:pt x="264" y="260"/>
                  </a:lnTo>
                  <a:lnTo>
                    <a:pt x="177" y="364"/>
                  </a:lnTo>
                  <a:lnTo>
                    <a:pt x="181" y="359"/>
                  </a:lnTo>
                  <a:lnTo>
                    <a:pt x="116" y="478"/>
                  </a:lnTo>
                  <a:lnTo>
                    <a:pt x="118" y="473"/>
                  </a:lnTo>
                  <a:lnTo>
                    <a:pt x="95" y="536"/>
                  </a:lnTo>
                  <a:lnTo>
                    <a:pt x="78" y="599"/>
                  </a:lnTo>
                  <a:lnTo>
                    <a:pt x="68" y="666"/>
                  </a:lnTo>
                  <a:lnTo>
                    <a:pt x="64" y="736"/>
                  </a:lnTo>
                  <a:lnTo>
                    <a:pt x="64" y="3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13" name="Straight Connector 117"/>
            <p:cNvCxnSpPr>
              <a:cxnSpLocks noChangeShapeType="1"/>
            </p:cNvCxnSpPr>
            <p:nvPr/>
          </p:nvCxnSpPr>
          <p:spPr bwMode="auto">
            <a:xfrm flipV="1">
              <a:off x="3264408" y="4707860"/>
              <a:ext cx="329692" cy="1006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4" name="Straight Connector 118"/>
            <p:cNvCxnSpPr>
              <a:cxnSpLocks noChangeShapeType="1"/>
              <a:stCxn id="248" idx="4"/>
              <a:endCxn id="242" idx="1"/>
            </p:cNvCxnSpPr>
            <p:nvPr/>
          </p:nvCxnSpPr>
          <p:spPr bwMode="auto">
            <a:xfrm flipV="1">
              <a:off x="2847765" y="4620321"/>
              <a:ext cx="261606" cy="9636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5" name="Straight Connector 119"/>
            <p:cNvCxnSpPr>
              <a:cxnSpLocks noChangeShapeType="1"/>
              <a:stCxn id="234" idx="4"/>
              <a:endCxn id="235" idx="1"/>
            </p:cNvCxnSpPr>
            <p:nvPr/>
          </p:nvCxnSpPr>
          <p:spPr bwMode="auto">
            <a:xfrm flipV="1">
              <a:off x="2722116" y="4120211"/>
              <a:ext cx="193479" cy="14921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6" name="Straight Connector 120"/>
            <p:cNvCxnSpPr>
              <a:cxnSpLocks noChangeShapeType="1"/>
              <a:stCxn id="231" idx="4"/>
              <a:endCxn id="232" idx="4"/>
            </p:cNvCxnSpPr>
            <p:nvPr/>
          </p:nvCxnSpPr>
          <p:spPr bwMode="auto">
            <a:xfrm>
              <a:off x="2267815" y="4076374"/>
              <a:ext cx="156138" cy="1490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7" name="Straight Connector 121"/>
            <p:cNvCxnSpPr>
              <a:cxnSpLocks noChangeShapeType="1"/>
              <a:stCxn id="255" idx="4"/>
              <a:endCxn id="276" idx="7"/>
            </p:cNvCxnSpPr>
            <p:nvPr/>
          </p:nvCxnSpPr>
          <p:spPr bwMode="auto">
            <a:xfrm>
              <a:off x="1401756" y="4330588"/>
              <a:ext cx="162175" cy="1320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8" name="Straight Connector 122"/>
            <p:cNvCxnSpPr>
              <a:cxnSpLocks noChangeShapeType="1"/>
              <a:stCxn id="274" idx="4"/>
              <a:endCxn id="276" idx="7"/>
            </p:cNvCxnSpPr>
            <p:nvPr/>
          </p:nvCxnSpPr>
          <p:spPr bwMode="auto">
            <a:xfrm flipV="1">
              <a:off x="1456597" y="4462599"/>
              <a:ext cx="107334" cy="1578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9" name="Straight Connector 123"/>
            <p:cNvCxnSpPr>
              <a:cxnSpLocks noChangeShapeType="1"/>
              <a:stCxn id="275" idx="4"/>
              <a:endCxn id="276" idx="4"/>
            </p:cNvCxnSpPr>
            <p:nvPr/>
          </p:nvCxnSpPr>
          <p:spPr bwMode="auto">
            <a:xfrm flipH="1" flipV="1">
              <a:off x="1564056" y="4462474"/>
              <a:ext cx="182909" cy="15797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0" name="Straight Connector 124"/>
            <p:cNvCxnSpPr>
              <a:cxnSpLocks noChangeShapeType="1"/>
              <a:stCxn id="275" idx="1"/>
              <a:endCxn id="263" idx="7"/>
            </p:cNvCxnSpPr>
            <p:nvPr/>
          </p:nvCxnSpPr>
          <p:spPr bwMode="auto">
            <a:xfrm flipV="1">
              <a:off x="1746840" y="4576610"/>
              <a:ext cx="277217" cy="437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1" name="Straight Connector 125"/>
            <p:cNvCxnSpPr>
              <a:cxnSpLocks noChangeShapeType="1"/>
              <a:stCxn id="266" idx="4"/>
              <a:endCxn id="233" idx="7"/>
            </p:cNvCxnSpPr>
            <p:nvPr/>
          </p:nvCxnSpPr>
          <p:spPr bwMode="auto">
            <a:xfrm flipV="1">
              <a:off x="2304775" y="4374676"/>
              <a:ext cx="268134" cy="20180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2" name="Straight Connector 126"/>
            <p:cNvCxnSpPr>
              <a:cxnSpLocks noChangeShapeType="1"/>
              <a:stCxn id="262" idx="4"/>
              <a:endCxn id="231" idx="7"/>
            </p:cNvCxnSpPr>
            <p:nvPr/>
          </p:nvCxnSpPr>
          <p:spPr bwMode="auto">
            <a:xfrm flipV="1">
              <a:off x="2083954" y="4076500"/>
              <a:ext cx="183735" cy="26551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3" name="Straight Connector 127"/>
            <p:cNvCxnSpPr>
              <a:cxnSpLocks noChangeShapeType="1"/>
              <a:stCxn id="271" idx="4"/>
              <a:endCxn id="273" idx="0"/>
            </p:cNvCxnSpPr>
            <p:nvPr/>
          </p:nvCxnSpPr>
          <p:spPr bwMode="auto">
            <a:xfrm flipV="1">
              <a:off x="1376585" y="4821814"/>
              <a:ext cx="211232" cy="9872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4" name="Straight Connector 128"/>
            <p:cNvCxnSpPr>
              <a:cxnSpLocks noChangeShapeType="1"/>
              <a:stCxn id="251" idx="4"/>
              <a:endCxn id="252" idx="7"/>
            </p:cNvCxnSpPr>
            <p:nvPr/>
          </p:nvCxnSpPr>
          <p:spPr bwMode="auto">
            <a:xfrm flipV="1">
              <a:off x="2930196" y="5140475"/>
              <a:ext cx="234076" cy="3045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5" name="Straight Connector 129"/>
            <p:cNvCxnSpPr>
              <a:cxnSpLocks noChangeShapeType="1"/>
              <a:stCxn id="273" idx="1"/>
              <a:endCxn id="272" idx="4"/>
            </p:cNvCxnSpPr>
            <p:nvPr/>
          </p:nvCxnSpPr>
          <p:spPr bwMode="auto">
            <a:xfrm>
              <a:off x="1587943" y="4821688"/>
              <a:ext cx="174932" cy="19317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6" name="Straight Connector 130"/>
            <p:cNvCxnSpPr>
              <a:cxnSpLocks noChangeShapeType="1"/>
              <a:stCxn id="256" idx="1"/>
              <a:endCxn id="265" idx="7"/>
            </p:cNvCxnSpPr>
            <p:nvPr/>
          </p:nvCxnSpPr>
          <p:spPr bwMode="auto">
            <a:xfrm flipV="1">
              <a:off x="1987194" y="4796420"/>
              <a:ext cx="228410" cy="21831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7" name="Straight Connector 131"/>
            <p:cNvCxnSpPr>
              <a:cxnSpLocks noChangeShapeType="1"/>
              <a:stCxn id="264" idx="4"/>
              <a:endCxn id="245" idx="7"/>
            </p:cNvCxnSpPr>
            <p:nvPr/>
          </p:nvCxnSpPr>
          <p:spPr bwMode="auto">
            <a:xfrm flipV="1">
              <a:off x="2281468" y="5008589"/>
              <a:ext cx="188472" cy="13176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8" name="Straight Connector 132"/>
            <p:cNvCxnSpPr>
              <a:cxnSpLocks noChangeShapeType="1"/>
              <a:stCxn id="247" idx="4"/>
              <a:endCxn id="248" idx="4"/>
            </p:cNvCxnSpPr>
            <p:nvPr/>
          </p:nvCxnSpPr>
          <p:spPr bwMode="auto">
            <a:xfrm>
              <a:off x="2594188" y="4620447"/>
              <a:ext cx="253577" cy="9624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229" name="Freeform 2195"/>
            <p:cNvSpPr>
              <a:spLocks/>
            </p:cNvSpPr>
            <p:nvPr/>
          </p:nvSpPr>
          <p:spPr bwMode="auto">
            <a:xfrm>
              <a:off x="2363909" y="3902018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Freeform 2195"/>
            <p:cNvSpPr>
              <a:spLocks/>
            </p:cNvSpPr>
            <p:nvPr/>
          </p:nvSpPr>
          <p:spPr bwMode="auto">
            <a:xfrm>
              <a:off x="2363909" y="3677456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Freeform 2195"/>
            <p:cNvSpPr>
              <a:spLocks/>
            </p:cNvSpPr>
            <p:nvPr/>
          </p:nvSpPr>
          <p:spPr bwMode="auto">
            <a:xfrm>
              <a:off x="2216001" y="4032654"/>
              <a:ext cx="89608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Freeform 2195"/>
            <p:cNvSpPr>
              <a:spLocks/>
            </p:cNvSpPr>
            <p:nvPr/>
          </p:nvSpPr>
          <p:spPr bwMode="auto">
            <a:xfrm>
              <a:off x="2372547" y="4181642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Freeform 2195"/>
            <p:cNvSpPr>
              <a:spLocks/>
            </p:cNvSpPr>
            <p:nvPr/>
          </p:nvSpPr>
          <p:spPr bwMode="auto">
            <a:xfrm>
              <a:off x="2521535" y="4330630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Freeform 2195"/>
            <p:cNvSpPr>
              <a:spLocks/>
            </p:cNvSpPr>
            <p:nvPr/>
          </p:nvSpPr>
          <p:spPr bwMode="auto">
            <a:xfrm>
              <a:off x="2670523" y="4225906"/>
              <a:ext cx="8960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Freeform 2195"/>
            <p:cNvSpPr>
              <a:spLocks/>
            </p:cNvSpPr>
            <p:nvPr/>
          </p:nvSpPr>
          <p:spPr bwMode="auto">
            <a:xfrm>
              <a:off x="2863777" y="4076917"/>
              <a:ext cx="89608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Freeform 2195"/>
            <p:cNvSpPr>
              <a:spLocks/>
            </p:cNvSpPr>
            <p:nvPr/>
          </p:nvSpPr>
          <p:spPr bwMode="auto">
            <a:xfrm>
              <a:off x="2760133" y="3902018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Freeform 2195"/>
            <p:cNvSpPr>
              <a:spLocks/>
            </p:cNvSpPr>
            <p:nvPr/>
          </p:nvSpPr>
          <p:spPr bwMode="auto">
            <a:xfrm>
              <a:off x="2760133" y="3677456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Freeform 2195"/>
            <p:cNvSpPr>
              <a:spLocks/>
            </p:cNvSpPr>
            <p:nvPr/>
          </p:nvSpPr>
          <p:spPr bwMode="auto">
            <a:xfrm>
              <a:off x="3071065" y="4120103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Freeform 2195"/>
            <p:cNvSpPr>
              <a:spLocks/>
            </p:cNvSpPr>
            <p:nvPr/>
          </p:nvSpPr>
          <p:spPr bwMode="auto">
            <a:xfrm>
              <a:off x="3504492" y="4374411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Freeform 2195"/>
            <p:cNvSpPr>
              <a:spLocks/>
            </p:cNvSpPr>
            <p:nvPr/>
          </p:nvSpPr>
          <p:spPr bwMode="auto">
            <a:xfrm>
              <a:off x="3185505" y="4435353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Freeform 2195"/>
            <p:cNvSpPr>
              <a:spLocks/>
            </p:cNvSpPr>
            <p:nvPr/>
          </p:nvSpPr>
          <p:spPr bwMode="auto">
            <a:xfrm>
              <a:off x="3058109" y="4576785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Freeform 2195"/>
            <p:cNvSpPr>
              <a:spLocks/>
            </p:cNvSpPr>
            <p:nvPr/>
          </p:nvSpPr>
          <p:spPr bwMode="auto">
            <a:xfrm>
              <a:off x="3216814" y="4672871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Freeform 2195"/>
            <p:cNvSpPr>
              <a:spLocks/>
            </p:cNvSpPr>
            <p:nvPr/>
          </p:nvSpPr>
          <p:spPr bwMode="auto">
            <a:xfrm>
              <a:off x="3504492" y="4664234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Freeform 2195"/>
            <p:cNvSpPr>
              <a:spLocks/>
            </p:cNvSpPr>
            <p:nvPr/>
          </p:nvSpPr>
          <p:spPr bwMode="auto">
            <a:xfrm>
              <a:off x="2418971" y="4964370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Freeform 2195"/>
            <p:cNvSpPr>
              <a:spLocks/>
            </p:cNvSpPr>
            <p:nvPr/>
          </p:nvSpPr>
          <p:spPr bwMode="auto">
            <a:xfrm>
              <a:off x="2410334" y="4777595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Freeform 2195"/>
            <p:cNvSpPr>
              <a:spLocks/>
            </p:cNvSpPr>
            <p:nvPr/>
          </p:nvSpPr>
          <p:spPr bwMode="auto">
            <a:xfrm>
              <a:off x="2543127" y="4576785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Freeform 2195"/>
            <p:cNvSpPr>
              <a:spLocks/>
            </p:cNvSpPr>
            <p:nvPr/>
          </p:nvSpPr>
          <p:spPr bwMode="auto">
            <a:xfrm>
              <a:off x="2795760" y="4672871"/>
              <a:ext cx="8960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Freeform 2195"/>
            <p:cNvSpPr>
              <a:spLocks/>
            </p:cNvSpPr>
            <p:nvPr/>
          </p:nvSpPr>
          <p:spPr bwMode="auto">
            <a:xfrm>
              <a:off x="2740699" y="4909309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Freeform 2195"/>
            <p:cNvSpPr>
              <a:spLocks/>
            </p:cNvSpPr>
            <p:nvPr/>
          </p:nvSpPr>
          <p:spPr bwMode="auto">
            <a:xfrm>
              <a:off x="2639214" y="5096084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Freeform 2195"/>
            <p:cNvSpPr>
              <a:spLocks/>
            </p:cNvSpPr>
            <p:nvPr/>
          </p:nvSpPr>
          <p:spPr bwMode="auto">
            <a:xfrm>
              <a:off x="2878891" y="5127394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Freeform 2195"/>
            <p:cNvSpPr>
              <a:spLocks/>
            </p:cNvSpPr>
            <p:nvPr/>
          </p:nvSpPr>
          <p:spPr bwMode="auto">
            <a:xfrm>
              <a:off x="3113170" y="5096084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Freeform 2195"/>
            <p:cNvSpPr>
              <a:spLocks/>
            </p:cNvSpPr>
            <p:nvPr/>
          </p:nvSpPr>
          <p:spPr bwMode="auto">
            <a:xfrm>
              <a:off x="2989013" y="4821860"/>
              <a:ext cx="89608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Freeform 2195"/>
            <p:cNvSpPr>
              <a:spLocks/>
            </p:cNvSpPr>
            <p:nvPr/>
          </p:nvSpPr>
          <p:spPr bwMode="auto">
            <a:xfrm>
              <a:off x="3164991" y="4909309"/>
              <a:ext cx="8960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Freeform 2195"/>
            <p:cNvSpPr>
              <a:spLocks/>
            </p:cNvSpPr>
            <p:nvPr/>
          </p:nvSpPr>
          <p:spPr bwMode="auto">
            <a:xfrm>
              <a:off x="1350141" y="4286365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Freeform 2195"/>
            <p:cNvSpPr>
              <a:spLocks/>
            </p:cNvSpPr>
            <p:nvPr/>
          </p:nvSpPr>
          <p:spPr bwMode="auto">
            <a:xfrm>
              <a:off x="1935298" y="4970848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Freeform 2195"/>
            <p:cNvSpPr>
              <a:spLocks/>
            </p:cNvSpPr>
            <p:nvPr/>
          </p:nvSpPr>
          <p:spPr bwMode="auto">
            <a:xfrm>
              <a:off x="2863777" y="5418893"/>
              <a:ext cx="89608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Freeform 2195"/>
            <p:cNvSpPr>
              <a:spLocks/>
            </p:cNvSpPr>
            <p:nvPr/>
          </p:nvSpPr>
          <p:spPr bwMode="auto">
            <a:xfrm>
              <a:off x="1440829" y="3634271"/>
              <a:ext cx="89608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Freeform 2195"/>
            <p:cNvSpPr>
              <a:spLocks/>
            </p:cNvSpPr>
            <p:nvPr/>
          </p:nvSpPr>
          <p:spPr bwMode="auto">
            <a:xfrm>
              <a:off x="1440829" y="4058564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Freeform 2195"/>
            <p:cNvSpPr>
              <a:spLocks/>
            </p:cNvSpPr>
            <p:nvPr/>
          </p:nvSpPr>
          <p:spPr bwMode="auto">
            <a:xfrm>
              <a:off x="1684825" y="4049927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Freeform 2195"/>
            <p:cNvSpPr>
              <a:spLocks/>
            </p:cNvSpPr>
            <p:nvPr/>
          </p:nvSpPr>
          <p:spPr bwMode="auto">
            <a:xfrm>
              <a:off x="1879158" y="4094192"/>
              <a:ext cx="89608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Freeform 2195"/>
            <p:cNvSpPr>
              <a:spLocks/>
            </p:cNvSpPr>
            <p:nvPr/>
          </p:nvSpPr>
          <p:spPr bwMode="auto">
            <a:xfrm>
              <a:off x="2032465" y="4298241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Freeform 2195"/>
            <p:cNvSpPr>
              <a:spLocks/>
            </p:cNvSpPr>
            <p:nvPr/>
          </p:nvSpPr>
          <p:spPr bwMode="auto">
            <a:xfrm>
              <a:off x="1973085" y="4532520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Freeform 2195"/>
            <p:cNvSpPr>
              <a:spLocks/>
            </p:cNvSpPr>
            <p:nvPr/>
          </p:nvSpPr>
          <p:spPr bwMode="auto">
            <a:xfrm>
              <a:off x="2230036" y="5096084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Freeform 2195"/>
            <p:cNvSpPr>
              <a:spLocks/>
            </p:cNvSpPr>
            <p:nvPr/>
          </p:nvSpPr>
          <p:spPr bwMode="auto">
            <a:xfrm>
              <a:off x="2164179" y="4752764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Freeform 2195"/>
            <p:cNvSpPr>
              <a:spLocks/>
            </p:cNvSpPr>
            <p:nvPr/>
          </p:nvSpPr>
          <p:spPr bwMode="auto">
            <a:xfrm>
              <a:off x="2252708" y="4532520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Freeform 2195"/>
            <p:cNvSpPr>
              <a:spLocks/>
            </p:cNvSpPr>
            <p:nvPr/>
          </p:nvSpPr>
          <p:spPr bwMode="auto">
            <a:xfrm>
              <a:off x="1498050" y="5418893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Freeform 2195"/>
            <p:cNvSpPr>
              <a:spLocks/>
            </p:cNvSpPr>
            <p:nvPr/>
          </p:nvSpPr>
          <p:spPr bwMode="auto">
            <a:xfrm>
              <a:off x="1029492" y="4234543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Freeform 2195"/>
            <p:cNvSpPr>
              <a:spLocks/>
            </p:cNvSpPr>
            <p:nvPr/>
          </p:nvSpPr>
          <p:spPr bwMode="auto">
            <a:xfrm>
              <a:off x="1062961" y="4920105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Freeform 2195"/>
            <p:cNvSpPr>
              <a:spLocks/>
            </p:cNvSpPr>
            <p:nvPr/>
          </p:nvSpPr>
          <p:spPr bwMode="auto">
            <a:xfrm>
              <a:off x="1528279" y="5052899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Freeform 2195"/>
            <p:cNvSpPr>
              <a:spLocks/>
            </p:cNvSpPr>
            <p:nvPr/>
          </p:nvSpPr>
          <p:spPr bwMode="auto">
            <a:xfrm>
              <a:off x="1325310" y="4876921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Freeform 2195"/>
            <p:cNvSpPr>
              <a:spLocks/>
            </p:cNvSpPr>
            <p:nvPr/>
          </p:nvSpPr>
          <p:spPr bwMode="auto">
            <a:xfrm>
              <a:off x="1711816" y="4970848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Freeform 2195"/>
            <p:cNvSpPr>
              <a:spLocks/>
            </p:cNvSpPr>
            <p:nvPr/>
          </p:nvSpPr>
          <p:spPr bwMode="auto">
            <a:xfrm>
              <a:off x="1536917" y="4777595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Freeform 2195"/>
            <p:cNvSpPr>
              <a:spLocks/>
            </p:cNvSpPr>
            <p:nvPr/>
          </p:nvSpPr>
          <p:spPr bwMode="auto">
            <a:xfrm>
              <a:off x="1405201" y="4576785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Freeform 2195"/>
            <p:cNvSpPr>
              <a:spLocks/>
            </p:cNvSpPr>
            <p:nvPr/>
          </p:nvSpPr>
          <p:spPr bwMode="auto">
            <a:xfrm>
              <a:off x="1695621" y="4576785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Freeform 2195"/>
            <p:cNvSpPr>
              <a:spLocks/>
            </p:cNvSpPr>
            <p:nvPr/>
          </p:nvSpPr>
          <p:spPr bwMode="auto">
            <a:xfrm>
              <a:off x="1512085" y="4418079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Freeform 2195"/>
            <p:cNvSpPr>
              <a:spLocks/>
            </p:cNvSpPr>
            <p:nvPr/>
          </p:nvSpPr>
          <p:spPr bwMode="auto">
            <a:xfrm>
              <a:off x="1695621" y="4253976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134769" y="3024956"/>
            <a:ext cx="490087" cy="49008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87" name="Freeform 2195"/>
          <p:cNvSpPr>
            <a:spLocks/>
          </p:cNvSpPr>
          <p:nvPr/>
        </p:nvSpPr>
        <p:spPr bwMode="auto">
          <a:xfrm>
            <a:off x="4149796" y="3059101"/>
            <a:ext cx="89608" cy="88529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128" y="0"/>
              </a:cxn>
              <a:cxn ang="0">
                <a:pos x="128" y="0"/>
              </a:cxn>
              <a:cxn ang="0">
                <a:pos x="128" y="0"/>
              </a:cxn>
              <a:cxn ang="0">
                <a:pos x="256" y="128"/>
              </a:cxn>
              <a:cxn ang="0">
                <a:pos x="256" y="128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56"/>
              </a:cxn>
              <a:cxn ang="0">
                <a:pos x="128" y="256"/>
              </a:cxn>
              <a:cxn ang="0">
                <a:pos x="0" y="128"/>
              </a:cxn>
              <a:cxn ang="0">
                <a:pos x="0" y="128"/>
              </a:cxn>
            </a:cxnLst>
            <a:rect l="0" t="0" r="r" b="b"/>
            <a:pathLst>
              <a:path w="256" h="256">
                <a:moveTo>
                  <a:pt x="0" y="128"/>
                </a:moveTo>
                <a:cubicBezTo>
                  <a:pt x="0" y="58"/>
                  <a:pt x="58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lnTo>
                  <a:pt x="128" y="0"/>
                </a:lnTo>
                <a:cubicBezTo>
                  <a:pt x="199" y="0"/>
                  <a:pt x="256" y="58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lnTo>
                  <a:pt x="256" y="128"/>
                </a:lnTo>
                <a:cubicBezTo>
                  <a:pt x="256" y="199"/>
                  <a:pt x="199" y="256"/>
                  <a:pt x="128" y="256"/>
                </a:cubicBezTo>
                <a:cubicBezTo>
                  <a:pt x="128" y="256"/>
                  <a:pt x="128" y="256"/>
                  <a:pt x="128" y="256"/>
                </a:cubicBezTo>
                <a:lnTo>
                  <a:pt x="128" y="256"/>
                </a:lnTo>
                <a:cubicBezTo>
                  <a:pt x="58" y="256"/>
                  <a:pt x="0" y="199"/>
                  <a:pt x="0" y="128"/>
                </a:cubicBezTo>
                <a:cubicBezTo>
                  <a:pt x="0" y="128"/>
                  <a:pt x="0" y="128"/>
                  <a:pt x="0" y="12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chemeClr val="tx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285" name="Picture 284" descr="NitF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5" y="4715282"/>
            <a:ext cx="7668381" cy="2026852"/>
          </a:xfrm>
          <a:prstGeom prst="rect">
            <a:avLst/>
          </a:prstGeom>
        </p:spPr>
      </p:pic>
      <p:sp>
        <p:nvSpPr>
          <p:cNvPr id="278" name="Oval 277"/>
          <p:cNvSpPr/>
          <p:nvPr/>
        </p:nvSpPr>
        <p:spPr>
          <a:xfrm>
            <a:off x="3949418" y="2839893"/>
            <a:ext cx="490087" cy="49008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NH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056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Functionality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Genome and Model </a:t>
            </a:r>
            <a:r>
              <a:rPr lang="en-US" dirty="0" smtClean="0"/>
              <a:t>editing</a:t>
            </a:r>
            <a:endParaRPr lang="en-US" dirty="0"/>
          </a:p>
          <a:p>
            <a:pPr lvl="1"/>
            <a:r>
              <a:rPr lang="en-US" dirty="0" smtClean="0"/>
              <a:t>Comparative approaches</a:t>
            </a:r>
          </a:p>
          <a:p>
            <a:pPr lvl="1"/>
            <a:r>
              <a:rPr lang="en-US" dirty="0" smtClean="0"/>
              <a:t>Download</a:t>
            </a:r>
          </a:p>
          <a:p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Expression</a:t>
            </a:r>
          </a:p>
          <a:p>
            <a:pPr lvl="1"/>
            <a:r>
              <a:rPr lang="en-US" dirty="0" smtClean="0"/>
              <a:t>Pathways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5706"/>
          </a:xfrm>
        </p:spPr>
        <p:txBody>
          <a:bodyPr/>
          <a:lstStyle/>
          <a:p>
            <a:r>
              <a:rPr lang="en-US" dirty="0" smtClean="0"/>
              <a:t>Comments?</a:t>
            </a:r>
          </a:p>
          <a:p>
            <a:r>
              <a:rPr lang="en-US" dirty="0" smtClean="0"/>
              <a:t>Don’t forget the feedback form.</a:t>
            </a:r>
          </a:p>
        </p:txBody>
      </p:sp>
    </p:spTree>
    <p:extLst>
      <p:ext uri="{BB962C8B-B14F-4D97-AF65-F5344CB8AC3E}">
        <p14:creationId xmlns:p14="http://schemas.microsoft.com/office/powerpoint/2010/main" val="40162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36614</TotalTime>
  <Words>109</Words>
  <Application>Microsoft Macintosh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PlantSEED Workshop</vt:lpstr>
      <vt:lpstr>PlantSEED Data</vt:lpstr>
      <vt:lpstr>Secondary Metabolism</vt:lpstr>
      <vt:lpstr>Templates</vt:lpstr>
      <vt:lpstr>Community models</vt:lpstr>
      <vt:lpstr>Community models</vt:lpstr>
      <vt:lpstr>Website</vt:lpstr>
      <vt:lpstr>Thank You!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495</cp:revision>
  <cp:lastPrinted>2013-04-26T18:23:31Z</cp:lastPrinted>
  <dcterms:created xsi:type="dcterms:W3CDTF">2013-07-23T14:23:58Z</dcterms:created>
  <dcterms:modified xsi:type="dcterms:W3CDTF">2016-08-05T16:30:55Z</dcterms:modified>
</cp:coreProperties>
</file>