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5"/>
  </p:notesMasterIdLst>
  <p:sldIdLst>
    <p:sldId id="256" r:id="rId2"/>
    <p:sldId id="329"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6858000" cy="9144000"/>
  <p:embeddedFontLst>
    <p:embeddedFont>
      <p:font typeface="Lato" panose="020F0502020204030203" pitchFamily="34" charset="0"/>
      <p:regular r:id="rId76"/>
      <p:bold r:id="rId77"/>
      <p:italic r:id="rId78"/>
      <p:boldItalic r:id="rId79"/>
    </p:embeddedFont>
    <p:embeddedFont>
      <p:font typeface="Montserrat" panose="00000500000000000000" pitchFamily="2"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71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400259c0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b400259c0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b400259c0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b400259c0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NF X50-151 : Cette norme française propose un cadre pour la rédaction des cahiers des charges fonctionnels. Bien qu'elle ne soit pas spécifique au développement web, elle peut être adaptée à ce contexte.</a:t>
            </a:r>
            <a:endParaRPr/>
          </a:p>
          <a:p>
            <a:pPr marL="0" lvl="0" indent="0" algn="l" rtl="0">
              <a:spcBef>
                <a:spcPts val="0"/>
              </a:spcBef>
              <a:spcAft>
                <a:spcPts val="0"/>
              </a:spcAft>
              <a:buNone/>
            </a:pPr>
            <a:r>
              <a:rPr lang="fr"/>
              <a:t>ISO/IEC/IEEE 29148 : Cette norme fournit des recommandations sur les processus de spécification des exigences, y compris celles liées aux aspects fonctionnels.</a:t>
            </a:r>
            <a:endParaRPr/>
          </a:p>
          <a:p>
            <a:pPr marL="0" lvl="0" indent="0" algn="l" rtl="0">
              <a:spcBef>
                <a:spcPts val="0"/>
              </a:spcBef>
              <a:spcAft>
                <a:spcPts val="0"/>
              </a:spcAft>
              <a:buNone/>
            </a:pPr>
            <a:r>
              <a:rPr lang="fr"/>
              <a:t>ISO/IEC 9126 : Cette norme propose des critères de qualité du logiciel, qui peuvent être appliqués pour définir les exigences techniques d'un site web.</a:t>
            </a:r>
            <a:endParaRPr/>
          </a:p>
          <a:p>
            <a:pPr marL="0" lvl="0" indent="0" algn="l" rtl="0">
              <a:spcBef>
                <a:spcPts val="0"/>
              </a:spcBef>
              <a:spcAft>
                <a:spcPts val="0"/>
              </a:spcAft>
              <a:buNone/>
            </a:pPr>
            <a:r>
              <a:rPr lang="fr"/>
              <a:t>W3C Standards : Le World Wide Web Consortium (W3C) définit des normes pour le développement web, notamment HTML, CSS, et d'autres spécifications liées aux technologies web.</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400259c0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b400259c0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400259c00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400259c0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b400259c0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b400259c0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b400259c00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b400259c00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b400259c00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b400259c0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b400259c00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b400259c0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b400259c0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b400259c0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b400259c00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b400259c00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49241b4e8_2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49241b4e8_2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b400259c00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b400259c0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b400259c00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b400259c0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b400259c00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b400259c00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b400259c00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b400259c0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Documentez les besoins de manière claire et précise. Utilisez des langages formels si nécessaire. Assurez-vous que chaque besoin est unique, compréhensible et mesurable.</a:t>
            </a:r>
            <a:endParaRPr sz="1300">
              <a:solidFill>
                <a:schemeClr val="dk1"/>
              </a:solidFill>
              <a:latin typeface="Lato"/>
              <a:ea typeface="Lato"/>
              <a:cs typeface="Lato"/>
              <a:sym typeface="Lato"/>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b400259c00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b400259c0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b400259c00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b400259c00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b400259c00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b400259c0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b400259c00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b400259c00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b400259c00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b400259c0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b577b7b44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b577b7b44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49241b4e8_2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b49241b4e8_2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b400259c00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b400259c0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b400259c0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b400259c0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b400259c00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b400259c0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 sz="1300">
                <a:solidFill>
                  <a:schemeClr val="dk1"/>
                </a:solidFill>
                <a:latin typeface="Lato"/>
                <a:ea typeface="Lato"/>
                <a:cs typeface="Lato"/>
                <a:sym typeface="Lato"/>
              </a:rPr>
              <a:t>Établissez une traçabilité entre les besoins et d'autres éléments du projet, tels que les fonctionnalités, les tests et les composants. Cela facilite la gestion des changements et l'assurance qualité.</a:t>
            </a:r>
            <a:endParaRPr sz="1300">
              <a:solidFill>
                <a:schemeClr val="dk1"/>
              </a:solidFill>
              <a:latin typeface="Lato"/>
              <a:ea typeface="Lato"/>
              <a:cs typeface="Lato"/>
              <a:sym typeface="Lato"/>
            </a:endParaRPr>
          </a:p>
          <a:p>
            <a:pPr marL="0" lvl="0" indent="0" algn="l" rtl="0">
              <a:spcBef>
                <a:spcPts val="120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b577b7b44c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b577b7b44c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b577b7b44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b577b7b44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b400259c00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b400259c00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b400259c00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b400259c00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b4355c7ac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b4355c7ac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b4355c7ac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b4355c7a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2b4355c7ac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2b4355c7a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49241b4e8_2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49241b4e8_2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2b4355c7ac4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2b4355c7ac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b4355c7ac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b4355c7ac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2b4355c7ac4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2b4355c7ac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2b4355c7ac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2b4355c7ac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b4355c7ac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b4355c7ac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2b4355c7ac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b4355c7ac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b4355c7ac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b4355c7ac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b400259c00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b400259c0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2b577b7b44c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2b577b7b44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b400259c00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b400259c00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d27530893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d27530893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2b49241b4e8_2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2b49241b4e8_2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2b49241b4e8_2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2b49241b4e8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b49241b4e8_2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b49241b4e8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2b49241b4e8_2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2b49241b4e8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b49241b4e8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b49241b4e8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2b49241b4e8_2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2b49241b4e8_2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2b49241b4e8_2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2b49241b4e8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b49241b4e8_2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4" name="Google Shape;894;g2b49241b4e8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b49241b4e8_2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b49241b4e8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2b49241b4e8_2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2b49241b4e8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400259c0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400259c0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2b49241b4e8_2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2b49241b4e8_2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2b49241b4e8_2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2b49241b4e8_2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2b49241b4e8_2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2b49241b4e8_2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2b49241b4e8_2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2b49241b4e8_2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2b49241b4e8_2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2b49241b4e8_2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2b49241b4e8_2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2b49241b4e8_2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2b49241b4e8_2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2b49241b4e8_2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b49241b4e8_2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2b49241b4e8_2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2b49241b4e8_2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2b49241b4e8_2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2b49241b4e8_2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2b49241b4e8_2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ad275308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d275308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2b49241b4e8_2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5" name="Google Shape;1015;g2b49241b4e8_2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2b49241b4e8_2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2b49241b4e8_2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2b400259c00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2b400259c00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d27530893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d2753089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ad27530893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ad27530893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Le-Minh-Phuc/Cahier_Des_Charg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Module Cahier des Charges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 cours de Yann Fornier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Cahier des charges fonctionnel et technique</a:t>
            </a:r>
            <a:endParaRPr/>
          </a:p>
        </p:txBody>
      </p:sp>
      <p:sp>
        <p:nvSpPr>
          <p:cNvPr id="216" name="Google Shape;216;p21"/>
          <p:cNvSpPr/>
          <p:nvPr/>
        </p:nvSpPr>
        <p:spPr>
          <a:xfrm>
            <a:off x="1934075" y="1008375"/>
            <a:ext cx="30900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17" name="Google Shape;217;p21"/>
          <p:cNvSpPr/>
          <p:nvPr/>
        </p:nvSpPr>
        <p:spPr>
          <a:xfrm>
            <a:off x="5194125" y="1008375"/>
            <a:ext cx="36957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18" name="Google Shape;218;p21"/>
          <p:cNvSpPr/>
          <p:nvPr/>
        </p:nvSpPr>
        <p:spPr>
          <a:xfrm>
            <a:off x="81050" y="1698525"/>
            <a:ext cx="1711200" cy="79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Objectif</a:t>
            </a:r>
            <a:endParaRPr>
              <a:latin typeface="Lato"/>
              <a:ea typeface="Lato"/>
              <a:cs typeface="Lato"/>
              <a:sym typeface="Lato"/>
            </a:endParaRPr>
          </a:p>
        </p:txBody>
      </p:sp>
      <p:sp>
        <p:nvSpPr>
          <p:cNvPr id="219" name="Google Shape;219;p21"/>
          <p:cNvSpPr/>
          <p:nvPr/>
        </p:nvSpPr>
        <p:spPr>
          <a:xfrm>
            <a:off x="81050" y="2719575"/>
            <a:ext cx="1710900" cy="91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Contenu</a:t>
            </a:r>
            <a:endParaRPr>
              <a:latin typeface="Lato"/>
              <a:ea typeface="Lato"/>
              <a:cs typeface="Lato"/>
              <a:sym typeface="Lato"/>
            </a:endParaRPr>
          </a:p>
        </p:txBody>
      </p:sp>
      <p:sp>
        <p:nvSpPr>
          <p:cNvPr id="220" name="Google Shape;220;p21"/>
          <p:cNvSpPr/>
          <p:nvPr/>
        </p:nvSpPr>
        <p:spPr>
          <a:xfrm>
            <a:off x="81000" y="3798075"/>
            <a:ext cx="1711200" cy="91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Utilisation</a:t>
            </a:r>
            <a:endParaRPr>
              <a:latin typeface="Lato"/>
              <a:ea typeface="Lato"/>
              <a:cs typeface="Lato"/>
              <a:sym typeface="Lato"/>
            </a:endParaRPr>
          </a:p>
        </p:txBody>
      </p:sp>
      <p:sp>
        <p:nvSpPr>
          <p:cNvPr id="221" name="Google Shape;221;p21"/>
          <p:cNvSpPr/>
          <p:nvPr/>
        </p:nvSpPr>
        <p:spPr>
          <a:xfrm>
            <a:off x="1933875" y="1698525"/>
            <a:ext cx="3059400" cy="797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Besoins et exigences fonctionnelles du produit ou système. </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Il définit ce que le produit doit faire du point de vue de l’utilisateur ou du client.</a:t>
            </a:r>
            <a:endParaRPr sz="1100">
              <a:latin typeface="Lato"/>
              <a:ea typeface="Lato"/>
              <a:cs typeface="Lato"/>
              <a:sym typeface="Lato"/>
            </a:endParaRPr>
          </a:p>
        </p:txBody>
      </p:sp>
      <p:sp>
        <p:nvSpPr>
          <p:cNvPr id="222" name="Google Shape;222;p21"/>
          <p:cNvSpPr/>
          <p:nvPr/>
        </p:nvSpPr>
        <p:spPr>
          <a:xfrm>
            <a:off x="5194125" y="1698525"/>
            <a:ext cx="3695700" cy="7971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Aspects techniques de la mise en oeuvre du produit ou du système.</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Il spécifie comment les exigences fonctionnelles du CdCF seront réalisées sur le plan technique</a:t>
            </a:r>
            <a:endParaRPr sz="1100">
              <a:latin typeface="Lato"/>
              <a:ea typeface="Lato"/>
              <a:cs typeface="Lato"/>
              <a:sym typeface="Lato"/>
            </a:endParaRPr>
          </a:p>
        </p:txBody>
      </p:sp>
      <p:sp>
        <p:nvSpPr>
          <p:cNvPr id="223" name="Google Shape;223;p21"/>
          <p:cNvSpPr/>
          <p:nvPr/>
        </p:nvSpPr>
        <p:spPr>
          <a:xfrm>
            <a:off x="1933875" y="2626800"/>
            <a:ext cx="3090000" cy="1040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Description générale du projet</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Exigences fonctionnelles détaillées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Scénarios d’utilisation</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Contraintes générales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Autres informations liées aux fonctionnalités du produit</a:t>
            </a:r>
            <a:endParaRPr sz="1100">
              <a:latin typeface="Lato"/>
              <a:ea typeface="Lato"/>
              <a:cs typeface="Lato"/>
              <a:sym typeface="Lato"/>
            </a:endParaRPr>
          </a:p>
        </p:txBody>
      </p:sp>
      <p:sp>
        <p:nvSpPr>
          <p:cNvPr id="224" name="Google Shape;224;p21"/>
          <p:cNvSpPr/>
          <p:nvPr/>
        </p:nvSpPr>
        <p:spPr>
          <a:xfrm>
            <a:off x="1933950" y="3798075"/>
            <a:ext cx="3090000" cy="914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Utilisé au début du projet pour comprendre les besoins des utilisateurs.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Clarifier les fonctionnalités attendues.</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Etablir une base pour la conception.</a:t>
            </a:r>
            <a:endParaRPr sz="1100">
              <a:latin typeface="Lato"/>
              <a:ea typeface="Lato"/>
              <a:cs typeface="Lato"/>
              <a:sym typeface="Lato"/>
            </a:endParaRPr>
          </a:p>
        </p:txBody>
      </p:sp>
      <p:sp>
        <p:nvSpPr>
          <p:cNvPr id="225" name="Google Shape;225;p21"/>
          <p:cNvSpPr/>
          <p:nvPr/>
        </p:nvSpPr>
        <p:spPr>
          <a:xfrm>
            <a:off x="5194125" y="2626800"/>
            <a:ext cx="3695700" cy="10401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Détails techniques (normes à respecter, les langages de programmation à utiliser, les spécifications techniques, les interfaces système etc..)</a:t>
            </a:r>
            <a:endParaRPr sz="1100">
              <a:latin typeface="Lato"/>
              <a:ea typeface="Lato"/>
              <a:cs typeface="Lato"/>
              <a:sym typeface="Lato"/>
            </a:endParaRPr>
          </a:p>
        </p:txBody>
      </p:sp>
      <p:sp>
        <p:nvSpPr>
          <p:cNvPr id="226" name="Google Shape;226;p21"/>
          <p:cNvSpPr/>
          <p:nvPr/>
        </p:nvSpPr>
        <p:spPr>
          <a:xfrm>
            <a:off x="5194150" y="3798075"/>
            <a:ext cx="3695700" cy="9141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Généralement utilisé après la finalisation du CdCF, lorsque les équipes techniques et de développement sont prêtes à mettre en oeuvre le produit.</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Guide technique pour les développeurs, les ingénieurs et les autres membres de l’équipe technique</a:t>
            </a:r>
            <a:endParaRPr sz="11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Cahier des charges fonctionnel et technique</a:t>
            </a:r>
            <a:endParaRPr/>
          </a:p>
        </p:txBody>
      </p:sp>
      <p:sp>
        <p:nvSpPr>
          <p:cNvPr id="232" name="Google Shape;232;p22"/>
          <p:cNvSpPr/>
          <p:nvPr/>
        </p:nvSpPr>
        <p:spPr>
          <a:xfrm>
            <a:off x="1934075" y="1008375"/>
            <a:ext cx="30900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33" name="Google Shape;233;p22"/>
          <p:cNvSpPr/>
          <p:nvPr/>
        </p:nvSpPr>
        <p:spPr>
          <a:xfrm>
            <a:off x="5194125" y="1008375"/>
            <a:ext cx="36957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34" name="Google Shape;234;p22"/>
          <p:cNvSpPr/>
          <p:nvPr/>
        </p:nvSpPr>
        <p:spPr>
          <a:xfrm>
            <a:off x="81050" y="1698525"/>
            <a:ext cx="1711200" cy="113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235" name="Google Shape;235;p22"/>
          <p:cNvSpPr/>
          <p:nvPr/>
        </p:nvSpPr>
        <p:spPr>
          <a:xfrm>
            <a:off x="1933875" y="1698525"/>
            <a:ext cx="3059400" cy="11364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“Qu’est ce que le produit doit faire et quels sont les besoins des utilisateurs ?”</a:t>
            </a:r>
            <a:endParaRPr>
              <a:latin typeface="Lato"/>
              <a:ea typeface="Lato"/>
              <a:cs typeface="Lato"/>
              <a:sym typeface="Lato"/>
            </a:endParaRPr>
          </a:p>
        </p:txBody>
      </p:sp>
      <p:sp>
        <p:nvSpPr>
          <p:cNvPr id="236" name="Google Shape;236;p22"/>
          <p:cNvSpPr/>
          <p:nvPr/>
        </p:nvSpPr>
        <p:spPr>
          <a:xfrm>
            <a:off x="5194125" y="1698525"/>
            <a:ext cx="3695700" cy="11364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“Comment le produit va t-il être réalisé sur le plan technique ?”</a:t>
            </a:r>
            <a:endParaRPr>
              <a:latin typeface="Lato"/>
              <a:ea typeface="Lato"/>
              <a:cs typeface="Lato"/>
              <a:sym typeface="Lato"/>
            </a:endParaRPr>
          </a:p>
        </p:txBody>
      </p:sp>
      <p:sp>
        <p:nvSpPr>
          <p:cNvPr id="237" name="Google Shape;237;p22"/>
          <p:cNvSpPr txBox="1"/>
          <p:nvPr/>
        </p:nvSpPr>
        <p:spPr>
          <a:xfrm>
            <a:off x="465750" y="3380700"/>
            <a:ext cx="8292300" cy="789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fr" sz="1300">
                <a:solidFill>
                  <a:schemeClr val="lt1"/>
                </a:solidFill>
                <a:latin typeface="Lato"/>
                <a:ea typeface="Lato"/>
                <a:cs typeface="Lato"/>
                <a:sym typeface="Lato"/>
              </a:rPr>
              <a:t>Ces deux documents sont </a:t>
            </a:r>
            <a:r>
              <a:rPr lang="fr" sz="1300" b="1">
                <a:solidFill>
                  <a:schemeClr val="lt1"/>
                </a:solidFill>
                <a:latin typeface="Lato"/>
                <a:ea typeface="Lato"/>
                <a:cs typeface="Lato"/>
                <a:sym typeface="Lato"/>
              </a:rPr>
              <a:t>complémentaires </a:t>
            </a:r>
            <a:r>
              <a:rPr lang="fr" sz="1300">
                <a:solidFill>
                  <a:schemeClr val="lt1"/>
                </a:solidFill>
                <a:latin typeface="Lato"/>
                <a:ea typeface="Lato"/>
                <a:cs typeface="Lato"/>
                <a:sym typeface="Lato"/>
              </a:rPr>
              <a:t>et sont souvent utilisés de manière séquentielle dans le processus de développement de projets pour assurer une compréhension claire des besoins et une mise en oeuvre technique adéquate</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Comment créer un cahier des charges ?</a:t>
            </a:r>
            <a:endParaRPr/>
          </a:p>
        </p:txBody>
      </p:sp>
      <p:sp>
        <p:nvSpPr>
          <p:cNvPr id="243" name="Google Shape;243;p23"/>
          <p:cNvSpPr txBox="1">
            <a:spLocks noGrp="1"/>
          </p:cNvSpPr>
          <p:nvPr>
            <p:ph type="body" idx="1"/>
          </p:nvPr>
        </p:nvSpPr>
        <p:spPr>
          <a:xfrm>
            <a:off x="1297500" y="1567550"/>
            <a:ext cx="7156800" cy="914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fr"/>
              <a:t>Il n’existe pas de normes universelles spécifiques pour les cahiers des charges, car celles-ci peuvent varier en fonction du secteur, de l’industrie et du type de projet. Il existe cependant des normes de référence qui peuvent être associées aux cahiers des charges, en fonction du contexte.</a:t>
            </a:r>
            <a:endParaRPr/>
          </a:p>
        </p:txBody>
      </p:sp>
      <p:sp>
        <p:nvSpPr>
          <p:cNvPr id="244" name="Google Shape;244;p23"/>
          <p:cNvSpPr/>
          <p:nvPr/>
        </p:nvSpPr>
        <p:spPr>
          <a:xfrm>
            <a:off x="1873125" y="274135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CdCT</a:t>
            </a:r>
            <a:endParaRPr>
              <a:latin typeface="Lato"/>
              <a:ea typeface="Lato"/>
              <a:cs typeface="Lato"/>
              <a:sym typeface="Lato"/>
            </a:endParaRPr>
          </a:p>
        </p:txBody>
      </p:sp>
      <p:sp>
        <p:nvSpPr>
          <p:cNvPr id="245" name="Google Shape;245;p23"/>
          <p:cNvSpPr/>
          <p:nvPr/>
        </p:nvSpPr>
        <p:spPr>
          <a:xfrm>
            <a:off x="1037550"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ISO/IEC 9126</a:t>
            </a:r>
            <a:endParaRPr sz="1300">
              <a:latin typeface="Lato"/>
              <a:ea typeface="Lato"/>
              <a:cs typeface="Lato"/>
              <a:sym typeface="Lato"/>
            </a:endParaRPr>
          </a:p>
        </p:txBody>
      </p:sp>
      <p:sp>
        <p:nvSpPr>
          <p:cNvPr id="246" name="Google Shape;246;p23"/>
          <p:cNvSpPr/>
          <p:nvPr/>
        </p:nvSpPr>
        <p:spPr>
          <a:xfrm>
            <a:off x="2708700"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W3C Standards</a:t>
            </a:r>
            <a:endParaRPr sz="1300">
              <a:latin typeface="Lato"/>
              <a:ea typeface="Lato"/>
              <a:cs typeface="Lato"/>
              <a:sym typeface="Lato"/>
            </a:endParaRPr>
          </a:p>
        </p:txBody>
      </p:sp>
      <p:sp>
        <p:nvSpPr>
          <p:cNvPr id="247" name="Google Shape;247;p23"/>
          <p:cNvSpPr/>
          <p:nvPr/>
        </p:nvSpPr>
        <p:spPr>
          <a:xfrm>
            <a:off x="5619900" y="274135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CdCF</a:t>
            </a:r>
            <a:endParaRPr>
              <a:latin typeface="Lato"/>
              <a:ea typeface="Lato"/>
              <a:cs typeface="Lato"/>
              <a:sym typeface="Lato"/>
            </a:endParaRPr>
          </a:p>
        </p:txBody>
      </p:sp>
      <p:sp>
        <p:nvSpPr>
          <p:cNvPr id="248" name="Google Shape;248;p23"/>
          <p:cNvSpPr/>
          <p:nvPr/>
        </p:nvSpPr>
        <p:spPr>
          <a:xfrm>
            <a:off x="4784325"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NF X50-151</a:t>
            </a:r>
            <a:endParaRPr sz="1300">
              <a:latin typeface="Lato"/>
              <a:ea typeface="Lato"/>
              <a:cs typeface="Lato"/>
              <a:sym typeface="Lato"/>
            </a:endParaRPr>
          </a:p>
        </p:txBody>
      </p:sp>
      <p:sp>
        <p:nvSpPr>
          <p:cNvPr id="249" name="Google Shape;249;p23"/>
          <p:cNvSpPr/>
          <p:nvPr/>
        </p:nvSpPr>
        <p:spPr>
          <a:xfrm>
            <a:off x="6455475" y="3602500"/>
            <a:ext cx="1387200" cy="43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latin typeface="Lato"/>
                <a:ea typeface="Lato"/>
                <a:cs typeface="Lato"/>
                <a:sym typeface="Lato"/>
              </a:rPr>
              <a:t>ISO 29148</a:t>
            </a:r>
            <a:endParaRPr sz="13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Analyse Fonctionnelle : Définition</a:t>
            </a:r>
            <a:endParaRPr/>
          </a:p>
        </p:txBody>
      </p:sp>
      <p:sp>
        <p:nvSpPr>
          <p:cNvPr id="255" name="Google Shape;255;p24"/>
          <p:cNvSpPr txBox="1">
            <a:spLocks noGrp="1"/>
          </p:cNvSpPr>
          <p:nvPr>
            <p:ph type="body" idx="1"/>
          </p:nvPr>
        </p:nvSpPr>
        <p:spPr>
          <a:xfrm>
            <a:off x="1297500" y="1643750"/>
            <a:ext cx="7116300" cy="1360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fr"/>
              <a:t>L'Analyse Fonctionnelle est une méthode permettant d'identifier, de décrire et d'organiser les fonctions d'un système, en mettant l'accent sur les relations entre ces fonctions.</a:t>
            </a:r>
            <a:endParaRPr/>
          </a:p>
          <a:p>
            <a:pPr marL="0" lvl="0" indent="0" algn="l" rtl="0">
              <a:spcBef>
                <a:spcPts val="1200"/>
              </a:spcBef>
              <a:spcAft>
                <a:spcPts val="1200"/>
              </a:spcAft>
              <a:buNone/>
            </a:pPr>
            <a:r>
              <a:rPr lang="fr"/>
              <a:t>C’est un processus qui se situe au début du cycle de développement d’un projet, avant la conception détaillée du système</a:t>
            </a:r>
            <a:endParaRPr/>
          </a:p>
        </p:txBody>
      </p:sp>
      <p:sp>
        <p:nvSpPr>
          <p:cNvPr id="256" name="Google Shape;256;p24"/>
          <p:cNvSpPr/>
          <p:nvPr/>
        </p:nvSpPr>
        <p:spPr>
          <a:xfrm>
            <a:off x="400500" y="3262950"/>
            <a:ext cx="2146500" cy="64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Analyse Fonctionnelle</a:t>
            </a:r>
            <a:endParaRPr>
              <a:latin typeface="Lato"/>
              <a:ea typeface="Lato"/>
              <a:cs typeface="Lato"/>
              <a:sym typeface="Lato"/>
            </a:endParaRPr>
          </a:p>
        </p:txBody>
      </p:sp>
      <p:sp>
        <p:nvSpPr>
          <p:cNvPr id="257" name="Google Shape;257;p24"/>
          <p:cNvSpPr/>
          <p:nvPr/>
        </p:nvSpPr>
        <p:spPr>
          <a:xfrm>
            <a:off x="2694300" y="3262950"/>
            <a:ext cx="1194300" cy="64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Répond à</a:t>
            </a:r>
            <a:endParaRPr>
              <a:latin typeface="Lato"/>
              <a:ea typeface="Lato"/>
              <a:cs typeface="Lato"/>
              <a:sym typeface="Lato"/>
            </a:endParaRPr>
          </a:p>
        </p:txBody>
      </p:sp>
      <p:sp>
        <p:nvSpPr>
          <p:cNvPr id="258" name="Google Shape;258;p24"/>
          <p:cNvSpPr/>
          <p:nvPr/>
        </p:nvSpPr>
        <p:spPr>
          <a:xfrm>
            <a:off x="4035900" y="3262950"/>
            <a:ext cx="4707600" cy="64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Quelles sont les fonctions que le système doit accomplir pour satisfaire les besoins de l’utilisateur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Objectif du cours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6"/>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69" name="Google Shape;269;p26"/>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70" name="Google Shape;270;p26"/>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76" name="Google Shape;276;p27"/>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77" name="Google Shape;277;p27"/>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78" name="Google Shape;278;p27"/>
          <p:cNvSpPr/>
          <p:nvPr/>
        </p:nvSpPr>
        <p:spPr>
          <a:xfrm>
            <a:off x="785475" y="18309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79" name="Google Shape;279;p27"/>
          <p:cNvSpPr/>
          <p:nvPr/>
        </p:nvSpPr>
        <p:spPr>
          <a:xfrm>
            <a:off x="785475" y="36144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85" name="Google Shape;285;p28"/>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86" name="Google Shape;286;p28"/>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87" name="Google Shape;287;p28"/>
          <p:cNvSpPr/>
          <p:nvPr/>
        </p:nvSpPr>
        <p:spPr>
          <a:xfrm>
            <a:off x="785475" y="18309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88" name="Google Shape;288;p28"/>
          <p:cNvSpPr/>
          <p:nvPr/>
        </p:nvSpPr>
        <p:spPr>
          <a:xfrm>
            <a:off x="785475" y="36144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289" name="Google Shape;289;p28"/>
          <p:cNvSpPr/>
          <p:nvPr/>
        </p:nvSpPr>
        <p:spPr>
          <a:xfrm>
            <a:off x="4981500" y="789750"/>
            <a:ext cx="3614700" cy="3979200"/>
          </a:xfrm>
          <a:prstGeom prst="snip1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title"/>
          </p:nvPr>
        </p:nvSpPr>
        <p:spPr>
          <a:xfrm>
            <a:off x="1297500" y="393750"/>
            <a:ext cx="7038900" cy="5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Objectif du cours</a:t>
            </a:r>
            <a:endParaRPr/>
          </a:p>
        </p:txBody>
      </p:sp>
      <p:sp>
        <p:nvSpPr>
          <p:cNvPr id="295" name="Google Shape;295;p29"/>
          <p:cNvSpPr/>
          <p:nvPr/>
        </p:nvSpPr>
        <p:spPr>
          <a:xfrm>
            <a:off x="556875" y="1387125"/>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96" name="Google Shape;296;p29"/>
          <p:cNvSpPr/>
          <p:nvPr/>
        </p:nvSpPr>
        <p:spPr>
          <a:xfrm>
            <a:off x="556875" y="3169650"/>
            <a:ext cx="2693100" cy="36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sp>
        <p:nvSpPr>
          <p:cNvPr id="297" name="Google Shape;297;p29"/>
          <p:cNvSpPr/>
          <p:nvPr/>
        </p:nvSpPr>
        <p:spPr>
          <a:xfrm>
            <a:off x="4981500" y="789750"/>
            <a:ext cx="3614700" cy="3979200"/>
          </a:xfrm>
          <a:prstGeom prst="snip1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b="1">
                <a:solidFill>
                  <a:schemeClr val="lt1"/>
                </a:solidFill>
                <a:latin typeface="Lato"/>
                <a:ea typeface="Lato"/>
                <a:cs typeface="Lato"/>
                <a:sym typeface="Lato"/>
              </a:rPr>
              <a:t>Spécifications</a:t>
            </a:r>
            <a:endParaRPr b="1">
              <a:solidFill>
                <a:schemeClr val="lt1"/>
              </a:solidFill>
              <a:latin typeface="Lato"/>
              <a:ea typeface="Lato"/>
              <a:cs typeface="Lato"/>
              <a:sym typeface="Lato"/>
            </a:endParaRPr>
          </a:p>
        </p:txBody>
      </p:sp>
      <p:sp>
        <p:nvSpPr>
          <p:cNvPr id="298" name="Google Shape;298;p29"/>
          <p:cNvSpPr/>
          <p:nvPr/>
        </p:nvSpPr>
        <p:spPr>
          <a:xfrm>
            <a:off x="785475" y="18309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sz="1200">
              <a:latin typeface="Lato"/>
              <a:ea typeface="Lato"/>
              <a:cs typeface="Lato"/>
              <a:sym typeface="Lato"/>
            </a:endParaRPr>
          </a:p>
        </p:txBody>
      </p:sp>
      <p:sp>
        <p:nvSpPr>
          <p:cNvPr id="299" name="Google Shape;299;p29"/>
          <p:cNvSpPr/>
          <p:nvPr/>
        </p:nvSpPr>
        <p:spPr>
          <a:xfrm>
            <a:off x="785475" y="3614400"/>
            <a:ext cx="2136300" cy="1258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 _____ ___________ 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 ______ ________ 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 ________ _________</a:t>
            </a:r>
            <a:endParaRPr>
              <a:latin typeface="Lato"/>
              <a:ea typeface="Lato"/>
              <a:cs typeface="Lato"/>
              <a:sym typeface="Lato"/>
            </a:endParaRPr>
          </a:p>
        </p:txBody>
      </p:sp>
      <p:sp>
        <p:nvSpPr>
          <p:cNvPr id="300" name="Google Shape;300;p29"/>
          <p:cNvSpPr/>
          <p:nvPr/>
        </p:nvSpPr>
        <p:spPr>
          <a:xfrm>
            <a:off x="840375" y="1903500"/>
            <a:ext cx="18429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1" name="Google Shape;301;p29"/>
          <p:cNvSpPr/>
          <p:nvPr/>
        </p:nvSpPr>
        <p:spPr>
          <a:xfrm>
            <a:off x="881400" y="2309025"/>
            <a:ext cx="7791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2" name="Google Shape;302;p29"/>
          <p:cNvSpPr/>
          <p:nvPr/>
        </p:nvSpPr>
        <p:spPr>
          <a:xfrm>
            <a:off x="1554900" y="2632500"/>
            <a:ext cx="1200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3" name="Google Shape;303;p29"/>
          <p:cNvSpPr/>
          <p:nvPr/>
        </p:nvSpPr>
        <p:spPr>
          <a:xfrm>
            <a:off x="1437750" y="3715875"/>
            <a:ext cx="13176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4" name="Google Shape;304;p29"/>
          <p:cNvSpPr/>
          <p:nvPr/>
        </p:nvSpPr>
        <p:spPr>
          <a:xfrm>
            <a:off x="1660500" y="4254600"/>
            <a:ext cx="1200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5" name="Google Shape;305;p29"/>
          <p:cNvSpPr/>
          <p:nvPr/>
        </p:nvSpPr>
        <p:spPr>
          <a:xfrm>
            <a:off x="785475" y="4597800"/>
            <a:ext cx="18429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06" name="Google Shape;306;p29"/>
          <p:cNvSpPr/>
          <p:nvPr/>
        </p:nvSpPr>
        <p:spPr>
          <a:xfrm>
            <a:off x="5082750" y="1569375"/>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Fonction 1 (F1) :</a:t>
            </a:r>
            <a:r>
              <a:rPr lang="fr" sz="1200">
                <a:latin typeface="Lato"/>
                <a:ea typeface="Lato"/>
                <a:cs typeface="Lato"/>
                <a:sym typeface="Lato"/>
              </a:rPr>
              <a:t> “Le système devrait…”</a:t>
            </a:r>
            <a:endParaRPr sz="1200">
              <a:latin typeface="Lato"/>
              <a:ea typeface="Lato"/>
              <a:cs typeface="Lato"/>
              <a:sym typeface="Lato"/>
            </a:endParaRPr>
          </a:p>
        </p:txBody>
      </p:sp>
      <p:sp>
        <p:nvSpPr>
          <p:cNvPr id="307" name="Google Shape;307;p29"/>
          <p:cNvSpPr/>
          <p:nvPr/>
        </p:nvSpPr>
        <p:spPr>
          <a:xfrm>
            <a:off x="5082750" y="1873950"/>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Fonction 2 (F2) : </a:t>
            </a:r>
            <a:r>
              <a:rPr lang="fr" sz="1200">
                <a:latin typeface="Lato"/>
                <a:ea typeface="Lato"/>
                <a:cs typeface="Lato"/>
                <a:sym typeface="Lato"/>
              </a:rPr>
              <a:t>“Le système devrait…”</a:t>
            </a:r>
            <a:endParaRPr sz="1200">
              <a:latin typeface="Lato"/>
              <a:ea typeface="Lato"/>
              <a:cs typeface="Lato"/>
              <a:sym typeface="Lato"/>
            </a:endParaRPr>
          </a:p>
        </p:txBody>
      </p:sp>
      <p:sp>
        <p:nvSpPr>
          <p:cNvPr id="308" name="Google Shape;308;p29"/>
          <p:cNvSpPr/>
          <p:nvPr/>
        </p:nvSpPr>
        <p:spPr>
          <a:xfrm>
            <a:off x="5082750" y="2178525"/>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F3 : </a:t>
            </a:r>
            <a:r>
              <a:rPr lang="fr" sz="1200">
                <a:latin typeface="Lato"/>
                <a:ea typeface="Lato"/>
                <a:cs typeface="Lato"/>
                <a:sym typeface="Lato"/>
              </a:rPr>
              <a:t>“Le système devrait…”</a:t>
            </a:r>
            <a:endParaRPr sz="1200">
              <a:latin typeface="Lato"/>
              <a:ea typeface="Lato"/>
              <a:cs typeface="Lato"/>
              <a:sym typeface="Lato"/>
            </a:endParaRPr>
          </a:p>
        </p:txBody>
      </p:sp>
      <p:sp>
        <p:nvSpPr>
          <p:cNvPr id="309" name="Google Shape;309;p29"/>
          <p:cNvSpPr/>
          <p:nvPr/>
        </p:nvSpPr>
        <p:spPr>
          <a:xfrm>
            <a:off x="5082750" y="4457100"/>
            <a:ext cx="3371700" cy="2616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b="1">
                <a:latin typeface="Lato"/>
                <a:ea typeface="Lato"/>
                <a:cs typeface="Lato"/>
                <a:sym typeface="Lato"/>
              </a:rPr>
              <a:t>F(n) : </a:t>
            </a:r>
            <a:r>
              <a:rPr lang="fr" sz="1200">
                <a:latin typeface="Lato"/>
                <a:ea typeface="Lato"/>
                <a:cs typeface="Lato"/>
                <a:sym typeface="Lato"/>
              </a:rPr>
              <a:t>“Le système devrait…”</a:t>
            </a:r>
            <a:endParaRPr sz="1200">
              <a:latin typeface="Lato"/>
              <a:ea typeface="Lato"/>
              <a:cs typeface="Lato"/>
              <a:sym typeface="Lato"/>
            </a:endParaRPr>
          </a:p>
        </p:txBody>
      </p:sp>
      <p:sp>
        <p:nvSpPr>
          <p:cNvPr id="310" name="Google Shape;310;p29"/>
          <p:cNvSpPr txBox="1"/>
          <p:nvPr/>
        </p:nvSpPr>
        <p:spPr>
          <a:xfrm>
            <a:off x="6652200" y="2850825"/>
            <a:ext cx="273300" cy="8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a:t>
            </a:r>
            <a:endParaRPr sz="1300" b="1">
              <a:solidFill>
                <a:schemeClr val="lt1"/>
              </a:solidFill>
              <a:latin typeface="Lato"/>
              <a:ea typeface="Lato"/>
              <a:cs typeface="Lato"/>
              <a:sym typeface="Lato"/>
            </a:endParaRPr>
          </a:p>
          <a:p>
            <a:pPr marL="0" lvl="0" indent="0" algn="l" rtl="0">
              <a:spcBef>
                <a:spcPts val="0"/>
              </a:spcBef>
              <a:spcAft>
                <a:spcPts val="0"/>
              </a:spcAft>
              <a:buNone/>
            </a:pPr>
            <a:r>
              <a:rPr lang="fr" sz="1300" b="1">
                <a:solidFill>
                  <a:schemeClr val="lt1"/>
                </a:solidFill>
                <a:latin typeface="Lato"/>
                <a:ea typeface="Lato"/>
                <a:cs typeface="Lato"/>
                <a:sym typeface="Lato"/>
              </a:rPr>
              <a:t>.</a:t>
            </a:r>
            <a:endParaRPr sz="1300" b="1">
              <a:solidFill>
                <a:schemeClr val="lt1"/>
              </a:solidFill>
              <a:latin typeface="Lato"/>
              <a:ea typeface="Lato"/>
              <a:cs typeface="Lato"/>
              <a:sym typeface="Lato"/>
            </a:endParaRPr>
          </a:p>
          <a:p>
            <a:pPr marL="0" lvl="0" indent="0" algn="l" rtl="0">
              <a:spcBef>
                <a:spcPts val="0"/>
              </a:spcBef>
              <a:spcAft>
                <a:spcPts val="0"/>
              </a:spcAft>
              <a:buNone/>
            </a:pPr>
            <a:r>
              <a:rPr lang="fr" sz="1300" b="1">
                <a:solidFill>
                  <a:schemeClr val="lt1"/>
                </a:solidFill>
                <a:latin typeface="Lato"/>
                <a:ea typeface="Lato"/>
                <a:cs typeface="Lato"/>
                <a:sym typeface="Lato"/>
              </a:rPr>
              <a:t>.</a:t>
            </a:r>
            <a:endParaRPr sz="1300" b="1">
              <a:solidFill>
                <a:schemeClr val="lt1"/>
              </a:solidFill>
              <a:latin typeface="Lato"/>
              <a:ea typeface="Lato"/>
              <a:cs typeface="Lato"/>
              <a:sym typeface="Lato"/>
            </a:endParaRPr>
          </a:p>
        </p:txBody>
      </p:sp>
      <p:cxnSp>
        <p:nvCxnSpPr>
          <p:cNvPr id="311" name="Google Shape;311;p29"/>
          <p:cNvCxnSpPr>
            <a:stCxn id="300" idx="3"/>
            <a:endCxn id="306" idx="1"/>
          </p:cNvCxnSpPr>
          <p:nvPr/>
        </p:nvCxnSpPr>
        <p:spPr>
          <a:xfrm rot="10800000" flipH="1">
            <a:off x="2683275" y="1700250"/>
            <a:ext cx="2399400" cy="304500"/>
          </a:xfrm>
          <a:prstGeom prst="curvedConnector3">
            <a:avLst>
              <a:gd name="adj1" fmla="val 50002"/>
            </a:avLst>
          </a:prstGeom>
          <a:noFill/>
          <a:ln w="9525" cap="flat" cmpd="sng">
            <a:solidFill>
              <a:schemeClr val="dk2"/>
            </a:solidFill>
            <a:prstDash val="solid"/>
            <a:round/>
            <a:headEnd type="none" w="med" len="med"/>
            <a:tailEnd type="none" w="med" len="med"/>
          </a:ln>
        </p:spPr>
      </p:cxnSp>
      <p:cxnSp>
        <p:nvCxnSpPr>
          <p:cNvPr id="312" name="Google Shape;312;p29"/>
          <p:cNvCxnSpPr>
            <a:stCxn id="304" idx="3"/>
            <a:endCxn id="306" idx="1"/>
          </p:cNvCxnSpPr>
          <p:nvPr/>
        </p:nvCxnSpPr>
        <p:spPr>
          <a:xfrm rot="10800000" flipH="1">
            <a:off x="2860800" y="1700250"/>
            <a:ext cx="2222100" cy="2655600"/>
          </a:xfrm>
          <a:prstGeom prst="curvedConnector3">
            <a:avLst>
              <a:gd name="adj1" fmla="val 49997"/>
            </a:avLst>
          </a:prstGeom>
          <a:noFill/>
          <a:ln w="9525" cap="flat" cmpd="sng">
            <a:solidFill>
              <a:schemeClr val="dk2"/>
            </a:solidFill>
            <a:prstDash val="solid"/>
            <a:round/>
            <a:headEnd type="none" w="med" len="med"/>
            <a:tailEnd type="none" w="med" len="med"/>
          </a:ln>
        </p:spPr>
      </p:cxnSp>
      <p:cxnSp>
        <p:nvCxnSpPr>
          <p:cNvPr id="313" name="Google Shape;313;p29"/>
          <p:cNvCxnSpPr>
            <a:stCxn id="301" idx="3"/>
            <a:endCxn id="307" idx="1"/>
          </p:cNvCxnSpPr>
          <p:nvPr/>
        </p:nvCxnSpPr>
        <p:spPr>
          <a:xfrm rot="10800000" flipH="1">
            <a:off x="1660500" y="2004675"/>
            <a:ext cx="3422400" cy="405600"/>
          </a:xfrm>
          <a:prstGeom prst="curvedConnector3">
            <a:avLst>
              <a:gd name="adj1" fmla="val 49998"/>
            </a:avLst>
          </a:prstGeom>
          <a:noFill/>
          <a:ln w="9525" cap="flat" cmpd="sng">
            <a:solidFill>
              <a:schemeClr val="dk2"/>
            </a:solidFill>
            <a:prstDash val="solid"/>
            <a:round/>
            <a:headEnd type="none" w="med" len="med"/>
            <a:tailEnd type="none" w="med" len="med"/>
          </a:ln>
        </p:spPr>
      </p:cxnSp>
      <p:cxnSp>
        <p:nvCxnSpPr>
          <p:cNvPr id="314" name="Google Shape;314;p29"/>
          <p:cNvCxnSpPr>
            <a:stCxn id="302" idx="3"/>
            <a:endCxn id="308" idx="1"/>
          </p:cNvCxnSpPr>
          <p:nvPr/>
        </p:nvCxnSpPr>
        <p:spPr>
          <a:xfrm rot="10800000" flipH="1">
            <a:off x="2755200" y="2309250"/>
            <a:ext cx="2327700" cy="424500"/>
          </a:xfrm>
          <a:prstGeom prst="curvedConnector3">
            <a:avLst>
              <a:gd name="adj1" fmla="val 49997"/>
            </a:avLst>
          </a:prstGeom>
          <a:noFill/>
          <a:ln w="9525" cap="flat" cmpd="sng">
            <a:solidFill>
              <a:schemeClr val="dk2"/>
            </a:solidFill>
            <a:prstDash val="solid"/>
            <a:round/>
            <a:headEnd type="none" w="med" len="med"/>
            <a:tailEnd type="none" w="med" len="med"/>
          </a:ln>
        </p:spPr>
      </p:cxnSp>
      <p:cxnSp>
        <p:nvCxnSpPr>
          <p:cNvPr id="315" name="Google Shape;315;p29"/>
          <p:cNvCxnSpPr>
            <a:stCxn id="303" idx="3"/>
            <a:endCxn id="308" idx="1"/>
          </p:cNvCxnSpPr>
          <p:nvPr/>
        </p:nvCxnSpPr>
        <p:spPr>
          <a:xfrm rot="10800000" flipH="1">
            <a:off x="2755350" y="2309325"/>
            <a:ext cx="2327400" cy="15078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316" name="Google Shape;316;p29"/>
          <p:cNvCxnSpPr>
            <a:stCxn id="305" idx="3"/>
            <a:endCxn id="309" idx="1"/>
          </p:cNvCxnSpPr>
          <p:nvPr/>
        </p:nvCxnSpPr>
        <p:spPr>
          <a:xfrm rot="10800000" flipH="1">
            <a:off x="2628375" y="4588050"/>
            <a:ext cx="2454300" cy="111000"/>
          </a:xfrm>
          <a:prstGeom prst="curvedConnector3">
            <a:avLst>
              <a:gd name="adj1" fmla="val 5000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Le cahier des charges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079CD-2125-4815-5D34-0BC03F9F4855}"/>
              </a:ext>
            </a:extLst>
          </p:cNvPr>
          <p:cNvSpPr>
            <a:spLocks noGrp="1"/>
          </p:cNvSpPr>
          <p:nvPr>
            <p:ph type="title"/>
          </p:nvPr>
        </p:nvSpPr>
        <p:spPr/>
        <p:txBody>
          <a:bodyPr>
            <a:normAutofit/>
          </a:bodyPr>
          <a:lstStyle/>
          <a:p>
            <a:pPr rtl="0">
              <a:spcBef>
                <a:spcPts val="0"/>
              </a:spcBef>
              <a:spcAft>
                <a:spcPts val="0"/>
              </a:spcAft>
            </a:pPr>
            <a:r>
              <a:rPr lang="fr-FR" sz="1800" b="0" i="0" u="sng" strike="noStrike" dirty="0">
                <a:solidFill>
                  <a:srgbClr val="7890CD"/>
                </a:solidFill>
                <a:effectLst/>
                <a:latin typeface="Montserrat" panose="00000500000000000000" pitchFamily="2" charset="0"/>
                <a:hlinkClick r:id="rId2"/>
              </a:rPr>
              <a:t>https://github.com/Le-Minh-Phuc/Cahier_Des_Charges</a:t>
            </a:r>
            <a:endParaRPr lang="fr-FR" dirty="0"/>
          </a:p>
        </p:txBody>
      </p:sp>
      <p:pic>
        <p:nvPicPr>
          <p:cNvPr id="1028" name="Picture 4">
            <a:extLst>
              <a:ext uri="{FF2B5EF4-FFF2-40B4-BE49-F238E27FC236}">
                <a16:creationId xmlns:a16="http://schemas.microsoft.com/office/drawing/2014/main" id="{97596864-1CCC-3CD6-B9DB-D48925440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244" y="1786855"/>
            <a:ext cx="1569790" cy="156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2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Objectifs du cahier des charges : La définition des besoins</a:t>
            </a:r>
            <a:endParaRPr/>
          </a:p>
        </p:txBody>
      </p:sp>
      <p:sp>
        <p:nvSpPr>
          <p:cNvPr id="327" name="Google Shape;327;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La définition des besoins consiste à identifier, décrire et documenter de manière détaillée les attentes des parties prenantes envers le système ou le projet en cours de développement. La définition des besoins permet de fournir une base solide pour la conception, le développement et l’évaluation du projet.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Identification des parties prenantes</a:t>
            </a:r>
            <a:endParaRPr/>
          </a:p>
        </p:txBody>
      </p:sp>
      <p:sp>
        <p:nvSpPr>
          <p:cNvPr id="333" name="Google Shape;333;p32"/>
          <p:cNvSpPr/>
          <p:nvPr/>
        </p:nvSpPr>
        <p:spPr>
          <a:xfrm>
            <a:off x="3532700" y="2813550"/>
            <a:ext cx="1800300" cy="65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sp>
        <p:nvSpPr>
          <p:cNvPr id="334" name="Google Shape;334;p32"/>
          <p:cNvSpPr/>
          <p:nvPr/>
        </p:nvSpPr>
        <p:spPr>
          <a:xfrm>
            <a:off x="1183800" y="177885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End-users</a:t>
            </a:r>
            <a:endParaRPr>
              <a:latin typeface="Lato"/>
              <a:ea typeface="Lato"/>
              <a:cs typeface="Lato"/>
              <a:sym typeface="Lato"/>
            </a:endParaRPr>
          </a:p>
        </p:txBody>
      </p:sp>
      <p:sp>
        <p:nvSpPr>
          <p:cNvPr id="335" name="Google Shape;335;p32"/>
          <p:cNvSpPr/>
          <p:nvPr/>
        </p:nvSpPr>
        <p:spPr>
          <a:xfrm>
            <a:off x="1183800" y="38318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Gestionnaires de projet</a:t>
            </a:r>
            <a:endParaRPr>
              <a:latin typeface="Lato"/>
              <a:ea typeface="Lato"/>
              <a:cs typeface="Lato"/>
              <a:sym typeface="Lato"/>
            </a:endParaRPr>
          </a:p>
        </p:txBody>
      </p:sp>
      <p:sp>
        <p:nvSpPr>
          <p:cNvPr id="336" name="Google Shape;336;p32"/>
          <p:cNvSpPr/>
          <p:nvPr/>
        </p:nvSpPr>
        <p:spPr>
          <a:xfrm>
            <a:off x="6092050" y="177885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Clients</a:t>
            </a:r>
            <a:endParaRPr>
              <a:latin typeface="Lato"/>
              <a:ea typeface="Lato"/>
              <a:cs typeface="Lato"/>
              <a:sym typeface="Lato"/>
            </a:endParaRPr>
          </a:p>
        </p:txBody>
      </p:sp>
      <p:sp>
        <p:nvSpPr>
          <p:cNvPr id="337" name="Google Shape;337;p32"/>
          <p:cNvSpPr/>
          <p:nvPr/>
        </p:nvSpPr>
        <p:spPr>
          <a:xfrm>
            <a:off x="6092050" y="38318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Métiers</a:t>
            </a:r>
            <a:endParaRPr>
              <a:latin typeface="Lato"/>
              <a:ea typeface="Lato"/>
              <a:cs typeface="Lato"/>
              <a:sym typeface="Lato"/>
            </a:endParaRPr>
          </a:p>
        </p:txBody>
      </p:sp>
      <p:cxnSp>
        <p:nvCxnSpPr>
          <p:cNvPr id="338" name="Google Shape;338;p32"/>
          <p:cNvCxnSpPr>
            <a:stCxn id="333" idx="0"/>
            <a:endCxn id="336" idx="1"/>
          </p:cNvCxnSpPr>
          <p:nvPr/>
        </p:nvCxnSpPr>
        <p:spPr>
          <a:xfrm rot="-5400000">
            <a:off x="4884500" y="1605900"/>
            <a:ext cx="756000" cy="1659300"/>
          </a:xfrm>
          <a:prstGeom prst="curvedConnector2">
            <a:avLst/>
          </a:prstGeom>
          <a:noFill/>
          <a:ln w="9525" cap="flat" cmpd="sng">
            <a:solidFill>
              <a:schemeClr val="dk2"/>
            </a:solidFill>
            <a:prstDash val="solid"/>
            <a:round/>
            <a:headEnd type="none" w="med" len="med"/>
            <a:tailEnd type="none" w="med" len="med"/>
          </a:ln>
        </p:spPr>
      </p:cxnSp>
      <p:cxnSp>
        <p:nvCxnSpPr>
          <p:cNvPr id="339" name="Google Shape;339;p32"/>
          <p:cNvCxnSpPr>
            <a:stCxn id="333" idx="3"/>
            <a:endCxn id="337" idx="0"/>
          </p:cNvCxnSpPr>
          <p:nvPr/>
        </p:nvCxnSpPr>
        <p:spPr>
          <a:xfrm>
            <a:off x="5333000" y="3139350"/>
            <a:ext cx="1547700" cy="692400"/>
          </a:xfrm>
          <a:prstGeom prst="curvedConnector2">
            <a:avLst/>
          </a:prstGeom>
          <a:noFill/>
          <a:ln w="9525" cap="flat" cmpd="sng">
            <a:solidFill>
              <a:schemeClr val="dk2"/>
            </a:solidFill>
            <a:prstDash val="solid"/>
            <a:round/>
            <a:headEnd type="none" w="med" len="med"/>
            <a:tailEnd type="none" w="med" len="med"/>
          </a:ln>
        </p:spPr>
      </p:cxnSp>
      <p:cxnSp>
        <p:nvCxnSpPr>
          <p:cNvPr id="340" name="Google Shape;340;p32"/>
          <p:cNvCxnSpPr>
            <a:stCxn id="333" idx="2"/>
            <a:endCxn id="335" idx="3"/>
          </p:cNvCxnSpPr>
          <p:nvPr/>
        </p:nvCxnSpPr>
        <p:spPr>
          <a:xfrm rot="5400000">
            <a:off x="3274400" y="2952000"/>
            <a:ext cx="645300" cy="1671600"/>
          </a:xfrm>
          <a:prstGeom prst="curvedConnector2">
            <a:avLst/>
          </a:prstGeom>
          <a:noFill/>
          <a:ln w="9525" cap="flat" cmpd="sng">
            <a:solidFill>
              <a:schemeClr val="dk2"/>
            </a:solidFill>
            <a:prstDash val="solid"/>
            <a:round/>
            <a:headEnd type="none" w="med" len="med"/>
            <a:tailEnd type="none" w="med" len="med"/>
          </a:ln>
        </p:spPr>
      </p:cxnSp>
      <p:cxnSp>
        <p:nvCxnSpPr>
          <p:cNvPr id="341" name="Google Shape;341;p32"/>
          <p:cNvCxnSpPr>
            <a:stCxn id="333" idx="1"/>
            <a:endCxn id="334" idx="2"/>
          </p:cNvCxnSpPr>
          <p:nvPr/>
        </p:nvCxnSpPr>
        <p:spPr>
          <a:xfrm rot="10800000">
            <a:off x="1972400" y="2335950"/>
            <a:ext cx="1560300" cy="8034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Collecte et formalisation des besoins</a:t>
            </a:r>
            <a:endParaRPr/>
          </a:p>
        </p:txBody>
      </p:sp>
      <p:grpSp>
        <p:nvGrpSpPr>
          <p:cNvPr id="347" name="Google Shape;347;p33"/>
          <p:cNvGrpSpPr/>
          <p:nvPr/>
        </p:nvGrpSpPr>
        <p:grpSpPr>
          <a:xfrm>
            <a:off x="-198337" y="2528888"/>
            <a:ext cx="1628700" cy="2408363"/>
            <a:chOff x="616063" y="2351038"/>
            <a:chExt cx="1628700" cy="2408363"/>
          </a:xfrm>
        </p:grpSpPr>
        <p:sp>
          <p:nvSpPr>
            <p:cNvPr id="348" name="Google Shape;348;p33"/>
            <p:cNvSpPr/>
            <p:nvPr/>
          </p:nvSpPr>
          <p:spPr>
            <a:xfrm>
              <a:off x="982625" y="2393900"/>
              <a:ext cx="981300" cy="2365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sz="1200">
                  <a:latin typeface="Lato"/>
                  <a:ea typeface="Lato"/>
                  <a:cs typeface="Lato"/>
                  <a:sym typeface="Lato"/>
                </a:rPr>
                <a:t>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_____________ __________ 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 _____ _______</a:t>
              </a:r>
              <a:endParaRPr sz="1200">
                <a:latin typeface="Lato"/>
                <a:ea typeface="Lato"/>
                <a:cs typeface="Lato"/>
                <a:sym typeface="Lato"/>
              </a:endParaRPr>
            </a:p>
            <a:p>
              <a:pPr marL="0" lvl="0" indent="0" algn="l" rtl="0">
                <a:spcBef>
                  <a:spcPts val="0"/>
                </a:spcBef>
                <a:spcAft>
                  <a:spcPts val="0"/>
                </a:spcAft>
                <a:buNone/>
              </a:pPr>
              <a:r>
                <a:rPr lang="fr" sz="1200">
                  <a:latin typeface="Lato"/>
                  <a:ea typeface="Lato"/>
                  <a:cs typeface="Lato"/>
                  <a:sym typeface="Lato"/>
                </a:rPr>
                <a:t>___________ _________ ______</a:t>
              </a:r>
              <a:endParaRPr sz="1200">
                <a:latin typeface="Lato"/>
                <a:ea typeface="Lato"/>
                <a:cs typeface="Lato"/>
                <a:sym typeface="Lato"/>
              </a:endParaRPr>
            </a:p>
          </p:txBody>
        </p:sp>
        <p:sp>
          <p:nvSpPr>
            <p:cNvPr id="349" name="Google Shape;349;p33"/>
            <p:cNvSpPr txBox="1"/>
            <p:nvPr/>
          </p:nvSpPr>
          <p:spPr>
            <a:xfrm>
              <a:off x="616063" y="2351038"/>
              <a:ext cx="1628700" cy="34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latin typeface="Lato"/>
                  <a:ea typeface="Lato"/>
                  <a:cs typeface="Lato"/>
                  <a:sym typeface="Lato"/>
                </a:rPr>
                <a:t>Besoin</a:t>
              </a:r>
              <a:endParaRPr sz="1300" b="1">
                <a:latin typeface="Lato"/>
                <a:ea typeface="Lato"/>
                <a:cs typeface="Lato"/>
                <a:sym typeface="Lato"/>
              </a:endParaRPr>
            </a:p>
          </p:txBody>
        </p:sp>
      </p:grpSp>
      <p:sp>
        <p:nvSpPr>
          <p:cNvPr id="350" name="Google Shape;350;p33"/>
          <p:cNvSpPr/>
          <p:nvPr/>
        </p:nvSpPr>
        <p:spPr>
          <a:xfrm>
            <a:off x="4707075" y="2528900"/>
            <a:ext cx="4286100" cy="4545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300">
                <a:latin typeface="Lato"/>
                <a:ea typeface="Lato"/>
                <a:cs typeface="Lato"/>
                <a:sym typeface="Lato"/>
              </a:rPr>
              <a:t>Besoins </a:t>
            </a:r>
            <a:r>
              <a:rPr lang="fr" sz="1300" b="1">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351" name="Google Shape;351;p33"/>
          <p:cNvSpPr/>
          <p:nvPr/>
        </p:nvSpPr>
        <p:spPr>
          <a:xfrm>
            <a:off x="4707075" y="3154700"/>
            <a:ext cx="4286100" cy="4545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300">
                <a:latin typeface="Lato"/>
                <a:ea typeface="Lato"/>
                <a:cs typeface="Lato"/>
                <a:sym typeface="Lato"/>
              </a:rPr>
              <a:t>Besoins </a:t>
            </a:r>
            <a:r>
              <a:rPr lang="fr" sz="1300" b="1">
                <a:latin typeface="Lato"/>
                <a:ea typeface="Lato"/>
                <a:cs typeface="Lato"/>
                <a:sym typeface="Lato"/>
              </a:rPr>
              <a:t>secondaires </a:t>
            </a:r>
            <a:r>
              <a:rPr lang="fr" sz="1300">
                <a:latin typeface="Lato"/>
                <a:ea typeface="Lato"/>
                <a:cs typeface="Lato"/>
                <a:sym typeface="Lato"/>
              </a:rPr>
              <a:t>(agréables mais non essentiels)</a:t>
            </a:r>
            <a:endParaRPr sz="1300">
              <a:latin typeface="Lato"/>
              <a:ea typeface="Lato"/>
              <a:cs typeface="Lato"/>
              <a:sym typeface="Lato"/>
            </a:endParaRPr>
          </a:p>
        </p:txBody>
      </p:sp>
      <p:sp>
        <p:nvSpPr>
          <p:cNvPr id="352" name="Google Shape;352;p33"/>
          <p:cNvSpPr/>
          <p:nvPr/>
        </p:nvSpPr>
        <p:spPr>
          <a:xfrm>
            <a:off x="1252400" y="1239275"/>
            <a:ext cx="1740300" cy="965700"/>
          </a:xfrm>
          <a:prstGeom prst="wedgeRoundRectCallout">
            <a:avLst>
              <a:gd name="adj1" fmla="val -20833"/>
              <a:gd name="adj2" fmla="val 62500"/>
              <a:gd name="adj3"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353" name="Google Shape;353;p33"/>
          <p:cNvSpPr/>
          <p:nvPr/>
        </p:nvSpPr>
        <p:spPr>
          <a:xfrm>
            <a:off x="1524800" y="3507925"/>
            <a:ext cx="1740300" cy="965700"/>
          </a:xfrm>
          <a:prstGeom prst="wedgeRoundRectCallout">
            <a:avLst>
              <a:gd name="adj1" fmla="val 13163"/>
              <a:gd name="adj2" fmla="val 71293"/>
              <a:gd name="adj3"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____ _____ ____ ___ 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________ ____ __</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___ _____ ____ _____</a:t>
            </a:r>
            <a:endParaRPr>
              <a:latin typeface="Lato"/>
              <a:ea typeface="Lato"/>
              <a:cs typeface="Lato"/>
              <a:sym typeface="Lato"/>
            </a:endParaRPr>
          </a:p>
        </p:txBody>
      </p:sp>
      <p:sp>
        <p:nvSpPr>
          <p:cNvPr id="354" name="Google Shape;354;p33"/>
          <p:cNvSpPr/>
          <p:nvPr/>
        </p:nvSpPr>
        <p:spPr>
          <a:xfrm>
            <a:off x="1989675" y="1492025"/>
            <a:ext cx="942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5" name="Google Shape;355;p33"/>
          <p:cNvSpPr/>
          <p:nvPr/>
        </p:nvSpPr>
        <p:spPr>
          <a:xfrm>
            <a:off x="1381000" y="1935900"/>
            <a:ext cx="4947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6" name="Google Shape;356;p33"/>
          <p:cNvSpPr/>
          <p:nvPr/>
        </p:nvSpPr>
        <p:spPr>
          <a:xfrm>
            <a:off x="2067050" y="3965650"/>
            <a:ext cx="6558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7" name="Google Shape;357;p33"/>
          <p:cNvSpPr/>
          <p:nvPr/>
        </p:nvSpPr>
        <p:spPr>
          <a:xfrm>
            <a:off x="269975" y="2952200"/>
            <a:ext cx="6921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58" name="Google Shape;358;p33"/>
          <p:cNvCxnSpPr>
            <a:endCxn id="350" idx="1"/>
          </p:cNvCxnSpPr>
          <p:nvPr/>
        </p:nvCxnSpPr>
        <p:spPr>
          <a:xfrm rot="10800000" flipH="1">
            <a:off x="962175" y="2756150"/>
            <a:ext cx="3744900" cy="297300"/>
          </a:xfrm>
          <a:prstGeom prst="curvedConnector3">
            <a:avLst>
              <a:gd name="adj1" fmla="val 50000"/>
            </a:avLst>
          </a:prstGeom>
          <a:noFill/>
          <a:ln w="9525" cap="flat" cmpd="sng">
            <a:solidFill>
              <a:schemeClr val="accent6"/>
            </a:solidFill>
            <a:prstDash val="solid"/>
            <a:round/>
            <a:headEnd type="none" w="med" len="med"/>
            <a:tailEnd type="none" w="med" len="med"/>
          </a:ln>
        </p:spPr>
      </p:cxnSp>
      <p:cxnSp>
        <p:nvCxnSpPr>
          <p:cNvPr id="359" name="Google Shape;359;p33"/>
          <p:cNvCxnSpPr>
            <a:endCxn id="351" idx="1"/>
          </p:cNvCxnSpPr>
          <p:nvPr/>
        </p:nvCxnSpPr>
        <p:spPr>
          <a:xfrm>
            <a:off x="1875675" y="2037050"/>
            <a:ext cx="2831400" cy="1344900"/>
          </a:xfrm>
          <a:prstGeom prst="curvedConnector3">
            <a:avLst>
              <a:gd name="adj1" fmla="val 50000"/>
            </a:avLst>
          </a:prstGeom>
          <a:noFill/>
          <a:ln w="9525" cap="flat" cmpd="sng">
            <a:solidFill>
              <a:schemeClr val="accent5"/>
            </a:solidFill>
            <a:prstDash val="solid"/>
            <a:round/>
            <a:headEnd type="none" w="med" len="med"/>
            <a:tailEnd type="none" w="med" len="med"/>
          </a:ln>
        </p:spPr>
      </p:cxnSp>
      <p:cxnSp>
        <p:nvCxnSpPr>
          <p:cNvPr id="360" name="Google Shape;360;p33"/>
          <p:cNvCxnSpPr>
            <a:stCxn id="354" idx="3"/>
            <a:endCxn id="350" idx="1"/>
          </p:cNvCxnSpPr>
          <p:nvPr/>
        </p:nvCxnSpPr>
        <p:spPr>
          <a:xfrm>
            <a:off x="2931975" y="1593275"/>
            <a:ext cx="1775100" cy="1162800"/>
          </a:xfrm>
          <a:prstGeom prst="curvedConnector3">
            <a:avLst>
              <a:gd name="adj1" fmla="val 50000"/>
            </a:avLst>
          </a:prstGeom>
          <a:noFill/>
          <a:ln w="9525" cap="flat" cmpd="sng">
            <a:solidFill>
              <a:schemeClr val="accent6"/>
            </a:solidFill>
            <a:prstDash val="solid"/>
            <a:round/>
            <a:headEnd type="none" w="med" len="med"/>
            <a:tailEnd type="none" w="med" len="med"/>
          </a:ln>
        </p:spPr>
      </p:cxnSp>
      <p:cxnSp>
        <p:nvCxnSpPr>
          <p:cNvPr id="361" name="Google Shape;361;p33"/>
          <p:cNvCxnSpPr>
            <a:stCxn id="353" idx="3"/>
            <a:endCxn id="351" idx="1"/>
          </p:cNvCxnSpPr>
          <p:nvPr/>
        </p:nvCxnSpPr>
        <p:spPr>
          <a:xfrm rot="10800000" flipH="1">
            <a:off x="3265100" y="3382075"/>
            <a:ext cx="1442100" cy="608700"/>
          </a:xfrm>
          <a:prstGeom prst="curvedConnector3">
            <a:avLst>
              <a:gd name="adj1" fmla="val 49996"/>
            </a:avLst>
          </a:prstGeom>
          <a:noFill/>
          <a:ln w="9525" cap="flat" cmpd="sng">
            <a:solidFill>
              <a:schemeClr val="accent5"/>
            </a:solidFill>
            <a:prstDash val="solid"/>
            <a:round/>
            <a:headEnd type="none" w="med" len="med"/>
            <a:tailEnd type="none" w="med" len="med"/>
          </a:ln>
        </p:spPr>
      </p:cxnSp>
      <p:sp>
        <p:nvSpPr>
          <p:cNvPr id="362" name="Google Shape;362;p33"/>
          <p:cNvSpPr txBox="1"/>
          <p:nvPr/>
        </p:nvSpPr>
        <p:spPr>
          <a:xfrm>
            <a:off x="3601155" y="2730770"/>
            <a:ext cx="1174500" cy="2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Collecte</a:t>
            </a:r>
            <a:endParaRPr sz="1300" b="1">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Identification des besoins fonctionnels et non fonctionnels du projet</a:t>
            </a:r>
            <a:endParaRPr/>
          </a:p>
        </p:txBody>
      </p:sp>
      <p:sp>
        <p:nvSpPr>
          <p:cNvPr id="368" name="Google Shape;368;p34"/>
          <p:cNvSpPr/>
          <p:nvPr/>
        </p:nvSpPr>
        <p:spPr>
          <a:xfrm>
            <a:off x="609400" y="1853450"/>
            <a:ext cx="7727100" cy="2580300"/>
          </a:xfrm>
          <a:prstGeom prst="roundRect">
            <a:avLst>
              <a:gd name="adj" fmla="val 16667"/>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300">
                <a:latin typeface="Lato"/>
                <a:ea typeface="Lato"/>
                <a:cs typeface="Lato"/>
                <a:sym typeface="Lato"/>
              </a:rPr>
              <a:t>Besoins </a:t>
            </a:r>
            <a:r>
              <a:rPr lang="fr" sz="1300" b="1">
                <a:latin typeface="Lato"/>
                <a:ea typeface="Lato"/>
                <a:cs typeface="Lato"/>
                <a:sym typeface="Lato"/>
              </a:rPr>
              <a:t>primaires </a:t>
            </a:r>
            <a:r>
              <a:rPr lang="fr" sz="1300">
                <a:latin typeface="Lato"/>
                <a:ea typeface="Lato"/>
                <a:cs typeface="Lato"/>
                <a:sym typeface="Lato"/>
              </a:rPr>
              <a:t>(essentiels pour le succès du projet)</a:t>
            </a:r>
            <a:endParaRPr sz="1300">
              <a:latin typeface="Lato"/>
              <a:ea typeface="Lato"/>
              <a:cs typeface="Lato"/>
              <a:sym typeface="Lato"/>
            </a:endParaRPr>
          </a:p>
        </p:txBody>
      </p:sp>
      <p:sp>
        <p:nvSpPr>
          <p:cNvPr id="369" name="Google Shape;369;p34"/>
          <p:cNvSpPr/>
          <p:nvPr/>
        </p:nvSpPr>
        <p:spPr>
          <a:xfrm>
            <a:off x="1080975" y="2599250"/>
            <a:ext cx="3187200" cy="144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Besoins fonctionnels</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Fonctionnalités attendues du produit</a:t>
            </a:r>
            <a:endParaRPr>
              <a:latin typeface="Lato"/>
              <a:ea typeface="Lato"/>
              <a:cs typeface="Lato"/>
              <a:sym typeface="Lato"/>
            </a:endParaRPr>
          </a:p>
        </p:txBody>
      </p:sp>
      <p:sp>
        <p:nvSpPr>
          <p:cNvPr id="370" name="Google Shape;370;p34"/>
          <p:cNvSpPr/>
          <p:nvPr/>
        </p:nvSpPr>
        <p:spPr>
          <a:xfrm>
            <a:off x="4621400" y="2599250"/>
            <a:ext cx="3187200" cy="144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Besoins non fonctionnels</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Contraintes techniques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économiques, temporelles…</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5"/>
          <p:cNvSpPr/>
          <p:nvPr/>
        </p:nvSpPr>
        <p:spPr>
          <a:xfrm>
            <a:off x="438025" y="1261925"/>
            <a:ext cx="8332500" cy="282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376" name="Google Shape;376;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Formalisation des besoins</a:t>
            </a:r>
            <a:endParaRPr/>
          </a:p>
        </p:txBody>
      </p:sp>
      <p:sp>
        <p:nvSpPr>
          <p:cNvPr id="377" name="Google Shape;377;p35"/>
          <p:cNvSpPr/>
          <p:nvPr/>
        </p:nvSpPr>
        <p:spPr>
          <a:xfrm>
            <a:off x="3218375" y="2087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378" name="Google Shape;378;p35"/>
          <p:cNvSpPr/>
          <p:nvPr/>
        </p:nvSpPr>
        <p:spPr>
          <a:xfrm>
            <a:off x="4570925" y="20877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“L’équipe [...] devrait […] en [...] secondes” </a:t>
            </a:r>
            <a:endParaRPr sz="1100">
              <a:latin typeface="Lato"/>
              <a:ea typeface="Lato"/>
              <a:cs typeface="Lato"/>
              <a:sym typeface="Lato"/>
            </a:endParaRPr>
          </a:p>
        </p:txBody>
      </p:sp>
      <p:sp>
        <p:nvSpPr>
          <p:cNvPr id="379" name="Google Shape;379;p35"/>
          <p:cNvSpPr/>
          <p:nvPr/>
        </p:nvSpPr>
        <p:spPr>
          <a:xfrm>
            <a:off x="32183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ID</a:t>
            </a:r>
            <a:endParaRPr sz="1100" b="1">
              <a:latin typeface="Lato"/>
              <a:ea typeface="Lato"/>
              <a:cs typeface="Lato"/>
              <a:sym typeface="Lato"/>
            </a:endParaRPr>
          </a:p>
        </p:txBody>
      </p:sp>
      <p:sp>
        <p:nvSpPr>
          <p:cNvPr id="380" name="Google Shape;380;p35"/>
          <p:cNvSpPr/>
          <p:nvPr/>
        </p:nvSpPr>
        <p:spPr>
          <a:xfrm>
            <a:off x="4570925" y="1782950"/>
            <a:ext cx="27795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Descriptif</a:t>
            </a:r>
            <a:endParaRPr sz="1100" b="1">
              <a:latin typeface="Lato"/>
              <a:ea typeface="Lato"/>
              <a:cs typeface="Lato"/>
              <a:sym typeface="Lato"/>
            </a:endParaRPr>
          </a:p>
        </p:txBody>
      </p:sp>
      <p:sp>
        <p:nvSpPr>
          <p:cNvPr id="381" name="Google Shape;381;p35"/>
          <p:cNvSpPr/>
          <p:nvPr/>
        </p:nvSpPr>
        <p:spPr>
          <a:xfrm>
            <a:off x="3218375" y="23925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382" name="Google Shape;382;p35"/>
          <p:cNvSpPr/>
          <p:nvPr/>
        </p:nvSpPr>
        <p:spPr>
          <a:xfrm>
            <a:off x="4570925" y="23925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383" name="Google Shape;383;p35"/>
          <p:cNvSpPr/>
          <p:nvPr/>
        </p:nvSpPr>
        <p:spPr>
          <a:xfrm>
            <a:off x="3218375" y="26973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384" name="Google Shape;384;p35"/>
          <p:cNvSpPr/>
          <p:nvPr/>
        </p:nvSpPr>
        <p:spPr>
          <a:xfrm>
            <a:off x="4570925" y="26973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385" name="Google Shape;385;p35"/>
          <p:cNvSpPr/>
          <p:nvPr/>
        </p:nvSpPr>
        <p:spPr>
          <a:xfrm>
            <a:off x="3218375" y="30021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386" name="Google Shape;386;p35"/>
          <p:cNvSpPr/>
          <p:nvPr/>
        </p:nvSpPr>
        <p:spPr>
          <a:xfrm>
            <a:off x="4570925" y="30021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processus doit […]” </a:t>
            </a:r>
            <a:endParaRPr sz="1100">
              <a:latin typeface="Lato"/>
              <a:ea typeface="Lato"/>
              <a:cs typeface="Lato"/>
              <a:sym typeface="Lato"/>
            </a:endParaRPr>
          </a:p>
        </p:txBody>
      </p:sp>
      <p:sp>
        <p:nvSpPr>
          <p:cNvPr id="387" name="Google Shape;387;p35"/>
          <p:cNvSpPr/>
          <p:nvPr/>
        </p:nvSpPr>
        <p:spPr>
          <a:xfrm>
            <a:off x="3218375" y="33069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388" name="Google Shape;388;p35"/>
          <p:cNvSpPr/>
          <p:nvPr/>
        </p:nvSpPr>
        <p:spPr>
          <a:xfrm>
            <a:off x="4570925" y="33069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bouton de sélection doit être […]” </a:t>
            </a:r>
            <a:endParaRPr sz="11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Hiérarchisation des besoins</a:t>
            </a:r>
            <a:endParaRPr/>
          </a:p>
        </p:txBody>
      </p:sp>
      <p:sp>
        <p:nvSpPr>
          <p:cNvPr id="394" name="Google Shape;394;p36"/>
          <p:cNvSpPr/>
          <p:nvPr/>
        </p:nvSpPr>
        <p:spPr>
          <a:xfrm>
            <a:off x="438025" y="1261925"/>
            <a:ext cx="8332500" cy="282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395" name="Google Shape;395;p36"/>
          <p:cNvSpPr/>
          <p:nvPr/>
        </p:nvSpPr>
        <p:spPr>
          <a:xfrm>
            <a:off x="3218375" y="33069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396" name="Google Shape;396;p36"/>
          <p:cNvSpPr/>
          <p:nvPr/>
        </p:nvSpPr>
        <p:spPr>
          <a:xfrm>
            <a:off x="4570925" y="33069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397" name="Google Shape;397;p36"/>
          <p:cNvSpPr/>
          <p:nvPr/>
        </p:nvSpPr>
        <p:spPr>
          <a:xfrm>
            <a:off x="32183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ID</a:t>
            </a:r>
            <a:endParaRPr sz="1100" b="1">
              <a:latin typeface="Lato"/>
              <a:ea typeface="Lato"/>
              <a:cs typeface="Lato"/>
              <a:sym typeface="Lato"/>
            </a:endParaRPr>
          </a:p>
        </p:txBody>
      </p:sp>
      <p:sp>
        <p:nvSpPr>
          <p:cNvPr id="398" name="Google Shape;398;p36"/>
          <p:cNvSpPr/>
          <p:nvPr/>
        </p:nvSpPr>
        <p:spPr>
          <a:xfrm>
            <a:off x="4570925" y="1782950"/>
            <a:ext cx="27795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Descriptif</a:t>
            </a:r>
            <a:endParaRPr sz="1100" b="1">
              <a:latin typeface="Lato"/>
              <a:ea typeface="Lato"/>
              <a:cs typeface="Lato"/>
              <a:sym typeface="Lato"/>
            </a:endParaRPr>
          </a:p>
        </p:txBody>
      </p:sp>
      <p:sp>
        <p:nvSpPr>
          <p:cNvPr id="399" name="Google Shape;399;p36"/>
          <p:cNvSpPr/>
          <p:nvPr/>
        </p:nvSpPr>
        <p:spPr>
          <a:xfrm>
            <a:off x="3218375" y="26973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400" name="Google Shape;400;p36"/>
          <p:cNvSpPr/>
          <p:nvPr/>
        </p:nvSpPr>
        <p:spPr>
          <a:xfrm>
            <a:off x="4570925" y="26973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401" name="Google Shape;401;p36"/>
          <p:cNvSpPr/>
          <p:nvPr/>
        </p:nvSpPr>
        <p:spPr>
          <a:xfrm>
            <a:off x="3218375" y="2087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402" name="Google Shape;402;p36"/>
          <p:cNvSpPr/>
          <p:nvPr/>
        </p:nvSpPr>
        <p:spPr>
          <a:xfrm>
            <a:off x="4570925" y="20877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403" name="Google Shape;403;p36"/>
          <p:cNvSpPr/>
          <p:nvPr/>
        </p:nvSpPr>
        <p:spPr>
          <a:xfrm>
            <a:off x="3218375" y="30021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404" name="Google Shape;404;p36"/>
          <p:cNvSpPr/>
          <p:nvPr/>
        </p:nvSpPr>
        <p:spPr>
          <a:xfrm>
            <a:off x="4570925" y="30021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405" name="Google Shape;405;p36"/>
          <p:cNvSpPr/>
          <p:nvPr/>
        </p:nvSpPr>
        <p:spPr>
          <a:xfrm>
            <a:off x="3218375" y="23925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406" name="Google Shape;406;p36"/>
          <p:cNvSpPr/>
          <p:nvPr/>
        </p:nvSpPr>
        <p:spPr>
          <a:xfrm>
            <a:off x="4570925" y="23925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bouton de sélection devrait […]” </a:t>
            </a:r>
            <a:endParaRPr sz="1100">
              <a:latin typeface="Lato"/>
              <a:ea typeface="Lato"/>
              <a:cs typeface="Lato"/>
              <a:sym typeface="Lato"/>
            </a:endParaRPr>
          </a:p>
        </p:txBody>
      </p:sp>
      <p:sp>
        <p:nvSpPr>
          <p:cNvPr id="407" name="Google Shape;407;p36"/>
          <p:cNvSpPr/>
          <p:nvPr/>
        </p:nvSpPr>
        <p:spPr>
          <a:xfrm>
            <a:off x="186582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Impact</a:t>
            </a:r>
            <a:endParaRPr sz="1100" b="1">
              <a:latin typeface="Lato"/>
              <a:ea typeface="Lato"/>
              <a:cs typeface="Lato"/>
              <a:sym typeface="Lato"/>
            </a:endParaRPr>
          </a:p>
        </p:txBody>
      </p:sp>
      <p:sp>
        <p:nvSpPr>
          <p:cNvPr id="408" name="Google Shape;408;p36"/>
          <p:cNvSpPr/>
          <p:nvPr/>
        </p:nvSpPr>
        <p:spPr>
          <a:xfrm>
            <a:off x="5132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Ordre de priorité</a:t>
            </a:r>
            <a:endParaRPr sz="1100" b="1">
              <a:latin typeface="Lato"/>
              <a:ea typeface="Lato"/>
              <a:cs typeface="Lato"/>
              <a:sym typeface="Lato"/>
            </a:endParaRPr>
          </a:p>
        </p:txBody>
      </p:sp>
      <p:sp>
        <p:nvSpPr>
          <p:cNvPr id="409" name="Google Shape;409;p36"/>
          <p:cNvSpPr/>
          <p:nvPr/>
        </p:nvSpPr>
        <p:spPr>
          <a:xfrm>
            <a:off x="186582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10" name="Google Shape;410;p36"/>
          <p:cNvSpPr/>
          <p:nvPr/>
        </p:nvSpPr>
        <p:spPr>
          <a:xfrm>
            <a:off x="186582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11" name="Google Shape;411;p36"/>
          <p:cNvSpPr/>
          <p:nvPr/>
        </p:nvSpPr>
        <p:spPr>
          <a:xfrm>
            <a:off x="186582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12" name="Google Shape;412;p36"/>
          <p:cNvSpPr/>
          <p:nvPr/>
        </p:nvSpPr>
        <p:spPr>
          <a:xfrm>
            <a:off x="186582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13" name="Google Shape;413;p36"/>
          <p:cNvSpPr/>
          <p:nvPr/>
        </p:nvSpPr>
        <p:spPr>
          <a:xfrm>
            <a:off x="186582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414" name="Google Shape;414;p36"/>
          <p:cNvSpPr/>
          <p:nvPr/>
        </p:nvSpPr>
        <p:spPr>
          <a:xfrm>
            <a:off x="51327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415" name="Google Shape;415;p36"/>
          <p:cNvSpPr/>
          <p:nvPr/>
        </p:nvSpPr>
        <p:spPr>
          <a:xfrm>
            <a:off x="51327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416" name="Google Shape;416;p36"/>
          <p:cNvSpPr/>
          <p:nvPr/>
        </p:nvSpPr>
        <p:spPr>
          <a:xfrm>
            <a:off x="51327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417" name="Google Shape;417;p36"/>
          <p:cNvSpPr/>
          <p:nvPr/>
        </p:nvSpPr>
        <p:spPr>
          <a:xfrm>
            <a:off x="51327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418" name="Google Shape;418;p36"/>
          <p:cNvSpPr/>
          <p:nvPr/>
        </p:nvSpPr>
        <p:spPr>
          <a:xfrm>
            <a:off x="51327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p:nvPr/>
        </p:nvSpPr>
        <p:spPr>
          <a:xfrm>
            <a:off x="438025" y="1261925"/>
            <a:ext cx="8332500" cy="282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424" name="Google Shape;424;p37"/>
          <p:cNvSpPr/>
          <p:nvPr/>
        </p:nvSpPr>
        <p:spPr>
          <a:xfrm>
            <a:off x="3218375" y="33069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425" name="Google Shape;425;p37"/>
          <p:cNvSpPr/>
          <p:nvPr/>
        </p:nvSpPr>
        <p:spPr>
          <a:xfrm>
            <a:off x="4570925" y="33069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“L’équipe devrait […] en [...] secondes” </a:t>
            </a:r>
            <a:endParaRPr sz="1100">
              <a:latin typeface="Lato"/>
              <a:ea typeface="Lato"/>
              <a:cs typeface="Lato"/>
              <a:sym typeface="Lato"/>
            </a:endParaRPr>
          </a:p>
        </p:txBody>
      </p:sp>
      <p:sp>
        <p:nvSpPr>
          <p:cNvPr id="426" name="Google Shape;426;p37"/>
          <p:cNvSpPr/>
          <p:nvPr/>
        </p:nvSpPr>
        <p:spPr>
          <a:xfrm>
            <a:off x="32183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ID</a:t>
            </a:r>
            <a:endParaRPr sz="1100" b="1">
              <a:latin typeface="Lato"/>
              <a:ea typeface="Lato"/>
              <a:cs typeface="Lato"/>
              <a:sym typeface="Lato"/>
            </a:endParaRPr>
          </a:p>
        </p:txBody>
      </p:sp>
      <p:sp>
        <p:nvSpPr>
          <p:cNvPr id="427" name="Google Shape;427;p37"/>
          <p:cNvSpPr/>
          <p:nvPr/>
        </p:nvSpPr>
        <p:spPr>
          <a:xfrm>
            <a:off x="4570925" y="1782950"/>
            <a:ext cx="27795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Descriptif</a:t>
            </a:r>
            <a:endParaRPr sz="1100" b="1">
              <a:latin typeface="Lato"/>
              <a:ea typeface="Lato"/>
              <a:cs typeface="Lato"/>
              <a:sym typeface="Lato"/>
            </a:endParaRPr>
          </a:p>
        </p:txBody>
      </p:sp>
      <p:sp>
        <p:nvSpPr>
          <p:cNvPr id="428" name="Google Shape;428;p37"/>
          <p:cNvSpPr/>
          <p:nvPr/>
        </p:nvSpPr>
        <p:spPr>
          <a:xfrm>
            <a:off x="3218375" y="26973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2</a:t>
            </a:r>
            <a:endParaRPr sz="1100">
              <a:latin typeface="Lato"/>
              <a:ea typeface="Lato"/>
              <a:cs typeface="Lato"/>
              <a:sym typeface="Lato"/>
            </a:endParaRPr>
          </a:p>
        </p:txBody>
      </p:sp>
      <p:sp>
        <p:nvSpPr>
          <p:cNvPr id="429" name="Google Shape;429;p37"/>
          <p:cNvSpPr/>
          <p:nvPr/>
        </p:nvSpPr>
        <p:spPr>
          <a:xfrm>
            <a:off x="4570925" y="26973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site web devrait […]” </a:t>
            </a:r>
            <a:endParaRPr sz="1100">
              <a:latin typeface="Lato"/>
              <a:ea typeface="Lato"/>
              <a:cs typeface="Lato"/>
              <a:sym typeface="Lato"/>
            </a:endParaRPr>
          </a:p>
        </p:txBody>
      </p:sp>
      <p:sp>
        <p:nvSpPr>
          <p:cNvPr id="430" name="Google Shape;430;p37"/>
          <p:cNvSpPr/>
          <p:nvPr/>
        </p:nvSpPr>
        <p:spPr>
          <a:xfrm>
            <a:off x="3218375" y="2087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3</a:t>
            </a:r>
            <a:endParaRPr sz="1100">
              <a:latin typeface="Lato"/>
              <a:ea typeface="Lato"/>
              <a:cs typeface="Lato"/>
              <a:sym typeface="Lato"/>
            </a:endParaRPr>
          </a:p>
        </p:txBody>
      </p:sp>
      <p:sp>
        <p:nvSpPr>
          <p:cNvPr id="431" name="Google Shape;431;p37"/>
          <p:cNvSpPr/>
          <p:nvPr/>
        </p:nvSpPr>
        <p:spPr>
          <a:xfrm>
            <a:off x="4570925" y="20877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“L’admin devrait ouvrir […] quand [...]” </a:t>
            </a:r>
            <a:endParaRPr sz="1100">
              <a:latin typeface="Lato"/>
              <a:ea typeface="Lato"/>
              <a:cs typeface="Lato"/>
              <a:sym typeface="Lato"/>
            </a:endParaRPr>
          </a:p>
        </p:txBody>
      </p:sp>
      <p:sp>
        <p:nvSpPr>
          <p:cNvPr id="432" name="Google Shape;432;p37"/>
          <p:cNvSpPr/>
          <p:nvPr/>
        </p:nvSpPr>
        <p:spPr>
          <a:xfrm>
            <a:off x="3218375" y="30021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4</a:t>
            </a:r>
            <a:endParaRPr sz="1100">
              <a:latin typeface="Lato"/>
              <a:ea typeface="Lato"/>
              <a:cs typeface="Lato"/>
              <a:sym typeface="Lato"/>
            </a:endParaRPr>
          </a:p>
        </p:txBody>
      </p:sp>
      <p:sp>
        <p:nvSpPr>
          <p:cNvPr id="433" name="Google Shape;433;p37"/>
          <p:cNvSpPr/>
          <p:nvPr/>
        </p:nvSpPr>
        <p:spPr>
          <a:xfrm>
            <a:off x="4570925" y="30021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processus devrait […]” </a:t>
            </a:r>
            <a:endParaRPr sz="1100">
              <a:latin typeface="Lato"/>
              <a:ea typeface="Lato"/>
              <a:cs typeface="Lato"/>
              <a:sym typeface="Lato"/>
            </a:endParaRPr>
          </a:p>
        </p:txBody>
      </p:sp>
      <p:sp>
        <p:nvSpPr>
          <p:cNvPr id="434" name="Google Shape;434;p37"/>
          <p:cNvSpPr/>
          <p:nvPr/>
        </p:nvSpPr>
        <p:spPr>
          <a:xfrm>
            <a:off x="3218375" y="23925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5</a:t>
            </a:r>
            <a:endParaRPr sz="1100">
              <a:latin typeface="Lato"/>
              <a:ea typeface="Lato"/>
              <a:cs typeface="Lato"/>
              <a:sym typeface="Lato"/>
            </a:endParaRPr>
          </a:p>
        </p:txBody>
      </p:sp>
      <p:sp>
        <p:nvSpPr>
          <p:cNvPr id="435" name="Google Shape;435;p37"/>
          <p:cNvSpPr/>
          <p:nvPr/>
        </p:nvSpPr>
        <p:spPr>
          <a:xfrm>
            <a:off x="4570925" y="2392550"/>
            <a:ext cx="27795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“Le bouton de sélection devrait […]” </a:t>
            </a:r>
            <a:endParaRPr sz="1100">
              <a:latin typeface="Lato"/>
              <a:ea typeface="Lato"/>
              <a:cs typeface="Lato"/>
              <a:sym typeface="Lato"/>
            </a:endParaRPr>
          </a:p>
        </p:txBody>
      </p:sp>
      <p:sp>
        <p:nvSpPr>
          <p:cNvPr id="436" name="Google Shape;436;p37"/>
          <p:cNvSpPr/>
          <p:nvPr/>
        </p:nvSpPr>
        <p:spPr>
          <a:xfrm>
            <a:off x="186582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Impact</a:t>
            </a:r>
            <a:endParaRPr sz="1100" b="1">
              <a:latin typeface="Lato"/>
              <a:ea typeface="Lato"/>
              <a:cs typeface="Lato"/>
              <a:sym typeface="Lato"/>
            </a:endParaRPr>
          </a:p>
        </p:txBody>
      </p:sp>
      <p:sp>
        <p:nvSpPr>
          <p:cNvPr id="437" name="Google Shape;437;p37"/>
          <p:cNvSpPr/>
          <p:nvPr/>
        </p:nvSpPr>
        <p:spPr>
          <a:xfrm>
            <a:off x="513275" y="1782950"/>
            <a:ext cx="1268700" cy="265800"/>
          </a:xfrm>
          <a:prstGeom prst="rect">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Ordre de priorité</a:t>
            </a:r>
            <a:endParaRPr sz="1100" b="1">
              <a:latin typeface="Lato"/>
              <a:ea typeface="Lato"/>
              <a:cs typeface="Lato"/>
              <a:sym typeface="Lato"/>
            </a:endParaRPr>
          </a:p>
        </p:txBody>
      </p:sp>
      <p:sp>
        <p:nvSpPr>
          <p:cNvPr id="438" name="Google Shape;438;p37"/>
          <p:cNvSpPr/>
          <p:nvPr/>
        </p:nvSpPr>
        <p:spPr>
          <a:xfrm>
            <a:off x="186582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39" name="Google Shape;439;p37"/>
          <p:cNvSpPr/>
          <p:nvPr/>
        </p:nvSpPr>
        <p:spPr>
          <a:xfrm>
            <a:off x="186582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Haut</a:t>
            </a:r>
            <a:endParaRPr sz="1100">
              <a:latin typeface="Lato"/>
              <a:ea typeface="Lato"/>
              <a:cs typeface="Lato"/>
              <a:sym typeface="Lato"/>
            </a:endParaRPr>
          </a:p>
        </p:txBody>
      </p:sp>
      <p:sp>
        <p:nvSpPr>
          <p:cNvPr id="440" name="Google Shape;440;p37"/>
          <p:cNvSpPr/>
          <p:nvPr/>
        </p:nvSpPr>
        <p:spPr>
          <a:xfrm>
            <a:off x="186582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41" name="Google Shape;441;p37"/>
          <p:cNvSpPr/>
          <p:nvPr/>
        </p:nvSpPr>
        <p:spPr>
          <a:xfrm>
            <a:off x="186582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Modéré</a:t>
            </a:r>
            <a:endParaRPr sz="1100">
              <a:latin typeface="Lato"/>
              <a:ea typeface="Lato"/>
              <a:cs typeface="Lato"/>
              <a:sym typeface="Lato"/>
            </a:endParaRPr>
          </a:p>
        </p:txBody>
      </p:sp>
      <p:sp>
        <p:nvSpPr>
          <p:cNvPr id="442" name="Google Shape;442;p37"/>
          <p:cNvSpPr/>
          <p:nvPr/>
        </p:nvSpPr>
        <p:spPr>
          <a:xfrm>
            <a:off x="186582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Faible</a:t>
            </a:r>
            <a:endParaRPr sz="1100">
              <a:latin typeface="Lato"/>
              <a:ea typeface="Lato"/>
              <a:cs typeface="Lato"/>
              <a:sym typeface="Lato"/>
            </a:endParaRPr>
          </a:p>
        </p:txBody>
      </p:sp>
      <p:sp>
        <p:nvSpPr>
          <p:cNvPr id="443" name="Google Shape;443;p37"/>
          <p:cNvSpPr/>
          <p:nvPr/>
        </p:nvSpPr>
        <p:spPr>
          <a:xfrm>
            <a:off x="513275" y="20877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a:t>
            </a:r>
            <a:endParaRPr sz="1100">
              <a:latin typeface="Lato"/>
              <a:ea typeface="Lato"/>
              <a:cs typeface="Lato"/>
              <a:sym typeface="Lato"/>
            </a:endParaRPr>
          </a:p>
        </p:txBody>
      </p:sp>
      <p:sp>
        <p:nvSpPr>
          <p:cNvPr id="444" name="Google Shape;444;p37"/>
          <p:cNvSpPr/>
          <p:nvPr/>
        </p:nvSpPr>
        <p:spPr>
          <a:xfrm>
            <a:off x="513275" y="23925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2</a:t>
            </a:r>
            <a:endParaRPr sz="1100">
              <a:latin typeface="Lato"/>
              <a:ea typeface="Lato"/>
              <a:cs typeface="Lato"/>
              <a:sym typeface="Lato"/>
            </a:endParaRPr>
          </a:p>
        </p:txBody>
      </p:sp>
      <p:sp>
        <p:nvSpPr>
          <p:cNvPr id="445" name="Google Shape;445;p37"/>
          <p:cNvSpPr/>
          <p:nvPr/>
        </p:nvSpPr>
        <p:spPr>
          <a:xfrm>
            <a:off x="513275" y="26973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3</a:t>
            </a:r>
            <a:endParaRPr sz="1100">
              <a:latin typeface="Lato"/>
              <a:ea typeface="Lato"/>
              <a:cs typeface="Lato"/>
              <a:sym typeface="Lato"/>
            </a:endParaRPr>
          </a:p>
        </p:txBody>
      </p:sp>
      <p:sp>
        <p:nvSpPr>
          <p:cNvPr id="446" name="Google Shape;446;p37"/>
          <p:cNvSpPr/>
          <p:nvPr/>
        </p:nvSpPr>
        <p:spPr>
          <a:xfrm>
            <a:off x="513275" y="30021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4</a:t>
            </a:r>
            <a:endParaRPr sz="1100">
              <a:latin typeface="Lato"/>
              <a:ea typeface="Lato"/>
              <a:cs typeface="Lato"/>
              <a:sym typeface="Lato"/>
            </a:endParaRPr>
          </a:p>
        </p:txBody>
      </p:sp>
      <p:sp>
        <p:nvSpPr>
          <p:cNvPr id="447" name="Google Shape;447;p37"/>
          <p:cNvSpPr/>
          <p:nvPr/>
        </p:nvSpPr>
        <p:spPr>
          <a:xfrm>
            <a:off x="513275" y="3306950"/>
            <a:ext cx="1268700" cy="2658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5</a:t>
            </a:r>
            <a:endParaRPr sz="1100">
              <a:latin typeface="Lato"/>
              <a:ea typeface="Lato"/>
              <a:cs typeface="Lato"/>
              <a:sym typeface="Lato"/>
            </a:endParaRPr>
          </a:p>
        </p:txBody>
      </p:sp>
      <p:sp>
        <p:nvSpPr>
          <p:cNvPr id="448" name="Google Shape;448;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Documentation des Besoins</a:t>
            </a:r>
            <a:endParaRPr/>
          </a:p>
        </p:txBody>
      </p:sp>
      <p:sp>
        <p:nvSpPr>
          <p:cNvPr id="449" name="Google Shape;449;p37"/>
          <p:cNvSpPr txBox="1">
            <a:spLocks noGrp="1"/>
          </p:cNvSpPr>
          <p:nvPr>
            <p:ph type="body" idx="1"/>
          </p:nvPr>
        </p:nvSpPr>
        <p:spPr>
          <a:xfrm>
            <a:off x="1921350" y="4143825"/>
            <a:ext cx="53013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Intégrez la documentation des besoins dans le cahier des charges. </a:t>
            </a:r>
            <a:endParaRPr/>
          </a:p>
        </p:txBody>
      </p:sp>
      <p:pic>
        <p:nvPicPr>
          <p:cNvPr id="450" name="Google Shape;450;p37"/>
          <p:cNvPicPr preferRelativeResize="0"/>
          <p:nvPr/>
        </p:nvPicPr>
        <p:blipFill>
          <a:blip r:embed="rId3">
            <a:alphaModFix/>
          </a:blip>
          <a:stretch>
            <a:fillRect/>
          </a:stretch>
        </p:blipFill>
        <p:spPr>
          <a:xfrm>
            <a:off x="8017250" y="2697350"/>
            <a:ext cx="265800" cy="265800"/>
          </a:xfrm>
          <a:prstGeom prst="rect">
            <a:avLst/>
          </a:prstGeom>
          <a:noFill/>
          <a:ln>
            <a:noFill/>
          </a:ln>
        </p:spPr>
      </p:pic>
      <p:pic>
        <p:nvPicPr>
          <p:cNvPr id="451" name="Google Shape;451;p37"/>
          <p:cNvPicPr preferRelativeResize="0"/>
          <p:nvPr/>
        </p:nvPicPr>
        <p:blipFill>
          <a:blip r:embed="rId4">
            <a:alphaModFix/>
          </a:blip>
          <a:stretch>
            <a:fillRect/>
          </a:stretch>
        </p:blipFill>
        <p:spPr>
          <a:xfrm>
            <a:off x="8017247" y="3009606"/>
            <a:ext cx="265800" cy="250879"/>
          </a:xfrm>
          <a:prstGeom prst="rect">
            <a:avLst/>
          </a:prstGeom>
          <a:noFill/>
          <a:ln>
            <a:noFill/>
          </a:ln>
        </p:spPr>
      </p:pic>
      <p:pic>
        <p:nvPicPr>
          <p:cNvPr id="452" name="Google Shape;452;p37"/>
          <p:cNvPicPr preferRelativeResize="0"/>
          <p:nvPr/>
        </p:nvPicPr>
        <p:blipFill>
          <a:blip r:embed="rId3">
            <a:alphaModFix/>
          </a:blip>
          <a:stretch>
            <a:fillRect/>
          </a:stretch>
        </p:blipFill>
        <p:spPr>
          <a:xfrm>
            <a:off x="8017250" y="2087750"/>
            <a:ext cx="265800" cy="265800"/>
          </a:xfrm>
          <a:prstGeom prst="rect">
            <a:avLst/>
          </a:prstGeom>
          <a:noFill/>
          <a:ln>
            <a:noFill/>
          </a:ln>
        </p:spPr>
      </p:pic>
      <p:cxnSp>
        <p:nvCxnSpPr>
          <p:cNvPr id="453" name="Google Shape;453;p37"/>
          <p:cNvCxnSpPr>
            <a:endCxn id="452" idx="1"/>
          </p:cNvCxnSpPr>
          <p:nvPr/>
        </p:nvCxnSpPr>
        <p:spPr>
          <a:xfrm>
            <a:off x="7350350" y="2220650"/>
            <a:ext cx="666900" cy="0"/>
          </a:xfrm>
          <a:prstGeom prst="straightConnector1">
            <a:avLst/>
          </a:prstGeom>
          <a:noFill/>
          <a:ln w="9525" cap="flat" cmpd="sng">
            <a:solidFill>
              <a:schemeClr val="dk2"/>
            </a:solidFill>
            <a:prstDash val="solid"/>
            <a:round/>
            <a:headEnd type="none" w="med" len="med"/>
            <a:tailEnd type="triangle" w="med" len="med"/>
          </a:ln>
        </p:spPr>
      </p:cxnSp>
      <p:cxnSp>
        <p:nvCxnSpPr>
          <p:cNvPr id="454" name="Google Shape;454;p37"/>
          <p:cNvCxnSpPr>
            <a:stCxn id="455" idx="3"/>
            <a:endCxn id="450" idx="1"/>
          </p:cNvCxnSpPr>
          <p:nvPr/>
        </p:nvCxnSpPr>
        <p:spPr>
          <a:xfrm>
            <a:off x="7350350" y="2830250"/>
            <a:ext cx="666900" cy="0"/>
          </a:xfrm>
          <a:prstGeom prst="straightConnector1">
            <a:avLst/>
          </a:prstGeom>
          <a:noFill/>
          <a:ln w="9525" cap="flat" cmpd="sng">
            <a:solidFill>
              <a:schemeClr val="dk2"/>
            </a:solidFill>
            <a:prstDash val="solid"/>
            <a:round/>
            <a:headEnd type="none" w="med" len="med"/>
            <a:tailEnd type="triangle" w="med" len="med"/>
          </a:ln>
        </p:spPr>
      </p:cxnSp>
      <p:cxnSp>
        <p:nvCxnSpPr>
          <p:cNvPr id="456" name="Google Shape;456;p37"/>
          <p:cNvCxnSpPr>
            <a:stCxn id="457" idx="3"/>
            <a:endCxn id="451" idx="1"/>
          </p:cNvCxnSpPr>
          <p:nvPr/>
        </p:nvCxnSpPr>
        <p:spPr>
          <a:xfrm>
            <a:off x="7350347" y="3135046"/>
            <a:ext cx="666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Diagrammes et maquettes</a:t>
            </a:r>
            <a:endParaRPr/>
          </a:p>
        </p:txBody>
      </p:sp>
      <p:pic>
        <p:nvPicPr>
          <p:cNvPr id="463" name="Google Shape;463;p38"/>
          <p:cNvPicPr preferRelativeResize="0"/>
          <p:nvPr/>
        </p:nvPicPr>
        <p:blipFill>
          <a:blip r:embed="rId3">
            <a:alphaModFix/>
          </a:blip>
          <a:stretch>
            <a:fillRect/>
          </a:stretch>
        </p:blipFill>
        <p:spPr>
          <a:xfrm>
            <a:off x="143750" y="1365150"/>
            <a:ext cx="3216349" cy="1809200"/>
          </a:xfrm>
          <a:prstGeom prst="rect">
            <a:avLst/>
          </a:prstGeom>
          <a:noFill/>
          <a:ln>
            <a:noFill/>
          </a:ln>
        </p:spPr>
      </p:pic>
      <p:pic>
        <p:nvPicPr>
          <p:cNvPr id="464" name="Google Shape;464;p38"/>
          <p:cNvPicPr preferRelativeResize="0"/>
          <p:nvPr/>
        </p:nvPicPr>
        <p:blipFill>
          <a:blip r:embed="rId4">
            <a:alphaModFix/>
          </a:blip>
          <a:stretch>
            <a:fillRect/>
          </a:stretch>
        </p:blipFill>
        <p:spPr>
          <a:xfrm>
            <a:off x="6374725" y="1307850"/>
            <a:ext cx="2621550" cy="2038250"/>
          </a:xfrm>
          <a:prstGeom prst="rect">
            <a:avLst/>
          </a:prstGeom>
          <a:noFill/>
          <a:ln>
            <a:noFill/>
          </a:ln>
        </p:spPr>
      </p:pic>
      <p:pic>
        <p:nvPicPr>
          <p:cNvPr id="465" name="Google Shape;465;p38"/>
          <p:cNvPicPr preferRelativeResize="0"/>
          <p:nvPr/>
        </p:nvPicPr>
        <p:blipFill>
          <a:blip r:embed="rId5">
            <a:alphaModFix/>
          </a:blip>
          <a:stretch>
            <a:fillRect/>
          </a:stretch>
        </p:blipFill>
        <p:spPr>
          <a:xfrm>
            <a:off x="3392238" y="1471012"/>
            <a:ext cx="2950340" cy="1711926"/>
          </a:xfrm>
          <a:prstGeom prst="rect">
            <a:avLst/>
          </a:prstGeom>
          <a:noFill/>
          <a:ln>
            <a:noFill/>
          </a:ln>
        </p:spPr>
      </p:pic>
      <p:sp>
        <p:nvSpPr>
          <p:cNvPr id="466" name="Google Shape;466;p38"/>
          <p:cNvSpPr txBox="1"/>
          <p:nvPr/>
        </p:nvSpPr>
        <p:spPr>
          <a:xfrm>
            <a:off x="441075" y="3508350"/>
            <a:ext cx="2621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Diagrammes de cas d’utilisation </a:t>
            </a:r>
            <a:endParaRPr sz="1100" i="1">
              <a:solidFill>
                <a:schemeClr val="lt1"/>
              </a:solidFill>
              <a:latin typeface="Lato"/>
              <a:ea typeface="Lato"/>
              <a:cs typeface="Lato"/>
              <a:sym typeface="Lato"/>
            </a:endParaRPr>
          </a:p>
        </p:txBody>
      </p:sp>
      <p:sp>
        <p:nvSpPr>
          <p:cNvPr id="467" name="Google Shape;467;p38"/>
          <p:cNvSpPr txBox="1"/>
          <p:nvPr/>
        </p:nvSpPr>
        <p:spPr>
          <a:xfrm>
            <a:off x="6374650" y="3508350"/>
            <a:ext cx="2621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Diagrammes de séquence</a:t>
            </a:r>
            <a:endParaRPr sz="1100" i="1">
              <a:solidFill>
                <a:schemeClr val="lt1"/>
              </a:solidFill>
              <a:latin typeface="Lato"/>
              <a:ea typeface="Lato"/>
              <a:cs typeface="Lato"/>
              <a:sym typeface="Lato"/>
            </a:endParaRPr>
          </a:p>
        </p:txBody>
      </p:sp>
      <p:sp>
        <p:nvSpPr>
          <p:cNvPr id="468" name="Google Shape;468;p38"/>
          <p:cNvSpPr txBox="1"/>
          <p:nvPr/>
        </p:nvSpPr>
        <p:spPr>
          <a:xfrm>
            <a:off x="3506100" y="3508350"/>
            <a:ext cx="26217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Tableaux</a:t>
            </a:r>
            <a:endParaRPr sz="1100" i="1">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Identification des contraintes et hypothèses</a:t>
            </a:r>
            <a:endParaRPr/>
          </a:p>
        </p:txBody>
      </p:sp>
      <p:sp>
        <p:nvSpPr>
          <p:cNvPr id="474" name="Google Shape;474;p39"/>
          <p:cNvSpPr/>
          <p:nvPr/>
        </p:nvSpPr>
        <p:spPr>
          <a:xfrm>
            <a:off x="699725" y="2252000"/>
            <a:ext cx="1800300" cy="65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Projet</a:t>
            </a:r>
            <a:endParaRPr>
              <a:latin typeface="Lato"/>
              <a:ea typeface="Lato"/>
              <a:cs typeface="Lato"/>
              <a:sym typeface="Lato"/>
            </a:endParaRPr>
          </a:p>
        </p:txBody>
      </p:sp>
      <p:sp>
        <p:nvSpPr>
          <p:cNvPr id="475" name="Google Shape;475;p39"/>
          <p:cNvSpPr/>
          <p:nvPr/>
        </p:nvSpPr>
        <p:spPr>
          <a:xfrm>
            <a:off x="5886450" y="1259325"/>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Contraintes techniques</a:t>
            </a:r>
            <a:endParaRPr>
              <a:latin typeface="Lato"/>
              <a:ea typeface="Lato"/>
              <a:cs typeface="Lato"/>
              <a:sym typeface="Lato"/>
            </a:endParaRPr>
          </a:p>
        </p:txBody>
      </p:sp>
      <p:sp>
        <p:nvSpPr>
          <p:cNvPr id="476" name="Google Shape;476;p39"/>
          <p:cNvSpPr/>
          <p:nvPr/>
        </p:nvSpPr>
        <p:spPr>
          <a:xfrm>
            <a:off x="5886450" y="21036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Hypothèses</a:t>
            </a:r>
            <a:endParaRPr>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(A lever avec le client)</a:t>
            </a:r>
            <a:endParaRPr sz="1100">
              <a:latin typeface="Lato"/>
              <a:ea typeface="Lato"/>
              <a:cs typeface="Lato"/>
              <a:sym typeface="Lato"/>
            </a:endParaRPr>
          </a:p>
        </p:txBody>
      </p:sp>
      <p:sp>
        <p:nvSpPr>
          <p:cNvPr id="477" name="Google Shape;477;p39"/>
          <p:cNvSpPr/>
          <p:nvPr/>
        </p:nvSpPr>
        <p:spPr>
          <a:xfrm>
            <a:off x="3568775" y="1664275"/>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Expertise métier</a:t>
            </a:r>
            <a:endParaRPr>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(dev web)</a:t>
            </a:r>
            <a:endParaRPr sz="1200">
              <a:latin typeface="Lato"/>
              <a:ea typeface="Lato"/>
              <a:cs typeface="Lato"/>
              <a:sym typeface="Lato"/>
            </a:endParaRPr>
          </a:p>
        </p:txBody>
      </p:sp>
      <p:sp>
        <p:nvSpPr>
          <p:cNvPr id="478" name="Google Shape;478;p39"/>
          <p:cNvSpPr/>
          <p:nvPr/>
        </p:nvSpPr>
        <p:spPr>
          <a:xfrm>
            <a:off x="3664925" y="3421900"/>
            <a:ext cx="1577400" cy="55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Contraintes client</a:t>
            </a:r>
            <a:endParaRPr>
              <a:latin typeface="Lato"/>
              <a:ea typeface="Lato"/>
              <a:cs typeface="Lato"/>
              <a:sym typeface="Lato"/>
            </a:endParaRPr>
          </a:p>
        </p:txBody>
      </p:sp>
      <p:cxnSp>
        <p:nvCxnSpPr>
          <p:cNvPr id="479" name="Google Shape;479;p39"/>
          <p:cNvCxnSpPr>
            <a:stCxn id="474" idx="3"/>
            <a:endCxn id="477" idx="1"/>
          </p:cNvCxnSpPr>
          <p:nvPr/>
        </p:nvCxnSpPr>
        <p:spPr>
          <a:xfrm rot="10800000" flipH="1">
            <a:off x="2500025" y="1942700"/>
            <a:ext cx="1068900" cy="635100"/>
          </a:xfrm>
          <a:prstGeom prst="curvedConnector3">
            <a:avLst>
              <a:gd name="adj1" fmla="val 49993"/>
            </a:avLst>
          </a:prstGeom>
          <a:noFill/>
          <a:ln w="9525" cap="flat" cmpd="sng">
            <a:solidFill>
              <a:schemeClr val="dk2"/>
            </a:solidFill>
            <a:prstDash val="solid"/>
            <a:round/>
            <a:headEnd type="none" w="med" len="med"/>
            <a:tailEnd type="none" w="med" len="med"/>
          </a:ln>
        </p:spPr>
      </p:cxnSp>
      <p:cxnSp>
        <p:nvCxnSpPr>
          <p:cNvPr id="480" name="Google Shape;480;p39"/>
          <p:cNvCxnSpPr>
            <a:stCxn id="477" idx="3"/>
            <a:endCxn id="475" idx="1"/>
          </p:cNvCxnSpPr>
          <p:nvPr/>
        </p:nvCxnSpPr>
        <p:spPr>
          <a:xfrm rot="10800000" flipH="1">
            <a:off x="5146175" y="1537825"/>
            <a:ext cx="740400" cy="405000"/>
          </a:xfrm>
          <a:prstGeom prst="curvedConnector3">
            <a:avLst>
              <a:gd name="adj1" fmla="val 49992"/>
            </a:avLst>
          </a:prstGeom>
          <a:noFill/>
          <a:ln w="9525" cap="flat" cmpd="sng">
            <a:solidFill>
              <a:schemeClr val="dk2"/>
            </a:solidFill>
            <a:prstDash val="solid"/>
            <a:round/>
            <a:headEnd type="none" w="med" len="med"/>
            <a:tailEnd type="none" w="med" len="med"/>
          </a:ln>
        </p:spPr>
      </p:cxnSp>
      <p:cxnSp>
        <p:nvCxnSpPr>
          <p:cNvPr id="481" name="Google Shape;481;p39"/>
          <p:cNvCxnSpPr>
            <a:stCxn id="477" idx="3"/>
            <a:endCxn id="476" idx="1"/>
          </p:cNvCxnSpPr>
          <p:nvPr/>
        </p:nvCxnSpPr>
        <p:spPr>
          <a:xfrm>
            <a:off x="5146175" y="1942825"/>
            <a:ext cx="740400" cy="439200"/>
          </a:xfrm>
          <a:prstGeom prst="curvedConnector3">
            <a:avLst>
              <a:gd name="adj1" fmla="val 49992"/>
            </a:avLst>
          </a:prstGeom>
          <a:noFill/>
          <a:ln w="9525" cap="flat" cmpd="sng">
            <a:solidFill>
              <a:schemeClr val="dk2"/>
            </a:solidFill>
            <a:prstDash val="solid"/>
            <a:round/>
            <a:headEnd type="none" w="med" len="med"/>
            <a:tailEnd type="none" w="med" len="med"/>
          </a:ln>
        </p:spPr>
      </p:cxnSp>
      <p:cxnSp>
        <p:nvCxnSpPr>
          <p:cNvPr id="482" name="Google Shape;482;p39"/>
          <p:cNvCxnSpPr>
            <a:stCxn id="474" idx="3"/>
            <a:endCxn id="478" idx="1"/>
          </p:cNvCxnSpPr>
          <p:nvPr/>
        </p:nvCxnSpPr>
        <p:spPr>
          <a:xfrm>
            <a:off x="2500025" y="2577800"/>
            <a:ext cx="1164900" cy="1122600"/>
          </a:xfrm>
          <a:prstGeom prst="curved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Validation des besoins</a:t>
            </a:r>
            <a:endParaRPr/>
          </a:p>
        </p:txBody>
      </p:sp>
      <p:sp>
        <p:nvSpPr>
          <p:cNvPr id="488" name="Google Shape;488;p40"/>
          <p:cNvSpPr/>
          <p:nvPr/>
        </p:nvSpPr>
        <p:spPr>
          <a:xfrm>
            <a:off x="1553225" y="1211175"/>
            <a:ext cx="1414500" cy="54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489" name="Google Shape;489;p40"/>
          <p:cNvSpPr/>
          <p:nvPr/>
        </p:nvSpPr>
        <p:spPr>
          <a:xfrm>
            <a:off x="5057525" y="923625"/>
            <a:ext cx="2550000" cy="11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490" name="Google Shape;490;p40"/>
          <p:cNvCxnSpPr>
            <a:stCxn id="488" idx="3"/>
            <a:endCxn id="489" idx="1"/>
          </p:cNvCxnSpPr>
          <p:nvPr/>
        </p:nvCxnSpPr>
        <p:spPr>
          <a:xfrm>
            <a:off x="2967725" y="1485525"/>
            <a:ext cx="2089800" cy="0"/>
          </a:xfrm>
          <a:prstGeom prst="straightConnector1">
            <a:avLst/>
          </a:prstGeom>
          <a:noFill/>
          <a:ln w="9525" cap="flat" cmpd="sng">
            <a:solidFill>
              <a:schemeClr val="dk2"/>
            </a:solidFill>
            <a:prstDash val="solid"/>
            <a:round/>
            <a:headEnd type="triangle" w="med" len="med"/>
            <a:tailEnd type="triangle" w="med" len="med"/>
          </a:ln>
        </p:spPr>
      </p:cxnSp>
      <p:sp>
        <p:nvSpPr>
          <p:cNvPr id="491" name="Google Shape;491;p40"/>
          <p:cNvSpPr txBox="1"/>
          <p:nvPr/>
        </p:nvSpPr>
        <p:spPr>
          <a:xfrm>
            <a:off x="3449650" y="1213125"/>
            <a:ext cx="1251600" cy="1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Validation</a:t>
            </a:r>
            <a:endParaRPr sz="1300" b="1">
              <a:solidFill>
                <a:schemeClr val="lt1"/>
              </a:solidFill>
              <a:latin typeface="Lato"/>
              <a:ea typeface="Lato"/>
              <a:cs typeface="Lato"/>
              <a:sym typeface="Lato"/>
            </a:endParaRPr>
          </a:p>
        </p:txBody>
      </p:sp>
      <p:sp>
        <p:nvSpPr>
          <p:cNvPr id="492" name="Google Shape;492;p40"/>
          <p:cNvSpPr/>
          <p:nvPr/>
        </p:nvSpPr>
        <p:spPr>
          <a:xfrm>
            <a:off x="5841775" y="1765125"/>
            <a:ext cx="2238900" cy="7695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493" name="Google Shape;493;p40"/>
          <p:cNvSpPr/>
          <p:nvPr/>
        </p:nvSpPr>
        <p:spPr>
          <a:xfrm>
            <a:off x="610675" y="2960175"/>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494" name="Google Shape;494;p40"/>
          <p:cNvSpPr/>
          <p:nvPr/>
        </p:nvSpPr>
        <p:spPr>
          <a:xfrm>
            <a:off x="1317175" y="3528800"/>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495" name="Google Shape;495;p40"/>
          <p:cNvSpPr/>
          <p:nvPr/>
        </p:nvSpPr>
        <p:spPr>
          <a:xfrm>
            <a:off x="4777950" y="2960175"/>
            <a:ext cx="2731200" cy="422100"/>
          </a:xfrm>
          <a:prstGeom prst="wedgeRoundRectCallout">
            <a:avLst>
              <a:gd name="adj1" fmla="val 63098"/>
              <a:gd name="adj2" fmla="val 130893"/>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Oui mais il faudrait…</a:t>
            </a:r>
            <a:endParaRPr>
              <a:latin typeface="Lato"/>
              <a:ea typeface="Lato"/>
              <a:cs typeface="Lato"/>
              <a:sym typeface="Lato"/>
            </a:endParaRPr>
          </a:p>
        </p:txBody>
      </p:sp>
      <p:sp>
        <p:nvSpPr>
          <p:cNvPr id="496" name="Google Shape;496;p40"/>
          <p:cNvSpPr/>
          <p:nvPr/>
        </p:nvSpPr>
        <p:spPr>
          <a:xfrm>
            <a:off x="4876325" y="3859525"/>
            <a:ext cx="2731200" cy="422100"/>
          </a:xfrm>
          <a:prstGeom prst="wedgeRoundRectCallout">
            <a:avLst>
              <a:gd name="adj1" fmla="val 47641"/>
              <a:gd name="adj2" fmla="val 148472"/>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Non, il faudrait que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Sommaire et objectifs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Validation des besoins</a:t>
            </a:r>
            <a:endParaRPr/>
          </a:p>
        </p:txBody>
      </p:sp>
      <p:sp>
        <p:nvSpPr>
          <p:cNvPr id="502" name="Google Shape;502;p41"/>
          <p:cNvSpPr/>
          <p:nvPr/>
        </p:nvSpPr>
        <p:spPr>
          <a:xfrm>
            <a:off x="1553225" y="1211175"/>
            <a:ext cx="1414500" cy="548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Besoins</a:t>
            </a:r>
            <a:endParaRPr>
              <a:latin typeface="Lato"/>
              <a:ea typeface="Lato"/>
              <a:cs typeface="Lato"/>
              <a:sym typeface="Lato"/>
            </a:endParaRPr>
          </a:p>
        </p:txBody>
      </p:sp>
      <p:sp>
        <p:nvSpPr>
          <p:cNvPr id="503" name="Google Shape;503;p41"/>
          <p:cNvSpPr/>
          <p:nvPr/>
        </p:nvSpPr>
        <p:spPr>
          <a:xfrm>
            <a:off x="5057525" y="923625"/>
            <a:ext cx="2550000" cy="112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Parties Prenantes</a:t>
            </a:r>
            <a:endParaRPr>
              <a:latin typeface="Lato"/>
              <a:ea typeface="Lato"/>
              <a:cs typeface="Lato"/>
              <a:sym typeface="Lato"/>
            </a:endParaRPr>
          </a:p>
        </p:txBody>
      </p:sp>
      <p:cxnSp>
        <p:nvCxnSpPr>
          <p:cNvPr id="504" name="Google Shape;504;p41"/>
          <p:cNvCxnSpPr>
            <a:stCxn id="502" idx="3"/>
            <a:endCxn id="503" idx="1"/>
          </p:cNvCxnSpPr>
          <p:nvPr/>
        </p:nvCxnSpPr>
        <p:spPr>
          <a:xfrm>
            <a:off x="2967725" y="1485525"/>
            <a:ext cx="2089800" cy="0"/>
          </a:xfrm>
          <a:prstGeom prst="straightConnector1">
            <a:avLst/>
          </a:prstGeom>
          <a:noFill/>
          <a:ln w="9525" cap="flat" cmpd="sng">
            <a:solidFill>
              <a:schemeClr val="dk2"/>
            </a:solidFill>
            <a:prstDash val="solid"/>
            <a:round/>
            <a:headEnd type="triangle" w="med" len="med"/>
            <a:tailEnd type="triangle" w="med" len="med"/>
          </a:ln>
        </p:spPr>
      </p:cxnSp>
      <p:sp>
        <p:nvSpPr>
          <p:cNvPr id="505" name="Google Shape;505;p41"/>
          <p:cNvSpPr txBox="1"/>
          <p:nvPr/>
        </p:nvSpPr>
        <p:spPr>
          <a:xfrm>
            <a:off x="3449650" y="1213125"/>
            <a:ext cx="1251600" cy="18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1"/>
                </a:solidFill>
                <a:latin typeface="Lato"/>
                <a:ea typeface="Lato"/>
                <a:cs typeface="Lato"/>
                <a:sym typeface="Lato"/>
              </a:rPr>
              <a:t>Validation</a:t>
            </a:r>
            <a:endParaRPr sz="1300" b="1">
              <a:solidFill>
                <a:schemeClr val="lt1"/>
              </a:solidFill>
              <a:latin typeface="Lato"/>
              <a:ea typeface="Lato"/>
              <a:cs typeface="Lato"/>
              <a:sym typeface="Lato"/>
            </a:endParaRPr>
          </a:p>
        </p:txBody>
      </p:sp>
      <p:sp>
        <p:nvSpPr>
          <p:cNvPr id="506" name="Google Shape;506;p41"/>
          <p:cNvSpPr/>
          <p:nvPr/>
        </p:nvSpPr>
        <p:spPr>
          <a:xfrm>
            <a:off x="5841775" y="1765125"/>
            <a:ext cx="2238900" cy="7695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Attentes correctement comprises et acceptées</a:t>
            </a:r>
            <a:endParaRPr>
              <a:latin typeface="Lato"/>
              <a:ea typeface="Lato"/>
              <a:cs typeface="Lato"/>
              <a:sym typeface="Lato"/>
            </a:endParaRPr>
          </a:p>
        </p:txBody>
      </p:sp>
      <p:sp>
        <p:nvSpPr>
          <p:cNvPr id="507" name="Google Shape;507;p41"/>
          <p:cNvSpPr/>
          <p:nvPr/>
        </p:nvSpPr>
        <p:spPr>
          <a:xfrm>
            <a:off x="610675" y="2960175"/>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C’est bien ce que tu veux ? </a:t>
            </a:r>
            <a:endParaRPr>
              <a:latin typeface="Lato"/>
              <a:ea typeface="Lato"/>
              <a:cs typeface="Lato"/>
              <a:sym typeface="Lato"/>
            </a:endParaRPr>
          </a:p>
        </p:txBody>
      </p:sp>
      <p:sp>
        <p:nvSpPr>
          <p:cNvPr id="508" name="Google Shape;508;p41"/>
          <p:cNvSpPr/>
          <p:nvPr/>
        </p:nvSpPr>
        <p:spPr>
          <a:xfrm>
            <a:off x="1297500" y="3744200"/>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Est ce que ceci correspond bien à cette fonctionnalité ?</a:t>
            </a:r>
            <a:endParaRPr>
              <a:latin typeface="Lato"/>
              <a:ea typeface="Lato"/>
              <a:cs typeface="Lato"/>
              <a:sym typeface="Lato"/>
            </a:endParaRPr>
          </a:p>
        </p:txBody>
      </p:sp>
      <p:sp>
        <p:nvSpPr>
          <p:cNvPr id="509" name="Google Shape;509;p41"/>
          <p:cNvSpPr/>
          <p:nvPr/>
        </p:nvSpPr>
        <p:spPr>
          <a:xfrm>
            <a:off x="4777950" y="2960175"/>
            <a:ext cx="2731200" cy="422100"/>
          </a:xfrm>
          <a:prstGeom prst="wedgeRoundRectCallout">
            <a:avLst>
              <a:gd name="adj1" fmla="val 65306"/>
              <a:gd name="adj2" fmla="val 118645"/>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Oui, c’est parfait !</a:t>
            </a:r>
            <a:endParaRPr>
              <a:latin typeface="Lato"/>
              <a:ea typeface="Lato"/>
              <a:cs typeface="Lato"/>
              <a:sym typeface="Lato"/>
            </a:endParaRPr>
          </a:p>
        </p:txBody>
      </p:sp>
      <p:sp>
        <p:nvSpPr>
          <p:cNvPr id="510" name="Google Shape;510;p41"/>
          <p:cNvSpPr/>
          <p:nvPr/>
        </p:nvSpPr>
        <p:spPr>
          <a:xfrm>
            <a:off x="5212325" y="3950900"/>
            <a:ext cx="2731200" cy="422100"/>
          </a:xfrm>
          <a:prstGeom prst="wedgeRoundRectCallout">
            <a:avLst>
              <a:gd name="adj1" fmla="val 47641"/>
              <a:gd name="adj2" fmla="val 148472"/>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Cela me convient.</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Evolution des Besoins</a:t>
            </a:r>
            <a:endParaRPr/>
          </a:p>
        </p:txBody>
      </p:sp>
      <p:sp>
        <p:nvSpPr>
          <p:cNvPr id="516" name="Google Shape;516;p42"/>
          <p:cNvSpPr/>
          <p:nvPr/>
        </p:nvSpPr>
        <p:spPr>
          <a:xfrm>
            <a:off x="504750" y="2379300"/>
            <a:ext cx="14145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Besoins de base</a:t>
            </a:r>
            <a:endParaRPr sz="1100">
              <a:latin typeface="Lato"/>
              <a:ea typeface="Lato"/>
              <a:cs typeface="Lato"/>
              <a:sym typeface="Lato"/>
            </a:endParaRPr>
          </a:p>
        </p:txBody>
      </p:sp>
      <p:cxnSp>
        <p:nvCxnSpPr>
          <p:cNvPr id="517" name="Google Shape;517;p42"/>
          <p:cNvCxnSpPr>
            <a:stCxn id="516" idx="2"/>
            <a:endCxn id="516" idx="1"/>
          </p:cNvCxnSpPr>
          <p:nvPr/>
        </p:nvCxnSpPr>
        <p:spPr>
          <a:xfrm rot="5400000" flipH="1">
            <a:off x="786150" y="2242950"/>
            <a:ext cx="144600" cy="707100"/>
          </a:xfrm>
          <a:prstGeom prst="curvedConnector4">
            <a:avLst>
              <a:gd name="adj1" fmla="val -164678"/>
              <a:gd name="adj2" fmla="val 133697"/>
            </a:avLst>
          </a:prstGeom>
          <a:noFill/>
          <a:ln w="9525" cap="flat" cmpd="sng">
            <a:solidFill>
              <a:schemeClr val="dk2"/>
            </a:solidFill>
            <a:prstDash val="solid"/>
            <a:round/>
            <a:headEnd type="none" w="med" len="med"/>
            <a:tailEnd type="stealth" w="med" len="med"/>
          </a:ln>
        </p:spPr>
      </p:cxnSp>
      <p:sp>
        <p:nvSpPr>
          <p:cNvPr id="518" name="Google Shape;518;p42"/>
          <p:cNvSpPr/>
          <p:nvPr/>
        </p:nvSpPr>
        <p:spPr>
          <a:xfrm>
            <a:off x="504750" y="1475975"/>
            <a:ext cx="8134500" cy="289500"/>
          </a:xfrm>
          <a:prstGeom prst="homePlate">
            <a:avLst>
              <a:gd name="adj" fmla="val 50000"/>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Cycle de vie du projet</a:t>
            </a:r>
            <a:endParaRPr>
              <a:latin typeface="Lato"/>
              <a:ea typeface="Lato"/>
              <a:cs typeface="Lato"/>
              <a:sym typeface="Lato"/>
            </a:endParaRPr>
          </a:p>
        </p:txBody>
      </p:sp>
      <p:cxnSp>
        <p:nvCxnSpPr>
          <p:cNvPr id="519" name="Google Shape;519;p42"/>
          <p:cNvCxnSpPr>
            <a:stCxn id="516" idx="0"/>
          </p:cNvCxnSpPr>
          <p:nvPr/>
        </p:nvCxnSpPr>
        <p:spPr>
          <a:xfrm rot="10800000" flipH="1">
            <a:off x="1212000" y="1769700"/>
            <a:ext cx="811800" cy="609600"/>
          </a:xfrm>
          <a:prstGeom prst="straightConnector1">
            <a:avLst/>
          </a:prstGeom>
          <a:noFill/>
          <a:ln w="9525" cap="flat" cmpd="sng">
            <a:solidFill>
              <a:schemeClr val="dk2"/>
            </a:solidFill>
            <a:prstDash val="solid"/>
            <a:round/>
            <a:headEnd type="none" w="med" len="med"/>
            <a:tailEnd type="triangle" w="med" len="med"/>
          </a:ln>
        </p:spPr>
      </p:cxnSp>
      <p:sp>
        <p:nvSpPr>
          <p:cNvPr id="520" name="Google Shape;520;p42"/>
          <p:cNvSpPr/>
          <p:nvPr/>
        </p:nvSpPr>
        <p:spPr>
          <a:xfrm>
            <a:off x="1026550" y="2963925"/>
            <a:ext cx="14145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sp>
        <p:nvSpPr>
          <p:cNvPr id="521" name="Google Shape;521;p42"/>
          <p:cNvSpPr/>
          <p:nvPr/>
        </p:nvSpPr>
        <p:spPr>
          <a:xfrm>
            <a:off x="1919250" y="3310150"/>
            <a:ext cx="24990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 (améliorations)</a:t>
            </a:r>
            <a:endParaRPr sz="1100">
              <a:latin typeface="Lato"/>
              <a:ea typeface="Lato"/>
              <a:cs typeface="Lato"/>
              <a:sym typeface="Lato"/>
            </a:endParaRPr>
          </a:p>
        </p:txBody>
      </p:sp>
      <p:sp>
        <p:nvSpPr>
          <p:cNvPr id="522" name="Google Shape;522;p42"/>
          <p:cNvSpPr/>
          <p:nvPr/>
        </p:nvSpPr>
        <p:spPr>
          <a:xfrm>
            <a:off x="2715125" y="3656375"/>
            <a:ext cx="23088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 (maintenance)</a:t>
            </a:r>
            <a:endParaRPr sz="1100">
              <a:latin typeface="Lato"/>
              <a:ea typeface="Lato"/>
              <a:cs typeface="Lato"/>
              <a:sym typeface="Lato"/>
            </a:endParaRPr>
          </a:p>
        </p:txBody>
      </p:sp>
      <p:sp>
        <p:nvSpPr>
          <p:cNvPr id="523" name="Google Shape;523;p42"/>
          <p:cNvSpPr/>
          <p:nvPr/>
        </p:nvSpPr>
        <p:spPr>
          <a:xfrm>
            <a:off x="4507100" y="2963925"/>
            <a:ext cx="1414500" cy="28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Nouveaux besoins</a:t>
            </a:r>
            <a:endParaRPr sz="1100">
              <a:latin typeface="Lato"/>
              <a:ea typeface="Lato"/>
              <a:cs typeface="Lato"/>
              <a:sym typeface="Lato"/>
            </a:endParaRPr>
          </a:p>
        </p:txBody>
      </p:sp>
      <p:cxnSp>
        <p:nvCxnSpPr>
          <p:cNvPr id="524" name="Google Shape;524;p42"/>
          <p:cNvCxnSpPr>
            <a:stCxn id="520" idx="0"/>
          </p:cNvCxnSpPr>
          <p:nvPr/>
        </p:nvCxnSpPr>
        <p:spPr>
          <a:xfrm rot="10800000" flipH="1">
            <a:off x="1733800" y="1769325"/>
            <a:ext cx="1335900" cy="1194600"/>
          </a:xfrm>
          <a:prstGeom prst="straightConnector1">
            <a:avLst/>
          </a:prstGeom>
          <a:noFill/>
          <a:ln w="9525" cap="flat" cmpd="sng">
            <a:solidFill>
              <a:schemeClr val="dk2"/>
            </a:solidFill>
            <a:prstDash val="solid"/>
            <a:round/>
            <a:headEnd type="none" w="med" len="med"/>
            <a:tailEnd type="triangle" w="med" len="med"/>
          </a:ln>
        </p:spPr>
      </p:cxnSp>
      <p:cxnSp>
        <p:nvCxnSpPr>
          <p:cNvPr id="525" name="Google Shape;525;p42"/>
          <p:cNvCxnSpPr>
            <a:stCxn id="523" idx="3"/>
          </p:cNvCxnSpPr>
          <p:nvPr/>
        </p:nvCxnSpPr>
        <p:spPr>
          <a:xfrm rot="10800000" flipH="1">
            <a:off x="5921600" y="1769475"/>
            <a:ext cx="1159200" cy="133920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42"/>
          <p:cNvCxnSpPr>
            <a:stCxn id="521" idx="0"/>
            <a:endCxn id="518" idx="2"/>
          </p:cNvCxnSpPr>
          <p:nvPr/>
        </p:nvCxnSpPr>
        <p:spPr>
          <a:xfrm rot="10800000" flipH="1">
            <a:off x="3168750" y="1765450"/>
            <a:ext cx="1330800" cy="1544700"/>
          </a:xfrm>
          <a:prstGeom prst="straightConnector1">
            <a:avLst/>
          </a:prstGeom>
          <a:noFill/>
          <a:ln w="9525" cap="flat" cmpd="sng">
            <a:solidFill>
              <a:schemeClr val="dk2"/>
            </a:solidFill>
            <a:prstDash val="solid"/>
            <a:round/>
            <a:headEnd type="none" w="med" len="med"/>
            <a:tailEnd type="triangle" w="med" len="med"/>
          </a:ln>
        </p:spPr>
      </p:cxnSp>
      <p:cxnSp>
        <p:nvCxnSpPr>
          <p:cNvPr id="527" name="Google Shape;527;p42"/>
          <p:cNvCxnSpPr>
            <a:endCxn id="528" idx="1"/>
          </p:cNvCxnSpPr>
          <p:nvPr/>
        </p:nvCxnSpPr>
        <p:spPr>
          <a:xfrm>
            <a:off x="1919100" y="2524025"/>
            <a:ext cx="1712400" cy="13800"/>
          </a:xfrm>
          <a:prstGeom prst="straightConnector1">
            <a:avLst/>
          </a:prstGeom>
          <a:noFill/>
          <a:ln w="9525" cap="flat" cmpd="sng">
            <a:solidFill>
              <a:schemeClr val="dk2"/>
            </a:solidFill>
            <a:prstDash val="dashDot"/>
            <a:round/>
            <a:headEnd type="none" w="med" len="med"/>
            <a:tailEnd type="triangle" w="med" len="med"/>
          </a:ln>
        </p:spPr>
      </p:cxnSp>
      <p:sp>
        <p:nvSpPr>
          <p:cNvPr id="528" name="Google Shape;528;p42"/>
          <p:cNvSpPr/>
          <p:nvPr/>
        </p:nvSpPr>
        <p:spPr>
          <a:xfrm>
            <a:off x="3631500" y="2393075"/>
            <a:ext cx="1028100" cy="2895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Fonctionnalité obsolète</a:t>
            </a:r>
            <a:endParaRPr sz="900" b="1">
              <a:latin typeface="Lato"/>
              <a:ea typeface="Lato"/>
              <a:cs typeface="Lato"/>
              <a:sym typeface="Lato"/>
            </a:endParaRPr>
          </a:p>
        </p:txBody>
      </p:sp>
      <p:sp>
        <p:nvSpPr>
          <p:cNvPr id="529" name="Google Shape;529;p42"/>
          <p:cNvSpPr/>
          <p:nvPr/>
        </p:nvSpPr>
        <p:spPr>
          <a:xfrm>
            <a:off x="6838625" y="2335825"/>
            <a:ext cx="2083200" cy="26193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Mise en place de mécanismes de gestion de changement (versioning, documentation, validation des modifications)</a:t>
            </a:r>
            <a:endParaRPr sz="12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Vérification de la Compréhension</a:t>
            </a:r>
            <a:endParaRPr/>
          </a:p>
        </p:txBody>
      </p:sp>
      <p:sp>
        <p:nvSpPr>
          <p:cNvPr id="535" name="Google Shape;535;p43"/>
          <p:cNvSpPr txBox="1">
            <a:spLocks noGrp="1"/>
          </p:cNvSpPr>
          <p:nvPr>
            <p:ph type="body" idx="1"/>
          </p:nvPr>
        </p:nvSpPr>
        <p:spPr>
          <a:xfrm>
            <a:off x="1297500" y="1567550"/>
            <a:ext cx="7038900" cy="720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fr"/>
              <a:t>Assurez-vous que toutes les équipes et les parties prenantes comprennent correctement les besoins. La communication claire est essentielle pour éviter les malentendus.</a:t>
            </a:r>
            <a:endParaRPr/>
          </a:p>
        </p:txBody>
      </p:sp>
      <p:sp>
        <p:nvSpPr>
          <p:cNvPr id="536" name="Google Shape;536;p43"/>
          <p:cNvSpPr/>
          <p:nvPr/>
        </p:nvSpPr>
        <p:spPr>
          <a:xfrm>
            <a:off x="2476625" y="2650000"/>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J’ai ceci en entrée et je dois avoir cela en sortie</a:t>
            </a:r>
            <a:endParaRPr>
              <a:latin typeface="Lato"/>
              <a:ea typeface="Lato"/>
              <a:cs typeface="Lato"/>
              <a:sym typeface="Lato"/>
            </a:endParaRPr>
          </a:p>
        </p:txBody>
      </p:sp>
      <p:sp>
        <p:nvSpPr>
          <p:cNvPr id="537" name="Google Shape;537;p43"/>
          <p:cNvSpPr/>
          <p:nvPr/>
        </p:nvSpPr>
        <p:spPr>
          <a:xfrm>
            <a:off x="3163450" y="3434025"/>
            <a:ext cx="2731200" cy="422100"/>
          </a:xfrm>
          <a:prstGeom prst="wedgeRoundRectCallout">
            <a:avLst>
              <a:gd name="adj1" fmla="val -51893"/>
              <a:gd name="adj2" fmla="val 107167"/>
              <a:gd name="adj3" fmla="val 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Peux tu réexpliquer cette partie ?</a:t>
            </a:r>
            <a:endParaRPr>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Traçabilité des Besoins</a:t>
            </a:r>
            <a:endParaRPr/>
          </a:p>
        </p:txBody>
      </p:sp>
      <p:sp>
        <p:nvSpPr>
          <p:cNvPr id="549" name="Google Shape;549;p45"/>
          <p:cNvSpPr/>
          <p:nvPr/>
        </p:nvSpPr>
        <p:spPr>
          <a:xfrm>
            <a:off x="521700"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a:t>
            </a:r>
            <a:endParaRPr sz="1100">
              <a:latin typeface="Lato"/>
              <a:ea typeface="Lato"/>
              <a:cs typeface="Lato"/>
              <a:sym typeface="Lato"/>
            </a:endParaRPr>
          </a:p>
        </p:txBody>
      </p:sp>
      <p:sp>
        <p:nvSpPr>
          <p:cNvPr id="550" name="Google Shape;550;p45"/>
          <p:cNvSpPr/>
          <p:nvPr/>
        </p:nvSpPr>
        <p:spPr>
          <a:xfrm>
            <a:off x="2724588"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1.1</a:t>
            </a:r>
            <a:endParaRPr sz="1100">
              <a:latin typeface="Lato"/>
              <a:ea typeface="Lato"/>
              <a:cs typeface="Lato"/>
              <a:sym typeface="Lato"/>
            </a:endParaRPr>
          </a:p>
        </p:txBody>
      </p:sp>
      <p:sp>
        <p:nvSpPr>
          <p:cNvPr id="551" name="Google Shape;551;p45"/>
          <p:cNvSpPr/>
          <p:nvPr/>
        </p:nvSpPr>
        <p:spPr>
          <a:xfrm>
            <a:off x="4927475"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1.2</a:t>
            </a:r>
            <a:endParaRPr sz="1100">
              <a:latin typeface="Lato"/>
              <a:ea typeface="Lato"/>
              <a:cs typeface="Lato"/>
              <a:sym typeface="Lato"/>
            </a:endParaRPr>
          </a:p>
        </p:txBody>
      </p:sp>
      <p:sp>
        <p:nvSpPr>
          <p:cNvPr id="552" name="Google Shape;552;p45"/>
          <p:cNvSpPr/>
          <p:nvPr/>
        </p:nvSpPr>
        <p:spPr>
          <a:xfrm>
            <a:off x="7130350" y="1973325"/>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Besoin 1.3</a:t>
            </a:r>
            <a:endParaRPr sz="1100">
              <a:latin typeface="Lato"/>
              <a:ea typeface="Lato"/>
              <a:cs typeface="Lato"/>
              <a:sym typeface="Lato"/>
            </a:endParaRPr>
          </a:p>
        </p:txBody>
      </p:sp>
      <p:cxnSp>
        <p:nvCxnSpPr>
          <p:cNvPr id="553" name="Google Shape;553;p45"/>
          <p:cNvCxnSpPr>
            <a:endCxn id="550" idx="1"/>
          </p:cNvCxnSpPr>
          <p:nvPr/>
        </p:nvCxnSpPr>
        <p:spPr>
          <a:xfrm>
            <a:off x="1790388" y="2106225"/>
            <a:ext cx="934200" cy="0"/>
          </a:xfrm>
          <a:prstGeom prst="straightConnector1">
            <a:avLst/>
          </a:prstGeom>
          <a:noFill/>
          <a:ln w="9525" cap="flat" cmpd="sng">
            <a:solidFill>
              <a:schemeClr val="dk2"/>
            </a:solidFill>
            <a:prstDash val="solid"/>
            <a:round/>
            <a:headEnd type="none" w="med" len="med"/>
            <a:tailEnd type="triangle" w="med" len="med"/>
          </a:ln>
        </p:spPr>
      </p:cxnSp>
      <p:cxnSp>
        <p:nvCxnSpPr>
          <p:cNvPr id="554" name="Google Shape;554;p45"/>
          <p:cNvCxnSpPr>
            <a:stCxn id="550" idx="3"/>
            <a:endCxn id="551" idx="1"/>
          </p:cNvCxnSpPr>
          <p:nvPr/>
        </p:nvCxnSpPr>
        <p:spPr>
          <a:xfrm>
            <a:off x="3993288" y="2106225"/>
            <a:ext cx="934200" cy="0"/>
          </a:xfrm>
          <a:prstGeom prst="straightConnector1">
            <a:avLst/>
          </a:prstGeom>
          <a:noFill/>
          <a:ln w="9525" cap="flat" cmpd="sng">
            <a:solidFill>
              <a:schemeClr val="dk2"/>
            </a:solidFill>
            <a:prstDash val="solid"/>
            <a:round/>
            <a:headEnd type="none" w="med" len="med"/>
            <a:tailEnd type="triangle" w="med" len="med"/>
          </a:ln>
        </p:spPr>
      </p:cxnSp>
      <p:cxnSp>
        <p:nvCxnSpPr>
          <p:cNvPr id="555" name="Google Shape;555;p45"/>
          <p:cNvCxnSpPr>
            <a:stCxn id="551" idx="3"/>
            <a:endCxn id="552" idx="1"/>
          </p:cNvCxnSpPr>
          <p:nvPr/>
        </p:nvCxnSpPr>
        <p:spPr>
          <a:xfrm>
            <a:off x="6196175" y="2106225"/>
            <a:ext cx="934200" cy="0"/>
          </a:xfrm>
          <a:prstGeom prst="straightConnector1">
            <a:avLst/>
          </a:prstGeom>
          <a:noFill/>
          <a:ln w="9525" cap="flat" cmpd="sng">
            <a:solidFill>
              <a:schemeClr val="dk2"/>
            </a:solidFill>
            <a:prstDash val="solid"/>
            <a:round/>
            <a:headEnd type="none" w="med" len="med"/>
            <a:tailEnd type="triangle" w="med" len="med"/>
          </a:ln>
        </p:spPr>
      </p:cxnSp>
      <p:sp>
        <p:nvSpPr>
          <p:cNvPr id="556" name="Google Shape;556;p45"/>
          <p:cNvSpPr/>
          <p:nvPr/>
        </p:nvSpPr>
        <p:spPr>
          <a:xfrm>
            <a:off x="5217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Enoncé 1</a:t>
            </a:r>
            <a:endParaRPr sz="1000">
              <a:latin typeface="Lato"/>
              <a:ea typeface="Lato"/>
              <a:cs typeface="Lato"/>
              <a:sym typeface="Lato"/>
            </a:endParaRPr>
          </a:p>
        </p:txBody>
      </p:sp>
      <p:sp>
        <p:nvSpPr>
          <p:cNvPr id="557" name="Google Shape;557;p45"/>
          <p:cNvSpPr/>
          <p:nvPr/>
        </p:nvSpPr>
        <p:spPr>
          <a:xfrm>
            <a:off x="27246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Énoncé 1.1</a:t>
            </a:r>
            <a:endParaRPr sz="1000">
              <a:latin typeface="Lato"/>
              <a:ea typeface="Lato"/>
              <a:cs typeface="Lato"/>
              <a:sym typeface="Lato"/>
            </a:endParaRPr>
          </a:p>
        </p:txBody>
      </p:sp>
      <p:sp>
        <p:nvSpPr>
          <p:cNvPr id="558" name="Google Shape;558;p45"/>
          <p:cNvSpPr/>
          <p:nvPr/>
        </p:nvSpPr>
        <p:spPr>
          <a:xfrm>
            <a:off x="49275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Énoncé 1.2</a:t>
            </a:r>
            <a:endParaRPr sz="1000">
              <a:latin typeface="Lato"/>
              <a:ea typeface="Lato"/>
              <a:cs typeface="Lato"/>
              <a:sym typeface="Lato"/>
            </a:endParaRPr>
          </a:p>
        </p:txBody>
      </p:sp>
      <p:sp>
        <p:nvSpPr>
          <p:cNvPr id="559" name="Google Shape;559;p45"/>
          <p:cNvSpPr/>
          <p:nvPr/>
        </p:nvSpPr>
        <p:spPr>
          <a:xfrm>
            <a:off x="7130400" y="2347650"/>
            <a:ext cx="1268700" cy="22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Énoncé 1.3</a:t>
            </a:r>
            <a:endParaRPr sz="1000">
              <a:latin typeface="Lato"/>
              <a:ea typeface="Lato"/>
              <a:cs typeface="Lato"/>
              <a:sym typeface="Lato"/>
            </a:endParaRPr>
          </a:p>
        </p:txBody>
      </p:sp>
      <p:sp>
        <p:nvSpPr>
          <p:cNvPr id="560" name="Google Shape;560;p45"/>
          <p:cNvSpPr/>
          <p:nvPr/>
        </p:nvSpPr>
        <p:spPr>
          <a:xfrm>
            <a:off x="5217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1" name="Google Shape;561;p45"/>
          <p:cNvSpPr/>
          <p:nvPr/>
        </p:nvSpPr>
        <p:spPr>
          <a:xfrm>
            <a:off x="27246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2" name="Google Shape;562;p45"/>
          <p:cNvSpPr/>
          <p:nvPr/>
        </p:nvSpPr>
        <p:spPr>
          <a:xfrm>
            <a:off x="49275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3" name="Google Shape;563;p45"/>
          <p:cNvSpPr/>
          <p:nvPr/>
        </p:nvSpPr>
        <p:spPr>
          <a:xfrm>
            <a:off x="7130400" y="2680275"/>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A</a:t>
            </a:r>
            <a:endParaRPr sz="1000">
              <a:latin typeface="Lato"/>
              <a:ea typeface="Lato"/>
              <a:cs typeface="Lato"/>
              <a:sym typeface="Lato"/>
            </a:endParaRPr>
          </a:p>
        </p:txBody>
      </p:sp>
      <p:sp>
        <p:nvSpPr>
          <p:cNvPr id="564" name="Google Shape;564;p45"/>
          <p:cNvSpPr/>
          <p:nvPr/>
        </p:nvSpPr>
        <p:spPr>
          <a:xfrm>
            <a:off x="4927500" y="3012900"/>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565" name="Google Shape;565;p45"/>
          <p:cNvSpPr/>
          <p:nvPr/>
        </p:nvSpPr>
        <p:spPr>
          <a:xfrm>
            <a:off x="7130400" y="3012900"/>
            <a:ext cx="1268700" cy="2241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Lié à exigence B</a:t>
            </a:r>
            <a:endParaRPr sz="1000">
              <a:latin typeface="Lato"/>
              <a:ea typeface="Lato"/>
              <a:cs typeface="Lato"/>
              <a:sym typeface="Lato"/>
            </a:endParaRPr>
          </a:p>
        </p:txBody>
      </p:sp>
      <p:sp>
        <p:nvSpPr>
          <p:cNvPr id="566" name="Google Shape;566;p45"/>
          <p:cNvSpPr/>
          <p:nvPr/>
        </p:nvSpPr>
        <p:spPr>
          <a:xfrm>
            <a:off x="5217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67" name="Google Shape;567;p45"/>
          <p:cNvSpPr/>
          <p:nvPr/>
        </p:nvSpPr>
        <p:spPr>
          <a:xfrm>
            <a:off x="27246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68" name="Google Shape;568;p45"/>
          <p:cNvSpPr/>
          <p:nvPr/>
        </p:nvSpPr>
        <p:spPr>
          <a:xfrm>
            <a:off x="49275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69" name="Google Shape;569;p45"/>
          <p:cNvSpPr/>
          <p:nvPr/>
        </p:nvSpPr>
        <p:spPr>
          <a:xfrm>
            <a:off x="7130400" y="3478425"/>
            <a:ext cx="1268700" cy="3138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rouge</a:t>
            </a:r>
            <a:endParaRPr sz="1000" b="1">
              <a:solidFill>
                <a:schemeClr val="lt1"/>
              </a:solidFill>
              <a:latin typeface="Lato"/>
              <a:ea typeface="Lato"/>
              <a:cs typeface="Lato"/>
              <a:sym typeface="Lato"/>
            </a:endParaRPr>
          </a:p>
        </p:txBody>
      </p:sp>
      <p:sp>
        <p:nvSpPr>
          <p:cNvPr id="570" name="Google Shape;570;p45"/>
          <p:cNvSpPr/>
          <p:nvPr/>
        </p:nvSpPr>
        <p:spPr>
          <a:xfrm>
            <a:off x="7130400" y="3898475"/>
            <a:ext cx="1268700" cy="3138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solidFill>
                  <a:schemeClr val="lt1"/>
                </a:solidFill>
                <a:latin typeface="Lato"/>
                <a:ea typeface="Lato"/>
                <a:cs typeface="Lato"/>
                <a:sym typeface="Lato"/>
              </a:rPr>
              <a:t>Réalisé par équipe bleue</a:t>
            </a:r>
            <a:endParaRPr sz="1000" b="1">
              <a:solidFill>
                <a:schemeClr val="lt1"/>
              </a:solidFill>
              <a:latin typeface="Lato"/>
              <a:ea typeface="Lato"/>
              <a:cs typeface="Lato"/>
              <a:sym typeface="Lato"/>
            </a:endParaRPr>
          </a:p>
        </p:txBody>
      </p:sp>
      <p:sp>
        <p:nvSpPr>
          <p:cNvPr id="571" name="Google Shape;571;p45"/>
          <p:cNvSpPr/>
          <p:nvPr/>
        </p:nvSpPr>
        <p:spPr>
          <a:xfrm>
            <a:off x="5217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2" name="Google Shape;572;p45"/>
          <p:cNvSpPr/>
          <p:nvPr/>
        </p:nvSpPr>
        <p:spPr>
          <a:xfrm>
            <a:off x="27246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3" name="Google Shape;573;p45"/>
          <p:cNvSpPr/>
          <p:nvPr/>
        </p:nvSpPr>
        <p:spPr>
          <a:xfrm>
            <a:off x="49275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4" name="Google Shape;574;p45"/>
          <p:cNvSpPr/>
          <p:nvPr/>
        </p:nvSpPr>
        <p:spPr>
          <a:xfrm>
            <a:off x="7130400" y="4483750"/>
            <a:ext cx="1268700" cy="313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Testé/Validé par équipe verte</a:t>
            </a:r>
            <a:endParaRPr sz="1000">
              <a:latin typeface="Lato"/>
              <a:ea typeface="Lato"/>
              <a:cs typeface="Lato"/>
              <a:sym typeface="Lato"/>
            </a:endParaRPr>
          </a:p>
        </p:txBody>
      </p:sp>
      <p:sp>
        <p:nvSpPr>
          <p:cNvPr id="575" name="Google Shape;575;p45"/>
          <p:cNvSpPr txBox="1"/>
          <p:nvPr/>
        </p:nvSpPr>
        <p:spPr>
          <a:xfrm>
            <a:off x="1842150" y="1845519"/>
            <a:ext cx="8307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b="1">
                <a:solidFill>
                  <a:schemeClr val="lt1"/>
                </a:solidFill>
                <a:latin typeface="Lato"/>
                <a:ea typeface="Lato"/>
                <a:cs typeface="Lato"/>
                <a:sym typeface="Lato"/>
              </a:rPr>
              <a:t>Rework</a:t>
            </a:r>
            <a:endParaRPr sz="1100" b="1">
              <a:solidFill>
                <a:schemeClr val="lt1"/>
              </a:solidFill>
              <a:latin typeface="Lato"/>
              <a:ea typeface="Lato"/>
              <a:cs typeface="Lato"/>
              <a:sym typeface="Lato"/>
            </a:endParaRPr>
          </a:p>
        </p:txBody>
      </p:sp>
      <p:sp>
        <p:nvSpPr>
          <p:cNvPr id="576" name="Google Shape;576;p45"/>
          <p:cNvSpPr txBox="1"/>
          <p:nvPr/>
        </p:nvSpPr>
        <p:spPr>
          <a:xfrm>
            <a:off x="4036394" y="1842845"/>
            <a:ext cx="8307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b="1">
                <a:solidFill>
                  <a:schemeClr val="lt1"/>
                </a:solidFill>
                <a:latin typeface="Lato"/>
                <a:ea typeface="Lato"/>
                <a:cs typeface="Lato"/>
                <a:sym typeface="Lato"/>
              </a:rPr>
              <a:t>Rework</a:t>
            </a:r>
            <a:endParaRPr sz="1100" b="1">
              <a:solidFill>
                <a:schemeClr val="lt1"/>
              </a:solidFill>
              <a:latin typeface="Lato"/>
              <a:ea typeface="Lato"/>
              <a:cs typeface="Lato"/>
              <a:sym typeface="Lato"/>
            </a:endParaRPr>
          </a:p>
        </p:txBody>
      </p:sp>
      <p:sp>
        <p:nvSpPr>
          <p:cNvPr id="577" name="Google Shape;577;p45"/>
          <p:cNvSpPr txBox="1"/>
          <p:nvPr/>
        </p:nvSpPr>
        <p:spPr>
          <a:xfrm>
            <a:off x="6247913" y="1836904"/>
            <a:ext cx="8307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b="1">
                <a:solidFill>
                  <a:schemeClr val="lt1"/>
                </a:solidFill>
                <a:latin typeface="Lato"/>
                <a:ea typeface="Lato"/>
                <a:cs typeface="Lato"/>
                <a:sym typeface="Lato"/>
              </a:rPr>
              <a:t>Rework</a:t>
            </a:r>
            <a:endParaRPr sz="1100" b="1">
              <a:solidFill>
                <a:schemeClr val="lt1"/>
              </a:solidFill>
              <a:latin typeface="Lato"/>
              <a:ea typeface="Lato"/>
              <a:cs typeface="Lato"/>
              <a:sym typeface="Lato"/>
            </a:endParaRPr>
          </a:p>
        </p:txBody>
      </p:sp>
      <p:sp>
        <p:nvSpPr>
          <p:cNvPr id="578" name="Google Shape;578;p45"/>
          <p:cNvSpPr/>
          <p:nvPr/>
        </p:nvSpPr>
        <p:spPr>
          <a:xfrm>
            <a:off x="517800" y="1302750"/>
            <a:ext cx="7986600" cy="387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4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Traçabilité des besoins</a:t>
            </a:r>
            <a:endParaRPr/>
          </a:p>
        </p:txBody>
      </p:sp>
      <p:sp>
        <p:nvSpPr>
          <p:cNvPr id="584" name="Google Shape;584;p46"/>
          <p:cNvSpPr/>
          <p:nvPr/>
        </p:nvSpPr>
        <p:spPr>
          <a:xfrm>
            <a:off x="194300" y="2571750"/>
            <a:ext cx="1268700" cy="2658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15 Besoins </a:t>
            </a:r>
            <a:endParaRPr sz="1100">
              <a:latin typeface="Lato"/>
              <a:ea typeface="Lato"/>
              <a:cs typeface="Lato"/>
              <a:sym typeface="Lato"/>
            </a:endParaRPr>
          </a:p>
        </p:txBody>
      </p:sp>
      <p:sp>
        <p:nvSpPr>
          <p:cNvPr id="585" name="Google Shape;585;p46"/>
          <p:cNvSpPr/>
          <p:nvPr/>
        </p:nvSpPr>
        <p:spPr>
          <a:xfrm>
            <a:off x="2037925" y="2321100"/>
            <a:ext cx="1317000" cy="76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25 Besoins </a:t>
            </a:r>
            <a:endParaRPr sz="1100">
              <a:latin typeface="Lato"/>
              <a:ea typeface="Lato"/>
              <a:cs typeface="Lato"/>
              <a:sym typeface="Lato"/>
            </a:endParaRPr>
          </a:p>
        </p:txBody>
      </p:sp>
      <p:sp>
        <p:nvSpPr>
          <p:cNvPr id="586" name="Google Shape;586;p46"/>
          <p:cNvSpPr/>
          <p:nvPr/>
        </p:nvSpPr>
        <p:spPr>
          <a:xfrm>
            <a:off x="4016900" y="1835550"/>
            <a:ext cx="1859700" cy="17382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40 Besoins </a:t>
            </a:r>
            <a:endParaRPr sz="1100">
              <a:latin typeface="Lato"/>
              <a:ea typeface="Lato"/>
              <a:cs typeface="Lato"/>
              <a:sym typeface="Lato"/>
            </a:endParaRPr>
          </a:p>
        </p:txBody>
      </p:sp>
      <p:sp>
        <p:nvSpPr>
          <p:cNvPr id="587" name="Google Shape;587;p46"/>
          <p:cNvSpPr/>
          <p:nvPr/>
        </p:nvSpPr>
        <p:spPr>
          <a:xfrm>
            <a:off x="6538575" y="1328700"/>
            <a:ext cx="2293200" cy="27519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120 Besoins </a:t>
            </a:r>
            <a:endParaRPr sz="1100">
              <a:latin typeface="Lato"/>
              <a:ea typeface="Lato"/>
              <a:cs typeface="Lato"/>
              <a:sym typeface="Lato"/>
            </a:endParaRPr>
          </a:p>
        </p:txBody>
      </p:sp>
      <p:cxnSp>
        <p:nvCxnSpPr>
          <p:cNvPr id="588" name="Google Shape;588;p46"/>
          <p:cNvCxnSpPr>
            <a:endCxn id="585" idx="1"/>
          </p:cNvCxnSpPr>
          <p:nvPr/>
        </p:nvCxnSpPr>
        <p:spPr>
          <a:xfrm>
            <a:off x="1463125" y="2704650"/>
            <a:ext cx="574800" cy="0"/>
          </a:xfrm>
          <a:prstGeom prst="straightConnector1">
            <a:avLst/>
          </a:prstGeom>
          <a:noFill/>
          <a:ln w="9525" cap="flat" cmpd="sng">
            <a:solidFill>
              <a:schemeClr val="dk2"/>
            </a:solidFill>
            <a:prstDash val="solid"/>
            <a:round/>
            <a:headEnd type="none" w="med" len="med"/>
            <a:tailEnd type="triangle" w="med" len="med"/>
          </a:ln>
        </p:spPr>
      </p:cxnSp>
      <p:cxnSp>
        <p:nvCxnSpPr>
          <p:cNvPr id="589" name="Google Shape;589;p46"/>
          <p:cNvCxnSpPr>
            <a:stCxn id="585" idx="3"/>
            <a:endCxn id="586" idx="1"/>
          </p:cNvCxnSpPr>
          <p:nvPr/>
        </p:nvCxnSpPr>
        <p:spPr>
          <a:xfrm>
            <a:off x="3354925" y="2704650"/>
            <a:ext cx="662100" cy="0"/>
          </a:xfrm>
          <a:prstGeom prst="straightConnector1">
            <a:avLst/>
          </a:prstGeom>
          <a:noFill/>
          <a:ln w="9525" cap="flat" cmpd="sng">
            <a:solidFill>
              <a:schemeClr val="dk2"/>
            </a:solidFill>
            <a:prstDash val="solid"/>
            <a:round/>
            <a:headEnd type="none" w="med" len="med"/>
            <a:tailEnd type="triangle" w="med" len="med"/>
          </a:ln>
        </p:spPr>
      </p:cxnSp>
      <p:cxnSp>
        <p:nvCxnSpPr>
          <p:cNvPr id="590" name="Google Shape;590;p46"/>
          <p:cNvCxnSpPr>
            <a:stCxn id="586" idx="3"/>
            <a:endCxn id="587" idx="1"/>
          </p:cNvCxnSpPr>
          <p:nvPr/>
        </p:nvCxnSpPr>
        <p:spPr>
          <a:xfrm>
            <a:off x="5876600" y="2704650"/>
            <a:ext cx="662100" cy="0"/>
          </a:xfrm>
          <a:prstGeom prst="straightConnector1">
            <a:avLst/>
          </a:prstGeom>
          <a:noFill/>
          <a:ln w="9525" cap="flat" cmpd="sng">
            <a:solidFill>
              <a:schemeClr val="dk2"/>
            </a:solidFill>
            <a:prstDash val="solid"/>
            <a:round/>
            <a:headEnd type="none" w="med" len="med"/>
            <a:tailEnd type="triangle" w="med" len="med"/>
          </a:ln>
        </p:spPr>
      </p:cxnSp>
      <p:sp>
        <p:nvSpPr>
          <p:cNvPr id="591" name="Google Shape;591;p46"/>
          <p:cNvSpPr/>
          <p:nvPr/>
        </p:nvSpPr>
        <p:spPr>
          <a:xfrm>
            <a:off x="448875" y="4266525"/>
            <a:ext cx="7986600" cy="3876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Gestion de configuration</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Annexe : La gestion de configuration</a:t>
            </a:r>
            <a:endParaRPr/>
          </a:p>
        </p:txBody>
      </p:sp>
      <p:sp>
        <p:nvSpPr>
          <p:cNvPr id="597" name="Google Shape;597;p47"/>
          <p:cNvSpPr txBox="1"/>
          <p:nvPr/>
        </p:nvSpPr>
        <p:spPr>
          <a:xfrm>
            <a:off x="1467988" y="3089725"/>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Word</a:t>
            </a:r>
            <a:endParaRPr sz="1100" i="1">
              <a:solidFill>
                <a:schemeClr val="lt1"/>
              </a:solidFill>
              <a:latin typeface="Lato"/>
              <a:ea typeface="Lato"/>
              <a:cs typeface="Lato"/>
              <a:sym typeface="Lato"/>
            </a:endParaRPr>
          </a:p>
        </p:txBody>
      </p:sp>
      <p:sp>
        <p:nvSpPr>
          <p:cNvPr id="598" name="Google Shape;598;p47"/>
          <p:cNvSpPr txBox="1"/>
          <p:nvPr/>
        </p:nvSpPr>
        <p:spPr>
          <a:xfrm>
            <a:off x="3049113" y="3089725"/>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Excel</a:t>
            </a:r>
            <a:endParaRPr sz="1100" i="1">
              <a:solidFill>
                <a:schemeClr val="lt1"/>
              </a:solidFill>
              <a:latin typeface="Lato"/>
              <a:ea typeface="Lato"/>
              <a:cs typeface="Lato"/>
              <a:sym typeface="Lato"/>
            </a:endParaRPr>
          </a:p>
        </p:txBody>
      </p:sp>
      <p:sp>
        <p:nvSpPr>
          <p:cNvPr id="599" name="Google Shape;599;p47"/>
          <p:cNvSpPr txBox="1"/>
          <p:nvPr/>
        </p:nvSpPr>
        <p:spPr>
          <a:xfrm>
            <a:off x="4608016" y="3110468"/>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IBM DOORS</a:t>
            </a:r>
            <a:endParaRPr sz="1100" i="1">
              <a:solidFill>
                <a:schemeClr val="lt1"/>
              </a:solidFill>
              <a:latin typeface="Lato"/>
              <a:ea typeface="Lato"/>
              <a:cs typeface="Lato"/>
              <a:sym typeface="Lato"/>
            </a:endParaRPr>
          </a:p>
        </p:txBody>
      </p:sp>
      <p:sp>
        <p:nvSpPr>
          <p:cNvPr id="600" name="Google Shape;600;p47"/>
          <p:cNvSpPr txBox="1"/>
          <p:nvPr/>
        </p:nvSpPr>
        <p:spPr>
          <a:xfrm>
            <a:off x="6211400" y="3110475"/>
            <a:ext cx="1464600" cy="28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100" i="1">
                <a:solidFill>
                  <a:schemeClr val="lt1"/>
                </a:solidFill>
                <a:latin typeface="Lato"/>
                <a:ea typeface="Lato"/>
                <a:cs typeface="Lato"/>
                <a:sym typeface="Lato"/>
              </a:rPr>
              <a:t>GitHub</a:t>
            </a:r>
            <a:endParaRPr sz="1100" i="1">
              <a:solidFill>
                <a:schemeClr val="lt1"/>
              </a:solidFill>
              <a:latin typeface="Lato"/>
              <a:ea typeface="Lato"/>
              <a:cs typeface="Lato"/>
              <a:sym typeface="Lato"/>
            </a:endParaRPr>
          </a:p>
        </p:txBody>
      </p:sp>
      <p:pic>
        <p:nvPicPr>
          <p:cNvPr id="601" name="Google Shape;601;p47"/>
          <p:cNvPicPr preferRelativeResize="0"/>
          <p:nvPr/>
        </p:nvPicPr>
        <p:blipFill>
          <a:blip r:embed="rId3">
            <a:alphaModFix/>
          </a:blip>
          <a:stretch>
            <a:fillRect/>
          </a:stretch>
        </p:blipFill>
        <p:spPr>
          <a:xfrm>
            <a:off x="1712563" y="2114289"/>
            <a:ext cx="975427" cy="975427"/>
          </a:xfrm>
          <a:prstGeom prst="rect">
            <a:avLst/>
          </a:prstGeom>
          <a:noFill/>
          <a:ln>
            <a:noFill/>
          </a:ln>
        </p:spPr>
      </p:pic>
      <p:pic>
        <p:nvPicPr>
          <p:cNvPr id="602" name="Google Shape;602;p47"/>
          <p:cNvPicPr preferRelativeResize="0"/>
          <p:nvPr/>
        </p:nvPicPr>
        <p:blipFill>
          <a:blip r:embed="rId4">
            <a:alphaModFix/>
          </a:blip>
          <a:stretch>
            <a:fillRect/>
          </a:stretch>
        </p:blipFill>
        <p:spPr>
          <a:xfrm>
            <a:off x="3423800" y="2264487"/>
            <a:ext cx="715223" cy="675052"/>
          </a:xfrm>
          <a:prstGeom prst="rect">
            <a:avLst/>
          </a:prstGeom>
          <a:noFill/>
          <a:ln>
            <a:noFill/>
          </a:ln>
        </p:spPr>
      </p:pic>
      <p:pic>
        <p:nvPicPr>
          <p:cNvPr id="603" name="Google Shape;603;p47"/>
          <p:cNvPicPr preferRelativeResize="0"/>
          <p:nvPr/>
        </p:nvPicPr>
        <p:blipFill>
          <a:blip r:embed="rId5">
            <a:alphaModFix/>
          </a:blip>
          <a:stretch>
            <a:fillRect/>
          </a:stretch>
        </p:blipFill>
        <p:spPr>
          <a:xfrm>
            <a:off x="6586091" y="2334150"/>
            <a:ext cx="715225" cy="715225"/>
          </a:xfrm>
          <a:prstGeom prst="rect">
            <a:avLst/>
          </a:prstGeom>
          <a:noFill/>
          <a:ln>
            <a:noFill/>
          </a:ln>
        </p:spPr>
      </p:pic>
      <p:pic>
        <p:nvPicPr>
          <p:cNvPr id="604" name="Google Shape;604;p47"/>
          <p:cNvPicPr preferRelativeResize="0"/>
          <p:nvPr/>
        </p:nvPicPr>
        <p:blipFill>
          <a:blip r:embed="rId6">
            <a:alphaModFix/>
          </a:blip>
          <a:stretch>
            <a:fillRect/>
          </a:stretch>
        </p:blipFill>
        <p:spPr>
          <a:xfrm>
            <a:off x="4874839" y="2273099"/>
            <a:ext cx="975425" cy="9180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Etablir une base de contractualisation</a:t>
            </a:r>
            <a:endParaRPr/>
          </a:p>
        </p:txBody>
      </p:sp>
      <p:sp>
        <p:nvSpPr>
          <p:cNvPr id="610" name="Google Shape;610;p48"/>
          <p:cNvSpPr txBox="1">
            <a:spLocks noGrp="1"/>
          </p:cNvSpPr>
          <p:nvPr>
            <p:ph type="body" idx="1"/>
          </p:nvPr>
        </p:nvSpPr>
        <p:spPr>
          <a:xfrm>
            <a:off x="2022275" y="3577100"/>
            <a:ext cx="7038900" cy="680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fr"/>
              <a:t>Etablir un contrat clair entre le client, les développeurs et toutes les parties prenantes définissant les responsabilités de chacun.</a:t>
            </a:r>
            <a:endParaRPr/>
          </a:p>
        </p:txBody>
      </p:sp>
      <p:sp>
        <p:nvSpPr>
          <p:cNvPr id="611" name="Google Shape;611;p48"/>
          <p:cNvSpPr/>
          <p:nvPr/>
        </p:nvSpPr>
        <p:spPr>
          <a:xfrm>
            <a:off x="233475" y="1638650"/>
            <a:ext cx="1404300" cy="2886300"/>
          </a:xfrm>
          <a:prstGeom prst="snip1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_________ _ ______ ___ __  ______ __ __ .   __________ __ ____ _______ _______ ______ ___ __________ __ _  ______ ___ . </a:t>
            </a:r>
            <a:endParaRPr>
              <a:latin typeface="Lato"/>
              <a:ea typeface="Lato"/>
              <a:cs typeface="Lato"/>
              <a:sym typeface="Lato"/>
            </a:endParaRPr>
          </a:p>
        </p:txBody>
      </p:sp>
      <p:sp>
        <p:nvSpPr>
          <p:cNvPr id="612" name="Google Shape;612;p48"/>
          <p:cNvSpPr txBox="1"/>
          <p:nvPr/>
        </p:nvSpPr>
        <p:spPr>
          <a:xfrm>
            <a:off x="393975" y="1690425"/>
            <a:ext cx="1059600" cy="29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dk1"/>
                </a:solidFill>
                <a:latin typeface="Lato"/>
                <a:ea typeface="Lato"/>
                <a:cs typeface="Lato"/>
                <a:sym typeface="Lato"/>
              </a:rPr>
              <a:t>Contrat</a:t>
            </a:r>
            <a:endParaRPr sz="1300" b="1">
              <a:solidFill>
                <a:schemeClr val="dk1"/>
              </a:solidFill>
              <a:latin typeface="Lato"/>
              <a:ea typeface="Lato"/>
              <a:cs typeface="Lato"/>
              <a:sym typeface="Lato"/>
            </a:endParaRPr>
          </a:p>
        </p:txBody>
      </p:sp>
      <p:sp>
        <p:nvSpPr>
          <p:cNvPr id="613" name="Google Shape;613;p48"/>
          <p:cNvSpPr/>
          <p:nvPr/>
        </p:nvSpPr>
        <p:spPr>
          <a:xfrm>
            <a:off x="221625" y="4645600"/>
            <a:ext cx="1404300" cy="4050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Entité Juridique</a:t>
            </a:r>
            <a:endParaRPr sz="1200">
              <a:latin typeface="Lato"/>
              <a:ea typeface="Lato"/>
              <a:cs typeface="Lato"/>
              <a:sym typeface="Lato"/>
            </a:endParaRPr>
          </a:p>
        </p:txBody>
      </p:sp>
      <p:sp>
        <p:nvSpPr>
          <p:cNvPr id="614" name="Google Shape;614;p48"/>
          <p:cNvSpPr/>
          <p:nvPr/>
        </p:nvSpPr>
        <p:spPr>
          <a:xfrm>
            <a:off x="307125" y="2592775"/>
            <a:ext cx="990300" cy="202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5" name="Google Shape;615;p48"/>
          <p:cNvSpPr/>
          <p:nvPr/>
        </p:nvSpPr>
        <p:spPr>
          <a:xfrm>
            <a:off x="3840900" y="2077975"/>
            <a:ext cx="8016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Exigence </a:t>
            </a:r>
            <a:endParaRPr sz="1000">
              <a:latin typeface="Lato"/>
              <a:ea typeface="Lato"/>
              <a:cs typeface="Lato"/>
              <a:sym typeface="Lato"/>
            </a:endParaRPr>
          </a:p>
        </p:txBody>
      </p:sp>
      <p:sp>
        <p:nvSpPr>
          <p:cNvPr id="616" name="Google Shape;616;p48"/>
          <p:cNvSpPr/>
          <p:nvPr/>
        </p:nvSpPr>
        <p:spPr>
          <a:xfrm>
            <a:off x="2394338" y="2077975"/>
            <a:ext cx="13380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Cahier des charges</a:t>
            </a:r>
            <a:endParaRPr sz="1000">
              <a:latin typeface="Lato"/>
              <a:ea typeface="Lato"/>
              <a:cs typeface="Lato"/>
              <a:sym typeface="Lato"/>
            </a:endParaRPr>
          </a:p>
        </p:txBody>
      </p:sp>
      <p:sp>
        <p:nvSpPr>
          <p:cNvPr id="617" name="Google Shape;617;p48"/>
          <p:cNvSpPr/>
          <p:nvPr/>
        </p:nvSpPr>
        <p:spPr>
          <a:xfrm>
            <a:off x="4751050" y="2077975"/>
            <a:ext cx="10596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Nombre de jours/hommes</a:t>
            </a:r>
            <a:endParaRPr sz="1000">
              <a:latin typeface="Lato"/>
              <a:ea typeface="Lato"/>
              <a:cs typeface="Lato"/>
              <a:sym typeface="Lato"/>
            </a:endParaRPr>
          </a:p>
        </p:txBody>
      </p:sp>
      <p:sp>
        <p:nvSpPr>
          <p:cNvPr id="618" name="Google Shape;618;p48"/>
          <p:cNvSpPr/>
          <p:nvPr/>
        </p:nvSpPr>
        <p:spPr>
          <a:xfrm>
            <a:off x="5919200" y="2077975"/>
            <a:ext cx="13380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Prix métier</a:t>
            </a:r>
            <a:endParaRPr sz="1000">
              <a:latin typeface="Lato"/>
              <a:ea typeface="Lato"/>
              <a:cs typeface="Lato"/>
              <a:sym typeface="Lato"/>
            </a:endParaRPr>
          </a:p>
        </p:txBody>
      </p:sp>
      <p:sp>
        <p:nvSpPr>
          <p:cNvPr id="619" name="Google Shape;619;p48"/>
          <p:cNvSpPr/>
          <p:nvPr/>
        </p:nvSpPr>
        <p:spPr>
          <a:xfrm>
            <a:off x="3840900" y="2425350"/>
            <a:ext cx="8016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Exigence A</a:t>
            </a:r>
            <a:endParaRPr sz="1000">
              <a:latin typeface="Lato"/>
              <a:ea typeface="Lato"/>
              <a:cs typeface="Lato"/>
              <a:sym typeface="Lato"/>
            </a:endParaRPr>
          </a:p>
        </p:txBody>
      </p:sp>
      <p:sp>
        <p:nvSpPr>
          <p:cNvPr id="620" name="Google Shape;620;p48"/>
          <p:cNvSpPr/>
          <p:nvPr/>
        </p:nvSpPr>
        <p:spPr>
          <a:xfrm>
            <a:off x="2394338" y="2425350"/>
            <a:ext cx="13380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Besoin 3</a:t>
            </a:r>
            <a:endParaRPr sz="1000">
              <a:latin typeface="Lato"/>
              <a:ea typeface="Lato"/>
              <a:cs typeface="Lato"/>
              <a:sym typeface="Lato"/>
            </a:endParaRPr>
          </a:p>
        </p:txBody>
      </p:sp>
      <p:sp>
        <p:nvSpPr>
          <p:cNvPr id="621" name="Google Shape;621;p48"/>
          <p:cNvSpPr/>
          <p:nvPr/>
        </p:nvSpPr>
        <p:spPr>
          <a:xfrm>
            <a:off x="4751050" y="2425350"/>
            <a:ext cx="10596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3,5 jh</a:t>
            </a:r>
            <a:endParaRPr sz="1000">
              <a:latin typeface="Lato"/>
              <a:ea typeface="Lato"/>
              <a:cs typeface="Lato"/>
              <a:sym typeface="Lato"/>
            </a:endParaRPr>
          </a:p>
        </p:txBody>
      </p:sp>
      <p:sp>
        <p:nvSpPr>
          <p:cNvPr id="622" name="Google Shape;622;p48"/>
          <p:cNvSpPr/>
          <p:nvPr/>
        </p:nvSpPr>
        <p:spPr>
          <a:xfrm>
            <a:off x="5919200" y="2425350"/>
            <a:ext cx="13380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250 €/jh (dev junior)</a:t>
            </a:r>
            <a:endParaRPr sz="1000">
              <a:latin typeface="Lato"/>
              <a:ea typeface="Lato"/>
              <a:cs typeface="Lato"/>
              <a:sym typeface="Lato"/>
            </a:endParaRPr>
          </a:p>
        </p:txBody>
      </p:sp>
      <p:sp>
        <p:nvSpPr>
          <p:cNvPr id="623" name="Google Shape;623;p48"/>
          <p:cNvSpPr/>
          <p:nvPr/>
        </p:nvSpPr>
        <p:spPr>
          <a:xfrm>
            <a:off x="4751050" y="1673200"/>
            <a:ext cx="2506200" cy="29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Marge</a:t>
            </a:r>
            <a:endParaRPr>
              <a:latin typeface="Lato"/>
              <a:ea typeface="Lato"/>
              <a:cs typeface="Lato"/>
              <a:sym typeface="Lato"/>
            </a:endParaRPr>
          </a:p>
        </p:txBody>
      </p:sp>
      <p:sp>
        <p:nvSpPr>
          <p:cNvPr id="624" name="Google Shape;624;p48"/>
          <p:cNvSpPr/>
          <p:nvPr/>
        </p:nvSpPr>
        <p:spPr>
          <a:xfrm>
            <a:off x="7365750" y="2077975"/>
            <a:ext cx="1338000" cy="2928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Prix HT</a:t>
            </a:r>
            <a:endParaRPr sz="1000">
              <a:latin typeface="Lato"/>
              <a:ea typeface="Lato"/>
              <a:cs typeface="Lato"/>
              <a:sym typeface="Lato"/>
            </a:endParaRPr>
          </a:p>
        </p:txBody>
      </p:sp>
      <p:sp>
        <p:nvSpPr>
          <p:cNvPr id="625" name="Google Shape;625;p48"/>
          <p:cNvSpPr/>
          <p:nvPr/>
        </p:nvSpPr>
        <p:spPr>
          <a:xfrm>
            <a:off x="7365750" y="2425350"/>
            <a:ext cx="1338000" cy="2928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875,00 €</a:t>
            </a:r>
            <a:endParaRPr sz="1000">
              <a:latin typeface="Lato"/>
              <a:ea typeface="Lato"/>
              <a:cs typeface="Lato"/>
              <a:sym typeface="Lato"/>
            </a:endParaRPr>
          </a:p>
        </p:txBody>
      </p:sp>
      <p:sp>
        <p:nvSpPr>
          <p:cNvPr id="626" name="Google Shape;626;p48"/>
          <p:cNvSpPr/>
          <p:nvPr/>
        </p:nvSpPr>
        <p:spPr>
          <a:xfrm>
            <a:off x="2320475" y="2390275"/>
            <a:ext cx="6442500" cy="4050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627" name="Google Shape;627;p48"/>
          <p:cNvCxnSpPr>
            <a:stCxn id="614" idx="3"/>
            <a:endCxn id="626" idx="1"/>
          </p:cNvCxnSpPr>
          <p:nvPr/>
        </p:nvCxnSpPr>
        <p:spPr>
          <a:xfrm rot="10800000" flipH="1">
            <a:off x="1297425" y="2592925"/>
            <a:ext cx="1023000" cy="101100"/>
          </a:xfrm>
          <a:prstGeom prst="curvedConnector3">
            <a:avLst>
              <a:gd name="adj1" fmla="val 50002"/>
            </a:avLst>
          </a:prstGeom>
          <a:noFill/>
          <a:ln w="19050" cap="flat" cmpd="sng">
            <a:solidFill>
              <a:srgbClr val="FF0000"/>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Quels outils pour réaliser un cahier des charges ?</a:t>
            </a:r>
            <a:endParaRPr/>
          </a:p>
        </p:txBody>
      </p:sp>
      <p:sp>
        <p:nvSpPr>
          <p:cNvPr id="633" name="Google Shape;633;p49"/>
          <p:cNvSpPr/>
          <p:nvPr/>
        </p:nvSpPr>
        <p:spPr>
          <a:xfrm>
            <a:off x="1297500" y="2242650"/>
            <a:ext cx="2085900" cy="65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Diagramme Bête à Cornes</a:t>
            </a:r>
            <a:endParaRPr>
              <a:latin typeface="Lato"/>
              <a:ea typeface="Lato"/>
              <a:cs typeface="Lato"/>
              <a:sym typeface="Lato"/>
            </a:endParaRPr>
          </a:p>
        </p:txBody>
      </p:sp>
      <p:sp>
        <p:nvSpPr>
          <p:cNvPr id="634" name="Google Shape;634;p49"/>
          <p:cNvSpPr/>
          <p:nvPr/>
        </p:nvSpPr>
        <p:spPr>
          <a:xfrm>
            <a:off x="5510025" y="2242650"/>
            <a:ext cx="2085900" cy="65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Fiche de Cadrage</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50"/>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40" name="Google Shape;640;p50"/>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41" name="Google Shape;641;p50"/>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42" name="Google Shape;642;p50"/>
          <p:cNvCxnSpPr>
            <a:stCxn id="639" idx="4"/>
            <a:endCxn id="640"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43" name="Google Shape;643;p50"/>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44" name="Google Shape;644;p50"/>
          <p:cNvCxnSpPr>
            <a:endCxn id="643"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45" name="Google Shape;645;p50"/>
          <p:cNvSpPr txBox="1">
            <a:spLocks noGrp="1"/>
          </p:cNvSpPr>
          <p:nvPr>
            <p:ph type="body" idx="1"/>
          </p:nvPr>
        </p:nvSpPr>
        <p:spPr>
          <a:xfrm>
            <a:off x="153375" y="2754000"/>
            <a:ext cx="2798700" cy="9141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1200"/>
              </a:spcAft>
              <a:buNone/>
            </a:pPr>
            <a:r>
              <a:rPr lang="fr"/>
              <a:t>Première étape de la méthode APTE (méthode d'analyse fonctionnelle et d'analyse de la valeur).</a:t>
            </a:r>
            <a:endParaRPr/>
          </a:p>
        </p:txBody>
      </p:sp>
      <p:sp>
        <p:nvSpPr>
          <p:cNvPr id="646" name="Google Shape;646;p50"/>
          <p:cNvSpPr txBox="1"/>
          <p:nvPr/>
        </p:nvSpPr>
        <p:spPr>
          <a:xfrm>
            <a:off x="5720625" y="3837375"/>
            <a:ext cx="3209700" cy="1042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fr" sz="1300">
                <a:solidFill>
                  <a:schemeClr val="lt1"/>
                </a:solidFill>
                <a:latin typeface="Lato"/>
                <a:ea typeface="Lato"/>
                <a:cs typeface="Lato"/>
                <a:sym typeface="Lato"/>
              </a:rPr>
              <a:t>Représenter graphiquement l'expression du besoin du client (ou utilisateur) à travers 3 questions simples autour du sujet étudié.</a:t>
            </a:r>
            <a:endParaRPr sz="1300">
              <a:solidFill>
                <a:schemeClr val="lt1"/>
              </a:solidFill>
              <a:latin typeface="Lato"/>
              <a:ea typeface="Lato"/>
              <a:cs typeface="Lato"/>
              <a:sym typeface="Lato"/>
            </a:endParaRPr>
          </a:p>
          <a:p>
            <a:pPr marL="0" lvl="0" indent="0" algn="l" rtl="0">
              <a:spcBef>
                <a:spcPts val="1200"/>
              </a:spcBef>
              <a:spcAft>
                <a:spcPts val="0"/>
              </a:spcAft>
              <a:buNone/>
            </a:pPr>
            <a:endParaRPr sz="1300">
              <a:solidFill>
                <a:schemeClr val="lt1"/>
              </a:solidFill>
              <a:latin typeface="Lato"/>
              <a:ea typeface="Lato"/>
              <a:cs typeface="Lato"/>
              <a:sym typeface="Lato"/>
            </a:endParaRPr>
          </a:p>
        </p:txBody>
      </p:sp>
      <p:sp>
        <p:nvSpPr>
          <p:cNvPr id="647" name="Google Shape;647;p50"/>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653" name="Google Shape;653;p51"/>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54" name="Google Shape;654;p51"/>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55" name="Google Shape;655;p51"/>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56" name="Google Shape;656;p51"/>
          <p:cNvCxnSpPr>
            <a:stCxn id="653" idx="4"/>
            <a:endCxn id="654"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57" name="Google Shape;657;p51"/>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58" name="Google Shape;658;p51"/>
          <p:cNvCxnSpPr>
            <a:endCxn id="657"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59" name="Google Shape;659;p51"/>
          <p:cNvSpPr/>
          <p:nvPr/>
        </p:nvSpPr>
        <p:spPr>
          <a:xfrm>
            <a:off x="1171050" y="999375"/>
            <a:ext cx="2257800" cy="9141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60" name="Google Shape;660;p51"/>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661" name="Google Shape;661;p51"/>
          <p:cNvSpPr/>
          <p:nvPr/>
        </p:nvSpPr>
        <p:spPr>
          <a:xfrm>
            <a:off x="182250" y="2589150"/>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“A qui le produit rend t-il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“A qui la nouvelle organisation rend-elle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“A qui le site seb rend-il service ?”</a:t>
            </a:r>
            <a:endParaRPr sz="1100" b="1">
              <a:latin typeface="Lato"/>
              <a:ea typeface="Lato"/>
              <a:cs typeface="Lato"/>
              <a:sym typeface="Lato"/>
            </a:endParaRPr>
          </a:p>
        </p:txBody>
      </p:sp>
      <p:sp>
        <p:nvSpPr>
          <p:cNvPr id="662" name="Google Shape;662;p51"/>
          <p:cNvSpPr/>
          <p:nvPr/>
        </p:nvSpPr>
        <p:spPr>
          <a:xfrm>
            <a:off x="182250" y="3459825"/>
            <a:ext cx="3037500" cy="8634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Bien penser à décrire les utilisateurs : clients, prospects, métiers, profils personnels.. Toute information susceptible et utile afin d’enrichir la compréhension du besoin</a:t>
            </a:r>
            <a:endParaRPr sz="1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2389500" cy="5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Sommaire</a:t>
            </a:r>
            <a:endParaRPr/>
          </a:p>
        </p:txBody>
      </p:sp>
      <p:sp>
        <p:nvSpPr>
          <p:cNvPr id="146" name="Google Shape;146;p15"/>
          <p:cNvSpPr/>
          <p:nvPr/>
        </p:nvSpPr>
        <p:spPr>
          <a:xfrm>
            <a:off x="3161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1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47" name="Google Shape;147;p15"/>
          <p:cNvSpPr/>
          <p:nvPr/>
        </p:nvSpPr>
        <p:spPr>
          <a:xfrm>
            <a:off x="17458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2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48" name="Google Shape;148;p15"/>
          <p:cNvSpPr/>
          <p:nvPr/>
        </p:nvSpPr>
        <p:spPr>
          <a:xfrm>
            <a:off x="31755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3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49" name="Google Shape;149;p15"/>
          <p:cNvSpPr/>
          <p:nvPr/>
        </p:nvSpPr>
        <p:spPr>
          <a:xfrm>
            <a:off x="46052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4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50" name="Google Shape;150;p15"/>
          <p:cNvSpPr/>
          <p:nvPr/>
        </p:nvSpPr>
        <p:spPr>
          <a:xfrm>
            <a:off x="60349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5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51" name="Google Shape;151;p15"/>
          <p:cNvSpPr/>
          <p:nvPr/>
        </p:nvSpPr>
        <p:spPr>
          <a:xfrm>
            <a:off x="74646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6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52" name="Google Shape;152;p15"/>
          <p:cNvSpPr/>
          <p:nvPr/>
        </p:nvSpPr>
        <p:spPr>
          <a:xfrm>
            <a:off x="17458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3" name="Google Shape;153;p15"/>
          <p:cNvSpPr/>
          <p:nvPr/>
        </p:nvSpPr>
        <p:spPr>
          <a:xfrm>
            <a:off x="3161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4" name="Google Shape;154;p15"/>
          <p:cNvSpPr/>
          <p:nvPr/>
        </p:nvSpPr>
        <p:spPr>
          <a:xfrm>
            <a:off x="31755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5" name="Google Shape;155;p15"/>
          <p:cNvSpPr/>
          <p:nvPr/>
        </p:nvSpPr>
        <p:spPr>
          <a:xfrm>
            <a:off x="46052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6" name="Google Shape;156;p15"/>
          <p:cNvSpPr/>
          <p:nvPr/>
        </p:nvSpPr>
        <p:spPr>
          <a:xfrm>
            <a:off x="60349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7" name="Google Shape;157;p15"/>
          <p:cNvSpPr/>
          <p:nvPr/>
        </p:nvSpPr>
        <p:spPr>
          <a:xfrm>
            <a:off x="7464625" y="1441938"/>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58" name="Google Shape;158;p15"/>
          <p:cNvSpPr/>
          <p:nvPr/>
        </p:nvSpPr>
        <p:spPr>
          <a:xfrm>
            <a:off x="6550225" y="284550"/>
            <a:ext cx="2340300" cy="685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52"/>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668" name="Google Shape;668;p52"/>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69" name="Google Shape;669;p52"/>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70" name="Google Shape;670;p52"/>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71" name="Google Shape;671;p52"/>
          <p:cNvCxnSpPr>
            <a:stCxn id="668" idx="4"/>
            <a:endCxn id="669"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72" name="Google Shape;672;p52"/>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73" name="Google Shape;673;p52"/>
          <p:cNvCxnSpPr>
            <a:endCxn id="672"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74" name="Google Shape;674;p52"/>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675" name="Google Shape;675;p52"/>
          <p:cNvSpPr/>
          <p:nvPr/>
        </p:nvSpPr>
        <p:spPr>
          <a:xfrm>
            <a:off x="5797200" y="1005225"/>
            <a:ext cx="2257800" cy="9141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76" name="Google Shape;676;p52"/>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677" name="Google Shape;677;p52"/>
          <p:cNvSpPr/>
          <p:nvPr/>
        </p:nvSpPr>
        <p:spPr>
          <a:xfrm>
            <a:off x="5923650" y="2890425"/>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“Sur qui le produit rend t-il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“Sur quoi agit le site web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“Sur quoi agit l’organisation ?” </a:t>
            </a:r>
            <a:r>
              <a:rPr lang="fr" sz="1100">
                <a:latin typeface="Lato"/>
                <a:ea typeface="Lato"/>
                <a:cs typeface="Lato"/>
                <a:sym typeface="Lato"/>
              </a:rPr>
              <a:t>(satisfaction client, performance…)</a:t>
            </a:r>
            <a:endParaRPr sz="1100">
              <a:latin typeface="Lato"/>
              <a:ea typeface="Lato"/>
              <a:cs typeface="Lato"/>
              <a:sym typeface="Lato"/>
            </a:endParaRPr>
          </a:p>
        </p:txBody>
      </p:sp>
      <p:sp>
        <p:nvSpPr>
          <p:cNvPr id="678" name="Google Shape;678;p52"/>
          <p:cNvSpPr/>
          <p:nvPr/>
        </p:nvSpPr>
        <p:spPr>
          <a:xfrm>
            <a:off x="5923650" y="3761100"/>
            <a:ext cx="3037500" cy="8634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A ce niveau, on effectue une </a:t>
            </a:r>
            <a:r>
              <a:rPr lang="fr" sz="1100" b="1">
                <a:latin typeface="Lato"/>
                <a:ea typeface="Lato"/>
                <a:cs typeface="Lato"/>
                <a:sym typeface="Lato"/>
              </a:rPr>
              <a:t>analyse d’impact</a:t>
            </a:r>
            <a:r>
              <a:rPr lang="fr" sz="1100">
                <a:latin typeface="Lato"/>
                <a:ea typeface="Lato"/>
                <a:cs typeface="Lato"/>
                <a:sym typeface="Lato"/>
              </a:rPr>
              <a:t>. Ne pas hésiter à brainstormer pour dresser une liste exhaustive des impacts, qu’il faudra prioriser.</a:t>
            </a:r>
            <a:endParaRPr sz="110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53"/>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684" name="Google Shape;684;p53"/>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685" name="Google Shape;685;p53"/>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686" name="Google Shape;686;p53"/>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687" name="Google Shape;687;p53"/>
          <p:cNvCxnSpPr>
            <a:stCxn id="684" idx="4"/>
            <a:endCxn id="685"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688" name="Google Shape;688;p53"/>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689" name="Google Shape;689;p53"/>
          <p:cNvCxnSpPr>
            <a:endCxn id="688"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690" name="Google Shape;690;p53"/>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691" name="Google Shape;691;p53"/>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692" name="Google Shape;692;p53"/>
          <p:cNvSpPr/>
          <p:nvPr/>
        </p:nvSpPr>
        <p:spPr>
          <a:xfrm>
            <a:off x="3247950" y="3837375"/>
            <a:ext cx="2257800" cy="9141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3" name="Google Shape;693;p53"/>
          <p:cNvSpPr txBox="1"/>
          <p:nvPr/>
        </p:nvSpPr>
        <p:spPr>
          <a:xfrm>
            <a:off x="2847900" y="3483075"/>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Dans quel but ?</a:t>
            </a:r>
            <a:endParaRPr sz="1300" b="1">
              <a:solidFill>
                <a:schemeClr val="lt1"/>
              </a:solidFill>
              <a:latin typeface="Lato"/>
              <a:ea typeface="Lato"/>
              <a:cs typeface="Lato"/>
              <a:sym typeface="Lato"/>
            </a:endParaRPr>
          </a:p>
        </p:txBody>
      </p:sp>
      <p:sp>
        <p:nvSpPr>
          <p:cNvPr id="694" name="Google Shape;694;p53"/>
          <p:cNvSpPr/>
          <p:nvPr/>
        </p:nvSpPr>
        <p:spPr>
          <a:xfrm>
            <a:off x="56325" y="3923475"/>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Il s’agit de la finalité du sujet en question.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Le but que doit atteindre le site web, le projet, le service apporté.</a:t>
            </a:r>
            <a:endParaRPr sz="1100" b="1">
              <a:latin typeface="Lato"/>
              <a:ea typeface="Lato"/>
              <a:cs typeface="Lato"/>
              <a:sym typeface="Lato"/>
            </a:endParaRPr>
          </a:p>
        </p:txBody>
      </p:sp>
      <p:sp>
        <p:nvSpPr>
          <p:cNvPr id="695" name="Google Shape;695;p53"/>
          <p:cNvSpPr/>
          <p:nvPr/>
        </p:nvSpPr>
        <p:spPr>
          <a:xfrm>
            <a:off x="5710500" y="3923475"/>
            <a:ext cx="3037500" cy="74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a:latin typeface="Lato"/>
                <a:ea typeface="Lato"/>
                <a:cs typeface="Lato"/>
                <a:sym typeface="Lato"/>
              </a:rPr>
              <a:t>Pour un site internet : </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Trouver une information</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Procéder à un achat en ligne</a:t>
            </a:r>
            <a:endParaRPr sz="1100">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etc…</a:t>
            </a:r>
            <a:endParaRPr sz="110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54"/>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701" name="Google Shape;701;p54"/>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702" name="Google Shape;702;p54"/>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703" name="Google Shape;703;p54"/>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704" name="Google Shape;704;p54"/>
          <p:cNvCxnSpPr>
            <a:stCxn id="701" idx="4"/>
            <a:endCxn id="702"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705" name="Google Shape;705;p54"/>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706" name="Google Shape;706;p54"/>
          <p:cNvCxnSpPr>
            <a:endCxn id="705"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707" name="Google Shape;707;p54"/>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708" name="Google Shape;708;p54"/>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709" name="Google Shape;709;p54"/>
          <p:cNvSpPr txBox="1"/>
          <p:nvPr/>
        </p:nvSpPr>
        <p:spPr>
          <a:xfrm>
            <a:off x="2847900" y="3483075"/>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Dans quel but ?</a:t>
            </a:r>
            <a:endParaRPr sz="1300" b="1">
              <a:solidFill>
                <a:schemeClr val="lt1"/>
              </a:solidFill>
              <a:latin typeface="Lato"/>
              <a:ea typeface="Lato"/>
              <a:cs typeface="Lato"/>
              <a:sym typeface="Lato"/>
            </a:endParaRPr>
          </a:p>
        </p:txBody>
      </p:sp>
      <p:sp>
        <p:nvSpPr>
          <p:cNvPr id="710" name="Google Shape;710;p54"/>
          <p:cNvSpPr/>
          <p:nvPr/>
        </p:nvSpPr>
        <p:spPr>
          <a:xfrm>
            <a:off x="1171050" y="688500"/>
            <a:ext cx="6898500" cy="39486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1" name="Google Shape;711;p54"/>
          <p:cNvSpPr/>
          <p:nvPr/>
        </p:nvSpPr>
        <p:spPr>
          <a:xfrm>
            <a:off x="123000" y="3052725"/>
            <a:ext cx="3037500" cy="1826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Contrôle de validité des besoins</a:t>
            </a:r>
            <a:endParaRPr sz="1200" b="1">
              <a:latin typeface="Lato"/>
              <a:ea typeface="Lato"/>
              <a:cs typeface="Lato"/>
              <a:sym typeface="Lato"/>
            </a:endParaRPr>
          </a:p>
          <a:p>
            <a:pPr marL="0" lvl="0" indent="0" algn="ctr" rtl="0">
              <a:spcBef>
                <a:spcPts val="0"/>
              </a:spcBef>
              <a:spcAft>
                <a:spcPts val="0"/>
              </a:spcAft>
              <a:buNone/>
            </a:pPr>
            <a:endParaRPr sz="1100" b="1">
              <a:latin typeface="Lato"/>
              <a:ea typeface="Lato"/>
              <a:cs typeface="Lato"/>
              <a:sym typeface="Lato"/>
            </a:endParaRPr>
          </a:p>
          <a:p>
            <a:pPr marL="0" lvl="0" indent="0" algn="ctr" rtl="0">
              <a:spcBef>
                <a:spcPts val="0"/>
              </a:spcBef>
              <a:spcAft>
                <a:spcPts val="0"/>
              </a:spcAft>
              <a:buNone/>
            </a:pPr>
            <a:r>
              <a:rPr lang="fr" sz="1100">
                <a:latin typeface="Lato"/>
                <a:ea typeface="Lato"/>
                <a:cs typeface="Lato"/>
                <a:sym typeface="Lato"/>
              </a:rPr>
              <a:t>Une fois le diagramme réalisé, il faut pratiquer un contrôle de validité afin de s’assurer de la pertinence de l’analyse. Une fois le besoin défini, il convient de poser des questions complémentaires pour s’assurer que le besoin est valide et pérenne</a:t>
            </a:r>
            <a:endParaRPr sz="1100">
              <a:latin typeface="Lato"/>
              <a:ea typeface="Lato"/>
              <a:cs typeface="Lato"/>
              <a:sym typeface="Lato"/>
            </a:endParaRPr>
          </a:p>
        </p:txBody>
      </p:sp>
      <p:sp>
        <p:nvSpPr>
          <p:cNvPr id="712" name="Google Shape;712;p54"/>
          <p:cNvSpPr/>
          <p:nvPr/>
        </p:nvSpPr>
        <p:spPr>
          <a:xfrm>
            <a:off x="5923650" y="3114000"/>
            <a:ext cx="3037500" cy="1826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100" b="1">
                <a:latin typeface="Lato"/>
                <a:ea typeface="Lato"/>
                <a:cs typeface="Lato"/>
                <a:sym typeface="Lato"/>
              </a:rPr>
              <a:t>“A qui le produit rend-il service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“Pourquoi le produit existe-t-il ?”</a:t>
            </a:r>
            <a:endParaRPr sz="1100" b="1">
              <a:latin typeface="Lato"/>
              <a:ea typeface="Lato"/>
              <a:cs typeface="Lato"/>
              <a:sym typeface="Lato"/>
            </a:endParaRPr>
          </a:p>
          <a:p>
            <a:pPr marL="0" lvl="0" indent="0" algn="ctr" rtl="0">
              <a:spcBef>
                <a:spcPts val="0"/>
              </a:spcBef>
              <a:spcAft>
                <a:spcPts val="0"/>
              </a:spcAft>
              <a:buNone/>
            </a:pPr>
            <a:r>
              <a:rPr lang="fr" sz="1100" b="1">
                <a:latin typeface="Lato"/>
                <a:ea typeface="Lato"/>
                <a:cs typeface="Lato"/>
                <a:sym typeface="Lato"/>
              </a:rPr>
              <a:t>“Qu’est ce qui pourrait faire disparaître le produit ? Le faire évoluer ?”</a:t>
            </a:r>
            <a:endParaRPr sz="1100" b="1">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55"/>
          <p:cNvSpPr txBox="1">
            <a:spLocks noGrp="1"/>
          </p:cNvSpPr>
          <p:nvPr>
            <p:ph type="title"/>
          </p:nvPr>
        </p:nvSpPr>
        <p:spPr>
          <a:xfrm>
            <a:off x="4200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Diagramme Bête à Cornes</a:t>
            </a:r>
            <a:endParaRPr/>
          </a:p>
        </p:txBody>
      </p:sp>
      <p:sp>
        <p:nvSpPr>
          <p:cNvPr id="718" name="Google Shape;718;p55"/>
          <p:cNvSpPr/>
          <p:nvPr/>
        </p:nvSpPr>
        <p:spPr>
          <a:xfrm>
            <a:off x="129750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Utilisateur</a:t>
            </a:r>
            <a:endParaRPr b="1">
              <a:latin typeface="Lato"/>
              <a:ea typeface="Lato"/>
              <a:cs typeface="Lato"/>
              <a:sym typeface="Lato"/>
            </a:endParaRPr>
          </a:p>
        </p:txBody>
      </p:sp>
      <p:sp>
        <p:nvSpPr>
          <p:cNvPr id="719" name="Google Shape;719;p55"/>
          <p:cNvSpPr/>
          <p:nvPr/>
        </p:nvSpPr>
        <p:spPr>
          <a:xfrm>
            <a:off x="5923650" y="11324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Matière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d’oeuvre</a:t>
            </a:r>
            <a:endParaRPr b="1">
              <a:latin typeface="Lato"/>
              <a:ea typeface="Lato"/>
              <a:cs typeface="Lato"/>
              <a:sym typeface="Lato"/>
            </a:endParaRPr>
          </a:p>
        </p:txBody>
      </p:sp>
      <p:sp>
        <p:nvSpPr>
          <p:cNvPr id="720" name="Google Shape;720;p55"/>
          <p:cNvSpPr/>
          <p:nvPr/>
        </p:nvSpPr>
        <p:spPr>
          <a:xfrm>
            <a:off x="3569550" y="2230725"/>
            <a:ext cx="2004900" cy="65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Produit, service,</a:t>
            </a:r>
            <a:endParaRPr b="1">
              <a:latin typeface="Lato"/>
              <a:ea typeface="Lato"/>
              <a:cs typeface="Lato"/>
              <a:sym typeface="Lato"/>
            </a:endParaRPr>
          </a:p>
          <a:p>
            <a:pPr marL="0" lvl="0" indent="0" algn="ctr" rtl="0">
              <a:spcBef>
                <a:spcPts val="0"/>
              </a:spcBef>
              <a:spcAft>
                <a:spcPts val="0"/>
              </a:spcAft>
              <a:buNone/>
            </a:pPr>
            <a:r>
              <a:rPr lang="fr" b="1">
                <a:latin typeface="Lato"/>
                <a:ea typeface="Lato"/>
                <a:cs typeface="Lato"/>
                <a:sym typeface="Lato"/>
              </a:rPr>
              <a:t>Site web..</a:t>
            </a:r>
            <a:endParaRPr b="1">
              <a:latin typeface="Lato"/>
              <a:ea typeface="Lato"/>
              <a:cs typeface="Lato"/>
              <a:sym typeface="Lato"/>
            </a:endParaRPr>
          </a:p>
        </p:txBody>
      </p:sp>
      <p:cxnSp>
        <p:nvCxnSpPr>
          <p:cNvPr id="721" name="Google Shape;721;p55"/>
          <p:cNvCxnSpPr>
            <a:stCxn id="718" idx="4"/>
            <a:endCxn id="719" idx="4"/>
          </p:cNvCxnSpPr>
          <p:nvPr/>
        </p:nvCxnSpPr>
        <p:spPr>
          <a:xfrm rot="-5400000" flipH="1">
            <a:off x="4612800" y="-520725"/>
            <a:ext cx="600" cy="4626300"/>
          </a:xfrm>
          <a:prstGeom prst="curvedConnector3">
            <a:avLst>
              <a:gd name="adj1" fmla="val 111375000"/>
            </a:avLst>
          </a:prstGeom>
          <a:noFill/>
          <a:ln w="28575" cap="flat" cmpd="sng">
            <a:solidFill>
              <a:schemeClr val="lt1"/>
            </a:solidFill>
            <a:prstDash val="solid"/>
            <a:round/>
            <a:headEnd type="none" w="med" len="med"/>
            <a:tailEnd type="none" w="med" len="med"/>
          </a:ln>
        </p:spPr>
      </p:cxnSp>
      <p:sp>
        <p:nvSpPr>
          <p:cNvPr id="722" name="Google Shape;722;p55"/>
          <p:cNvSpPr/>
          <p:nvPr/>
        </p:nvSpPr>
        <p:spPr>
          <a:xfrm>
            <a:off x="3620250" y="4125150"/>
            <a:ext cx="1513200" cy="354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Fonction</a:t>
            </a:r>
            <a:endParaRPr b="1">
              <a:latin typeface="Lato"/>
              <a:ea typeface="Lato"/>
              <a:cs typeface="Lato"/>
              <a:sym typeface="Lato"/>
            </a:endParaRPr>
          </a:p>
        </p:txBody>
      </p:sp>
      <p:cxnSp>
        <p:nvCxnSpPr>
          <p:cNvPr id="723" name="Google Shape;723;p55"/>
          <p:cNvCxnSpPr>
            <a:endCxn id="722" idx="0"/>
          </p:cNvCxnSpPr>
          <p:nvPr/>
        </p:nvCxnSpPr>
        <p:spPr>
          <a:xfrm rot="5400000">
            <a:off x="4302450" y="2372850"/>
            <a:ext cx="1826700" cy="1677900"/>
          </a:xfrm>
          <a:prstGeom prst="curvedConnector3">
            <a:avLst>
              <a:gd name="adj1" fmla="val 50000"/>
            </a:avLst>
          </a:prstGeom>
          <a:noFill/>
          <a:ln w="28575" cap="flat" cmpd="sng">
            <a:solidFill>
              <a:schemeClr val="dk2"/>
            </a:solidFill>
            <a:prstDash val="solid"/>
            <a:round/>
            <a:headEnd type="none" w="med" len="med"/>
            <a:tailEnd type="none" w="med" len="med"/>
          </a:ln>
        </p:spPr>
      </p:cxnSp>
      <p:sp>
        <p:nvSpPr>
          <p:cNvPr id="724" name="Google Shape;724;p55"/>
          <p:cNvSpPr txBox="1"/>
          <p:nvPr/>
        </p:nvSpPr>
        <p:spPr>
          <a:xfrm>
            <a:off x="129750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A qui rend t-il service ?</a:t>
            </a:r>
            <a:endParaRPr sz="1300" b="1">
              <a:solidFill>
                <a:schemeClr val="lt1"/>
              </a:solidFill>
              <a:latin typeface="Lato"/>
              <a:ea typeface="Lato"/>
              <a:cs typeface="Lato"/>
              <a:sym typeface="Lato"/>
            </a:endParaRPr>
          </a:p>
        </p:txBody>
      </p:sp>
      <p:sp>
        <p:nvSpPr>
          <p:cNvPr id="725" name="Google Shape;725;p55"/>
          <p:cNvSpPr txBox="1"/>
          <p:nvPr/>
        </p:nvSpPr>
        <p:spPr>
          <a:xfrm>
            <a:off x="5923650" y="688500"/>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Sur quoi agit-il ?</a:t>
            </a:r>
            <a:endParaRPr sz="1300" b="1">
              <a:solidFill>
                <a:schemeClr val="lt1"/>
              </a:solidFill>
              <a:latin typeface="Lato"/>
              <a:ea typeface="Lato"/>
              <a:cs typeface="Lato"/>
              <a:sym typeface="Lato"/>
            </a:endParaRPr>
          </a:p>
        </p:txBody>
      </p:sp>
      <p:sp>
        <p:nvSpPr>
          <p:cNvPr id="726" name="Google Shape;726;p55"/>
          <p:cNvSpPr txBox="1"/>
          <p:nvPr/>
        </p:nvSpPr>
        <p:spPr>
          <a:xfrm>
            <a:off x="2847900" y="3483075"/>
            <a:ext cx="2004900" cy="354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chemeClr val="lt1"/>
                </a:solidFill>
                <a:latin typeface="Lato"/>
                <a:ea typeface="Lato"/>
                <a:cs typeface="Lato"/>
                <a:sym typeface="Lato"/>
              </a:rPr>
              <a:t>Dans quel but ?</a:t>
            </a:r>
            <a:endParaRPr sz="1300" b="1">
              <a:solidFill>
                <a:schemeClr val="lt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32" name="Google Shape;732;p56"/>
          <p:cNvSpPr/>
          <p:nvPr/>
        </p:nvSpPr>
        <p:spPr>
          <a:xfrm>
            <a:off x="1650375" y="21161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38" name="Google Shape;738;p57"/>
          <p:cNvSpPr/>
          <p:nvPr/>
        </p:nvSpPr>
        <p:spPr>
          <a:xfrm>
            <a:off x="1602300" y="10313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
        <p:nvSpPr>
          <p:cNvPr id="739" name="Google Shape;739;p57"/>
          <p:cNvSpPr/>
          <p:nvPr/>
        </p:nvSpPr>
        <p:spPr>
          <a:xfrm>
            <a:off x="69090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Lato"/>
              <a:ea typeface="Lato"/>
              <a:cs typeface="Lato"/>
              <a:sym typeface="Lato"/>
            </a:endParaRPr>
          </a:p>
        </p:txBody>
      </p:sp>
      <p:sp>
        <p:nvSpPr>
          <p:cNvPr id="740" name="Google Shape;740;p57"/>
          <p:cNvSpPr/>
          <p:nvPr/>
        </p:nvSpPr>
        <p:spPr>
          <a:xfrm>
            <a:off x="467565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Lato"/>
              <a:ea typeface="Lato"/>
              <a:cs typeface="Lato"/>
              <a:sym typeface="Lato"/>
            </a:endParaRPr>
          </a:p>
        </p:txBody>
      </p:sp>
      <p:sp>
        <p:nvSpPr>
          <p:cNvPr id="741" name="Google Shape;741;p57"/>
          <p:cNvSpPr/>
          <p:nvPr/>
        </p:nvSpPr>
        <p:spPr>
          <a:xfrm>
            <a:off x="69090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2" name="Google Shape;742;p57"/>
          <p:cNvSpPr/>
          <p:nvPr/>
        </p:nvSpPr>
        <p:spPr>
          <a:xfrm>
            <a:off x="467565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Lato"/>
              <a:ea typeface="Lato"/>
              <a:cs typeface="Lato"/>
              <a:sym typeface="Lato"/>
            </a:endParaRPr>
          </a:p>
        </p:txBody>
      </p:sp>
      <p:sp>
        <p:nvSpPr>
          <p:cNvPr id="743" name="Google Shape;743;p57"/>
          <p:cNvSpPr/>
          <p:nvPr/>
        </p:nvSpPr>
        <p:spPr>
          <a:xfrm>
            <a:off x="2610000" y="38277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Lato"/>
              <a:ea typeface="Lato"/>
              <a:cs typeface="Lato"/>
              <a:sym typeface="Lato"/>
            </a:endParaRPr>
          </a:p>
        </p:txBody>
      </p:sp>
      <p:sp>
        <p:nvSpPr>
          <p:cNvPr id="744" name="Google Shape;744;p57"/>
          <p:cNvSpPr/>
          <p:nvPr/>
        </p:nvSpPr>
        <p:spPr>
          <a:xfrm>
            <a:off x="2610000" y="4473600"/>
            <a:ext cx="3924000" cy="43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50" name="Google Shape;750;p58"/>
          <p:cNvSpPr/>
          <p:nvPr/>
        </p:nvSpPr>
        <p:spPr>
          <a:xfrm>
            <a:off x="1602300" y="10313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
        <p:nvSpPr>
          <p:cNvPr id="751" name="Google Shape;751;p58"/>
          <p:cNvSpPr/>
          <p:nvPr/>
        </p:nvSpPr>
        <p:spPr>
          <a:xfrm>
            <a:off x="69090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A qui le site de e-Commerce rend-il service ?</a:t>
            </a:r>
            <a:endParaRPr b="1">
              <a:latin typeface="Lato"/>
              <a:ea typeface="Lato"/>
              <a:cs typeface="Lato"/>
              <a:sym typeface="Lato"/>
            </a:endParaRPr>
          </a:p>
        </p:txBody>
      </p:sp>
      <p:sp>
        <p:nvSpPr>
          <p:cNvPr id="752" name="Google Shape;752;p58"/>
          <p:cNvSpPr/>
          <p:nvPr/>
        </p:nvSpPr>
        <p:spPr>
          <a:xfrm>
            <a:off x="467565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Sur quoi le site de e-Commerce agit-il ?</a:t>
            </a:r>
            <a:endParaRPr b="1">
              <a:latin typeface="Lato"/>
              <a:ea typeface="Lato"/>
              <a:cs typeface="Lato"/>
              <a:sym typeface="Lato"/>
            </a:endParaRPr>
          </a:p>
        </p:txBody>
      </p:sp>
      <p:sp>
        <p:nvSpPr>
          <p:cNvPr id="753" name="Google Shape;753;p58"/>
          <p:cNvSpPr/>
          <p:nvPr/>
        </p:nvSpPr>
        <p:spPr>
          <a:xfrm>
            <a:off x="69090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4" name="Google Shape;754;p58"/>
          <p:cNvSpPr/>
          <p:nvPr/>
        </p:nvSpPr>
        <p:spPr>
          <a:xfrm>
            <a:off x="467565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Lato"/>
              <a:ea typeface="Lato"/>
              <a:cs typeface="Lato"/>
              <a:sym typeface="Lato"/>
            </a:endParaRPr>
          </a:p>
        </p:txBody>
      </p:sp>
      <p:sp>
        <p:nvSpPr>
          <p:cNvPr id="755" name="Google Shape;755;p58"/>
          <p:cNvSpPr/>
          <p:nvPr/>
        </p:nvSpPr>
        <p:spPr>
          <a:xfrm>
            <a:off x="2610000" y="38277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Dans quel but ?</a:t>
            </a:r>
            <a:endParaRPr b="1">
              <a:latin typeface="Lato"/>
              <a:ea typeface="Lato"/>
              <a:cs typeface="Lato"/>
              <a:sym typeface="Lato"/>
            </a:endParaRPr>
          </a:p>
        </p:txBody>
      </p:sp>
      <p:sp>
        <p:nvSpPr>
          <p:cNvPr id="756" name="Google Shape;756;p58"/>
          <p:cNvSpPr/>
          <p:nvPr/>
        </p:nvSpPr>
        <p:spPr>
          <a:xfrm>
            <a:off x="2610000" y="4473600"/>
            <a:ext cx="3924000" cy="43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Exemple de diagramme bête à cornes</a:t>
            </a:r>
            <a:endParaRPr/>
          </a:p>
        </p:txBody>
      </p:sp>
      <p:sp>
        <p:nvSpPr>
          <p:cNvPr id="762" name="Google Shape;762;p59"/>
          <p:cNvSpPr/>
          <p:nvPr/>
        </p:nvSpPr>
        <p:spPr>
          <a:xfrm>
            <a:off x="1602300" y="1031325"/>
            <a:ext cx="6429300" cy="9141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“Je souhaite développer un site internet de e-commerce”</a:t>
            </a:r>
            <a:endParaRPr b="1">
              <a:latin typeface="Lato"/>
              <a:ea typeface="Lato"/>
              <a:cs typeface="Lato"/>
              <a:sym typeface="Lato"/>
            </a:endParaRPr>
          </a:p>
        </p:txBody>
      </p:sp>
      <p:sp>
        <p:nvSpPr>
          <p:cNvPr id="763" name="Google Shape;763;p59"/>
          <p:cNvSpPr/>
          <p:nvPr/>
        </p:nvSpPr>
        <p:spPr>
          <a:xfrm>
            <a:off x="69090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A qui le site de e-Commerce rend-il service ?</a:t>
            </a:r>
            <a:endParaRPr b="1">
              <a:latin typeface="Lato"/>
              <a:ea typeface="Lato"/>
              <a:cs typeface="Lato"/>
              <a:sym typeface="Lato"/>
            </a:endParaRPr>
          </a:p>
        </p:txBody>
      </p:sp>
      <p:sp>
        <p:nvSpPr>
          <p:cNvPr id="764" name="Google Shape;764;p59"/>
          <p:cNvSpPr/>
          <p:nvPr/>
        </p:nvSpPr>
        <p:spPr>
          <a:xfrm>
            <a:off x="4675650" y="22173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Sur quoi le site de e-Commerce agit-il ?</a:t>
            </a:r>
            <a:endParaRPr b="1">
              <a:latin typeface="Lato"/>
              <a:ea typeface="Lato"/>
              <a:cs typeface="Lato"/>
              <a:sym typeface="Lato"/>
            </a:endParaRPr>
          </a:p>
        </p:txBody>
      </p:sp>
      <p:sp>
        <p:nvSpPr>
          <p:cNvPr id="765" name="Google Shape;765;p59"/>
          <p:cNvSpPr/>
          <p:nvPr/>
        </p:nvSpPr>
        <p:spPr>
          <a:xfrm>
            <a:off x="69090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Internautes en phase d’achat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Internautes en phase de recherche de produit</a:t>
            </a:r>
            <a:endParaRPr>
              <a:latin typeface="Lato"/>
              <a:ea typeface="Lato"/>
              <a:cs typeface="Lato"/>
              <a:sym typeface="Lato"/>
            </a:endParaRPr>
          </a:p>
        </p:txBody>
      </p:sp>
      <p:sp>
        <p:nvSpPr>
          <p:cNvPr id="766" name="Google Shape;766;p59"/>
          <p:cNvSpPr/>
          <p:nvPr/>
        </p:nvSpPr>
        <p:spPr>
          <a:xfrm>
            <a:off x="4675650" y="2814750"/>
            <a:ext cx="3924000" cy="91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La présentation des articles</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L’ergonomie</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L’expérience client</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 processus de commande</a:t>
            </a:r>
            <a:endParaRPr sz="1200">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Les moyens de paiement</a:t>
            </a:r>
            <a:endParaRPr sz="1200">
              <a:latin typeface="Lato"/>
              <a:ea typeface="Lato"/>
              <a:cs typeface="Lato"/>
              <a:sym typeface="Lato"/>
            </a:endParaRPr>
          </a:p>
        </p:txBody>
      </p:sp>
      <p:sp>
        <p:nvSpPr>
          <p:cNvPr id="767" name="Google Shape;767;p59"/>
          <p:cNvSpPr/>
          <p:nvPr/>
        </p:nvSpPr>
        <p:spPr>
          <a:xfrm>
            <a:off x="2610000" y="3827775"/>
            <a:ext cx="3924000" cy="5469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latin typeface="Lato"/>
                <a:ea typeface="Lato"/>
                <a:cs typeface="Lato"/>
                <a:sym typeface="Lato"/>
              </a:rPr>
              <a:t>Dans quel but ?</a:t>
            </a:r>
            <a:endParaRPr b="1">
              <a:latin typeface="Lato"/>
              <a:ea typeface="Lato"/>
              <a:cs typeface="Lato"/>
              <a:sym typeface="Lato"/>
            </a:endParaRPr>
          </a:p>
        </p:txBody>
      </p:sp>
      <p:sp>
        <p:nvSpPr>
          <p:cNvPr id="768" name="Google Shape;768;p59"/>
          <p:cNvSpPr/>
          <p:nvPr/>
        </p:nvSpPr>
        <p:spPr>
          <a:xfrm>
            <a:off x="2610000" y="4473600"/>
            <a:ext cx="3924000" cy="43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Procéder à un achat en ligne</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Note de cadrage</a:t>
            </a:r>
            <a:endParaRPr/>
          </a:p>
        </p:txBody>
      </p:sp>
      <p:sp>
        <p:nvSpPr>
          <p:cNvPr id="774" name="Google Shape;774;p60"/>
          <p:cNvSpPr txBox="1">
            <a:spLocks noGrp="1"/>
          </p:cNvSpPr>
          <p:nvPr>
            <p:ph type="body" idx="1"/>
          </p:nvPr>
        </p:nvSpPr>
        <p:spPr>
          <a:xfrm>
            <a:off x="1376650" y="1879300"/>
            <a:ext cx="3545100" cy="1719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fr"/>
              <a:t>Il s'agit d’un des documents de référence dans le processus de création. Il reprend dans les grandes lignes les points importants à connaître d'un projet. Il répond aux questions </a:t>
            </a:r>
            <a:r>
              <a:rPr lang="fr" b="1"/>
              <a:t>QQOQCP</a:t>
            </a:r>
            <a:r>
              <a:rPr lang="fr"/>
              <a:t>.</a:t>
            </a:r>
            <a:endParaRPr/>
          </a:p>
          <a:p>
            <a:pPr marL="0" lvl="0" indent="0" algn="just" rtl="0">
              <a:spcBef>
                <a:spcPts val="1200"/>
              </a:spcBef>
              <a:spcAft>
                <a:spcPts val="1200"/>
              </a:spcAft>
              <a:buNone/>
            </a:pPr>
            <a:endParaRPr/>
          </a:p>
        </p:txBody>
      </p:sp>
      <p:sp>
        <p:nvSpPr>
          <p:cNvPr id="775" name="Google Shape;775;p60"/>
          <p:cNvSpPr/>
          <p:nvPr/>
        </p:nvSpPr>
        <p:spPr>
          <a:xfrm>
            <a:off x="1297500" y="1040850"/>
            <a:ext cx="1662900" cy="267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Synonymes</a:t>
            </a:r>
            <a:endParaRPr>
              <a:latin typeface="Lato"/>
              <a:ea typeface="Lato"/>
              <a:cs typeface="Lato"/>
              <a:sym typeface="Lato"/>
            </a:endParaRPr>
          </a:p>
        </p:txBody>
      </p:sp>
      <p:sp>
        <p:nvSpPr>
          <p:cNvPr id="776" name="Google Shape;776;p60"/>
          <p:cNvSpPr/>
          <p:nvPr/>
        </p:nvSpPr>
        <p:spPr>
          <a:xfrm>
            <a:off x="3043750" y="1040850"/>
            <a:ext cx="1662900" cy="267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Lettre de mission</a:t>
            </a:r>
            <a:endParaRPr sz="1200">
              <a:latin typeface="Lato"/>
              <a:ea typeface="Lato"/>
              <a:cs typeface="Lato"/>
              <a:sym typeface="Lato"/>
            </a:endParaRPr>
          </a:p>
        </p:txBody>
      </p:sp>
      <p:sp>
        <p:nvSpPr>
          <p:cNvPr id="777" name="Google Shape;777;p60"/>
          <p:cNvSpPr/>
          <p:nvPr/>
        </p:nvSpPr>
        <p:spPr>
          <a:xfrm>
            <a:off x="4790000" y="1040850"/>
            <a:ext cx="1662900" cy="267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Note de synthèse</a:t>
            </a:r>
            <a:endParaRPr sz="1200">
              <a:latin typeface="Lato"/>
              <a:ea typeface="Lato"/>
              <a:cs typeface="Lato"/>
              <a:sym typeface="Lato"/>
            </a:endParaRPr>
          </a:p>
        </p:txBody>
      </p:sp>
      <p:sp>
        <p:nvSpPr>
          <p:cNvPr id="778" name="Google Shape;778;p60"/>
          <p:cNvSpPr/>
          <p:nvPr/>
        </p:nvSpPr>
        <p:spPr>
          <a:xfrm>
            <a:off x="6536250" y="1040850"/>
            <a:ext cx="1662900" cy="267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a:latin typeface="Lato"/>
                <a:ea typeface="Lato"/>
                <a:cs typeface="Lato"/>
                <a:sym typeface="Lato"/>
              </a:rPr>
              <a:t>Note de kick off</a:t>
            </a:r>
            <a:endParaRPr sz="1200">
              <a:latin typeface="Lato"/>
              <a:ea typeface="Lato"/>
              <a:cs typeface="Lato"/>
              <a:sym typeface="Lato"/>
            </a:endParaRPr>
          </a:p>
        </p:txBody>
      </p:sp>
      <p:pic>
        <p:nvPicPr>
          <p:cNvPr id="779" name="Google Shape;779;p60"/>
          <p:cNvPicPr preferRelativeResize="0"/>
          <p:nvPr/>
        </p:nvPicPr>
        <p:blipFill>
          <a:blip r:embed="rId3">
            <a:alphaModFix/>
          </a:blip>
          <a:stretch>
            <a:fillRect/>
          </a:stretch>
        </p:blipFill>
        <p:spPr>
          <a:xfrm>
            <a:off x="5523574" y="1647350"/>
            <a:ext cx="2151350" cy="27597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6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Note de cadrage</a:t>
            </a:r>
            <a:endParaRPr/>
          </a:p>
        </p:txBody>
      </p:sp>
      <p:sp>
        <p:nvSpPr>
          <p:cNvPr id="785" name="Google Shape;785;p61"/>
          <p:cNvSpPr/>
          <p:nvPr/>
        </p:nvSpPr>
        <p:spPr>
          <a:xfrm>
            <a:off x="23042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86" name="Google Shape;786;p61"/>
          <p:cNvSpPr/>
          <p:nvPr/>
        </p:nvSpPr>
        <p:spPr>
          <a:xfrm>
            <a:off x="30769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87" name="Google Shape;787;p61"/>
          <p:cNvSpPr/>
          <p:nvPr/>
        </p:nvSpPr>
        <p:spPr>
          <a:xfrm>
            <a:off x="38496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O</a:t>
            </a:r>
            <a:endParaRPr>
              <a:latin typeface="Lato"/>
              <a:ea typeface="Lato"/>
              <a:cs typeface="Lato"/>
              <a:sym typeface="Lato"/>
            </a:endParaRPr>
          </a:p>
        </p:txBody>
      </p:sp>
      <p:sp>
        <p:nvSpPr>
          <p:cNvPr id="788" name="Google Shape;788;p61"/>
          <p:cNvSpPr/>
          <p:nvPr/>
        </p:nvSpPr>
        <p:spPr>
          <a:xfrm>
            <a:off x="46223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Q</a:t>
            </a:r>
            <a:endParaRPr>
              <a:latin typeface="Lato"/>
              <a:ea typeface="Lato"/>
              <a:cs typeface="Lato"/>
              <a:sym typeface="Lato"/>
            </a:endParaRPr>
          </a:p>
        </p:txBody>
      </p:sp>
      <p:sp>
        <p:nvSpPr>
          <p:cNvPr id="789" name="Google Shape;789;p61"/>
          <p:cNvSpPr/>
          <p:nvPr/>
        </p:nvSpPr>
        <p:spPr>
          <a:xfrm>
            <a:off x="53950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t>
            </a:r>
            <a:endParaRPr>
              <a:latin typeface="Lato"/>
              <a:ea typeface="Lato"/>
              <a:cs typeface="Lato"/>
              <a:sym typeface="Lato"/>
            </a:endParaRPr>
          </a:p>
        </p:txBody>
      </p:sp>
      <p:sp>
        <p:nvSpPr>
          <p:cNvPr id="790" name="Google Shape;790;p61"/>
          <p:cNvSpPr/>
          <p:nvPr/>
        </p:nvSpPr>
        <p:spPr>
          <a:xfrm>
            <a:off x="6167750" y="1492279"/>
            <a:ext cx="672000" cy="5859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t>
            </a:r>
            <a:endParaRPr>
              <a:latin typeface="Lato"/>
              <a:ea typeface="Lato"/>
              <a:cs typeface="Lato"/>
              <a:sym typeface="Lato"/>
            </a:endParaRPr>
          </a:p>
        </p:txBody>
      </p:sp>
      <p:sp>
        <p:nvSpPr>
          <p:cNvPr id="791" name="Google Shape;791;p61"/>
          <p:cNvSpPr/>
          <p:nvPr/>
        </p:nvSpPr>
        <p:spPr>
          <a:xfrm>
            <a:off x="2304250" y="1130425"/>
            <a:ext cx="4531800" cy="292800"/>
          </a:xfrm>
          <a:prstGeom prst="roundRect">
            <a:avLst>
              <a:gd name="adj" fmla="val 16667"/>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Méthode</a:t>
            </a:r>
            <a:endParaRPr>
              <a:latin typeface="Lato"/>
              <a:ea typeface="Lato"/>
              <a:cs typeface="Lato"/>
              <a:sym typeface="Lato"/>
            </a:endParaRPr>
          </a:p>
        </p:txBody>
      </p:sp>
      <p:sp>
        <p:nvSpPr>
          <p:cNvPr id="792" name="Google Shape;792;p61"/>
          <p:cNvSpPr/>
          <p:nvPr/>
        </p:nvSpPr>
        <p:spPr>
          <a:xfrm>
            <a:off x="83982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Qui ?</a:t>
            </a:r>
            <a:endParaRPr b="1" i="1">
              <a:latin typeface="Lato"/>
              <a:ea typeface="Lato"/>
              <a:cs typeface="Lato"/>
              <a:sym typeface="Lato"/>
            </a:endParaRPr>
          </a:p>
        </p:txBody>
      </p:sp>
      <p:sp>
        <p:nvSpPr>
          <p:cNvPr id="793" name="Google Shape;793;p61"/>
          <p:cNvSpPr/>
          <p:nvPr/>
        </p:nvSpPr>
        <p:spPr>
          <a:xfrm>
            <a:off x="212087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Quoi ?</a:t>
            </a:r>
            <a:endParaRPr b="1" i="1">
              <a:latin typeface="Lato"/>
              <a:ea typeface="Lato"/>
              <a:cs typeface="Lato"/>
              <a:sym typeface="Lato"/>
            </a:endParaRPr>
          </a:p>
        </p:txBody>
      </p:sp>
      <p:sp>
        <p:nvSpPr>
          <p:cNvPr id="794" name="Google Shape;794;p61"/>
          <p:cNvSpPr/>
          <p:nvPr/>
        </p:nvSpPr>
        <p:spPr>
          <a:xfrm>
            <a:off x="340192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Où ?</a:t>
            </a:r>
            <a:endParaRPr b="1" i="1">
              <a:latin typeface="Lato"/>
              <a:ea typeface="Lato"/>
              <a:cs typeface="Lato"/>
              <a:sym typeface="Lato"/>
            </a:endParaRPr>
          </a:p>
        </p:txBody>
      </p:sp>
      <p:sp>
        <p:nvSpPr>
          <p:cNvPr id="795" name="Google Shape;795;p61"/>
          <p:cNvSpPr/>
          <p:nvPr/>
        </p:nvSpPr>
        <p:spPr>
          <a:xfrm>
            <a:off x="468297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Quand ?</a:t>
            </a:r>
            <a:endParaRPr b="1" i="1">
              <a:latin typeface="Lato"/>
              <a:ea typeface="Lato"/>
              <a:cs typeface="Lato"/>
              <a:sym typeface="Lato"/>
            </a:endParaRPr>
          </a:p>
        </p:txBody>
      </p:sp>
      <p:sp>
        <p:nvSpPr>
          <p:cNvPr id="796" name="Google Shape;796;p61"/>
          <p:cNvSpPr/>
          <p:nvPr/>
        </p:nvSpPr>
        <p:spPr>
          <a:xfrm>
            <a:off x="596402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Comment ?</a:t>
            </a:r>
            <a:endParaRPr b="1" i="1">
              <a:latin typeface="Lato"/>
              <a:ea typeface="Lato"/>
              <a:cs typeface="Lato"/>
              <a:sym typeface="Lato"/>
            </a:endParaRPr>
          </a:p>
        </p:txBody>
      </p:sp>
      <p:sp>
        <p:nvSpPr>
          <p:cNvPr id="797" name="Google Shape;797;p61"/>
          <p:cNvSpPr/>
          <p:nvPr/>
        </p:nvSpPr>
        <p:spPr>
          <a:xfrm>
            <a:off x="7245075" y="2482537"/>
            <a:ext cx="1055400" cy="38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i="1">
                <a:latin typeface="Lato"/>
                <a:ea typeface="Lato"/>
                <a:cs typeface="Lato"/>
                <a:sym typeface="Lato"/>
              </a:rPr>
              <a:t>Pourquoi ?</a:t>
            </a:r>
            <a:endParaRPr b="1" i="1">
              <a:latin typeface="Lato"/>
              <a:ea typeface="Lato"/>
              <a:cs typeface="Lato"/>
              <a:sym typeface="Lato"/>
            </a:endParaRPr>
          </a:p>
        </p:txBody>
      </p:sp>
      <p:cxnSp>
        <p:nvCxnSpPr>
          <p:cNvPr id="798" name="Google Shape;798;p61"/>
          <p:cNvCxnSpPr>
            <a:stCxn id="785" idx="2"/>
            <a:endCxn id="792" idx="0"/>
          </p:cNvCxnSpPr>
          <p:nvPr/>
        </p:nvCxnSpPr>
        <p:spPr>
          <a:xfrm rot="5400000">
            <a:off x="1801750" y="1644079"/>
            <a:ext cx="404400" cy="12726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799" name="Google Shape;799;p61"/>
          <p:cNvCxnSpPr>
            <a:stCxn id="786" idx="2"/>
            <a:endCxn id="793" idx="0"/>
          </p:cNvCxnSpPr>
          <p:nvPr/>
        </p:nvCxnSpPr>
        <p:spPr>
          <a:xfrm rot="5400000">
            <a:off x="2828550" y="1898179"/>
            <a:ext cx="404400" cy="7644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800" name="Google Shape;800;p61"/>
          <p:cNvCxnSpPr>
            <a:endCxn id="794" idx="0"/>
          </p:cNvCxnSpPr>
          <p:nvPr/>
        </p:nvCxnSpPr>
        <p:spPr>
          <a:xfrm rot="5400000">
            <a:off x="3855375" y="2152387"/>
            <a:ext cx="404400" cy="255900"/>
          </a:xfrm>
          <a:prstGeom prst="curvedConnector3">
            <a:avLst>
              <a:gd name="adj1" fmla="val 50000"/>
            </a:avLst>
          </a:prstGeom>
          <a:noFill/>
          <a:ln w="9525" cap="flat" cmpd="sng">
            <a:solidFill>
              <a:schemeClr val="dk2"/>
            </a:solidFill>
            <a:prstDash val="solid"/>
            <a:round/>
            <a:headEnd type="none" w="med" len="med"/>
            <a:tailEnd type="none" w="med" len="med"/>
          </a:ln>
        </p:spPr>
      </p:cxnSp>
      <p:cxnSp>
        <p:nvCxnSpPr>
          <p:cNvPr id="801" name="Google Shape;801;p61"/>
          <p:cNvCxnSpPr>
            <a:stCxn id="788" idx="2"/>
            <a:endCxn id="795" idx="0"/>
          </p:cNvCxnSpPr>
          <p:nvPr/>
        </p:nvCxnSpPr>
        <p:spPr>
          <a:xfrm rot="-5400000" flipH="1">
            <a:off x="4882300" y="2154229"/>
            <a:ext cx="404400" cy="2523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802" name="Google Shape;802;p61"/>
          <p:cNvCxnSpPr>
            <a:stCxn id="789" idx="2"/>
            <a:endCxn id="796" idx="0"/>
          </p:cNvCxnSpPr>
          <p:nvPr/>
        </p:nvCxnSpPr>
        <p:spPr>
          <a:xfrm rot="-5400000" flipH="1">
            <a:off x="5909250" y="1899979"/>
            <a:ext cx="404400" cy="760800"/>
          </a:xfrm>
          <a:prstGeom prst="curvedConnector3">
            <a:avLst>
              <a:gd name="adj1" fmla="val 49995"/>
            </a:avLst>
          </a:prstGeom>
          <a:noFill/>
          <a:ln w="9525" cap="flat" cmpd="sng">
            <a:solidFill>
              <a:schemeClr val="dk2"/>
            </a:solidFill>
            <a:prstDash val="solid"/>
            <a:round/>
            <a:headEnd type="none" w="med" len="med"/>
            <a:tailEnd type="none" w="med" len="med"/>
          </a:ln>
        </p:spPr>
      </p:cxnSp>
      <p:cxnSp>
        <p:nvCxnSpPr>
          <p:cNvPr id="803" name="Google Shape;803;p61"/>
          <p:cNvCxnSpPr>
            <a:stCxn id="790" idx="2"/>
            <a:endCxn id="797" idx="0"/>
          </p:cNvCxnSpPr>
          <p:nvPr/>
        </p:nvCxnSpPr>
        <p:spPr>
          <a:xfrm rot="-5400000" flipH="1">
            <a:off x="6936050" y="1645879"/>
            <a:ext cx="404400" cy="1269000"/>
          </a:xfrm>
          <a:prstGeom prst="curvedConnector3">
            <a:avLst>
              <a:gd name="adj1" fmla="val 49995"/>
            </a:avLst>
          </a:prstGeom>
          <a:noFill/>
          <a:ln w="9525" cap="flat" cmpd="sng">
            <a:solidFill>
              <a:schemeClr val="dk2"/>
            </a:solidFill>
            <a:prstDash val="solid"/>
            <a:round/>
            <a:headEnd type="none" w="med" len="med"/>
            <a:tailEnd type="none" w="med" len="med"/>
          </a:ln>
        </p:spPr>
      </p:cxnSp>
      <p:sp>
        <p:nvSpPr>
          <p:cNvPr id="804" name="Google Shape;804;p61"/>
          <p:cNvSpPr/>
          <p:nvPr/>
        </p:nvSpPr>
        <p:spPr>
          <a:xfrm>
            <a:off x="853800"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Parties impactées,</a:t>
            </a:r>
            <a:endParaRPr sz="1000">
              <a:latin typeface="Lato"/>
              <a:ea typeface="Lato"/>
              <a:cs typeface="Lato"/>
              <a:sym typeface="Lato"/>
            </a:endParaRPr>
          </a:p>
          <a:p>
            <a:pPr marL="0" lvl="0" indent="0" algn="ctr" rtl="0">
              <a:spcBef>
                <a:spcPts val="0"/>
              </a:spcBef>
              <a:spcAft>
                <a:spcPts val="0"/>
              </a:spcAft>
              <a:buNone/>
            </a:pPr>
            <a:r>
              <a:rPr lang="fr" sz="1000">
                <a:latin typeface="Lato"/>
                <a:ea typeface="Lato"/>
                <a:cs typeface="Lato"/>
                <a:sym typeface="Lato"/>
              </a:rPr>
              <a:t>Parties prenantes,</a:t>
            </a:r>
            <a:endParaRPr sz="1000">
              <a:latin typeface="Lato"/>
              <a:ea typeface="Lato"/>
              <a:cs typeface="Lato"/>
              <a:sym typeface="Lato"/>
            </a:endParaRPr>
          </a:p>
          <a:p>
            <a:pPr marL="0" lvl="0" indent="0" algn="ctr" rtl="0">
              <a:spcBef>
                <a:spcPts val="0"/>
              </a:spcBef>
              <a:spcAft>
                <a:spcPts val="0"/>
              </a:spcAft>
              <a:buNone/>
            </a:pPr>
            <a:r>
              <a:rPr lang="fr" sz="1000">
                <a:latin typeface="Lato"/>
                <a:ea typeface="Lato"/>
                <a:cs typeface="Lato"/>
                <a:sym typeface="Lato"/>
              </a:rPr>
              <a:t>Chef de projet, Équipe de Dev, key users</a:t>
            </a:r>
            <a:endParaRPr sz="1000">
              <a:latin typeface="Lato"/>
              <a:ea typeface="Lato"/>
              <a:cs typeface="Lato"/>
              <a:sym typeface="Lato"/>
            </a:endParaRPr>
          </a:p>
        </p:txBody>
      </p:sp>
      <p:sp>
        <p:nvSpPr>
          <p:cNvPr id="805" name="Google Shape;805;p61"/>
          <p:cNvSpPr/>
          <p:nvPr/>
        </p:nvSpPr>
        <p:spPr>
          <a:xfrm>
            <a:off x="7260075"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Finalité du projet,</a:t>
            </a:r>
            <a:endParaRPr sz="1000">
              <a:latin typeface="Lato"/>
              <a:ea typeface="Lato"/>
              <a:cs typeface="Lato"/>
              <a:sym typeface="Lato"/>
            </a:endParaRPr>
          </a:p>
          <a:p>
            <a:pPr marL="0" lvl="0" indent="0" algn="ctr" rtl="0">
              <a:spcBef>
                <a:spcPts val="0"/>
              </a:spcBef>
              <a:spcAft>
                <a:spcPts val="0"/>
              </a:spcAft>
              <a:buNone/>
            </a:pPr>
            <a:r>
              <a:rPr lang="fr" sz="1000">
                <a:latin typeface="Lato"/>
                <a:ea typeface="Lato"/>
                <a:cs typeface="Lato"/>
                <a:sym typeface="Lato"/>
              </a:rPr>
              <a:t>Contexte de la demande </a:t>
            </a:r>
            <a:endParaRPr sz="1000">
              <a:latin typeface="Lato"/>
              <a:ea typeface="Lato"/>
              <a:cs typeface="Lato"/>
              <a:sym typeface="Lato"/>
            </a:endParaRPr>
          </a:p>
        </p:txBody>
      </p:sp>
      <p:sp>
        <p:nvSpPr>
          <p:cNvPr id="806" name="Google Shape;806;p61"/>
          <p:cNvSpPr/>
          <p:nvPr/>
        </p:nvSpPr>
        <p:spPr>
          <a:xfrm>
            <a:off x="2127550"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Définition du projet, périmètre</a:t>
            </a:r>
            <a:endParaRPr sz="1000">
              <a:latin typeface="Lato"/>
              <a:ea typeface="Lato"/>
              <a:cs typeface="Lato"/>
              <a:sym typeface="Lato"/>
            </a:endParaRPr>
          </a:p>
        </p:txBody>
      </p:sp>
      <p:sp>
        <p:nvSpPr>
          <p:cNvPr id="807" name="Google Shape;807;p61"/>
          <p:cNvSpPr/>
          <p:nvPr/>
        </p:nvSpPr>
        <p:spPr>
          <a:xfrm>
            <a:off x="3416925"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Lieu (à préciser si nécessaire)</a:t>
            </a:r>
            <a:endParaRPr sz="1000">
              <a:latin typeface="Lato"/>
              <a:ea typeface="Lato"/>
              <a:cs typeface="Lato"/>
              <a:sym typeface="Lato"/>
            </a:endParaRPr>
          </a:p>
        </p:txBody>
      </p:sp>
      <p:sp>
        <p:nvSpPr>
          <p:cNvPr id="808" name="Google Shape;808;p61"/>
          <p:cNvSpPr/>
          <p:nvPr/>
        </p:nvSpPr>
        <p:spPr>
          <a:xfrm>
            <a:off x="4693813"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Planning, dates clés, roadmap, deadlines (pénalités)</a:t>
            </a:r>
            <a:endParaRPr sz="1000">
              <a:latin typeface="Lato"/>
              <a:ea typeface="Lato"/>
              <a:cs typeface="Lato"/>
              <a:sym typeface="Lato"/>
            </a:endParaRPr>
          </a:p>
        </p:txBody>
      </p:sp>
      <p:sp>
        <p:nvSpPr>
          <p:cNvPr id="809" name="Google Shape;809;p61"/>
          <p:cNvSpPr/>
          <p:nvPr/>
        </p:nvSpPr>
        <p:spPr>
          <a:xfrm>
            <a:off x="5976938" y="3103400"/>
            <a:ext cx="1025400" cy="17661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a:latin typeface="Lato"/>
                <a:ea typeface="Lato"/>
                <a:cs typeface="Lato"/>
                <a:sym typeface="Lato"/>
              </a:rPr>
              <a:t>Méthodes, ressources (humaines ou non), budget</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1297500" y="393750"/>
            <a:ext cx="2389500" cy="5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Sommaire</a:t>
            </a:r>
            <a:endParaRPr/>
          </a:p>
        </p:txBody>
      </p:sp>
      <p:sp>
        <p:nvSpPr>
          <p:cNvPr id="164" name="Google Shape;164;p16"/>
          <p:cNvSpPr/>
          <p:nvPr/>
        </p:nvSpPr>
        <p:spPr>
          <a:xfrm>
            <a:off x="3161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1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Introduction au Cahier des Charges</a:t>
            </a:r>
            <a:endParaRPr sz="1200">
              <a:latin typeface="Lato"/>
              <a:ea typeface="Lato"/>
              <a:cs typeface="Lato"/>
              <a:sym typeface="Lato"/>
            </a:endParaRPr>
          </a:p>
        </p:txBody>
      </p:sp>
      <p:sp>
        <p:nvSpPr>
          <p:cNvPr id="165" name="Google Shape;165;p16"/>
          <p:cNvSpPr/>
          <p:nvPr/>
        </p:nvSpPr>
        <p:spPr>
          <a:xfrm>
            <a:off x="17458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2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Utilisation des outils diagramme Bête à Cornes et Fiche de Cadrage</a:t>
            </a:r>
            <a:endParaRPr sz="1200">
              <a:latin typeface="Lato"/>
              <a:ea typeface="Lato"/>
              <a:cs typeface="Lato"/>
              <a:sym typeface="Lato"/>
            </a:endParaRPr>
          </a:p>
        </p:txBody>
      </p:sp>
      <p:sp>
        <p:nvSpPr>
          <p:cNvPr id="166" name="Google Shape;166;p16"/>
          <p:cNvSpPr/>
          <p:nvPr/>
        </p:nvSpPr>
        <p:spPr>
          <a:xfrm>
            <a:off x="31755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3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L’Analyse Fonctionnelle</a:t>
            </a:r>
            <a:endParaRPr sz="1200">
              <a:latin typeface="Lato"/>
              <a:ea typeface="Lato"/>
              <a:cs typeface="Lato"/>
              <a:sym typeface="Lato"/>
            </a:endParaRPr>
          </a:p>
        </p:txBody>
      </p:sp>
      <p:sp>
        <p:nvSpPr>
          <p:cNvPr id="167" name="Google Shape;167;p16"/>
          <p:cNvSpPr/>
          <p:nvPr/>
        </p:nvSpPr>
        <p:spPr>
          <a:xfrm>
            <a:off x="46052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4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TP : Création de l’analyse fonctionnelle d’un projet</a:t>
            </a:r>
            <a:endParaRPr sz="1200">
              <a:latin typeface="Lato"/>
              <a:ea typeface="Lato"/>
              <a:cs typeface="Lato"/>
              <a:sym typeface="Lato"/>
            </a:endParaRPr>
          </a:p>
        </p:txBody>
      </p:sp>
      <p:sp>
        <p:nvSpPr>
          <p:cNvPr id="168" name="Google Shape;168;p16"/>
          <p:cNvSpPr/>
          <p:nvPr/>
        </p:nvSpPr>
        <p:spPr>
          <a:xfrm>
            <a:off x="60349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5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Rappels &amp; Méthode MoSCoW</a:t>
            </a:r>
            <a:endParaRPr sz="1200">
              <a:latin typeface="Lato"/>
              <a:ea typeface="Lato"/>
              <a:cs typeface="Lato"/>
              <a:sym typeface="Lato"/>
            </a:endParaRPr>
          </a:p>
        </p:txBody>
      </p:sp>
      <p:sp>
        <p:nvSpPr>
          <p:cNvPr id="169" name="Google Shape;169;p16"/>
          <p:cNvSpPr/>
          <p:nvPr/>
        </p:nvSpPr>
        <p:spPr>
          <a:xfrm>
            <a:off x="7464625" y="1865825"/>
            <a:ext cx="1313400" cy="145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200" b="1">
                <a:latin typeface="Lato"/>
                <a:ea typeface="Lato"/>
                <a:cs typeface="Lato"/>
                <a:sym typeface="Lato"/>
              </a:rPr>
              <a:t>Cours 6 </a:t>
            </a:r>
            <a:endParaRPr sz="1200" b="1">
              <a:latin typeface="Lato"/>
              <a:ea typeface="Lato"/>
              <a:cs typeface="Lato"/>
              <a:sym typeface="Lato"/>
            </a:endParaRPr>
          </a:p>
          <a:p>
            <a:pPr marL="0" lvl="0" indent="0" algn="ctr" rtl="0">
              <a:spcBef>
                <a:spcPts val="0"/>
              </a:spcBef>
              <a:spcAft>
                <a:spcPts val="0"/>
              </a:spcAft>
              <a:buNone/>
            </a:pPr>
            <a:r>
              <a:rPr lang="fr" sz="1200">
                <a:latin typeface="Lato"/>
                <a:ea typeface="Lato"/>
                <a:cs typeface="Lato"/>
                <a:sym typeface="Lato"/>
              </a:rPr>
              <a:t>Etude de cas (Préparation à l’examen)</a:t>
            </a:r>
            <a:endParaRPr sz="1200">
              <a:latin typeface="Lato"/>
              <a:ea typeface="Lato"/>
              <a:cs typeface="Lato"/>
              <a:sym typeface="Lato"/>
            </a:endParaRPr>
          </a:p>
        </p:txBody>
      </p:sp>
      <p:sp>
        <p:nvSpPr>
          <p:cNvPr id="170" name="Google Shape;170;p16"/>
          <p:cNvSpPr/>
          <p:nvPr/>
        </p:nvSpPr>
        <p:spPr>
          <a:xfrm>
            <a:off x="17458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1" name="Google Shape;171;p16"/>
          <p:cNvSpPr/>
          <p:nvPr/>
        </p:nvSpPr>
        <p:spPr>
          <a:xfrm>
            <a:off x="3161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2" name="Google Shape;172;p16"/>
          <p:cNvSpPr/>
          <p:nvPr/>
        </p:nvSpPr>
        <p:spPr>
          <a:xfrm>
            <a:off x="31755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3" name="Google Shape;173;p16"/>
          <p:cNvSpPr/>
          <p:nvPr/>
        </p:nvSpPr>
        <p:spPr>
          <a:xfrm>
            <a:off x="46052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4" name="Google Shape;174;p16"/>
          <p:cNvSpPr/>
          <p:nvPr/>
        </p:nvSpPr>
        <p:spPr>
          <a:xfrm>
            <a:off x="6034925" y="1441950"/>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5" name="Google Shape;175;p16"/>
          <p:cNvSpPr/>
          <p:nvPr/>
        </p:nvSpPr>
        <p:spPr>
          <a:xfrm>
            <a:off x="7464625" y="1441938"/>
            <a:ext cx="1313400" cy="3600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3h30</a:t>
            </a:r>
            <a:endParaRPr>
              <a:latin typeface="Lato"/>
              <a:ea typeface="Lato"/>
              <a:cs typeface="Lato"/>
              <a:sym typeface="Lato"/>
            </a:endParaRPr>
          </a:p>
        </p:txBody>
      </p:sp>
      <p:sp>
        <p:nvSpPr>
          <p:cNvPr id="176" name="Google Shape;176;p16"/>
          <p:cNvSpPr/>
          <p:nvPr/>
        </p:nvSpPr>
        <p:spPr>
          <a:xfrm>
            <a:off x="6550225" y="284550"/>
            <a:ext cx="2340300" cy="685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21h de cours</a:t>
            </a:r>
            <a:endParaRPr>
              <a:latin typeface="Lato"/>
              <a:ea typeface="Lato"/>
              <a:cs typeface="Lato"/>
              <a:sym typeface="Lato"/>
            </a:endParaRPr>
          </a:p>
        </p:txBody>
      </p:sp>
      <p:sp>
        <p:nvSpPr>
          <p:cNvPr id="177" name="Google Shape;177;p16"/>
          <p:cNvSpPr/>
          <p:nvPr/>
        </p:nvSpPr>
        <p:spPr>
          <a:xfrm>
            <a:off x="274600" y="1397725"/>
            <a:ext cx="1415100" cy="2041500"/>
          </a:xfrm>
          <a:prstGeom prst="rect">
            <a:avLst/>
          </a:prstGeom>
          <a:noFill/>
          <a:ln w="19050"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A quoi sert ce document ? </a:t>
            </a:r>
            <a:endParaRPr/>
          </a:p>
        </p:txBody>
      </p:sp>
      <p:sp>
        <p:nvSpPr>
          <p:cNvPr id="815" name="Google Shape;815;p62"/>
          <p:cNvSpPr txBox="1">
            <a:spLocks noGrp="1"/>
          </p:cNvSpPr>
          <p:nvPr>
            <p:ph type="body" idx="1"/>
          </p:nvPr>
        </p:nvSpPr>
        <p:spPr>
          <a:xfrm>
            <a:off x="1297500" y="1396050"/>
            <a:ext cx="7038900" cy="492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fr"/>
              <a:t>Dans le cycle de vie d'un projet, ce document est utile à plusieurs égards :</a:t>
            </a:r>
            <a:endParaRPr/>
          </a:p>
        </p:txBody>
      </p:sp>
      <p:sp>
        <p:nvSpPr>
          <p:cNvPr id="816" name="Google Shape;816;p62"/>
          <p:cNvSpPr/>
          <p:nvPr/>
        </p:nvSpPr>
        <p:spPr>
          <a:xfrm>
            <a:off x="1331250" y="1989100"/>
            <a:ext cx="6737100" cy="7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fr" sz="1300">
                <a:solidFill>
                  <a:schemeClr val="dk1"/>
                </a:solidFill>
                <a:latin typeface="Lato"/>
                <a:ea typeface="Lato"/>
                <a:cs typeface="Lato"/>
                <a:sym typeface="Lato"/>
              </a:rPr>
              <a:t>Un </a:t>
            </a:r>
            <a:r>
              <a:rPr lang="fr" sz="1300" b="1">
                <a:solidFill>
                  <a:schemeClr val="dk1"/>
                </a:solidFill>
                <a:latin typeface="Lato"/>
                <a:ea typeface="Lato"/>
                <a:cs typeface="Lato"/>
                <a:sym typeface="Lato"/>
              </a:rPr>
              <a:t>contrat </a:t>
            </a:r>
            <a:r>
              <a:rPr lang="fr" sz="1300">
                <a:solidFill>
                  <a:schemeClr val="dk1"/>
                </a:solidFill>
                <a:latin typeface="Lato"/>
                <a:ea typeface="Lato"/>
                <a:cs typeface="Lato"/>
                <a:sym typeface="Lato"/>
              </a:rPr>
              <a:t>entre le donneur d'ordre (ou le commanditaire) et le chef de projet en charge de l'ouvrage. Il définit clairement les attentes et les réponses.</a:t>
            </a:r>
            <a:endParaRPr>
              <a:solidFill>
                <a:schemeClr val="dk1"/>
              </a:solidFill>
              <a:latin typeface="Lato"/>
              <a:ea typeface="Lato"/>
              <a:cs typeface="Lato"/>
              <a:sym typeface="Lato"/>
            </a:endParaRPr>
          </a:p>
        </p:txBody>
      </p:sp>
      <p:sp>
        <p:nvSpPr>
          <p:cNvPr id="817" name="Google Shape;817;p62"/>
          <p:cNvSpPr/>
          <p:nvPr/>
        </p:nvSpPr>
        <p:spPr>
          <a:xfrm>
            <a:off x="1331250" y="2965400"/>
            <a:ext cx="6737100" cy="86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fr" sz="1300">
                <a:solidFill>
                  <a:schemeClr val="dk1"/>
                </a:solidFill>
                <a:latin typeface="Lato"/>
                <a:ea typeface="Lato"/>
                <a:cs typeface="Lato"/>
                <a:sym typeface="Lato"/>
              </a:rPr>
              <a:t>Un document de travail pour valider les </a:t>
            </a:r>
            <a:r>
              <a:rPr lang="fr" sz="1300" b="1">
                <a:solidFill>
                  <a:schemeClr val="dk1"/>
                </a:solidFill>
                <a:latin typeface="Lato"/>
                <a:ea typeface="Lato"/>
                <a:cs typeface="Lato"/>
                <a:sym typeface="Lato"/>
              </a:rPr>
              <a:t>enjeux</a:t>
            </a:r>
            <a:r>
              <a:rPr lang="fr" sz="1300">
                <a:solidFill>
                  <a:schemeClr val="dk1"/>
                </a:solidFill>
                <a:latin typeface="Lato"/>
                <a:ea typeface="Lato"/>
                <a:cs typeface="Lato"/>
                <a:sym typeface="Lato"/>
              </a:rPr>
              <a:t>, le </a:t>
            </a:r>
            <a:r>
              <a:rPr lang="fr" sz="1300" b="1">
                <a:solidFill>
                  <a:schemeClr val="dk1"/>
                </a:solidFill>
                <a:latin typeface="Lato"/>
                <a:ea typeface="Lato"/>
                <a:cs typeface="Lato"/>
                <a:sym typeface="Lato"/>
              </a:rPr>
              <a:t>contenu</a:t>
            </a:r>
            <a:r>
              <a:rPr lang="fr" sz="1300">
                <a:solidFill>
                  <a:schemeClr val="dk1"/>
                </a:solidFill>
                <a:latin typeface="Lato"/>
                <a:ea typeface="Lato"/>
                <a:cs typeface="Lato"/>
                <a:sym typeface="Lato"/>
              </a:rPr>
              <a:t>, </a:t>
            </a:r>
            <a:r>
              <a:rPr lang="fr" sz="1300" b="1">
                <a:solidFill>
                  <a:schemeClr val="dk1"/>
                </a:solidFill>
                <a:latin typeface="Lato"/>
                <a:ea typeface="Lato"/>
                <a:cs typeface="Lato"/>
                <a:sym typeface="Lato"/>
              </a:rPr>
              <a:t>l’organisation </a:t>
            </a:r>
            <a:r>
              <a:rPr lang="fr" sz="1300">
                <a:solidFill>
                  <a:schemeClr val="dk1"/>
                </a:solidFill>
                <a:latin typeface="Lato"/>
                <a:ea typeface="Lato"/>
                <a:cs typeface="Lato"/>
                <a:sym typeface="Lato"/>
              </a:rPr>
              <a:t>et les </a:t>
            </a:r>
            <a:r>
              <a:rPr lang="fr" sz="1300" b="1">
                <a:solidFill>
                  <a:schemeClr val="dk1"/>
                </a:solidFill>
                <a:latin typeface="Lato"/>
                <a:ea typeface="Lato"/>
                <a:cs typeface="Lato"/>
                <a:sym typeface="Lato"/>
              </a:rPr>
              <a:t>livrables </a:t>
            </a:r>
            <a:r>
              <a:rPr lang="fr" sz="1300">
                <a:solidFill>
                  <a:schemeClr val="dk1"/>
                </a:solidFill>
                <a:latin typeface="Lato"/>
                <a:ea typeface="Lato"/>
                <a:cs typeface="Lato"/>
                <a:sym typeface="Lato"/>
              </a:rPr>
              <a:t>du projet . À ce titre, c'est un document qui </a:t>
            </a:r>
            <a:r>
              <a:rPr lang="fr" sz="1300" b="1">
                <a:solidFill>
                  <a:schemeClr val="dk1"/>
                </a:solidFill>
                <a:latin typeface="Lato"/>
                <a:ea typeface="Lato"/>
                <a:cs typeface="Lato"/>
                <a:sym typeface="Lato"/>
              </a:rPr>
              <a:t>évolue </a:t>
            </a:r>
            <a:r>
              <a:rPr lang="fr" sz="1300">
                <a:solidFill>
                  <a:schemeClr val="dk1"/>
                </a:solidFill>
                <a:latin typeface="Lato"/>
                <a:ea typeface="Lato"/>
                <a:cs typeface="Lato"/>
                <a:sym typeface="Lato"/>
              </a:rPr>
              <a:t>au gré des échanges et des nouveaux paramètres. </a:t>
            </a:r>
            <a:endParaRPr>
              <a:solidFill>
                <a:schemeClr val="dk1"/>
              </a:solidFill>
              <a:latin typeface="Lato"/>
              <a:ea typeface="Lato"/>
              <a:cs typeface="Lato"/>
              <a:sym typeface="Lato"/>
            </a:endParaRPr>
          </a:p>
        </p:txBody>
      </p:sp>
      <p:sp>
        <p:nvSpPr>
          <p:cNvPr id="818" name="Google Shape;818;p62"/>
          <p:cNvSpPr/>
          <p:nvPr/>
        </p:nvSpPr>
        <p:spPr>
          <a:xfrm>
            <a:off x="1331250" y="4055700"/>
            <a:ext cx="6737100" cy="49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fr" sz="1300">
                <a:solidFill>
                  <a:schemeClr val="dk1"/>
                </a:solidFill>
                <a:latin typeface="Lato"/>
                <a:ea typeface="Lato"/>
                <a:cs typeface="Lato"/>
                <a:sym typeface="Lato"/>
              </a:rPr>
              <a:t>Un </a:t>
            </a:r>
            <a:r>
              <a:rPr lang="fr" sz="1300" b="1">
                <a:solidFill>
                  <a:schemeClr val="dk1"/>
                </a:solidFill>
                <a:latin typeface="Lato"/>
                <a:ea typeface="Lato"/>
                <a:cs typeface="Lato"/>
                <a:sym typeface="Lato"/>
              </a:rPr>
              <a:t>référentiel </a:t>
            </a:r>
            <a:r>
              <a:rPr lang="fr" sz="1300">
                <a:solidFill>
                  <a:schemeClr val="dk1"/>
                </a:solidFill>
                <a:latin typeface="Lato"/>
                <a:ea typeface="Lato"/>
                <a:cs typeface="Lato"/>
                <a:sym typeface="Lato"/>
              </a:rPr>
              <a:t> auquel les parties prenantes peuvent se référer à chaque étape du projet.</a:t>
            </a:r>
            <a:endParaRPr>
              <a:solidFill>
                <a:schemeClr val="dk1"/>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63"/>
          <p:cNvSpPr/>
          <p:nvPr/>
        </p:nvSpPr>
        <p:spPr>
          <a:xfrm>
            <a:off x="2751978" y="16392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824" name="Google Shape;824;p63"/>
          <p:cNvSpPr txBox="1">
            <a:spLocks noGrp="1"/>
          </p:cNvSpPr>
          <p:nvPr>
            <p:ph type="title"/>
          </p:nvPr>
        </p:nvSpPr>
        <p:spPr>
          <a:xfrm>
            <a:off x="1297500" y="393750"/>
            <a:ext cx="7038900" cy="58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25" name="Google Shape;825;p63"/>
          <p:cNvSpPr/>
          <p:nvPr/>
        </p:nvSpPr>
        <p:spPr>
          <a:xfrm>
            <a:off x="2434803" y="15987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826" name="Google Shape;826;p63"/>
          <p:cNvSpPr/>
          <p:nvPr/>
        </p:nvSpPr>
        <p:spPr>
          <a:xfrm>
            <a:off x="2751978" y="21173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827" name="Google Shape;827;p63"/>
          <p:cNvSpPr/>
          <p:nvPr/>
        </p:nvSpPr>
        <p:spPr>
          <a:xfrm>
            <a:off x="2434803" y="20768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828" name="Google Shape;828;p63"/>
          <p:cNvSpPr/>
          <p:nvPr/>
        </p:nvSpPr>
        <p:spPr>
          <a:xfrm>
            <a:off x="2751978" y="25955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Objectifs du projet</a:t>
            </a:r>
            <a:endParaRPr>
              <a:solidFill>
                <a:schemeClr val="lt1"/>
              </a:solidFill>
              <a:latin typeface="Lato"/>
              <a:ea typeface="Lato"/>
              <a:cs typeface="Lato"/>
              <a:sym typeface="Lato"/>
            </a:endParaRPr>
          </a:p>
        </p:txBody>
      </p:sp>
      <p:sp>
        <p:nvSpPr>
          <p:cNvPr id="829" name="Google Shape;829;p63"/>
          <p:cNvSpPr/>
          <p:nvPr/>
        </p:nvSpPr>
        <p:spPr>
          <a:xfrm>
            <a:off x="2434803" y="25550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830" name="Google Shape;830;p63"/>
          <p:cNvSpPr/>
          <p:nvPr/>
        </p:nvSpPr>
        <p:spPr>
          <a:xfrm>
            <a:off x="2751978" y="30736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Périmètre du projet</a:t>
            </a:r>
            <a:endParaRPr>
              <a:solidFill>
                <a:schemeClr val="lt1"/>
              </a:solidFill>
              <a:latin typeface="Lato"/>
              <a:ea typeface="Lato"/>
              <a:cs typeface="Lato"/>
              <a:sym typeface="Lato"/>
            </a:endParaRPr>
          </a:p>
        </p:txBody>
      </p:sp>
      <p:sp>
        <p:nvSpPr>
          <p:cNvPr id="831" name="Google Shape;831;p63"/>
          <p:cNvSpPr/>
          <p:nvPr/>
        </p:nvSpPr>
        <p:spPr>
          <a:xfrm>
            <a:off x="2434803" y="30331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
        <p:nvSpPr>
          <p:cNvPr id="832" name="Google Shape;832;p63"/>
          <p:cNvSpPr/>
          <p:nvPr/>
        </p:nvSpPr>
        <p:spPr>
          <a:xfrm>
            <a:off x="2751978" y="35518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Contraintes</a:t>
            </a:r>
            <a:endParaRPr>
              <a:solidFill>
                <a:schemeClr val="lt1"/>
              </a:solidFill>
              <a:latin typeface="Lato"/>
              <a:ea typeface="Lato"/>
              <a:cs typeface="Lato"/>
              <a:sym typeface="Lato"/>
            </a:endParaRPr>
          </a:p>
        </p:txBody>
      </p:sp>
      <p:sp>
        <p:nvSpPr>
          <p:cNvPr id="833" name="Google Shape;833;p63"/>
          <p:cNvSpPr/>
          <p:nvPr/>
        </p:nvSpPr>
        <p:spPr>
          <a:xfrm>
            <a:off x="2434803" y="35113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834" name="Google Shape;834;p63"/>
          <p:cNvSpPr/>
          <p:nvPr/>
        </p:nvSpPr>
        <p:spPr>
          <a:xfrm>
            <a:off x="5227503" y="16392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Acteurs</a:t>
            </a:r>
            <a:endParaRPr>
              <a:solidFill>
                <a:schemeClr val="lt1"/>
              </a:solidFill>
              <a:latin typeface="Lato"/>
              <a:ea typeface="Lato"/>
              <a:cs typeface="Lato"/>
              <a:sym typeface="Lato"/>
            </a:endParaRPr>
          </a:p>
        </p:txBody>
      </p:sp>
      <p:sp>
        <p:nvSpPr>
          <p:cNvPr id="835" name="Google Shape;835;p63"/>
          <p:cNvSpPr/>
          <p:nvPr/>
        </p:nvSpPr>
        <p:spPr>
          <a:xfrm>
            <a:off x="4910328" y="15987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836" name="Google Shape;836;p63"/>
          <p:cNvSpPr/>
          <p:nvPr/>
        </p:nvSpPr>
        <p:spPr>
          <a:xfrm>
            <a:off x="5227503" y="21173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Macro-Planning</a:t>
            </a:r>
            <a:endParaRPr>
              <a:solidFill>
                <a:schemeClr val="lt1"/>
              </a:solidFill>
              <a:latin typeface="Lato"/>
              <a:ea typeface="Lato"/>
              <a:cs typeface="Lato"/>
              <a:sym typeface="Lato"/>
            </a:endParaRPr>
          </a:p>
        </p:txBody>
      </p:sp>
      <p:sp>
        <p:nvSpPr>
          <p:cNvPr id="837" name="Google Shape;837;p63"/>
          <p:cNvSpPr/>
          <p:nvPr/>
        </p:nvSpPr>
        <p:spPr>
          <a:xfrm>
            <a:off x="4910328" y="20768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838" name="Google Shape;838;p63"/>
          <p:cNvSpPr/>
          <p:nvPr/>
        </p:nvSpPr>
        <p:spPr>
          <a:xfrm>
            <a:off x="5227503" y="25955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Ressources</a:t>
            </a:r>
            <a:endParaRPr>
              <a:solidFill>
                <a:schemeClr val="lt1"/>
              </a:solidFill>
              <a:latin typeface="Lato"/>
              <a:ea typeface="Lato"/>
              <a:cs typeface="Lato"/>
              <a:sym typeface="Lato"/>
            </a:endParaRPr>
          </a:p>
        </p:txBody>
      </p:sp>
      <p:sp>
        <p:nvSpPr>
          <p:cNvPr id="839" name="Google Shape;839;p63"/>
          <p:cNvSpPr/>
          <p:nvPr/>
        </p:nvSpPr>
        <p:spPr>
          <a:xfrm>
            <a:off x="4910328" y="25550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840" name="Google Shape;840;p63"/>
          <p:cNvSpPr/>
          <p:nvPr/>
        </p:nvSpPr>
        <p:spPr>
          <a:xfrm>
            <a:off x="5227503" y="307369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Communication</a:t>
            </a:r>
            <a:endParaRPr>
              <a:solidFill>
                <a:schemeClr val="lt1"/>
              </a:solidFill>
              <a:latin typeface="Lato"/>
              <a:ea typeface="Lato"/>
              <a:cs typeface="Lato"/>
              <a:sym typeface="Lato"/>
            </a:endParaRPr>
          </a:p>
        </p:txBody>
      </p:sp>
      <p:sp>
        <p:nvSpPr>
          <p:cNvPr id="841" name="Google Shape;841;p63"/>
          <p:cNvSpPr/>
          <p:nvPr/>
        </p:nvSpPr>
        <p:spPr>
          <a:xfrm>
            <a:off x="4910328" y="303319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842" name="Google Shape;842;p63"/>
          <p:cNvSpPr/>
          <p:nvPr/>
        </p:nvSpPr>
        <p:spPr>
          <a:xfrm>
            <a:off x="5227503" y="3551840"/>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Risques</a:t>
            </a:r>
            <a:endParaRPr>
              <a:solidFill>
                <a:schemeClr val="lt1"/>
              </a:solidFill>
              <a:latin typeface="Lato"/>
              <a:ea typeface="Lato"/>
              <a:cs typeface="Lato"/>
              <a:sym typeface="Lato"/>
            </a:endParaRPr>
          </a:p>
        </p:txBody>
      </p:sp>
      <p:sp>
        <p:nvSpPr>
          <p:cNvPr id="843" name="Google Shape;843;p63"/>
          <p:cNvSpPr/>
          <p:nvPr/>
        </p:nvSpPr>
        <p:spPr>
          <a:xfrm>
            <a:off x="4910328" y="3511340"/>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10</a:t>
            </a:r>
            <a:endParaRPr sz="900" b="1">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6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49" name="Google Shape;849;p64"/>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Définition du projet</a:t>
            </a:r>
            <a:endParaRPr sz="1300">
              <a:solidFill>
                <a:schemeClr val="lt1"/>
              </a:solidFill>
              <a:latin typeface="Lato"/>
              <a:ea typeface="Lato"/>
              <a:cs typeface="Lato"/>
              <a:sym typeface="Lato"/>
            </a:endParaRPr>
          </a:p>
        </p:txBody>
      </p:sp>
      <p:sp>
        <p:nvSpPr>
          <p:cNvPr id="850" name="Google Shape;850;p64"/>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1</a:t>
            </a:r>
            <a:endParaRPr>
              <a:latin typeface="Lato"/>
              <a:ea typeface="Lato"/>
              <a:cs typeface="Lato"/>
              <a:sym typeface="Lato"/>
            </a:endParaRPr>
          </a:p>
        </p:txBody>
      </p:sp>
      <p:sp>
        <p:nvSpPr>
          <p:cNvPr id="851" name="Google Shape;851;p64"/>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Présentation du document de cadrage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Définition du projet </a:t>
            </a:r>
            <a:endParaRPr>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6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57" name="Google Shape;857;p65"/>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Origine du projet / Contexte</a:t>
            </a:r>
            <a:endParaRPr sz="1300">
              <a:solidFill>
                <a:schemeClr val="lt1"/>
              </a:solidFill>
              <a:latin typeface="Lato"/>
              <a:ea typeface="Lato"/>
              <a:cs typeface="Lato"/>
              <a:sym typeface="Lato"/>
            </a:endParaRPr>
          </a:p>
        </p:txBody>
      </p:sp>
      <p:sp>
        <p:nvSpPr>
          <p:cNvPr id="858" name="Google Shape;858;p65"/>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2</a:t>
            </a:r>
            <a:endParaRPr>
              <a:latin typeface="Lato"/>
              <a:ea typeface="Lato"/>
              <a:cs typeface="Lato"/>
              <a:sym typeface="Lato"/>
            </a:endParaRPr>
          </a:p>
        </p:txBody>
      </p:sp>
      <p:sp>
        <p:nvSpPr>
          <p:cNvPr id="859" name="Google Shape;859;p65"/>
          <p:cNvSpPr/>
          <p:nvPr/>
        </p:nvSpPr>
        <p:spPr>
          <a:xfrm>
            <a:off x="23045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D’où provient le projet ? Quels sont les besoins globaux de l’entreprise souhaitant développer le projet ?</a:t>
            </a:r>
            <a:endParaRPr>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65" name="Google Shape;865;p66"/>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Objectifs du projet</a:t>
            </a:r>
            <a:endParaRPr sz="1300">
              <a:solidFill>
                <a:schemeClr val="lt1"/>
              </a:solidFill>
              <a:latin typeface="Lato"/>
              <a:ea typeface="Lato"/>
              <a:cs typeface="Lato"/>
              <a:sym typeface="Lato"/>
            </a:endParaRPr>
          </a:p>
        </p:txBody>
      </p:sp>
      <p:sp>
        <p:nvSpPr>
          <p:cNvPr id="866" name="Google Shape;866;p66"/>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a:t>
            </a:r>
            <a:endParaRPr>
              <a:latin typeface="Lato"/>
              <a:ea typeface="Lato"/>
              <a:cs typeface="Lato"/>
              <a:sym typeface="Lato"/>
            </a:endParaRPr>
          </a:p>
        </p:txBody>
      </p:sp>
      <p:sp>
        <p:nvSpPr>
          <p:cNvPr id="867" name="Google Shape;867;p66"/>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Énoncé clair des objectifs du projets en termes généraux.</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Mise en lumière des objectifs spécifiques et mesurables</a:t>
            </a:r>
            <a:endParaRPr>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73" name="Google Shape;873;p67"/>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Description des fonctionnalités et des livrables attendus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Délimitation des frontières du projet (gestion des interfaces)</a:t>
            </a:r>
            <a:endParaRPr>
              <a:latin typeface="Lato"/>
              <a:ea typeface="Lato"/>
              <a:cs typeface="Lato"/>
              <a:sym typeface="Lato"/>
            </a:endParaRPr>
          </a:p>
        </p:txBody>
      </p:sp>
      <p:sp>
        <p:nvSpPr>
          <p:cNvPr id="874" name="Google Shape;874;p67"/>
          <p:cNvSpPr/>
          <p:nvPr/>
        </p:nvSpPr>
        <p:spPr>
          <a:xfrm>
            <a:off x="3744778" y="1836707"/>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Périmètre du projet</a:t>
            </a:r>
            <a:endParaRPr sz="1300">
              <a:solidFill>
                <a:schemeClr val="lt1"/>
              </a:solidFill>
              <a:latin typeface="Lato"/>
              <a:ea typeface="Lato"/>
              <a:cs typeface="Lato"/>
              <a:sym typeface="Lato"/>
            </a:endParaRPr>
          </a:p>
        </p:txBody>
      </p:sp>
      <p:sp>
        <p:nvSpPr>
          <p:cNvPr id="875" name="Google Shape;875;p67"/>
          <p:cNvSpPr/>
          <p:nvPr/>
        </p:nvSpPr>
        <p:spPr>
          <a:xfrm>
            <a:off x="3427603" y="1796207"/>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4</a:t>
            </a:r>
            <a:endParaRPr>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81" name="Google Shape;881;p68"/>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Contraintes</a:t>
            </a:r>
            <a:endParaRPr sz="1300">
              <a:solidFill>
                <a:schemeClr val="lt1"/>
              </a:solidFill>
              <a:latin typeface="Lato"/>
              <a:ea typeface="Lato"/>
              <a:cs typeface="Lato"/>
              <a:sym typeface="Lato"/>
            </a:endParaRPr>
          </a:p>
        </p:txBody>
      </p:sp>
      <p:sp>
        <p:nvSpPr>
          <p:cNvPr id="882" name="Google Shape;882;p68"/>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a:t>
            </a:r>
            <a:endParaRPr>
              <a:latin typeface="Lato"/>
              <a:ea typeface="Lato"/>
              <a:cs typeface="Lato"/>
              <a:sym typeface="Lato"/>
            </a:endParaRPr>
          </a:p>
        </p:txBody>
      </p:sp>
      <p:sp>
        <p:nvSpPr>
          <p:cNvPr id="883" name="Google Shape;883;p68"/>
          <p:cNvSpPr/>
          <p:nvPr/>
        </p:nvSpPr>
        <p:spPr>
          <a:xfrm>
            <a:off x="239085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Contraintes budgétaires, temporelles et techniques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Dette technique, manque de connaissance..</a:t>
            </a:r>
            <a:endParaRPr>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89" name="Google Shape;889;p69"/>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Acteurs</a:t>
            </a:r>
            <a:endParaRPr sz="1300">
              <a:solidFill>
                <a:schemeClr val="lt1"/>
              </a:solidFill>
              <a:latin typeface="Lato"/>
              <a:ea typeface="Lato"/>
              <a:cs typeface="Lato"/>
              <a:sym typeface="Lato"/>
            </a:endParaRPr>
          </a:p>
        </p:txBody>
      </p:sp>
      <p:sp>
        <p:nvSpPr>
          <p:cNvPr id="890" name="Google Shape;890;p69"/>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6</a:t>
            </a:r>
            <a:endParaRPr>
              <a:latin typeface="Lato"/>
              <a:ea typeface="Lato"/>
              <a:cs typeface="Lato"/>
              <a:sym typeface="Lato"/>
            </a:endParaRPr>
          </a:p>
        </p:txBody>
      </p:sp>
      <p:sp>
        <p:nvSpPr>
          <p:cNvPr id="891" name="Google Shape;891;p69"/>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Identification des parties prenantes du projet (clients, utilisateurs, équipes internes, équipes métier..)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Rôle et responsabilité de chaque partie prenante</a:t>
            </a:r>
            <a:endParaRPr>
              <a:latin typeface="Lato"/>
              <a:ea typeface="Lato"/>
              <a:cs typeface="Lato"/>
              <a:sym typeface="La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897" name="Google Shape;897;p70"/>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Macro-Planning</a:t>
            </a:r>
            <a:endParaRPr sz="1300">
              <a:solidFill>
                <a:schemeClr val="lt1"/>
              </a:solidFill>
              <a:latin typeface="Lato"/>
              <a:ea typeface="Lato"/>
              <a:cs typeface="Lato"/>
              <a:sym typeface="Lato"/>
            </a:endParaRPr>
          </a:p>
        </p:txBody>
      </p:sp>
      <p:sp>
        <p:nvSpPr>
          <p:cNvPr id="898" name="Google Shape;898;p70"/>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a:t>
            </a:r>
            <a:endParaRPr>
              <a:latin typeface="Lato"/>
              <a:ea typeface="Lato"/>
              <a:cs typeface="Lato"/>
              <a:sym typeface="Lato"/>
            </a:endParaRPr>
          </a:p>
        </p:txBody>
      </p:sp>
      <p:sp>
        <p:nvSpPr>
          <p:cNvPr id="899" name="Google Shape;899;p70"/>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Calendrier prévisionnel et estimation des délais de réalisation</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Principales étapes du projet.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Diagramme de Gantt</a:t>
            </a:r>
            <a:endParaRPr>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905" name="Google Shape;905;p71"/>
          <p:cNvSpPr/>
          <p:nvPr/>
        </p:nvSpPr>
        <p:spPr>
          <a:xfrm>
            <a:off x="3744790" y="1410027"/>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Ressources</a:t>
            </a:r>
            <a:endParaRPr sz="1300">
              <a:solidFill>
                <a:schemeClr val="lt1"/>
              </a:solidFill>
              <a:latin typeface="Lato"/>
              <a:ea typeface="Lato"/>
              <a:cs typeface="Lato"/>
              <a:sym typeface="Lato"/>
            </a:endParaRPr>
          </a:p>
        </p:txBody>
      </p:sp>
      <p:sp>
        <p:nvSpPr>
          <p:cNvPr id="906" name="Google Shape;906;p71"/>
          <p:cNvSpPr/>
          <p:nvPr/>
        </p:nvSpPr>
        <p:spPr>
          <a:xfrm>
            <a:off x="3427615" y="1369527"/>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a:t>
            </a:r>
            <a:endParaRPr>
              <a:latin typeface="Lato"/>
              <a:ea typeface="Lato"/>
              <a:cs typeface="Lato"/>
              <a:sym typeface="Lato"/>
            </a:endParaRPr>
          </a:p>
        </p:txBody>
      </p:sp>
      <p:sp>
        <p:nvSpPr>
          <p:cNvPr id="907" name="Google Shape;907;p71"/>
          <p:cNvSpPr/>
          <p:nvPr/>
        </p:nvSpPr>
        <p:spPr>
          <a:xfrm>
            <a:off x="2390850" y="2018163"/>
            <a:ext cx="4852200" cy="1745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Budget prévisionnel</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Estimation des coûts </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Répartition budgétaire par phase ou activité</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Répartition RH sur le projet</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Technologies et Outils</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Description des technologies à utiliser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Outils de développement, de gestion de projet..</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Cours 1 </a:t>
            </a:r>
            <a:endParaRPr/>
          </a:p>
          <a:p>
            <a:pPr marL="0" lvl="0" indent="0" algn="l" rtl="0">
              <a:spcBef>
                <a:spcPts val="0"/>
              </a:spcBef>
              <a:spcAft>
                <a:spcPts val="0"/>
              </a:spcAft>
              <a:buNone/>
            </a:pPr>
            <a:r>
              <a:rPr lang="fr"/>
              <a:t>Introduction au Cahier des Charges (CdC)</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913" name="Google Shape;913;p72"/>
          <p:cNvSpPr/>
          <p:nvPr/>
        </p:nvSpPr>
        <p:spPr>
          <a:xfrm>
            <a:off x="3744790" y="1816553"/>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Communication</a:t>
            </a:r>
            <a:endParaRPr sz="1300">
              <a:solidFill>
                <a:schemeClr val="lt1"/>
              </a:solidFill>
              <a:latin typeface="Lato"/>
              <a:ea typeface="Lato"/>
              <a:cs typeface="Lato"/>
              <a:sym typeface="Lato"/>
            </a:endParaRPr>
          </a:p>
        </p:txBody>
      </p:sp>
      <p:sp>
        <p:nvSpPr>
          <p:cNvPr id="914" name="Google Shape;914;p72"/>
          <p:cNvSpPr/>
          <p:nvPr/>
        </p:nvSpPr>
        <p:spPr>
          <a:xfrm>
            <a:off x="3427615" y="1776053"/>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9</a:t>
            </a:r>
            <a:endParaRPr>
              <a:latin typeface="Lato"/>
              <a:ea typeface="Lato"/>
              <a:cs typeface="Lato"/>
              <a:sym typeface="Lato"/>
            </a:endParaRPr>
          </a:p>
        </p:txBody>
      </p:sp>
      <p:sp>
        <p:nvSpPr>
          <p:cNvPr id="915" name="Google Shape;915;p72"/>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Communication avec les parties prenantes sur le bon déroulé du projet. Avancement et validation client</a:t>
            </a:r>
            <a:endParaRPr>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a:t>
            </a:r>
            <a:endParaRPr/>
          </a:p>
        </p:txBody>
      </p:sp>
      <p:sp>
        <p:nvSpPr>
          <p:cNvPr id="921" name="Google Shape;921;p73"/>
          <p:cNvSpPr/>
          <p:nvPr/>
        </p:nvSpPr>
        <p:spPr>
          <a:xfrm>
            <a:off x="3744790" y="1826628"/>
            <a:ext cx="1971600" cy="342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Risques</a:t>
            </a:r>
            <a:endParaRPr sz="1300">
              <a:solidFill>
                <a:schemeClr val="lt1"/>
              </a:solidFill>
              <a:latin typeface="Lato"/>
              <a:ea typeface="Lato"/>
              <a:cs typeface="Lato"/>
              <a:sym typeface="Lato"/>
            </a:endParaRPr>
          </a:p>
        </p:txBody>
      </p:sp>
      <p:sp>
        <p:nvSpPr>
          <p:cNvPr id="922" name="Google Shape;922;p73"/>
          <p:cNvSpPr/>
          <p:nvPr/>
        </p:nvSpPr>
        <p:spPr>
          <a:xfrm>
            <a:off x="3427615" y="1786128"/>
            <a:ext cx="454200" cy="423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10</a:t>
            </a:r>
            <a:endParaRPr sz="900" b="1">
              <a:latin typeface="Lato"/>
              <a:ea typeface="Lato"/>
              <a:cs typeface="Lato"/>
              <a:sym typeface="Lato"/>
            </a:endParaRPr>
          </a:p>
        </p:txBody>
      </p:sp>
      <p:sp>
        <p:nvSpPr>
          <p:cNvPr id="923" name="Google Shape;923;p73"/>
          <p:cNvSpPr/>
          <p:nvPr/>
        </p:nvSpPr>
        <p:spPr>
          <a:xfrm>
            <a:off x="2145900" y="2424663"/>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Gestion des risques, retards de livraison, manque de compétences techniques..</a:t>
            </a:r>
            <a:endParaRPr>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Structure d’une note de cadrage (annexes)</a:t>
            </a:r>
            <a:endParaRPr/>
          </a:p>
        </p:txBody>
      </p:sp>
      <p:sp>
        <p:nvSpPr>
          <p:cNvPr id="929" name="Google Shape;929;p74"/>
          <p:cNvSpPr/>
          <p:nvPr/>
        </p:nvSpPr>
        <p:spPr>
          <a:xfrm>
            <a:off x="2468440" y="16226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930" name="Google Shape;930;p74"/>
          <p:cNvSpPr/>
          <p:nvPr/>
        </p:nvSpPr>
        <p:spPr>
          <a:xfrm>
            <a:off x="2151265" y="15821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a1</a:t>
            </a:r>
            <a:endParaRPr sz="900" b="1">
              <a:latin typeface="Lato"/>
              <a:ea typeface="Lato"/>
              <a:cs typeface="Lato"/>
              <a:sym typeface="Lato"/>
            </a:endParaRPr>
          </a:p>
        </p:txBody>
      </p:sp>
      <p:sp>
        <p:nvSpPr>
          <p:cNvPr id="931" name="Google Shape;931;p74"/>
          <p:cNvSpPr/>
          <p:nvPr/>
        </p:nvSpPr>
        <p:spPr>
          <a:xfrm>
            <a:off x="2468440" y="208083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932" name="Google Shape;932;p74"/>
          <p:cNvSpPr/>
          <p:nvPr/>
        </p:nvSpPr>
        <p:spPr>
          <a:xfrm>
            <a:off x="2151265" y="204033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a2</a:t>
            </a:r>
            <a:endParaRPr sz="900" b="1">
              <a:latin typeface="Lato"/>
              <a:ea typeface="Lato"/>
              <a:cs typeface="Lato"/>
              <a:sym typeface="Lato"/>
            </a:endParaRPr>
          </a:p>
        </p:txBody>
      </p:sp>
      <p:sp>
        <p:nvSpPr>
          <p:cNvPr id="933" name="Google Shape;933;p74"/>
          <p:cNvSpPr/>
          <p:nvPr/>
        </p:nvSpPr>
        <p:spPr>
          <a:xfrm>
            <a:off x="2468440" y="253899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934" name="Google Shape;934;p74"/>
          <p:cNvSpPr/>
          <p:nvPr/>
        </p:nvSpPr>
        <p:spPr>
          <a:xfrm>
            <a:off x="2151265" y="249849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a3</a:t>
            </a:r>
            <a:endParaRPr sz="900">
              <a:latin typeface="Lato"/>
              <a:ea typeface="Lato"/>
              <a:cs typeface="Lato"/>
              <a:sym typeface="Lato"/>
            </a:endParaRPr>
          </a:p>
        </p:txBody>
      </p:sp>
      <p:sp>
        <p:nvSpPr>
          <p:cNvPr id="935" name="Google Shape;935;p74"/>
          <p:cNvSpPr/>
          <p:nvPr/>
        </p:nvSpPr>
        <p:spPr>
          <a:xfrm>
            <a:off x="2468440" y="299718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936" name="Google Shape;936;p74"/>
          <p:cNvSpPr/>
          <p:nvPr/>
        </p:nvSpPr>
        <p:spPr>
          <a:xfrm>
            <a:off x="2151265" y="295668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a4</a:t>
            </a:r>
            <a:endParaRPr sz="900">
              <a:latin typeface="Lato"/>
              <a:ea typeface="Lato"/>
              <a:cs typeface="Lato"/>
              <a:sym typeface="Lato"/>
            </a:endParaRPr>
          </a:p>
        </p:txBody>
      </p:sp>
      <p:sp>
        <p:nvSpPr>
          <p:cNvPr id="937" name="Google Shape;937;p74"/>
          <p:cNvSpPr/>
          <p:nvPr/>
        </p:nvSpPr>
        <p:spPr>
          <a:xfrm>
            <a:off x="2468440" y="34553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938" name="Google Shape;938;p74"/>
          <p:cNvSpPr/>
          <p:nvPr/>
        </p:nvSpPr>
        <p:spPr>
          <a:xfrm>
            <a:off x="2151265" y="34148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a5</a:t>
            </a:r>
            <a:endParaRPr sz="900">
              <a:latin typeface="Lato"/>
              <a:ea typeface="Lato"/>
              <a:cs typeface="Lato"/>
              <a:sym typeface="Lato"/>
            </a:endParaRPr>
          </a:p>
        </p:txBody>
      </p:sp>
      <p:sp>
        <p:nvSpPr>
          <p:cNvPr id="939" name="Google Shape;939;p74"/>
          <p:cNvSpPr/>
          <p:nvPr/>
        </p:nvSpPr>
        <p:spPr>
          <a:xfrm>
            <a:off x="5021140" y="16226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940" name="Google Shape;940;p74"/>
          <p:cNvSpPr/>
          <p:nvPr/>
        </p:nvSpPr>
        <p:spPr>
          <a:xfrm>
            <a:off x="4703965" y="15821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a6</a:t>
            </a:r>
            <a:endParaRPr sz="900" b="1">
              <a:latin typeface="Lato"/>
              <a:ea typeface="Lato"/>
              <a:cs typeface="Lato"/>
              <a:sym typeface="Lato"/>
            </a:endParaRPr>
          </a:p>
        </p:txBody>
      </p:sp>
      <p:sp>
        <p:nvSpPr>
          <p:cNvPr id="941" name="Google Shape;941;p74"/>
          <p:cNvSpPr/>
          <p:nvPr/>
        </p:nvSpPr>
        <p:spPr>
          <a:xfrm>
            <a:off x="5021140" y="208083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942" name="Google Shape;942;p74"/>
          <p:cNvSpPr/>
          <p:nvPr/>
        </p:nvSpPr>
        <p:spPr>
          <a:xfrm>
            <a:off x="4703965" y="204033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a7</a:t>
            </a:r>
            <a:endParaRPr sz="900" b="1">
              <a:latin typeface="Lato"/>
              <a:ea typeface="Lato"/>
              <a:cs typeface="Lato"/>
              <a:sym typeface="Lato"/>
            </a:endParaRPr>
          </a:p>
        </p:txBody>
      </p:sp>
      <p:sp>
        <p:nvSpPr>
          <p:cNvPr id="943" name="Google Shape;943;p74"/>
          <p:cNvSpPr/>
          <p:nvPr/>
        </p:nvSpPr>
        <p:spPr>
          <a:xfrm>
            <a:off x="5021140" y="253899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944" name="Google Shape;944;p74"/>
          <p:cNvSpPr/>
          <p:nvPr/>
        </p:nvSpPr>
        <p:spPr>
          <a:xfrm>
            <a:off x="4703965" y="249849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a8</a:t>
            </a:r>
            <a:endParaRPr sz="900">
              <a:latin typeface="Lato"/>
              <a:ea typeface="Lato"/>
              <a:cs typeface="Lato"/>
              <a:sym typeface="Lato"/>
            </a:endParaRPr>
          </a:p>
        </p:txBody>
      </p:sp>
      <p:sp>
        <p:nvSpPr>
          <p:cNvPr id="945" name="Google Shape;945;p74"/>
          <p:cNvSpPr/>
          <p:nvPr/>
        </p:nvSpPr>
        <p:spPr>
          <a:xfrm>
            <a:off x="5021140" y="299718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946" name="Google Shape;946;p74"/>
          <p:cNvSpPr/>
          <p:nvPr/>
        </p:nvSpPr>
        <p:spPr>
          <a:xfrm>
            <a:off x="4703965" y="295668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a9</a:t>
            </a:r>
            <a:endParaRPr sz="900">
              <a:latin typeface="Lato"/>
              <a:ea typeface="Lato"/>
              <a:cs typeface="Lato"/>
              <a:sym typeface="Lato"/>
            </a:endParaRPr>
          </a:p>
        </p:txBody>
      </p:sp>
      <p:sp>
        <p:nvSpPr>
          <p:cNvPr id="947" name="Google Shape;947;p74"/>
          <p:cNvSpPr/>
          <p:nvPr/>
        </p:nvSpPr>
        <p:spPr>
          <a:xfrm>
            <a:off x="5021140" y="34553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948" name="Google Shape;948;p74"/>
          <p:cNvSpPr/>
          <p:nvPr/>
        </p:nvSpPr>
        <p:spPr>
          <a:xfrm>
            <a:off x="4703965" y="34148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a:t>
            </a:r>
            <a:endParaRPr sz="900" b="1">
              <a:latin typeface="Lato"/>
              <a:ea typeface="Lato"/>
              <a:cs typeface="Lato"/>
              <a:sym typeface="Lato"/>
            </a:endParaRPr>
          </a:p>
          <a:p>
            <a:pPr marL="0" lvl="0" indent="0" algn="ctr" rtl="0">
              <a:spcBef>
                <a:spcPts val="0"/>
              </a:spcBef>
              <a:spcAft>
                <a:spcPts val="0"/>
              </a:spcAft>
              <a:buNone/>
            </a:pPr>
            <a:r>
              <a:rPr lang="fr" sz="900" b="1">
                <a:latin typeface="Lato"/>
                <a:ea typeface="Lato"/>
                <a:cs typeface="Lato"/>
                <a:sym typeface="Lato"/>
              </a:rPr>
              <a:t>10</a:t>
            </a:r>
            <a:endParaRPr sz="900">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54" name="Google Shape;954;p75"/>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Diagrammes de Flux</a:t>
            </a:r>
            <a:endParaRPr sz="1300">
              <a:solidFill>
                <a:schemeClr val="lt1"/>
              </a:solidFill>
              <a:latin typeface="Lato"/>
              <a:ea typeface="Lato"/>
              <a:cs typeface="Lato"/>
              <a:sym typeface="Lato"/>
            </a:endParaRPr>
          </a:p>
        </p:txBody>
      </p:sp>
      <p:sp>
        <p:nvSpPr>
          <p:cNvPr id="955" name="Google Shape;955;p75"/>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a1</a:t>
            </a:r>
            <a:endParaRPr sz="900" b="1">
              <a:latin typeface="Lato"/>
              <a:ea typeface="Lato"/>
              <a:cs typeface="Lato"/>
              <a:sym typeface="Lato"/>
            </a:endParaRPr>
          </a:p>
        </p:txBody>
      </p:sp>
      <p:sp>
        <p:nvSpPr>
          <p:cNvPr id="956" name="Google Shape;956;p75"/>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Diagrammes illustrant le flux des processus ou des données</a:t>
            </a:r>
            <a:endParaRPr>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62" name="Google Shape;962;p76"/>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Mockups / Wireframes</a:t>
            </a:r>
            <a:endParaRPr sz="1300">
              <a:solidFill>
                <a:schemeClr val="lt1"/>
              </a:solidFill>
              <a:latin typeface="Lato"/>
              <a:ea typeface="Lato"/>
              <a:cs typeface="Lato"/>
              <a:sym typeface="Lato"/>
            </a:endParaRPr>
          </a:p>
        </p:txBody>
      </p:sp>
      <p:sp>
        <p:nvSpPr>
          <p:cNvPr id="963" name="Google Shape;963;p76"/>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a2</a:t>
            </a:r>
            <a:endParaRPr sz="900" b="1">
              <a:latin typeface="Lato"/>
              <a:ea typeface="Lato"/>
              <a:cs typeface="Lato"/>
              <a:sym typeface="Lato"/>
            </a:endParaRPr>
          </a:p>
        </p:txBody>
      </p:sp>
      <p:sp>
        <p:nvSpPr>
          <p:cNvPr id="964" name="Google Shape;964;p76"/>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Esquisses visuelles des interfaces utilisateur</a:t>
            </a:r>
            <a:endParaRPr>
              <a:latin typeface="Lato"/>
              <a:ea typeface="Lato"/>
              <a:cs typeface="Lato"/>
              <a:sym typeface="La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70" name="Google Shape;970;p77"/>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Sécurité</a:t>
            </a:r>
            <a:endParaRPr sz="1300">
              <a:solidFill>
                <a:schemeClr val="lt1"/>
              </a:solidFill>
              <a:latin typeface="Lato"/>
              <a:ea typeface="Lato"/>
              <a:cs typeface="Lato"/>
              <a:sym typeface="Lato"/>
            </a:endParaRPr>
          </a:p>
        </p:txBody>
      </p:sp>
      <p:sp>
        <p:nvSpPr>
          <p:cNvPr id="971" name="Google Shape;971;p77"/>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a3</a:t>
            </a:r>
            <a:endParaRPr sz="900" b="1">
              <a:latin typeface="Lato"/>
              <a:ea typeface="Lato"/>
              <a:cs typeface="Lato"/>
              <a:sym typeface="Lato"/>
            </a:endParaRPr>
          </a:p>
        </p:txBody>
      </p:sp>
      <p:sp>
        <p:nvSpPr>
          <p:cNvPr id="972" name="Google Shape;972;p77"/>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Exigences spécifiques en matière de sécurité des données</a:t>
            </a:r>
            <a:endParaRPr>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7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78" name="Google Shape;978;p78"/>
          <p:cNvSpPr/>
          <p:nvPr/>
        </p:nvSpPr>
        <p:spPr>
          <a:xfrm>
            <a:off x="3744790" y="18586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Exigences de Performances</a:t>
            </a:r>
            <a:endParaRPr sz="1300">
              <a:solidFill>
                <a:schemeClr val="lt1"/>
              </a:solidFill>
              <a:latin typeface="Lato"/>
              <a:ea typeface="Lato"/>
              <a:cs typeface="Lato"/>
              <a:sym typeface="Lato"/>
            </a:endParaRPr>
          </a:p>
        </p:txBody>
      </p:sp>
      <p:sp>
        <p:nvSpPr>
          <p:cNvPr id="979" name="Google Shape;979;p78"/>
          <p:cNvSpPr/>
          <p:nvPr/>
        </p:nvSpPr>
        <p:spPr>
          <a:xfrm>
            <a:off x="3427615" y="18181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a4</a:t>
            </a:r>
            <a:endParaRPr sz="900" b="1">
              <a:latin typeface="Lato"/>
              <a:ea typeface="Lato"/>
              <a:cs typeface="Lato"/>
              <a:sym typeface="Lato"/>
            </a:endParaRPr>
          </a:p>
        </p:txBody>
      </p:sp>
      <p:sp>
        <p:nvSpPr>
          <p:cNvPr id="980" name="Google Shape;980;p78"/>
          <p:cNvSpPr/>
          <p:nvPr/>
        </p:nvSpPr>
        <p:spPr>
          <a:xfrm>
            <a:off x="239085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Critères de performance pour les aspects tels que la vitesse de chargement, la capacité à gérer un certain nombre d’utilisateurs, etc..</a:t>
            </a:r>
            <a:endParaRPr>
              <a:latin typeface="Lato"/>
              <a:ea typeface="Lato"/>
              <a:cs typeface="Lato"/>
              <a:sym typeface="La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7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86" name="Google Shape;986;p79"/>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Méthodologie de développement</a:t>
            </a:r>
            <a:endParaRPr sz="1300">
              <a:solidFill>
                <a:schemeClr val="lt1"/>
              </a:solidFill>
              <a:latin typeface="Lato"/>
              <a:ea typeface="Lato"/>
              <a:cs typeface="Lato"/>
              <a:sym typeface="Lato"/>
            </a:endParaRPr>
          </a:p>
        </p:txBody>
      </p:sp>
      <p:sp>
        <p:nvSpPr>
          <p:cNvPr id="987" name="Google Shape;987;p79"/>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a5</a:t>
            </a:r>
            <a:endParaRPr sz="900" b="1">
              <a:latin typeface="Lato"/>
              <a:ea typeface="Lato"/>
              <a:cs typeface="Lato"/>
              <a:sym typeface="Lato"/>
            </a:endParaRPr>
          </a:p>
        </p:txBody>
      </p:sp>
      <p:sp>
        <p:nvSpPr>
          <p:cNvPr id="988" name="Google Shape;988;p79"/>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Méthodologie de gestion de projet et de développement adoptée (Agile, Scrum, Waterfall, Cycle en V)</a:t>
            </a:r>
            <a:endParaRPr>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8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994" name="Google Shape;994;p80"/>
          <p:cNvSpPr/>
          <p:nvPr/>
        </p:nvSpPr>
        <p:spPr>
          <a:xfrm>
            <a:off x="3744790" y="18586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Tests et Validation</a:t>
            </a:r>
            <a:endParaRPr sz="1300">
              <a:solidFill>
                <a:schemeClr val="lt1"/>
              </a:solidFill>
              <a:latin typeface="Lato"/>
              <a:ea typeface="Lato"/>
              <a:cs typeface="Lato"/>
              <a:sym typeface="Lato"/>
            </a:endParaRPr>
          </a:p>
        </p:txBody>
      </p:sp>
      <p:sp>
        <p:nvSpPr>
          <p:cNvPr id="995" name="Google Shape;995;p80"/>
          <p:cNvSpPr/>
          <p:nvPr/>
        </p:nvSpPr>
        <p:spPr>
          <a:xfrm>
            <a:off x="3427615" y="18181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a6</a:t>
            </a:r>
            <a:endParaRPr sz="900" b="1">
              <a:latin typeface="Lato"/>
              <a:ea typeface="Lato"/>
              <a:cs typeface="Lato"/>
              <a:sym typeface="Lato"/>
            </a:endParaRPr>
          </a:p>
        </p:txBody>
      </p:sp>
      <p:sp>
        <p:nvSpPr>
          <p:cNvPr id="996" name="Google Shape;996;p80"/>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Stratégie de tests et critère de validation</a:t>
            </a:r>
            <a:endParaRPr>
              <a:latin typeface="Lato"/>
              <a:ea typeface="Lato"/>
              <a:cs typeface="Lato"/>
              <a:sym typeface="Lato"/>
            </a:endParaRPr>
          </a:p>
          <a:p>
            <a:pPr marL="0" lvl="0" indent="0" algn="l" rtl="0">
              <a:spcBef>
                <a:spcPts val="0"/>
              </a:spcBef>
              <a:spcAft>
                <a:spcPts val="0"/>
              </a:spcAft>
              <a:buNone/>
            </a:pPr>
            <a:r>
              <a:rPr lang="fr">
                <a:latin typeface="Lato"/>
                <a:ea typeface="Lato"/>
                <a:cs typeface="Lato"/>
                <a:sym typeface="Lato"/>
              </a:rPr>
              <a:t>Plan de tests préliminaire</a:t>
            </a:r>
            <a:endParaRPr>
              <a:latin typeface="Lato"/>
              <a:ea typeface="Lato"/>
              <a:cs typeface="Lato"/>
              <a:sym typeface="Lato"/>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02" name="Google Shape;1002;p81"/>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Besoin de formation</a:t>
            </a:r>
            <a:endParaRPr sz="1300">
              <a:solidFill>
                <a:schemeClr val="lt1"/>
              </a:solidFill>
              <a:latin typeface="Lato"/>
              <a:ea typeface="Lato"/>
              <a:cs typeface="Lato"/>
              <a:sym typeface="Lato"/>
            </a:endParaRPr>
          </a:p>
        </p:txBody>
      </p:sp>
      <p:sp>
        <p:nvSpPr>
          <p:cNvPr id="1003" name="Google Shape;1003;p81"/>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a7</a:t>
            </a:r>
            <a:endParaRPr sz="900" b="1">
              <a:latin typeface="Lato"/>
              <a:ea typeface="Lato"/>
              <a:cs typeface="Lato"/>
              <a:sym typeface="Lato"/>
            </a:endParaRPr>
          </a:p>
        </p:txBody>
      </p:sp>
      <p:sp>
        <p:nvSpPr>
          <p:cNvPr id="1004" name="Google Shape;1004;p81"/>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Besoins en formation pour les utilisateurs finaux ou les équipes internes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Définitions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8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10" name="Google Shape;1010;p82"/>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Maintenance et Support</a:t>
            </a:r>
            <a:endParaRPr sz="1300">
              <a:solidFill>
                <a:schemeClr val="lt1"/>
              </a:solidFill>
              <a:latin typeface="Lato"/>
              <a:ea typeface="Lato"/>
              <a:cs typeface="Lato"/>
              <a:sym typeface="Lato"/>
            </a:endParaRPr>
          </a:p>
        </p:txBody>
      </p:sp>
      <p:sp>
        <p:nvSpPr>
          <p:cNvPr id="1011" name="Google Shape;1011;p82"/>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a8</a:t>
            </a:r>
            <a:endParaRPr sz="900" b="1">
              <a:latin typeface="Lato"/>
              <a:ea typeface="Lato"/>
              <a:cs typeface="Lato"/>
              <a:sym typeface="Lato"/>
            </a:endParaRPr>
          </a:p>
        </p:txBody>
      </p:sp>
      <p:sp>
        <p:nvSpPr>
          <p:cNvPr id="1012" name="Google Shape;1012;p82"/>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Stratégie de maintenance post-livraison</a:t>
            </a:r>
            <a:endParaRPr>
              <a:latin typeface="Lato"/>
              <a:ea typeface="Lato"/>
              <a:cs typeface="Lato"/>
              <a:sym typeface="Lato"/>
            </a:endParaRPr>
          </a:p>
          <a:p>
            <a:pPr marL="0" lvl="0" indent="0" algn="l" rtl="0">
              <a:spcBef>
                <a:spcPts val="0"/>
              </a:spcBef>
              <a:spcAft>
                <a:spcPts val="0"/>
              </a:spcAft>
              <a:buNone/>
            </a:pPr>
            <a:r>
              <a:rPr lang="fr">
                <a:latin typeface="Lato"/>
                <a:ea typeface="Lato"/>
                <a:cs typeface="Lato"/>
                <a:sym typeface="Lato"/>
              </a:rPr>
              <a:t>Conditions de support technique</a:t>
            </a:r>
            <a:endParaRPr>
              <a:latin typeface="Lato"/>
              <a:ea typeface="Lato"/>
              <a:cs typeface="Lato"/>
              <a:sym typeface="La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8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18" name="Google Shape;1018;p83"/>
          <p:cNvSpPr/>
          <p:nvPr/>
        </p:nvSpPr>
        <p:spPr>
          <a:xfrm>
            <a:off x="3744790" y="1858640"/>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Evaluation des Performances</a:t>
            </a:r>
            <a:endParaRPr sz="1300">
              <a:solidFill>
                <a:schemeClr val="lt1"/>
              </a:solidFill>
              <a:latin typeface="Lato"/>
              <a:ea typeface="Lato"/>
              <a:cs typeface="Lato"/>
              <a:sym typeface="Lato"/>
            </a:endParaRPr>
          </a:p>
        </p:txBody>
      </p:sp>
      <p:sp>
        <p:nvSpPr>
          <p:cNvPr id="1019" name="Google Shape;1019;p83"/>
          <p:cNvSpPr/>
          <p:nvPr/>
        </p:nvSpPr>
        <p:spPr>
          <a:xfrm>
            <a:off x="3427615" y="1818140"/>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a9</a:t>
            </a:r>
            <a:endParaRPr sz="900" b="1">
              <a:latin typeface="Lato"/>
              <a:ea typeface="Lato"/>
              <a:cs typeface="Lato"/>
              <a:sym typeface="Lato"/>
            </a:endParaRPr>
          </a:p>
        </p:txBody>
      </p:sp>
      <p:sp>
        <p:nvSpPr>
          <p:cNvPr id="1020" name="Google Shape;1020;p83"/>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Critère d’évaluation du succès du projet</a:t>
            </a:r>
            <a:endParaRPr>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8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Eléments Facultatifs (mais à prendre en compte dans la phase de développement)</a:t>
            </a:r>
            <a:endParaRPr/>
          </a:p>
        </p:txBody>
      </p:sp>
      <p:sp>
        <p:nvSpPr>
          <p:cNvPr id="1026" name="Google Shape;1026;p84"/>
          <p:cNvSpPr/>
          <p:nvPr/>
        </p:nvSpPr>
        <p:spPr>
          <a:xfrm>
            <a:off x="3744790" y="1868715"/>
            <a:ext cx="1971600" cy="342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Références et Annexes</a:t>
            </a:r>
            <a:endParaRPr sz="1300">
              <a:solidFill>
                <a:schemeClr val="lt1"/>
              </a:solidFill>
              <a:latin typeface="Lato"/>
              <a:ea typeface="Lato"/>
              <a:cs typeface="Lato"/>
              <a:sym typeface="Lato"/>
            </a:endParaRPr>
          </a:p>
        </p:txBody>
      </p:sp>
      <p:sp>
        <p:nvSpPr>
          <p:cNvPr id="1027" name="Google Shape;1027;p84"/>
          <p:cNvSpPr/>
          <p:nvPr/>
        </p:nvSpPr>
        <p:spPr>
          <a:xfrm>
            <a:off x="3427615" y="1828215"/>
            <a:ext cx="454200" cy="4239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900" b="1">
                <a:latin typeface="Lato"/>
                <a:ea typeface="Lato"/>
                <a:cs typeface="Lato"/>
                <a:sym typeface="Lato"/>
              </a:rPr>
              <a:t>a</a:t>
            </a:r>
            <a:endParaRPr sz="900" b="1">
              <a:latin typeface="Lato"/>
              <a:ea typeface="Lato"/>
              <a:cs typeface="Lato"/>
              <a:sym typeface="Lato"/>
            </a:endParaRPr>
          </a:p>
          <a:p>
            <a:pPr marL="0" lvl="0" indent="0" algn="ctr" rtl="0">
              <a:spcBef>
                <a:spcPts val="0"/>
              </a:spcBef>
              <a:spcAft>
                <a:spcPts val="0"/>
              </a:spcAft>
              <a:buNone/>
            </a:pPr>
            <a:r>
              <a:rPr lang="fr" sz="900" b="1">
                <a:latin typeface="Lato"/>
                <a:ea typeface="Lato"/>
                <a:cs typeface="Lato"/>
                <a:sym typeface="Lato"/>
              </a:rPr>
              <a:t>10</a:t>
            </a:r>
            <a:endParaRPr sz="900" b="1">
              <a:latin typeface="Lato"/>
              <a:ea typeface="Lato"/>
              <a:cs typeface="Lato"/>
              <a:sym typeface="Lato"/>
            </a:endParaRPr>
          </a:p>
        </p:txBody>
      </p:sp>
      <p:sp>
        <p:nvSpPr>
          <p:cNvPr id="1028" name="Google Shape;1028;p84"/>
          <p:cNvSpPr/>
          <p:nvPr/>
        </p:nvSpPr>
        <p:spPr>
          <a:xfrm>
            <a:off x="2145900" y="2382575"/>
            <a:ext cx="4852200" cy="9327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a:latin typeface="Lato"/>
                <a:ea typeface="Lato"/>
                <a:cs typeface="Lato"/>
                <a:sym typeface="Lato"/>
              </a:rPr>
              <a:t>Liens vers des documents connexes, références ou annexes</a:t>
            </a:r>
            <a:endParaRPr>
              <a:latin typeface="Lato"/>
              <a:ea typeface="Lato"/>
              <a:cs typeface="Lato"/>
              <a:sym typeface="Lat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8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a:t>Fin du cours 1 !</a:t>
            </a:r>
            <a:endParaRPr/>
          </a:p>
          <a:p>
            <a:pPr marL="0" lvl="0" indent="0" algn="l" rtl="0">
              <a:spcBef>
                <a:spcPts val="0"/>
              </a:spcBef>
              <a:spcAft>
                <a:spcPts val="0"/>
              </a:spcAft>
              <a:buNone/>
            </a:pPr>
            <a:r>
              <a:rPr lang="fr"/>
              <a:t>Des questions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Définitions</a:t>
            </a:r>
            <a:endParaRPr/>
          </a:p>
        </p:txBody>
      </p:sp>
      <p:sp>
        <p:nvSpPr>
          <p:cNvPr id="193" name="Google Shape;193;p19"/>
          <p:cNvSpPr txBox="1">
            <a:spLocks noGrp="1"/>
          </p:cNvSpPr>
          <p:nvPr>
            <p:ph type="body" idx="1"/>
          </p:nvPr>
        </p:nvSpPr>
        <p:spPr>
          <a:xfrm>
            <a:off x="1297500" y="1567550"/>
            <a:ext cx="7038900" cy="671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fr"/>
              <a:t>Le cahier des charges est un document formalisant les besoins et attentes d’un projet. Il sert de base de référence pour tous les acteurs impliqués.</a:t>
            </a:r>
            <a:endParaRPr/>
          </a:p>
        </p:txBody>
      </p:sp>
      <p:sp>
        <p:nvSpPr>
          <p:cNvPr id="194" name="Google Shape;194;p19"/>
          <p:cNvSpPr/>
          <p:nvPr/>
        </p:nvSpPr>
        <p:spPr>
          <a:xfrm>
            <a:off x="3603300" y="284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195" name="Google Shape;195;p19"/>
          <p:cNvSpPr/>
          <p:nvPr/>
        </p:nvSpPr>
        <p:spPr>
          <a:xfrm>
            <a:off x="6372225" y="284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Spécifications Techniques</a:t>
            </a:r>
            <a:endParaRPr>
              <a:latin typeface="Lato"/>
              <a:ea typeface="Lato"/>
              <a:cs typeface="Lato"/>
              <a:sym typeface="Lato"/>
            </a:endParaRPr>
          </a:p>
        </p:txBody>
      </p:sp>
      <p:cxnSp>
        <p:nvCxnSpPr>
          <p:cNvPr id="196" name="Google Shape;196;p19"/>
          <p:cNvCxnSpPr>
            <a:stCxn id="194" idx="3"/>
            <a:endCxn id="195" idx="1"/>
          </p:cNvCxnSpPr>
          <p:nvPr/>
        </p:nvCxnSpPr>
        <p:spPr>
          <a:xfrm>
            <a:off x="5437800" y="3387850"/>
            <a:ext cx="934500" cy="0"/>
          </a:xfrm>
          <a:prstGeom prst="straightConnector1">
            <a:avLst/>
          </a:prstGeom>
          <a:noFill/>
          <a:ln w="9525" cap="flat" cmpd="sng">
            <a:solidFill>
              <a:schemeClr val="dk2"/>
            </a:solidFill>
            <a:prstDash val="solid"/>
            <a:round/>
            <a:headEnd type="stealth" w="med" len="med"/>
            <a:tailEnd type="triangle" w="med" len="med"/>
          </a:ln>
        </p:spPr>
      </p:cxnSp>
      <p:sp>
        <p:nvSpPr>
          <p:cNvPr id="197" name="Google Shape;197;p19"/>
          <p:cNvSpPr txBox="1"/>
          <p:nvPr/>
        </p:nvSpPr>
        <p:spPr>
          <a:xfrm>
            <a:off x="3500400" y="4005125"/>
            <a:ext cx="20403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Document côté CLIENT</a:t>
            </a:r>
            <a:endParaRPr sz="1300">
              <a:solidFill>
                <a:schemeClr val="lt1"/>
              </a:solidFill>
              <a:latin typeface="Lato"/>
              <a:ea typeface="Lato"/>
              <a:cs typeface="Lato"/>
              <a:sym typeface="Lato"/>
            </a:endParaRPr>
          </a:p>
        </p:txBody>
      </p:sp>
      <p:sp>
        <p:nvSpPr>
          <p:cNvPr id="198" name="Google Shape;198;p19"/>
          <p:cNvSpPr txBox="1"/>
          <p:nvPr/>
        </p:nvSpPr>
        <p:spPr>
          <a:xfrm>
            <a:off x="6269325" y="4005125"/>
            <a:ext cx="20403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lt1"/>
                </a:solidFill>
                <a:latin typeface="Lato"/>
                <a:ea typeface="Lato"/>
                <a:cs typeface="Lato"/>
                <a:sym typeface="Lato"/>
              </a:rPr>
              <a:t>Document côté MOE</a:t>
            </a:r>
            <a:endParaRPr sz="1300">
              <a:solidFill>
                <a:schemeClr val="lt1"/>
              </a:solidFill>
              <a:latin typeface="Lato"/>
              <a:ea typeface="Lato"/>
              <a:cs typeface="Lato"/>
              <a:sym typeface="Lato"/>
            </a:endParaRPr>
          </a:p>
        </p:txBody>
      </p:sp>
      <p:sp>
        <p:nvSpPr>
          <p:cNvPr id="199" name="Google Shape;199;p19"/>
          <p:cNvSpPr/>
          <p:nvPr/>
        </p:nvSpPr>
        <p:spPr>
          <a:xfrm>
            <a:off x="834375" y="284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Appel d’offre</a:t>
            </a:r>
            <a:endParaRPr>
              <a:latin typeface="Lato"/>
              <a:ea typeface="Lato"/>
              <a:cs typeface="Lato"/>
              <a:sym typeface="Lato"/>
            </a:endParaRPr>
          </a:p>
        </p:txBody>
      </p:sp>
      <p:cxnSp>
        <p:nvCxnSpPr>
          <p:cNvPr id="200" name="Google Shape;200;p19"/>
          <p:cNvCxnSpPr/>
          <p:nvPr/>
        </p:nvCxnSpPr>
        <p:spPr>
          <a:xfrm>
            <a:off x="2668875" y="3387850"/>
            <a:ext cx="934500" cy="0"/>
          </a:xfrm>
          <a:prstGeom prst="straightConnector1">
            <a:avLst/>
          </a:prstGeom>
          <a:noFill/>
          <a:ln w="9525" cap="flat" cmpd="sng">
            <a:solidFill>
              <a:schemeClr val="dk2"/>
            </a:solidFill>
            <a:prstDash val="solid"/>
            <a:round/>
            <a:headEnd type="stealth"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Définitions</a:t>
            </a:r>
            <a:endParaRPr/>
          </a:p>
        </p:txBody>
      </p:sp>
      <p:sp>
        <p:nvSpPr>
          <p:cNvPr id="206" name="Google Shape;206;p20"/>
          <p:cNvSpPr/>
          <p:nvPr/>
        </p:nvSpPr>
        <p:spPr>
          <a:xfrm>
            <a:off x="3654750" y="1307850"/>
            <a:ext cx="1834500" cy="108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a:t>
            </a:r>
            <a:endParaRPr>
              <a:latin typeface="Lato"/>
              <a:ea typeface="Lato"/>
              <a:cs typeface="Lato"/>
              <a:sym typeface="Lato"/>
            </a:endParaRPr>
          </a:p>
        </p:txBody>
      </p:sp>
      <p:sp>
        <p:nvSpPr>
          <p:cNvPr id="207" name="Google Shape;207;p20"/>
          <p:cNvSpPr/>
          <p:nvPr/>
        </p:nvSpPr>
        <p:spPr>
          <a:xfrm>
            <a:off x="1038100" y="3379350"/>
            <a:ext cx="23316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fonctionnel</a:t>
            </a:r>
            <a:endParaRPr>
              <a:latin typeface="Lato"/>
              <a:ea typeface="Lato"/>
              <a:cs typeface="Lato"/>
              <a:sym typeface="Lato"/>
            </a:endParaRPr>
          </a:p>
        </p:txBody>
      </p:sp>
      <p:sp>
        <p:nvSpPr>
          <p:cNvPr id="208" name="Google Shape;208;p20"/>
          <p:cNvSpPr/>
          <p:nvPr/>
        </p:nvSpPr>
        <p:spPr>
          <a:xfrm>
            <a:off x="6004800" y="3379350"/>
            <a:ext cx="2331600" cy="574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Cahier des charges technique</a:t>
            </a:r>
            <a:endParaRPr>
              <a:latin typeface="Lato"/>
              <a:ea typeface="Lato"/>
              <a:cs typeface="Lato"/>
              <a:sym typeface="Lato"/>
            </a:endParaRPr>
          </a:p>
        </p:txBody>
      </p:sp>
      <p:cxnSp>
        <p:nvCxnSpPr>
          <p:cNvPr id="209" name="Google Shape;209;p20"/>
          <p:cNvCxnSpPr>
            <a:stCxn id="206" idx="2"/>
            <a:endCxn id="207" idx="0"/>
          </p:cNvCxnSpPr>
          <p:nvPr/>
        </p:nvCxnSpPr>
        <p:spPr>
          <a:xfrm flipH="1">
            <a:off x="2203800" y="2387850"/>
            <a:ext cx="2368200" cy="9915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0"/>
          <p:cNvCxnSpPr>
            <a:stCxn id="206" idx="2"/>
            <a:endCxn id="208" idx="0"/>
          </p:cNvCxnSpPr>
          <p:nvPr/>
        </p:nvCxnSpPr>
        <p:spPr>
          <a:xfrm>
            <a:off x="4572000" y="2387850"/>
            <a:ext cx="2598600" cy="99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3214</Words>
  <Application>Microsoft Office PowerPoint</Application>
  <PresentationFormat>Affichage à l'écran (16:9)</PresentationFormat>
  <Paragraphs>639</Paragraphs>
  <Slides>73</Slides>
  <Notes>72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73</vt:i4>
      </vt:variant>
    </vt:vector>
  </HeadingPairs>
  <TitlesOfParts>
    <vt:vector size="77" baseType="lpstr">
      <vt:lpstr>Montserrat</vt:lpstr>
      <vt:lpstr>Lato</vt:lpstr>
      <vt:lpstr>Arial</vt:lpstr>
      <vt:lpstr>Focus</vt:lpstr>
      <vt:lpstr>Module Cahier des Charges</vt:lpstr>
      <vt:lpstr>https://github.com/Le-Minh-Phuc/Cahier_Des_Charges</vt:lpstr>
      <vt:lpstr>Sommaire et objectifs</vt:lpstr>
      <vt:lpstr>Sommaire</vt:lpstr>
      <vt:lpstr>Sommaire</vt:lpstr>
      <vt:lpstr>Cours 1  Introduction au Cahier des Charges (CdC)</vt:lpstr>
      <vt:lpstr>Définitions</vt:lpstr>
      <vt:lpstr>Définitions</vt:lpstr>
      <vt:lpstr>Définitions</vt:lpstr>
      <vt:lpstr>Cahier des charges fonctionnel et technique</vt:lpstr>
      <vt:lpstr>Cahier des charges fonctionnel et technique</vt:lpstr>
      <vt:lpstr>Comment créer un cahier des charges ?</vt:lpstr>
      <vt:lpstr>Analyse Fonctionnelle : Définition</vt:lpstr>
      <vt:lpstr>Objectif du cours</vt:lpstr>
      <vt:lpstr>Objectif du cours</vt:lpstr>
      <vt:lpstr>Objectif du cours</vt:lpstr>
      <vt:lpstr>Objectif du cours</vt:lpstr>
      <vt:lpstr>Objectif du cours</vt:lpstr>
      <vt:lpstr>Le cahier des charges</vt:lpstr>
      <vt:lpstr>Objectifs du cahier des charges : La définition des besoins</vt:lpstr>
      <vt:lpstr>Identification des parties prenantes</vt:lpstr>
      <vt:lpstr>Collecte et formalisation des besoins</vt:lpstr>
      <vt:lpstr>Identification des besoins fonctionnels et non fonctionnels du projet</vt:lpstr>
      <vt:lpstr>Formalisation des besoins</vt:lpstr>
      <vt:lpstr>Hiérarchisation des besoins</vt:lpstr>
      <vt:lpstr>Documentation des Besoins</vt:lpstr>
      <vt:lpstr>Diagrammes et maquettes</vt:lpstr>
      <vt:lpstr>Identification des contraintes et hypothèses</vt:lpstr>
      <vt:lpstr>Validation des besoins</vt:lpstr>
      <vt:lpstr>Validation des besoins</vt:lpstr>
      <vt:lpstr>Evolution des Besoins</vt:lpstr>
      <vt:lpstr>Vérification de la Compréhension</vt:lpstr>
      <vt:lpstr>Traçabilité des Besoins</vt:lpstr>
      <vt:lpstr>Traçabilité des besoins</vt:lpstr>
      <vt:lpstr>Annexe : La gestion de configuration</vt:lpstr>
      <vt:lpstr>Etablir une base de contractualisation</vt:lpstr>
      <vt:lpstr>Quels outils pour réaliser un cahier des charges ?</vt:lpstr>
      <vt:lpstr>Diagramme Bête à Cornes</vt:lpstr>
      <vt:lpstr>Diagramme Bête à Cornes</vt:lpstr>
      <vt:lpstr>Diagramme Bête à Cornes</vt:lpstr>
      <vt:lpstr>Diagramme Bête à Cornes</vt:lpstr>
      <vt:lpstr>Diagramme Bête à Cornes</vt:lpstr>
      <vt:lpstr>Diagramme Bête à Cornes</vt:lpstr>
      <vt:lpstr>Exemple de diagramme bête à cornes</vt:lpstr>
      <vt:lpstr>Exemple de diagramme bête à cornes</vt:lpstr>
      <vt:lpstr>Exemple de diagramme bête à cornes</vt:lpstr>
      <vt:lpstr>Exemple de diagramme bête à cornes</vt:lpstr>
      <vt:lpstr>Note de cadrage</vt:lpstr>
      <vt:lpstr>Note de cadrage</vt:lpstr>
      <vt:lpstr>A quoi sert ce document ? </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vt:lpstr>
      <vt:lpstr>Structure d’une note de cadrage (annexes)</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Eléments Facultatifs (mais à prendre en compte dans la phase de développement)</vt:lpstr>
      <vt:lpstr>Fin du cours 1 ! 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Cahier des Charges</dc:title>
  <cp:lastModifiedBy>Yann FORNIER</cp:lastModifiedBy>
  <cp:revision>1</cp:revision>
  <dcterms:modified xsi:type="dcterms:W3CDTF">2024-02-01T21:35:51Z</dcterms:modified>
</cp:coreProperties>
</file>