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333" r:id="rId2"/>
    <p:sldId id="334"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Lst>
  <p:sldSz cx="9144000" cy="5143500" type="screen16x9"/>
  <p:notesSz cx="6858000" cy="9144000"/>
  <p:embeddedFontLst>
    <p:embeddedFont>
      <p:font typeface="Lato" panose="020F0502020204030203" pitchFamily="34" charset="0"/>
      <p:regular r:id="rId47"/>
      <p:bold r:id="rId48"/>
      <p:italic r:id="rId49"/>
      <p:boldItalic r:id="rId50"/>
    </p:embeddedFont>
    <p:embeddedFont>
      <p:font typeface="Montserrat" panose="000005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2ad27530893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ad27530893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2b86b239f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2b86b239f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2b882777b4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2b882777b4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8"/>
        <p:cNvGrpSpPr/>
        <p:nvPr/>
      </p:nvGrpSpPr>
      <p:grpSpPr>
        <a:xfrm>
          <a:off x="0" y="0"/>
          <a:ext cx="0" cy="0"/>
          <a:chOff x="0" y="0"/>
          <a:chExt cx="0" cy="0"/>
        </a:xfrm>
      </p:grpSpPr>
      <p:sp>
        <p:nvSpPr>
          <p:cNvPr id="1239" name="Google Shape;1239;g2b882777b4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0" name="Google Shape;1240;g2b882777b4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2b882777b4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2b882777b4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268d57dfe0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268d57dfe0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g2b882777b46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3" name="Google Shape;1283;g2b882777b4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268d57dfe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268d57dfe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2b882777b4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2b882777b4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2b7875d0be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2b7875d0be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g2b882777b46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2b882777b46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2b49241b4e8_2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2b49241b4e8_2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2b882777b46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2b882777b4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2b7875d0be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2b7875d0be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2b7875d0be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2b7875d0be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2b7875d0be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2b7875d0be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g268d57dfe0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268d57dfe0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268d57dfe0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268d57dfe0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268d57dfe0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g268d57dfe0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2b83f4594c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2b83f4594c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g2b83f4594c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 name="Google Shape;1435;g2b83f4594c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268d57dfe0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268d57dfe0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2b7875d0b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2b7875d0b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268d57dfe06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268d57dfe0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268d57dfe0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268d57dfe0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g268d57dfe06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3" name="Google Shape;1483;g268d57dfe0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2b83f4594c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2b83f4594c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g268d57dfe0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2" name="Google Shape;1502;g268d57dfe0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g268d57dfe0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0" name="Google Shape;1510;g268d57dfe0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Google Shape;1524;g268d57dfe0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5" name="Google Shape;1525;g268d57dfe0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g2b882777b46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7" name="Google Shape;1537;g2b882777b46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2b882777b46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2b882777b46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5"/>
        <p:cNvGrpSpPr/>
        <p:nvPr/>
      </p:nvGrpSpPr>
      <p:grpSpPr>
        <a:xfrm>
          <a:off x="0" y="0"/>
          <a:ext cx="0" cy="0"/>
          <a:chOff x="0" y="0"/>
          <a:chExt cx="0" cy="0"/>
        </a:xfrm>
      </p:grpSpPr>
      <p:sp>
        <p:nvSpPr>
          <p:cNvPr id="1556" name="Google Shape;1556;g2b882777b46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7" name="Google Shape;1557;g2b882777b46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268d57dfe0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268d57dfe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2b882777b46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2b882777b46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268d57dfe0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268d57dfe0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g2b7875d0be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g2b7875d0be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2ad27530893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2ad27530893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2b7875d0bef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2b7875d0be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2b83f4594c9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2b83f4594c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268d57dfe0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268d57dfe0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268d57dfe0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268d57dfe0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268d57dfe0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268d57dfe0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268d57dfe0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268d57dfe0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merci-app.com/article/ecrire-une-exigence-fonctionnelle"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blog.hubspot.fr/marketing/analyse-fonctionnelle#:~:text=L'analyse%20fonctionnelle%20est%20une,technologiques%20%C3%A0%20mettre%20en%20%C5%93uvre."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9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Cours 3 </a:t>
            </a:r>
            <a:endParaRPr/>
          </a:p>
          <a:p>
            <a:pPr marL="0" lvl="0" indent="0" algn="l" rtl="0">
              <a:spcBef>
                <a:spcPts val="0"/>
              </a:spcBef>
              <a:spcAft>
                <a:spcPts val="0"/>
              </a:spcAft>
              <a:buNone/>
            </a:pPr>
            <a:r>
              <a:rPr lang="fr"/>
              <a:t>L’analyse fonctionnelle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9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Analyse fonctionnelle du besoin</a:t>
            </a:r>
            <a:endParaRPr/>
          </a:p>
        </p:txBody>
      </p:sp>
      <p:sp>
        <p:nvSpPr>
          <p:cNvPr id="1208" name="Google Shape;1208;p99"/>
          <p:cNvSpPr txBox="1">
            <a:spLocks noGrp="1"/>
          </p:cNvSpPr>
          <p:nvPr>
            <p:ph type="body" idx="1"/>
          </p:nvPr>
        </p:nvSpPr>
        <p:spPr>
          <a:xfrm>
            <a:off x="1027525" y="3609425"/>
            <a:ext cx="7038900" cy="1091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fr"/>
              <a:t>Les lignes directrices étant établies, une analyse fonctionnelle interne est menée : il s’agit d’étudier chaque fonction une à une, pour déterminer la solution technique à mettre en oeuvre pour la développer. Les enjeux de faisabilité mais aussi de coût et de rentabilité.</a:t>
            </a:r>
            <a:endParaRPr/>
          </a:p>
        </p:txBody>
      </p:sp>
      <p:sp>
        <p:nvSpPr>
          <p:cNvPr id="1209" name="Google Shape;1209;p99"/>
          <p:cNvSpPr/>
          <p:nvPr/>
        </p:nvSpPr>
        <p:spPr>
          <a:xfrm>
            <a:off x="2668950" y="1892775"/>
            <a:ext cx="3806100" cy="2778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 principale</a:t>
            </a:r>
            <a:endParaRPr b="1">
              <a:latin typeface="Lato"/>
              <a:ea typeface="Lato"/>
              <a:cs typeface="Lato"/>
              <a:sym typeface="Lato"/>
            </a:endParaRPr>
          </a:p>
        </p:txBody>
      </p:sp>
      <p:sp>
        <p:nvSpPr>
          <p:cNvPr id="1210" name="Google Shape;1210;p99"/>
          <p:cNvSpPr/>
          <p:nvPr/>
        </p:nvSpPr>
        <p:spPr>
          <a:xfrm>
            <a:off x="2191125" y="1172725"/>
            <a:ext cx="5565300" cy="27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Identifier et recenser les fonctions de service du produit.</a:t>
            </a:r>
            <a:endParaRPr>
              <a:latin typeface="Lato"/>
              <a:ea typeface="Lato"/>
              <a:cs typeface="Lato"/>
              <a:sym typeface="Lato"/>
            </a:endParaRPr>
          </a:p>
        </p:txBody>
      </p:sp>
      <p:sp>
        <p:nvSpPr>
          <p:cNvPr id="1211" name="Google Shape;1211;p99"/>
          <p:cNvSpPr/>
          <p:nvPr/>
        </p:nvSpPr>
        <p:spPr>
          <a:xfrm>
            <a:off x="4647250" y="2889275"/>
            <a:ext cx="3806100" cy="2778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Fonctions contraintes</a:t>
            </a:r>
            <a:endParaRPr b="1">
              <a:latin typeface="Lato"/>
              <a:ea typeface="Lato"/>
              <a:cs typeface="Lato"/>
              <a:sym typeface="Lato"/>
            </a:endParaRPr>
          </a:p>
        </p:txBody>
      </p:sp>
      <p:sp>
        <p:nvSpPr>
          <p:cNvPr id="1212" name="Google Shape;1212;p99"/>
          <p:cNvSpPr/>
          <p:nvPr/>
        </p:nvSpPr>
        <p:spPr>
          <a:xfrm>
            <a:off x="614725" y="2889275"/>
            <a:ext cx="3806100" cy="2778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Fonctions complémentaires</a:t>
            </a:r>
            <a:endParaRPr b="1">
              <a:latin typeface="Lato"/>
              <a:ea typeface="Lato"/>
              <a:cs typeface="Lato"/>
              <a:sym typeface="Lato"/>
            </a:endParaRPr>
          </a:p>
        </p:txBody>
      </p:sp>
      <p:cxnSp>
        <p:nvCxnSpPr>
          <p:cNvPr id="1213" name="Google Shape;1213;p99"/>
          <p:cNvCxnSpPr>
            <a:stCxn id="1209" idx="2"/>
            <a:endCxn id="1212" idx="0"/>
          </p:cNvCxnSpPr>
          <p:nvPr/>
        </p:nvCxnSpPr>
        <p:spPr>
          <a:xfrm rot="5400000">
            <a:off x="3185550" y="1502925"/>
            <a:ext cx="718800" cy="2054100"/>
          </a:xfrm>
          <a:prstGeom prst="curvedConnector3">
            <a:avLst>
              <a:gd name="adj1" fmla="val 49993"/>
            </a:avLst>
          </a:prstGeom>
          <a:noFill/>
          <a:ln w="9525" cap="flat" cmpd="sng">
            <a:solidFill>
              <a:schemeClr val="dk2"/>
            </a:solidFill>
            <a:prstDash val="solid"/>
            <a:round/>
            <a:headEnd type="none" w="med" len="med"/>
            <a:tailEnd type="none" w="med" len="med"/>
          </a:ln>
        </p:spPr>
      </p:cxnSp>
      <p:cxnSp>
        <p:nvCxnSpPr>
          <p:cNvPr id="1214" name="Google Shape;1214;p99"/>
          <p:cNvCxnSpPr>
            <a:stCxn id="1209" idx="2"/>
            <a:endCxn id="1211" idx="0"/>
          </p:cNvCxnSpPr>
          <p:nvPr/>
        </p:nvCxnSpPr>
        <p:spPr>
          <a:xfrm rot="-5400000" flipH="1">
            <a:off x="5201700" y="1540875"/>
            <a:ext cx="718800" cy="1978200"/>
          </a:xfrm>
          <a:prstGeom prst="curvedConnector3">
            <a:avLst>
              <a:gd name="adj1" fmla="val 49993"/>
            </a:avLst>
          </a:prstGeom>
          <a:noFill/>
          <a:ln w="9525" cap="flat" cmpd="sng">
            <a:solidFill>
              <a:schemeClr val="dk2"/>
            </a:solidFill>
            <a:prstDash val="solid"/>
            <a:round/>
            <a:headEnd type="none" w="med" len="med"/>
            <a:tailEnd type="none" w="med" len="med"/>
          </a:ln>
        </p:spPr>
      </p:cxnSp>
      <p:sp>
        <p:nvSpPr>
          <p:cNvPr id="1215" name="Google Shape;1215;p99"/>
          <p:cNvSpPr/>
          <p:nvPr/>
        </p:nvSpPr>
        <p:spPr>
          <a:xfrm>
            <a:off x="462925" y="1831775"/>
            <a:ext cx="8168100" cy="16254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16" name="Google Shape;1216;p99"/>
          <p:cNvSpPr txBox="1"/>
          <p:nvPr/>
        </p:nvSpPr>
        <p:spPr>
          <a:xfrm>
            <a:off x="6550200" y="1736875"/>
            <a:ext cx="2075400" cy="442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1300" b="1">
                <a:solidFill>
                  <a:srgbClr val="FF0000"/>
                </a:solidFill>
                <a:latin typeface="Lato"/>
                <a:ea typeface="Lato"/>
                <a:cs typeface="Lato"/>
                <a:sym typeface="Lato"/>
              </a:rPr>
              <a:t>Cahier des charges fonctionnel</a:t>
            </a:r>
            <a:endParaRPr sz="1300" b="1">
              <a:solidFill>
                <a:srgbClr val="FF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10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 cahier des charges fonctionnel</a:t>
            </a:r>
            <a:endParaRPr/>
          </a:p>
        </p:txBody>
      </p:sp>
      <p:sp>
        <p:nvSpPr>
          <p:cNvPr id="1222" name="Google Shape;1222;p100"/>
          <p:cNvSpPr/>
          <p:nvPr/>
        </p:nvSpPr>
        <p:spPr>
          <a:xfrm>
            <a:off x="556875" y="1387125"/>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1223" name="Google Shape;1223;p100"/>
          <p:cNvSpPr/>
          <p:nvPr/>
        </p:nvSpPr>
        <p:spPr>
          <a:xfrm>
            <a:off x="4981500" y="789750"/>
            <a:ext cx="3614700" cy="3979200"/>
          </a:xfrm>
          <a:prstGeom prst="snip1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chemeClr val="lt1"/>
                </a:solidFill>
                <a:latin typeface="Lato"/>
                <a:ea typeface="Lato"/>
                <a:cs typeface="Lato"/>
                <a:sym typeface="Lato"/>
              </a:rPr>
              <a:t>Spécifications</a:t>
            </a:r>
            <a:endParaRPr b="1">
              <a:solidFill>
                <a:schemeClr val="lt1"/>
              </a:solidFill>
              <a:latin typeface="Lato"/>
              <a:ea typeface="Lato"/>
              <a:cs typeface="Lato"/>
              <a:sym typeface="Lato"/>
            </a:endParaRPr>
          </a:p>
        </p:txBody>
      </p:sp>
      <p:sp>
        <p:nvSpPr>
          <p:cNvPr id="1224" name="Google Shape;1224;p100"/>
          <p:cNvSpPr/>
          <p:nvPr/>
        </p:nvSpPr>
        <p:spPr>
          <a:xfrm>
            <a:off x="785475" y="1830900"/>
            <a:ext cx="2136300" cy="1258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1225" name="Google Shape;1225;p100"/>
          <p:cNvSpPr/>
          <p:nvPr/>
        </p:nvSpPr>
        <p:spPr>
          <a:xfrm>
            <a:off x="840375" y="1903500"/>
            <a:ext cx="18429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6" name="Google Shape;1226;p100"/>
          <p:cNvSpPr/>
          <p:nvPr/>
        </p:nvSpPr>
        <p:spPr>
          <a:xfrm>
            <a:off x="881400" y="2309025"/>
            <a:ext cx="7791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7" name="Google Shape;1227;p100"/>
          <p:cNvSpPr/>
          <p:nvPr/>
        </p:nvSpPr>
        <p:spPr>
          <a:xfrm>
            <a:off x="1554900" y="2632500"/>
            <a:ext cx="12003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8" name="Google Shape;1228;p100"/>
          <p:cNvSpPr/>
          <p:nvPr/>
        </p:nvSpPr>
        <p:spPr>
          <a:xfrm>
            <a:off x="5082750" y="1569375"/>
            <a:ext cx="33717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b="1">
                <a:latin typeface="Lato"/>
                <a:ea typeface="Lato"/>
                <a:cs typeface="Lato"/>
                <a:sym typeface="Lato"/>
              </a:rPr>
              <a:t>Fonction 1 (F1) :</a:t>
            </a:r>
            <a:r>
              <a:rPr lang="fr" sz="1200">
                <a:latin typeface="Lato"/>
                <a:ea typeface="Lato"/>
                <a:cs typeface="Lato"/>
                <a:sym typeface="Lato"/>
              </a:rPr>
              <a:t> “Le système devrait…”</a:t>
            </a:r>
            <a:endParaRPr sz="1200">
              <a:latin typeface="Lato"/>
              <a:ea typeface="Lato"/>
              <a:cs typeface="Lato"/>
              <a:sym typeface="Lato"/>
            </a:endParaRPr>
          </a:p>
        </p:txBody>
      </p:sp>
      <p:sp>
        <p:nvSpPr>
          <p:cNvPr id="1229" name="Google Shape;1229;p100"/>
          <p:cNvSpPr/>
          <p:nvPr/>
        </p:nvSpPr>
        <p:spPr>
          <a:xfrm>
            <a:off x="5082750" y="1873950"/>
            <a:ext cx="33717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b="1">
                <a:latin typeface="Lato"/>
                <a:ea typeface="Lato"/>
                <a:cs typeface="Lato"/>
                <a:sym typeface="Lato"/>
              </a:rPr>
              <a:t>Fonction 2 (F2) : </a:t>
            </a:r>
            <a:r>
              <a:rPr lang="fr" sz="1200">
                <a:latin typeface="Lato"/>
                <a:ea typeface="Lato"/>
                <a:cs typeface="Lato"/>
                <a:sym typeface="Lato"/>
              </a:rPr>
              <a:t>“Le système devrait…”</a:t>
            </a:r>
            <a:endParaRPr sz="1200">
              <a:latin typeface="Lato"/>
              <a:ea typeface="Lato"/>
              <a:cs typeface="Lato"/>
              <a:sym typeface="Lato"/>
            </a:endParaRPr>
          </a:p>
        </p:txBody>
      </p:sp>
      <p:sp>
        <p:nvSpPr>
          <p:cNvPr id="1230" name="Google Shape;1230;p100"/>
          <p:cNvSpPr/>
          <p:nvPr/>
        </p:nvSpPr>
        <p:spPr>
          <a:xfrm>
            <a:off x="5082750" y="2178525"/>
            <a:ext cx="33717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b="1">
                <a:latin typeface="Lato"/>
                <a:ea typeface="Lato"/>
                <a:cs typeface="Lato"/>
                <a:sym typeface="Lato"/>
              </a:rPr>
              <a:t>F3 : </a:t>
            </a:r>
            <a:r>
              <a:rPr lang="fr" sz="1200">
                <a:latin typeface="Lato"/>
                <a:ea typeface="Lato"/>
                <a:cs typeface="Lato"/>
                <a:sym typeface="Lato"/>
              </a:rPr>
              <a:t>“Le système devrait…”</a:t>
            </a:r>
            <a:endParaRPr sz="1200">
              <a:latin typeface="Lato"/>
              <a:ea typeface="Lato"/>
              <a:cs typeface="Lato"/>
              <a:sym typeface="Lato"/>
            </a:endParaRPr>
          </a:p>
        </p:txBody>
      </p:sp>
      <p:cxnSp>
        <p:nvCxnSpPr>
          <p:cNvPr id="1231" name="Google Shape;1231;p100"/>
          <p:cNvCxnSpPr>
            <a:stCxn id="1225" idx="3"/>
            <a:endCxn id="1228" idx="1"/>
          </p:cNvCxnSpPr>
          <p:nvPr/>
        </p:nvCxnSpPr>
        <p:spPr>
          <a:xfrm rot="10800000" flipH="1">
            <a:off x="2683275" y="1700250"/>
            <a:ext cx="2399400" cy="304500"/>
          </a:xfrm>
          <a:prstGeom prst="curvedConnector3">
            <a:avLst>
              <a:gd name="adj1" fmla="val 50002"/>
            </a:avLst>
          </a:prstGeom>
          <a:noFill/>
          <a:ln w="9525" cap="flat" cmpd="sng">
            <a:solidFill>
              <a:schemeClr val="dk2"/>
            </a:solidFill>
            <a:prstDash val="solid"/>
            <a:round/>
            <a:headEnd type="none" w="med" len="med"/>
            <a:tailEnd type="none" w="med" len="med"/>
          </a:ln>
        </p:spPr>
      </p:cxnSp>
      <p:cxnSp>
        <p:nvCxnSpPr>
          <p:cNvPr id="1232" name="Google Shape;1232;p100"/>
          <p:cNvCxnSpPr>
            <a:stCxn id="1226" idx="3"/>
            <a:endCxn id="1229" idx="1"/>
          </p:cNvCxnSpPr>
          <p:nvPr/>
        </p:nvCxnSpPr>
        <p:spPr>
          <a:xfrm rot="10800000" flipH="1">
            <a:off x="1660500" y="2004675"/>
            <a:ext cx="3422400" cy="405600"/>
          </a:xfrm>
          <a:prstGeom prst="curvedConnector3">
            <a:avLst>
              <a:gd name="adj1" fmla="val 49998"/>
            </a:avLst>
          </a:prstGeom>
          <a:noFill/>
          <a:ln w="9525" cap="flat" cmpd="sng">
            <a:solidFill>
              <a:schemeClr val="dk2"/>
            </a:solidFill>
            <a:prstDash val="solid"/>
            <a:round/>
            <a:headEnd type="none" w="med" len="med"/>
            <a:tailEnd type="none" w="med" len="med"/>
          </a:ln>
        </p:spPr>
      </p:cxnSp>
      <p:cxnSp>
        <p:nvCxnSpPr>
          <p:cNvPr id="1233" name="Google Shape;1233;p100"/>
          <p:cNvCxnSpPr>
            <a:stCxn id="1227" idx="3"/>
            <a:endCxn id="1230" idx="1"/>
          </p:cNvCxnSpPr>
          <p:nvPr/>
        </p:nvCxnSpPr>
        <p:spPr>
          <a:xfrm rot="10800000" flipH="1">
            <a:off x="2755200" y="2309250"/>
            <a:ext cx="2327700" cy="424500"/>
          </a:xfrm>
          <a:prstGeom prst="curvedConnector3">
            <a:avLst>
              <a:gd name="adj1" fmla="val 49997"/>
            </a:avLst>
          </a:prstGeom>
          <a:noFill/>
          <a:ln w="9525" cap="flat" cmpd="sng">
            <a:solidFill>
              <a:schemeClr val="dk2"/>
            </a:solidFill>
            <a:prstDash val="solid"/>
            <a:round/>
            <a:headEnd type="none" w="med" len="med"/>
            <a:tailEnd type="none" w="med" len="med"/>
          </a:ln>
        </p:spPr>
      </p:cxnSp>
      <p:sp>
        <p:nvSpPr>
          <p:cNvPr id="1234" name="Google Shape;1234;p100"/>
          <p:cNvSpPr/>
          <p:nvPr/>
        </p:nvSpPr>
        <p:spPr>
          <a:xfrm>
            <a:off x="3337900" y="3107088"/>
            <a:ext cx="1326900" cy="30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Caractérisation</a:t>
            </a:r>
            <a:endParaRPr sz="1200">
              <a:latin typeface="Lato"/>
              <a:ea typeface="Lato"/>
              <a:cs typeface="Lato"/>
              <a:sym typeface="Lato"/>
            </a:endParaRPr>
          </a:p>
        </p:txBody>
      </p:sp>
      <p:sp>
        <p:nvSpPr>
          <p:cNvPr id="1235" name="Google Shape;1235;p100"/>
          <p:cNvSpPr/>
          <p:nvPr/>
        </p:nvSpPr>
        <p:spPr>
          <a:xfrm>
            <a:off x="3337900" y="3478900"/>
            <a:ext cx="1326900" cy="30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Mise en ordre</a:t>
            </a:r>
            <a:endParaRPr sz="1300">
              <a:latin typeface="Lato"/>
              <a:ea typeface="Lato"/>
              <a:cs typeface="Lato"/>
              <a:sym typeface="Lato"/>
            </a:endParaRPr>
          </a:p>
        </p:txBody>
      </p:sp>
      <p:sp>
        <p:nvSpPr>
          <p:cNvPr id="1236" name="Google Shape;1236;p100"/>
          <p:cNvSpPr/>
          <p:nvPr/>
        </p:nvSpPr>
        <p:spPr>
          <a:xfrm>
            <a:off x="3337900" y="3850700"/>
            <a:ext cx="1326900" cy="30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Hiérarchisation</a:t>
            </a:r>
            <a:endParaRPr sz="1200">
              <a:latin typeface="Lato"/>
              <a:ea typeface="Lato"/>
              <a:cs typeface="Lato"/>
              <a:sym typeface="Lato"/>
            </a:endParaRPr>
          </a:p>
        </p:txBody>
      </p:sp>
      <p:sp>
        <p:nvSpPr>
          <p:cNvPr id="1237" name="Google Shape;1237;p100"/>
          <p:cNvSpPr/>
          <p:nvPr/>
        </p:nvSpPr>
        <p:spPr>
          <a:xfrm rot="5400000">
            <a:off x="3920725" y="2204625"/>
            <a:ext cx="194700" cy="1431600"/>
          </a:xfrm>
          <a:prstGeom prst="leftBrace">
            <a:avLst>
              <a:gd name="adj1" fmla="val 50000"/>
              <a:gd name="adj2" fmla="val 500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1"/>
        <p:cNvGrpSpPr/>
        <p:nvPr/>
      </p:nvGrpSpPr>
      <p:grpSpPr>
        <a:xfrm>
          <a:off x="0" y="0"/>
          <a:ext cx="0" cy="0"/>
          <a:chOff x="0" y="0"/>
          <a:chExt cx="0" cy="0"/>
        </a:xfrm>
      </p:grpSpPr>
      <p:sp>
        <p:nvSpPr>
          <p:cNvPr id="1242" name="Google Shape;1242;p10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Cahier des charges fonctionnel</a:t>
            </a:r>
            <a:endParaRPr/>
          </a:p>
        </p:txBody>
      </p:sp>
      <p:sp>
        <p:nvSpPr>
          <p:cNvPr id="1243" name="Google Shape;1243;p101"/>
          <p:cNvSpPr/>
          <p:nvPr/>
        </p:nvSpPr>
        <p:spPr>
          <a:xfrm>
            <a:off x="508975" y="1553738"/>
            <a:ext cx="1326900" cy="30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Caractérisation</a:t>
            </a:r>
            <a:endParaRPr sz="1200">
              <a:latin typeface="Lato"/>
              <a:ea typeface="Lato"/>
              <a:cs typeface="Lato"/>
              <a:sym typeface="Lato"/>
            </a:endParaRPr>
          </a:p>
        </p:txBody>
      </p:sp>
      <p:sp>
        <p:nvSpPr>
          <p:cNvPr id="1244" name="Google Shape;1244;p101"/>
          <p:cNvSpPr/>
          <p:nvPr/>
        </p:nvSpPr>
        <p:spPr>
          <a:xfrm>
            <a:off x="508975" y="2902825"/>
            <a:ext cx="1326900" cy="30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Mise en ordre</a:t>
            </a:r>
            <a:endParaRPr sz="1300">
              <a:latin typeface="Lato"/>
              <a:ea typeface="Lato"/>
              <a:cs typeface="Lato"/>
              <a:sym typeface="Lato"/>
            </a:endParaRPr>
          </a:p>
        </p:txBody>
      </p:sp>
      <p:sp>
        <p:nvSpPr>
          <p:cNvPr id="1245" name="Google Shape;1245;p101"/>
          <p:cNvSpPr/>
          <p:nvPr/>
        </p:nvSpPr>
        <p:spPr>
          <a:xfrm>
            <a:off x="508975" y="4251900"/>
            <a:ext cx="1326900" cy="30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Hiérarchisation</a:t>
            </a:r>
            <a:endParaRPr sz="1200">
              <a:latin typeface="Lato"/>
              <a:ea typeface="Lato"/>
              <a:cs typeface="Lato"/>
              <a:sym typeface="Lato"/>
            </a:endParaRPr>
          </a:p>
        </p:txBody>
      </p:sp>
      <p:sp>
        <p:nvSpPr>
          <p:cNvPr id="1246" name="Google Shape;1246;p101"/>
          <p:cNvSpPr/>
          <p:nvPr/>
        </p:nvSpPr>
        <p:spPr>
          <a:xfrm>
            <a:off x="2253000" y="1195400"/>
            <a:ext cx="3291900" cy="10212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Préciser leurs caractéristiques pour budgétiser leur réalisation technique</a:t>
            </a:r>
            <a:endParaRPr sz="1300">
              <a:latin typeface="Lato"/>
              <a:ea typeface="Lato"/>
              <a:cs typeface="Lato"/>
              <a:sym typeface="Lato"/>
            </a:endParaRPr>
          </a:p>
        </p:txBody>
      </p:sp>
      <p:sp>
        <p:nvSpPr>
          <p:cNvPr id="1247" name="Google Shape;1247;p101"/>
          <p:cNvSpPr/>
          <p:nvPr/>
        </p:nvSpPr>
        <p:spPr>
          <a:xfrm>
            <a:off x="2253000" y="2544475"/>
            <a:ext cx="3291900" cy="10212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Classer les fonctionnalités par familles pour organiser leur hiérarchisation</a:t>
            </a:r>
            <a:endParaRPr sz="1300">
              <a:latin typeface="Lato"/>
              <a:ea typeface="Lato"/>
              <a:cs typeface="Lato"/>
              <a:sym typeface="Lato"/>
            </a:endParaRPr>
          </a:p>
        </p:txBody>
      </p:sp>
      <p:sp>
        <p:nvSpPr>
          <p:cNvPr id="1248" name="Google Shape;1248;p101"/>
          <p:cNvSpPr/>
          <p:nvPr/>
        </p:nvSpPr>
        <p:spPr>
          <a:xfrm>
            <a:off x="2253000" y="3893550"/>
            <a:ext cx="3291900" cy="10212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Consulter les exigences par ordre d’importance pour faire les meilleurs choix. Optimiser les coûts de développement et de ROI</a:t>
            </a:r>
            <a:endParaRPr sz="1300">
              <a:latin typeface="Lato"/>
              <a:ea typeface="Lato"/>
              <a:cs typeface="Lato"/>
              <a:sym typeface="Lato"/>
            </a:endParaRPr>
          </a:p>
        </p:txBody>
      </p:sp>
      <p:cxnSp>
        <p:nvCxnSpPr>
          <p:cNvPr id="1249" name="Google Shape;1249;p101"/>
          <p:cNvCxnSpPr>
            <a:stCxn id="1243" idx="3"/>
            <a:endCxn id="1246" idx="1"/>
          </p:cNvCxnSpPr>
          <p:nvPr/>
        </p:nvCxnSpPr>
        <p:spPr>
          <a:xfrm>
            <a:off x="1835875" y="1705988"/>
            <a:ext cx="417000" cy="0"/>
          </a:xfrm>
          <a:prstGeom prst="straightConnector1">
            <a:avLst/>
          </a:prstGeom>
          <a:noFill/>
          <a:ln w="9525" cap="flat" cmpd="sng">
            <a:solidFill>
              <a:schemeClr val="dk2"/>
            </a:solidFill>
            <a:prstDash val="solid"/>
            <a:round/>
            <a:headEnd type="none" w="med" len="med"/>
            <a:tailEnd type="none" w="med" len="med"/>
          </a:ln>
        </p:spPr>
      </p:cxnSp>
      <p:cxnSp>
        <p:nvCxnSpPr>
          <p:cNvPr id="1250" name="Google Shape;1250;p101"/>
          <p:cNvCxnSpPr>
            <a:stCxn id="1244" idx="3"/>
            <a:endCxn id="1247" idx="1"/>
          </p:cNvCxnSpPr>
          <p:nvPr/>
        </p:nvCxnSpPr>
        <p:spPr>
          <a:xfrm>
            <a:off x="1835875" y="3055075"/>
            <a:ext cx="417000" cy="0"/>
          </a:xfrm>
          <a:prstGeom prst="straightConnector1">
            <a:avLst/>
          </a:prstGeom>
          <a:noFill/>
          <a:ln w="9525" cap="flat" cmpd="sng">
            <a:solidFill>
              <a:schemeClr val="dk2"/>
            </a:solidFill>
            <a:prstDash val="solid"/>
            <a:round/>
            <a:headEnd type="none" w="med" len="med"/>
            <a:tailEnd type="none" w="med" len="med"/>
          </a:ln>
        </p:spPr>
      </p:cxnSp>
      <p:cxnSp>
        <p:nvCxnSpPr>
          <p:cNvPr id="1251" name="Google Shape;1251;p101"/>
          <p:cNvCxnSpPr>
            <a:endCxn id="1248" idx="1"/>
          </p:cNvCxnSpPr>
          <p:nvPr/>
        </p:nvCxnSpPr>
        <p:spPr>
          <a:xfrm>
            <a:off x="1836000" y="4404150"/>
            <a:ext cx="417000" cy="0"/>
          </a:xfrm>
          <a:prstGeom prst="straightConnector1">
            <a:avLst/>
          </a:prstGeom>
          <a:noFill/>
          <a:ln w="9525" cap="flat" cmpd="sng">
            <a:solidFill>
              <a:schemeClr val="dk2"/>
            </a:solidFill>
            <a:prstDash val="solid"/>
            <a:round/>
            <a:headEnd type="none" w="med" len="med"/>
            <a:tailEnd type="none" w="med" len="med"/>
          </a:ln>
        </p:spPr>
      </p:cxnSp>
      <p:sp>
        <p:nvSpPr>
          <p:cNvPr id="1252" name="Google Shape;1252;p101"/>
          <p:cNvSpPr/>
          <p:nvPr/>
        </p:nvSpPr>
        <p:spPr>
          <a:xfrm>
            <a:off x="6429375" y="1438550"/>
            <a:ext cx="2479200" cy="53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technique</a:t>
            </a:r>
            <a:endParaRPr>
              <a:latin typeface="Lato"/>
              <a:ea typeface="Lato"/>
              <a:cs typeface="Lato"/>
              <a:sym typeface="Lato"/>
            </a:endParaRPr>
          </a:p>
        </p:txBody>
      </p:sp>
      <p:sp>
        <p:nvSpPr>
          <p:cNvPr id="1253" name="Google Shape;1253;p101"/>
          <p:cNvSpPr/>
          <p:nvPr/>
        </p:nvSpPr>
        <p:spPr>
          <a:xfrm>
            <a:off x="6429375" y="4136700"/>
            <a:ext cx="2479200" cy="53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Optimiser le TTM</a:t>
            </a:r>
            <a:endParaRPr>
              <a:latin typeface="Lato"/>
              <a:ea typeface="Lato"/>
              <a:cs typeface="Lato"/>
              <a:sym typeface="Lato"/>
            </a:endParaRPr>
          </a:p>
          <a:p>
            <a:pPr marL="0" lvl="0" indent="0" algn="ctr" rtl="0">
              <a:spcBef>
                <a:spcPts val="0"/>
              </a:spcBef>
              <a:spcAft>
                <a:spcPts val="0"/>
              </a:spcAft>
              <a:buNone/>
            </a:pPr>
            <a:r>
              <a:rPr lang="fr" i="1">
                <a:latin typeface="Lato"/>
                <a:ea typeface="Lato"/>
                <a:cs typeface="Lato"/>
                <a:sym typeface="Lato"/>
              </a:rPr>
              <a:t>(Time To Market)</a:t>
            </a:r>
            <a:endParaRPr i="1">
              <a:latin typeface="Lato"/>
              <a:ea typeface="Lato"/>
              <a:cs typeface="Lato"/>
              <a:sym typeface="Lato"/>
            </a:endParaRPr>
          </a:p>
        </p:txBody>
      </p:sp>
      <p:cxnSp>
        <p:nvCxnSpPr>
          <p:cNvPr id="1254" name="Google Shape;1254;p101"/>
          <p:cNvCxnSpPr>
            <a:stCxn id="1246" idx="3"/>
            <a:endCxn id="1252" idx="1"/>
          </p:cNvCxnSpPr>
          <p:nvPr/>
        </p:nvCxnSpPr>
        <p:spPr>
          <a:xfrm>
            <a:off x="5544900" y="1706000"/>
            <a:ext cx="884400" cy="0"/>
          </a:xfrm>
          <a:prstGeom prst="straightConnector1">
            <a:avLst/>
          </a:prstGeom>
          <a:noFill/>
          <a:ln w="9525" cap="flat" cmpd="sng">
            <a:solidFill>
              <a:schemeClr val="dk2"/>
            </a:solidFill>
            <a:prstDash val="solid"/>
            <a:round/>
            <a:headEnd type="none" w="med" len="med"/>
            <a:tailEnd type="none" w="med" len="med"/>
          </a:ln>
        </p:spPr>
      </p:cxnSp>
      <p:cxnSp>
        <p:nvCxnSpPr>
          <p:cNvPr id="1255" name="Google Shape;1255;p101"/>
          <p:cNvCxnSpPr>
            <a:stCxn id="1248" idx="3"/>
            <a:endCxn id="1253" idx="1"/>
          </p:cNvCxnSpPr>
          <p:nvPr/>
        </p:nvCxnSpPr>
        <p:spPr>
          <a:xfrm>
            <a:off x="5544900" y="4404150"/>
            <a:ext cx="8844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Google Shape;1260;p10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 Time To Market</a:t>
            </a:r>
            <a:endParaRPr/>
          </a:p>
        </p:txBody>
      </p:sp>
      <p:pic>
        <p:nvPicPr>
          <p:cNvPr id="1261" name="Google Shape;1261;p102"/>
          <p:cNvPicPr preferRelativeResize="0"/>
          <p:nvPr/>
        </p:nvPicPr>
        <p:blipFill>
          <a:blip r:embed="rId3">
            <a:alphaModFix/>
          </a:blip>
          <a:stretch>
            <a:fillRect/>
          </a:stretch>
        </p:blipFill>
        <p:spPr>
          <a:xfrm>
            <a:off x="2381938" y="1233925"/>
            <a:ext cx="4380114" cy="3530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10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Analyse fonctionnelle technique</a:t>
            </a:r>
            <a:endParaRPr/>
          </a:p>
        </p:txBody>
      </p:sp>
      <p:sp>
        <p:nvSpPr>
          <p:cNvPr id="1267" name="Google Shape;1267;p103"/>
          <p:cNvSpPr/>
          <p:nvPr/>
        </p:nvSpPr>
        <p:spPr>
          <a:xfrm>
            <a:off x="1476200" y="2337075"/>
            <a:ext cx="12951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Fonction 1 (F1) </a:t>
            </a:r>
            <a:endParaRPr sz="1200">
              <a:latin typeface="Lato"/>
              <a:ea typeface="Lato"/>
              <a:cs typeface="Lato"/>
              <a:sym typeface="Lato"/>
            </a:endParaRPr>
          </a:p>
        </p:txBody>
      </p:sp>
      <p:sp>
        <p:nvSpPr>
          <p:cNvPr id="1268" name="Google Shape;1268;p103"/>
          <p:cNvSpPr/>
          <p:nvPr/>
        </p:nvSpPr>
        <p:spPr>
          <a:xfrm>
            <a:off x="1628600" y="2489475"/>
            <a:ext cx="12951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Fonction 2 (F2) </a:t>
            </a:r>
            <a:endParaRPr sz="1200">
              <a:latin typeface="Lato"/>
              <a:ea typeface="Lato"/>
              <a:cs typeface="Lato"/>
              <a:sym typeface="Lato"/>
            </a:endParaRPr>
          </a:p>
        </p:txBody>
      </p:sp>
      <p:sp>
        <p:nvSpPr>
          <p:cNvPr id="1269" name="Google Shape;1269;p103"/>
          <p:cNvSpPr/>
          <p:nvPr/>
        </p:nvSpPr>
        <p:spPr>
          <a:xfrm>
            <a:off x="1781000" y="2641875"/>
            <a:ext cx="12951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Fonction 3 (F3) </a:t>
            </a:r>
            <a:endParaRPr sz="1200">
              <a:latin typeface="Lato"/>
              <a:ea typeface="Lato"/>
              <a:cs typeface="Lato"/>
              <a:sym typeface="Lato"/>
            </a:endParaRPr>
          </a:p>
        </p:txBody>
      </p:sp>
      <p:sp>
        <p:nvSpPr>
          <p:cNvPr id="1270" name="Google Shape;1270;p103"/>
          <p:cNvSpPr/>
          <p:nvPr/>
        </p:nvSpPr>
        <p:spPr>
          <a:xfrm>
            <a:off x="1933400" y="2794275"/>
            <a:ext cx="12951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Fonction 4 (F4) </a:t>
            </a:r>
            <a:endParaRPr sz="1200">
              <a:latin typeface="Lato"/>
              <a:ea typeface="Lato"/>
              <a:cs typeface="Lato"/>
              <a:sym typeface="Lato"/>
            </a:endParaRPr>
          </a:p>
        </p:txBody>
      </p:sp>
      <p:sp>
        <p:nvSpPr>
          <p:cNvPr id="1271" name="Google Shape;1271;p103"/>
          <p:cNvSpPr/>
          <p:nvPr/>
        </p:nvSpPr>
        <p:spPr>
          <a:xfrm>
            <a:off x="2085800" y="2946675"/>
            <a:ext cx="12951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Fonction 5 (F5) </a:t>
            </a:r>
            <a:endParaRPr sz="1200">
              <a:latin typeface="Lato"/>
              <a:ea typeface="Lato"/>
              <a:cs typeface="Lato"/>
              <a:sym typeface="Lato"/>
            </a:endParaRPr>
          </a:p>
        </p:txBody>
      </p:sp>
      <p:sp>
        <p:nvSpPr>
          <p:cNvPr id="1272" name="Google Shape;1272;p103"/>
          <p:cNvSpPr/>
          <p:nvPr/>
        </p:nvSpPr>
        <p:spPr>
          <a:xfrm>
            <a:off x="2238200" y="3099075"/>
            <a:ext cx="12951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Fonction n (Fn) </a:t>
            </a:r>
            <a:endParaRPr sz="1200">
              <a:latin typeface="Lato"/>
              <a:ea typeface="Lato"/>
              <a:cs typeface="Lato"/>
              <a:sym typeface="Lato"/>
            </a:endParaRPr>
          </a:p>
        </p:txBody>
      </p:sp>
      <p:sp>
        <p:nvSpPr>
          <p:cNvPr id="1273" name="Google Shape;1273;p103"/>
          <p:cNvSpPr/>
          <p:nvPr/>
        </p:nvSpPr>
        <p:spPr>
          <a:xfrm>
            <a:off x="5425425" y="2146050"/>
            <a:ext cx="2273400" cy="26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Solution technique 1</a:t>
            </a:r>
            <a:endParaRPr>
              <a:latin typeface="Lato"/>
              <a:ea typeface="Lato"/>
              <a:cs typeface="Lato"/>
              <a:sym typeface="Lato"/>
            </a:endParaRPr>
          </a:p>
        </p:txBody>
      </p:sp>
      <p:sp>
        <p:nvSpPr>
          <p:cNvPr id="1274" name="Google Shape;1274;p103"/>
          <p:cNvSpPr/>
          <p:nvPr/>
        </p:nvSpPr>
        <p:spPr>
          <a:xfrm>
            <a:off x="5425425" y="2489475"/>
            <a:ext cx="2273400" cy="26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Solution technique 2</a:t>
            </a:r>
            <a:endParaRPr>
              <a:latin typeface="Lato"/>
              <a:ea typeface="Lato"/>
              <a:cs typeface="Lato"/>
              <a:sym typeface="Lato"/>
            </a:endParaRPr>
          </a:p>
        </p:txBody>
      </p:sp>
      <p:sp>
        <p:nvSpPr>
          <p:cNvPr id="1275" name="Google Shape;1275;p103"/>
          <p:cNvSpPr/>
          <p:nvPr/>
        </p:nvSpPr>
        <p:spPr>
          <a:xfrm>
            <a:off x="5425425" y="2832900"/>
            <a:ext cx="2273400" cy="26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Solution technique 3</a:t>
            </a:r>
            <a:endParaRPr>
              <a:latin typeface="Lato"/>
              <a:ea typeface="Lato"/>
              <a:cs typeface="Lato"/>
              <a:sym typeface="Lato"/>
            </a:endParaRPr>
          </a:p>
        </p:txBody>
      </p:sp>
      <p:sp>
        <p:nvSpPr>
          <p:cNvPr id="1276" name="Google Shape;1276;p103"/>
          <p:cNvSpPr/>
          <p:nvPr/>
        </p:nvSpPr>
        <p:spPr>
          <a:xfrm>
            <a:off x="5425425" y="3208275"/>
            <a:ext cx="2273400" cy="26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Solution technique n</a:t>
            </a:r>
            <a:endParaRPr>
              <a:latin typeface="Lato"/>
              <a:ea typeface="Lato"/>
              <a:cs typeface="Lato"/>
              <a:sym typeface="Lato"/>
            </a:endParaRPr>
          </a:p>
        </p:txBody>
      </p:sp>
      <p:cxnSp>
        <p:nvCxnSpPr>
          <p:cNvPr id="1277" name="Google Shape;1277;p103"/>
          <p:cNvCxnSpPr>
            <a:endCxn id="1274" idx="1"/>
          </p:cNvCxnSpPr>
          <p:nvPr/>
        </p:nvCxnSpPr>
        <p:spPr>
          <a:xfrm>
            <a:off x="2905125" y="2504775"/>
            <a:ext cx="2520300" cy="115500"/>
          </a:xfrm>
          <a:prstGeom prst="straightConnector1">
            <a:avLst/>
          </a:prstGeom>
          <a:noFill/>
          <a:ln w="9525" cap="flat" cmpd="sng">
            <a:solidFill>
              <a:schemeClr val="dk2"/>
            </a:solidFill>
            <a:prstDash val="solid"/>
            <a:round/>
            <a:headEnd type="none" w="med" len="med"/>
            <a:tailEnd type="triangle" w="med" len="med"/>
          </a:ln>
        </p:spPr>
      </p:cxnSp>
      <p:cxnSp>
        <p:nvCxnSpPr>
          <p:cNvPr id="1278" name="Google Shape;1278;p103"/>
          <p:cNvCxnSpPr>
            <a:endCxn id="1275" idx="1"/>
          </p:cNvCxnSpPr>
          <p:nvPr/>
        </p:nvCxnSpPr>
        <p:spPr>
          <a:xfrm rot="10800000" flipH="1">
            <a:off x="3533325" y="2963700"/>
            <a:ext cx="1892100" cy="266100"/>
          </a:xfrm>
          <a:prstGeom prst="straightConnector1">
            <a:avLst/>
          </a:prstGeom>
          <a:noFill/>
          <a:ln w="9525" cap="flat" cmpd="sng">
            <a:solidFill>
              <a:schemeClr val="dk2"/>
            </a:solidFill>
            <a:prstDash val="solid"/>
            <a:round/>
            <a:headEnd type="none" w="med" len="med"/>
            <a:tailEnd type="triangle" w="med" len="med"/>
          </a:ln>
        </p:spPr>
      </p:cxnSp>
      <p:cxnSp>
        <p:nvCxnSpPr>
          <p:cNvPr id="1279" name="Google Shape;1279;p103"/>
          <p:cNvCxnSpPr>
            <a:endCxn id="1276" idx="1"/>
          </p:cNvCxnSpPr>
          <p:nvPr/>
        </p:nvCxnSpPr>
        <p:spPr>
          <a:xfrm>
            <a:off x="3224025" y="2905875"/>
            <a:ext cx="2201400" cy="433200"/>
          </a:xfrm>
          <a:prstGeom prst="straightConnector1">
            <a:avLst/>
          </a:prstGeom>
          <a:noFill/>
          <a:ln w="9525" cap="flat" cmpd="sng">
            <a:solidFill>
              <a:schemeClr val="dk2"/>
            </a:solidFill>
            <a:prstDash val="solid"/>
            <a:round/>
            <a:headEnd type="none" w="med" len="med"/>
            <a:tailEnd type="triangle" w="med" len="med"/>
          </a:ln>
        </p:spPr>
      </p:cxnSp>
      <p:sp>
        <p:nvSpPr>
          <p:cNvPr id="1280" name="Google Shape;1280;p103"/>
          <p:cNvSpPr txBox="1"/>
          <p:nvPr/>
        </p:nvSpPr>
        <p:spPr>
          <a:xfrm>
            <a:off x="4219005" y="2598675"/>
            <a:ext cx="545100" cy="43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b="1">
                <a:solidFill>
                  <a:schemeClr val="lt1"/>
                </a:solidFill>
                <a:latin typeface="Lato"/>
                <a:ea typeface="Lato"/>
                <a:cs typeface="Lato"/>
                <a:sym typeface="Lato"/>
              </a:rPr>
              <a:t>?</a:t>
            </a:r>
            <a:endParaRPr sz="1800" b="1">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10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Exemple de la casserole </a:t>
            </a:r>
            <a:endParaRPr/>
          </a:p>
        </p:txBody>
      </p:sp>
      <p:pic>
        <p:nvPicPr>
          <p:cNvPr id="1286" name="Google Shape;1286;p104"/>
          <p:cNvPicPr preferRelativeResize="0"/>
          <p:nvPr/>
        </p:nvPicPr>
        <p:blipFill>
          <a:blip r:embed="rId3">
            <a:alphaModFix/>
          </a:blip>
          <a:stretch>
            <a:fillRect/>
          </a:stretch>
        </p:blipFill>
        <p:spPr>
          <a:xfrm>
            <a:off x="5495400" y="2171171"/>
            <a:ext cx="3369702" cy="2407176"/>
          </a:xfrm>
          <a:prstGeom prst="rect">
            <a:avLst/>
          </a:prstGeom>
          <a:noFill/>
          <a:ln>
            <a:noFill/>
          </a:ln>
        </p:spPr>
      </p:pic>
      <p:sp>
        <p:nvSpPr>
          <p:cNvPr id="1287" name="Google Shape;1287;p104"/>
          <p:cNvSpPr txBox="1"/>
          <p:nvPr/>
        </p:nvSpPr>
        <p:spPr>
          <a:xfrm>
            <a:off x="2436150" y="1574313"/>
            <a:ext cx="4761600" cy="39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Faire l’analyse fonctionnelle d’une casserole</a:t>
            </a:r>
            <a:endParaRPr sz="1300" b="1">
              <a:solidFill>
                <a:schemeClr val="lt1"/>
              </a:solidFill>
              <a:latin typeface="Lato"/>
              <a:ea typeface="Lato"/>
              <a:cs typeface="Lato"/>
              <a:sym typeface="Lato"/>
            </a:endParaRPr>
          </a:p>
        </p:txBody>
      </p:sp>
      <p:sp>
        <p:nvSpPr>
          <p:cNvPr id="1288" name="Google Shape;1288;p104"/>
          <p:cNvSpPr/>
          <p:nvPr/>
        </p:nvSpPr>
        <p:spPr>
          <a:xfrm>
            <a:off x="843525" y="2232275"/>
            <a:ext cx="4464600" cy="29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Identification des fonctions principales</a:t>
            </a:r>
            <a:endParaRPr>
              <a:latin typeface="Lato"/>
              <a:ea typeface="Lato"/>
              <a:cs typeface="Lato"/>
              <a:sym typeface="Lato"/>
            </a:endParaRPr>
          </a:p>
        </p:txBody>
      </p:sp>
      <p:sp>
        <p:nvSpPr>
          <p:cNvPr id="1289" name="Google Shape;1289;p104"/>
          <p:cNvSpPr/>
          <p:nvPr/>
        </p:nvSpPr>
        <p:spPr>
          <a:xfrm>
            <a:off x="843525" y="2641850"/>
            <a:ext cx="4464600" cy="29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Spécification des fonctions</a:t>
            </a:r>
            <a:endParaRPr>
              <a:latin typeface="Lato"/>
              <a:ea typeface="Lato"/>
              <a:cs typeface="Lato"/>
              <a:sym typeface="Lato"/>
            </a:endParaRPr>
          </a:p>
        </p:txBody>
      </p:sp>
      <p:sp>
        <p:nvSpPr>
          <p:cNvPr id="1290" name="Google Shape;1290;p104"/>
          <p:cNvSpPr/>
          <p:nvPr/>
        </p:nvSpPr>
        <p:spPr>
          <a:xfrm>
            <a:off x="843525" y="3051425"/>
            <a:ext cx="4464600" cy="29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Décomposition des fonctions</a:t>
            </a:r>
            <a:endParaRPr>
              <a:latin typeface="Lato"/>
              <a:ea typeface="Lato"/>
              <a:cs typeface="Lato"/>
              <a:sym typeface="Lato"/>
            </a:endParaRPr>
          </a:p>
        </p:txBody>
      </p:sp>
      <p:sp>
        <p:nvSpPr>
          <p:cNvPr id="1291" name="Google Shape;1291;p104"/>
          <p:cNvSpPr/>
          <p:nvPr/>
        </p:nvSpPr>
        <p:spPr>
          <a:xfrm>
            <a:off x="843525" y="3461000"/>
            <a:ext cx="4464600" cy="29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Analyse du flux de données</a:t>
            </a:r>
            <a:endParaRPr>
              <a:latin typeface="Lato"/>
              <a:ea typeface="Lato"/>
              <a:cs typeface="Lato"/>
              <a:sym typeface="Lato"/>
            </a:endParaRPr>
          </a:p>
        </p:txBody>
      </p:sp>
      <p:sp>
        <p:nvSpPr>
          <p:cNvPr id="1292" name="Google Shape;1292;p104"/>
          <p:cNvSpPr/>
          <p:nvPr/>
        </p:nvSpPr>
        <p:spPr>
          <a:xfrm>
            <a:off x="843525" y="3870575"/>
            <a:ext cx="4464600" cy="29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Elaboration des spécifications</a:t>
            </a:r>
            <a:endParaRPr>
              <a:latin typeface="Lato"/>
              <a:ea typeface="Lato"/>
              <a:cs typeface="Lato"/>
              <a:sym typeface="Lato"/>
            </a:endParaRPr>
          </a:p>
        </p:txBody>
      </p:sp>
      <p:sp>
        <p:nvSpPr>
          <p:cNvPr id="1293" name="Google Shape;1293;p104"/>
          <p:cNvSpPr/>
          <p:nvPr/>
        </p:nvSpPr>
        <p:spPr>
          <a:xfrm>
            <a:off x="843525" y="4280150"/>
            <a:ext cx="4464600" cy="29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Validation et vérification</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8" name="Google Shape;1298;p10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Exemple de la casserole </a:t>
            </a:r>
            <a:endParaRPr/>
          </a:p>
        </p:txBody>
      </p:sp>
      <p:pic>
        <p:nvPicPr>
          <p:cNvPr id="1299" name="Google Shape;1299;p105"/>
          <p:cNvPicPr preferRelativeResize="0"/>
          <p:nvPr/>
        </p:nvPicPr>
        <p:blipFill>
          <a:blip r:embed="rId3">
            <a:alphaModFix/>
          </a:blip>
          <a:stretch>
            <a:fillRect/>
          </a:stretch>
        </p:blipFill>
        <p:spPr>
          <a:xfrm>
            <a:off x="6030299" y="1689662"/>
            <a:ext cx="2469601" cy="1764173"/>
          </a:xfrm>
          <a:prstGeom prst="rect">
            <a:avLst/>
          </a:prstGeom>
          <a:noFill/>
          <a:ln>
            <a:noFill/>
          </a:ln>
        </p:spPr>
      </p:pic>
      <p:sp>
        <p:nvSpPr>
          <p:cNvPr id="1300" name="Google Shape;1300;p105"/>
          <p:cNvSpPr txBox="1"/>
          <p:nvPr/>
        </p:nvSpPr>
        <p:spPr>
          <a:xfrm>
            <a:off x="628600" y="2057100"/>
            <a:ext cx="5111700" cy="1203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fr" sz="1300">
                <a:solidFill>
                  <a:schemeClr val="lt1"/>
                </a:solidFill>
                <a:latin typeface="Lato"/>
                <a:ea typeface="Lato"/>
                <a:cs typeface="Lato"/>
                <a:sym typeface="Lato"/>
              </a:rPr>
              <a:t>Fonction principale du produit : Contenir et chauffer des aliments liquides ou solides pour la cuisson.</a:t>
            </a:r>
            <a:endParaRPr sz="1300">
              <a:solidFill>
                <a:schemeClr val="lt1"/>
              </a:solidFill>
              <a:latin typeface="Lato"/>
              <a:ea typeface="Lato"/>
              <a:cs typeface="Lato"/>
              <a:sym typeface="Lato"/>
            </a:endParaRPr>
          </a:p>
          <a:p>
            <a:pPr marL="0" lvl="0" indent="0" algn="just" rtl="0">
              <a:spcBef>
                <a:spcPts val="0"/>
              </a:spcBef>
              <a:spcAft>
                <a:spcPts val="0"/>
              </a:spcAft>
              <a:buNone/>
            </a:pPr>
            <a:endParaRPr sz="1300">
              <a:solidFill>
                <a:schemeClr val="lt1"/>
              </a:solidFill>
              <a:latin typeface="Lato"/>
              <a:ea typeface="Lato"/>
              <a:cs typeface="Lato"/>
              <a:sym typeface="Lato"/>
            </a:endParaRPr>
          </a:p>
          <a:p>
            <a:pPr marL="0" lvl="0" indent="0" algn="just" rtl="0">
              <a:spcBef>
                <a:spcPts val="0"/>
              </a:spcBef>
              <a:spcAft>
                <a:spcPts val="0"/>
              </a:spcAft>
              <a:buNone/>
            </a:pPr>
            <a:r>
              <a:rPr lang="fr" sz="1300">
                <a:solidFill>
                  <a:schemeClr val="lt1"/>
                </a:solidFill>
                <a:latin typeface="Lato"/>
                <a:ea typeface="Lato"/>
                <a:cs typeface="Lato"/>
                <a:sym typeface="Lato"/>
              </a:rPr>
              <a:t>Cette solution technique satisfait le besoin de faire cuire des aliments de l’utilisateur. </a:t>
            </a:r>
            <a:endParaRPr sz="13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106"/>
          <p:cNvSpPr/>
          <p:nvPr/>
        </p:nvSpPr>
        <p:spPr>
          <a:xfrm>
            <a:off x="1008125" y="1892800"/>
            <a:ext cx="7328400" cy="2757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Cuisine</a:t>
            </a:r>
            <a:endParaRPr>
              <a:latin typeface="Lato"/>
              <a:ea typeface="Lato"/>
              <a:cs typeface="Lato"/>
              <a:sym typeface="Lato"/>
            </a:endParaRPr>
          </a:p>
        </p:txBody>
      </p:sp>
      <p:sp>
        <p:nvSpPr>
          <p:cNvPr id="1306" name="Google Shape;1306;p10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Identification des Fonctions principales</a:t>
            </a:r>
            <a:endParaRPr/>
          </a:p>
        </p:txBody>
      </p:sp>
      <p:sp>
        <p:nvSpPr>
          <p:cNvPr id="1307" name="Google Shape;1307;p106"/>
          <p:cNvSpPr txBox="1">
            <a:spLocks noGrp="1"/>
          </p:cNvSpPr>
          <p:nvPr>
            <p:ph type="body" idx="1"/>
          </p:nvPr>
        </p:nvSpPr>
        <p:spPr>
          <a:xfrm>
            <a:off x="1297500" y="1121025"/>
            <a:ext cx="7038900" cy="777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Identifier les fonctions principales du système en se concentrant sur les interactions entre le système et son environnement.</a:t>
            </a:r>
            <a:endParaRPr/>
          </a:p>
        </p:txBody>
      </p:sp>
      <p:sp>
        <p:nvSpPr>
          <p:cNvPr id="1308" name="Google Shape;1308;p106"/>
          <p:cNvSpPr/>
          <p:nvPr/>
        </p:nvSpPr>
        <p:spPr>
          <a:xfrm>
            <a:off x="3887850" y="2859800"/>
            <a:ext cx="1368300" cy="7779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Casserole</a:t>
            </a:r>
            <a:endParaRPr b="1">
              <a:latin typeface="Lato"/>
              <a:ea typeface="Lato"/>
              <a:cs typeface="Lato"/>
              <a:sym typeface="Lato"/>
            </a:endParaRPr>
          </a:p>
        </p:txBody>
      </p:sp>
      <p:sp>
        <p:nvSpPr>
          <p:cNvPr id="1309" name="Google Shape;1309;p106"/>
          <p:cNvSpPr/>
          <p:nvPr/>
        </p:nvSpPr>
        <p:spPr>
          <a:xfrm>
            <a:off x="1297500" y="2499750"/>
            <a:ext cx="1059600" cy="298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Cuisinier</a:t>
            </a:r>
            <a:endParaRPr>
              <a:latin typeface="Lato"/>
              <a:ea typeface="Lato"/>
              <a:cs typeface="Lato"/>
              <a:sym typeface="Lato"/>
            </a:endParaRPr>
          </a:p>
        </p:txBody>
      </p:sp>
      <p:cxnSp>
        <p:nvCxnSpPr>
          <p:cNvPr id="1310" name="Google Shape;1310;p106"/>
          <p:cNvCxnSpPr>
            <a:stCxn id="1309" idx="2"/>
            <a:endCxn id="1308" idx="1"/>
          </p:cNvCxnSpPr>
          <p:nvPr/>
        </p:nvCxnSpPr>
        <p:spPr>
          <a:xfrm rot="-5400000" flipH="1">
            <a:off x="2632200" y="1993050"/>
            <a:ext cx="450900" cy="2060700"/>
          </a:xfrm>
          <a:prstGeom prst="bentConnector2">
            <a:avLst/>
          </a:prstGeom>
          <a:noFill/>
          <a:ln w="9525" cap="flat" cmpd="sng">
            <a:solidFill>
              <a:schemeClr val="dk1"/>
            </a:solidFill>
            <a:prstDash val="solid"/>
            <a:round/>
            <a:headEnd type="none" w="med" len="med"/>
            <a:tailEnd type="none" w="med" len="med"/>
          </a:ln>
        </p:spPr>
      </p:cxnSp>
      <p:sp>
        <p:nvSpPr>
          <p:cNvPr id="1311" name="Google Shape;1311;p106"/>
          <p:cNvSpPr/>
          <p:nvPr/>
        </p:nvSpPr>
        <p:spPr>
          <a:xfrm>
            <a:off x="6490525" y="2273550"/>
            <a:ext cx="1059600" cy="298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Aliment</a:t>
            </a:r>
            <a:endParaRPr>
              <a:latin typeface="Lato"/>
              <a:ea typeface="Lato"/>
              <a:cs typeface="Lato"/>
              <a:sym typeface="Lato"/>
            </a:endParaRPr>
          </a:p>
        </p:txBody>
      </p:sp>
      <p:sp>
        <p:nvSpPr>
          <p:cNvPr id="1312" name="Google Shape;1312;p106"/>
          <p:cNvSpPr/>
          <p:nvPr/>
        </p:nvSpPr>
        <p:spPr>
          <a:xfrm>
            <a:off x="6490525" y="3712525"/>
            <a:ext cx="1059600" cy="45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Plaque chauffante</a:t>
            </a:r>
            <a:endParaRPr>
              <a:latin typeface="Lato"/>
              <a:ea typeface="Lato"/>
              <a:cs typeface="Lato"/>
              <a:sym typeface="Lato"/>
            </a:endParaRPr>
          </a:p>
        </p:txBody>
      </p:sp>
      <p:cxnSp>
        <p:nvCxnSpPr>
          <p:cNvPr id="1313" name="Google Shape;1313;p106"/>
          <p:cNvCxnSpPr>
            <a:stCxn id="1308" idx="0"/>
            <a:endCxn id="1311" idx="1"/>
          </p:cNvCxnSpPr>
          <p:nvPr/>
        </p:nvCxnSpPr>
        <p:spPr>
          <a:xfrm rot="-5400000">
            <a:off x="5312700" y="1682000"/>
            <a:ext cx="437100" cy="1918500"/>
          </a:xfrm>
          <a:prstGeom prst="bentConnector2">
            <a:avLst/>
          </a:prstGeom>
          <a:noFill/>
          <a:ln w="9525" cap="flat" cmpd="sng">
            <a:solidFill>
              <a:schemeClr val="dk1"/>
            </a:solidFill>
            <a:prstDash val="solid"/>
            <a:round/>
            <a:headEnd type="none" w="med" len="med"/>
            <a:tailEnd type="none" w="med" len="med"/>
          </a:ln>
        </p:spPr>
      </p:cxnSp>
      <p:cxnSp>
        <p:nvCxnSpPr>
          <p:cNvPr id="1314" name="Google Shape;1314;p106"/>
          <p:cNvCxnSpPr>
            <a:stCxn id="1308" idx="2"/>
            <a:endCxn id="1312" idx="1"/>
          </p:cNvCxnSpPr>
          <p:nvPr/>
        </p:nvCxnSpPr>
        <p:spPr>
          <a:xfrm rot="-5400000" flipH="1">
            <a:off x="5381100" y="2828600"/>
            <a:ext cx="300300" cy="1918500"/>
          </a:xfrm>
          <a:prstGeom prst="bentConnector2">
            <a:avLst/>
          </a:prstGeom>
          <a:noFill/>
          <a:ln w="9525" cap="flat" cmpd="sng">
            <a:solidFill>
              <a:schemeClr val="dk1"/>
            </a:solidFill>
            <a:prstDash val="solid"/>
            <a:round/>
            <a:headEnd type="none" w="med" len="med"/>
            <a:tailEnd type="none" w="med" len="med"/>
          </a:ln>
        </p:spPr>
      </p:cxnSp>
      <p:sp>
        <p:nvSpPr>
          <p:cNvPr id="1315" name="Google Shape;1315;p106"/>
          <p:cNvSpPr txBox="1"/>
          <p:nvPr/>
        </p:nvSpPr>
        <p:spPr>
          <a:xfrm>
            <a:off x="4865737" y="2155091"/>
            <a:ext cx="18414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dk1"/>
                </a:solidFill>
                <a:latin typeface="Lato"/>
                <a:ea typeface="Lato"/>
                <a:cs typeface="Lato"/>
                <a:sym typeface="Lato"/>
              </a:rPr>
              <a:t>Peut contenir</a:t>
            </a:r>
            <a:endParaRPr sz="1300">
              <a:solidFill>
                <a:schemeClr val="dk1"/>
              </a:solidFill>
              <a:latin typeface="Lato"/>
              <a:ea typeface="Lato"/>
              <a:cs typeface="Lato"/>
              <a:sym typeface="Lato"/>
            </a:endParaRPr>
          </a:p>
        </p:txBody>
      </p:sp>
      <p:sp>
        <p:nvSpPr>
          <p:cNvPr id="1316" name="Google Shape;1316;p106"/>
          <p:cNvSpPr txBox="1"/>
          <p:nvPr/>
        </p:nvSpPr>
        <p:spPr>
          <a:xfrm>
            <a:off x="5018137" y="3666191"/>
            <a:ext cx="18414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dk1"/>
                </a:solidFill>
                <a:latin typeface="Lato"/>
                <a:ea typeface="Lato"/>
                <a:cs typeface="Lato"/>
                <a:sym typeface="Lato"/>
              </a:rPr>
              <a:t>Se pose sur</a:t>
            </a:r>
            <a:endParaRPr sz="1300">
              <a:solidFill>
                <a:schemeClr val="dk1"/>
              </a:solidFill>
              <a:latin typeface="Lato"/>
              <a:ea typeface="Lato"/>
              <a:cs typeface="Lato"/>
              <a:sym typeface="Lato"/>
            </a:endParaRPr>
          </a:p>
        </p:txBody>
      </p:sp>
      <p:sp>
        <p:nvSpPr>
          <p:cNvPr id="1317" name="Google Shape;1317;p106"/>
          <p:cNvSpPr txBox="1"/>
          <p:nvPr/>
        </p:nvSpPr>
        <p:spPr>
          <a:xfrm>
            <a:off x="2529951" y="2977041"/>
            <a:ext cx="18414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dk1"/>
                </a:solidFill>
                <a:latin typeface="Lato"/>
                <a:ea typeface="Lato"/>
                <a:cs typeface="Lato"/>
                <a:sym typeface="Lato"/>
              </a:rPr>
              <a:t>Utilise</a:t>
            </a:r>
            <a:endParaRPr sz="1300">
              <a:solidFill>
                <a:schemeClr val="dk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10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Spécification des fonctions</a:t>
            </a:r>
            <a:endParaRPr/>
          </a:p>
        </p:txBody>
      </p:sp>
      <p:sp>
        <p:nvSpPr>
          <p:cNvPr id="1323" name="Google Shape;1323;p107"/>
          <p:cNvSpPr txBox="1">
            <a:spLocks noGrp="1"/>
          </p:cNvSpPr>
          <p:nvPr>
            <p:ph type="body" idx="1"/>
          </p:nvPr>
        </p:nvSpPr>
        <p:spPr>
          <a:xfrm>
            <a:off x="1297500" y="1567550"/>
            <a:ext cx="7038900" cy="736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Décrire chaque fonction de manière détaillée, en précisant si possible ses entrées, ses sorties et les interactions avec les autres fonctions.</a:t>
            </a:r>
            <a:endParaRPr/>
          </a:p>
        </p:txBody>
      </p:sp>
      <p:sp>
        <p:nvSpPr>
          <p:cNvPr id="1324" name="Google Shape;1324;p107"/>
          <p:cNvSpPr/>
          <p:nvPr/>
        </p:nvSpPr>
        <p:spPr>
          <a:xfrm>
            <a:off x="3924450" y="2902875"/>
            <a:ext cx="12951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Fonction 1 (F1) </a:t>
            </a:r>
            <a:endParaRPr sz="1200">
              <a:latin typeface="Lato"/>
              <a:ea typeface="Lato"/>
              <a:cs typeface="Lato"/>
              <a:sym typeface="Lato"/>
            </a:endParaRPr>
          </a:p>
        </p:txBody>
      </p:sp>
      <p:sp>
        <p:nvSpPr>
          <p:cNvPr id="1325" name="Google Shape;1325;p107"/>
          <p:cNvSpPr/>
          <p:nvPr/>
        </p:nvSpPr>
        <p:spPr>
          <a:xfrm>
            <a:off x="1368175" y="2786775"/>
            <a:ext cx="1121400" cy="49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IN</a:t>
            </a:r>
            <a:endParaRPr>
              <a:latin typeface="Lato"/>
              <a:ea typeface="Lato"/>
              <a:cs typeface="Lato"/>
              <a:sym typeface="Lato"/>
            </a:endParaRPr>
          </a:p>
        </p:txBody>
      </p:sp>
      <p:sp>
        <p:nvSpPr>
          <p:cNvPr id="1326" name="Google Shape;1326;p107"/>
          <p:cNvSpPr/>
          <p:nvPr/>
        </p:nvSpPr>
        <p:spPr>
          <a:xfrm>
            <a:off x="6478900" y="2777500"/>
            <a:ext cx="1121400" cy="49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OUT</a:t>
            </a:r>
            <a:endParaRPr>
              <a:latin typeface="Lato"/>
              <a:ea typeface="Lato"/>
              <a:cs typeface="Lato"/>
              <a:sym typeface="Lato"/>
            </a:endParaRPr>
          </a:p>
        </p:txBody>
      </p:sp>
      <p:cxnSp>
        <p:nvCxnSpPr>
          <p:cNvPr id="1327" name="Google Shape;1327;p107"/>
          <p:cNvCxnSpPr>
            <a:stCxn id="1325" idx="3"/>
            <a:endCxn id="1324" idx="1"/>
          </p:cNvCxnSpPr>
          <p:nvPr/>
        </p:nvCxnSpPr>
        <p:spPr>
          <a:xfrm>
            <a:off x="2489575" y="3033675"/>
            <a:ext cx="1434900" cy="0"/>
          </a:xfrm>
          <a:prstGeom prst="straightConnector1">
            <a:avLst/>
          </a:prstGeom>
          <a:noFill/>
          <a:ln w="9525" cap="flat" cmpd="sng">
            <a:solidFill>
              <a:schemeClr val="dk2"/>
            </a:solidFill>
            <a:prstDash val="solid"/>
            <a:round/>
            <a:headEnd type="none" w="med" len="med"/>
            <a:tailEnd type="triangle" w="med" len="med"/>
          </a:ln>
        </p:spPr>
      </p:cxnSp>
      <p:cxnSp>
        <p:nvCxnSpPr>
          <p:cNvPr id="1328" name="Google Shape;1328;p107"/>
          <p:cNvCxnSpPr>
            <a:stCxn id="1324" idx="3"/>
            <a:endCxn id="1326" idx="1"/>
          </p:cNvCxnSpPr>
          <p:nvPr/>
        </p:nvCxnSpPr>
        <p:spPr>
          <a:xfrm rot="10800000" flipH="1">
            <a:off x="5219550" y="3024375"/>
            <a:ext cx="1259400" cy="9300"/>
          </a:xfrm>
          <a:prstGeom prst="straightConnector1">
            <a:avLst/>
          </a:prstGeom>
          <a:noFill/>
          <a:ln w="9525" cap="flat" cmpd="sng">
            <a:solidFill>
              <a:schemeClr val="dk2"/>
            </a:solidFill>
            <a:prstDash val="solid"/>
            <a:round/>
            <a:headEnd type="none" w="med" len="med"/>
            <a:tailEnd type="triangle" w="med" len="med"/>
          </a:ln>
        </p:spPr>
      </p:cxnSp>
      <p:sp>
        <p:nvSpPr>
          <p:cNvPr id="1329" name="Google Shape;1329;p107"/>
          <p:cNvSpPr txBox="1"/>
          <p:nvPr/>
        </p:nvSpPr>
        <p:spPr>
          <a:xfrm>
            <a:off x="1368175" y="3333000"/>
            <a:ext cx="2448300" cy="9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Données d’entrée</a:t>
            </a:r>
            <a:endParaRPr sz="1300">
              <a:solidFill>
                <a:schemeClr val="lt1"/>
              </a:solidFill>
              <a:latin typeface="Lato"/>
              <a:ea typeface="Lato"/>
              <a:cs typeface="Lato"/>
              <a:sym typeface="Lato"/>
            </a:endParaRPr>
          </a:p>
          <a:p>
            <a:pPr marL="0" lvl="0" indent="0" algn="l" rtl="0">
              <a:spcBef>
                <a:spcPts val="0"/>
              </a:spcBef>
              <a:spcAft>
                <a:spcPts val="0"/>
              </a:spcAft>
              <a:buNone/>
            </a:pPr>
            <a:r>
              <a:rPr lang="fr" sz="1300">
                <a:solidFill>
                  <a:schemeClr val="lt1"/>
                </a:solidFill>
                <a:latin typeface="Lato"/>
                <a:ea typeface="Lato"/>
                <a:cs typeface="Lato"/>
                <a:sym typeface="Lato"/>
              </a:rPr>
              <a:t>Méthode d’acquisition</a:t>
            </a:r>
            <a:endParaRPr sz="1300">
              <a:solidFill>
                <a:schemeClr val="lt1"/>
              </a:solidFill>
              <a:latin typeface="Lato"/>
              <a:ea typeface="Lato"/>
              <a:cs typeface="Lato"/>
              <a:sym typeface="Lato"/>
            </a:endParaRPr>
          </a:p>
          <a:p>
            <a:pPr marL="0" lvl="0" indent="0" algn="l" rtl="0">
              <a:spcBef>
                <a:spcPts val="0"/>
              </a:spcBef>
              <a:spcAft>
                <a:spcPts val="0"/>
              </a:spcAft>
              <a:buNone/>
            </a:pPr>
            <a:r>
              <a:rPr lang="fr" sz="1300">
                <a:solidFill>
                  <a:schemeClr val="lt1"/>
                </a:solidFill>
                <a:latin typeface="Lato"/>
                <a:ea typeface="Lato"/>
                <a:cs typeface="Lato"/>
                <a:sym typeface="Lato"/>
              </a:rPr>
              <a:t>Interface 1</a:t>
            </a:r>
            <a:endParaRPr sz="1300">
              <a:solidFill>
                <a:schemeClr val="lt1"/>
              </a:solidFill>
              <a:latin typeface="Lato"/>
              <a:ea typeface="Lato"/>
              <a:cs typeface="Lato"/>
              <a:sym typeface="Lato"/>
            </a:endParaRPr>
          </a:p>
        </p:txBody>
      </p:sp>
      <p:sp>
        <p:nvSpPr>
          <p:cNvPr id="1330" name="Google Shape;1330;p107"/>
          <p:cNvSpPr txBox="1"/>
          <p:nvPr/>
        </p:nvSpPr>
        <p:spPr>
          <a:xfrm>
            <a:off x="6478900" y="3333000"/>
            <a:ext cx="2448300" cy="9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Données de sortie</a:t>
            </a:r>
            <a:endParaRPr sz="1300">
              <a:solidFill>
                <a:schemeClr val="lt1"/>
              </a:solidFill>
              <a:latin typeface="Lato"/>
              <a:ea typeface="Lato"/>
              <a:cs typeface="Lato"/>
              <a:sym typeface="Lato"/>
            </a:endParaRPr>
          </a:p>
          <a:p>
            <a:pPr marL="0" lvl="0" indent="0" algn="l" rtl="0">
              <a:spcBef>
                <a:spcPts val="0"/>
              </a:spcBef>
              <a:spcAft>
                <a:spcPts val="0"/>
              </a:spcAft>
              <a:buNone/>
            </a:pPr>
            <a:r>
              <a:rPr lang="fr" sz="1300">
                <a:solidFill>
                  <a:schemeClr val="lt1"/>
                </a:solidFill>
                <a:latin typeface="Lato"/>
                <a:ea typeface="Lato"/>
                <a:cs typeface="Lato"/>
                <a:sym typeface="Lato"/>
              </a:rPr>
              <a:t>Méthode de sortie</a:t>
            </a:r>
            <a:endParaRPr sz="1300">
              <a:solidFill>
                <a:schemeClr val="lt1"/>
              </a:solidFill>
              <a:latin typeface="Lato"/>
              <a:ea typeface="Lato"/>
              <a:cs typeface="Lato"/>
              <a:sym typeface="Lato"/>
            </a:endParaRPr>
          </a:p>
          <a:p>
            <a:pPr marL="0" lvl="0" indent="0" algn="l" rtl="0">
              <a:spcBef>
                <a:spcPts val="0"/>
              </a:spcBef>
              <a:spcAft>
                <a:spcPts val="0"/>
              </a:spcAft>
              <a:buNone/>
            </a:pPr>
            <a:r>
              <a:rPr lang="fr" sz="1300">
                <a:solidFill>
                  <a:schemeClr val="lt1"/>
                </a:solidFill>
                <a:latin typeface="Lato"/>
                <a:ea typeface="Lato"/>
                <a:cs typeface="Lato"/>
                <a:sym typeface="Lato"/>
              </a:rPr>
              <a:t>Interface 2</a:t>
            </a:r>
            <a:endParaRPr sz="1300">
              <a:solidFill>
                <a:schemeClr val="lt1"/>
              </a:solidFill>
              <a:latin typeface="Lato"/>
              <a:ea typeface="Lato"/>
              <a:cs typeface="Lato"/>
              <a:sym typeface="Lato"/>
            </a:endParaRPr>
          </a:p>
        </p:txBody>
      </p:sp>
      <p:sp>
        <p:nvSpPr>
          <p:cNvPr id="1331" name="Google Shape;1331;p107"/>
          <p:cNvSpPr txBox="1"/>
          <p:nvPr/>
        </p:nvSpPr>
        <p:spPr>
          <a:xfrm>
            <a:off x="3964050" y="3164475"/>
            <a:ext cx="1215900" cy="36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Traitement</a:t>
            </a:r>
            <a:endParaRPr sz="13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sp>
        <p:nvSpPr>
          <p:cNvPr id="1336" name="Google Shape;1336;p10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Spécification des fonctions</a:t>
            </a:r>
            <a:endParaRPr/>
          </a:p>
        </p:txBody>
      </p:sp>
      <p:sp>
        <p:nvSpPr>
          <p:cNvPr id="1337" name="Google Shape;1337;p108"/>
          <p:cNvSpPr/>
          <p:nvPr/>
        </p:nvSpPr>
        <p:spPr>
          <a:xfrm>
            <a:off x="1594475" y="1111000"/>
            <a:ext cx="6336900" cy="125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 principale :</a:t>
            </a:r>
            <a:endParaRPr b="1">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Contenir et chauffer des aliments liquides ou solides pour la cuisson.</a:t>
            </a:r>
            <a:endParaRPr>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p:txBody>
      </p:sp>
      <p:sp>
        <p:nvSpPr>
          <p:cNvPr id="1338" name="Google Shape;1338;p108"/>
          <p:cNvSpPr/>
          <p:nvPr/>
        </p:nvSpPr>
        <p:spPr>
          <a:xfrm>
            <a:off x="1594475" y="2726050"/>
            <a:ext cx="6336900" cy="2150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Fonctions secondaires :</a:t>
            </a:r>
            <a:endParaRPr b="1">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Répartir uniformément la chaleur pour une cuisson homogène.</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Transférer la chaleur efficacement de la source de chaleur aux aliments.</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Assurer une manipulation sécurisée pendant la cuisson, le transport et le service.</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Permettre le versement facile des liquides ou des aliments.</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Faciliter le nettoyage après utilisation.</a:t>
            </a:r>
            <a:endParaRPr>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91"/>
          <p:cNvSpPr txBox="1">
            <a:spLocks noGrp="1"/>
          </p:cNvSpPr>
          <p:nvPr>
            <p:ph type="title"/>
          </p:nvPr>
        </p:nvSpPr>
        <p:spPr>
          <a:xfrm>
            <a:off x="1297500" y="393750"/>
            <a:ext cx="2389500" cy="57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Sommaire</a:t>
            </a:r>
            <a:endParaRPr/>
          </a:p>
        </p:txBody>
      </p:sp>
      <p:sp>
        <p:nvSpPr>
          <p:cNvPr id="1094" name="Google Shape;1094;p91"/>
          <p:cNvSpPr/>
          <p:nvPr/>
        </p:nvSpPr>
        <p:spPr>
          <a:xfrm>
            <a:off x="3161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1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Introduction au Cahier des Charges</a:t>
            </a:r>
            <a:endParaRPr sz="1200">
              <a:latin typeface="Lato"/>
              <a:ea typeface="Lato"/>
              <a:cs typeface="Lato"/>
              <a:sym typeface="Lato"/>
            </a:endParaRPr>
          </a:p>
        </p:txBody>
      </p:sp>
      <p:sp>
        <p:nvSpPr>
          <p:cNvPr id="1095" name="Google Shape;1095;p91"/>
          <p:cNvSpPr/>
          <p:nvPr/>
        </p:nvSpPr>
        <p:spPr>
          <a:xfrm>
            <a:off x="17458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2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TP : Utilisation des outils diagramme Bête à Cornes et Fiche de Cadrage</a:t>
            </a:r>
            <a:endParaRPr sz="1200">
              <a:latin typeface="Lato"/>
              <a:ea typeface="Lato"/>
              <a:cs typeface="Lato"/>
              <a:sym typeface="Lato"/>
            </a:endParaRPr>
          </a:p>
        </p:txBody>
      </p:sp>
      <p:sp>
        <p:nvSpPr>
          <p:cNvPr id="1096" name="Google Shape;1096;p91"/>
          <p:cNvSpPr/>
          <p:nvPr/>
        </p:nvSpPr>
        <p:spPr>
          <a:xfrm>
            <a:off x="31755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3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L’Analyse Fonctionnelle</a:t>
            </a:r>
            <a:endParaRPr sz="1200">
              <a:latin typeface="Lato"/>
              <a:ea typeface="Lato"/>
              <a:cs typeface="Lato"/>
              <a:sym typeface="Lato"/>
            </a:endParaRPr>
          </a:p>
        </p:txBody>
      </p:sp>
      <p:sp>
        <p:nvSpPr>
          <p:cNvPr id="1097" name="Google Shape;1097;p91"/>
          <p:cNvSpPr/>
          <p:nvPr/>
        </p:nvSpPr>
        <p:spPr>
          <a:xfrm>
            <a:off x="46052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4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TP : Création de l’analyse fonctionnelle d’un projet</a:t>
            </a:r>
            <a:endParaRPr sz="1200">
              <a:latin typeface="Lato"/>
              <a:ea typeface="Lato"/>
              <a:cs typeface="Lato"/>
              <a:sym typeface="Lato"/>
            </a:endParaRPr>
          </a:p>
        </p:txBody>
      </p:sp>
      <p:sp>
        <p:nvSpPr>
          <p:cNvPr id="1098" name="Google Shape;1098;p91"/>
          <p:cNvSpPr/>
          <p:nvPr/>
        </p:nvSpPr>
        <p:spPr>
          <a:xfrm>
            <a:off x="60349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5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Rappels &amp; Méthode MoSCoW</a:t>
            </a:r>
            <a:endParaRPr sz="1200">
              <a:latin typeface="Lato"/>
              <a:ea typeface="Lato"/>
              <a:cs typeface="Lato"/>
              <a:sym typeface="Lato"/>
            </a:endParaRPr>
          </a:p>
        </p:txBody>
      </p:sp>
      <p:sp>
        <p:nvSpPr>
          <p:cNvPr id="1099" name="Google Shape;1099;p91"/>
          <p:cNvSpPr/>
          <p:nvPr/>
        </p:nvSpPr>
        <p:spPr>
          <a:xfrm>
            <a:off x="74646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6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Etude de cas (Préparation à l’examen)</a:t>
            </a:r>
            <a:endParaRPr sz="1200">
              <a:latin typeface="Lato"/>
              <a:ea typeface="Lato"/>
              <a:cs typeface="Lato"/>
              <a:sym typeface="Lato"/>
            </a:endParaRPr>
          </a:p>
        </p:txBody>
      </p:sp>
      <p:sp>
        <p:nvSpPr>
          <p:cNvPr id="1100" name="Google Shape;1100;p91"/>
          <p:cNvSpPr/>
          <p:nvPr/>
        </p:nvSpPr>
        <p:spPr>
          <a:xfrm>
            <a:off x="17458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101" name="Google Shape;1101;p91"/>
          <p:cNvSpPr/>
          <p:nvPr/>
        </p:nvSpPr>
        <p:spPr>
          <a:xfrm>
            <a:off x="3161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102" name="Google Shape;1102;p91"/>
          <p:cNvSpPr/>
          <p:nvPr/>
        </p:nvSpPr>
        <p:spPr>
          <a:xfrm>
            <a:off x="31755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103" name="Google Shape;1103;p91"/>
          <p:cNvSpPr/>
          <p:nvPr/>
        </p:nvSpPr>
        <p:spPr>
          <a:xfrm>
            <a:off x="46052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104" name="Google Shape;1104;p91"/>
          <p:cNvSpPr/>
          <p:nvPr/>
        </p:nvSpPr>
        <p:spPr>
          <a:xfrm>
            <a:off x="60349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105" name="Google Shape;1105;p91"/>
          <p:cNvSpPr/>
          <p:nvPr/>
        </p:nvSpPr>
        <p:spPr>
          <a:xfrm>
            <a:off x="7464625" y="1441938"/>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106" name="Google Shape;1106;p91"/>
          <p:cNvSpPr/>
          <p:nvPr/>
        </p:nvSpPr>
        <p:spPr>
          <a:xfrm>
            <a:off x="6550225" y="284550"/>
            <a:ext cx="2340300" cy="685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21h de cours</a:t>
            </a:r>
            <a:endParaRPr>
              <a:latin typeface="Lato"/>
              <a:ea typeface="Lato"/>
              <a:cs typeface="Lato"/>
              <a:sym typeface="Lato"/>
            </a:endParaRPr>
          </a:p>
        </p:txBody>
      </p:sp>
      <p:sp>
        <p:nvSpPr>
          <p:cNvPr id="1107" name="Google Shape;1107;p91"/>
          <p:cNvSpPr/>
          <p:nvPr/>
        </p:nvSpPr>
        <p:spPr>
          <a:xfrm>
            <a:off x="3124675" y="1389150"/>
            <a:ext cx="1415100" cy="2041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343" name="Google Shape;1343;p10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Décomposition de fonctions</a:t>
            </a:r>
            <a:endParaRPr/>
          </a:p>
        </p:txBody>
      </p:sp>
      <p:sp>
        <p:nvSpPr>
          <p:cNvPr id="1344" name="Google Shape;1344;p109"/>
          <p:cNvSpPr/>
          <p:nvPr/>
        </p:nvSpPr>
        <p:spPr>
          <a:xfrm>
            <a:off x="1387175" y="1977750"/>
            <a:ext cx="3333000" cy="13683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Sous-fonctions de chauffage </a:t>
            </a:r>
            <a:endParaRPr sz="1200" b="1">
              <a:latin typeface="Lato"/>
              <a:ea typeface="Lato"/>
              <a:cs typeface="Lato"/>
              <a:sym typeface="Lato"/>
            </a:endParaRPr>
          </a:p>
          <a:p>
            <a:pPr marL="0" lvl="0" indent="0" algn="ctr" rtl="0">
              <a:spcBef>
                <a:spcPts val="0"/>
              </a:spcBef>
              <a:spcAft>
                <a:spcPts val="0"/>
              </a:spcAft>
              <a:buNone/>
            </a:pP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Absorber la chaleur de la source de chaleur.</a:t>
            </a: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Transférer la chaleur aux aliments de manière uniforme.</a:t>
            </a: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Réagir rapidement aux ajustements de température.</a:t>
            </a:r>
            <a:endParaRPr sz="1200">
              <a:latin typeface="Lato"/>
              <a:ea typeface="Lato"/>
              <a:cs typeface="Lato"/>
              <a:sym typeface="Lato"/>
            </a:endParaRPr>
          </a:p>
        </p:txBody>
      </p:sp>
      <p:sp>
        <p:nvSpPr>
          <p:cNvPr id="1345" name="Google Shape;1345;p109"/>
          <p:cNvSpPr/>
          <p:nvPr/>
        </p:nvSpPr>
        <p:spPr>
          <a:xfrm>
            <a:off x="4913725" y="1977750"/>
            <a:ext cx="3333000" cy="13683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Sous-fonctions de manipulation</a:t>
            </a:r>
            <a:r>
              <a:rPr lang="fr" sz="1200">
                <a:latin typeface="Lato"/>
                <a:ea typeface="Lato"/>
                <a:cs typeface="Lato"/>
                <a:sym typeface="Lato"/>
              </a:rPr>
              <a:t> </a:t>
            </a:r>
            <a:endParaRPr sz="1200">
              <a:latin typeface="Lato"/>
              <a:ea typeface="Lato"/>
              <a:cs typeface="Lato"/>
              <a:sym typeface="Lato"/>
            </a:endParaRPr>
          </a:p>
          <a:p>
            <a:pPr marL="0" lvl="0" indent="0" algn="ctr" rtl="0">
              <a:spcBef>
                <a:spcPts val="0"/>
              </a:spcBef>
              <a:spcAft>
                <a:spcPts val="0"/>
              </a:spcAft>
              <a:buNone/>
            </a:pP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Offrir une prise ergonomique avec des poignées isolées thermiquement.</a:t>
            </a: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Être assez léger pour être manipulé facilement, même lorsqu'il est plein.</a:t>
            </a:r>
            <a:endParaRPr sz="1200">
              <a:latin typeface="Lato"/>
              <a:ea typeface="Lato"/>
              <a:cs typeface="Lato"/>
              <a:sym typeface="Lato"/>
            </a:endParaRPr>
          </a:p>
          <a:p>
            <a:pPr marL="0" lvl="0" indent="0" algn="ctr" rtl="0">
              <a:spcBef>
                <a:spcPts val="0"/>
              </a:spcBef>
              <a:spcAft>
                <a:spcPts val="0"/>
              </a:spcAft>
              <a:buNone/>
            </a:pPr>
            <a:endParaRPr sz="1200">
              <a:latin typeface="Lato"/>
              <a:ea typeface="Lato"/>
              <a:cs typeface="Lato"/>
              <a:sym typeface="Lato"/>
            </a:endParaRPr>
          </a:p>
        </p:txBody>
      </p:sp>
      <p:sp>
        <p:nvSpPr>
          <p:cNvPr id="1346" name="Google Shape;1346;p109"/>
          <p:cNvSpPr/>
          <p:nvPr/>
        </p:nvSpPr>
        <p:spPr>
          <a:xfrm>
            <a:off x="1387175" y="3518900"/>
            <a:ext cx="3333000" cy="13683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Sous-fonctions de versement</a:t>
            </a:r>
            <a:r>
              <a:rPr lang="fr" sz="1200">
                <a:latin typeface="Lato"/>
                <a:ea typeface="Lato"/>
                <a:cs typeface="Lato"/>
                <a:sym typeface="Lato"/>
              </a:rPr>
              <a:t> </a:t>
            </a:r>
            <a:endParaRPr sz="1200">
              <a:latin typeface="Lato"/>
              <a:ea typeface="Lato"/>
              <a:cs typeface="Lato"/>
              <a:sym typeface="Lato"/>
            </a:endParaRPr>
          </a:p>
          <a:p>
            <a:pPr marL="0" lvl="0" indent="0" algn="ctr" rtl="0">
              <a:spcBef>
                <a:spcPts val="0"/>
              </a:spcBef>
              <a:spcAft>
                <a:spcPts val="0"/>
              </a:spcAft>
              <a:buNone/>
            </a:pP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Avoir un bec verseur pour faciliter le transfert des liquides.</a:t>
            </a: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Avoir un couvercle avec des ouvertures pour permettre un écoulement contrôlé.</a:t>
            </a:r>
            <a:endParaRPr sz="1200">
              <a:latin typeface="Lato"/>
              <a:ea typeface="Lato"/>
              <a:cs typeface="Lato"/>
              <a:sym typeface="Lato"/>
            </a:endParaRPr>
          </a:p>
          <a:p>
            <a:pPr marL="0" lvl="0" indent="0" algn="ctr" rtl="0">
              <a:spcBef>
                <a:spcPts val="0"/>
              </a:spcBef>
              <a:spcAft>
                <a:spcPts val="0"/>
              </a:spcAft>
              <a:buNone/>
            </a:pPr>
            <a:endParaRPr sz="1200">
              <a:latin typeface="Lato"/>
              <a:ea typeface="Lato"/>
              <a:cs typeface="Lato"/>
              <a:sym typeface="Lato"/>
            </a:endParaRPr>
          </a:p>
        </p:txBody>
      </p:sp>
      <p:sp>
        <p:nvSpPr>
          <p:cNvPr id="1347" name="Google Shape;1347;p109"/>
          <p:cNvSpPr/>
          <p:nvPr/>
        </p:nvSpPr>
        <p:spPr>
          <a:xfrm>
            <a:off x="4913725" y="3518900"/>
            <a:ext cx="3333000" cy="13683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Sous-fonctions de nettoyage </a:t>
            </a:r>
            <a:endParaRPr sz="1200" b="1">
              <a:latin typeface="Lato"/>
              <a:ea typeface="Lato"/>
              <a:cs typeface="Lato"/>
              <a:sym typeface="Lato"/>
            </a:endParaRPr>
          </a:p>
          <a:p>
            <a:pPr marL="0" lvl="0" indent="0" algn="ctr" rtl="0">
              <a:spcBef>
                <a:spcPts val="0"/>
              </a:spcBef>
              <a:spcAft>
                <a:spcPts val="0"/>
              </a:spcAft>
              <a:buNone/>
            </a:pP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Être conçue avec des matériaux et des revêtements faciles à nettoyer.</a:t>
            </a: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Résister à la corrosion et à l'accumulation de résidus alimentaires.</a:t>
            </a:r>
            <a:endParaRPr sz="1200">
              <a:latin typeface="Lato"/>
              <a:ea typeface="Lato"/>
              <a:cs typeface="Lato"/>
              <a:sym typeface="Lato"/>
            </a:endParaRPr>
          </a:p>
          <a:p>
            <a:pPr marL="0" lvl="0" indent="0" algn="ctr" rtl="0">
              <a:spcBef>
                <a:spcPts val="0"/>
              </a:spcBef>
              <a:spcAft>
                <a:spcPts val="0"/>
              </a:spcAft>
              <a:buNone/>
            </a:pPr>
            <a:endParaRPr sz="1200">
              <a:latin typeface="Lato"/>
              <a:ea typeface="Lato"/>
              <a:cs typeface="Lato"/>
              <a:sym typeface="Lato"/>
            </a:endParaRPr>
          </a:p>
        </p:txBody>
      </p:sp>
      <p:sp>
        <p:nvSpPr>
          <p:cNvPr id="1348" name="Google Shape;1348;p109"/>
          <p:cNvSpPr txBox="1">
            <a:spLocks noGrp="1"/>
          </p:cNvSpPr>
          <p:nvPr>
            <p:ph type="body" idx="1"/>
          </p:nvPr>
        </p:nvSpPr>
        <p:spPr>
          <a:xfrm>
            <a:off x="1129050" y="1194150"/>
            <a:ext cx="7375800" cy="698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Décomposer chaque fonction en sous-fonctions plus spécifiques. Cette décomposition hiérarchique permet de détailler chaque aspect du système de manière à faciliter la compréhension et la gestion.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11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Analyse des Flux et des données</a:t>
            </a:r>
            <a:endParaRPr/>
          </a:p>
        </p:txBody>
      </p:sp>
      <p:sp>
        <p:nvSpPr>
          <p:cNvPr id="1354" name="Google Shape;1354;p110"/>
          <p:cNvSpPr/>
          <p:nvPr/>
        </p:nvSpPr>
        <p:spPr>
          <a:xfrm>
            <a:off x="3681088" y="1163325"/>
            <a:ext cx="2249700" cy="4302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Mettre les aliments dans la casserole</a:t>
            </a:r>
            <a:endParaRPr sz="1200">
              <a:latin typeface="Lato"/>
              <a:ea typeface="Lato"/>
              <a:cs typeface="Lato"/>
              <a:sym typeface="Lato"/>
            </a:endParaRPr>
          </a:p>
        </p:txBody>
      </p:sp>
      <p:sp>
        <p:nvSpPr>
          <p:cNvPr id="1355" name="Google Shape;1355;p110"/>
          <p:cNvSpPr/>
          <p:nvPr/>
        </p:nvSpPr>
        <p:spPr>
          <a:xfrm>
            <a:off x="2155438" y="1141875"/>
            <a:ext cx="1172700" cy="473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Début</a:t>
            </a:r>
            <a:endParaRPr>
              <a:latin typeface="Lato"/>
              <a:ea typeface="Lato"/>
              <a:cs typeface="Lato"/>
              <a:sym typeface="Lato"/>
            </a:endParaRPr>
          </a:p>
        </p:txBody>
      </p:sp>
      <p:sp>
        <p:nvSpPr>
          <p:cNvPr id="1356" name="Google Shape;1356;p110"/>
          <p:cNvSpPr/>
          <p:nvPr/>
        </p:nvSpPr>
        <p:spPr>
          <a:xfrm>
            <a:off x="3861300" y="1878588"/>
            <a:ext cx="1889275" cy="596650"/>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Plaque allumée ?</a:t>
            </a:r>
            <a:endParaRPr sz="1200">
              <a:latin typeface="Lato"/>
              <a:ea typeface="Lato"/>
              <a:cs typeface="Lato"/>
              <a:sym typeface="Lato"/>
            </a:endParaRPr>
          </a:p>
        </p:txBody>
      </p:sp>
      <p:sp>
        <p:nvSpPr>
          <p:cNvPr id="1357" name="Google Shape;1357;p110"/>
          <p:cNvSpPr/>
          <p:nvPr/>
        </p:nvSpPr>
        <p:spPr>
          <a:xfrm>
            <a:off x="5930788" y="2475250"/>
            <a:ext cx="2249700" cy="4302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Absorber la chaleur de la source de chaleur</a:t>
            </a:r>
            <a:endParaRPr sz="1200">
              <a:latin typeface="Lato"/>
              <a:ea typeface="Lato"/>
              <a:cs typeface="Lato"/>
              <a:sym typeface="Lato"/>
            </a:endParaRPr>
          </a:p>
        </p:txBody>
      </p:sp>
      <p:sp>
        <p:nvSpPr>
          <p:cNvPr id="1358" name="Google Shape;1358;p110"/>
          <p:cNvSpPr/>
          <p:nvPr/>
        </p:nvSpPr>
        <p:spPr>
          <a:xfrm>
            <a:off x="5930788" y="3207413"/>
            <a:ext cx="2249700" cy="4302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Transférer la chaleur aux aliments de manière uniforme</a:t>
            </a:r>
            <a:endParaRPr sz="1200">
              <a:latin typeface="Lato"/>
              <a:ea typeface="Lato"/>
              <a:cs typeface="Lato"/>
              <a:sym typeface="Lato"/>
            </a:endParaRPr>
          </a:p>
        </p:txBody>
      </p:sp>
      <p:sp>
        <p:nvSpPr>
          <p:cNvPr id="1359" name="Google Shape;1359;p110"/>
          <p:cNvSpPr/>
          <p:nvPr/>
        </p:nvSpPr>
        <p:spPr>
          <a:xfrm>
            <a:off x="963513" y="2475250"/>
            <a:ext cx="2249700" cy="4302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Allumer la plaque</a:t>
            </a:r>
            <a:endParaRPr sz="1200">
              <a:latin typeface="Lato"/>
              <a:ea typeface="Lato"/>
              <a:cs typeface="Lato"/>
              <a:sym typeface="Lato"/>
            </a:endParaRPr>
          </a:p>
        </p:txBody>
      </p:sp>
      <p:cxnSp>
        <p:nvCxnSpPr>
          <p:cNvPr id="1360" name="Google Shape;1360;p110"/>
          <p:cNvCxnSpPr>
            <a:stCxn id="1356" idx="1"/>
            <a:endCxn id="1359" idx="0"/>
          </p:cNvCxnSpPr>
          <p:nvPr/>
        </p:nvCxnSpPr>
        <p:spPr>
          <a:xfrm flipH="1">
            <a:off x="2088300" y="2176913"/>
            <a:ext cx="1773000" cy="298200"/>
          </a:xfrm>
          <a:prstGeom prst="bentConnector2">
            <a:avLst/>
          </a:prstGeom>
          <a:noFill/>
          <a:ln w="9525" cap="flat" cmpd="sng">
            <a:solidFill>
              <a:schemeClr val="dk2"/>
            </a:solidFill>
            <a:prstDash val="solid"/>
            <a:round/>
            <a:headEnd type="none" w="med" len="med"/>
            <a:tailEnd type="stealth" w="med" len="med"/>
          </a:ln>
        </p:spPr>
      </p:cxnSp>
      <p:cxnSp>
        <p:nvCxnSpPr>
          <p:cNvPr id="1361" name="Google Shape;1361;p110"/>
          <p:cNvCxnSpPr>
            <a:stCxn id="1356" idx="3"/>
            <a:endCxn id="1357" idx="0"/>
          </p:cNvCxnSpPr>
          <p:nvPr/>
        </p:nvCxnSpPr>
        <p:spPr>
          <a:xfrm>
            <a:off x="5750575" y="2176913"/>
            <a:ext cx="1305000" cy="298200"/>
          </a:xfrm>
          <a:prstGeom prst="bentConnector2">
            <a:avLst/>
          </a:prstGeom>
          <a:noFill/>
          <a:ln w="9525" cap="flat" cmpd="sng">
            <a:solidFill>
              <a:schemeClr val="dk2"/>
            </a:solidFill>
            <a:prstDash val="solid"/>
            <a:round/>
            <a:headEnd type="none" w="med" len="med"/>
            <a:tailEnd type="stealth" w="med" len="med"/>
          </a:ln>
        </p:spPr>
      </p:cxnSp>
      <p:cxnSp>
        <p:nvCxnSpPr>
          <p:cNvPr id="1362" name="Google Shape;1362;p110"/>
          <p:cNvCxnSpPr>
            <a:endCxn id="1357" idx="1"/>
          </p:cNvCxnSpPr>
          <p:nvPr/>
        </p:nvCxnSpPr>
        <p:spPr>
          <a:xfrm>
            <a:off x="3213088" y="2690350"/>
            <a:ext cx="2717700" cy="0"/>
          </a:xfrm>
          <a:prstGeom prst="straightConnector1">
            <a:avLst/>
          </a:prstGeom>
          <a:noFill/>
          <a:ln w="9525" cap="flat" cmpd="sng">
            <a:solidFill>
              <a:schemeClr val="dk2"/>
            </a:solidFill>
            <a:prstDash val="solid"/>
            <a:round/>
            <a:headEnd type="none" w="med" len="med"/>
            <a:tailEnd type="stealth" w="med" len="med"/>
          </a:ln>
        </p:spPr>
      </p:cxnSp>
      <p:sp>
        <p:nvSpPr>
          <p:cNvPr id="1363" name="Google Shape;1363;p110"/>
          <p:cNvSpPr/>
          <p:nvPr/>
        </p:nvSpPr>
        <p:spPr>
          <a:xfrm>
            <a:off x="3328138" y="3207425"/>
            <a:ext cx="2249700" cy="4302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Sortir les aliments de la casserole</a:t>
            </a:r>
            <a:endParaRPr sz="1200">
              <a:latin typeface="Lato"/>
              <a:ea typeface="Lato"/>
              <a:cs typeface="Lato"/>
              <a:sym typeface="Lato"/>
            </a:endParaRPr>
          </a:p>
        </p:txBody>
      </p:sp>
      <p:sp>
        <p:nvSpPr>
          <p:cNvPr id="1364" name="Google Shape;1364;p110"/>
          <p:cNvSpPr/>
          <p:nvPr/>
        </p:nvSpPr>
        <p:spPr>
          <a:xfrm>
            <a:off x="3328138" y="4013675"/>
            <a:ext cx="2249700" cy="4302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Laver la casserole</a:t>
            </a:r>
            <a:endParaRPr sz="1200">
              <a:latin typeface="Lato"/>
              <a:ea typeface="Lato"/>
              <a:cs typeface="Lato"/>
              <a:sym typeface="Lato"/>
            </a:endParaRPr>
          </a:p>
        </p:txBody>
      </p:sp>
      <p:sp>
        <p:nvSpPr>
          <p:cNvPr id="1365" name="Google Shape;1365;p110"/>
          <p:cNvSpPr/>
          <p:nvPr/>
        </p:nvSpPr>
        <p:spPr>
          <a:xfrm>
            <a:off x="963513" y="3097275"/>
            <a:ext cx="1773000" cy="7398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Avoir le bec verseur pour faciliter le transfert des liquides </a:t>
            </a:r>
            <a:endParaRPr sz="1200">
              <a:latin typeface="Lato"/>
              <a:ea typeface="Lato"/>
              <a:cs typeface="Lato"/>
              <a:sym typeface="Lato"/>
            </a:endParaRPr>
          </a:p>
        </p:txBody>
      </p:sp>
      <p:sp>
        <p:nvSpPr>
          <p:cNvPr id="1366" name="Google Shape;1366;p110"/>
          <p:cNvSpPr txBox="1"/>
          <p:nvPr/>
        </p:nvSpPr>
        <p:spPr>
          <a:xfrm>
            <a:off x="6187963" y="1898700"/>
            <a:ext cx="658500" cy="20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Oui</a:t>
            </a:r>
            <a:endParaRPr sz="1300">
              <a:solidFill>
                <a:schemeClr val="lt1"/>
              </a:solidFill>
              <a:latin typeface="Lato"/>
              <a:ea typeface="Lato"/>
              <a:cs typeface="Lato"/>
              <a:sym typeface="Lato"/>
            </a:endParaRPr>
          </a:p>
        </p:txBody>
      </p:sp>
      <p:sp>
        <p:nvSpPr>
          <p:cNvPr id="1367" name="Google Shape;1367;p110"/>
          <p:cNvSpPr txBox="1"/>
          <p:nvPr/>
        </p:nvSpPr>
        <p:spPr>
          <a:xfrm>
            <a:off x="2503313" y="1898700"/>
            <a:ext cx="658500" cy="20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Non</a:t>
            </a:r>
            <a:endParaRPr sz="1300">
              <a:solidFill>
                <a:schemeClr val="lt1"/>
              </a:solidFill>
              <a:latin typeface="Lato"/>
              <a:ea typeface="Lato"/>
              <a:cs typeface="Lato"/>
              <a:sym typeface="Lato"/>
            </a:endParaRPr>
          </a:p>
        </p:txBody>
      </p:sp>
      <p:sp>
        <p:nvSpPr>
          <p:cNvPr id="1368" name="Google Shape;1368;p110"/>
          <p:cNvSpPr/>
          <p:nvPr/>
        </p:nvSpPr>
        <p:spPr>
          <a:xfrm>
            <a:off x="963513" y="3935950"/>
            <a:ext cx="1773000" cy="7398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Être conçue avec des matériaux et des revêtements faciles à nettoyer.</a:t>
            </a:r>
            <a:endParaRPr sz="1200" b="1">
              <a:latin typeface="Lato"/>
              <a:ea typeface="Lato"/>
              <a:cs typeface="Lato"/>
              <a:sym typeface="Lato"/>
            </a:endParaRPr>
          </a:p>
        </p:txBody>
      </p:sp>
      <p:cxnSp>
        <p:nvCxnSpPr>
          <p:cNvPr id="1369" name="Google Shape;1369;p110"/>
          <p:cNvCxnSpPr>
            <a:stCxn id="1357" idx="2"/>
            <a:endCxn id="1358" idx="0"/>
          </p:cNvCxnSpPr>
          <p:nvPr/>
        </p:nvCxnSpPr>
        <p:spPr>
          <a:xfrm>
            <a:off x="7055638" y="2905450"/>
            <a:ext cx="0" cy="302100"/>
          </a:xfrm>
          <a:prstGeom prst="straightConnector1">
            <a:avLst/>
          </a:prstGeom>
          <a:noFill/>
          <a:ln w="9525" cap="flat" cmpd="sng">
            <a:solidFill>
              <a:schemeClr val="dk2"/>
            </a:solidFill>
            <a:prstDash val="solid"/>
            <a:round/>
            <a:headEnd type="none" w="med" len="med"/>
            <a:tailEnd type="triangle" w="med" len="med"/>
          </a:ln>
        </p:spPr>
      </p:cxnSp>
      <p:cxnSp>
        <p:nvCxnSpPr>
          <p:cNvPr id="1370" name="Google Shape;1370;p110"/>
          <p:cNvCxnSpPr>
            <a:stCxn id="1358" idx="1"/>
            <a:endCxn id="1363" idx="3"/>
          </p:cNvCxnSpPr>
          <p:nvPr/>
        </p:nvCxnSpPr>
        <p:spPr>
          <a:xfrm rot="10800000">
            <a:off x="5577988" y="3422513"/>
            <a:ext cx="352800" cy="0"/>
          </a:xfrm>
          <a:prstGeom prst="straightConnector1">
            <a:avLst/>
          </a:prstGeom>
          <a:noFill/>
          <a:ln w="9525" cap="flat" cmpd="sng">
            <a:solidFill>
              <a:schemeClr val="dk2"/>
            </a:solidFill>
            <a:prstDash val="solid"/>
            <a:round/>
            <a:headEnd type="none" w="med" len="med"/>
            <a:tailEnd type="triangle" w="med" len="med"/>
          </a:ln>
        </p:spPr>
      </p:cxnSp>
      <p:cxnSp>
        <p:nvCxnSpPr>
          <p:cNvPr id="1371" name="Google Shape;1371;p110"/>
          <p:cNvCxnSpPr>
            <a:stCxn id="1363" idx="2"/>
            <a:endCxn id="1364" idx="0"/>
          </p:cNvCxnSpPr>
          <p:nvPr/>
        </p:nvCxnSpPr>
        <p:spPr>
          <a:xfrm>
            <a:off x="4452988" y="3637625"/>
            <a:ext cx="0" cy="376200"/>
          </a:xfrm>
          <a:prstGeom prst="straightConnector1">
            <a:avLst/>
          </a:prstGeom>
          <a:noFill/>
          <a:ln w="9525" cap="flat" cmpd="sng">
            <a:solidFill>
              <a:schemeClr val="dk2"/>
            </a:solidFill>
            <a:prstDash val="solid"/>
            <a:round/>
            <a:headEnd type="none" w="med" len="med"/>
            <a:tailEnd type="triangle" w="med" len="med"/>
          </a:ln>
        </p:spPr>
      </p:cxnSp>
      <p:sp>
        <p:nvSpPr>
          <p:cNvPr id="1372" name="Google Shape;1372;p110"/>
          <p:cNvSpPr/>
          <p:nvPr/>
        </p:nvSpPr>
        <p:spPr>
          <a:xfrm>
            <a:off x="6469288" y="3992225"/>
            <a:ext cx="1172700" cy="473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Fin</a:t>
            </a:r>
            <a:endParaRPr>
              <a:latin typeface="Lato"/>
              <a:ea typeface="Lato"/>
              <a:cs typeface="Lato"/>
              <a:sym typeface="Lato"/>
            </a:endParaRPr>
          </a:p>
        </p:txBody>
      </p:sp>
      <p:cxnSp>
        <p:nvCxnSpPr>
          <p:cNvPr id="1373" name="Google Shape;1373;p110"/>
          <p:cNvCxnSpPr>
            <a:stCxn id="1364" idx="3"/>
            <a:endCxn id="1372" idx="1"/>
          </p:cNvCxnSpPr>
          <p:nvPr/>
        </p:nvCxnSpPr>
        <p:spPr>
          <a:xfrm>
            <a:off x="5577838" y="4228775"/>
            <a:ext cx="891600" cy="0"/>
          </a:xfrm>
          <a:prstGeom prst="straightConnector1">
            <a:avLst/>
          </a:prstGeom>
          <a:noFill/>
          <a:ln w="9525" cap="flat" cmpd="sng">
            <a:solidFill>
              <a:schemeClr val="dk2"/>
            </a:solidFill>
            <a:prstDash val="solid"/>
            <a:round/>
            <a:headEnd type="none" w="med" len="med"/>
            <a:tailEnd type="triangle" w="med" len="med"/>
          </a:ln>
        </p:spPr>
      </p:cxnSp>
      <p:cxnSp>
        <p:nvCxnSpPr>
          <p:cNvPr id="1374" name="Google Shape;1374;p110"/>
          <p:cNvCxnSpPr>
            <a:stCxn id="1355" idx="3"/>
            <a:endCxn id="1354" idx="1"/>
          </p:cNvCxnSpPr>
          <p:nvPr/>
        </p:nvCxnSpPr>
        <p:spPr>
          <a:xfrm>
            <a:off x="3328138" y="1378425"/>
            <a:ext cx="353100" cy="0"/>
          </a:xfrm>
          <a:prstGeom prst="straightConnector1">
            <a:avLst/>
          </a:prstGeom>
          <a:noFill/>
          <a:ln w="9525" cap="flat" cmpd="sng">
            <a:solidFill>
              <a:schemeClr val="dk2"/>
            </a:solidFill>
            <a:prstDash val="solid"/>
            <a:round/>
            <a:headEnd type="none" w="med" len="med"/>
            <a:tailEnd type="triangle" w="med" len="med"/>
          </a:ln>
        </p:spPr>
      </p:cxnSp>
      <p:cxnSp>
        <p:nvCxnSpPr>
          <p:cNvPr id="1375" name="Google Shape;1375;p110"/>
          <p:cNvCxnSpPr>
            <a:stCxn id="1354" idx="2"/>
            <a:endCxn id="1356" idx="0"/>
          </p:cNvCxnSpPr>
          <p:nvPr/>
        </p:nvCxnSpPr>
        <p:spPr>
          <a:xfrm>
            <a:off x="4805938" y="1593525"/>
            <a:ext cx="0" cy="285000"/>
          </a:xfrm>
          <a:prstGeom prst="straightConnector1">
            <a:avLst/>
          </a:prstGeom>
          <a:noFill/>
          <a:ln w="9525" cap="flat" cmpd="sng">
            <a:solidFill>
              <a:schemeClr val="dk2"/>
            </a:solidFill>
            <a:prstDash val="solid"/>
            <a:round/>
            <a:headEnd type="none" w="med" len="med"/>
            <a:tailEnd type="triangle" w="med" len="med"/>
          </a:ln>
        </p:spPr>
      </p:cxnSp>
      <p:cxnSp>
        <p:nvCxnSpPr>
          <p:cNvPr id="1376" name="Google Shape;1376;p110"/>
          <p:cNvCxnSpPr>
            <a:stCxn id="1365" idx="3"/>
            <a:endCxn id="1363" idx="1"/>
          </p:cNvCxnSpPr>
          <p:nvPr/>
        </p:nvCxnSpPr>
        <p:spPr>
          <a:xfrm rot="10800000" flipH="1">
            <a:off x="2736513" y="3422475"/>
            <a:ext cx="591600" cy="44700"/>
          </a:xfrm>
          <a:prstGeom prst="straightConnector1">
            <a:avLst/>
          </a:prstGeom>
          <a:noFill/>
          <a:ln w="9525" cap="flat" cmpd="sng">
            <a:solidFill>
              <a:schemeClr val="dk2"/>
            </a:solidFill>
            <a:prstDash val="dash"/>
            <a:round/>
            <a:headEnd type="none" w="med" len="med"/>
            <a:tailEnd type="none" w="med" len="med"/>
          </a:ln>
        </p:spPr>
      </p:cxnSp>
      <p:cxnSp>
        <p:nvCxnSpPr>
          <p:cNvPr id="1377" name="Google Shape;1377;p110"/>
          <p:cNvCxnSpPr>
            <a:stCxn id="1368" idx="3"/>
            <a:endCxn id="1364" idx="1"/>
          </p:cNvCxnSpPr>
          <p:nvPr/>
        </p:nvCxnSpPr>
        <p:spPr>
          <a:xfrm rot="10800000" flipH="1">
            <a:off x="2736513" y="4228750"/>
            <a:ext cx="591600" cy="77100"/>
          </a:xfrm>
          <a:prstGeom prst="straightConnector1">
            <a:avLst/>
          </a:prstGeom>
          <a:noFill/>
          <a:ln w="9525" cap="flat" cmpd="sng">
            <a:solidFill>
              <a:schemeClr val="dk2"/>
            </a:solidFill>
            <a:prstDash val="dash"/>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11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Elaboration des Spécifications</a:t>
            </a:r>
            <a:endParaRPr/>
          </a:p>
        </p:txBody>
      </p:sp>
      <p:sp>
        <p:nvSpPr>
          <p:cNvPr id="1383" name="Google Shape;1383;p111"/>
          <p:cNvSpPr txBox="1">
            <a:spLocks noGrp="1"/>
          </p:cNvSpPr>
          <p:nvPr>
            <p:ph type="body" idx="1"/>
          </p:nvPr>
        </p:nvSpPr>
        <p:spPr>
          <a:xfrm>
            <a:off x="1297500" y="1567550"/>
            <a:ext cx="7038900" cy="112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Pour chaque fonction, élaborez des spécifications détaillées qui indiquent comment la fonction doit être mise en œuvre.</a:t>
            </a:r>
            <a:endParaRPr/>
          </a:p>
          <a:p>
            <a:pPr marL="0" lvl="0" indent="0" algn="l" rtl="0">
              <a:spcBef>
                <a:spcPts val="1200"/>
              </a:spcBef>
              <a:spcAft>
                <a:spcPts val="1200"/>
              </a:spcAft>
              <a:buNone/>
            </a:pPr>
            <a:r>
              <a:rPr lang="fr"/>
              <a:t>Intégrez des critères de performance, des contraintes techniques et d'autres aspects pertinents.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p11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Validation et Vérification</a:t>
            </a:r>
            <a:endParaRPr/>
          </a:p>
        </p:txBody>
      </p:sp>
      <p:sp>
        <p:nvSpPr>
          <p:cNvPr id="1389" name="Google Shape;1389;p11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Assurez-vous que le cahier des charges fonctionnel est complet, cohérent et compréhensible.</a:t>
            </a:r>
            <a:endParaRPr/>
          </a:p>
          <a:p>
            <a:pPr marL="0" lvl="0" indent="0" algn="l" rtl="0">
              <a:spcBef>
                <a:spcPts val="1200"/>
              </a:spcBef>
              <a:spcAft>
                <a:spcPts val="0"/>
              </a:spcAft>
              <a:buNone/>
            </a:pPr>
            <a:r>
              <a:rPr lang="fr"/>
              <a:t>Impliquez les parties prenantes pour valider que les fonctions définies répondent effectivement à leurs besoins.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Google Shape;1394;p11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Comment écrire une exigence fonctionnelle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399" name="Google Shape;1399;p1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Qu’est ce qu’une exigence fonctionnelle ?</a:t>
            </a:r>
            <a:endParaRPr/>
          </a:p>
        </p:txBody>
      </p:sp>
      <p:sp>
        <p:nvSpPr>
          <p:cNvPr id="1400" name="Google Shape;1400;p1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fr"/>
              <a:t>De manière générale, une exigence fonctionnelle peut se traduire par une caractéristique du produit que l’utilisateur détecte, soit une règle qui s’applique dès lors qu’une spécification est requise par le système.</a:t>
            </a:r>
            <a:endParaRPr/>
          </a:p>
          <a:p>
            <a:pPr marL="0" lvl="0" indent="0" algn="just" rtl="0">
              <a:spcBef>
                <a:spcPts val="1200"/>
              </a:spcBef>
              <a:spcAft>
                <a:spcPts val="0"/>
              </a:spcAft>
              <a:buNone/>
            </a:pPr>
            <a:r>
              <a:rPr lang="fr"/>
              <a:t>Bien rédigée, elle guide ainsi le comportement agile du logiciel et s’applique sous diverses formes en fonction des exigences métier et de l’activité d’une entreprise.</a:t>
            </a:r>
            <a:endParaRPr/>
          </a:p>
          <a:p>
            <a:pPr marL="0" lvl="0" indent="0" algn="just" rtl="0">
              <a:spcBef>
                <a:spcPts val="1200"/>
              </a:spcBef>
              <a:spcAft>
                <a:spcPts val="0"/>
              </a:spcAft>
              <a:buNone/>
            </a:pPr>
            <a:r>
              <a:rPr lang="fr"/>
              <a:t>Ce modèle de spécification intervient donc à chaque niveau de la conception de vos outils techniques, et doit être écrit de façon claire afin de garantir que le système se comportera bien selon les attentes de l’utilisateur, notamment au cours des tests de fonctionnalité.</a:t>
            </a:r>
            <a:endParaRPr/>
          </a:p>
          <a:p>
            <a:pPr marL="0" lvl="0" indent="0" algn="just" rtl="0">
              <a:spcBef>
                <a:spcPts val="120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115"/>
          <p:cNvSpPr/>
          <p:nvPr/>
        </p:nvSpPr>
        <p:spPr>
          <a:xfrm>
            <a:off x="267450" y="1935858"/>
            <a:ext cx="8569200" cy="1067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b="1">
                <a:latin typeface="Lato"/>
                <a:ea typeface="Lato"/>
                <a:cs typeface="Lato"/>
                <a:sym typeface="Lato"/>
              </a:rPr>
              <a:t>Guidelines</a:t>
            </a:r>
            <a:endParaRPr b="1">
              <a:latin typeface="Lato"/>
              <a:ea typeface="Lato"/>
              <a:cs typeface="Lato"/>
              <a:sym typeface="Lato"/>
            </a:endParaRPr>
          </a:p>
        </p:txBody>
      </p:sp>
      <p:sp>
        <p:nvSpPr>
          <p:cNvPr id="1406" name="Google Shape;1406;p1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Comment écrire une exigence fonctionnelle ?</a:t>
            </a:r>
            <a:endParaRPr/>
          </a:p>
        </p:txBody>
      </p:sp>
      <p:sp>
        <p:nvSpPr>
          <p:cNvPr id="1407" name="Google Shape;1407;p115"/>
          <p:cNvSpPr/>
          <p:nvPr/>
        </p:nvSpPr>
        <p:spPr>
          <a:xfrm>
            <a:off x="477488" y="2308088"/>
            <a:ext cx="1872300" cy="46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Ponctuation</a:t>
            </a:r>
            <a:endParaRPr>
              <a:latin typeface="Lato"/>
              <a:ea typeface="Lato"/>
              <a:cs typeface="Lato"/>
              <a:sym typeface="Lato"/>
            </a:endParaRPr>
          </a:p>
        </p:txBody>
      </p:sp>
      <p:sp>
        <p:nvSpPr>
          <p:cNvPr id="1408" name="Google Shape;1408;p115"/>
          <p:cNvSpPr/>
          <p:nvPr/>
        </p:nvSpPr>
        <p:spPr>
          <a:xfrm>
            <a:off x="2583063" y="2308100"/>
            <a:ext cx="1872300" cy="46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Phrases courtes</a:t>
            </a:r>
            <a:endParaRPr>
              <a:latin typeface="Lato"/>
              <a:ea typeface="Lato"/>
              <a:cs typeface="Lato"/>
              <a:sym typeface="Lato"/>
            </a:endParaRPr>
          </a:p>
        </p:txBody>
      </p:sp>
      <p:sp>
        <p:nvSpPr>
          <p:cNvPr id="1409" name="Google Shape;1409;p115"/>
          <p:cNvSpPr/>
          <p:nvPr/>
        </p:nvSpPr>
        <p:spPr>
          <a:xfrm>
            <a:off x="4688638" y="2308100"/>
            <a:ext cx="1872300" cy="46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Pertinence des actions</a:t>
            </a:r>
            <a:endParaRPr>
              <a:latin typeface="Lato"/>
              <a:ea typeface="Lato"/>
              <a:cs typeface="Lato"/>
              <a:sym typeface="Lato"/>
            </a:endParaRPr>
          </a:p>
        </p:txBody>
      </p:sp>
      <p:sp>
        <p:nvSpPr>
          <p:cNvPr id="1410" name="Google Shape;1410;p115"/>
          <p:cNvSpPr/>
          <p:nvPr/>
        </p:nvSpPr>
        <p:spPr>
          <a:xfrm>
            <a:off x="6794213" y="2308100"/>
            <a:ext cx="1872300" cy="46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Syntaxe simple</a:t>
            </a:r>
            <a:endParaRPr>
              <a:latin typeface="Lato"/>
              <a:ea typeface="Lato"/>
              <a:cs typeface="Lato"/>
              <a:sym typeface="Lato"/>
            </a:endParaRPr>
          </a:p>
        </p:txBody>
      </p:sp>
      <p:sp>
        <p:nvSpPr>
          <p:cNvPr id="1411" name="Google Shape;1411;p115"/>
          <p:cNvSpPr/>
          <p:nvPr/>
        </p:nvSpPr>
        <p:spPr>
          <a:xfrm>
            <a:off x="3008400" y="1250000"/>
            <a:ext cx="3127200" cy="57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116"/>
          <p:cNvSpPr/>
          <p:nvPr/>
        </p:nvSpPr>
        <p:spPr>
          <a:xfrm>
            <a:off x="3265500" y="1933950"/>
            <a:ext cx="2613000" cy="1985400"/>
          </a:xfrm>
          <a:prstGeom prst="snip1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b="1">
                <a:latin typeface="Lato"/>
                <a:ea typeface="Lato"/>
                <a:cs typeface="Lato"/>
                <a:sym typeface="Lato"/>
              </a:rPr>
              <a:t>Cahier des charges</a:t>
            </a:r>
            <a:endParaRPr b="1">
              <a:latin typeface="Lato"/>
              <a:ea typeface="Lato"/>
              <a:cs typeface="Lato"/>
              <a:sym typeface="Lato"/>
            </a:endParaRPr>
          </a:p>
        </p:txBody>
      </p:sp>
      <p:sp>
        <p:nvSpPr>
          <p:cNvPr id="1417" name="Google Shape;1417;p1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Pourquoi bien écrire une exigence fonctionnelle ?</a:t>
            </a:r>
            <a:endParaRPr/>
          </a:p>
        </p:txBody>
      </p:sp>
      <p:sp>
        <p:nvSpPr>
          <p:cNvPr id="1418" name="Google Shape;1418;p116"/>
          <p:cNvSpPr/>
          <p:nvPr/>
        </p:nvSpPr>
        <p:spPr>
          <a:xfrm>
            <a:off x="3349746" y="2520325"/>
            <a:ext cx="2349000" cy="33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419" name="Google Shape;1419;p116"/>
          <p:cNvSpPr/>
          <p:nvPr/>
        </p:nvSpPr>
        <p:spPr>
          <a:xfrm>
            <a:off x="3352400" y="2980575"/>
            <a:ext cx="2423100" cy="33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420" name="Google Shape;1420;p116"/>
          <p:cNvSpPr/>
          <p:nvPr/>
        </p:nvSpPr>
        <p:spPr>
          <a:xfrm>
            <a:off x="3352400" y="3440825"/>
            <a:ext cx="2423100" cy="33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421" name="Google Shape;1421;p116"/>
          <p:cNvSpPr/>
          <p:nvPr/>
        </p:nvSpPr>
        <p:spPr>
          <a:xfrm>
            <a:off x="288025" y="1825700"/>
            <a:ext cx="1666500" cy="46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Marketing</a:t>
            </a:r>
            <a:endParaRPr>
              <a:latin typeface="Lato"/>
              <a:ea typeface="Lato"/>
              <a:cs typeface="Lato"/>
              <a:sym typeface="Lato"/>
            </a:endParaRPr>
          </a:p>
        </p:txBody>
      </p:sp>
      <p:sp>
        <p:nvSpPr>
          <p:cNvPr id="1422" name="Google Shape;1422;p116"/>
          <p:cNvSpPr/>
          <p:nvPr/>
        </p:nvSpPr>
        <p:spPr>
          <a:xfrm>
            <a:off x="288025" y="2571750"/>
            <a:ext cx="1666500" cy="46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Ingénieurs</a:t>
            </a:r>
            <a:endParaRPr>
              <a:latin typeface="Lato"/>
              <a:ea typeface="Lato"/>
              <a:cs typeface="Lato"/>
              <a:sym typeface="Lato"/>
            </a:endParaRPr>
          </a:p>
        </p:txBody>
      </p:sp>
      <p:sp>
        <p:nvSpPr>
          <p:cNvPr id="1423" name="Google Shape;1423;p116"/>
          <p:cNvSpPr/>
          <p:nvPr/>
        </p:nvSpPr>
        <p:spPr>
          <a:xfrm>
            <a:off x="288025" y="3317800"/>
            <a:ext cx="1666500" cy="46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Managers</a:t>
            </a:r>
            <a:endParaRPr>
              <a:latin typeface="Lato"/>
              <a:ea typeface="Lato"/>
              <a:cs typeface="Lato"/>
              <a:sym typeface="Lato"/>
            </a:endParaRPr>
          </a:p>
        </p:txBody>
      </p:sp>
      <p:sp>
        <p:nvSpPr>
          <p:cNvPr id="1424" name="Google Shape;1424;p116"/>
          <p:cNvSpPr/>
          <p:nvPr/>
        </p:nvSpPr>
        <p:spPr>
          <a:xfrm>
            <a:off x="7044700" y="3315075"/>
            <a:ext cx="1666500" cy="46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Techniciens</a:t>
            </a:r>
            <a:endParaRPr>
              <a:latin typeface="Lato"/>
              <a:ea typeface="Lato"/>
              <a:cs typeface="Lato"/>
              <a:sym typeface="Lato"/>
            </a:endParaRPr>
          </a:p>
        </p:txBody>
      </p:sp>
      <p:sp>
        <p:nvSpPr>
          <p:cNvPr id="1425" name="Google Shape;1425;p116"/>
          <p:cNvSpPr/>
          <p:nvPr/>
        </p:nvSpPr>
        <p:spPr>
          <a:xfrm>
            <a:off x="7044700" y="1766500"/>
            <a:ext cx="1666500" cy="46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RH</a:t>
            </a:r>
            <a:endParaRPr>
              <a:latin typeface="Lato"/>
              <a:ea typeface="Lato"/>
              <a:cs typeface="Lato"/>
              <a:sym typeface="Lato"/>
            </a:endParaRPr>
          </a:p>
        </p:txBody>
      </p:sp>
      <p:sp>
        <p:nvSpPr>
          <p:cNvPr id="1426" name="Google Shape;1426;p116"/>
          <p:cNvSpPr/>
          <p:nvPr/>
        </p:nvSpPr>
        <p:spPr>
          <a:xfrm>
            <a:off x="7044700" y="2571738"/>
            <a:ext cx="1666500" cy="46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Développeurs</a:t>
            </a:r>
            <a:endParaRPr>
              <a:latin typeface="Lato"/>
              <a:ea typeface="Lato"/>
              <a:cs typeface="Lato"/>
              <a:sym typeface="Lato"/>
            </a:endParaRPr>
          </a:p>
        </p:txBody>
      </p:sp>
      <p:cxnSp>
        <p:nvCxnSpPr>
          <p:cNvPr id="1427" name="Google Shape;1427;p116"/>
          <p:cNvCxnSpPr>
            <a:stCxn id="1421" idx="3"/>
            <a:endCxn id="1416" idx="2"/>
          </p:cNvCxnSpPr>
          <p:nvPr/>
        </p:nvCxnSpPr>
        <p:spPr>
          <a:xfrm>
            <a:off x="1954525" y="2057150"/>
            <a:ext cx="1311000" cy="869400"/>
          </a:xfrm>
          <a:prstGeom prst="curvedConnector3">
            <a:avLst>
              <a:gd name="adj1" fmla="val 49999"/>
            </a:avLst>
          </a:prstGeom>
          <a:noFill/>
          <a:ln w="9525" cap="flat" cmpd="sng">
            <a:solidFill>
              <a:schemeClr val="dk2"/>
            </a:solidFill>
            <a:prstDash val="solid"/>
            <a:round/>
            <a:headEnd type="none" w="med" len="med"/>
            <a:tailEnd type="none" w="med" len="med"/>
          </a:ln>
        </p:spPr>
      </p:cxnSp>
      <p:cxnSp>
        <p:nvCxnSpPr>
          <p:cNvPr id="1428" name="Google Shape;1428;p116"/>
          <p:cNvCxnSpPr>
            <a:stCxn id="1422" idx="3"/>
            <a:endCxn id="1416" idx="2"/>
          </p:cNvCxnSpPr>
          <p:nvPr/>
        </p:nvCxnSpPr>
        <p:spPr>
          <a:xfrm>
            <a:off x="1954525" y="2803200"/>
            <a:ext cx="1311000" cy="123600"/>
          </a:xfrm>
          <a:prstGeom prst="curvedConnector3">
            <a:avLst>
              <a:gd name="adj1" fmla="val 49999"/>
            </a:avLst>
          </a:prstGeom>
          <a:noFill/>
          <a:ln w="9525" cap="flat" cmpd="sng">
            <a:solidFill>
              <a:schemeClr val="dk2"/>
            </a:solidFill>
            <a:prstDash val="solid"/>
            <a:round/>
            <a:headEnd type="none" w="med" len="med"/>
            <a:tailEnd type="none" w="med" len="med"/>
          </a:ln>
        </p:spPr>
      </p:cxnSp>
      <p:cxnSp>
        <p:nvCxnSpPr>
          <p:cNvPr id="1429" name="Google Shape;1429;p116"/>
          <p:cNvCxnSpPr>
            <a:stCxn id="1423" idx="3"/>
          </p:cNvCxnSpPr>
          <p:nvPr/>
        </p:nvCxnSpPr>
        <p:spPr>
          <a:xfrm rot="10800000" flipH="1">
            <a:off x="1954525" y="2942050"/>
            <a:ext cx="1378500" cy="6072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430" name="Google Shape;1430;p116"/>
          <p:cNvCxnSpPr>
            <a:stCxn id="1425" idx="1"/>
            <a:endCxn id="1416" idx="0"/>
          </p:cNvCxnSpPr>
          <p:nvPr/>
        </p:nvCxnSpPr>
        <p:spPr>
          <a:xfrm flipH="1">
            <a:off x="5878600" y="1997950"/>
            <a:ext cx="1166100" cy="928800"/>
          </a:xfrm>
          <a:prstGeom prst="curvedConnector3">
            <a:avLst>
              <a:gd name="adj1" fmla="val 50004"/>
            </a:avLst>
          </a:prstGeom>
          <a:noFill/>
          <a:ln w="9525" cap="flat" cmpd="sng">
            <a:solidFill>
              <a:schemeClr val="dk2"/>
            </a:solidFill>
            <a:prstDash val="solid"/>
            <a:round/>
            <a:headEnd type="none" w="med" len="med"/>
            <a:tailEnd type="none" w="med" len="med"/>
          </a:ln>
        </p:spPr>
      </p:cxnSp>
      <p:cxnSp>
        <p:nvCxnSpPr>
          <p:cNvPr id="1431" name="Google Shape;1431;p116"/>
          <p:cNvCxnSpPr>
            <a:stCxn id="1426" idx="1"/>
            <a:endCxn id="1416" idx="0"/>
          </p:cNvCxnSpPr>
          <p:nvPr/>
        </p:nvCxnSpPr>
        <p:spPr>
          <a:xfrm flipH="1">
            <a:off x="5878600" y="2803188"/>
            <a:ext cx="1166100" cy="123600"/>
          </a:xfrm>
          <a:prstGeom prst="curvedConnector3">
            <a:avLst>
              <a:gd name="adj1" fmla="val 50004"/>
            </a:avLst>
          </a:prstGeom>
          <a:noFill/>
          <a:ln w="9525" cap="flat" cmpd="sng">
            <a:solidFill>
              <a:schemeClr val="dk2"/>
            </a:solidFill>
            <a:prstDash val="solid"/>
            <a:round/>
            <a:headEnd type="none" w="med" len="med"/>
            <a:tailEnd type="none" w="med" len="med"/>
          </a:ln>
        </p:spPr>
      </p:cxnSp>
      <p:cxnSp>
        <p:nvCxnSpPr>
          <p:cNvPr id="1432" name="Google Shape;1432;p116"/>
          <p:cNvCxnSpPr>
            <a:stCxn id="1424" idx="1"/>
            <a:endCxn id="1416" idx="0"/>
          </p:cNvCxnSpPr>
          <p:nvPr/>
        </p:nvCxnSpPr>
        <p:spPr>
          <a:xfrm rot="10800000">
            <a:off x="5878600" y="2926725"/>
            <a:ext cx="1166100" cy="619800"/>
          </a:xfrm>
          <a:prstGeom prst="curvedConnector3">
            <a:avLst>
              <a:gd name="adj1" fmla="val 50004"/>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Google Shape;1437;p1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Pourquoi bien écrire une exigence fonctionnelle ?</a:t>
            </a:r>
            <a:endParaRPr/>
          </a:p>
        </p:txBody>
      </p:sp>
      <p:sp>
        <p:nvSpPr>
          <p:cNvPr id="1438" name="Google Shape;1438;p117"/>
          <p:cNvSpPr/>
          <p:nvPr/>
        </p:nvSpPr>
        <p:spPr>
          <a:xfrm>
            <a:off x="1297500" y="1579050"/>
            <a:ext cx="2613000" cy="1985400"/>
          </a:xfrm>
          <a:prstGeom prst="snip1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b="1">
                <a:latin typeface="Lato"/>
                <a:ea typeface="Lato"/>
                <a:cs typeface="Lato"/>
                <a:sym typeface="Lato"/>
              </a:rPr>
              <a:t>Cahier des charges</a:t>
            </a:r>
            <a:endParaRPr b="1">
              <a:latin typeface="Lato"/>
              <a:ea typeface="Lato"/>
              <a:cs typeface="Lato"/>
              <a:sym typeface="Lato"/>
            </a:endParaRPr>
          </a:p>
        </p:txBody>
      </p:sp>
      <p:sp>
        <p:nvSpPr>
          <p:cNvPr id="1439" name="Google Shape;1439;p117"/>
          <p:cNvSpPr/>
          <p:nvPr/>
        </p:nvSpPr>
        <p:spPr>
          <a:xfrm>
            <a:off x="1381746" y="2165425"/>
            <a:ext cx="2349000" cy="33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440" name="Google Shape;1440;p117"/>
          <p:cNvSpPr/>
          <p:nvPr/>
        </p:nvSpPr>
        <p:spPr>
          <a:xfrm>
            <a:off x="1384400" y="2625675"/>
            <a:ext cx="2423100" cy="33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441" name="Google Shape;1441;p117"/>
          <p:cNvSpPr/>
          <p:nvPr/>
        </p:nvSpPr>
        <p:spPr>
          <a:xfrm>
            <a:off x="1384400" y="3085925"/>
            <a:ext cx="2423100" cy="33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442" name="Google Shape;1442;p117"/>
          <p:cNvSpPr/>
          <p:nvPr/>
        </p:nvSpPr>
        <p:spPr>
          <a:xfrm>
            <a:off x="4746300" y="2674725"/>
            <a:ext cx="3590100" cy="23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Exigence testable et vérifiable</a:t>
            </a:r>
            <a:endParaRPr>
              <a:latin typeface="Lato"/>
              <a:ea typeface="Lato"/>
              <a:cs typeface="Lato"/>
              <a:sym typeface="Lato"/>
            </a:endParaRPr>
          </a:p>
        </p:txBody>
      </p:sp>
      <p:sp>
        <p:nvSpPr>
          <p:cNvPr id="1443" name="Google Shape;1443;p117"/>
          <p:cNvSpPr/>
          <p:nvPr/>
        </p:nvSpPr>
        <p:spPr>
          <a:xfrm>
            <a:off x="4472925" y="2335350"/>
            <a:ext cx="3590100" cy="23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Exigence testable et vérifiable</a:t>
            </a:r>
            <a:endParaRPr>
              <a:latin typeface="Lato"/>
              <a:ea typeface="Lato"/>
              <a:cs typeface="Lato"/>
              <a:sym typeface="Lato"/>
            </a:endParaRPr>
          </a:p>
        </p:txBody>
      </p:sp>
      <p:sp>
        <p:nvSpPr>
          <p:cNvPr id="1444" name="Google Shape;1444;p117"/>
          <p:cNvSpPr/>
          <p:nvPr/>
        </p:nvSpPr>
        <p:spPr>
          <a:xfrm>
            <a:off x="4964800" y="3014100"/>
            <a:ext cx="3590100" cy="23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Exigence testable et vérifiable</a:t>
            </a:r>
            <a:endParaRPr>
              <a:latin typeface="Lato"/>
              <a:ea typeface="Lato"/>
              <a:cs typeface="Lato"/>
              <a:sym typeface="Lato"/>
            </a:endParaRPr>
          </a:p>
        </p:txBody>
      </p:sp>
      <p:cxnSp>
        <p:nvCxnSpPr>
          <p:cNvPr id="1445" name="Google Shape;1445;p117"/>
          <p:cNvCxnSpPr>
            <a:stCxn id="1439" idx="3"/>
            <a:endCxn id="1443" idx="1"/>
          </p:cNvCxnSpPr>
          <p:nvPr/>
        </p:nvCxnSpPr>
        <p:spPr>
          <a:xfrm>
            <a:off x="3730746" y="2332675"/>
            <a:ext cx="742200" cy="120900"/>
          </a:xfrm>
          <a:prstGeom prst="straightConnector1">
            <a:avLst/>
          </a:prstGeom>
          <a:noFill/>
          <a:ln w="9525" cap="flat" cmpd="sng">
            <a:solidFill>
              <a:schemeClr val="dk2"/>
            </a:solidFill>
            <a:prstDash val="solid"/>
            <a:round/>
            <a:headEnd type="none" w="med" len="med"/>
            <a:tailEnd type="none" w="med" len="med"/>
          </a:ln>
        </p:spPr>
      </p:cxnSp>
      <p:cxnSp>
        <p:nvCxnSpPr>
          <p:cNvPr id="1446" name="Google Shape;1446;p117"/>
          <p:cNvCxnSpPr>
            <a:stCxn id="1440" idx="3"/>
            <a:endCxn id="1442" idx="1"/>
          </p:cNvCxnSpPr>
          <p:nvPr/>
        </p:nvCxnSpPr>
        <p:spPr>
          <a:xfrm>
            <a:off x="3807500" y="2792925"/>
            <a:ext cx="938700" cy="0"/>
          </a:xfrm>
          <a:prstGeom prst="straightConnector1">
            <a:avLst/>
          </a:prstGeom>
          <a:noFill/>
          <a:ln w="9525" cap="flat" cmpd="sng">
            <a:solidFill>
              <a:schemeClr val="dk2"/>
            </a:solidFill>
            <a:prstDash val="solid"/>
            <a:round/>
            <a:headEnd type="none" w="med" len="med"/>
            <a:tailEnd type="none" w="med" len="med"/>
          </a:ln>
        </p:spPr>
      </p:cxnSp>
      <p:cxnSp>
        <p:nvCxnSpPr>
          <p:cNvPr id="1447" name="Google Shape;1447;p117"/>
          <p:cNvCxnSpPr>
            <a:endCxn id="1444" idx="1"/>
          </p:cNvCxnSpPr>
          <p:nvPr/>
        </p:nvCxnSpPr>
        <p:spPr>
          <a:xfrm rot="10800000" flipH="1">
            <a:off x="3807400" y="3132300"/>
            <a:ext cx="1157400" cy="120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1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Quels sont les types d’exigences les plus courants ?</a:t>
            </a:r>
            <a:endParaRPr/>
          </a:p>
        </p:txBody>
      </p:sp>
      <p:sp>
        <p:nvSpPr>
          <p:cNvPr id="1453" name="Google Shape;1453;p118"/>
          <p:cNvSpPr/>
          <p:nvPr/>
        </p:nvSpPr>
        <p:spPr>
          <a:xfrm>
            <a:off x="2157750" y="1379525"/>
            <a:ext cx="5318400" cy="2982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b="1">
                <a:latin typeface="Lato"/>
                <a:ea typeface="Lato"/>
                <a:cs typeface="Lato"/>
                <a:sym typeface="Lato"/>
              </a:rPr>
              <a:t>Exigences de fonctionnalité</a:t>
            </a:r>
            <a:endParaRPr b="1">
              <a:latin typeface="Lato"/>
              <a:ea typeface="Lato"/>
              <a:cs typeface="Lato"/>
              <a:sym typeface="Lato"/>
            </a:endParaRPr>
          </a:p>
        </p:txBody>
      </p:sp>
      <p:sp>
        <p:nvSpPr>
          <p:cNvPr id="1454" name="Google Shape;1454;p118"/>
          <p:cNvSpPr/>
          <p:nvPr/>
        </p:nvSpPr>
        <p:spPr>
          <a:xfrm>
            <a:off x="2322325" y="1979225"/>
            <a:ext cx="5030400" cy="2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Règles de contrainte “If… Then…”</a:t>
            </a:r>
            <a:endParaRPr sz="1300">
              <a:latin typeface="Lato"/>
              <a:ea typeface="Lato"/>
              <a:cs typeface="Lato"/>
              <a:sym typeface="Lato"/>
            </a:endParaRPr>
          </a:p>
        </p:txBody>
      </p:sp>
      <p:sp>
        <p:nvSpPr>
          <p:cNvPr id="1455" name="Google Shape;1455;p118"/>
          <p:cNvSpPr/>
          <p:nvPr/>
        </p:nvSpPr>
        <p:spPr>
          <a:xfrm>
            <a:off x="2322325" y="2262775"/>
            <a:ext cx="5030400" cy="2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Logique du traitement des données</a:t>
            </a:r>
            <a:endParaRPr sz="1300">
              <a:latin typeface="Lato"/>
              <a:ea typeface="Lato"/>
              <a:cs typeface="Lato"/>
              <a:sym typeface="Lato"/>
            </a:endParaRPr>
          </a:p>
        </p:txBody>
      </p:sp>
      <p:sp>
        <p:nvSpPr>
          <p:cNvPr id="1456" name="Google Shape;1456;p118"/>
          <p:cNvSpPr/>
          <p:nvPr/>
        </p:nvSpPr>
        <p:spPr>
          <a:xfrm>
            <a:off x="2322325" y="2546325"/>
            <a:ext cx="5030400" cy="2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Processus systèmes</a:t>
            </a:r>
            <a:endParaRPr sz="1300">
              <a:latin typeface="Lato"/>
              <a:ea typeface="Lato"/>
              <a:cs typeface="Lato"/>
              <a:sym typeface="Lato"/>
            </a:endParaRPr>
          </a:p>
        </p:txBody>
      </p:sp>
      <p:sp>
        <p:nvSpPr>
          <p:cNvPr id="1457" name="Google Shape;1457;p118"/>
          <p:cNvSpPr/>
          <p:nvPr/>
        </p:nvSpPr>
        <p:spPr>
          <a:xfrm>
            <a:off x="2322325" y="2824725"/>
            <a:ext cx="5030400" cy="2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Traitement des transactions</a:t>
            </a:r>
            <a:endParaRPr sz="1300">
              <a:latin typeface="Lato"/>
              <a:ea typeface="Lato"/>
              <a:cs typeface="Lato"/>
              <a:sym typeface="Lato"/>
            </a:endParaRPr>
          </a:p>
        </p:txBody>
      </p:sp>
      <p:sp>
        <p:nvSpPr>
          <p:cNvPr id="1458" name="Google Shape;1458;p118"/>
          <p:cNvSpPr/>
          <p:nvPr/>
        </p:nvSpPr>
        <p:spPr>
          <a:xfrm>
            <a:off x="2322325" y="3103125"/>
            <a:ext cx="5030400" cy="2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Fonctions administratives</a:t>
            </a:r>
            <a:endParaRPr sz="1300">
              <a:latin typeface="Lato"/>
              <a:ea typeface="Lato"/>
              <a:cs typeface="Lato"/>
              <a:sym typeface="Lato"/>
            </a:endParaRPr>
          </a:p>
        </p:txBody>
      </p:sp>
      <p:sp>
        <p:nvSpPr>
          <p:cNvPr id="1459" name="Google Shape;1459;p118"/>
          <p:cNvSpPr/>
          <p:nvPr/>
        </p:nvSpPr>
        <p:spPr>
          <a:xfrm>
            <a:off x="2322325" y="3381525"/>
            <a:ext cx="5030400" cy="2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Exigences réglementaires et conformité</a:t>
            </a:r>
            <a:endParaRPr sz="1300">
              <a:latin typeface="Lato"/>
              <a:ea typeface="Lato"/>
              <a:cs typeface="Lato"/>
              <a:sym typeface="Lato"/>
            </a:endParaRPr>
          </a:p>
        </p:txBody>
      </p:sp>
      <p:sp>
        <p:nvSpPr>
          <p:cNvPr id="1460" name="Google Shape;1460;p118"/>
          <p:cNvSpPr/>
          <p:nvPr/>
        </p:nvSpPr>
        <p:spPr>
          <a:xfrm>
            <a:off x="2322325" y="3659925"/>
            <a:ext cx="5030400" cy="2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Spécifications de performance</a:t>
            </a:r>
            <a:endParaRPr sz="1300">
              <a:latin typeface="Lato"/>
              <a:ea typeface="Lato"/>
              <a:cs typeface="Lato"/>
              <a:sym typeface="Lato"/>
            </a:endParaRPr>
          </a:p>
        </p:txBody>
      </p:sp>
      <p:sp>
        <p:nvSpPr>
          <p:cNvPr id="1461" name="Google Shape;1461;p118"/>
          <p:cNvSpPr/>
          <p:nvPr/>
        </p:nvSpPr>
        <p:spPr>
          <a:xfrm>
            <a:off x="2322325" y="3938325"/>
            <a:ext cx="5030400" cy="2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Détail des opérations menées pour toutes les équipes</a:t>
            </a:r>
            <a:endParaRPr sz="13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9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Objectif de l’analyse fonctionnelle</a:t>
            </a:r>
            <a:endParaRPr/>
          </a:p>
        </p:txBody>
      </p:sp>
      <p:sp>
        <p:nvSpPr>
          <p:cNvPr id="1113" name="Google Shape;1113;p92"/>
          <p:cNvSpPr txBox="1">
            <a:spLocks noGrp="1"/>
          </p:cNvSpPr>
          <p:nvPr>
            <p:ph type="body" idx="1"/>
          </p:nvPr>
        </p:nvSpPr>
        <p:spPr>
          <a:xfrm>
            <a:off x="1297500" y="1102125"/>
            <a:ext cx="7038900" cy="914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fr"/>
              <a:t>L’analyse fonctionnelle est une méthode de travail appliquée lors de la conception d’un produit. Plutôt que de se focaliser sur le produit fini, l’équipe projet construit la solution pas à pas, en se focalisant uniquement sur les fonctions nécessaires à satisfaire le besoin de l’utilisateur. </a:t>
            </a:r>
            <a:endParaRPr/>
          </a:p>
        </p:txBody>
      </p:sp>
      <p:sp>
        <p:nvSpPr>
          <p:cNvPr id="1114" name="Google Shape;1114;p92"/>
          <p:cNvSpPr/>
          <p:nvPr/>
        </p:nvSpPr>
        <p:spPr>
          <a:xfrm>
            <a:off x="934300" y="3807625"/>
            <a:ext cx="1357800" cy="45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Recensement</a:t>
            </a:r>
            <a:endParaRPr sz="1200">
              <a:latin typeface="Lato"/>
              <a:ea typeface="Lato"/>
              <a:cs typeface="Lato"/>
              <a:sym typeface="Lato"/>
            </a:endParaRPr>
          </a:p>
        </p:txBody>
      </p:sp>
      <p:sp>
        <p:nvSpPr>
          <p:cNvPr id="1115" name="Google Shape;1115;p92"/>
          <p:cNvSpPr/>
          <p:nvPr/>
        </p:nvSpPr>
        <p:spPr>
          <a:xfrm>
            <a:off x="2413700" y="3807625"/>
            <a:ext cx="1357800" cy="45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Caractérisation</a:t>
            </a:r>
            <a:endParaRPr sz="1200">
              <a:latin typeface="Lato"/>
              <a:ea typeface="Lato"/>
              <a:cs typeface="Lato"/>
              <a:sym typeface="Lato"/>
            </a:endParaRPr>
          </a:p>
        </p:txBody>
      </p:sp>
      <p:sp>
        <p:nvSpPr>
          <p:cNvPr id="1116" name="Google Shape;1116;p92"/>
          <p:cNvSpPr/>
          <p:nvPr/>
        </p:nvSpPr>
        <p:spPr>
          <a:xfrm>
            <a:off x="3893100" y="3807625"/>
            <a:ext cx="1357800" cy="45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Organisation</a:t>
            </a:r>
            <a:endParaRPr sz="1200">
              <a:latin typeface="Lato"/>
              <a:ea typeface="Lato"/>
              <a:cs typeface="Lato"/>
              <a:sym typeface="Lato"/>
            </a:endParaRPr>
          </a:p>
        </p:txBody>
      </p:sp>
      <p:sp>
        <p:nvSpPr>
          <p:cNvPr id="1117" name="Google Shape;1117;p92"/>
          <p:cNvSpPr/>
          <p:nvPr/>
        </p:nvSpPr>
        <p:spPr>
          <a:xfrm>
            <a:off x="5372500" y="3807625"/>
            <a:ext cx="1357800" cy="45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Hiérarchisation</a:t>
            </a:r>
            <a:endParaRPr sz="1200">
              <a:latin typeface="Lato"/>
              <a:ea typeface="Lato"/>
              <a:cs typeface="Lato"/>
              <a:sym typeface="Lato"/>
            </a:endParaRPr>
          </a:p>
        </p:txBody>
      </p:sp>
      <p:sp>
        <p:nvSpPr>
          <p:cNvPr id="1118" name="Google Shape;1118;p92"/>
          <p:cNvSpPr/>
          <p:nvPr/>
        </p:nvSpPr>
        <p:spPr>
          <a:xfrm>
            <a:off x="6851900" y="3807625"/>
            <a:ext cx="1357800" cy="45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Valorisation</a:t>
            </a:r>
            <a:endParaRPr sz="1200">
              <a:latin typeface="Lato"/>
              <a:ea typeface="Lato"/>
              <a:cs typeface="Lato"/>
              <a:sym typeface="Lato"/>
            </a:endParaRPr>
          </a:p>
        </p:txBody>
      </p:sp>
      <p:sp>
        <p:nvSpPr>
          <p:cNvPr id="1119" name="Google Shape;1119;p92"/>
          <p:cNvSpPr/>
          <p:nvPr/>
        </p:nvSpPr>
        <p:spPr>
          <a:xfrm>
            <a:off x="1543050" y="2571750"/>
            <a:ext cx="1800300" cy="3600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Equipe projet</a:t>
            </a:r>
            <a:endParaRPr>
              <a:latin typeface="Lato"/>
              <a:ea typeface="Lato"/>
              <a:cs typeface="Lato"/>
              <a:sym typeface="Lato"/>
            </a:endParaRPr>
          </a:p>
        </p:txBody>
      </p:sp>
      <p:sp>
        <p:nvSpPr>
          <p:cNvPr id="1120" name="Google Shape;1120;p92"/>
          <p:cNvSpPr/>
          <p:nvPr/>
        </p:nvSpPr>
        <p:spPr>
          <a:xfrm>
            <a:off x="6121500" y="2571750"/>
            <a:ext cx="1800300" cy="3600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1121" name="Google Shape;1121;p92"/>
          <p:cNvSpPr/>
          <p:nvPr/>
        </p:nvSpPr>
        <p:spPr>
          <a:xfrm>
            <a:off x="5800700" y="2731925"/>
            <a:ext cx="8652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Besoin</a:t>
            </a:r>
            <a:endParaRPr>
              <a:latin typeface="Lato"/>
              <a:ea typeface="Lato"/>
              <a:cs typeface="Lato"/>
              <a:sym typeface="Lato"/>
            </a:endParaRPr>
          </a:p>
        </p:txBody>
      </p:sp>
      <p:cxnSp>
        <p:nvCxnSpPr>
          <p:cNvPr id="1122" name="Google Shape;1122;p92"/>
          <p:cNvCxnSpPr>
            <a:stCxn id="1119" idx="3"/>
            <a:endCxn id="1121" idx="1"/>
          </p:cNvCxnSpPr>
          <p:nvPr/>
        </p:nvCxnSpPr>
        <p:spPr>
          <a:xfrm>
            <a:off x="3343350" y="2751750"/>
            <a:ext cx="2457300" cy="160200"/>
          </a:xfrm>
          <a:prstGeom prst="curvedConnector3">
            <a:avLst>
              <a:gd name="adj1" fmla="val 50001"/>
            </a:avLst>
          </a:prstGeom>
          <a:noFill/>
          <a:ln w="19050" cap="flat" cmpd="sng">
            <a:solidFill>
              <a:srgbClr val="FF0000"/>
            </a:solidFill>
            <a:prstDash val="dash"/>
            <a:round/>
            <a:headEnd type="stealth" w="med" len="med"/>
            <a:tailEnd type="stealth" w="med" len="med"/>
          </a:ln>
        </p:spPr>
      </p:cxnSp>
      <p:sp>
        <p:nvSpPr>
          <p:cNvPr id="1123" name="Google Shape;1123;p92"/>
          <p:cNvSpPr/>
          <p:nvPr/>
        </p:nvSpPr>
        <p:spPr>
          <a:xfrm>
            <a:off x="3671850" y="3320775"/>
            <a:ext cx="1800300" cy="3600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Fonctions</a:t>
            </a:r>
            <a:endParaRPr>
              <a:latin typeface="Lato"/>
              <a:ea typeface="Lato"/>
              <a:cs typeface="Lato"/>
              <a:sym typeface="Lato"/>
            </a:endParaRPr>
          </a:p>
        </p:txBody>
      </p:sp>
      <p:cxnSp>
        <p:nvCxnSpPr>
          <p:cNvPr id="1124" name="Google Shape;1124;p92"/>
          <p:cNvCxnSpPr>
            <a:stCxn id="1119" idx="3"/>
            <a:endCxn id="1123" idx="0"/>
          </p:cNvCxnSpPr>
          <p:nvPr/>
        </p:nvCxnSpPr>
        <p:spPr>
          <a:xfrm>
            <a:off x="3343350" y="2751750"/>
            <a:ext cx="1228800" cy="569100"/>
          </a:xfrm>
          <a:prstGeom prst="curvedConnector2">
            <a:avLst/>
          </a:prstGeom>
          <a:noFill/>
          <a:ln w="19050" cap="flat" cmpd="sng">
            <a:solidFill>
              <a:srgbClr val="FF0000"/>
            </a:solidFill>
            <a:prstDash val="dash"/>
            <a:round/>
            <a:headEnd type="stealth"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1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La méthodologie de rédaction d’une exigence fonctionnelle</a:t>
            </a:r>
            <a:endParaRPr/>
          </a:p>
        </p:txBody>
      </p:sp>
      <p:sp>
        <p:nvSpPr>
          <p:cNvPr id="1467" name="Google Shape;1467;p119"/>
          <p:cNvSpPr txBox="1">
            <a:spLocks noGrp="1"/>
          </p:cNvSpPr>
          <p:nvPr>
            <p:ph type="body" idx="1"/>
          </p:nvPr>
        </p:nvSpPr>
        <p:spPr>
          <a:xfrm>
            <a:off x="1297500" y="1567550"/>
            <a:ext cx="7038900" cy="736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Lorsque vous rédigez des exigences fonctionnelles, plusieurs critères doivent être pris en compte pour structurer les processus techniques d’un système.</a:t>
            </a:r>
            <a:endParaRPr/>
          </a:p>
        </p:txBody>
      </p:sp>
      <p:sp>
        <p:nvSpPr>
          <p:cNvPr id="1468" name="Google Shape;1468;p119"/>
          <p:cNvSpPr/>
          <p:nvPr/>
        </p:nvSpPr>
        <p:spPr>
          <a:xfrm>
            <a:off x="1615050" y="2479175"/>
            <a:ext cx="6090000" cy="3291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Exigences complètes et exhaustives</a:t>
            </a:r>
            <a:endParaRPr b="1">
              <a:latin typeface="Lato"/>
              <a:ea typeface="Lato"/>
              <a:cs typeface="Lato"/>
              <a:sym typeface="Lato"/>
            </a:endParaRPr>
          </a:p>
        </p:txBody>
      </p:sp>
      <p:sp>
        <p:nvSpPr>
          <p:cNvPr id="1469" name="Google Shape;1469;p119"/>
          <p:cNvSpPr/>
          <p:nvPr/>
        </p:nvSpPr>
        <p:spPr>
          <a:xfrm>
            <a:off x="1615050" y="2983100"/>
            <a:ext cx="6090000" cy="3291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Une ponctuation précise des exigences</a:t>
            </a:r>
            <a:endParaRPr b="1">
              <a:latin typeface="Lato"/>
              <a:ea typeface="Lato"/>
              <a:cs typeface="Lato"/>
              <a:sym typeface="Lato"/>
            </a:endParaRPr>
          </a:p>
        </p:txBody>
      </p:sp>
      <p:sp>
        <p:nvSpPr>
          <p:cNvPr id="1470" name="Google Shape;1470;p119"/>
          <p:cNvSpPr/>
          <p:nvPr/>
        </p:nvSpPr>
        <p:spPr>
          <a:xfrm>
            <a:off x="1615050" y="3487025"/>
            <a:ext cx="6090000" cy="3291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Des phrases courtes et une syntaxe simple</a:t>
            </a:r>
            <a:endParaRPr b="1">
              <a:latin typeface="Lato"/>
              <a:ea typeface="Lato"/>
              <a:cs typeface="Lato"/>
              <a:sym typeface="Lato"/>
            </a:endParaRPr>
          </a:p>
        </p:txBody>
      </p:sp>
      <p:sp>
        <p:nvSpPr>
          <p:cNvPr id="1471" name="Google Shape;1471;p119"/>
          <p:cNvSpPr/>
          <p:nvPr/>
        </p:nvSpPr>
        <p:spPr>
          <a:xfrm>
            <a:off x="1615050" y="3990950"/>
            <a:ext cx="6090000" cy="3291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Des exigences fonctionnelles pertinentes</a:t>
            </a:r>
            <a:endParaRPr b="1">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1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Des exigences complètes et exhaustives</a:t>
            </a:r>
            <a:endParaRPr/>
          </a:p>
        </p:txBody>
      </p:sp>
      <p:sp>
        <p:nvSpPr>
          <p:cNvPr id="1477" name="Google Shape;1477;p120"/>
          <p:cNvSpPr/>
          <p:nvPr/>
        </p:nvSpPr>
        <p:spPr>
          <a:xfrm>
            <a:off x="1337300" y="1162425"/>
            <a:ext cx="6604200" cy="812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Une exigence fonctionnelle doit être lisible par toute partie prenante du projet. Par les développeurs, les utilisateurs et les clients.</a:t>
            </a:r>
            <a:endParaRPr>
              <a:latin typeface="Lato"/>
              <a:ea typeface="Lato"/>
              <a:cs typeface="Lato"/>
              <a:sym typeface="Lato"/>
            </a:endParaRPr>
          </a:p>
        </p:txBody>
      </p:sp>
      <p:sp>
        <p:nvSpPr>
          <p:cNvPr id="1478" name="Google Shape;1478;p120"/>
          <p:cNvSpPr/>
          <p:nvPr/>
        </p:nvSpPr>
        <p:spPr>
          <a:xfrm>
            <a:off x="843500" y="2191125"/>
            <a:ext cx="7591800" cy="185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Exemple : Nous faisons un site web d’achat de places pour un festival. </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Pour le traitement des transactions, il faut définir les systèmes utilisés.</a:t>
            </a:r>
            <a:endParaRPr>
              <a:latin typeface="Lato"/>
              <a:ea typeface="Lato"/>
              <a:cs typeface="Lato"/>
              <a:sym typeface="Lato"/>
            </a:endParaRPr>
          </a:p>
        </p:txBody>
      </p:sp>
      <p:sp>
        <p:nvSpPr>
          <p:cNvPr id="1479" name="Google Shape;1479;p120"/>
          <p:cNvSpPr/>
          <p:nvPr/>
        </p:nvSpPr>
        <p:spPr>
          <a:xfrm>
            <a:off x="976650" y="3032750"/>
            <a:ext cx="7190700" cy="3618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Version 1 : F1 : “L’application doit intégrer des systèmes de paiement”</a:t>
            </a:r>
            <a:endParaRPr>
              <a:latin typeface="Lato"/>
              <a:ea typeface="Lato"/>
              <a:cs typeface="Lato"/>
              <a:sym typeface="Lato"/>
            </a:endParaRPr>
          </a:p>
        </p:txBody>
      </p:sp>
      <p:sp>
        <p:nvSpPr>
          <p:cNvPr id="1480" name="Google Shape;1480;p120"/>
          <p:cNvSpPr/>
          <p:nvPr/>
        </p:nvSpPr>
        <p:spPr>
          <a:xfrm>
            <a:off x="976650" y="3462875"/>
            <a:ext cx="7190700" cy="3618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Version 2 : F1 : “L’application doit intégrer des systèmes de paiement </a:t>
            </a:r>
            <a:r>
              <a:rPr lang="fr" b="1">
                <a:latin typeface="Lato"/>
                <a:ea typeface="Lato"/>
                <a:cs typeface="Lato"/>
                <a:sym typeface="Lato"/>
              </a:rPr>
              <a:t>Paypal et Stripe</a:t>
            </a:r>
            <a:r>
              <a:rPr lang="fr">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5" name="Google Shape;1485;p1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ponctuation précise de vos phrases</a:t>
            </a:r>
            <a:endParaRPr/>
          </a:p>
        </p:txBody>
      </p:sp>
      <p:sp>
        <p:nvSpPr>
          <p:cNvPr id="1486" name="Google Shape;1486;p121"/>
          <p:cNvSpPr/>
          <p:nvPr/>
        </p:nvSpPr>
        <p:spPr>
          <a:xfrm>
            <a:off x="1337300" y="1162425"/>
            <a:ext cx="6604200" cy="812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La ponctuation joue également un rôle essentiel dans l’application de l’exigence fonctionnelle. </a:t>
            </a:r>
            <a:endParaRPr>
              <a:latin typeface="Lato"/>
              <a:ea typeface="Lato"/>
              <a:cs typeface="Lato"/>
              <a:sym typeface="Lato"/>
            </a:endParaRPr>
          </a:p>
        </p:txBody>
      </p:sp>
      <p:sp>
        <p:nvSpPr>
          <p:cNvPr id="1487" name="Google Shape;1487;p121"/>
          <p:cNvSpPr/>
          <p:nvPr/>
        </p:nvSpPr>
        <p:spPr>
          <a:xfrm>
            <a:off x="843500" y="2191125"/>
            <a:ext cx="7591800" cy="233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Exemple : Nous prenons une application de livraison de repas, l’objectif est d’indiquer le client du délai de livraison de sa commande.</a:t>
            </a:r>
            <a:endParaRPr>
              <a:latin typeface="Lato"/>
              <a:ea typeface="Lato"/>
              <a:cs typeface="Lato"/>
              <a:sym typeface="Lato"/>
            </a:endParaRPr>
          </a:p>
        </p:txBody>
      </p:sp>
      <p:sp>
        <p:nvSpPr>
          <p:cNvPr id="1488" name="Google Shape;1488;p121"/>
          <p:cNvSpPr/>
          <p:nvPr/>
        </p:nvSpPr>
        <p:spPr>
          <a:xfrm>
            <a:off x="976650" y="3032750"/>
            <a:ext cx="7190700" cy="4956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Version 1 : F1 : “La fonction A calcule le délai de livraison et la date d’arrivée prévue</a:t>
            </a:r>
            <a:r>
              <a:rPr lang="fr" sz="1700" b="1">
                <a:solidFill>
                  <a:srgbClr val="FF0000"/>
                </a:solidFill>
                <a:latin typeface="Lato"/>
                <a:ea typeface="Lato"/>
                <a:cs typeface="Lato"/>
                <a:sym typeface="Lato"/>
              </a:rPr>
              <a:t>,</a:t>
            </a:r>
            <a:r>
              <a:rPr lang="fr">
                <a:latin typeface="Lato"/>
                <a:ea typeface="Lato"/>
                <a:cs typeface="Lato"/>
                <a:sym typeface="Lato"/>
              </a:rPr>
              <a:t> en 5 secondes maximum”</a:t>
            </a:r>
            <a:endParaRPr>
              <a:latin typeface="Lato"/>
              <a:ea typeface="Lato"/>
              <a:cs typeface="Lato"/>
              <a:sym typeface="Lato"/>
            </a:endParaRPr>
          </a:p>
        </p:txBody>
      </p:sp>
      <p:sp>
        <p:nvSpPr>
          <p:cNvPr id="1489" name="Google Shape;1489;p121"/>
          <p:cNvSpPr/>
          <p:nvPr/>
        </p:nvSpPr>
        <p:spPr>
          <a:xfrm>
            <a:off x="976650" y="3691475"/>
            <a:ext cx="7190700" cy="4956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Version 2 : F1 : “La fonction A calcule le délai de livraison</a:t>
            </a:r>
            <a:r>
              <a:rPr lang="fr" sz="1700" b="1">
                <a:solidFill>
                  <a:srgbClr val="FF0000"/>
                </a:solidFill>
                <a:latin typeface="Lato"/>
                <a:ea typeface="Lato"/>
                <a:cs typeface="Lato"/>
                <a:sym typeface="Lato"/>
              </a:rPr>
              <a:t>,</a:t>
            </a:r>
            <a:r>
              <a:rPr lang="fr">
                <a:latin typeface="Lato"/>
                <a:ea typeface="Lato"/>
                <a:cs typeface="Lato"/>
                <a:sym typeface="Lato"/>
              </a:rPr>
              <a:t> et la date d’arrivée prévue en 5 secondes maximum”</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494" name="Google Shape;1494;p1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ponctuation précise de vos phrases</a:t>
            </a:r>
            <a:endParaRPr/>
          </a:p>
        </p:txBody>
      </p:sp>
      <p:sp>
        <p:nvSpPr>
          <p:cNvPr id="1495" name="Google Shape;1495;p122"/>
          <p:cNvSpPr/>
          <p:nvPr/>
        </p:nvSpPr>
        <p:spPr>
          <a:xfrm>
            <a:off x="1337300" y="1162425"/>
            <a:ext cx="6604200" cy="812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La ponctuation joue également un rôle essentiel dans l’application de l’exigence fonctionnelle. </a:t>
            </a:r>
            <a:endParaRPr>
              <a:latin typeface="Lato"/>
              <a:ea typeface="Lato"/>
              <a:cs typeface="Lato"/>
              <a:sym typeface="Lato"/>
            </a:endParaRPr>
          </a:p>
        </p:txBody>
      </p:sp>
      <p:sp>
        <p:nvSpPr>
          <p:cNvPr id="1496" name="Google Shape;1496;p122"/>
          <p:cNvSpPr/>
          <p:nvPr/>
        </p:nvSpPr>
        <p:spPr>
          <a:xfrm>
            <a:off x="976650" y="2118350"/>
            <a:ext cx="7190700" cy="4956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Version 1 : F1 : “La fonction A calcule le délai de livraison et la date d’arrivée prévue</a:t>
            </a:r>
            <a:r>
              <a:rPr lang="fr" sz="1700" b="1">
                <a:solidFill>
                  <a:srgbClr val="FF0000"/>
                </a:solidFill>
                <a:latin typeface="Lato"/>
                <a:ea typeface="Lato"/>
                <a:cs typeface="Lato"/>
                <a:sym typeface="Lato"/>
              </a:rPr>
              <a:t>,</a:t>
            </a:r>
            <a:r>
              <a:rPr lang="fr">
                <a:latin typeface="Lato"/>
                <a:ea typeface="Lato"/>
                <a:cs typeface="Lato"/>
                <a:sym typeface="Lato"/>
              </a:rPr>
              <a:t> en 5 secondes maximum”</a:t>
            </a:r>
            <a:endParaRPr>
              <a:latin typeface="Lato"/>
              <a:ea typeface="Lato"/>
              <a:cs typeface="Lato"/>
              <a:sym typeface="Lato"/>
            </a:endParaRPr>
          </a:p>
        </p:txBody>
      </p:sp>
      <p:sp>
        <p:nvSpPr>
          <p:cNvPr id="1497" name="Google Shape;1497;p122"/>
          <p:cNvSpPr/>
          <p:nvPr/>
        </p:nvSpPr>
        <p:spPr>
          <a:xfrm>
            <a:off x="976650" y="3568031"/>
            <a:ext cx="7190700" cy="4956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Version 2 : F1 : “La fonction A calcule le délai de livraison</a:t>
            </a:r>
            <a:r>
              <a:rPr lang="fr" sz="1700" b="1">
                <a:solidFill>
                  <a:srgbClr val="FF0000"/>
                </a:solidFill>
                <a:latin typeface="Lato"/>
                <a:ea typeface="Lato"/>
                <a:cs typeface="Lato"/>
                <a:sym typeface="Lato"/>
              </a:rPr>
              <a:t>,</a:t>
            </a:r>
            <a:r>
              <a:rPr lang="fr">
                <a:latin typeface="Lato"/>
                <a:ea typeface="Lato"/>
                <a:cs typeface="Lato"/>
                <a:sym typeface="Lato"/>
              </a:rPr>
              <a:t> et la date d’arrivée prévue en 5 secondes maximum”</a:t>
            </a:r>
            <a:endParaRPr>
              <a:latin typeface="Lato"/>
              <a:ea typeface="Lato"/>
              <a:cs typeface="Lato"/>
              <a:sym typeface="Lato"/>
            </a:endParaRPr>
          </a:p>
        </p:txBody>
      </p:sp>
      <p:sp>
        <p:nvSpPr>
          <p:cNvPr id="1498" name="Google Shape;1498;p122"/>
          <p:cNvSpPr/>
          <p:nvPr/>
        </p:nvSpPr>
        <p:spPr>
          <a:xfrm>
            <a:off x="956700" y="2736353"/>
            <a:ext cx="7190700" cy="7200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Dans cette phrase, le délai de livraison du repas </a:t>
            </a:r>
            <a:r>
              <a:rPr lang="fr" b="1">
                <a:latin typeface="Lato"/>
                <a:ea typeface="Lato"/>
                <a:cs typeface="Lato"/>
                <a:sym typeface="Lato"/>
              </a:rPr>
              <a:t>ET </a:t>
            </a:r>
            <a:r>
              <a:rPr lang="fr">
                <a:latin typeface="Lato"/>
                <a:ea typeface="Lato"/>
                <a:cs typeface="Lato"/>
                <a:sym typeface="Lato"/>
              </a:rPr>
              <a:t>la date d’arrivée prévue chez le client sont calculés en 5 secondes maximum par la fonctionnalité</a:t>
            </a:r>
            <a:endParaRPr>
              <a:latin typeface="Lato"/>
              <a:ea typeface="Lato"/>
              <a:cs typeface="Lato"/>
              <a:sym typeface="Lato"/>
            </a:endParaRPr>
          </a:p>
        </p:txBody>
      </p:sp>
      <p:sp>
        <p:nvSpPr>
          <p:cNvPr id="1499" name="Google Shape;1499;p122"/>
          <p:cNvSpPr/>
          <p:nvPr/>
        </p:nvSpPr>
        <p:spPr>
          <a:xfrm>
            <a:off x="956700" y="4165031"/>
            <a:ext cx="7190700" cy="7200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Dans cette phrase, le délai de livraison du repas </a:t>
            </a:r>
            <a:r>
              <a:rPr lang="fr" b="1">
                <a:latin typeface="Lato"/>
                <a:ea typeface="Lato"/>
                <a:cs typeface="Lato"/>
                <a:sym typeface="Lato"/>
              </a:rPr>
              <a:t>est calculé sans limite de temps. </a:t>
            </a:r>
            <a:r>
              <a:rPr lang="fr">
                <a:latin typeface="Lato"/>
                <a:ea typeface="Lato"/>
                <a:cs typeface="Lato"/>
                <a:sym typeface="Lato"/>
              </a:rPr>
              <a:t>Seule la date d’arrivée prévue de la commande est indiquée en 5 secondes maximum.</a:t>
            </a:r>
            <a:endParaRPr>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04" name="Google Shape;1504;p1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Privilégier des phrases courtes et une syntaxe simple</a:t>
            </a:r>
            <a:endParaRPr/>
          </a:p>
        </p:txBody>
      </p:sp>
      <p:sp>
        <p:nvSpPr>
          <p:cNvPr id="1505" name="Google Shape;1505;p123"/>
          <p:cNvSpPr/>
          <p:nvPr/>
        </p:nvSpPr>
        <p:spPr>
          <a:xfrm>
            <a:off x="864100" y="1409325"/>
            <a:ext cx="7735800" cy="390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Rédiger des phrases courtes pour augmenter la compréhension d’une exigence fonctionnelle</a:t>
            </a:r>
            <a:endParaRPr b="1">
              <a:latin typeface="Lato"/>
              <a:ea typeface="Lato"/>
              <a:cs typeface="Lato"/>
              <a:sym typeface="Lato"/>
            </a:endParaRPr>
          </a:p>
        </p:txBody>
      </p:sp>
      <p:sp>
        <p:nvSpPr>
          <p:cNvPr id="1506" name="Google Shape;1506;p123"/>
          <p:cNvSpPr/>
          <p:nvPr/>
        </p:nvSpPr>
        <p:spPr>
          <a:xfrm>
            <a:off x="1536450" y="1953025"/>
            <a:ext cx="6071100" cy="1625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Éviter d’utiliser les éléments suivants :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fr">
                <a:latin typeface="Lato"/>
                <a:ea typeface="Lato"/>
                <a:cs typeface="Lato"/>
                <a:sym typeface="Lato"/>
              </a:rPr>
              <a:t>Les verbes modaux comme “peut”, “doit” ou “pourrait”.</a:t>
            </a:r>
            <a:endParaRPr>
              <a:latin typeface="Lato"/>
              <a:ea typeface="Lato"/>
              <a:cs typeface="Lato"/>
              <a:sym typeface="Lato"/>
            </a:endParaRPr>
          </a:p>
          <a:p>
            <a:pPr marL="457200" lvl="0" indent="-317500" algn="l" rtl="0">
              <a:spcBef>
                <a:spcPts val="0"/>
              </a:spcBef>
              <a:spcAft>
                <a:spcPts val="0"/>
              </a:spcAft>
              <a:buSzPts val="1400"/>
              <a:buFont typeface="Lato"/>
              <a:buChar char="●"/>
            </a:pPr>
            <a:r>
              <a:rPr lang="fr">
                <a:latin typeface="Lato"/>
                <a:ea typeface="Lato"/>
                <a:cs typeface="Lato"/>
                <a:sym typeface="Lato"/>
              </a:rPr>
              <a:t>Les phrases à la forme passive.</a:t>
            </a:r>
            <a:endParaRPr>
              <a:latin typeface="Lato"/>
              <a:ea typeface="Lato"/>
              <a:cs typeface="Lato"/>
              <a:sym typeface="Lato"/>
            </a:endParaRPr>
          </a:p>
          <a:p>
            <a:pPr marL="457200" lvl="0" indent="-317500" algn="l" rtl="0">
              <a:spcBef>
                <a:spcPts val="0"/>
              </a:spcBef>
              <a:spcAft>
                <a:spcPts val="0"/>
              </a:spcAft>
              <a:buSzPts val="1400"/>
              <a:buFont typeface="Lato"/>
              <a:buChar char="●"/>
            </a:pPr>
            <a:r>
              <a:rPr lang="fr">
                <a:latin typeface="Lato"/>
                <a:ea typeface="Lato"/>
                <a:cs typeface="Lato"/>
                <a:sym typeface="Lato"/>
              </a:rPr>
              <a:t>Les mots de liaison avec peu de valeur : “en effet” “par ailleurs”.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fr">
                <a:latin typeface="Lato"/>
                <a:ea typeface="Lato"/>
                <a:cs typeface="Lato"/>
                <a:sym typeface="Lato"/>
              </a:rPr>
              <a:t>Les doubles négations.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fr">
                <a:latin typeface="Lato"/>
                <a:ea typeface="Lato"/>
                <a:cs typeface="Lato"/>
                <a:sym typeface="Lato"/>
              </a:rPr>
              <a:t>Les mots pouvant induire différentes significations.</a:t>
            </a:r>
            <a:endParaRPr>
              <a:latin typeface="Lato"/>
              <a:ea typeface="Lato"/>
              <a:cs typeface="Lato"/>
              <a:sym typeface="Lato"/>
            </a:endParaRPr>
          </a:p>
        </p:txBody>
      </p:sp>
      <p:sp>
        <p:nvSpPr>
          <p:cNvPr id="1507" name="Google Shape;1507;p123"/>
          <p:cNvSpPr/>
          <p:nvPr/>
        </p:nvSpPr>
        <p:spPr>
          <a:xfrm>
            <a:off x="362400" y="3792950"/>
            <a:ext cx="8419200" cy="1035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L’écriture d’exigences fonctionnelles nécessite d’employer une syntaxe simple et une conjugaison au présent. Vous devrez également veiller à ne traiter qu’un seul aspect à la fois pour créer une </a:t>
            </a:r>
            <a:r>
              <a:rPr lang="fr" b="1">
                <a:latin typeface="Lato"/>
                <a:ea typeface="Lato"/>
                <a:cs typeface="Lato"/>
                <a:sym typeface="Lato"/>
              </a:rPr>
              <a:t>spécification claire</a:t>
            </a:r>
            <a:r>
              <a:rPr lang="fr">
                <a:latin typeface="Lato"/>
                <a:ea typeface="Lato"/>
                <a:cs typeface="Lato"/>
                <a:sym typeface="Lato"/>
              </a:rPr>
              <a:t> et ne pas confondre plusieurs besoins qui compliquerait l’analyse fonctionnelle.</a:t>
            </a:r>
            <a:endParaRPr>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11"/>
        <p:cNvGrpSpPr/>
        <p:nvPr/>
      </p:nvGrpSpPr>
      <p:grpSpPr>
        <a:xfrm>
          <a:off x="0" y="0"/>
          <a:ext cx="0" cy="0"/>
          <a:chOff x="0" y="0"/>
          <a:chExt cx="0" cy="0"/>
        </a:xfrm>
      </p:grpSpPr>
      <p:sp>
        <p:nvSpPr>
          <p:cNvPr id="1512" name="Google Shape;1512;p1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Privilégier des phrases courtes et une syntaxe simple</a:t>
            </a:r>
            <a:endParaRPr/>
          </a:p>
        </p:txBody>
      </p:sp>
      <p:sp>
        <p:nvSpPr>
          <p:cNvPr id="1513" name="Google Shape;1513;p124"/>
          <p:cNvSpPr txBox="1">
            <a:spLocks noGrp="1"/>
          </p:cNvSpPr>
          <p:nvPr>
            <p:ph type="body" idx="1"/>
          </p:nvPr>
        </p:nvSpPr>
        <p:spPr>
          <a:xfrm>
            <a:off x="1297500" y="1567550"/>
            <a:ext cx="7038900" cy="42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Exemple : Application Web - Livraison de repas</a:t>
            </a:r>
            <a:endParaRPr/>
          </a:p>
        </p:txBody>
      </p:sp>
      <p:sp>
        <p:nvSpPr>
          <p:cNvPr id="1514" name="Google Shape;1514;p124"/>
          <p:cNvSpPr/>
          <p:nvPr/>
        </p:nvSpPr>
        <p:spPr>
          <a:xfrm>
            <a:off x="1491600" y="2057400"/>
            <a:ext cx="6285300" cy="428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F1 : “La fonction A calcule le délai de livraison en moins de 5 secondes”</a:t>
            </a:r>
            <a:endParaRPr sz="1200">
              <a:latin typeface="Lato"/>
              <a:ea typeface="Lato"/>
              <a:cs typeface="Lato"/>
              <a:sym typeface="Lato"/>
            </a:endParaRPr>
          </a:p>
        </p:txBody>
      </p:sp>
      <p:sp>
        <p:nvSpPr>
          <p:cNvPr id="1515" name="Google Shape;1515;p124"/>
          <p:cNvSpPr/>
          <p:nvPr/>
        </p:nvSpPr>
        <p:spPr>
          <a:xfrm>
            <a:off x="1030425" y="3137525"/>
            <a:ext cx="2582100" cy="42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Exigence Fonctionnelle</a:t>
            </a:r>
            <a:endParaRPr>
              <a:latin typeface="Lato"/>
              <a:ea typeface="Lato"/>
              <a:cs typeface="Lato"/>
              <a:sym typeface="Lato"/>
            </a:endParaRPr>
          </a:p>
        </p:txBody>
      </p:sp>
      <p:sp>
        <p:nvSpPr>
          <p:cNvPr id="1516" name="Google Shape;1516;p124"/>
          <p:cNvSpPr/>
          <p:nvPr/>
        </p:nvSpPr>
        <p:spPr>
          <a:xfrm>
            <a:off x="5610000" y="3137525"/>
            <a:ext cx="2582100" cy="4281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Exigence Non Fonctionnelle</a:t>
            </a:r>
            <a:endParaRPr>
              <a:latin typeface="Lato"/>
              <a:ea typeface="Lato"/>
              <a:cs typeface="Lato"/>
              <a:sym typeface="Lato"/>
            </a:endParaRPr>
          </a:p>
          <a:p>
            <a:pPr marL="0" lvl="0" indent="0" algn="ctr" rtl="0">
              <a:spcBef>
                <a:spcPts val="0"/>
              </a:spcBef>
              <a:spcAft>
                <a:spcPts val="0"/>
              </a:spcAft>
              <a:buNone/>
            </a:pPr>
            <a:r>
              <a:rPr lang="fr" i="1">
                <a:latin typeface="Lato"/>
                <a:ea typeface="Lato"/>
                <a:cs typeface="Lato"/>
                <a:sym typeface="Lato"/>
              </a:rPr>
              <a:t>Exigence de performance</a:t>
            </a:r>
            <a:endParaRPr i="1">
              <a:latin typeface="Lato"/>
              <a:ea typeface="Lato"/>
              <a:cs typeface="Lato"/>
              <a:sym typeface="Lato"/>
            </a:endParaRPr>
          </a:p>
        </p:txBody>
      </p:sp>
      <p:sp>
        <p:nvSpPr>
          <p:cNvPr id="1517" name="Google Shape;1517;p124"/>
          <p:cNvSpPr/>
          <p:nvPr/>
        </p:nvSpPr>
        <p:spPr>
          <a:xfrm>
            <a:off x="579675" y="3874375"/>
            <a:ext cx="3483600" cy="42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“La fonction A calcule le délai de livraison”</a:t>
            </a:r>
            <a:endParaRPr>
              <a:latin typeface="Lato"/>
              <a:ea typeface="Lato"/>
              <a:cs typeface="Lato"/>
              <a:sym typeface="Lato"/>
            </a:endParaRPr>
          </a:p>
        </p:txBody>
      </p:sp>
      <p:sp>
        <p:nvSpPr>
          <p:cNvPr id="1518" name="Google Shape;1518;p124"/>
          <p:cNvSpPr/>
          <p:nvPr/>
        </p:nvSpPr>
        <p:spPr>
          <a:xfrm>
            <a:off x="5159250" y="3874375"/>
            <a:ext cx="3483600" cy="4281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“Le délai de livraison est calculé en moins de 5 secondes”</a:t>
            </a:r>
            <a:endParaRPr>
              <a:latin typeface="Lato"/>
              <a:ea typeface="Lato"/>
              <a:cs typeface="Lato"/>
              <a:sym typeface="Lato"/>
            </a:endParaRPr>
          </a:p>
        </p:txBody>
      </p:sp>
      <p:cxnSp>
        <p:nvCxnSpPr>
          <p:cNvPr id="1519" name="Google Shape;1519;p124"/>
          <p:cNvCxnSpPr>
            <a:stCxn id="1514" idx="2"/>
            <a:endCxn id="1515" idx="0"/>
          </p:cNvCxnSpPr>
          <p:nvPr/>
        </p:nvCxnSpPr>
        <p:spPr>
          <a:xfrm rot="5400000">
            <a:off x="3151950" y="1655100"/>
            <a:ext cx="651900" cy="2312700"/>
          </a:xfrm>
          <a:prstGeom prst="curvedConnector3">
            <a:avLst>
              <a:gd name="adj1" fmla="val 50010"/>
            </a:avLst>
          </a:prstGeom>
          <a:noFill/>
          <a:ln w="9525" cap="flat" cmpd="sng">
            <a:solidFill>
              <a:schemeClr val="dk2"/>
            </a:solidFill>
            <a:prstDash val="solid"/>
            <a:round/>
            <a:headEnd type="none" w="med" len="med"/>
            <a:tailEnd type="none" w="med" len="med"/>
          </a:ln>
        </p:spPr>
      </p:cxnSp>
      <p:cxnSp>
        <p:nvCxnSpPr>
          <p:cNvPr id="1520" name="Google Shape;1520;p124"/>
          <p:cNvCxnSpPr>
            <a:stCxn id="1514" idx="2"/>
            <a:endCxn id="1516" idx="0"/>
          </p:cNvCxnSpPr>
          <p:nvPr/>
        </p:nvCxnSpPr>
        <p:spPr>
          <a:xfrm rot="-5400000" flipH="1">
            <a:off x="5441700" y="1678050"/>
            <a:ext cx="651900" cy="2266800"/>
          </a:xfrm>
          <a:prstGeom prst="curvedConnector3">
            <a:avLst>
              <a:gd name="adj1" fmla="val 50010"/>
            </a:avLst>
          </a:prstGeom>
          <a:noFill/>
          <a:ln w="9525" cap="flat" cmpd="sng">
            <a:solidFill>
              <a:schemeClr val="dk2"/>
            </a:solidFill>
            <a:prstDash val="solid"/>
            <a:round/>
            <a:headEnd type="none" w="med" len="med"/>
            <a:tailEnd type="none" w="med" len="med"/>
          </a:ln>
        </p:spPr>
      </p:cxnSp>
      <p:cxnSp>
        <p:nvCxnSpPr>
          <p:cNvPr id="1521" name="Google Shape;1521;p124"/>
          <p:cNvCxnSpPr>
            <a:stCxn id="1515" idx="2"/>
            <a:endCxn id="1517" idx="0"/>
          </p:cNvCxnSpPr>
          <p:nvPr/>
        </p:nvCxnSpPr>
        <p:spPr>
          <a:xfrm>
            <a:off x="2321475" y="3565625"/>
            <a:ext cx="0" cy="308700"/>
          </a:xfrm>
          <a:prstGeom prst="straightConnector1">
            <a:avLst/>
          </a:prstGeom>
          <a:noFill/>
          <a:ln w="9525" cap="flat" cmpd="sng">
            <a:solidFill>
              <a:schemeClr val="dk2"/>
            </a:solidFill>
            <a:prstDash val="solid"/>
            <a:round/>
            <a:headEnd type="none" w="med" len="med"/>
            <a:tailEnd type="none" w="med" len="med"/>
          </a:ln>
        </p:spPr>
      </p:cxnSp>
      <p:cxnSp>
        <p:nvCxnSpPr>
          <p:cNvPr id="1522" name="Google Shape;1522;p124"/>
          <p:cNvCxnSpPr>
            <a:stCxn id="1516" idx="2"/>
            <a:endCxn id="1518" idx="0"/>
          </p:cNvCxnSpPr>
          <p:nvPr/>
        </p:nvCxnSpPr>
        <p:spPr>
          <a:xfrm>
            <a:off x="6901050" y="3565625"/>
            <a:ext cx="0" cy="3087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26"/>
        <p:cNvGrpSpPr/>
        <p:nvPr/>
      </p:nvGrpSpPr>
      <p:grpSpPr>
        <a:xfrm>
          <a:off x="0" y="0"/>
          <a:ext cx="0" cy="0"/>
          <a:chOff x="0" y="0"/>
          <a:chExt cx="0" cy="0"/>
        </a:xfrm>
      </p:grpSpPr>
      <p:sp>
        <p:nvSpPr>
          <p:cNvPr id="1527" name="Google Shape;1527;p1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Rédiger des exigences fonctionnelles pertinentes</a:t>
            </a:r>
            <a:endParaRPr/>
          </a:p>
        </p:txBody>
      </p:sp>
      <p:sp>
        <p:nvSpPr>
          <p:cNvPr id="1528" name="Google Shape;1528;p125"/>
          <p:cNvSpPr/>
          <p:nvPr/>
        </p:nvSpPr>
        <p:spPr>
          <a:xfrm>
            <a:off x="864100" y="1409325"/>
            <a:ext cx="7735800" cy="390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Éviter les contradictions et les redondances entre les exigences</a:t>
            </a:r>
            <a:endParaRPr b="1">
              <a:latin typeface="Lato"/>
              <a:ea typeface="Lato"/>
              <a:cs typeface="Lato"/>
              <a:sym typeface="Lato"/>
            </a:endParaRPr>
          </a:p>
        </p:txBody>
      </p:sp>
      <p:sp>
        <p:nvSpPr>
          <p:cNvPr id="1529" name="Google Shape;1529;p125"/>
          <p:cNvSpPr/>
          <p:nvPr/>
        </p:nvSpPr>
        <p:spPr>
          <a:xfrm>
            <a:off x="1182025" y="2654025"/>
            <a:ext cx="2582100" cy="4281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Exigences Non Compatibles</a:t>
            </a:r>
            <a:endParaRPr b="1" i="1">
              <a:latin typeface="Lato"/>
              <a:ea typeface="Lato"/>
              <a:cs typeface="Lato"/>
              <a:sym typeface="Lato"/>
            </a:endParaRPr>
          </a:p>
        </p:txBody>
      </p:sp>
      <p:sp>
        <p:nvSpPr>
          <p:cNvPr id="1530" name="Google Shape;1530;p125"/>
          <p:cNvSpPr/>
          <p:nvPr/>
        </p:nvSpPr>
        <p:spPr>
          <a:xfrm>
            <a:off x="731275" y="3390875"/>
            <a:ext cx="3483600" cy="4281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“L’information A apparaît lorsque l’information B apparait”</a:t>
            </a:r>
            <a:endParaRPr>
              <a:latin typeface="Lato"/>
              <a:ea typeface="Lato"/>
              <a:cs typeface="Lato"/>
              <a:sym typeface="Lato"/>
            </a:endParaRPr>
          </a:p>
        </p:txBody>
      </p:sp>
      <p:sp>
        <p:nvSpPr>
          <p:cNvPr id="1531" name="Google Shape;1531;p125"/>
          <p:cNvSpPr/>
          <p:nvPr/>
        </p:nvSpPr>
        <p:spPr>
          <a:xfrm>
            <a:off x="5587525" y="2654025"/>
            <a:ext cx="2582100" cy="4281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Exigences redondantes</a:t>
            </a:r>
            <a:endParaRPr b="1" i="1">
              <a:latin typeface="Lato"/>
              <a:ea typeface="Lato"/>
              <a:cs typeface="Lato"/>
              <a:sym typeface="Lato"/>
            </a:endParaRPr>
          </a:p>
        </p:txBody>
      </p:sp>
      <p:sp>
        <p:nvSpPr>
          <p:cNvPr id="1532" name="Google Shape;1532;p125"/>
          <p:cNvSpPr/>
          <p:nvPr/>
        </p:nvSpPr>
        <p:spPr>
          <a:xfrm>
            <a:off x="731275" y="3935925"/>
            <a:ext cx="3483600" cy="4281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“L’information B apparaît 10 secondes après l’apparition de l’information A”</a:t>
            </a:r>
            <a:endParaRPr>
              <a:latin typeface="Lato"/>
              <a:ea typeface="Lato"/>
              <a:cs typeface="Lato"/>
              <a:sym typeface="Lato"/>
            </a:endParaRPr>
          </a:p>
        </p:txBody>
      </p:sp>
      <p:sp>
        <p:nvSpPr>
          <p:cNvPr id="1533" name="Google Shape;1533;p125"/>
          <p:cNvSpPr/>
          <p:nvPr/>
        </p:nvSpPr>
        <p:spPr>
          <a:xfrm>
            <a:off x="5136775" y="3390875"/>
            <a:ext cx="3483600" cy="4281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Le débit maximum est de 2000€</a:t>
            </a:r>
            <a:endParaRPr>
              <a:latin typeface="Lato"/>
              <a:ea typeface="Lato"/>
              <a:cs typeface="Lato"/>
              <a:sym typeface="Lato"/>
            </a:endParaRPr>
          </a:p>
        </p:txBody>
      </p:sp>
      <p:sp>
        <p:nvSpPr>
          <p:cNvPr id="1534" name="Google Shape;1534;p125"/>
          <p:cNvSpPr/>
          <p:nvPr/>
        </p:nvSpPr>
        <p:spPr>
          <a:xfrm>
            <a:off x="5136775" y="3935925"/>
            <a:ext cx="3483600" cy="4281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Le montant de tout débit est compris entre 20€ et 2000€</a:t>
            </a:r>
            <a:endParaRPr>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39" name="Google Shape;1539;p1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Exemple de la casserole</a:t>
            </a:r>
            <a:endParaRPr/>
          </a:p>
        </p:txBody>
      </p:sp>
      <p:pic>
        <p:nvPicPr>
          <p:cNvPr id="1540" name="Google Shape;1540;p126"/>
          <p:cNvPicPr preferRelativeResize="0"/>
          <p:nvPr/>
        </p:nvPicPr>
        <p:blipFill>
          <a:blip r:embed="rId3">
            <a:alphaModFix/>
          </a:blip>
          <a:stretch>
            <a:fillRect/>
          </a:stretch>
        </p:blipFill>
        <p:spPr>
          <a:xfrm>
            <a:off x="3273399" y="1987987"/>
            <a:ext cx="2469601" cy="176417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127"/>
          <p:cNvSpPr/>
          <p:nvPr/>
        </p:nvSpPr>
        <p:spPr>
          <a:xfrm>
            <a:off x="524100" y="241550"/>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peut contenir des liquides ou des aliments </a:t>
            </a:r>
            <a:endParaRPr sz="1300">
              <a:latin typeface="Lato"/>
              <a:ea typeface="Lato"/>
              <a:cs typeface="Lato"/>
              <a:sym typeface="Lato"/>
            </a:endParaRPr>
          </a:p>
        </p:txBody>
      </p:sp>
      <p:sp>
        <p:nvSpPr>
          <p:cNvPr id="1546" name="Google Shape;1546;p127"/>
          <p:cNvSpPr/>
          <p:nvPr/>
        </p:nvSpPr>
        <p:spPr>
          <a:xfrm>
            <a:off x="524100" y="692275"/>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avoir la capacité de répartir uniformément la chaleur pour assurer une cuisson homogène</a:t>
            </a:r>
            <a:endParaRPr sz="1300">
              <a:latin typeface="Lato"/>
              <a:ea typeface="Lato"/>
              <a:cs typeface="Lato"/>
              <a:sym typeface="Lato"/>
            </a:endParaRPr>
          </a:p>
        </p:txBody>
      </p:sp>
      <p:sp>
        <p:nvSpPr>
          <p:cNvPr id="1547" name="Google Shape;1547;p127"/>
          <p:cNvSpPr/>
          <p:nvPr/>
        </p:nvSpPr>
        <p:spPr>
          <a:xfrm>
            <a:off x="524100" y="1143000"/>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avoir la capacité de résister à la des températures élevées sans déformation ni dommage</a:t>
            </a:r>
            <a:endParaRPr sz="1300">
              <a:latin typeface="Lato"/>
              <a:ea typeface="Lato"/>
              <a:cs typeface="Lato"/>
              <a:sym typeface="Lato"/>
            </a:endParaRPr>
          </a:p>
        </p:txBody>
      </p:sp>
      <p:sp>
        <p:nvSpPr>
          <p:cNvPr id="1548" name="Google Shape;1548;p127"/>
          <p:cNvSpPr/>
          <p:nvPr/>
        </p:nvSpPr>
        <p:spPr>
          <a:xfrm>
            <a:off x="524100" y="1593725"/>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être compatible avec différentes sources de chaleur</a:t>
            </a:r>
            <a:endParaRPr sz="1300">
              <a:latin typeface="Lato"/>
              <a:ea typeface="Lato"/>
              <a:cs typeface="Lato"/>
              <a:sym typeface="Lato"/>
            </a:endParaRPr>
          </a:p>
        </p:txBody>
      </p:sp>
      <p:sp>
        <p:nvSpPr>
          <p:cNvPr id="1549" name="Google Shape;1549;p127"/>
          <p:cNvSpPr/>
          <p:nvPr/>
        </p:nvSpPr>
        <p:spPr>
          <a:xfrm>
            <a:off x="524100" y="2044450"/>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être facile à manipuler et à transporter</a:t>
            </a:r>
            <a:endParaRPr sz="1300">
              <a:latin typeface="Lato"/>
              <a:ea typeface="Lato"/>
              <a:cs typeface="Lato"/>
              <a:sym typeface="Lato"/>
            </a:endParaRPr>
          </a:p>
        </p:txBody>
      </p:sp>
      <p:sp>
        <p:nvSpPr>
          <p:cNvPr id="1550" name="Google Shape;1550;p127"/>
          <p:cNvSpPr/>
          <p:nvPr/>
        </p:nvSpPr>
        <p:spPr>
          <a:xfrm>
            <a:off x="524100" y="2495175"/>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posséder une poignée isolée thermiquement pour éviter les brûlures</a:t>
            </a:r>
            <a:endParaRPr sz="1300">
              <a:latin typeface="Lato"/>
              <a:ea typeface="Lato"/>
              <a:cs typeface="Lato"/>
              <a:sym typeface="Lato"/>
            </a:endParaRPr>
          </a:p>
        </p:txBody>
      </p:sp>
      <p:sp>
        <p:nvSpPr>
          <p:cNvPr id="1551" name="Google Shape;1551;p127"/>
          <p:cNvSpPr/>
          <p:nvPr/>
        </p:nvSpPr>
        <p:spPr>
          <a:xfrm>
            <a:off x="524100" y="2945900"/>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résister à une utilisation répétée et à un nettoyage fréquent</a:t>
            </a:r>
            <a:endParaRPr sz="1300">
              <a:latin typeface="Lato"/>
              <a:ea typeface="Lato"/>
              <a:cs typeface="Lato"/>
              <a:sym typeface="Lato"/>
            </a:endParaRPr>
          </a:p>
        </p:txBody>
      </p:sp>
      <p:sp>
        <p:nvSpPr>
          <p:cNvPr id="1552" name="Google Shape;1552;p127"/>
          <p:cNvSpPr/>
          <p:nvPr/>
        </p:nvSpPr>
        <p:spPr>
          <a:xfrm>
            <a:off x="524100" y="3396625"/>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être compatible avec les ustensiles de cuisine courants</a:t>
            </a:r>
            <a:endParaRPr sz="1300">
              <a:latin typeface="Lato"/>
              <a:ea typeface="Lato"/>
              <a:cs typeface="Lato"/>
              <a:sym typeface="Lato"/>
            </a:endParaRPr>
          </a:p>
        </p:txBody>
      </p:sp>
      <p:sp>
        <p:nvSpPr>
          <p:cNvPr id="1553" name="Google Shape;1553;p127"/>
          <p:cNvSpPr/>
          <p:nvPr/>
        </p:nvSpPr>
        <p:spPr>
          <a:xfrm>
            <a:off x="524100" y="3847350"/>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être facile à nettoyer et entretenir</a:t>
            </a:r>
            <a:endParaRPr sz="1300">
              <a:latin typeface="Lato"/>
              <a:ea typeface="Lato"/>
              <a:cs typeface="Lato"/>
              <a:sym typeface="Lato"/>
            </a:endParaRPr>
          </a:p>
        </p:txBody>
      </p:sp>
      <p:sp>
        <p:nvSpPr>
          <p:cNvPr id="1554" name="Google Shape;1554;p127"/>
          <p:cNvSpPr/>
          <p:nvPr/>
        </p:nvSpPr>
        <p:spPr>
          <a:xfrm>
            <a:off x="524100" y="4298075"/>
            <a:ext cx="8280900" cy="444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être conforme aux normes de sécurité alimentaire pour garantir l’innocuité des matériaux utilisés et l’absence de substances nocives dans les revêtements antiadhésifs.</a:t>
            </a:r>
            <a:endParaRPr sz="1300">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58"/>
        <p:cNvGrpSpPr/>
        <p:nvPr/>
      </p:nvGrpSpPr>
      <p:grpSpPr>
        <a:xfrm>
          <a:off x="0" y="0"/>
          <a:ext cx="0" cy="0"/>
          <a:chOff x="0" y="0"/>
          <a:chExt cx="0" cy="0"/>
        </a:xfrm>
      </p:grpSpPr>
      <p:sp>
        <p:nvSpPr>
          <p:cNvPr id="1559" name="Google Shape;1559;p128"/>
          <p:cNvSpPr/>
          <p:nvPr/>
        </p:nvSpPr>
        <p:spPr>
          <a:xfrm>
            <a:off x="524100" y="241550"/>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peut contenir des liquides ou des aliments </a:t>
            </a:r>
            <a:endParaRPr sz="1300">
              <a:latin typeface="Lato"/>
              <a:ea typeface="Lato"/>
              <a:cs typeface="Lato"/>
              <a:sym typeface="Lato"/>
            </a:endParaRPr>
          </a:p>
        </p:txBody>
      </p:sp>
      <p:sp>
        <p:nvSpPr>
          <p:cNvPr id="1560" name="Google Shape;1560;p128"/>
          <p:cNvSpPr/>
          <p:nvPr/>
        </p:nvSpPr>
        <p:spPr>
          <a:xfrm>
            <a:off x="524100" y="692275"/>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avoir la capacité de répartir uniformément la chaleur pour assurer une cuisson homogène</a:t>
            </a:r>
            <a:endParaRPr sz="1300">
              <a:latin typeface="Lato"/>
              <a:ea typeface="Lato"/>
              <a:cs typeface="Lato"/>
              <a:sym typeface="Lato"/>
            </a:endParaRPr>
          </a:p>
        </p:txBody>
      </p:sp>
      <p:sp>
        <p:nvSpPr>
          <p:cNvPr id="1561" name="Google Shape;1561;p128"/>
          <p:cNvSpPr/>
          <p:nvPr/>
        </p:nvSpPr>
        <p:spPr>
          <a:xfrm>
            <a:off x="524100" y="1143000"/>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avoir la capacité de résister à la des températures élevées sans déformation ni dommage</a:t>
            </a:r>
            <a:endParaRPr sz="1300">
              <a:latin typeface="Lato"/>
              <a:ea typeface="Lato"/>
              <a:cs typeface="Lato"/>
              <a:sym typeface="Lato"/>
            </a:endParaRPr>
          </a:p>
        </p:txBody>
      </p:sp>
      <p:sp>
        <p:nvSpPr>
          <p:cNvPr id="1562" name="Google Shape;1562;p128"/>
          <p:cNvSpPr/>
          <p:nvPr/>
        </p:nvSpPr>
        <p:spPr>
          <a:xfrm>
            <a:off x="524100" y="1593725"/>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être compatible avec différentes sources de chaleur</a:t>
            </a:r>
            <a:endParaRPr sz="1300">
              <a:latin typeface="Lato"/>
              <a:ea typeface="Lato"/>
              <a:cs typeface="Lato"/>
              <a:sym typeface="Lato"/>
            </a:endParaRPr>
          </a:p>
        </p:txBody>
      </p:sp>
      <p:sp>
        <p:nvSpPr>
          <p:cNvPr id="1563" name="Google Shape;1563;p128"/>
          <p:cNvSpPr/>
          <p:nvPr/>
        </p:nvSpPr>
        <p:spPr>
          <a:xfrm>
            <a:off x="524100" y="2044450"/>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être facile à manipuler et à transporter</a:t>
            </a:r>
            <a:endParaRPr sz="1300">
              <a:latin typeface="Lato"/>
              <a:ea typeface="Lato"/>
              <a:cs typeface="Lato"/>
              <a:sym typeface="Lato"/>
            </a:endParaRPr>
          </a:p>
        </p:txBody>
      </p:sp>
      <p:sp>
        <p:nvSpPr>
          <p:cNvPr id="1564" name="Google Shape;1564;p128"/>
          <p:cNvSpPr/>
          <p:nvPr/>
        </p:nvSpPr>
        <p:spPr>
          <a:xfrm>
            <a:off x="524100" y="2495175"/>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posséder une poignée isolée thermiquement pour éviter les brûlures</a:t>
            </a:r>
            <a:endParaRPr sz="1300">
              <a:latin typeface="Lato"/>
              <a:ea typeface="Lato"/>
              <a:cs typeface="Lato"/>
              <a:sym typeface="Lato"/>
            </a:endParaRPr>
          </a:p>
        </p:txBody>
      </p:sp>
      <p:sp>
        <p:nvSpPr>
          <p:cNvPr id="1565" name="Google Shape;1565;p128"/>
          <p:cNvSpPr/>
          <p:nvPr/>
        </p:nvSpPr>
        <p:spPr>
          <a:xfrm>
            <a:off x="524100" y="2945900"/>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résister à une utilisation répétée et à un nettoyage fréquent</a:t>
            </a:r>
            <a:endParaRPr sz="1300">
              <a:latin typeface="Lato"/>
              <a:ea typeface="Lato"/>
              <a:cs typeface="Lato"/>
              <a:sym typeface="Lato"/>
            </a:endParaRPr>
          </a:p>
        </p:txBody>
      </p:sp>
      <p:sp>
        <p:nvSpPr>
          <p:cNvPr id="1566" name="Google Shape;1566;p128"/>
          <p:cNvSpPr/>
          <p:nvPr/>
        </p:nvSpPr>
        <p:spPr>
          <a:xfrm>
            <a:off x="524100" y="3396625"/>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être compatible avec les ustensiles de cuisine courants</a:t>
            </a:r>
            <a:endParaRPr sz="1300">
              <a:latin typeface="Lato"/>
              <a:ea typeface="Lato"/>
              <a:cs typeface="Lato"/>
              <a:sym typeface="Lato"/>
            </a:endParaRPr>
          </a:p>
        </p:txBody>
      </p:sp>
      <p:sp>
        <p:nvSpPr>
          <p:cNvPr id="1567" name="Google Shape;1567;p128"/>
          <p:cNvSpPr/>
          <p:nvPr/>
        </p:nvSpPr>
        <p:spPr>
          <a:xfrm>
            <a:off x="524100" y="3847350"/>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être facile à nettoyer et entretenir</a:t>
            </a:r>
            <a:endParaRPr sz="1300">
              <a:latin typeface="Lato"/>
              <a:ea typeface="Lato"/>
              <a:cs typeface="Lato"/>
              <a:sym typeface="Lato"/>
            </a:endParaRPr>
          </a:p>
        </p:txBody>
      </p:sp>
      <p:sp>
        <p:nvSpPr>
          <p:cNvPr id="1568" name="Google Shape;1568;p128"/>
          <p:cNvSpPr/>
          <p:nvPr/>
        </p:nvSpPr>
        <p:spPr>
          <a:xfrm>
            <a:off x="524100" y="4298075"/>
            <a:ext cx="8280900" cy="444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être conforme aux normes de sécurité alimentaire pour garantir l’innocuité des matériaux utilisés et l’absence de substances nocives dans les revêtements antiadhésifs.</a:t>
            </a:r>
            <a:endParaRPr sz="1300">
              <a:latin typeface="Lato"/>
              <a:ea typeface="Lato"/>
              <a:cs typeface="Lato"/>
              <a:sym typeface="Lato"/>
            </a:endParaRPr>
          </a:p>
        </p:txBody>
      </p:sp>
      <p:sp>
        <p:nvSpPr>
          <p:cNvPr id="1569" name="Google Shape;1569;p128"/>
          <p:cNvSpPr/>
          <p:nvPr/>
        </p:nvSpPr>
        <p:spPr>
          <a:xfrm>
            <a:off x="4773175" y="1143000"/>
            <a:ext cx="1604700" cy="360000"/>
          </a:xfrm>
          <a:prstGeom prst="rect">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70" name="Google Shape;1570;p128"/>
          <p:cNvSpPr/>
          <p:nvPr/>
        </p:nvSpPr>
        <p:spPr>
          <a:xfrm>
            <a:off x="5069600" y="1593725"/>
            <a:ext cx="2285700" cy="360000"/>
          </a:xfrm>
          <a:prstGeom prst="rect">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71" name="Google Shape;1571;p128"/>
          <p:cNvSpPr/>
          <p:nvPr/>
        </p:nvSpPr>
        <p:spPr>
          <a:xfrm>
            <a:off x="6518150" y="2495175"/>
            <a:ext cx="1604700" cy="360000"/>
          </a:xfrm>
          <a:prstGeom prst="rect">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72" name="Google Shape;1572;p128"/>
          <p:cNvSpPr/>
          <p:nvPr/>
        </p:nvSpPr>
        <p:spPr>
          <a:xfrm>
            <a:off x="4355975" y="2044450"/>
            <a:ext cx="417300" cy="360000"/>
          </a:xfrm>
          <a:prstGeom prst="rect">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73" name="Google Shape;1573;p128"/>
          <p:cNvSpPr/>
          <p:nvPr/>
        </p:nvSpPr>
        <p:spPr>
          <a:xfrm>
            <a:off x="5002150" y="2945900"/>
            <a:ext cx="614400" cy="360000"/>
          </a:xfrm>
          <a:prstGeom prst="rect">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74" name="Google Shape;1574;p128"/>
          <p:cNvSpPr/>
          <p:nvPr/>
        </p:nvSpPr>
        <p:spPr>
          <a:xfrm>
            <a:off x="6872475" y="2945900"/>
            <a:ext cx="709200" cy="360000"/>
          </a:xfrm>
          <a:prstGeom prst="rect">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75" name="Google Shape;1575;p128"/>
          <p:cNvSpPr/>
          <p:nvPr/>
        </p:nvSpPr>
        <p:spPr>
          <a:xfrm>
            <a:off x="6695700" y="3396625"/>
            <a:ext cx="709200" cy="360000"/>
          </a:xfrm>
          <a:prstGeom prst="rect">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76" name="Google Shape;1576;p128"/>
          <p:cNvSpPr/>
          <p:nvPr/>
        </p:nvSpPr>
        <p:spPr>
          <a:xfrm>
            <a:off x="4507000" y="3847350"/>
            <a:ext cx="417300" cy="360000"/>
          </a:xfrm>
          <a:prstGeom prst="rect">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77" name="Google Shape;1577;p128"/>
          <p:cNvSpPr/>
          <p:nvPr/>
        </p:nvSpPr>
        <p:spPr>
          <a:xfrm>
            <a:off x="5002150" y="3847350"/>
            <a:ext cx="1693500" cy="360000"/>
          </a:xfrm>
          <a:prstGeom prst="rect">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78" name="Google Shape;1578;p128"/>
          <p:cNvSpPr/>
          <p:nvPr/>
        </p:nvSpPr>
        <p:spPr>
          <a:xfrm>
            <a:off x="3542175" y="4207350"/>
            <a:ext cx="2285700" cy="360000"/>
          </a:xfrm>
          <a:prstGeom prst="rect">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79" name="Google Shape;1579;p128"/>
          <p:cNvSpPr/>
          <p:nvPr/>
        </p:nvSpPr>
        <p:spPr>
          <a:xfrm>
            <a:off x="3542175" y="4567350"/>
            <a:ext cx="1382100" cy="174900"/>
          </a:xfrm>
          <a:prstGeom prst="rect">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80" name="Google Shape;1580;p128"/>
          <p:cNvSpPr/>
          <p:nvPr/>
        </p:nvSpPr>
        <p:spPr>
          <a:xfrm>
            <a:off x="4616975" y="241550"/>
            <a:ext cx="2078700" cy="360000"/>
          </a:xfrm>
          <a:prstGeom prst="rect">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9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Pourquoi faire une analyse fonctionnelle ? </a:t>
            </a:r>
            <a:endParaRPr/>
          </a:p>
        </p:txBody>
      </p:sp>
      <p:sp>
        <p:nvSpPr>
          <p:cNvPr id="1130" name="Google Shape;1130;p93"/>
          <p:cNvSpPr txBox="1">
            <a:spLocks noGrp="1"/>
          </p:cNvSpPr>
          <p:nvPr>
            <p:ph type="body" idx="1"/>
          </p:nvPr>
        </p:nvSpPr>
        <p:spPr>
          <a:xfrm>
            <a:off x="1297500" y="1186550"/>
            <a:ext cx="7038900" cy="1148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fr"/>
              <a:t>Faire une analyse fonctionnelle nécessite de penser au résultat souhaité en termes de fonctions produit, avant d'envisager les moyens de l'atteindre. De cette manière, l'équipe projet s'intéresse en priorité au besoin de l'utilisateur, or répondre au besoin augmente la satisfaction client.</a:t>
            </a:r>
            <a:endParaRPr/>
          </a:p>
        </p:txBody>
      </p:sp>
      <p:sp>
        <p:nvSpPr>
          <p:cNvPr id="1131" name="Google Shape;1131;p93"/>
          <p:cNvSpPr/>
          <p:nvPr/>
        </p:nvSpPr>
        <p:spPr>
          <a:xfrm>
            <a:off x="1627575" y="2800350"/>
            <a:ext cx="1800300" cy="3600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Equipe projet</a:t>
            </a:r>
            <a:endParaRPr>
              <a:latin typeface="Lato"/>
              <a:ea typeface="Lato"/>
              <a:cs typeface="Lato"/>
              <a:sym typeface="Lato"/>
            </a:endParaRPr>
          </a:p>
        </p:txBody>
      </p:sp>
      <p:sp>
        <p:nvSpPr>
          <p:cNvPr id="1132" name="Google Shape;1132;p93"/>
          <p:cNvSpPr/>
          <p:nvPr/>
        </p:nvSpPr>
        <p:spPr>
          <a:xfrm>
            <a:off x="6206025" y="2800350"/>
            <a:ext cx="1800300" cy="3600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1133" name="Google Shape;1133;p93"/>
          <p:cNvSpPr/>
          <p:nvPr/>
        </p:nvSpPr>
        <p:spPr>
          <a:xfrm>
            <a:off x="5885225" y="2960525"/>
            <a:ext cx="8652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Besoin</a:t>
            </a:r>
            <a:endParaRPr>
              <a:latin typeface="Lato"/>
              <a:ea typeface="Lato"/>
              <a:cs typeface="Lato"/>
              <a:sym typeface="Lato"/>
            </a:endParaRPr>
          </a:p>
        </p:txBody>
      </p:sp>
      <p:sp>
        <p:nvSpPr>
          <p:cNvPr id="1134" name="Google Shape;1134;p93"/>
          <p:cNvSpPr/>
          <p:nvPr/>
        </p:nvSpPr>
        <p:spPr>
          <a:xfrm>
            <a:off x="2366000" y="3802375"/>
            <a:ext cx="1573800" cy="10803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Projet</a:t>
            </a:r>
            <a:endParaRPr>
              <a:latin typeface="Lato"/>
              <a:ea typeface="Lato"/>
              <a:cs typeface="Lato"/>
              <a:sym typeface="Lato"/>
            </a:endParaRPr>
          </a:p>
        </p:txBody>
      </p:sp>
      <p:cxnSp>
        <p:nvCxnSpPr>
          <p:cNvPr id="1135" name="Google Shape;1135;p93"/>
          <p:cNvCxnSpPr>
            <a:stCxn id="1131" idx="2"/>
            <a:endCxn id="1134" idx="0"/>
          </p:cNvCxnSpPr>
          <p:nvPr/>
        </p:nvCxnSpPr>
        <p:spPr>
          <a:xfrm rot="-5400000" flipH="1">
            <a:off x="2519325" y="3168750"/>
            <a:ext cx="642000" cy="625200"/>
          </a:xfrm>
          <a:prstGeom prst="curvedConnector3">
            <a:avLst>
              <a:gd name="adj1" fmla="val 50002"/>
            </a:avLst>
          </a:prstGeom>
          <a:noFill/>
          <a:ln w="9525" cap="flat" cmpd="sng">
            <a:solidFill>
              <a:schemeClr val="dk2"/>
            </a:solidFill>
            <a:prstDash val="solid"/>
            <a:round/>
            <a:headEnd type="none" w="med" len="med"/>
            <a:tailEnd type="stealth" w="med" len="med"/>
          </a:ln>
        </p:spPr>
      </p:cxnSp>
      <p:sp>
        <p:nvSpPr>
          <p:cNvPr id="1136" name="Google Shape;1136;p93"/>
          <p:cNvSpPr txBox="1"/>
          <p:nvPr/>
        </p:nvSpPr>
        <p:spPr>
          <a:xfrm>
            <a:off x="2915401" y="3286875"/>
            <a:ext cx="138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Développe</a:t>
            </a:r>
            <a:endParaRPr sz="1300">
              <a:solidFill>
                <a:schemeClr val="lt1"/>
              </a:solidFill>
              <a:latin typeface="Lato"/>
              <a:ea typeface="Lato"/>
              <a:cs typeface="Lato"/>
              <a:sym typeface="Lato"/>
            </a:endParaRPr>
          </a:p>
        </p:txBody>
      </p:sp>
      <p:cxnSp>
        <p:nvCxnSpPr>
          <p:cNvPr id="1137" name="Google Shape;1137;p93"/>
          <p:cNvCxnSpPr>
            <a:stCxn id="1134" idx="3"/>
            <a:endCxn id="1133" idx="2"/>
          </p:cNvCxnSpPr>
          <p:nvPr/>
        </p:nvCxnSpPr>
        <p:spPr>
          <a:xfrm rot="10800000" flipH="1">
            <a:off x="3939800" y="3320425"/>
            <a:ext cx="2378100" cy="1022100"/>
          </a:xfrm>
          <a:prstGeom prst="curvedConnector2">
            <a:avLst/>
          </a:prstGeom>
          <a:noFill/>
          <a:ln w="9525" cap="flat" cmpd="sng">
            <a:solidFill>
              <a:schemeClr val="dk2"/>
            </a:solidFill>
            <a:prstDash val="solid"/>
            <a:round/>
            <a:headEnd type="triangle" w="med" len="med"/>
            <a:tailEnd type="triangle" w="med" len="med"/>
          </a:ln>
        </p:spPr>
      </p:cxnSp>
      <p:sp>
        <p:nvSpPr>
          <p:cNvPr id="1138" name="Google Shape;1138;p93"/>
          <p:cNvSpPr txBox="1"/>
          <p:nvPr/>
        </p:nvSpPr>
        <p:spPr>
          <a:xfrm>
            <a:off x="4817325" y="4172799"/>
            <a:ext cx="1388700" cy="7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Regarde si le projet recoupe bien le besoin</a:t>
            </a:r>
            <a:endParaRPr sz="1300">
              <a:solidFill>
                <a:schemeClr val="lt1"/>
              </a:solidFill>
              <a:latin typeface="Lato"/>
              <a:ea typeface="Lato"/>
              <a:cs typeface="Lato"/>
              <a:sym typeface="Lato"/>
            </a:endParaRPr>
          </a:p>
        </p:txBody>
      </p:sp>
      <p:sp>
        <p:nvSpPr>
          <p:cNvPr id="1139" name="Google Shape;1139;p93"/>
          <p:cNvSpPr txBox="1"/>
          <p:nvPr/>
        </p:nvSpPr>
        <p:spPr>
          <a:xfrm>
            <a:off x="7862300" y="2355750"/>
            <a:ext cx="625200" cy="43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900">
                <a:solidFill>
                  <a:schemeClr val="lt1"/>
                </a:solidFill>
                <a:latin typeface="Lato"/>
                <a:ea typeface="Lato"/>
                <a:cs typeface="Lato"/>
                <a:sym typeface="Lato"/>
              </a:rPr>
              <a:t>?!?</a:t>
            </a:r>
            <a:endParaRPr sz="1900">
              <a:solidFill>
                <a:schemeClr val="lt1"/>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84"/>
        <p:cNvGrpSpPr/>
        <p:nvPr/>
      </p:nvGrpSpPr>
      <p:grpSpPr>
        <a:xfrm>
          <a:off x="0" y="0"/>
          <a:ext cx="0" cy="0"/>
          <a:chOff x="0" y="0"/>
          <a:chExt cx="0" cy="0"/>
        </a:xfrm>
      </p:grpSpPr>
      <p:sp>
        <p:nvSpPr>
          <p:cNvPr id="1585" name="Google Shape;1585;p129"/>
          <p:cNvSpPr/>
          <p:nvPr/>
        </p:nvSpPr>
        <p:spPr>
          <a:xfrm>
            <a:off x="524100" y="241550"/>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peut contenir des liquides ou des aliments </a:t>
            </a:r>
            <a:endParaRPr sz="1300">
              <a:latin typeface="Lato"/>
              <a:ea typeface="Lato"/>
              <a:cs typeface="Lato"/>
              <a:sym typeface="Lato"/>
            </a:endParaRPr>
          </a:p>
        </p:txBody>
      </p:sp>
      <p:sp>
        <p:nvSpPr>
          <p:cNvPr id="1586" name="Google Shape;1586;p129"/>
          <p:cNvSpPr/>
          <p:nvPr/>
        </p:nvSpPr>
        <p:spPr>
          <a:xfrm>
            <a:off x="524100" y="692275"/>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avoir la capacité de répartir uniformément la chaleur pour assurer une cuisson homogène</a:t>
            </a:r>
            <a:endParaRPr sz="1300">
              <a:latin typeface="Lato"/>
              <a:ea typeface="Lato"/>
              <a:cs typeface="Lato"/>
              <a:sym typeface="Lato"/>
            </a:endParaRPr>
          </a:p>
        </p:txBody>
      </p:sp>
      <p:sp>
        <p:nvSpPr>
          <p:cNvPr id="1587" name="Google Shape;1587;p129"/>
          <p:cNvSpPr/>
          <p:nvPr/>
        </p:nvSpPr>
        <p:spPr>
          <a:xfrm>
            <a:off x="524100" y="1143000"/>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avoir la capacité de résister à la des températures élevées sans déformation ni dommage</a:t>
            </a:r>
            <a:endParaRPr sz="1300">
              <a:latin typeface="Lato"/>
              <a:ea typeface="Lato"/>
              <a:cs typeface="Lato"/>
              <a:sym typeface="Lato"/>
            </a:endParaRPr>
          </a:p>
        </p:txBody>
      </p:sp>
      <p:sp>
        <p:nvSpPr>
          <p:cNvPr id="1588" name="Google Shape;1588;p129"/>
          <p:cNvSpPr/>
          <p:nvPr/>
        </p:nvSpPr>
        <p:spPr>
          <a:xfrm>
            <a:off x="524100" y="1593725"/>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être compatible avec différentes sources de chaleur</a:t>
            </a:r>
            <a:endParaRPr sz="1300">
              <a:latin typeface="Lato"/>
              <a:ea typeface="Lato"/>
              <a:cs typeface="Lato"/>
              <a:sym typeface="Lato"/>
            </a:endParaRPr>
          </a:p>
        </p:txBody>
      </p:sp>
      <p:sp>
        <p:nvSpPr>
          <p:cNvPr id="1589" name="Google Shape;1589;p129"/>
          <p:cNvSpPr/>
          <p:nvPr/>
        </p:nvSpPr>
        <p:spPr>
          <a:xfrm>
            <a:off x="524100" y="2044450"/>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être facile à manipuler et à transporter</a:t>
            </a:r>
            <a:endParaRPr sz="1300">
              <a:latin typeface="Lato"/>
              <a:ea typeface="Lato"/>
              <a:cs typeface="Lato"/>
              <a:sym typeface="Lato"/>
            </a:endParaRPr>
          </a:p>
        </p:txBody>
      </p:sp>
      <p:sp>
        <p:nvSpPr>
          <p:cNvPr id="1590" name="Google Shape;1590;p129"/>
          <p:cNvSpPr/>
          <p:nvPr/>
        </p:nvSpPr>
        <p:spPr>
          <a:xfrm>
            <a:off x="524100" y="2495175"/>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posséder une poignée isolée thermiquement pour éviter les brûlures</a:t>
            </a:r>
            <a:endParaRPr sz="1300">
              <a:latin typeface="Lato"/>
              <a:ea typeface="Lato"/>
              <a:cs typeface="Lato"/>
              <a:sym typeface="Lato"/>
            </a:endParaRPr>
          </a:p>
        </p:txBody>
      </p:sp>
      <p:sp>
        <p:nvSpPr>
          <p:cNvPr id="1591" name="Google Shape;1591;p129"/>
          <p:cNvSpPr/>
          <p:nvPr/>
        </p:nvSpPr>
        <p:spPr>
          <a:xfrm>
            <a:off x="524100" y="2945900"/>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résister à une utilisation répétée et à un nettoyage fréquent</a:t>
            </a:r>
            <a:endParaRPr sz="1300">
              <a:latin typeface="Lato"/>
              <a:ea typeface="Lato"/>
              <a:cs typeface="Lato"/>
              <a:sym typeface="Lato"/>
            </a:endParaRPr>
          </a:p>
        </p:txBody>
      </p:sp>
      <p:sp>
        <p:nvSpPr>
          <p:cNvPr id="1592" name="Google Shape;1592;p129"/>
          <p:cNvSpPr/>
          <p:nvPr/>
        </p:nvSpPr>
        <p:spPr>
          <a:xfrm>
            <a:off x="524100" y="3396625"/>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être compatible avec les ustensiles de cuisine courants</a:t>
            </a:r>
            <a:endParaRPr sz="1300">
              <a:latin typeface="Lato"/>
              <a:ea typeface="Lato"/>
              <a:cs typeface="Lato"/>
              <a:sym typeface="Lato"/>
            </a:endParaRPr>
          </a:p>
        </p:txBody>
      </p:sp>
      <p:sp>
        <p:nvSpPr>
          <p:cNvPr id="1593" name="Google Shape;1593;p129"/>
          <p:cNvSpPr/>
          <p:nvPr/>
        </p:nvSpPr>
        <p:spPr>
          <a:xfrm>
            <a:off x="524100" y="3847350"/>
            <a:ext cx="8280900" cy="36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être facile à nettoyer et entretenir</a:t>
            </a:r>
            <a:endParaRPr sz="1300">
              <a:latin typeface="Lato"/>
              <a:ea typeface="Lato"/>
              <a:cs typeface="Lato"/>
              <a:sym typeface="Lato"/>
            </a:endParaRPr>
          </a:p>
        </p:txBody>
      </p:sp>
      <p:sp>
        <p:nvSpPr>
          <p:cNvPr id="1594" name="Google Shape;1594;p129"/>
          <p:cNvSpPr/>
          <p:nvPr/>
        </p:nvSpPr>
        <p:spPr>
          <a:xfrm>
            <a:off x="524100" y="4298075"/>
            <a:ext cx="8280900" cy="444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La casserole devrait être conforme aux normes de sécurité alimentaire pour garantir l’innocuité des matériaux utilisés et l’absence de substances nocives dans les revêtements antiadhésifs.</a:t>
            </a:r>
            <a:endParaRPr sz="1300">
              <a:latin typeface="Lato"/>
              <a:ea typeface="Lato"/>
              <a:cs typeface="Lato"/>
              <a:sym typeface="Lato"/>
            </a:endParaRPr>
          </a:p>
        </p:txBody>
      </p:sp>
      <p:sp>
        <p:nvSpPr>
          <p:cNvPr id="1595" name="Google Shape;1595;p129"/>
          <p:cNvSpPr txBox="1">
            <a:spLocks noGrp="1"/>
          </p:cNvSpPr>
          <p:nvPr>
            <p:ph type="body" idx="1"/>
          </p:nvPr>
        </p:nvSpPr>
        <p:spPr>
          <a:xfrm rot="-2412192">
            <a:off x="421307" y="1624982"/>
            <a:ext cx="2252671" cy="1304668"/>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fr" sz="3100">
                <a:solidFill>
                  <a:srgbClr val="FF0000"/>
                </a:solidFill>
              </a:rPr>
              <a:t>A vous !</a:t>
            </a:r>
            <a:endParaRPr sz="310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1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Sources</a:t>
            </a:r>
            <a:endParaRPr/>
          </a:p>
        </p:txBody>
      </p:sp>
      <p:sp>
        <p:nvSpPr>
          <p:cNvPr id="1601" name="Google Shape;1601;p1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fr" sz="1000" u="sng">
                <a:solidFill>
                  <a:schemeClr val="accent5"/>
                </a:solidFill>
                <a:hlinkClick r:id="rId3">
                  <a:extLst>
                    <a:ext uri="{A12FA001-AC4F-418D-AE19-62706E023703}">
                      <ahyp:hlinkClr xmlns:ahyp="http://schemas.microsoft.com/office/drawing/2018/hyperlinkcolor" val="tx"/>
                    </a:ext>
                  </a:extLst>
                </a:hlinkClick>
              </a:rPr>
              <a:t>https://www.merci-app.com/article/ecrire-une-exigence-fonctionnelle</a:t>
            </a:r>
            <a:endParaRPr sz="1000"/>
          </a:p>
          <a:p>
            <a:pPr marL="0" lvl="0" indent="0" algn="l" rtl="0">
              <a:lnSpc>
                <a:spcPct val="100000"/>
              </a:lnSpc>
              <a:spcBef>
                <a:spcPts val="0"/>
              </a:spcBef>
              <a:spcAft>
                <a:spcPts val="0"/>
              </a:spcAft>
              <a:buNone/>
            </a:pPr>
            <a:endParaRPr sz="1000"/>
          </a:p>
          <a:p>
            <a:pPr marL="0" lvl="0" indent="0" algn="l" rtl="0">
              <a:spcBef>
                <a:spcPts val="0"/>
              </a:spcBef>
              <a:spcAft>
                <a:spcPts val="0"/>
              </a:spcAft>
              <a:buNone/>
            </a:pPr>
            <a:r>
              <a:rPr lang="fr" sz="1000" u="sng">
                <a:solidFill>
                  <a:schemeClr val="accent5"/>
                </a:solidFill>
                <a:hlinkClick r:id="rId4">
                  <a:extLst>
                    <a:ext uri="{A12FA001-AC4F-418D-AE19-62706E023703}">
                      <ahyp:hlinkClr xmlns:ahyp="http://schemas.microsoft.com/office/drawing/2018/hyperlinkcolor" val="tx"/>
                    </a:ext>
                  </a:extLst>
                </a:hlinkClick>
              </a:rPr>
              <a:t>https://blog.hubspot.fr/marketing/analyse-fonctionnelle#:~:text=L'analyse%20fonctionnelle%20est%20une,technologiques%20%C3%A0%20mettre%20en%20%C5%93uvre.</a:t>
            </a:r>
            <a:endParaRPr sz="1000"/>
          </a:p>
          <a:p>
            <a:pPr marL="0" lvl="0" indent="0" algn="l" rtl="0">
              <a:lnSpc>
                <a:spcPct val="100000"/>
              </a:lnSpc>
              <a:spcBef>
                <a:spcPts val="1200"/>
              </a:spcBef>
              <a:spcAft>
                <a:spcPts val="0"/>
              </a:spcAft>
              <a:buNone/>
            </a:pPr>
            <a:endParaRPr sz="1000">
              <a:latin typeface="Montserrat"/>
              <a:ea typeface="Montserrat"/>
              <a:cs typeface="Montserrat"/>
              <a:sym typeface="Montserrat"/>
            </a:endParaRPr>
          </a:p>
          <a:p>
            <a:pPr marL="0" lvl="0" indent="0" algn="l" rtl="0">
              <a:spcBef>
                <a:spcPts val="0"/>
              </a:spcBef>
              <a:spcAft>
                <a:spcPts val="1200"/>
              </a:spcAft>
              <a:buNone/>
            </a:pPr>
            <a:endParaRPr sz="1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6" name="Google Shape;1606;p131"/>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Fin du cours 3 !</a:t>
            </a:r>
            <a:endParaRPr/>
          </a:p>
          <a:p>
            <a:pPr marL="0" lvl="0" indent="0" algn="l" rtl="0">
              <a:spcBef>
                <a:spcPts val="0"/>
              </a:spcBef>
              <a:spcAft>
                <a:spcPts val="0"/>
              </a:spcAft>
              <a:buNone/>
            </a:pPr>
            <a:r>
              <a:rPr lang="fr"/>
              <a:t>Des questions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13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fr"/>
              <a:t>Cours 4 </a:t>
            </a:r>
            <a:endParaRPr/>
          </a:p>
          <a:p>
            <a:pPr marL="0" lvl="0" indent="0" algn="l" rtl="0">
              <a:spcBef>
                <a:spcPts val="0"/>
              </a:spcBef>
              <a:spcAft>
                <a:spcPts val="0"/>
              </a:spcAft>
              <a:buNone/>
            </a:pPr>
            <a:r>
              <a:rPr lang="fr"/>
              <a:t>TP sur l’analyse fonctionnelle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1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TP : Analyse fonctionnelle</a:t>
            </a:r>
            <a:endParaRPr/>
          </a:p>
        </p:txBody>
      </p:sp>
      <p:sp>
        <p:nvSpPr>
          <p:cNvPr id="1617" name="Google Shape;1617;p13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Activité : Produire le tableau de fonctions</a:t>
            </a:r>
            <a:endParaRPr/>
          </a:p>
          <a:p>
            <a:pPr marL="0" lvl="0" indent="0" algn="l" rtl="0">
              <a:spcBef>
                <a:spcPts val="1200"/>
              </a:spcBef>
              <a:spcAft>
                <a:spcPts val="0"/>
              </a:spcAft>
              <a:buNone/>
            </a:pPr>
            <a:endParaRPr/>
          </a:p>
          <a:p>
            <a:pPr marL="0" lvl="0" indent="0" algn="l" rtl="0">
              <a:spcBef>
                <a:spcPts val="1200"/>
              </a:spcBef>
              <a:spcAft>
                <a:spcPts val="1200"/>
              </a:spcAft>
              <a:buNone/>
            </a:pPr>
            <a:r>
              <a:rPr lang="fr"/>
              <a:t>Objectif : Définir les fonctions principales et les fonctions contraintes de son projet puis les écrire sous la forme de tableau.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9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Pourquoi faire une analyse fonctionnelle ? </a:t>
            </a:r>
            <a:endParaRPr/>
          </a:p>
        </p:txBody>
      </p:sp>
      <p:sp>
        <p:nvSpPr>
          <p:cNvPr id="1145" name="Google Shape;1145;p94"/>
          <p:cNvSpPr txBox="1">
            <a:spLocks noGrp="1"/>
          </p:cNvSpPr>
          <p:nvPr>
            <p:ph type="body" idx="1"/>
          </p:nvPr>
        </p:nvSpPr>
        <p:spPr>
          <a:xfrm>
            <a:off x="1297500" y="1186550"/>
            <a:ext cx="7038900" cy="1148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fr"/>
              <a:t>Faire une analyse fonctionnelle nécessite de penser au résultat souhaité en termes de fonctions produit, avant d'envisager les moyens de l'atteindre. De cette manière, l'équipe projet s'intéresse en priorité au besoin de l'utilisateur et d’augmenter la satisfaction client.</a:t>
            </a:r>
            <a:endParaRPr/>
          </a:p>
        </p:txBody>
      </p:sp>
      <p:sp>
        <p:nvSpPr>
          <p:cNvPr id="1146" name="Google Shape;1146;p94"/>
          <p:cNvSpPr/>
          <p:nvPr/>
        </p:nvSpPr>
        <p:spPr>
          <a:xfrm>
            <a:off x="1627575" y="2571750"/>
            <a:ext cx="1800300" cy="3600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Equipe projet</a:t>
            </a:r>
            <a:endParaRPr>
              <a:latin typeface="Lato"/>
              <a:ea typeface="Lato"/>
              <a:cs typeface="Lato"/>
              <a:sym typeface="Lato"/>
            </a:endParaRPr>
          </a:p>
        </p:txBody>
      </p:sp>
      <p:sp>
        <p:nvSpPr>
          <p:cNvPr id="1147" name="Google Shape;1147;p94"/>
          <p:cNvSpPr/>
          <p:nvPr/>
        </p:nvSpPr>
        <p:spPr>
          <a:xfrm>
            <a:off x="6206025" y="2571750"/>
            <a:ext cx="1800300" cy="3600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1148" name="Google Shape;1148;p94"/>
          <p:cNvSpPr/>
          <p:nvPr/>
        </p:nvSpPr>
        <p:spPr>
          <a:xfrm>
            <a:off x="5885225" y="2731925"/>
            <a:ext cx="8652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Besoin</a:t>
            </a:r>
            <a:endParaRPr>
              <a:latin typeface="Lato"/>
              <a:ea typeface="Lato"/>
              <a:cs typeface="Lato"/>
              <a:sym typeface="Lato"/>
            </a:endParaRPr>
          </a:p>
        </p:txBody>
      </p:sp>
      <p:cxnSp>
        <p:nvCxnSpPr>
          <p:cNvPr id="1149" name="Google Shape;1149;p94"/>
          <p:cNvCxnSpPr>
            <a:stCxn id="1146" idx="3"/>
            <a:endCxn id="1148" idx="1"/>
          </p:cNvCxnSpPr>
          <p:nvPr/>
        </p:nvCxnSpPr>
        <p:spPr>
          <a:xfrm>
            <a:off x="3427875" y="2751750"/>
            <a:ext cx="2457300" cy="160200"/>
          </a:xfrm>
          <a:prstGeom prst="curvedConnector3">
            <a:avLst>
              <a:gd name="adj1" fmla="val 50001"/>
            </a:avLst>
          </a:prstGeom>
          <a:noFill/>
          <a:ln w="19050" cap="flat" cmpd="sng">
            <a:solidFill>
              <a:srgbClr val="FF0000"/>
            </a:solidFill>
            <a:prstDash val="dash"/>
            <a:round/>
            <a:headEnd type="stealth" w="med" len="med"/>
            <a:tailEnd type="stealth" w="med" len="med"/>
          </a:ln>
        </p:spPr>
      </p:cxnSp>
      <p:sp>
        <p:nvSpPr>
          <p:cNvPr id="1150" name="Google Shape;1150;p94"/>
          <p:cNvSpPr/>
          <p:nvPr/>
        </p:nvSpPr>
        <p:spPr>
          <a:xfrm>
            <a:off x="3756375" y="3320775"/>
            <a:ext cx="1800300" cy="3600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Fonctions</a:t>
            </a:r>
            <a:endParaRPr>
              <a:latin typeface="Lato"/>
              <a:ea typeface="Lato"/>
              <a:cs typeface="Lato"/>
              <a:sym typeface="Lato"/>
            </a:endParaRPr>
          </a:p>
        </p:txBody>
      </p:sp>
      <p:cxnSp>
        <p:nvCxnSpPr>
          <p:cNvPr id="1151" name="Google Shape;1151;p94"/>
          <p:cNvCxnSpPr>
            <a:stCxn id="1146" idx="3"/>
            <a:endCxn id="1150" idx="0"/>
          </p:cNvCxnSpPr>
          <p:nvPr/>
        </p:nvCxnSpPr>
        <p:spPr>
          <a:xfrm>
            <a:off x="3427875" y="2751750"/>
            <a:ext cx="1228800" cy="569100"/>
          </a:xfrm>
          <a:prstGeom prst="curvedConnector2">
            <a:avLst/>
          </a:prstGeom>
          <a:noFill/>
          <a:ln w="19050" cap="flat" cmpd="sng">
            <a:solidFill>
              <a:srgbClr val="FF0000"/>
            </a:solidFill>
            <a:prstDash val="dash"/>
            <a:round/>
            <a:headEnd type="stealth" w="med" len="med"/>
            <a:tailEnd type="stealth" w="med" len="med"/>
          </a:ln>
        </p:spPr>
      </p:cxnSp>
      <p:sp>
        <p:nvSpPr>
          <p:cNvPr id="1152" name="Google Shape;1152;p94"/>
          <p:cNvSpPr/>
          <p:nvPr/>
        </p:nvSpPr>
        <p:spPr>
          <a:xfrm>
            <a:off x="3869625" y="4402825"/>
            <a:ext cx="1573800" cy="4533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Projet</a:t>
            </a:r>
            <a:endParaRPr>
              <a:latin typeface="Lato"/>
              <a:ea typeface="Lato"/>
              <a:cs typeface="Lato"/>
              <a:sym typeface="Lato"/>
            </a:endParaRPr>
          </a:p>
        </p:txBody>
      </p:sp>
      <p:cxnSp>
        <p:nvCxnSpPr>
          <p:cNvPr id="1153" name="Google Shape;1153;p94"/>
          <p:cNvCxnSpPr>
            <a:stCxn id="1150" idx="2"/>
            <a:endCxn id="1152" idx="0"/>
          </p:cNvCxnSpPr>
          <p:nvPr/>
        </p:nvCxnSpPr>
        <p:spPr>
          <a:xfrm rot="-5400000" flipH="1">
            <a:off x="4295775" y="4041525"/>
            <a:ext cx="722100" cy="600"/>
          </a:xfrm>
          <a:prstGeom prst="curvedConnector3">
            <a:avLst>
              <a:gd name="adj1" fmla="val 49997"/>
            </a:avLst>
          </a:prstGeom>
          <a:noFill/>
          <a:ln w="19050" cap="flat" cmpd="sng">
            <a:solidFill>
              <a:srgbClr val="00FF00"/>
            </a:solidFill>
            <a:prstDash val="dash"/>
            <a:round/>
            <a:headEnd type="none" w="med" len="med"/>
            <a:tailEnd type="stealth" w="med" len="med"/>
          </a:ln>
        </p:spPr>
      </p:cxnSp>
      <p:cxnSp>
        <p:nvCxnSpPr>
          <p:cNvPr id="1154" name="Google Shape;1154;p94"/>
          <p:cNvCxnSpPr>
            <a:stCxn id="1150" idx="3"/>
            <a:endCxn id="1152" idx="3"/>
          </p:cNvCxnSpPr>
          <p:nvPr/>
        </p:nvCxnSpPr>
        <p:spPr>
          <a:xfrm flipH="1">
            <a:off x="5443575" y="3500775"/>
            <a:ext cx="113100" cy="1128600"/>
          </a:xfrm>
          <a:prstGeom prst="curvedConnector3">
            <a:avLst>
              <a:gd name="adj1" fmla="val -210544"/>
            </a:avLst>
          </a:prstGeom>
          <a:noFill/>
          <a:ln w="19050" cap="flat" cmpd="sng">
            <a:solidFill>
              <a:srgbClr val="00FF00"/>
            </a:solidFill>
            <a:prstDash val="dash"/>
            <a:round/>
            <a:headEnd type="none" w="med" len="med"/>
            <a:tailEnd type="stealth" w="med" len="med"/>
          </a:ln>
        </p:spPr>
      </p:cxnSp>
      <p:cxnSp>
        <p:nvCxnSpPr>
          <p:cNvPr id="1155" name="Google Shape;1155;p94"/>
          <p:cNvCxnSpPr>
            <a:stCxn id="1150" idx="1"/>
            <a:endCxn id="1152" idx="1"/>
          </p:cNvCxnSpPr>
          <p:nvPr/>
        </p:nvCxnSpPr>
        <p:spPr>
          <a:xfrm>
            <a:off x="3756375" y="3500775"/>
            <a:ext cx="113400" cy="1128600"/>
          </a:xfrm>
          <a:prstGeom prst="curvedConnector3">
            <a:avLst>
              <a:gd name="adj1" fmla="val -209987"/>
            </a:avLst>
          </a:prstGeom>
          <a:noFill/>
          <a:ln w="19050" cap="flat" cmpd="sng">
            <a:solidFill>
              <a:srgbClr val="00FF00"/>
            </a:solidFill>
            <a:prstDash val="dash"/>
            <a:round/>
            <a:headEnd type="none" w="med" len="med"/>
            <a:tailEnd type="stealth" w="med" len="med"/>
          </a:ln>
        </p:spPr>
      </p:cxnSp>
      <p:sp>
        <p:nvSpPr>
          <p:cNvPr id="1156" name="Google Shape;1156;p94"/>
          <p:cNvSpPr/>
          <p:nvPr/>
        </p:nvSpPr>
        <p:spPr>
          <a:xfrm>
            <a:off x="3977625" y="2146025"/>
            <a:ext cx="1357800" cy="45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Recensement</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9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Quand utilise-t-on une analyse fonctionnelle ?</a:t>
            </a:r>
            <a:endParaRPr/>
          </a:p>
        </p:txBody>
      </p:sp>
      <p:pic>
        <p:nvPicPr>
          <p:cNvPr id="1162" name="Google Shape;1162;p95"/>
          <p:cNvPicPr preferRelativeResize="0"/>
          <p:nvPr/>
        </p:nvPicPr>
        <p:blipFill>
          <a:blip r:embed="rId3">
            <a:alphaModFix/>
          </a:blip>
          <a:stretch>
            <a:fillRect/>
          </a:stretch>
        </p:blipFill>
        <p:spPr>
          <a:xfrm>
            <a:off x="1399075" y="932740"/>
            <a:ext cx="7038900" cy="3895661"/>
          </a:xfrm>
          <a:prstGeom prst="rect">
            <a:avLst/>
          </a:prstGeom>
          <a:noFill/>
          <a:ln>
            <a:noFill/>
          </a:ln>
        </p:spPr>
      </p:pic>
      <p:sp>
        <p:nvSpPr>
          <p:cNvPr id="1163" name="Google Shape;1163;p95"/>
          <p:cNvSpPr/>
          <p:nvPr/>
        </p:nvSpPr>
        <p:spPr>
          <a:xfrm>
            <a:off x="2180875" y="2044288"/>
            <a:ext cx="2098500" cy="309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Analyse fonctionnelle</a:t>
            </a:r>
            <a:endParaRPr b="1">
              <a:latin typeface="Lato"/>
              <a:ea typeface="Lato"/>
              <a:cs typeface="Lato"/>
              <a:sym typeface="Lato"/>
            </a:endParaRPr>
          </a:p>
        </p:txBody>
      </p:sp>
      <p:sp>
        <p:nvSpPr>
          <p:cNvPr id="1164" name="Google Shape;1164;p95"/>
          <p:cNvSpPr/>
          <p:nvPr/>
        </p:nvSpPr>
        <p:spPr>
          <a:xfrm>
            <a:off x="2742900" y="2814875"/>
            <a:ext cx="2098500" cy="309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Architecture</a:t>
            </a:r>
            <a:endParaRPr b="1">
              <a:latin typeface="Lato"/>
              <a:ea typeface="Lato"/>
              <a:cs typeface="Lato"/>
              <a:sym typeface="Lato"/>
            </a:endParaRPr>
          </a:p>
        </p:txBody>
      </p:sp>
      <p:sp>
        <p:nvSpPr>
          <p:cNvPr id="1165" name="Google Shape;1165;p95"/>
          <p:cNvSpPr/>
          <p:nvPr/>
        </p:nvSpPr>
        <p:spPr>
          <a:xfrm>
            <a:off x="1644025" y="1273713"/>
            <a:ext cx="2098500" cy="309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Spécifications</a:t>
            </a:r>
            <a:endParaRPr b="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0" name="Google Shape;1170;p9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4 étapes de l’analyse fonctionnelle</a:t>
            </a:r>
            <a:endParaRPr/>
          </a:p>
        </p:txBody>
      </p:sp>
      <p:sp>
        <p:nvSpPr>
          <p:cNvPr id="1171" name="Google Shape;1171;p96"/>
          <p:cNvSpPr/>
          <p:nvPr/>
        </p:nvSpPr>
        <p:spPr>
          <a:xfrm>
            <a:off x="3449400" y="1573900"/>
            <a:ext cx="2735100" cy="53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Analyse du besoin</a:t>
            </a:r>
            <a:endParaRPr>
              <a:latin typeface="Lato"/>
              <a:ea typeface="Lato"/>
              <a:cs typeface="Lato"/>
              <a:sym typeface="Lato"/>
            </a:endParaRPr>
          </a:p>
        </p:txBody>
      </p:sp>
      <p:sp>
        <p:nvSpPr>
          <p:cNvPr id="1172" name="Google Shape;1172;p96"/>
          <p:cNvSpPr/>
          <p:nvPr/>
        </p:nvSpPr>
        <p:spPr>
          <a:xfrm>
            <a:off x="3449400" y="2242575"/>
            <a:ext cx="2735100" cy="53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Analyse fonctionnelle du besoin</a:t>
            </a:r>
            <a:endParaRPr>
              <a:latin typeface="Lato"/>
              <a:ea typeface="Lato"/>
              <a:cs typeface="Lato"/>
              <a:sym typeface="Lato"/>
            </a:endParaRPr>
          </a:p>
        </p:txBody>
      </p:sp>
      <p:sp>
        <p:nvSpPr>
          <p:cNvPr id="1173" name="Google Shape;1173;p96"/>
          <p:cNvSpPr/>
          <p:nvPr/>
        </p:nvSpPr>
        <p:spPr>
          <a:xfrm>
            <a:off x="3449400" y="2911250"/>
            <a:ext cx="2735100" cy="53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1174" name="Google Shape;1174;p96"/>
          <p:cNvSpPr/>
          <p:nvPr/>
        </p:nvSpPr>
        <p:spPr>
          <a:xfrm>
            <a:off x="3449400" y="3579925"/>
            <a:ext cx="2735100" cy="53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Analyse fonctionnelle technique</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9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Analyse du besoin</a:t>
            </a:r>
            <a:endParaRPr/>
          </a:p>
        </p:txBody>
      </p:sp>
      <p:sp>
        <p:nvSpPr>
          <p:cNvPr id="1180" name="Google Shape;1180;p9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fr"/>
              <a:t>Première étape de l'analyse fonctionnelle, l'analyse du besoin consiste à rechercher, à comprendre et à exprimer le besoin de l'utilisateur. L'équipe ne s'intéresse pas à la solution technique mais à la satisfaction client. À ce stade, le diagramme bête à cornes est utile : ce support visuel matérialise l'expression du besoin. </a:t>
            </a:r>
            <a:endParaRPr/>
          </a:p>
        </p:txBody>
      </p:sp>
      <p:sp>
        <p:nvSpPr>
          <p:cNvPr id="1181" name="Google Shape;1181;p97"/>
          <p:cNvSpPr/>
          <p:nvPr/>
        </p:nvSpPr>
        <p:spPr>
          <a:xfrm>
            <a:off x="1297500" y="3233250"/>
            <a:ext cx="2085900" cy="65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Diagramme Bête à Cornes</a:t>
            </a:r>
            <a:endParaRPr>
              <a:latin typeface="Lato"/>
              <a:ea typeface="Lato"/>
              <a:cs typeface="Lato"/>
              <a:sym typeface="Lato"/>
            </a:endParaRPr>
          </a:p>
        </p:txBody>
      </p:sp>
      <p:sp>
        <p:nvSpPr>
          <p:cNvPr id="1182" name="Google Shape;1182;p97"/>
          <p:cNvSpPr/>
          <p:nvPr/>
        </p:nvSpPr>
        <p:spPr>
          <a:xfrm>
            <a:off x="5510025" y="3233250"/>
            <a:ext cx="2085900" cy="65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Fiche de Cadrage</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9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Analyse fonctionnelle du besoin</a:t>
            </a:r>
            <a:endParaRPr/>
          </a:p>
        </p:txBody>
      </p:sp>
      <p:sp>
        <p:nvSpPr>
          <p:cNvPr id="1188" name="Google Shape;1188;p98"/>
          <p:cNvSpPr txBox="1">
            <a:spLocks noGrp="1"/>
          </p:cNvSpPr>
          <p:nvPr>
            <p:ph type="body" idx="1"/>
          </p:nvPr>
        </p:nvSpPr>
        <p:spPr>
          <a:xfrm>
            <a:off x="678950" y="4235100"/>
            <a:ext cx="8136900" cy="7560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1200"/>
              </a:spcAft>
              <a:buNone/>
            </a:pPr>
            <a:r>
              <a:rPr lang="fr"/>
              <a:t>À ce stade, l'analyse est fréquemment formalisée par le diagramme pieuvre : le schéma représente les fonctions de services, et définit les liens entre le produit et son environnement ainsi que les éventuelles interactions entre les fonctions.</a:t>
            </a:r>
            <a:endParaRPr/>
          </a:p>
        </p:txBody>
      </p:sp>
      <p:sp>
        <p:nvSpPr>
          <p:cNvPr id="1189" name="Google Shape;1189;p98"/>
          <p:cNvSpPr/>
          <p:nvPr/>
        </p:nvSpPr>
        <p:spPr>
          <a:xfrm>
            <a:off x="2668950" y="1892775"/>
            <a:ext cx="3806100" cy="2778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 principale</a:t>
            </a:r>
            <a:endParaRPr b="1">
              <a:latin typeface="Lato"/>
              <a:ea typeface="Lato"/>
              <a:cs typeface="Lato"/>
              <a:sym typeface="Lato"/>
            </a:endParaRPr>
          </a:p>
        </p:txBody>
      </p:sp>
      <p:sp>
        <p:nvSpPr>
          <p:cNvPr id="1190" name="Google Shape;1190;p98"/>
          <p:cNvSpPr/>
          <p:nvPr/>
        </p:nvSpPr>
        <p:spPr>
          <a:xfrm>
            <a:off x="2191125" y="1172725"/>
            <a:ext cx="5565300" cy="27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Identifier et recenser les fonctions de service du produit.</a:t>
            </a:r>
            <a:endParaRPr>
              <a:latin typeface="Lato"/>
              <a:ea typeface="Lato"/>
              <a:cs typeface="Lato"/>
              <a:sym typeface="Lato"/>
            </a:endParaRPr>
          </a:p>
        </p:txBody>
      </p:sp>
      <p:sp>
        <p:nvSpPr>
          <p:cNvPr id="1191" name="Google Shape;1191;p98"/>
          <p:cNvSpPr/>
          <p:nvPr/>
        </p:nvSpPr>
        <p:spPr>
          <a:xfrm>
            <a:off x="1396550" y="3415825"/>
            <a:ext cx="3806100" cy="277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Marge de manoeuvre de l’équipe projet</a:t>
            </a:r>
            <a:endParaRPr>
              <a:latin typeface="Lato"/>
              <a:ea typeface="Lato"/>
              <a:cs typeface="Lato"/>
              <a:sym typeface="Lato"/>
            </a:endParaRPr>
          </a:p>
        </p:txBody>
      </p:sp>
      <p:sp>
        <p:nvSpPr>
          <p:cNvPr id="1192" name="Google Shape;1192;p98"/>
          <p:cNvSpPr/>
          <p:nvPr/>
        </p:nvSpPr>
        <p:spPr>
          <a:xfrm>
            <a:off x="4647250" y="2889275"/>
            <a:ext cx="3806100" cy="2778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Fonctions contraintes</a:t>
            </a:r>
            <a:endParaRPr b="1">
              <a:latin typeface="Lato"/>
              <a:ea typeface="Lato"/>
              <a:cs typeface="Lato"/>
              <a:sym typeface="Lato"/>
            </a:endParaRPr>
          </a:p>
        </p:txBody>
      </p:sp>
      <p:sp>
        <p:nvSpPr>
          <p:cNvPr id="1193" name="Google Shape;1193;p98"/>
          <p:cNvSpPr/>
          <p:nvPr/>
        </p:nvSpPr>
        <p:spPr>
          <a:xfrm>
            <a:off x="614725" y="2889275"/>
            <a:ext cx="3806100" cy="2778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Fonctions complémentaires</a:t>
            </a:r>
            <a:endParaRPr b="1">
              <a:latin typeface="Lato"/>
              <a:ea typeface="Lato"/>
              <a:cs typeface="Lato"/>
              <a:sym typeface="Lato"/>
            </a:endParaRPr>
          </a:p>
        </p:txBody>
      </p:sp>
      <p:sp>
        <p:nvSpPr>
          <p:cNvPr id="1194" name="Google Shape;1194;p98"/>
          <p:cNvSpPr/>
          <p:nvPr/>
        </p:nvSpPr>
        <p:spPr>
          <a:xfrm>
            <a:off x="7145075" y="3415825"/>
            <a:ext cx="1528200" cy="277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Usages</a:t>
            </a:r>
            <a:endParaRPr sz="1300">
              <a:latin typeface="Lato"/>
              <a:ea typeface="Lato"/>
              <a:cs typeface="Lato"/>
              <a:sym typeface="Lato"/>
            </a:endParaRPr>
          </a:p>
        </p:txBody>
      </p:sp>
      <p:sp>
        <p:nvSpPr>
          <p:cNvPr id="1195" name="Google Shape;1195;p98"/>
          <p:cNvSpPr/>
          <p:nvPr/>
        </p:nvSpPr>
        <p:spPr>
          <a:xfrm>
            <a:off x="6803650" y="2093325"/>
            <a:ext cx="1473000" cy="277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Besoin client</a:t>
            </a:r>
            <a:endParaRPr>
              <a:latin typeface="Lato"/>
              <a:ea typeface="Lato"/>
              <a:cs typeface="Lato"/>
              <a:sym typeface="Lato"/>
            </a:endParaRPr>
          </a:p>
        </p:txBody>
      </p:sp>
      <p:sp>
        <p:nvSpPr>
          <p:cNvPr id="1196" name="Google Shape;1196;p98"/>
          <p:cNvSpPr/>
          <p:nvPr/>
        </p:nvSpPr>
        <p:spPr>
          <a:xfrm>
            <a:off x="7145075" y="3784250"/>
            <a:ext cx="1528200" cy="277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Réglementations</a:t>
            </a:r>
            <a:endParaRPr sz="1300">
              <a:latin typeface="Lato"/>
              <a:ea typeface="Lato"/>
              <a:cs typeface="Lato"/>
              <a:sym typeface="Lato"/>
            </a:endParaRPr>
          </a:p>
        </p:txBody>
      </p:sp>
      <p:cxnSp>
        <p:nvCxnSpPr>
          <p:cNvPr id="1197" name="Google Shape;1197;p98"/>
          <p:cNvCxnSpPr>
            <a:stCxn id="1189" idx="3"/>
            <a:endCxn id="1195" idx="1"/>
          </p:cNvCxnSpPr>
          <p:nvPr/>
        </p:nvCxnSpPr>
        <p:spPr>
          <a:xfrm>
            <a:off x="6475050" y="2031675"/>
            <a:ext cx="328500" cy="200700"/>
          </a:xfrm>
          <a:prstGeom prst="curvedConnector3">
            <a:avLst>
              <a:gd name="adj1" fmla="val 50015"/>
            </a:avLst>
          </a:prstGeom>
          <a:noFill/>
          <a:ln w="9525" cap="flat" cmpd="sng">
            <a:solidFill>
              <a:schemeClr val="dk2"/>
            </a:solidFill>
            <a:prstDash val="solid"/>
            <a:round/>
            <a:headEnd type="none" w="med" len="med"/>
            <a:tailEnd type="none" w="med" len="med"/>
          </a:ln>
        </p:spPr>
      </p:cxnSp>
      <p:cxnSp>
        <p:nvCxnSpPr>
          <p:cNvPr id="1198" name="Google Shape;1198;p98"/>
          <p:cNvCxnSpPr>
            <a:stCxn id="1189" idx="2"/>
            <a:endCxn id="1193" idx="0"/>
          </p:cNvCxnSpPr>
          <p:nvPr/>
        </p:nvCxnSpPr>
        <p:spPr>
          <a:xfrm rot="5400000">
            <a:off x="3185550" y="1502925"/>
            <a:ext cx="718800" cy="2054100"/>
          </a:xfrm>
          <a:prstGeom prst="curvedConnector3">
            <a:avLst>
              <a:gd name="adj1" fmla="val 49993"/>
            </a:avLst>
          </a:prstGeom>
          <a:noFill/>
          <a:ln w="9525" cap="flat" cmpd="sng">
            <a:solidFill>
              <a:schemeClr val="dk2"/>
            </a:solidFill>
            <a:prstDash val="solid"/>
            <a:round/>
            <a:headEnd type="none" w="med" len="med"/>
            <a:tailEnd type="none" w="med" len="med"/>
          </a:ln>
        </p:spPr>
      </p:cxnSp>
      <p:cxnSp>
        <p:nvCxnSpPr>
          <p:cNvPr id="1199" name="Google Shape;1199;p98"/>
          <p:cNvCxnSpPr>
            <a:stCxn id="1189" idx="2"/>
            <a:endCxn id="1192" idx="0"/>
          </p:cNvCxnSpPr>
          <p:nvPr/>
        </p:nvCxnSpPr>
        <p:spPr>
          <a:xfrm rot="-5400000" flipH="1">
            <a:off x="5201700" y="1540875"/>
            <a:ext cx="718800" cy="1978200"/>
          </a:xfrm>
          <a:prstGeom prst="curvedConnector3">
            <a:avLst>
              <a:gd name="adj1" fmla="val 49993"/>
            </a:avLst>
          </a:prstGeom>
          <a:noFill/>
          <a:ln w="9525" cap="flat" cmpd="sng">
            <a:solidFill>
              <a:schemeClr val="dk2"/>
            </a:solidFill>
            <a:prstDash val="solid"/>
            <a:round/>
            <a:headEnd type="none" w="med" len="med"/>
            <a:tailEnd type="none" w="med" len="med"/>
          </a:ln>
        </p:spPr>
      </p:cxnSp>
      <p:cxnSp>
        <p:nvCxnSpPr>
          <p:cNvPr id="1200" name="Google Shape;1200;p98"/>
          <p:cNvCxnSpPr>
            <a:stCxn id="1193" idx="2"/>
            <a:endCxn id="1191" idx="0"/>
          </p:cNvCxnSpPr>
          <p:nvPr/>
        </p:nvCxnSpPr>
        <p:spPr>
          <a:xfrm rot="-5400000" flipH="1">
            <a:off x="2784325" y="2900525"/>
            <a:ext cx="248700" cy="781800"/>
          </a:xfrm>
          <a:prstGeom prst="curvedConnector3">
            <a:avLst>
              <a:gd name="adj1" fmla="val 50010"/>
            </a:avLst>
          </a:prstGeom>
          <a:noFill/>
          <a:ln w="9525" cap="flat" cmpd="sng">
            <a:solidFill>
              <a:schemeClr val="dk2"/>
            </a:solidFill>
            <a:prstDash val="solid"/>
            <a:round/>
            <a:headEnd type="none" w="med" len="med"/>
            <a:tailEnd type="none" w="med" len="med"/>
          </a:ln>
        </p:spPr>
      </p:cxnSp>
      <p:cxnSp>
        <p:nvCxnSpPr>
          <p:cNvPr id="1201" name="Google Shape;1201;p98"/>
          <p:cNvCxnSpPr>
            <a:stCxn id="1192" idx="2"/>
            <a:endCxn id="1194" idx="1"/>
          </p:cNvCxnSpPr>
          <p:nvPr/>
        </p:nvCxnSpPr>
        <p:spPr>
          <a:xfrm rot="-5400000" flipH="1">
            <a:off x="6653950" y="3063425"/>
            <a:ext cx="387600" cy="594900"/>
          </a:xfrm>
          <a:prstGeom prst="curvedConnector2">
            <a:avLst/>
          </a:prstGeom>
          <a:noFill/>
          <a:ln w="9525" cap="flat" cmpd="sng">
            <a:solidFill>
              <a:schemeClr val="dk2"/>
            </a:solidFill>
            <a:prstDash val="solid"/>
            <a:round/>
            <a:headEnd type="none" w="med" len="med"/>
            <a:tailEnd type="none" w="med" len="med"/>
          </a:ln>
        </p:spPr>
      </p:cxnSp>
      <p:cxnSp>
        <p:nvCxnSpPr>
          <p:cNvPr id="1202" name="Google Shape;1202;p98"/>
          <p:cNvCxnSpPr>
            <a:stCxn id="1192" idx="2"/>
            <a:endCxn id="1196" idx="1"/>
          </p:cNvCxnSpPr>
          <p:nvPr/>
        </p:nvCxnSpPr>
        <p:spPr>
          <a:xfrm rot="-5400000" flipH="1">
            <a:off x="6469750" y="3247625"/>
            <a:ext cx="756000" cy="5949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2490</Words>
  <Application>Microsoft Office PowerPoint</Application>
  <PresentationFormat>Affichage à l'écran (16:9)</PresentationFormat>
  <Paragraphs>336</Paragraphs>
  <Slides>44</Slides>
  <Notes>44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44</vt:i4>
      </vt:variant>
    </vt:vector>
  </HeadingPairs>
  <TitlesOfParts>
    <vt:vector size="48" baseType="lpstr">
      <vt:lpstr>Montserrat</vt:lpstr>
      <vt:lpstr>Arial</vt:lpstr>
      <vt:lpstr>Lato</vt:lpstr>
      <vt:lpstr>Focus</vt:lpstr>
      <vt:lpstr>Cours 3  L’analyse fonctionnelle</vt:lpstr>
      <vt:lpstr>Sommaire</vt:lpstr>
      <vt:lpstr>Objectif de l’analyse fonctionnelle</vt:lpstr>
      <vt:lpstr>Pourquoi faire une analyse fonctionnelle ? </vt:lpstr>
      <vt:lpstr>Pourquoi faire une analyse fonctionnelle ? </vt:lpstr>
      <vt:lpstr>Quand utilise-t-on une analyse fonctionnelle ?</vt:lpstr>
      <vt:lpstr>Les 4 étapes de l’analyse fonctionnelle</vt:lpstr>
      <vt:lpstr>Analyse du besoin</vt:lpstr>
      <vt:lpstr>Analyse fonctionnelle du besoin</vt:lpstr>
      <vt:lpstr>Analyse fonctionnelle du besoin</vt:lpstr>
      <vt:lpstr>Le cahier des charges fonctionnel</vt:lpstr>
      <vt:lpstr>Cahier des charges fonctionnel</vt:lpstr>
      <vt:lpstr>Le Time To Market</vt:lpstr>
      <vt:lpstr>Analyse fonctionnelle technique</vt:lpstr>
      <vt:lpstr>Exemple de la casserole </vt:lpstr>
      <vt:lpstr>Exemple de la casserole </vt:lpstr>
      <vt:lpstr>Identification des Fonctions principales</vt:lpstr>
      <vt:lpstr>Spécification des fonctions</vt:lpstr>
      <vt:lpstr>Spécification des fonctions</vt:lpstr>
      <vt:lpstr>Décomposition de fonctions</vt:lpstr>
      <vt:lpstr>Analyse des Flux et des données</vt:lpstr>
      <vt:lpstr>Elaboration des Spécifications</vt:lpstr>
      <vt:lpstr>Validation et Vérification</vt:lpstr>
      <vt:lpstr>Comment écrire une exigence fonctionnelle ?</vt:lpstr>
      <vt:lpstr>Qu’est ce qu’une exigence fonctionnelle ?</vt:lpstr>
      <vt:lpstr>Comment écrire une exigence fonctionnelle ?</vt:lpstr>
      <vt:lpstr>Pourquoi bien écrire une exigence fonctionnelle ?</vt:lpstr>
      <vt:lpstr>Pourquoi bien écrire une exigence fonctionnelle ?</vt:lpstr>
      <vt:lpstr>Quels sont les types d’exigences les plus courants ?</vt:lpstr>
      <vt:lpstr>La méthodologie de rédaction d’une exigence fonctionnelle</vt:lpstr>
      <vt:lpstr>Des exigences complètes et exhaustives</vt:lpstr>
      <vt:lpstr>Une ponctuation précise de vos phrases</vt:lpstr>
      <vt:lpstr>Une ponctuation précise de vos phrases</vt:lpstr>
      <vt:lpstr>Privilégier des phrases courtes et une syntaxe simple</vt:lpstr>
      <vt:lpstr>Privilégier des phrases courtes et une syntaxe simple</vt:lpstr>
      <vt:lpstr>Rédiger des exigences fonctionnelles pertinentes</vt:lpstr>
      <vt:lpstr>Exemple de la casserole</vt:lpstr>
      <vt:lpstr>Présentation PowerPoint</vt:lpstr>
      <vt:lpstr>Présentation PowerPoint</vt:lpstr>
      <vt:lpstr>Présentation PowerPoint</vt:lpstr>
      <vt:lpstr>Sources</vt:lpstr>
      <vt:lpstr>Fin du cours 3 ! Des questions ?</vt:lpstr>
      <vt:lpstr>Cours 4  TP sur l’analyse fonctionnelle</vt:lpstr>
      <vt:lpstr>TP : Analyse fonctionnelle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3  L’analyse fonctionnelle</dc:title>
  <cp:lastModifiedBy>FORNIER Yann</cp:lastModifiedBy>
  <cp:revision>2</cp:revision>
  <dcterms:modified xsi:type="dcterms:W3CDTF">2024-02-19T07:42:23Z</dcterms:modified>
</cp:coreProperties>
</file>