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Lst>
  <p:sldSz cy="5143500" cx="9144000"/>
  <p:notesSz cx="6858000" cy="9144000"/>
  <p:embeddedFontLst>
    <p:embeddedFont>
      <p:font typeface="Montserrat"/>
      <p:regular r:id="rId158"/>
      <p:bold r:id="rId159"/>
      <p:italic r:id="rId160"/>
      <p:boldItalic r:id="rId161"/>
    </p:embeddedFont>
    <p:embeddedFont>
      <p:font typeface="Lato"/>
      <p:regular r:id="rId162"/>
      <p:bold r:id="rId163"/>
      <p:italic r:id="rId164"/>
      <p:boldItalic r:id="rId1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font" Target="fonts/Lato-boldItalic.fntdata"/><Relationship Id="rId69" Type="http://schemas.openxmlformats.org/officeDocument/2006/relationships/slide" Target="slides/slide64.xml"/><Relationship Id="rId164" Type="http://schemas.openxmlformats.org/officeDocument/2006/relationships/font" Target="fonts/Lato-italic.fntdata"/><Relationship Id="rId163" Type="http://schemas.openxmlformats.org/officeDocument/2006/relationships/font" Target="fonts/Lato-bold.fntdata"/><Relationship Id="rId162" Type="http://schemas.openxmlformats.org/officeDocument/2006/relationships/font" Target="fonts/Lato-regular.fntdata"/><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font" Target="fonts/Montserrat-boldItalic.fntdata"/><Relationship Id="rId54" Type="http://schemas.openxmlformats.org/officeDocument/2006/relationships/slide" Target="slides/slide49.xml"/><Relationship Id="rId160" Type="http://schemas.openxmlformats.org/officeDocument/2006/relationships/font" Target="fonts/Montserrat-italic.fntdata"/><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font" Target="fonts/Montserrat-bold.fntdata"/><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font" Target="fonts/Montserrat-regular.fntdata"/><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d2753089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d2753089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2b7875d0be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2b7875d0be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268d57dfe0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268d57dfe0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268d57dfe0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268d57dfe0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68d57dfe0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268d57dfe0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2b83f4594c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2b83f4594c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2b83f4594c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2b83f4594c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68d57dfe0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68d57dfe0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268d57dfe0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268d57dfe0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268d57dfe0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268d57dfe0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268d57dfe0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268d57dfe0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400259c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400259c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2b83f4594c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2b83f4594c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268d57dfe0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268d57dfe0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268d57dfe0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268d57dfe0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268d57dfe0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268d57dfe0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2b882777b4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2b882777b4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2b882777b4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2b882777b4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2b882777b4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2b882777b4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2b882777b4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2b882777b4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268d57dfe0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268d57dfe0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2b7875d0be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2b7875d0be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400259c0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400259c0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NF X50-151 : Cette norme française propose un cadre pour la rédaction des cahiers des charges fonctionnels. Bien qu'elle ne soit pas spécifique au développement web, elle peut être adaptée à ce contexte.</a:t>
            </a:r>
            <a:endParaRPr/>
          </a:p>
          <a:p>
            <a:pPr indent="0" lvl="0" marL="0" rtl="0" algn="l">
              <a:spcBef>
                <a:spcPts val="0"/>
              </a:spcBef>
              <a:spcAft>
                <a:spcPts val="0"/>
              </a:spcAft>
              <a:buNone/>
            </a:pPr>
            <a:r>
              <a:rPr lang="fr"/>
              <a:t>ISO/IEC/IEEE 29148 : Cette norme fournit des recommandations sur les processus de spécification des exigences, y compris celles liées aux aspects fonctionnels.</a:t>
            </a:r>
            <a:endParaRPr/>
          </a:p>
          <a:p>
            <a:pPr indent="0" lvl="0" marL="0" rtl="0" algn="l">
              <a:spcBef>
                <a:spcPts val="0"/>
              </a:spcBef>
              <a:spcAft>
                <a:spcPts val="0"/>
              </a:spcAft>
              <a:buNone/>
            </a:pPr>
            <a:r>
              <a:rPr lang="fr"/>
              <a:t>ISO/IEC 9126 : Cette norme propose des critères de qualité du logiciel, qui peuvent être appliqués pour définir les exigences techniques d'un site web.</a:t>
            </a:r>
            <a:endParaRPr/>
          </a:p>
          <a:p>
            <a:pPr indent="0" lvl="0" marL="0" rtl="0" algn="l">
              <a:spcBef>
                <a:spcPts val="0"/>
              </a:spcBef>
              <a:spcAft>
                <a:spcPts val="0"/>
              </a:spcAft>
              <a:buNone/>
            </a:pPr>
            <a:r>
              <a:rPr lang="fr"/>
              <a:t>W3C Standards : Le World Wide Web Consortium (W3C) définit des normes pour le développement web, notamment HTML, CSS, et d'autres spécifications liées aux technologies web.</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2ad2753089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2ad2753089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2b49241b4e8_2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2b49241b4e8_2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2b7875d0be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2b7875d0be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2ad2753089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2ad2753089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2b7875d0be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2b7875d0be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2b7875d0be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2b7875d0be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2b7875d0be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2b7875d0be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2b7875d0be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2b7875d0be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2b7875d0be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2b7875d0be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2b7875d0be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2b7875d0be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b400259c0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b400259c0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2b7875d0be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2b7875d0be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0" name="Shape 1740"/>
        <p:cNvGrpSpPr/>
        <p:nvPr/>
      </p:nvGrpSpPr>
      <p:grpSpPr>
        <a:xfrm>
          <a:off x="0" y="0"/>
          <a:ext cx="0" cy="0"/>
          <a:chOff x="0" y="0"/>
          <a:chExt cx="0" cy="0"/>
        </a:xfrm>
      </p:grpSpPr>
      <p:sp>
        <p:nvSpPr>
          <p:cNvPr id="1741" name="Google Shape;1741;g2bbed1100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2" name="Google Shape;1742;g2bbed1100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2bbed1100b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2bbed1100b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2bea7572a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2bea7572a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1" name="Shape 1801"/>
        <p:cNvGrpSpPr/>
        <p:nvPr/>
      </p:nvGrpSpPr>
      <p:grpSpPr>
        <a:xfrm>
          <a:off x="0" y="0"/>
          <a:ext cx="0" cy="0"/>
          <a:chOff x="0" y="0"/>
          <a:chExt cx="0" cy="0"/>
        </a:xfrm>
      </p:grpSpPr>
      <p:sp>
        <p:nvSpPr>
          <p:cNvPr id="1802" name="Google Shape;1802;g2bea7572a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3" name="Google Shape;1803;g2bea7572a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3" name="Shape 1813"/>
        <p:cNvGrpSpPr/>
        <p:nvPr/>
      </p:nvGrpSpPr>
      <p:grpSpPr>
        <a:xfrm>
          <a:off x="0" y="0"/>
          <a:ext cx="0" cy="0"/>
          <a:chOff x="0" y="0"/>
          <a:chExt cx="0" cy="0"/>
        </a:xfrm>
      </p:grpSpPr>
      <p:sp>
        <p:nvSpPr>
          <p:cNvPr id="1814" name="Google Shape;1814;g2bea7572ad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5" name="Google Shape;1815;g2bea7572ad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g2bea7572ad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7" name="Google Shape;1827;g2bea7572ad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7" name="Shape 1837"/>
        <p:cNvGrpSpPr/>
        <p:nvPr/>
      </p:nvGrpSpPr>
      <p:grpSpPr>
        <a:xfrm>
          <a:off x="0" y="0"/>
          <a:ext cx="0" cy="0"/>
          <a:chOff x="0" y="0"/>
          <a:chExt cx="0" cy="0"/>
        </a:xfrm>
      </p:grpSpPr>
      <p:sp>
        <p:nvSpPr>
          <p:cNvPr id="1838" name="Google Shape;1838;g2bbed1100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9" name="Google Shape;1839;g2bbed1100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2bbed1100b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2bbed1100b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g2bbed1100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g2bbed1100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400259c0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b400259c0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g2bbed1100b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0" name="Google Shape;1860;g2bbed1100b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g2bbed1100b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2bbed1100b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2bbed1100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2bbed1100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2bbed1100b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2bbed1100b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2bbed1100b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2bbed1100b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2bbed1100b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2bbed1100b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5" name="Shape 1905"/>
        <p:cNvGrpSpPr/>
        <p:nvPr/>
      </p:nvGrpSpPr>
      <p:grpSpPr>
        <a:xfrm>
          <a:off x="0" y="0"/>
          <a:ext cx="0" cy="0"/>
          <a:chOff x="0" y="0"/>
          <a:chExt cx="0" cy="0"/>
        </a:xfrm>
      </p:grpSpPr>
      <p:sp>
        <p:nvSpPr>
          <p:cNvPr id="1906" name="Google Shape;1906;g2bbed1100b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7" name="Google Shape;1907;g2bbed1100b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2b7875d0be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2b7875d0be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2bbed1100b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2bbed1100b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2bea7572a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5" name="Google Shape;1925;g2bea7572a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b400259c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b400259c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2b49241b4e8_2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2b49241b4e8_2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2ad2753089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2ad2753089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2b49241b4e8_2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2b49241b4e8_2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400259c0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400259c0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400259c0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b400259c0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b400259c0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b400259c0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b400259c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b400259c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5ae892b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5ae892b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400259c0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b400259c0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b400259c0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b400259c0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400259c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b400259c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b400259c0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b400259c0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b400259c0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b400259c0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Lato"/>
                <a:ea typeface="Lato"/>
                <a:cs typeface="Lato"/>
                <a:sym typeface="Lato"/>
              </a:rPr>
              <a:t>Documentez les besoins de manière claire et précise. Utilisez des langages formels si nécessaire. Assurez-vous que chaque besoin est unique, compréhensible et mesurable.</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b400259c0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b400259c0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b400259c0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b400259c0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b400259c0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b400259c0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b400259c0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b400259c0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b400259c0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b400259c0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49241b4e8_2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49241b4e8_2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b577b7b4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b577b7b4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b400259c0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b400259c0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b400259c0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b400259c0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b577b7b44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b577b7b44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b400259c0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b400259c0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Lato"/>
                <a:ea typeface="Lato"/>
                <a:cs typeface="Lato"/>
                <a:sym typeface="Lato"/>
              </a:rPr>
              <a:t>Établissez une traçabilité entre les besoins et d'autres éléments du projet, tels que les fonctionnalités, les tests et les composants. Cela facilite la gestion des changements et l'assurance qualité.</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b577b7b44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b577b7b44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b577b7b44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b577b7b44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b400259c0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b400259c0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b400259c0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b400259c0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b4355c7ac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b4355c7ac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49241b4e8_2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49241b4e8_2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b4355c7a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b4355c7a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b4355c7ac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b4355c7ac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b4355c7ac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b4355c7ac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b4355c7ac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b4355c7ac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b4355c7ac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b4355c7ac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b4355c7ac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b4355c7ac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b4355c7ac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b4355c7ac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b4355c7ac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b4355c7ac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b4355c7ac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b4355c7ac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b400259c0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b400259c0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49241b4e8_2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49241b4e8_2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b577b7b44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b577b7b44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b400259c0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b400259c0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b49241b4e8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b49241b4e8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b49241b4e8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b49241b4e8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b49241b4e8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b49241b4e8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b49241b4e8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b49241b4e8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b49241b4e8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b49241b4e8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b49241b4e8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b49241b4e8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b49241b4e8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b49241b4e8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b49241b4e8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b49241b4e8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d2753089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d2753089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b49241b4e8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2b49241b4e8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b49241b4e8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b49241b4e8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b49241b4e8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2b49241b4e8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b49241b4e8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b49241b4e8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b49241b4e8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2b49241b4e8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b49241b4e8_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b49241b4e8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b49241b4e8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b49241b4e8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b49241b4e8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b49241b4e8_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b49241b4e8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2b49241b4e8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2b49241b4e8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2b49241b4e8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400259c0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400259c0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2b49241b4e8_2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2b49241b4e8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b49241b4e8_2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b49241b4e8_2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2b49241b4e8_2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2b49241b4e8_2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b49241b4e8_2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b49241b4e8_2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2b400259c0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2b400259c0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ad2753089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ad2753089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b49241b4e8_2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b49241b4e8_2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b5ae892b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2b5ae892b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2ad2753089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2ad2753089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b49241b4e8_2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2b49241b4e8_2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d2753089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d2753089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2b7875d0b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2b7875d0b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68d57dfe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68d57dfe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b83f4594c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2b83f4594c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268d57dfe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268d57dfe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268d57dfe0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268d57dfe0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268d57dfe0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268d57dfe0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68d57dfe0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268d57dfe0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2b86b239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2b86b239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b882777b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2b882777b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b882777b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2b882777b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d2753089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d2753089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2b882777b4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2b882777b4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268d57dfe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268d57dfe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b882777b4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b882777b4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268d57dfe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268d57dfe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2b882777b4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2b882777b4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2b7875d0b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2b7875d0b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2b882777b46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2b882777b46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2b882777b4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2b882777b4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2b7875d0be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2b7875d0be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2b7875d0be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2b7875d0be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hyperlink" Target="https://www.merci-app.com/article/ecrire-une-exigence-fonctionnelle" TargetMode="External"/><Relationship Id="rId4" Type="http://schemas.openxmlformats.org/officeDocument/2006/relationships/hyperlink" Target="https://blog.hubspot.fr/marketing/analyse-fonctionnelle#:~:text=L'analyse%20fonctionnelle%20est%20une,technologiques%20%C3%A0%20mettre%20en%20%C5%93uvre."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Le-Minh-Phuc/Cahier_Des_Charges"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Module Cahier des Charges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 cours de Yann Fornier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Cahier des charges fonctionnel et technique</a:t>
            </a:r>
            <a:endParaRPr/>
          </a:p>
        </p:txBody>
      </p:sp>
      <p:sp>
        <p:nvSpPr>
          <p:cNvPr id="222" name="Google Shape;222;p22"/>
          <p:cNvSpPr/>
          <p:nvPr/>
        </p:nvSpPr>
        <p:spPr>
          <a:xfrm>
            <a:off x="1934075" y="1008375"/>
            <a:ext cx="30900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23" name="Google Shape;223;p22"/>
          <p:cNvSpPr/>
          <p:nvPr/>
        </p:nvSpPr>
        <p:spPr>
          <a:xfrm>
            <a:off x="5194125" y="1008375"/>
            <a:ext cx="36957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24" name="Google Shape;224;p22"/>
          <p:cNvSpPr/>
          <p:nvPr/>
        </p:nvSpPr>
        <p:spPr>
          <a:xfrm>
            <a:off x="81050" y="1698525"/>
            <a:ext cx="1711200" cy="79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Objectif</a:t>
            </a:r>
            <a:endParaRPr>
              <a:latin typeface="Lato"/>
              <a:ea typeface="Lato"/>
              <a:cs typeface="Lato"/>
              <a:sym typeface="Lato"/>
            </a:endParaRPr>
          </a:p>
        </p:txBody>
      </p:sp>
      <p:sp>
        <p:nvSpPr>
          <p:cNvPr id="225" name="Google Shape;225;p22"/>
          <p:cNvSpPr/>
          <p:nvPr/>
        </p:nvSpPr>
        <p:spPr>
          <a:xfrm>
            <a:off x="81050" y="2719575"/>
            <a:ext cx="1710900" cy="91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Contenu</a:t>
            </a:r>
            <a:endParaRPr>
              <a:latin typeface="Lato"/>
              <a:ea typeface="Lato"/>
              <a:cs typeface="Lato"/>
              <a:sym typeface="Lato"/>
            </a:endParaRPr>
          </a:p>
        </p:txBody>
      </p:sp>
      <p:sp>
        <p:nvSpPr>
          <p:cNvPr id="226" name="Google Shape;226;p22"/>
          <p:cNvSpPr/>
          <p:nvPr/>
        </p:nvSpPr>
        <p:spPr>
          <a:xfrm>
            <a:off x="81000" y="3798075"/>
            <a:ext cx="1711200" cy="91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Utilisation</a:t>
            </a:r>
            <a:endParaRPr>
              <a:latin typeface="Lato"/>
              <a:ea typeface="Lato"/>
              <a:cs typeface="Lato"/>
              <a:sym typeface="Lato"/>
            </a:endParaRPr>
          </a:p>
        </p:txBody>
      </p:sp>
      <p:sp>
        <p:nvSpPr>
          <p:cNvPr id="227" name="Google Shape;227;p22"/>
          <p:cNvSpPr/>
          <p:nvPr/>
        </p:nvSpPr>
        <p:spPr>
          <a:xfrm>
            <a:off x="1933875" y="1698525"/>
            <a:ext cx="3059400" cy="797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Besoins et exigences fonctionnelles du produit ou système. </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Il définit ce que le produit doit faire du point de vue de l’utilisateur ou du client.</a:t>
            </a:r>
            <a:endParaRPr sz="1100">
              <a:latin typeface="Lato"/>
              <a:ea typeface="Lato"/>
              <a:cs typeface="Lato"/>
              <a:sym typeface="Lato"/>
            </a:endParaRPr>
          </a:p>
        </p:txBody>
      </p:sp>
      <p:sp>
        <p:nvSpPr>
          <p:cNvPr id="228" name="Google Shape;228;p22"/>
          <p:cNvSpPr/>
          <p:nvPr/>
        </p:nvSpPr>
        <p:spPr>
          <a:xfrm>
            <a:off x="5194125" y="1698525"/>
            <a:ext cx="3695700" cy="797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Aspects techniques de la mise en oeuvre du produit ou du système.</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Il spécifie comment les exigences fonctionnelles du CdCF seront réalisées sur le plan technique</a:t>
            </a:r>
            <a:endParaRPr sz="1100">
              <a:latin typeface="Lato"/>
              <a:ea typeface="Lato"/>
              <a:cs typeface="Lato"/>
              <a:sym typeface="Lato"/>
            </a:endParaRPr>
          </a:p>
        </p:txBody>
      </p:sp>
      <p:sp>
        <p:nvSpPr>
          <p:cNvPr id="229" name="Google Shape;229;p22"/>
          <p:cNvSpPr/>
          <p:nvPr/>
        </p:nvSpPr>
        <p:spPr>
          <a:xfrm>
            <a:off x="1933875" y="2626800"/>
            <a:ext cx="3090000" cy="1040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Description générale du projet</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Exigences fonctionnelles détaillées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Scénarios d’utilisation</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Contraintes générales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Autres informations liées aux fonctionnalités du produit</a:t>
            </a:r>
            <a:endParaRPr sz="1100">
              <a:latin typeface="Lato"/>
              <a:ea typeface="Lato"/>
              <a:cs typeface="Lato"/>
              <a:sym typeface="Lato"/>
            </a:endParaRPr>
          </a:p>
        </p:txBody>
      </p:sp>
      <p:sp>
        <p:nvSpPr>
          <p:cNvPr id="230" name="Google Shape;230;p22"/>
          <p:cNvSpPr/>
          <p:nvPr/>
        </p:nvSpPr>
        <p:spPr>
          <a:xfrm>
            <a:off x="1933950" y="3798075"/>
            <a:ext cx="3090000" cy="914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Utilisé au début du projet pour comprendre les besoins des utilisateurs.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Clarifier les fonctionnalités attendues.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Etablir une base pour la conception.</a:t>
            </a:r>
            <a:endParaRPr sz="1100">
              <a:latin typeface="Lato"/>
              <a:ea typeface="Lato"/>
              <a:cs typeface="Lato"/>
              <a:sym typeface="Lato"/>
            </a:endParaRPr>
          </a:p>
        </p:txBody>
      </p:sp>
      <p:sp>
        <p:nvSpPr>
          <p:cNvPr id="231" name="Google Shape;231;p22"/>
          <p:cNvSpPr/>
          <p:nvPr/>
        </p:nvSpPr>
        <p:spPr>
          <a:xfrm>
            <a:off x="5194125" y="2626800"/>
            <a:ext cx="3695700" cy="1040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Détails techniques (normes à respecter, les langages de programmation à utiliser, les spécifications techniques, les interfaces système etc..)</a:t>
            </a:r>
            <a:endParaRPr sz="1100">
              <a:latin typeface="Lato"/>
              <a:ea typeface="Lato"/>
              <a:cs typeface="Lato"/>
              <a:sym typeface="Lato"/>
            </a:endParaRPr>
          </a:p>
        </p:txBody>
      </p:sp>
      <p:sp>
        <p:nvSpPr>
          <p:cNvPr id="232" name="Google Shape;232;p22"/>
          <p:cNvSpPr/>
          <p:nvPr/>
        </p:nvSpPr>
        <p:spPr>
          <a:xfrm>
            <a:off x="5194150" y="3798075"/>
            <a:ext cx="3695700" cy="91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Généralement utilisé après la finalisation du CdCF, lorsque les équipes techniques et de développement sont prêtes à mettre en oeuvre le produit.</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Guide technique pour les développeurs, les ingénieurs et les autres membres de l’équipe technique</a:t>
            </a:r>
            <a:endParaRPr sz="1100">
              <a:latin typeface="Lato"/>
              <a:ea typeface="Lato"/>
              <a:cs typeface="Lato"/>
              <a:sym typeface="Lato"/>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11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Validation et Vérification</a:t>
            </a:r>
            <a:endParaRPr/>
          </a:p>
        </p:txBody>
      </p:sp>
      <p:sp>
        <p:nvSpPr>
          <p:cNvPr id="1389" name="Google Shape;1389;p11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Assurez-vous que le cahier des charges fonctionnel est complet, cohérent et compréhensible.</a:t>
            </a:r>
            <a:endParaRPr/>
          </a:p>
          <a:p>
            <a:pPr indent="0" lvl="0" marL="0" rtl="0" algn="l">
              <a:spcBef>
                <a:spcPts val="1200"/>
              </a:spcBef>
              <a:spcAft>
                <a:spcPts val="0"/>
              </a:spcAft>
              <a:buNone/>
            </a:pPr>
            <a:r>
              <a:rPr lang="fr"/>
              <a:t>Impliquez les parties prenantes pour valider que les fonctions définies répondent effectivement à leurs besoins.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1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Comment écrire une exigence fonctionnelle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Qu’est ce qu’une exigence fonctionnelle ?</a:t>
            </a:r>
            <a:endParaRPr/>
          </a:p>
        </p:txBody>
      </p:sp>
      <p:sp>
        <p:nvSpPr>
          <p:cNvPr id="1400" name="Google Shape;1400;p1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a:t>De manière générale, une exigence fonctionnelle peut se traduire par une caractéristique du produit que l’utilisateur détecte, soit une règle qui s’applique dès lors qu’une spécification est requise par le système.</a:t>
            </a:r>
            <a:endParaRPr/>
          </a:p>
          <a:p>
            <a:pPr indent="0" lvl="0" marL="0" rtl="0" algn="just">
              <a:spcBef>
                <a:spcPts val="1200"/>
              </a:spcBef>
              <a:spcAft>
                <a:spcPts val="0"/>
              </a:spcAft>
              <a:buNone/>
            </a:pPr>
            <a:r>
              <a:rPr lang="fr"/>
              <a:t>Bien rédigée, elle guide ainsi le comportement agile du logiciel et s’applique sous diverses formes en fonction des exigences métier et de l’activité d’une entreprise.</a:t>
            </a:r>
            <a:endParaRPr/>
          </a:p>
          <a:p>
            <a:pPr indent="0" lvl="0" marL="0" rtl="0" algn="just">
              <a:spcBef>
                <a:spcPts val="1200"/>
              </a:spcBef>
              <a:spcAft>
                <a:spcPts val="0"/>
              </a:spcAft>
              <a:buNone/>
            </a:pPr>
            <a:r>
              <a:rPr lang="fr"/>
              <a:t>Ce modèle de spécification intervient donc à chaque niveau de la conception de vos outils techniques, et doit être écrit de façon claire afin de garantir que le système se comportera bien selon les attentes de l’utilisateur, notamment au cours des tests de fonctionnalité.</a:t>
            </a:r>
            <a:endParaRPr/>
          </a:p>
          <a:p>
            <a:pPr indent="0" lvl="0" marL="0" rtl="0" algn="just">
              <a:spcBef>
                <a:spcPts val="1200"/>
              </a:spcBef>
              <a:spcAft>
                <a:spcPts val="120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115"/>
          <p:cNvSpPr/>
          <p:nvPr/>
        </p:nvSpPr>
        <p:spPr>
          <a:xfrm>
            <a:off x="267450" y="1935858"/>
            <a:ext cx="8569200" cy="10674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Guidelines</a:t>
            </a:r>
            <a:endParaRPr b="1">
              <a:latin typeface="Lato"/>
              <a:ea typeface="Lato"/>
              <a:cs typeface="Lato"/>
              <a:sym typeface="Lato"/>
            </a:endParaRPr>
          </a:p>
        </p:txBody>
      </p:sp>
      <p:sp>
        <p:nvSpPr>
          <p:cNvPr id="1406" name="Google Shape;1406;p1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Comment écrire une exigence fonctionnelle ?</a:t>
            </a:r>
            <a:endParaRPr/>
          </a:p>
        </p:txBody>
      </p:sp>
      <p:sp>
        <p:nvSpPr>
          <p:cNvPr id="1407" name="Google Shape;1407;p115"/>
          <p:cNvSpPr/>
          <p:nvPr/>
        </p:nvSpPr>
        <p:spPr>
          <a:xfrm>
            <a:off x="477488" y="2308088"/>
            <a:ext cx="18723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Ponctuation</a:t>
            </a:r>
            <a:endParaRPr>
              <a:latin typeface="Lato"/>
              <a:ea typeface="Lato"/>
              <a:cs typeface="Lato"/>
              <a:sym typeface="Lato"/>
            </a:endParaRPr>
          </a:p>
        </p:txBody>
      </p:sp>
      <p:sp>
        <p:nvSpPr>
          <p:cNvPr id="1408" name="Google Shape;1408;p115"/>
          <p:cNvSpPr/>
          <p:nvPr/>
        </p:nvSpPr>
        <p:spPr>
          <a:xfrm>
            <a:off x="2583063" y="2308100"/>
            <a:ext cx="18723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Phrases courtes</a:t>
            </a:r>
            <a:endParaRPr>
              <a:latin typeface="Lato"/>
              <a:ea typeface="Lato"/>
              <a:cs typeface="Lato"/>
              <a:sym typeface="Lato"/>
            </a:endParaRPr>
          </a:p>
        </p:txBody>
      </p:sp>
      <p:sp>
        <p:nvSpPr>
          <p:cNvPr id="1409" name="Google Shape;1409;p115"/>
          <p:cNvSpPr/>
          <p:nvPr/>
        </p:nvSpPr>
        <p:spPr>
          <a:xfrm>
            <a:off x="4688638" y="2308100"/>
            <a:ext cx="18723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Pertinence des actions</a:t>
            </a:r>
            <a:endParaRPr>
              <a:latin typeface="Lato"/>
              <a:ea typeface="Lato"/>
              <a:cs typeface="Lato"/>
              <a:sym typeface="Lato"/>
            </a:endParaRPr>
          </a:p>
        </p:txBody>
      </p:sp>
      <p:sp>
        <p:nvSpPr>
          <p:cNvPr id="1410" name="Google Shape;1410;p115"/>
          <p:cNvSpPr/>
          <p:nvPr/>
        </p:nvSpPr>
        <p:spPr>
          <a:xfrm>
            <a:off x="6794213" y="2308100"/>
            <a:ext cx="18723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Syntaxe simple</a:t>
            </a:r>
            <a:endParaRPr>
              <a:latin typeface="Lato"/>
              <a:ea typeface="Lato"/>
              <a:cs typeface="Lato"/>
              <a:sym typeface="Lato"/>
            </a:endParaRPr>
          </a:p>
        </p:txBody>
      </p:sp>
      <p:sp>
        <p:nvSpPr>
          <p:cNvPr id="1411" name="Google Shape;1411;p115"/>
          <p:cNvSpPr/>
          <p:nvPr/>
        </p:nvSpPr>
        <p:spPr>
          <a:xfrm>
            <a:off x="3008400" y="1250000"/>
            <a:ext cx="3127200" cy="57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16"/>
          <p:cNvSpPr/>
          <p:nvPr/>
        </p:nvSpPr>
        <p:spPr>
          <a:xfrm>
            <a:off x="3265500" y="1933950"/>
            <a:ext cx="2613000" cy="1985400"/>
          </a:xfrm>
          <a:prstGeom prst="snip1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Cahier des charges</a:t>
            </a:r>
            <a:endParaRPr b="1">
              <a:latin typeface="Lato"/>
              <a:ea typeface="Lato"/>
              <a:cs typeface="Lato"/>
              <a:sym typeface="Lato"/>
            </a:endParaRPr>
          </a:p>
        </p:txBody>
      </p:sp>
      <p:sp>
        <p:nvSpPr>
          <p:cNvPr id="1417" name="Google Shape;1417;p1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Pourquoi bien écrire une exigence fonctionnelle ?</a:t>
            </a:r>
            <a:endParaRPr/>
          </a:p>
        </p:txBody>
      </p:sp>
      <p:sp>
        <p:nvSpPr>
          <p:cNvPr id="1418" name="Google Shape;1418;p116"/>
          <p:cNvSpPr/>
          <p:nvPr/>
        </p:nvSpPr>
        <p:spPr>
          <a:xfrm>
            <a:off x="3349746" y="2520325"/>
            <a:ext cx="23490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19" name="Google Shape;1419;p116"/>
          <p:cNvSpPr/>
          <p:nvPr/>
        </p:nvSpPr>
        <p:spPr>
          <a:xfrm>
            <a:off x="3352400" y="2980575"/>
            <a:ext cx="24231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20" name="Google Shape;1420;p116"/>
          <p:cNvSpPr/>
          <p:nvPr/>
        </p:nvSpPr>
        <p:spPr>
          <a:xfrm>
            <a:off x="3352400" y="3440825"/>
            <a:ext cx="24231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21" name="Google Shape;1421;p116"/>
          <p:cNvSpPr/>
          <p:nvPr/>
        </p:nvSpPr>
        <p:spPr>
          <a:xfrm>
            <a:off x="288025" y="1825700"/>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Marketing</a:t>
            </a:r>
            <a:endParaRPr>
              <a:latin typeface="Lato"/>
              <a:ea typeface="Lato"/>
              <a:cs typeface="Lato"/>
              <a:sym typeface="Lato"/>
            </a:endParaRPr>
          </a:p>
        </p:txBody>
      </p:sp>
      <p:sp>
        <p:nvSpPr>
          <p:cNvPr id="1422" name="Google Shape;1422;p116"/>
          <p:cNvSpPr/>
          <p:nvPr/>
        </p:nvSpPr>
        <p:spPr>
          <a:xfrm>
            <a:off x="288025" y="2571750"/>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Ingénieurs</a:t>
            </a:r>
            <a:endParaRPr>
              <a:latin typeface="Lato"/>
              <a:ea typeface="Lato"/>
              <a:cs typeface="Lato"/>
              <a:sym typeface="Lato"/>
            </a:endParaRPr>
          </a:p>
        </p:txBody>
      </p:sp>
      <p:sp>
        <p:nvSpPr>
          <p:cNvPr id="1423" name="Google Shape;1423;p116"/>
          <p:cNvSpPr/>
          <p:nvPr/>
        </p:nvSpPr>
        <p:spPr>
          <a:xfrm>
            <a:off x="288025" y="3317800"/>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Managers</a:t>
            </a:r>
            <a:endParaRPr>
              <a:latin typeface="Lato"/>
              <a:ea typeface="Lato"/>
              <a:cs typeface="Lato"/>
              <a:sym typeface="Lato"/>
            </a:endParaRPr>
          </a:p>
        </p:txBody>
      </p:sp>
      <p:sp>
        <p:nvSpPr>
          <p:cNvPr id="1424" name="Google Shape;1424;p116"/>
          <p:cNvSpPr/>
          <p:nvPr/>
        </p:nvSpPr>
        <p:spPr>
          <a:xfrm>
            <a:off x="7044700" y="3315075"/>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Techniciens</a:t>
            </a:r>
            <a:endParaRPr>
              <a:latin typeface="Lato"/>
              <a:ea typeface="Lato"/>
              <a:cs typeface="Lato"/>
              <a:sym typeface="Lato"/>
            </a:endParaRPr>
          </a:p>
        </p:txBody>
      </p:sp>
      <p:sp>
        <p:nvSpPr>
          <p:cNvPr id="1425" name="Google Shape;1425;p116"/>
          <p:cNvSpPr/>
          <p:nvPr/>
        </p:nvSpPr>
        <p:spPr>
          <a:xfrm>
            <a:off x="7044700" y="1766500"/>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RH</a:t>
            </a:r>
            <a:endParaRPr>
              <a:latin typeface="Lato"/>
              <a:ea typeface="Lato"/>
              <a:cs typeface="Lato"/>
              <a:sym typeface="Lato"/>
            </a:endParaRPr>
          </a:p>
        </p:txBody>
      </p:sp>
      <p:sp>
        <p:nvSpPr>
          <p:cNvPr id="1426" name="Google Shape;1426;p116"/>
          <p:cNvSpPr/>
          <p:nvPr/>
        </p:nvSpPr>
        <p:spPr>
          <a:xfrm>
            <a:off x="7044700" y="2571738"/>
            <a:ext cx="1666500" cy="46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Développeurs</a:t>
            </a:r>
            <a:endParaRPr>
              <a:latin typeface="Lato"/>
              <a:ea typeface="Lato"/>
              <a:cs typeface="Lato"/>
              <a:sym typeface="Lato"/>
            </a:endParaRPr>
          </a:p>
        </p:txBody>
      </p:sp>
      <p:cxnSp>
        <p:nvCxnSpPr>
          <p:cNvPr id="1427" name="Google Shape;1427;p116"/>
          <p:cNvCxnSpPr>
            <a:stCxn id="1421" idx="3"/>
            <a:endCxn id="1416" idx="2"/>
          </p:cNvCxnSpPr>
          <p:nvPr/>
        </p:nvCxnSpPr>
        <p:spPr>
          <a:xfrm>
            <a:off x="1954525" y="2057150"/>
            <a:ext cx="1311000" cy="8694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1428" name="Google Shape;1428;p116"/>
          <p:cNvCxnSpPr>
            <a:stCxn id="1422" idx="3"/>
            <a:endCxn id="1416" idx="2"/>
          </p:cNvCxnSpPr>
          <p:nvPr/>
        </p:nvCxnSpPr>
        <p:spPr>
          <a:xfrm>
            <a:off x="1954525" y="2803200"/>
            <a:ext cx="1311000" cy="1236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1429" name="Google Shape;1429;p116"/>
          <p:cNvCxnSpPr>
            <a:stCxn id="1423" idx="3"/>
          </p:cNvCxnSpPr>
          <p:nvPr/>
        </p:nvCxnSpPr>
        <p:spPr>
          <a:xfrm flipH="1" rot="10800000">
            <a:off x="1954525" y="2942050"/>
            <a:ext cx="1378500" cy="6072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430" name="Google Shape;1430;p116"/>
          <p:cNvCxnSpPr>
            <a:stCxn id="1425" idx="1"/>
            <a:endCxn id="1416" idx="0"/>
          </p:cNvCxnSpPr>
          <p:nvPr/>
        </p:nvCxnSpPr>
        <p:spPr>
          <a:xfrm flipH="1">
            <a:off x="5878600" y="1997950"/>
            <a:ext cx="1166100" cy="928800"/>
          </a:xfrm>
          <a:prstGeom prst="curvedConnector3">
            <a:avLst>
              <a:gd fmla="val 50004" name="adj1"/>
            </a:avLst>
          </a:prstGeom>
          <a:noFill/>
          <a:ln cap="flat" cmpd="sng" w="9525">
            <a:solidFill>
              <a:schemeClr val="dk2"/>
            </a:solidFill>
            <a:prstDash val="solid"/>
            <a:round/>
            <a:headEnd len="med" w="med" type="none"/>
            <a:tailEnd len="med" w="med" type="none"/>
          </a:ln>
        </p:spPr>
      </p:cxnSp>
      <p:cxnSp>
        <p:nvCxnSpPr>
          <p:cNvPr id="1431" name="Google Shape;1431;p116"/>
          <p:cNvCxnSpPr>
            <a:stCxn id="1426" idx="1"/>
            <a:endCxn id="1416" idx="0"/>
          </p:cNvCxnSpPr>
          <p:nvPr/>
        </p:nvCxnSpPr>
        <p:spPr>
          <a:xfrm flipH="1">
            <a:off x="5878600" y="2803188"/>
            <a:ext cx="1166100" cy="123600"/>
          </a:xfrm>
          <a:prstGeom prst="curvedConnector3">
            <a:avLst>
              <a:gd fmla="val 50004" name="adj1"/>
            </a:avLst>
          </a:prstGeom>
          <a:noFill/>
          <a:ln cap="flat" cmpd="sng" w="9525">
            <a:solidFill>
              <a:schemeClr val="dk2"/>
            </a:solidFill>
            <a:prstDash val="solid"/>
            <a:round/>
            <a:headEnd len="med" w="med" type="none"/>
            <a:tailEnd len="med" w="med" type="none"/>
          </a:ln>
        </p:spPr>
      </p:cxnSp>
      <p:cxnSp>
        <p:nvCxnSpPr>
          <p:cNvPr id="1432" name="Google Shape;1432;p116"/>
          <p:cNvCxnSpPr>
            <a:stCxn id="1424" idx="1"/>
            <a:endCxn id="1416" idx="0"/>
          </p:cNvCxnSpPr>
          <p:nvPr/>
        </p:nvCxnSpPr>
        <p:spPr>
          <a:xfrm rot="10800000">
            <a:off x="5878600" y="2926725"/>
            <a:ext cx="1166100" cy="619800"/>
          </a:xfrm>
          <a:prstGeom prst="curvedConnector3">
            <a:avLst>
              <a:gd fmla="val 50004"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1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Pourquoi bien écrire une exigence fonctionnelle ?</a:t>
            </a:r>
            <a:endParaRPr/>
          </a:p>
        </p:txBody>
      </p:sp>
      <p:sp>
        <p:nvSpPr>
          <p:cNvPr id="1438" name="Google Shape;1438;p117"/>
          <p:cNvSpPr/>
          <p:nvPr/>
        </p:nvSpPr>
        <p:spPr>
          <a:xfrm>
            <a:off x="1297500" y="1579050"/>
            <a:ext cx="2613000" cy="1985400"/>
          </a:xfrm>
          <a:prstGeom prst="snip1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Cahier des charges</a:t>
            </a:r>
            <a:endParaRPr b="1">
              <a:latin typeface="Lato"/>
              <a:ea typeface="Lato"/>
              <a:cs typeface="Lato"/>
              <a:sym typeface="Lato"/>
            </a:endParaRPr>
          </a:p>
        </p:txBody>
      </p:sp>
      <p:sp>
        <p:nvSpPr>
          <p:cNvPr id="1439" name="Google Shape;1439;p117"/>
          <p:cNvSpPr/>
          <p:nvPr/>
        </p:nvSpPr>
        <p:spPr>
          <a:xfrm>
            <a:off x="1381746" y="2165425"/>
            <a:ext cx="23490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40" name="Google Shape;1440;p117"/>
          <p:cNvSpPr/>
          <p:nvPr/>
        </p:nvSpPr>
        <p:spPr>
          <a:xfrm>
            <a:off x="1384400" y="2625675"/>
            <a:ext cx="24231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41" name="Google Shape;1441;p117"/>
          <p:cNvSpPr/>
          <p:nvPr/>
        </p:nvSpPr>
        <p:spPr>
          <a:xfrm>
            <a:off x="1384400" y="3085925"/>
            <a:ext cx="2423100" cy="3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Exigences fonctionnelles</a:t>
            </a:r>
            <a:endParaRPr>
              <a:latin typeface="Lato"/>
              <a:ea typeface="Lato"/>
              <a:cs typeface="Lato"/>
              <a:sym typeface="Lato"/>
            </a:endParaRPr>
          </a:p>
        </p:txBody>
      </p:sp>
      <p:sp>
        <p:nvSpPr>
          <p:cNvPr id="1442" name="Google Shape;1442;p117"/>
          <p:cNvSpPr/>
          <p:nvPr/>
        </p:nvSpPr>
        <p:spPr>
          <a:xfrm>
            <a:off x="4746300" y="2674725"/>
            <a:ext cx="3590100" cy="23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 testable et vérifiable</a:t>
            </a:r>
            <a:endParaRPr>
              <a:latin typeface="Lato"/>
              <a:ea typeface="Lato"/>
              <a:cs typeface="Lato"/>
              <a:sym typeface="Lato"/>
            </a:endParaRPr>
          </a:p>
        </p:txBody>
      </p:sp>
      <p:sp>
        <p:nvSpPr>
          <p:cNvPr id="1443" name="Google Shape;1443;p117"/>
          <p:cNvSpPr/>
          <p:nvPr/>
        </p:nvSpPr>
        <p:spPr>
          <a:xfrm>
            <a:off x="4472925" y="2335350"/>
            <a:ext cx="3590100" cy="23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 testable et vérifiable</a:t>
            </a:r>
            <a:endParaRPr>
              <a:latin typeface="Lato"/>
              <a:ea typeface="Lato"/>
              <a:cs typeface="Lato"/>
              <a:sym typeface="Lato"/>
            </a:endParaRPr>
          </a:p>
        </p:txBody>
      </p:sp>
      <p:sp>
        <p:nvSpPr>
          <p:cNvPr id="1444" name="Google Shape;1444;p117"/>
          <p:cNvSpPr/>
          <p:nvPr/>
        </p:nvSpPr>
        <p:spPr>
          <a:xfrm>
            <a:off x="4964800" y="3014100"/>
            <a:ext cx="3590100" cy="23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 testable et vérifiable</a:t>
            </a:r>
            <a:endParaRPr>
              <a:latin typeface="Lato"/>
              <a:ea typeface="Lato"/>
              <a:cs typeface="Lato"/>
              <a:sym typeface="Lato"/>
            </a:endParaRPr>
          </a:p>
        </p:txBody>
      </p:sp>
      <p:cxnSp>
        <p:nvCxnSpPr>
          <p:cNvPr id="1445" name="Google Shape;1445;p117"/>
          <p:cNvCxnSpPr>
            <a:stCxn id="1439" idx="3"/>
            <a:endCxn id="1443" idx="1"/>
          </p:cNvCxnSpPr>
          <p:nvPr/>
        </p:nvCxnSpPr>
        <p:spPr>
          <a:xfrm>
            <a:off x="3730746" y="2332675"/>
            <a:ext cx="742200" cy="1209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117"/>
          <p:cNvCxnSpPr>
            <a:stCxn id="1440" idx="3"/>
            <a:endCxn id="1442" idx="1"/>
          </p:cNvCxnSpPr>
          <p:nvPr/>
        </p:nvCxnSpPr>
        <p:spPr>
          <a:xfrm>
            <a:off x="3807500" y="2792925"/>
            <a:ext cx="938700" cy="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117"/>
          <p:cNvCxnSpPr>
            <a:endCxn id="1444" idx="1"/>
          </p:cNvCxnSpPr>
          <p:nvPr/>
        </p:nvCxnSpPr>
        <p:spPr>
          <a:xfrm flipH="1" rot="10800000">
            <a:off x="3807400" y="3132300"/>
            <a:ext cx="1157400" cy="12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1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Quels sont les types d’exigences les plus courants ?</a:t>
            </a:r>
            <a:endParaRPr/>
          </a:p>
        </p:txBody>
      </p:sp>
      <p:sp>
        <p:nvSpPr>
          <p:cNvPr id="1453" name="Google Shape;1453;p118"/>
          <p:cNvSpPr/>
          <p:nvPr/>
        </p:nvSpPr>
        <p:spPr>
          <a:xfrm>
            <a:off x="2157750" y="1379525"/>
            <a:ext cx="5318400" cy="29823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Exigences de fonctionnalité</a:t>
            </a:r>
            <a:endParaRPr b="1">
              <a:latin typeface="Lato"/>
              <a:ea typeface="Lato"/>
              <a:cs typeface="Lato"/>
              <a:sym typeface="Lato"/>
            </a:endParaRPr>
          </a:p>
        </p:txBody>
      </p:sp>
      <p:sp>
        <p:nvSpPr>
          <p:cNvPr id="1454" name="Google Shape;1454;p118"/>
          <p:cNvSpPr/>
          <p:nvPr/>
        </p:nvSpPr>
        <p:spPr>
          <a:xfrm>
            <a:off x="2322325" y="19792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Règles de contrainte “If… Then…”</a:t>
            </a:r>
            <a:endParaRPr sz="1300">
              <a:latin typeface="Lato"/>
              <a:ea typeface="Lato"/>
              <a:cs typeface="Lato"/>
              <a:sym typeface="Lato"/>
            </a:endParaRPr>
          </a:p>
        </p:txBody>
      </p:sp>
      <p:sp>
        <p:nvSpPr>
          <p:cNvPr id="1455" name="Google Shape;1455;p118"/>
          <p:cNvSpPr/>
          <p:nvPr/>
        </p:nvSpPr>
        <p:spPr>
          <a:xfrm>
            <a:off x="2322325" y="226277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Logique du traitement des données</a:t>
            </a:r>
            <a:endParaRPr sz="1300">
              <a:latin typeface="Lato"/>
              <a:ea typeface="Lato"/>
              <a:cs typeface="Lato"/>
              <a:sym typeface="Lato"/>
            </a:endParaRPr>
          </a:p>
        </p:txBody>
      </p:sp>
      <p:sp>
        <p:nvSpPr>
          <p:cNvPr id="1456" name="Google Shape;1456;p118"/>
          <p:cNvSpPr/>
          <p:nvPr/>
        </p:nvSpPr>
        <p:spPr>
          <a:xfrm>
            <a:off x="2322325" y="25463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Processus systèmes</a:t>
            </a:r>
            <a:endParaRPr sz="1300">
              <a:latin typeface="Lato"/>
              <a:ea typeface="Lato"/>
              <a:cs typeface="Lato"/>
              <a:sym typeface="Lato"/>
            </a:endParaRPr>
          </a:p>
        </p:txBody>
      </p:sp>
      <p:sp>
        <p:nvSpPr>
          <p:cNvPr id="1457" name="Google Shape;1457;p118"/>
          <p:cNvSpPr/>
          <p:nvPr/>
        </p:nvSpPr>
        <p:spPr>
          <a:xfrm>
            <a:off x="2322325" y="28247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Traitement des transactions</a:t>
            </a:r>
            <a:endParaRPr sz="1300">
              <a:latin typeface="Lato"/>
              <a:ea typeface="Lato"/>
              <a:cs typeface="Lato"/>
              <a:sym typeface="Lato"/>
            </a:endParaRPr>
          </a:p>
        </p:txBody>
      </p:sp>
      <p:sp>
        <p:nvSpPr>
          <p:cNvPr id="1458" name="Google Shape;1458;p118"/>
          <p:cNvSpPr/>
          <p:nvPr/>
        </p:nvSpPr>
        <p:spPr>
          <a:xfrm>
            <a:off x="2322325" y="31031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Fonctions administratives</a:t>
            </a:r>
            <a:endParaRPr sz="1300">
              <a:latin typeface="Lato"/>
              <a:ea typeface="Lato"/>
              <a:cs typeface="Lato"/>
              <a:sym typeface="Lato"/>
            </a:endParaRPr>
          </a:p>
        </p:txBody>
      </p:sp>
      <p:sp>
        <p:nvSpPr>
          <p:cNvPr id="1459" name="Google Shape;1459;p118"/>
          <p:cNvSpPr/>
          <p:nvPr/>
        </p:nvSpPr>
        <p:spPr>
          <a:xfrm>
            <a:off x="2322325" y="33815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Exigences réglementaires et conformité</a:t>
            </a:r>
            <a:endParaRPr sz="1300">
              <a:latin typeface="Lato"/>
              <a:ea typeface="Lato"/>
              <a:cs typeface="Lato"/>
              <a:sym typeface="Lato"/>
            </a:endParaRPr>
          </a:p>
        </p:txBody>
      </p:sp>
      <p:sp>
        <p:nvSpPr>
          <p:cNvPr id="1460" name="Google Shape;1460;p118"/>
          <p:cNvSpPr/>
          <p:nvPr/>
        </p:nvSpPr>
        <p:spPr>
          <a:xfrm>
            <a:off x="2322325" y="36599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Spécifications de performance</a:t>
            </a:r>
            <a:endParaRPr sz="1300">
              <a:latin typeface="Lato"/>
              <a:ea typeface="Lato"/>
              <a:cs typeface="Lato"/>
              <a:sym typeface="Lato"/>
            </a:endParaRPr>
          </a:p>
        </p:txBody>
      </p:sp>
      <p:sp>
        <p:nvSpPr>
          <p:cNvPr id="1461" name="Google Shape;1461;p118"/>
          <p:cNvSpPr/>
          <p:nvPr/>
        </p:nvSpPr>
        <p:spPr>
          <a:xfrm>
            <a:off x="2322325" y="3938325"/>
            <a:ext cx="5030400" cy="2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Détail des opérations menées pour toutes les équipes</a:t>
            </a:r>
            <a:endParaRPr sz="1300">
              <a:latin typeface="Lato"/>
              <a:ea typeface="Lato"/>
              <a:cs typeface="Lato"/>
              <a:sym typeface="Lato"/>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1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méthodologie de rédaction d’une exigence fonctionnelle</a:t>
            </a:r>
            <a:endParaRPr/>
          </a:p>
        </p:txBody>
      </p:sp>
      <p:sp>
        <p:nvSpPr>
          <p:cNvPr id="1467" name="Google Shape;1467;p119"/>
          <p:cNvSpPr txBox="1"/>
          <p:nvPr>
            <p:ph idx="1" type="body"/>
          </p:nvPr>
        </p:nvSpPr>
        <p:spPr>
          <a:xfrm>
            <a:off x="1297500" y="1567550"/>
            <a:ext cx="7038900" cy="73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Lorsque vous rédigez des exigences fonctionnelles, plusieurs critères doivent être pris en compte pour structurer les processus techniques d’un système.</a:t>
            </a:r>
            <a:endParaRPr/>
          </a:p>
        </p:txBody>
      </p:sp>
      <p:sp>
        <p:nvSpPr>
          <p:cNvPr id="1468" name="Google Shape;1468;p119"/>
          <p:cNvSpPr/>
          <p:nvPr/>
        </p:nvSpPr>
        <p:spPr>
          <a:xfrm>
            <a:off x="1615050" y="2479175"/>
            <a:ext cx="6090000" cy="329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Exigences complètes et exhaustives</a:t>
            </a:r>
            <a:endParaRPr b="1">
              <a:latin typeface="Lato"/>
              <a:ea typeface="Lato"/>
              <a:cs typeface="Lato"/>
              <a:sym typeface="Lato"/>
            </a:endParaRPr>
          </a:p>
        </p:txBody>
      </p:sp>
      <p:sp>
        <p:nvSpPr>
          <p:cNvPr id="1469" name="Google Shape;1469;p119"/>
          <p:cNvSpPr/>
          <p:nvPr/>
        </p:nvSpPr>
        <p:spPr>
          <a:xfrm>
            <a:off x="1615050" y="2983100"/>
            <a:ext cx="6090000" cy="329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Une ponctuation précise des exigences</a:t>
            </a:r>
            <a:endParaRPr b="1">
              <a:latin typeface="Lato"/>
              <a:ea typeface="Lato"/>
              <a:cs typeface="Lato"/>
              <a:sym typeface="Lato"/>
            </a:endParaRPr>
          </a:p>
        </p:txBody>
      </p:sp>
      <p:sp>
        <p:nvSpPr>
          <p:cNvPr id="1470" name="Google Shape;1470;p119"/>
          <p:cNvSpPr/>
          <p:nvPr/>
        </p:nvSpPr>
        <p:spPr>
          <a:xfrm>
            <a:off x="1615050" y="3487025"/>
            <a:ext cx="6090000" cy="329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Des phrases courtes et une syntaxe simple</a:t>
            </a:r>
            <a:endParaRPr b="1">
              <a:latin typeface="Lato"/>
              <a:ea typeface="Lato"/>
              <a:cs typeface="Lato"/>
              <a:sym typeface="Lato"/>
            </a:endParaRPr>
          </a:p>
        </p:txBody>
      </p:sp>
      <p:sp>
        <p:nvSpPr>
          <p:cNvPr id="1471" name="Google Shape;1471;p119"/>
          <p:cNvSpPr/>
          <p:nvPr/>
        </p:nvSpPr>
        <p:spPr>
          <a:xfrm>
            <a:off x="1615050" y="3990950"/>
            <a:ext cx="6090000" cy="329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Des exigences fonctionnelles pertinentes</a:t>
            </a:r>
            <a:endParaRPr b="1">
              <a:latin typeface="Lato"/>
              <a:ea typeface="Lato"/>
              <a:cs typeface="Lato"/>
              <a:sym typeface="Lat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Des exigences complètes et exhaustives</a:t>
            </a:r>
            <a:endParaRPr/>
          </a:p>
        </p:txBody>
      </p:sp>
      <p:sp>
        <p:nvSpPr>
          <p:cNvPr id="1477" name="Google Shape;1477;p120"/>
          <p:cNvSpPr/>
          <p:nvPr/>
        </p:nvSpPr>
        <p:spPr>
          <a:xfrm>
            <a:off x="1337300" y="1162425"/>
            <a:ext cx="6604200" cy="81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Une exigence fonctionnelle doit être lisible par toute partie prenante du projet. Par les développeurs, les utilisateurs et les clients.</a:t>
            </a:r>
            <a:endParaRPr>
              <a:latin typeface="Lato"/>
              <a:ea typeface="Lato"/>
              <a:cs typeface="Lato"/>
              <a:sym typeface="Lato"/>
            </a:endParaRPr>
          </a:p>
        </p:txBody>
      </p:sp>
      <p:sp>
        <p:nvSpPr>
          <p:cNvPr id="1478" name="Google Shape;1478;p120"/>
          <p:cNvSpPr/>
          <p:nvPr/>
        </p:nvSpPr>
        <p:spPr>
          <a:xfrm>
            <a:off x="843500" y="2191125"/>
            <a:ext cx="7591800" cy="185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Exemple : Nous faisons un site web d’achat de places pour un festival.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Pour le traitement des transactions, il faut définir les systèmes utilisés.</a:t>
            </a:r>
            <a:endParaRPr>
              <a:latin typeface="Lato"/>
              <a:ea typeface="Lato"/>
              <a:cs typeface="Lato"/>
              <a:sym typeface="Lato"/>
            </a:endParaRPr>
          </a:p>
        </p:txBody>
      </p:sp>
      <p:sp>
        <p:nvSpPr>
          <p:cNvPr id="1479" name="Google Shape;1479;p120"/>
          <p:cNvSpPr/>
          <p:nvPr/>
        </p:nvSpPr>
        <p:spPr>
          <a:xfrm>
            <a:off x="976650" y="3032750"/>
            <a:ext cx="7190700" cy="361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1 : F1 : “L’application doit intégrer des systèmes de paiement”</a:t>
            </a:r>
            <a:endParaRPr>
              <a:latin typeface="Lato"/>
              <a:ea typeface="Lato"/>
              <a:cs typeface="Lato"/>
              <a:sym typeface="Lato"/>
            </a:endParaRPr>
          </a:p>
        </p:txBody>
      </p:sp>
      <p:sp>
        <p:nvSpPr>
          <p:cNvPr id="1480" name="Google Shape;1480;p120"/>
          <p:cNvSpPr/>
          <p:nvPr/>
        </p:nvSpPr>
        <p:spPr>
          <a:xfrm>
            <a:off x="976650" y="3462875"/>
            <a:ext cx="7190700" cy="361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2 : F1 : “L’application doit intégrer des systèmes de paiement </a:t>
            </a:r>
            <a:r>
              <a:rPr b="1" lang="fr">
                <a:latin typeface="Lato"/>
                <a:ea typeface="Lato"/>
                <a:cs typeface="Lato"/>
                <a:sym typeface="Lato"/>
              </a:rPr>
              <a:t>Paypal et Stripe</a:t>
            </a:r>
            <a:r>
              <a:rPr lang="fr">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1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Une ponctuation précise de vos phrases</a:t>
            </a:r>
            <a:endParaRPr/>
          </a:p>
        </p:txBody>
      </p:sp>
      <p:sp>
        <p:nvSpPr>
          <p:cNvPr id="1486" name="Google Shape;1486;p121"/>
          <p:cNvSpPr/>
          <p:nvPr/>
        </p:nvSpPr>
        <p:spPr>
          <a:xfrm>
            <a:off x="1337300" y="1162425"/>
            <a:ext cx="6604200" cy="81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La ponctuation joue également un rôle essentiel dans l’application de l’exigence fonctionnelle. </a:t>
            </a:r>
            <a:endParaRPr>
              <a:latin typeface="Lato"/>
              <a:ea typeface="Lato"/>
              <a:cs typeface="Lato"/>
              <a:sym typeface="Lato"/>
            </a:endParaRPr>
          </a:p>
        </p:txBody>
      </p:sp>
      <p:sp>
        <p:nvSpPr>
          <p:cNvPr id="1487" name="Google Shape;1487;p121"/>
          <p:cNvSpPr/>
          <p:nvPr/>
        </p:nvSpPr>
        <p:spPr>
          <a:xfrm>
            <a:off x="843500" y="2191125"/>
            <a:ext cx="7591800" cy="23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Exemple : Nous prenons une application de livraison de repas, l’objectif est d’indiquer le client du délai de livraison de sa commande.</a:t>
            </a:r>
            <a:endParaRPr>
              <a:latin typeface="Lato"/>
              <a:ea typeface="Lato"/>
              <a:cs typeface="Lato"/>
              <a:sym typeface="Lato"/>
            </a:endParaRPr>
          </a:p>
        </p:txBody>
      </p:sp>
      <p:sp>
        <p:nvSpPr>
          <p:cNvPr id="1488" name="Google Shape;1488;p121"/>
          <p:cNvSpPr/>
          <p:nvPr/>
        </p:nvSpPr>
        <p:spPr>
          <a:xfrm>
            <a:off x="976650" y="3032750"/>
            <a:ext cx="7190700" cy="495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1 : F1 : “La fonction A calcule le délai de livraison et la date d’arrivée prévue</a:t>
            </a:r>
            <a:r>
              <a:rPr b="1" lang="fr" sz="1700">
                <a:solidFill>
                  <a:srgbClr val="FF0000"/>
                </a:solidFill>
                <a:latin typeface="Lato"/>
                <a:ea typeface="Lato"/>
                <a:cs typeface="Lato"/>
                <a:sym typeface="Lato"/>
              </a:rPr>
              <a:t>,</a:t>
            </a:r>
            <a:r>
              <a:rPr lang="fr">
                <a:latin typeface="Lato"/>
                <a:ea typeface="Lato"/>
                <a:cs typeface="Lato"/>
                <a:sym typeface="Lato"/>
              </a:rPr>
              <a:t> en 5 secondes maximum”</a:t>
            </a:r>
            <a:endParaRPr>
              <a:latin typeface="Lato"/>
              <a:ea typeface="Lato"/>
              <a:cs typeface="Lato"/>
              <a:sym typeface="Lato"/>
            </a:endParaRPr>
          </a:p>
        </p:txBody>
      </p:sp>
      <p:sp>
        <p:nvSpPr>
          <p:cNvPr id="1489" name="Google Shape;1489;p121"/>
          <p:cNvSpPr/>
          <p:nvPr/>
        </p:nvSpPr>
        <p:spPr>
          <a:xfrm>
            <a:off x="976650" y="3691475"/>
            <a:ext cx="7190700" cy="495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2 : F1 : “</a:t>
            </a:r>
            <a:r>
              <a:rPr lang="fr">
                <a:latin typeface="Lato"/>
                <a:ea typeface="Lato"/>
                <a:cs typeface="Lato"/>
                <a:sym typeface="Lato"/>
              </a:rPr>
              <a:t>La fonction A calcule le délai de livraison</a:t>
            </a:r>
            <a:r>
              <a:rPr b="1" lang="fr" sz="1700">
                <a:solidFill>
                  <a:srgbClr val="FF0000"/>
                </a:solidFill>
                <a:latin typeface="Lato"/>
                <a:ea typeface="Lato"/>
                <a:cs typeface="Lato"/>
                <a:sym typeface="Lato"/>
              </a:rPr>
              <a:t>,</a:t>
            </a:r>
            <a:r>
              <a:rPr lang="fr">
                <a:latin typeface="Lato"/>
                <a:ea typeface="Lato"/>
                <a:cs typeface="Lato"/>
                <a:sym typeface="Lato"/>
              </a:rPr>
              <a:t> et la date d’arrivée prévue en 5 secondes maximum</a:t>
            </a:r>
            <a:r>
              <a:rPr lang="fr">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Cahier des charges fonctionnel et technique</a:t>
            </a:r>
            <a:endParaRPr/>
          </a:p>
        </p:txBody>
      </p:sp>
      <p:sp>
        <p:nvSpPr>
          <p:cNvPr id="238" name="Google Shape;238;p23"/>
          <p:cNvSpPr/>
          <p:nvPr/>
        </p:nvSpPr>
        <p:spPr>
          <a:xfrm>
            <a:off x="1934075" y="1008375"/>
            <a:ext cx="30900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39" name="Google Shape;239;p23"/>
          <p:cNvSpPr/>
          <p:nvPr/>
        </p:nvSpPr>
        <p:spPr>
          <a:xfrm>
            <a:off x="5194125" y="1008375"/>
            <a:ext cx="36957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40" name="Google Shape;240;p23"/>
          <p:cNvSpPr/>
          <p:nvPr/>
        </p:nvSpPr>
        <p:spPr>
          <a:xfrm>
            <a:off x="81050" y="1698525"/>
            <a:ext cx="1711200" cy="113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Répond à</a:t>
            </a:r>
            <a:endParaRPr>
              <a:latin typeface="Lato"/>
              <a:ea typeface="Lato"/>
              <a:cs typeface="Lato"/>
              <a:sym typeface="Lato"/>
            </a:endParaRPr>
          </a:p>
        </p:txBody>
      </p:sp>
      <p:sp>
        <p:nvSpPr>
          <p:cNvPr id="241" name="Google Shape;241;p23"/>
          <p:cNvSpPr/>
          <p:nvPr/>
        </p:nvSpPr>
        <p:spPr>
          <a:xfrm>
            <a:off x="1933875" y="1698525"/>
            <a:ext cx="3059400" cy="1136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“Qu’est ce que le produit doit faire et quels sont les besoins des utilisateurs ?”</a:t>
            </a:r>
            <a:endParaRPr>
              <a:latin typeface="Lato"/>
              <a:ea typeface="Lato"/>
              <a:cs typeface="Lato"/>
              <a:sym typeface="Lato"/>
            </a:endParaRPr>
          </a:p>
        </p:txBody>
      </p:sp>
      <p:sp>
        <p:nvSpPr>
          <p:cNvPr id="242" name="Google Shape;242;p23"/>
          <p:cNvSpPr/>
          <p:nvPr/>
        </p:nvSpPr>
        <p:spPr>
          <a:xfrm>
            <a:off x="5194125" y="1698525"/>
            <a:ext cx="3695700" cy="11364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“Comment le produit va t-il être réalisé sur le plan technique ?”</a:t>
            </a:r>
            <a:endParaRPr>
              <a:latin typeface="Lato"/>
              <a:ea typeface="Lato"/>
              <a:cs typeface="Lato"/>
              <a:sym typeface="Lato"/>
            </a:endParaRPr>
          </a:p>
        </p:txBody>
      </p:sp>
      <p:sp>
        <p:nvSpPr>
          <p:cNvPr id="243" name="Google Shape;243;p23"/>
          <p:cNvSpPr txBox="1"/>
          <p:nvPr/>
        </p:nvSpPr>
        <p:spPr>
          <a:xfrm>
            <a:off x="465750" y="3380700"/>
            <a:ext cx="8292300" cy="789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fr" sz="1300">
                <a:solidFill>
                  <a:schemeClr val="lt1"/>
                </a:solidFill>
                <a:latin typeface="Lato"/>
                <a:ea typeface="Lato"/>
                <a:cs typeface="Lato"/>
                <a:sym typeface="Lato"/>
              </a:rPr>
              <a:t>Ces deux documents sont </a:t>
            </a:r>
            <a:r>
              <a:rPr b="1" lang="fr" sz="1300">
                <a:solidFill>
                  <a:schemeClr val="lt1"/>
                </a:solidFill>
                <a:latin typeface="Lato"/>
                <a:ea typeface="Lato"/>
                <a:cs typeface="Lato"/>
                <a:sym typeface="Lato"/>
              </a:rPr>
              <a:t>complémentaires </a:t>
            </a:r>
            <a:r>
              <a:rPr lang="fr" sz="1300">
                <a:solidFill>
                  <a:schemeClr val="lt1"/>
                </a:solidFill>
                <a:latin typeface="Lato"/>
                <a:ea typeface="Lato"/>
                <a:cs typeface="Lato"/>
                <a:sym typeface="Lato"/>
              </a:rPr>
              <a:t>et sont souvent utilisés de manière séquentielle dans le processus de développement de projets pour assurer une compréhension claire des besoins et une mise en oeuvre technique adéquate</a:t>
            </a:r>
            <a:endParaRPr sz="1300">
              <a:solidFill>
                <a:schemeClr val="lt1"/>
              </a:solidFill>
              <a:latin typeface="Lato"/>
              <a:ea typeface="Lato"/>
              <a:cs typeface="Lato"/>
              <a:sym typeface="Lato"/>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1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Une ponctuation précise de vos phrases</a:t>
            </a:r>
            <a:endParaRPr/>
          </a:p>
        </p:txBody>
      </p:sp>
      <p:sp>
        <p:nvSpPr>
          <p:cNvPr id="1495" name="Google Shape;1495;p122"/>
          <p:cNvSpPr/>
          <p:nvPr/>
        </p:nvSpPr>
        <p:spPr>
          <a:xfrm>
            <a:off x="1337300" y="1162425"/>
            <a:ext cx="6604200" cy="81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La ponctuation joue également un rôle essentiel dans l’application de l’exigence fonctionnelle. </a:t>
            </a:r>
            <a:endParaRPr>
              <a:latin typeface="Lato"/>
              <a:ea typeface="Lato"/>
              <a:cs typeface="Lato"/>
              <a:sym typeface="Lato"/>
            </a:endParaRPr>
          </a:p>
        </p:txBody>
      </p:sp>
      <p:sp>
        <p:nvSpPr>
          <p:cNvPr id="1496" name="Google Shape;1496;p122"/>
          <p:cNvSpPr/>
          <p:nvPr/>
        </p:nvSpPr>
        <p:spPr>
          <a:xfrm>
            <a:off x="976650" y="2118350"/>
            <a:ext cx="7190700" cy="495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1 : F1 : “La fonction A calcule le délai de livraison et la date d’arrivée prévue</a:t>
            </a:r>
            <a:r>
              <a:rPr b="1" lang="fr" sz="1700">
                <a:solidFill>
                  <a:srgbClr val="FF0000"/>
                </a:solidFill>
                <a:latin typeface="Lato"/>
                <a:ea typeface="Lato"/>
                <a:cs typeface="Lato"/>
                <a:sym typeface="Lato"/>
              </a:rPr>
              <a:t>,</a:t>
            </a:r>
            <a:r>
              <a:rPr lang="fr">
                <a:latin typeface="Lato"/>
                <a:ea typeface="Lato"/>
                <a:cs typeface="Lato"/>
                <a:sym typeface="Lato"/>
              </a:rPr>
              <a:t> en 5 secondes maximum”</a:t>
            </a:r>
            <a:endParaRPr>
              <a:latin typeface="Lato"/>
              <a:ea typeface="Lato"/>
              <a:cs typeface="Lato"/>
              <a:sym typeface="Lato"/>
            </a:endParaRPr>
          </a:p>
        </p:txBody>
      </p:sp>
      <p:sp>
        <p:nvSpPr>
          <p:cNvPr id="1497" name="Google Shape;1497;p122"/>
          <p:cNvSpPr/>
          <p:nvPr/>
        </p:nvSpPr>
        <p:spPr>
          <a:xfrm>
            <a:off x="976650" y="3568031"/>
            <a:ext cx="7190700" cy="495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Version 2 : F1 : “La fonction A calcule le délai de livraison</a:t>
            </a:r>
            <a:r>
              <a:rPr b="1" lang="fr" sz="1700">
                <a:solidFill>
                  <a:srgbClr val="FF0000"/>
                </a:solidFill>
                <a:latin typeface="Lato"/>
                <a:ea typeface="Lato"/>
                <a:cs typeface="Lato"/>
                <a:sym typeface="Lato"/>
              </a:rPr>
              <a:t>,</a:t>
            </a:r>
            <a:r>
              <a:rPr lang="fr">
                <a:latin typeface="Lato"/>
                <a:ea typeface="Lato"/>
                <a:cs typeface="Lato"/>
                <a:sym typeface="Lato"/>
              </a:rPr>
              <a:t> et la date d’arrivée prévue en 5 secondes maximum”</a:t>
            </a:r>
            <a:endParaRPr>
              <a:latin typeface="Lato"/>
              <a:ea typeface="Lato"/>
              <a:cs typeface="Lato"/>
              <a:sym typeface="Lato"/>
            </a:endParaRPr>
          </a:p>
        </p:txBody>
      </p:sp>
      <p:sp>
        <p:nvSpPr>
          <p:cNvPr id="1498" name="Google Shape;1498;p122"/>
          <p:cNvSpPr/>
          <p:nvPr/>
        </p:nvSpPr>
        <p:spPr>
          <a:xfrm>
            <a:off x="956700" y="2736353"/>
            <a:ext cx="7190700" cy="72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Dans cette phrase, le délai de livraison du repas </a:t>
            </a:r>
            <a:r>
              <a:rPr b="1" lang="fr">
                <a:latin typeface="Lato"/>
                <a:ea typeface="Lato"/>
                <a:cs typeface="Lato"/>
                <a:sym typeface="Lato"/>
              </a:rPr>
              <a:t>ET </a:t>
            </a:r>
            <a:r>
              <a:rPr lang="fr">
                <a:latin typeface="Lato"/>
                <a:ea typeface="Lato"/>
                <a:cs typeface="Lato"/>
                <a:sym typeface="Lato"/>
              </a:rPr>
              <a:t>la date d’arrivée prévue chez le client sont calculés en 5 secondes </a:t>
            </a:r>
            <a:r>
              <a:rPr lang="fr">
                <a:latin typeface="Lato"/>
                <a:ea typeface="Lato"/>
                <a:cs typeface="Lato"/>
                <a:sym typeface="Lato"/>
              </a:rPr>
              <a:t>maximum</a:t>
            </a:r>
            <a:r>
              <a:rPr lang="fr">
                <a:latin typeface="Lato"/>
                <a:ea typeface="Lato"/>
                <a:cs typeface="Lato"/>
                <a:sym typeface="Lato"/>
              </a:rPr>
              <a:t> par la fonctionnalité</a:t>
            </a:r>
            <a:endParaRPr>
              <a:latin typeface="Lato"/>
              <a:ea typeface="Lato"/>
              <a:cs typeface="Lato"/>
              <a:sym typeface="Lato"/>
            </a:endParaRPr>
          </a:p>
        </p:txBody>
      </p:sp>
      <p:sp>
        <p:nvSpPr>
          <p:cNvPr id="1499" name="Google Shape;1499;p122"/>
          <p:cNvSpPr/>
          <p:nvPr/>
        </p:nvSpPr>
        <p:spPr>
          <a:xfrm>
            <a:off x="956700" y="4165031"/>
            <a:ext cx="7190700" cy="72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Dans cette phrase, le délai de livraison du repas </a:t>
            </a:r>
            <a:r>
              <a:rPr b="1" lang="fr">
                <a:latin typeface="Lato"/>
                <a:ea typeface="Lato"/>
                <a:cs typeface="Lato"/>
                <a:sym typeface="Lato"/>
              </a:rPr>
              <a:t>est calculé sans limite de temps.</a:t>
            </a:r>
            <a:r>
              <a:rPr b="1" lang="fr">
                <a:latin typeface="Lato"/>
                <a:ea typeface="Lato"/>
                <a:cs typeface="Lato"/>
                <a:sym typeface="Lato"/>
              </a:rPr>
              <a:t> </a:t>
            </a:r>
            <a:r>
              <a:rPr lang="fr">
                <a:latin typeface="Lato"/>
                <a:ea typeface="Lato"/>
                <a:cs typeface="Lato"/>
                <a:sym typeface="Lato"/>
              </a:rPr>
              <a:t>Seule la date d’arrivée prévue de la commande est indiquée en 5 secondes maximum.</a:t>
            </a:r>
            <a:endParaRPr>
              <a:latin typeface="Lato"/>
              <a:ea typeface="Lato"/>
              <a:cs typeface="Lato"/>
              <a:sym typeface="Lat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Privilégier des phrases courtes et une syntaxe simple</a:t>
            </a:r>
            <a:endParaRPr/>
          </a:p>
        </p:txBody>
      </p:sp>
      <p:sp>
        <p:nvSpPr>
          <p:cNvPr id="1505" name="Google Shape;1505;p123"/>
          <p:cNvSpPr/>
          <p:nvPr/>
        </p:nvSpPr>
        <p:spPr>
          <a:xfrm>
            <a:off x="864100" y="1409325"/>
            <a:ext cx="7735800" cy="390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Rédiger des phrases courtes pour augmenter la compréhension d’une exigence fonctionnelle</a:t>
            </a:r>
            <a:endParaRPr b="1">
              <a:latin typeface="Lato"/>
              <a:ea typeface="Lato"/>
              <a:cs typeface="Lato"/>
              <a:sym typeface="Lato"/>
            </a:endParaRPr>
          </a:p>
        </p:txBody>
      </p:sp>
      <p:sp>
        <p:nvSpPr>
          <p:cNvPr id="1506" name="Google Shape;1506;p123"/>
          <p:cNvSpPr/>
          <p:nvPr/>
        </p:nvSpPr>
        <p:spPr>
          <a:xfrm>
            <a:off x="1536450" y="1953025"/>
            <a:ext cx="6071100" cy="162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Éviter</a:t>
            </a:r>
            <a:r>
              <a:rPr lang="fr">
                <a:latin typeface="Lato"/>
                <a:ea typeface="Lato"/>
                <a:cs typeface="Lato"/>
                <a:sym typeface="Lato"/>
              </a:rPr>
              <a:t> d’utiliser les éléments suivants :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Les verbes modaux comme “peut”, “doit” ou “pourrait”.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Les phrases à la forme passive.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Les mots de liaison avec peu de valeur : “en effet” “par ailleurs”.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Les doubles négations.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fr">
                <a:latin typeface="Lato"/>
                <a:ea typeface="Lato"/>
                <a:cs typeface="Lato"/>
                <a:sym typeface="Lato"/>
              </a:rPr>
              <a:t>Les mots pouvant induire différentes significations.</a:t>
            </a:r>
            <a:endParaRPr>
              <a:latin typeface="Lato"/>
              <a:ea typeface="Lato"/>
              <a:cs typeface="Lato"/>
              <a:sym typeface="Lato"/>
            </a:endParaRPr>
          </a:p>
        </p:txBody>
      </p:sp>
      <p:sp>
        <p:nvSpPr>
          <p:cNvPr id="1507" name="Google Shape;1507;p123"/>
          <p:cNvSpPr/>
          <p:nvPr/>
        </p:nvSpPr>
        <p:spPr>
          <a:xfrm>
            <a:off x="362400" y="3792950"/>
            <a:ext cx="8419200" cy="103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L’écriture d’exigences fonctionnelles nécessite d’employer une syntaxe simple et une conjugaison au présent. Vous devrez également veiller à ne traiter qu’un seul aspect à la fois pour créer une </a:t>
            </a:r>
            <a:r>
              <a:rPr b="1" lang="fr">
                <a:latin typeface="Lato"/>
                <a:ea typeface="Lato"/>
                <a:cs typeface="Lato"/>
                <a:sym typeface="Lato"/>
              </a:rPr>
              <a:t>spécification claire</a:t>
            </a:r>
            <a:r>
              <a:rPr lang="fr">
                <a:latin typeface="Lato"/>
                <a:ea typeface="Lato"/>
                <a:cs typeface="Lato"/>
                <a:sym typeface="Lato"/>
              </a:rPr>
              <a:t> et ne pas confondre plusieurs besoins qui </a:t>
            </a:r>
            <a:r>
              <a:rPr lang="fr">
                <a:latin typeface="Lato"/>
                <a:ea typeface="Lato"/>
                <a:cs typeface="Lato"/>
                <a:sym typeface="Lato"/>
              </a:rPr>
              <a:t>compliquerait</a:t>
            </a:r>
            <a:r>
              <a:rPr lang="fr">
                <a:latin typeface="Lato"/>
                <a:ea typeface="Lato"/>
                <a:cs typeface="Lato"/>
                <a:sym typeface="Lato"/>
              </a:rPr>
              <a:t> l’analyse fonctionnelle.</a:t>
            </a:r>
            <a:endParaRPr>
              <a:latin typeface="Lato"/>
              <a:ea typeface="Lato"/>
              <a:cs typeface="Lato"/>
              <a:sym typeface="Lato"/>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Privilégier des phrases courtes et une syntaxe simple</a:t>
            </a:r>
            <a:endParaRPr/>
          </a:p>
        </p:txBody>
      </p:sp>
      <p:sp>
        <p:nvSpPr>
          <p:cNvPr id="1513" name="Google Shape;1513;p124"/>
          <p:cNvSpPr txBox="1"/>
          <p:nvPr>
            <p:ph idx="1" type="body"/>
          </p:nvPr>
        </p:nvSpPr>
        <p:spPr>
          <a:xfrm>
            <a:off x="1297500" y="1567550"/>
            <a:ext cx="7038900" cy="42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Exemple : Application Web - Livraison de repas</a:t>
            </a:r>
            <a:endParaRPr/>
          </a:p>
        </p:txBody>
      </p:sp>
      <p:sp>
        <p:nvSpPr>
          <p:cNvPr id="1514" name="Google Shape;1514;p124"/>
          <p:cNvSpPr/>
          <p:nvPr/>
        </p:nvSpPr>
        <p:spPr>
          <a:xfrm>
            <a:off x="1491600" y="2057400"/>
            <a:ext cx="6285300" cy="42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F1 : “La fonction A calcule le délai de livraison en moins de 5 secondes”</a:t>
            </a:r>
            <a:endParaRPr sz="1200">
              <a:latin typeface="Lato"/>
              <a:ea typeface="Lato"/>
              <a:cs typeface="Lato"/>
              <a:sym typeface="Lato"/>
            </a:endParaRPr>
          </a:p>
        </p:txBody>
      </p:sp>
      <p:sp>
        <p:nvSpPr>
          <p:cNvPr id="1515" name="Google Shape;1515;p124"/>
          <p:cNvSpPr/>
          <p:nvPr/>
        </p:nvSpPr>
        <p:spPr>
          <a:xfrm>
            <a:off x="1030425" y="3137525"/>
            <a:ext cx="2582100" cy="42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 Fonctionnelle</a:t>
            </a:r>
            <a:endParaRPr>
              <a:latin typeface="Lato"/>
              <a:ea typeface="Lato"/>
              <a:cs typeface="Lato"/>
              <a:sym typeface="Lato"/>
            </a:endParaRPr>
          </a:p>
        </p:txBody>
      </p:sp>
      <p:sp>
        <p:nvSpPr>
          <p:cNvPr id="1516" name="Google Shape;1516;p124"/>
          <p:cNvSpPr/>
          <p:nvPr/>
        </p:nvSpPr>
        <p:spPr>
          <a:xfrm>
            <a:off x="5610000" y="3137525"/>
            <a:ext cx="25821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Exigence Non Fonctionnelle</a:t>
            </a:r>
            <a:endParaRPr>
              <a:latin typeface="Lato"/>
              <a:ea typeface="Lato"/>
              <a:cs typeface="Lato"/>
              <a:sym typeface="Lato"/>
            </a:endParaRPr>
          </a:p>
          <a:p>
            <a:pPr indent="0" lvl="0" marL="0" rtl="0" algn="ctr">
              <a:spcBef>
                <a:spcPts val="0"/>
              </a:spcBef>
              <a:spcAft>
                <a:spcPts val="0"/>
              </a:spcAft>
              <a:buNone/>
            </a:pPr>
            <a:r>
              <a:rPr i="1" lang="fr">
                <a:latin typeface="Lato"/>
                <a:ea typeface="Lato"/>
                <a:cs typeface="Lato"/>
                <a:sym typeface="Lato"/>
              </a:rPr>
              <a:t>Exigence de performance</a:t>
            </a:r>
            <a:endParaRPr i="1">
              <a:latin typeface="Lato"/>
              <a:ea typeface="Lato"/>
              <a:cs typeface="Lato"/>
              <a:sym typeface="Lato"/>
            </a:endParaRPr>
          </a:p>
        </p:txBody>
      </p:sp>
      <p:sp>
        <p:nvSpPr>
          <p:cNvPr id="1517" name="Google Shape;1517;p124"/>
          <p:cNvSpPr/>
          <p:nvPr/>
        </p:nvSpPr>
        <p:spPr>
          <a:xfrm>
            <a:off x="579675" y="3874375"/>
            <a:ext cx="3483600" cy="42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“La fonction A calcule le délai de livraison”</a:t>
            </a:r>
            <a:endParaRPr>
              <a:latin typeface="Lato"/>
              <a:ea typeface="Lato"/>
              <a:cs typeface="Lato"/>
              <a:sym typeface="Lato"/>
            </a:endParaRPr>
          </a:p>
        </p:txBody>
      </p:sp>
      <p:sp>
        <p:nvSpPr>
          <p:cNvPr id="1518" name="Google Shape;1518;p124"/>
          <p:cNvSpPr/>
          <p:nvPr/>
        </p:nvSpPr>
        <p:spPr>
          <a:xfrm>
            <a:off x="5159250" y="3874375"/>
            <a:ext cx="34836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“Le délai de livraison est calculé en moins de 5 secondes”</a:t>
            </a:r>
            <a:endParaRPr>
              <a:latin typeface="Lato"/>
              <a:ea typeface="Lato"/>
              <a:cs typeface="Lato"/>
              <a:sym typeface="Lato"/>
            </a:endParaRPr>
          </a:p>
        </p:txBody>
      </p:sp>
      <p:cxnSp>
        <p:nvCxnSpPr>
          <p:cNvPr id="1519" name="Google Shape;1519;p124"/>
          <p:cNvCxnSpPr>
            <a:stCxn id="1514" idx="2"/>
            <a:endCxn id="1515" idx="0"/>
          </p:cNvCxnSpPr>
          <p:nvPr/>
        </p:nvCxnSpPr>
        <p:spPr>
          <a:xfrm rot="5400000">
            <a:off x="3151950" y="1655100"/>
            <a:ext cx="651900" cy="2312700"/>
          </a:xfrm>
          <a:prstGeom prst="curvedConnector3">
            <a:avLst>
              <a:gd fmla="val 50010" name="adj1"/>
            </a:avLst>
          </a:prstGeom>
          <a:noFill/>
          <a:ln cap="flat" cmpd="sng" w="9525">
            <a:solidFill>
              <a:schemeClr val="dk2"/>
            </a:solidFill>
            <a:prstDash val="solid"/>
            <a:round/>
            <a:headEnd len="med" w="med" type="none"/>
            <a:tailEnd len="med" w="med" type="none"/>
          </a:ln>
        </p:spPr>
      </p:cxnSp>
      <p:cxnSp>
        <p:nvCxnSpPr>
          <p:cNvPr id="1520" name="Google Shape;1520;p124"/>
          <p:cNvCxnSpPr>
            <a:stCxn id="1514" idx="2"/>
            <a:endCxn id="1516" idx="0"/>
          </p:cNvCxnSpPr>
          <p:nvPr/>
        </p:nvCxnSpPr>
        <p:spPr>
          <a:xfrm flipH="1" rot="-5400000">
            <a:off x="5441700" y="1678050"/>
            <a:ext cx="651900" cy="2266800"/>
          </a:xfrm>
          <a:prstGeom prst="curvedConnector3">
            <a:avLst>
              <a:gd fmla="val 50010" name="adj1"/>
            </a:avLst>
          </a:prstGeom>
          <a:noFill/>
          <a:ln cap="flat" cmpd="sng" w="9525">
            <a:solidFill>
              <a:schemeClr val="dk2"/>
            </a:solidFill>
            <a:prstDash val="solid"/>
            <a:round/>
            <a:headEnd len="med" w="med" type="none"/>
            <a:tailEnd len="med" w="med" type="none"/>
          </a:ln>
        </p:spPr>
      </p:cxnSp>
      <p:cxnSp>
        <p:nvCxnSpPr>
          <p:cNvPr id="1521" name="Google Shape;1521;p124"/>
          <p:cNvCxnSpPr>
            <a:stCxn id="1515" idx="2"/>
            <a:endCxn id="1517" idx="0"/>
          </p:cNvCxnSpPr>
          <p:nvPr/>
        </p:nvCxnSpPr>
        <p:spPr>
          <a:xfrm>
            <a:off x="2321475" y="3565625"/>
            <a:ext cx="0" cy="3087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124"/>
          <p:cNvCxnSpPr>
            <a:stCxn id="1516" idx="2"/>
            <a:endCxn id="1518" idx="0"/>
          </p:cNvCxnSpPr>
          <p:nvPr/>
        </p:nvCxnSpPr>
        <p:spPr>
          <a:xfrm>
            <a:off x="6901050" y="3565625"/>
            <a:ext cx="0" cy="308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1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Rédiger des exigences fonctionnelles pertinentes</a:t>
            </a:r>
            <a:endParaRPr/>
          </a:p>
        </p:txBody>
      </p:sp>
      <p:sp>
        <p:nvSpPr>
          <p:cNvPr id="1528" name="Google Shape;1528;p125"/>
          <p:cNvSpPr/>
          <p:nvPr/>
        </p:nvSpPr>
        <p:spPr>
          <a:xfrm>
            <a:off x="864100" y="1409325"/>
            <a:ext cx="7735800" cy="390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Éviter</a:t>
            </a:r>
            <a:r>
              <a:rPr b="1" lang="fr">
                <a:latin typeface="Lato"/>
                <a:ea typeface="Lato"/>
                <a:cs typeface="Lato"/>
                <a:sym typeface="Lato"/>
              </a:rPr>
              <a:t> les contradictions et les redondances entre les exigences</a:t>
            </a:r>
            <a:endParaRPr b="1">
              <a:latin typeface="Lato"/>
              <a:ea typeface="Lato"/>
              <a:cs typeface="Lato"/>
              <a:sym typeface="Lato"/>
            </a:endParaRPr>
          </a:p>
        </p:txBody>
      </p:sp>
      <p:sp>
        <p:nvSpPr>
          <p:cNvPr id="1529" name="Google Shape;1529;p125"/>
          <p:cNvSpPr/>
          <p:nvPr/>
        </p:nvSpPr>
        <p:spPr>
          <a:xfrm>
            <a:off x="1182025" y="2654025"/>
            <a:ext cx="25821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Exigences Non Compatibles</a:t>
            </a:r>
            <a:endParaRPr b="1" i="1">
              <a:latin typeface="Lato"/>
              <a:ea typeface="Lato"/>
              <a:cs typeface="Lato"/>
              <a:sym typeface="Lato"/>
            </a:endParaRPr>
          </a:p>
        </p:txBody>
      </p:sp>
      <p:sp>
        <p:nvSpPr>
          <p:cNvPr id="1530" name="Google Shape;1530;p125"/>
          <p:cNvSpPr/>
          <p:nvPr/>
        </p:nvSpPr>
        <p:spPr>
          <a:xfrm>
            <a:off x="731275" y="3390875"/>
            <a:ext cx="34836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“L’information A apparaît lorsque l’information B apparait”</a:t>
            </a:r>
            <a:endParaRPr>
              <a:latin typeface="Lato"/>
              <a:ea typeface="Lato"/>
              <a:cs typeface="Lato"/>
              <a:sym typeface="Lato"/>
            </a:endParaRPr>
          </a:p>
        </p:txBody>
      </p:sp>
      <p:sp>
        <p:nvSpPr>
          <p:cNvPr id="1531" name="Google Shape;1531;p125"/>
          <p:cNvSpPr/>
          <p:nvPr/>
        </p:nvSpPr>
        <p:spPr>
          <a:xfrm>
            <a:off x="5587525" y="2654025"/>
            <a:ext cx="25821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Exigences redondantes</a:t>
            </a:r>
            <a:endParaRPr b="1" i="1">
              <a:latin typeface="Lato"/>
              <a:ea typeface="Lato"/>
              <a:cs typeface="Lato"/>
              <a:sym typeface="Lato"/>
            </a:endParaRPr>
          </a:p>
        </p:txBody>
      </p:sp>
      <p:sp>
        <p:nvSpPr>
          <p:cNvPr id="1532" name="Google Shape;1532;p125"/>
          <p:cNvSpPr/>
          <p:nvPr/>
        </p:nvSpPr>
        <p:spPr>
          <a:xfrm>
            <a:off x="731275" y="3935925"/>
            <a:ext cx="34836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“L’information B apparaît 10 secondes après l’apparition de l’information A”</a:t>
            </a:r>
            <a:endParaRPr>
              <a:latin typeface="Lato"/>
              <a:ea typeface="Lato"/>
              <a:cs typeface="Lato"/>
              <a:sym typeface="Lato"/>
            </a:endParaRPr>
          </a:p>
        </p:txBody>
      </p:sp>
      <p:sp>
        <p:nvSpPr>
          <p:cNvPr id="1533" name="Google Shape;1533;p125"/>
          <p:cNvSpPr/>
          <p:nvPr/>
        </p:nvSpPr>
        <p:spPr>
          <a:xfrm>
            <a:off x="5136775" y="3390875"/>
            <a:ext cx="34836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Le débit maximum est de 2000€</a:t>
            </a:r>
            <a:endParaRPr>
              <a:latin typeface="Lato"/>
              <a:ea typeface="Lato"/>
              <a:cs typeface="Lato"/>
              <a:sym typeface="Lato"/>
            </a:endParaRPr>
          </a:p>
        </p:txBody>
      </p:sp>
      <p:sp>
        <p:nvSpPr>
          <p:cNvPr id="1534" name="Google Shape;1534;p125"/>
          <p:cNvSpPr/>
          <p:nvPr/>
        </p:nvSpPr>
        <p:spPr>
          <a:xfrm>
            <a:off x="5136775" y="3935925"/>
            <a:ext cx="3483600" cy="428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Le montant de tout débit est compris entre 20€ et 2000€</a:t>
            </a:r>
            <a:endParaRPr>
              <a:latin typeface="Lato"/>
              <a:ea typeface="Lato"/>
              <a:cs typeface="Lato"/>
              <a:sym typeface="Lato"/>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1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la casserole</a:t>
            </a:r>
            <a:endParaRPr/>
          </a:p>
        </p:txBody>
      </p:sp>
      <p:pic>
        <p:nvPicPr>
          <p:cNvPr id="1540" name="Google Shape;1540;p126"/>
          <p:cNvPicPr preferRelativeResize="0"/>
          <p:nvPr/>
        </p:nvPicPr>
        <p:blipFill>
          <a:blip r:embed="rId3">
            <a:alphaModFix/>
          </a:blip>
          <a:stretch>
            <a:fillRect/>
          </a:stretch>
        </p:blipFill>
        <p:spPr>
          <a:xfrm>
            <a:off x="3273399" y="1987987"/>
            <a:ext cx="2469601" cy="1764173"/>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127"/>
          <p:cNvSpPr/>
          <p:nvPr/>
        </p:nvSpPr>
        <p:spPr>
          <a:xfrm>
            <a:off x="524100" y="2415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peut contenir des liquides ou des aliments </a:t>
            </a:r>
            <a:endParaRPr sz="1300">
              <a:latin typeface="Lato"/>
              <a:ea typeface="Lato"/>
              <a:cs typeface="Lato"/>
              <a:sym typeface="Lato"/>
            </a:endParaRPr>
          </a:p>
        </p:txBody>
      </p:sp>
      <p:sp>
        <p:nvSpPr>
          <p:cNvPr id="1546" name="Google Shape;1546;p127"/>
          <p:cNvSpPr/>
          <p:nvPr/>
        </p:nvSpPr>
        <p:spPr>
          <a:xfrm>
            <a:off x="524100" y="6922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répartir uniformément la chaleur pour assurer une cuisson homogène</a:t>
            </a:r>
            <a:endParaRPr sz="1300">
              <a:latin typeface="Lato"/>
              <a:ea typeface="Lato"/>
              <a:cs typeface="Lato"/>
              <a:sym typeface="Lato"/>
            </a:endParaRPr>
          </a:p>
        </p:txBody>
      </p:sp>
      <p:sp>
        <p:nvSpPr>
          <p:cNvPr id="1547" name="Google Shape;1547;p127"/>
          <p:cNvSpPr/>
          <p:nvPr/>
        </p:nvSpPr>
        <p:spPr>
          <a:xfrm>
            <a:off x="524100" y="11430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résister à la des températures élevées sans déformation ni dommage</a:t>
            </a:r>
            <a:endParaRPr sz="1300">
              <a:latin typeface="Lato"/>
              <a:ea typeface="Lato"/>
              <a:cs typeface="Lato"/>
              <a:sym typeface="Lato"/>
            </a:endParaRPr>
          </a:p>
        </p:txBody>
      </p:sp>
      <p:sp>
        <p:nvSpPr>
          <p:cNvPr id="1548" name="Google Shape;1548;p127"/>
          <p:cNvSpPr/>
          <p:nvPr/>
        </p:nvSpPr>
        <p:spPr>
          <a:xfrm>
            <a:off x="524100" y="15937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différentes sources de chaleur</a:t>
            </a:r>
            <a:endParaRPr sz="1300">
              <a:latin typeface="Lato"/>
              <a:ea typeface="Lato"/>
              <a:cs typeface="Lato"/>
              <a:sym typeface="Lato"/>
            </a:endParaRPr>
          </a:p>
        </p:txBody>
      </p:sp>
      <p:sp>
        <p:nvSpPr>
          <p:cNvPr id="1549" name="Google Shape;1549;p127"/>
          <p:cNvSpPr/>
          <p:nvPr/>
        </p:nvSpPr>
        <p:spPr>
          <a:xfrm>
            <a:off x="524100" y="20444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manipuler et à transporter</a:t>
            </a:r>
            <a:endParaRPr sz="1300">
              <a:latin typeface="Lato"/>
              <a:ea typeface="Lato"/>
              <a:cs typeface="Lato"/>
              <a:sym typeface="Lato"/>
            </a:endParaRPr>
          </a:p>
        </p:txBody>
      </p:sp>
      <p:sp>
        <p:nvSpPr>
          <p:cNvPr id="1550" name="Google Shape;1550;p127"/>
          <p:cNvSpPr/>
          <p:nvPr/>
        </p:nvSpPr>
        <p:spPr>
          <a:xfrm>
            <a:off x="524100" y="24951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posséder une poignée isolée thermiquement pour éviter les brûlures</a:t>
            </a:r>
            <a:endParaRPr sz="1300">
              <a:latin typeface="Lato"/>
              <a:ea typeface="Lato"/>
              <a:cs typeface="Lato"/>
              <a:sym typeface="Lato"/>
            </a:endParaRPr>
          </a:p>
        </p:txBody>
      </p:sp>
      <p:sp>
        <p:nvSpPr>
          <p:cNvPr id="1551" name="Google Shape;1551;p127"/>
          <p:cNvSpPr/>
          <p:nvPr/>
        </p:nvSpPr>
        <p:spPr>
          <a:xfrm>
            <a:off x="524100" y="29459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résister à une utilisation répétée et à un nettoyage fréquent</a:t>
            </a:r>
            <a:endParaRPr sz="1300">
              <a:latin typeface="Lato"/>
              <a:ea typeface="Lato"/>
              <a:cs typeface="Lato"/>
              <a:sym typeface="Lato"/>
            </a:endParaRPr>
          </a:p>
        </p:txBody>
      </p:sp>
      <p:sp>
        <p:nvSpPr>
          <p:cNvPr id="1552" name="Google Shape;1552;p127"/>
          <p:cNvSpPr/>
          <p:nvPr/>
        </p:nvSpPr>
        <p:spPr>
          <a:xfrm>
            <a:off x="524100" y="33966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les ustensiles de cuisine courants</a:t>
            </a:r>
            <a:endParaRPr sz="1300">
              <a:latin typeface="Lato"/>
              <a:ea typeface="Lato"/>
              <a:cs typeface="Lato"/>
              <a:sym typeface="Lato"/>
            </a:endParaRPr>
          </a:p>
        </p:txBody>
      </p:sp>
      <p:sp>
        <p:nvSpPr>
          <p:cNvPr id="1553" name="Google Shape;1553;p127"/>
          <p:cNvSpPr/>
          <p:nvPr/>
        </p:nvSpPr>
        <p:spPr>
          <a:xfrm>
            <a:off x="524100" y="38473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nettoyer et entretenir</a:t>
            </a:r>
            <a:endParaRPr sz="1300">
              <a:latin typeface="Lato"/>
              <a:ea typeface="Lato"/>
              <a:cs typeface="Lato"/>
              <a:sym typeface="Lato"/>
            </a:endParaRPr>
          </a:p>
        </p:txBody>
      </p:sp>
      <p:sp>
        <p:nvSpPr>
          <p:cNvPr id="1554" name="Google Shape;1554;p127"/>
          <p:cNvSpPr/>
          <p:nvPr/>
        </p:nvSpPr>
        <p:spPr>
          <a:xfrm>
            <a:off x="524100" y="4298075"/>
            <a:ext cx="8280900" cy="444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conforme aux normes de sécurité alimentaire pour garantir l’innocuité des matériaux utilisés et l’absence de substances nocives dans les revêtements antiadhésifs.</a:t>
            </a:r>
            <a:endParaRPr sz="1300">
              <a:latin typeface="Lato"/>
              <a:ea typeface="Lato"/>
              <a:cs typeface="Lato"/>
              <a:sym typeface="Lato"/>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128"/>
          <p:cNvSpPr/>
          <p:nvPr/>
        </p:nvSpPr>
        <p:spPr>
          <a:xfrm>
            <a:off x="524100" y="2415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peut contenir des liquides ou des aliments </a:t>
            </a:r>
            <a:endParaRPr sz="1300">
              <a:latin typeface="Lato"/>
              <a:ea typeface="Lato"/>
              <a:cs typeface="Lato"/>
              <a:sym typeface="Lato"/>
            </a:endParaRPr>
          </a:p>
        </p:txBody>
      </p:sp>
      <p:sp>
        <p:nvSpPr>
          <p:cNvPr id="1560" name="Google Shape;1560;p128"/>
          <p:cNvSpPr/>
          <p:nvPr/>
        </p:nvSpPr>
        <p:spPr>
          <a:xfrm>
            <a:off x="524100" y="6922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répartir uniformément la chaleur pour assurer une cuisson homogène</a:t>
            </a:r>
            <a:endParaRPr sz="1300">
              <a:latin typeface="Lato"/>
              <a:ea typeface="Lato"/>
              <a:cs typeface="Lato"/>
              <a:sym typeface="Lato"/>
            </a:endParaRPr>
          </a:p>
        </p:txBody>
      </p:sp>
      <p:sp>
        <p:nvSpPr>
          <p:cNvPr id="1561" name="Google Shape;1561;p128"/>
          <p:cNvSpPr/>
          <p:nvPr/>
        </p:nvSpPr>
        <p:spPr>
          <a:xfrm>
            <a:off x="524100" y="11430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résister à la des températures élevées sans déformation ni dommage</a:t>
            </a:r>
            <a:endParaRPr sz="1300">
              <a:latin typeface="Lato"/>
              <a:ea typeface="Lato"/>
              <a:cs typeface="Lato"/>
              <a:sym typeface="Lato"/>
            </a:endParaRPr>
          </a:p>
        </p:txBody>
      </p:sp>
      <p:sp>
        <p:nvSpPr>
          <p:cNvPr id="1562" name="Google Shape;1562;p128"/>
          <p:cNvSpPr/>
          <p:nvPr/>
        </p:nvSpPr>
        <p:spPr>
          <a:xfrm>
            <a:off x="524100" y="15937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différentes sources de chaleur</a:t>
            </a:r>
            <a:endParaRPr sz="1300">
              <a:latin typeface="Lato"/>
              <a:ea typeface="Lato"/>
              <a:cs typeface="Lato"/>
              <a:sym typeface="Lato"/>
            </a:endParaRPr>
          </a:p>
        </p:txBody>
      </p:sp>
      <p:sp>
        <p:nvSpPr>
          <p:cNvPr id="1563" name="Google Shape;1563;p128"/>
          <p:cNvSpPr/>
          <p:nvPr/>
        </p:nvSpPr>
        <p:spPr>
          <a:xfrm>
            <a:off x="524100" y="20444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manipuler et à transporter</a:t>
            </a:r>
            <a:endParaRPr sz="1300">
              <a:latin typeface="Lato"/>
              <a:ea typeface="Lato"/>
              <a:cs typeface="Lato"/>
              <a:sym typeface="Lato"/>
            </a:endParaRPr>
          </a:p>
        </p:txBody>
      </p:sp>
      <p:sp>
        <p:nvSpPr>
          <p:cNvPr id="1564" name="Google Shape;1564;p128"/>
          <p:cNvSpPr/>
          <p:nvPr/>
        </p:nvSpPr>
        <p:spPr>
          <a:xfrm>
            <a:off x="524100" y="24951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posséder une poignée isolée thermiquement pour éviter les brûlures</a:t>
            </a:r>
            <a:endParaRPr sz="1300">
              <a:latin typeface="Lato"/>
              <a:ea typeface="Lato"/>
              <a:cs typeface="Lato"/>
              <a:sym typeface="Lato"/>
            </a:endParaRPr>
          </a:p>
        </p:txBody>
      </p:sp>
      <p:sp>
        <p:nvSpPr>
          <p:cNvPr id="1565" name="Google Shape;1565;p128"/>
          <p:cNvSpPr/>
          <p:nvPr/>
        </p:nvSpPr>
        <p:spPr>
          <a:xfrm>
            <a:off x="524100" y="29459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résister à une utilisation répétée et à un nettoyage fréquent</a:t>
            </a:r>
            <a:endParaRPr sz="1300">
              <a:latin typeface="Lato"/>
              <a:ea typeface="Lato"/>
              <a:cs typeface="Lato"/>
              <a:sym typeface="Lato"/>
            </a:endParaRPr>
          </a:p>
        </p:txBody>
      </p:sp>
      <p:sp>
        <p:nvSpPr>
          <p:cNvPr id="1566" name="Google Shape;1566;p128"/>
          <p:cNvSpPr/>
          <p:nvPr/>
        </p:nvSpPr>
        <p:spPr>
          <a:xfrm>
            <a:off x="524100" y="33966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les ustensiles de cuisine courants</a:t>
            </a:r>
            <a:endParaRPr sz="1300">
              <a:latin typeface="Lato"/>
              <a:ea typeface="Lato"/>
              <a:cs typeface="Lato"/>
              <a:sym typeface="Lato"/>
            </a:endParaRPr>
          </a:p>
        </p:txBody>
      </p:sp>
      <p:sp>
        <p:nvSpPr>
          <p:cNvPr id="1567" name="Google Shape;1567;p128"/>
          <p:cNvSpPr/>
          <p:nvPr/>
        </p:nvSpPr>
        <p:spPr>
          <a:xfrm>
            <a:off x="524100" y="38473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nettoyer et entretenir</a:t>
            </a:r>
            <a:endParaRPr sz="1300">
              <a:latin typeface="Lato"/>
              <a:ea typeface="Lato"/>
              <a:cs typeface="Lato"/>
              <a:sym typeface="Lato"/>
            </a:endParaRPr>
          </a:p>
        </p:txBody>
      </p:sp>
      <p:sp>
        <p:nvSpPr>
          <p:cNvPr id="1568" name="Google Shape;1568;p128"/>
          <p:cNvSpPr/>
          <p:nvPr/>
        </p:nvSpPr>
        <p:spPr>
          <a:xfrm>
            <a:off x="524100" y="4298075"/>
            <a:ext cx="8280900" cy="444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conforme aux normes de sécurité alimentaire pour garantir l’innocuité des matériaux utilisés et l’absence de substances nocives dans les revêtements antiadhésifs.</a:t>
            </a:r>
            <a:endParaRPr sz="1300">
              <a:latin typeface="Lato"/>
              <a:ea typeface="Lato"/>
              <a:cs typeface="Lato"/>
              <a:sym typeface="Lato"/>
            </a:endParaRPr>
          </a:p>
        </p:txBody>
      </p:sp>
      <p:sp>
        <p:nvSpPr>
          <p:cNvPr id="1569" name="Google Shape;1569;p128"/>
          <p:cNvSpPr/>
          <p:nvPr/>
        </p:nvSpPr>
        <p:spPr>
          <a:xfrm>
            <a:off x="4773175" y="1143000"/>
            <a:ext cx="16047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0" name="Google Shape;1570;p128"/>
          <p:cNvSpPr/>
          <p:nvPr/>
        </p:nvSpPr>
        <p:spPr>
          <a:xfrm>
            <a:off x="5069600" y="1593725"/>
            <a:ext cx="22857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1" name="Google Shape;1571;p128"/>
          <p:cNvSpPr/>
          <p:nvPr/>
        </p:nvSpPr>
        <p:spPr>
          <a:xfrm>
            <a:off x="6518150" y="2495175"/>
            <a:ext cx="16047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2" name="Google Shape;1572;p128"/>
          <p:cNvSpPr/>
          <p:nvPr/>
        </p:nvSpPr>
        <p:spPr>
          <a:xfrm>
            <a:off x="4355975" y="2044450"/>
            <a:ext cx="4173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3" name="Google Shape;1573;p128"/>
          <p:cNvSpPr/>
          <p:nvPr/>
        </p:nvSpPr>
        <p:spPr>
          <a:xfrm>
            <a:off x="5002150" y="2945900"/>
            <a:ext cx="6144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4" name="Google Shape;1574;p128"/>
          <p:cNvSpPr/>
          <p:nvPr/>
        </p:nvSpPr>
        <p:spPr>
          <a:xfrm>
            <a:off x="6872475" y="2945900"/>
            <a:ext cx="7092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5" name="Google Shape;1575;p128"/>
          <p:cNvSpPr/>
          <p:nvPr/>
        </p:nvSpPr>
        <p:spPr>
          <a:xfrm>
            <a:off x="6695700" y="3396625"/>
            <a:ext cx="7092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6" name="Google Shape;1576;p128"/>
          <p:cNvSpPr/>
          <p:nvPr/>
        </p:nvSpPr>
        <p:spPr>
          <a:xfrm>
            <a:off x="4507000" y="3847350"/>
            <a:ext cx="4173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7" name="Google Shape;1577;p128"/>
          <p:cNvSpPr/>
          <p:nvPr/>
        </p:nvSpPr>
        <p:spPr>
          <a:xfrm>
            <a:off x="5002150" y="3847350"/>
            <a:ext cx="16935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8" name="Google Shape;1578;p128"/>
          <p:cNvSpPr/>
          <p:nvPr/>
        </p:nvSpPr>
        <p:spPr>
          <a:xfrm>
            <a:off x="3542175" y="4207350"/>
            <a:ext cx="22857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9" name="Google Shape;1579;p128"/>
          <p:cNvSpPr/>
          <p:nvPr/>
        </p:nvSpPr>
        <p:spPr>
          <a:xfrm>
            <a:off x="3542175" y="4567350"/>
            <a:ext cx="1382100" cy="1749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0" name="Google Shape;1580;p128"/>
          <p:cNvSpPr/>
          <p:nvPr/>
        </p:nvSpPr>
        <p:spPr>
          <a:xfrm>
            <a:off x="4616975" y="241550"/>
            <a:ext cx="2078700" cy="360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129"/>
          <p:cNvSpPr/>
          <p:nvPr/>
        </p:nvSpPr>
        <p:spPr>
          <a:xfrm>
            <a:off x="524100" y="2415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peut contenir des liquides ou des aliments </a:t>
            </a:r>
            <a:endParaRPr sz="1300">
              <a:latin typeface="Lato"/>
              <a:ea typeface="Lato"/>
              <a:cs typeface="Lato"/>
              <a:sym typeface="Lato"/>
            </a:endParaRPr>
          </a:p>
        </p:txBody>
      </p:sp>
      <p:sp>
        <p:nvSpPr>
          <p:cNvPr id="1586" name="Google Shape;1586;p129"/>
          <p:cNvSpPr/>
          <p:nvPr/>
        </p:nvSpPr>
        <p:spPr>
          <a:xfrm>
            <a:off x="524100" y="6922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répartir uniformément la chaleur pour assurer une cuisson homogène</a:t>
            </a:r>
            <a:endParaRPr sz="1300">
              <a:latin typeface="Lato"/>
              <a:ea typeface="Lato"/>
              <a:cs typeface="Lato"/>
              <a:sym typeface="Lato"/>
            </a:endParaRPr>
          </a:p>
        </p:txBody>
      </p:sp>
      <p:sp>
        <p:nvSpPr>
          <p:cNvPr id="1587" name="Google Shape;1587;p129"/>
          <p:cNvSpPr/>
          <p:nvPr/>
        </p:nvSpPr>
        <p:spPr>
          <a:xfrm>
            <a:off x="524100" y="11430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avoir la capacité de résister à la des températures élevées sans déformation ni dommage</a:t>
            </a:r>
            <a:endParaRPr sz="1300">
              <a:latin typeface="Lato"/>
              <a:ea typeface="Lato"/>
              <a:cs typeface="Lato"/>
              <a:sym typeface="Lato"/>
            </a:endParaRPr>
          </a:p>
        </p:txBody>
      </p:sp>
      <p:sp>
        <p:nvSpPr>
          <p:cNvPr id="1588" name="Google Shape;1588;p129"/>
          <p:cNvSpPr/>
          <p:nvPr/>
        </p:nvSpPr>
        <p:spPr>
          <a:xfrm>
            <a:off x="524100" y="15937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différentes sources de chaleur</a:t>
            </a:r>
            <a:endParaRPr sz="1300">
              <a:latin typeface="Lato"/>
              <a:ea typeface="Lato"/>
              <a:cs typeface="Lato"/>
              <a:sym typeface="Lato"/>
            </a:endParaRPr>
          </a:p>
        </p:txBody>
      </p:sp>
      <p:sp>
        <p:nvSpPr>
          <p:cNvPr id="1589" name="Google Shape;1589;p129"/>
          <p:cNvSpPr/>
          <p:nvPr/>
        </p:nvSpPr>
        <p:spPr>
          <a:xfrm>
            <a:off x="524100" y="20444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manipuler et à transporter</a:t>
            </a:r>
            <a:endParaRPr sz="1300">
              <a:latin typeface="Lato"/>
              <a:ea typeface="Lato"/>
              <a:cs typeface="Lato"/>
              <a:sym typeface="Lato"/>
            </a:endParaRPr>
          </a:p>
        </p:txBody>
      </p:sp>
      <p:sp>
        <p:nvSpPr>
          <p:cNvPr id="1590" name="Google Shape;1590;p129"/>
          <p:cNvSpPr/>
          <p:nvPr/>
        </p:nvSpPr>
        <p:spPr>
          <a:xfrm>
            <a:off x="524100" y="249517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posséder une poignée isolée thermiquement pour éviter les brûlures</a:t>
            </a:r>
            <a:endParaRPr sz="1300">
              <a:latin typeface="Lato"/>
              <a:ea typeface="Lato"/>
              <a:cs typeface="Lato"/>
              <a:sym typeface="Lato"/>
            </a:endParaRPr>
          </a:p>
        </p:txBody>
      </p:sp>
      <p:sp>
        <p:nvSpPr>
          <p:cNvPr id="1591" name="Google Shape;1591;p129"/>
          <p:cNvSpPr/>
          <p:nvPr/>
        </p:nvSpPr>
        <p:spPr>
          <a:xfrm>
            <a:off x="524100" y="294590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résister à une utilisation répétée et à un nettoyage fréquent</a:t>
            </a:r>
            <a:endParaRPr sz="1300">
              <a:latin typeface="Lato"/>
              <a:ea typeface="Lato"/>
              <a:cs typeface="Lato"/>
              <a:sym typeface="Lato"/>
            </a:endParaRPr>
          </a:p>
        </p:txBody>
      </p:sp>
      <p:sp>
        <p:nvSpPr>
          <p:cNvPr id="1592" name="Google Shape;1592;p129"/>
          <p:cNvSpPr/>
          <p:nvPr/>
        </p:nvSpPr>
        <p:spPr>
          <a:xfrm>
            <a:off x="524100" y="3396625"/>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compatible avec les ustensiles de cuisine courants</a:t>
            </a:r>
            <a:endParaRPr sz="1300">
              <a:latin typeface="Lato"/>
              <a:ea typeface="Lato"/>
              <a:cs typeface="Lato"/>
              <a:sym typeface="Lato"/>
            </a:endParaRPr>
          </a:p>
        </p:txBody>
      </p:sp>
      <p:sp>
        <p:nvSpPr>
          <p:cNvPr id="1593" name="Google Shape;1593;p129"/>
          <p:cNvSpPr/>
          <p:nvPr/>
        </p:nvSpPr>
        <p:spPr>
          <a:xfrm>
            <a:off x="524100" y="3847350"/>
            <a:ext cx="8280900" cy="360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facile à nettoyer et entretenir</a:t>
            </a:r>
            <a:endParaRPr sz="1300">
              <a:latin typeface="Lato"/>
              <a:ea typeface="Lato"/>
              <a:cs typeface="Lato"/>
              <a:sym typeface="Lato"/>
            </a:endParaRPr>
          </a:p>
        </p:txBody>
      </p:sp>
      <p:sp>
        <p:nvSpPr>
          <p:cNvPr id="1594" name="Google Shape;1594;p129"/>
          <p:cNvSpPr/>
          <p:nvPr/>
        </p:nvSpPr>
        <p:spPr>
          <a:xfrm>
            <a:off x="524100" y="4298075"/>
            <a:ext cx="8280900" cy="444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La casserole devrait être conforme aux normes de sécurité alimentaire pour garantir l’innocuité des matériaux utilisés et l’absence de substances nocives dans les revêtements antiadhésifs.</a:t>
            </a:r>
            <a:endParaRPr sz="1300">
              <a:latin typeface="Lato"/>
              <a:ea typeface="Lato"/>
              <a:cs typeface="Lato"/>
              <a:sym typeface="Lato"/>
            </a:endParaRPr>
          </a:p>
        </p:txBody>
      </p:sp>
      <p:sp>
        <p:nvSpPr>
          <p:cNvPr id="1595" name="Google Shape;1595;p129"/>
          <p:cNvSpPr txBox="1"/>
          <p:nvPr>
            <p:ph idx="1" type="body"/>
          </p:nvPr>
        </p:nvSpPr>
        <p:spPr>
          <a:xfrm rot="-2412192">
            <a:off x="421307" y="1624982"/>
            <a:ext cx="2252671" cy="1304668"/>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sz="3100">
                <a:solidFill>
                  <a:srgbClr val="FF0000"/>
                </a:solidFill>
              </a:rPr>
              <a:t>A vous !</a:t>
            </a:r>
            <a:endParaRPr sz="3100">
              <a:solidFill>
                <a:srgbClr val="FF0000"/>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1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Sources</a:t>
            </a:r>
            <a:endParaRPr/>
          </a:p>
        </p:txBody>
      </p:sp>
      <p:sp>
        <p:nvSpPr>
          <p:cNvPr id="1601" name="Google Shape;1601;p1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fr" sz="1000" u="sng">
                <a:solidFill>
                  <a:schemeClr val="accent5"/>
                </a:solidFill>
                <a:hlinkClick r:id="rId3">
                  <a:extLst>
                    <a:ext uri="{A12FA001-AC4F-418D-AE19-62706E023703}">
                      <ahyp:hlinkClr val="tx"/>
                    </a:ext>
                  </a:extLst>
                </a:hlinkClick>
              </a:rPr>
              <a:t>https://www.merci-app.com/article/ecrire-une-exigence-fonctionnelle</a:t>
            </a:r>
            <a:endParaRPr sz="1000"/>
          </a:p>
          <a:p>
            <a:pPr indent="0" lvl="0" marL="0" rtl="0" algn="l">
              <a:lnSpc>
                <a:spcPct val="100000"/>
              </a:lnSpc>
              <a:spcBef>
                <a:spcPts val="0"/>
              </a:spcBef>
              <a:spcAft>
                <a:spcPts val="0"/>
              </a:spcAft>
              <a:buNone/>
            </a:pPr>
            <a:r>
              <a:t/>
            </a:r>
            <a:endParaRPr sz="1000"/>
          </a:p>
          <a:p>
            <a:pPr indent="0" lvl="0" marL="0" rtl="0" algn="l">
              <a:spcBef>
                <a:spcPts val="0"/>
              </a:spcBef>
              <a:spcAft>
                <a:spcPts val="0"/>
              </a:spcAft>
              <a:buNone/>
            </a:pPr>
            <a:r>
              <a:rPr lang="fr" sz="1000" u="sng">
                <a:solidFill>
                  <a:schemeClr val="accent5"/>
                </a:solidFill>
                <a:hlinkClick r:id="rId4">
                  <a:extLst>
                    <a:ext uri="{A12FA001-AC4F-418D-AE19-62706E023703}">
                      <ahyp:hlinkClr val="tx"/>
                    </a:ext>
                  </a:extLst>
                </a:hlinkClick>
              </a:rPr>
              <a:t>https://blog.hubspot.fr/marketing/analyse-fonctionnelle#:~:text=L'analyse%20fonctionnelle%20est%20une,technologiques%20%C3%A0%20mettre%20en%20%C5%93uvre.</a:t>
            </a:r>
            <a:endParaRPr sz="1000"/>
          </a:p>
          <a:p>
            <a:pPr indent="0" lvl="0" marL="0" rtl="0" algn="l">
              <a:lnSpc>
                <a:spcPct val="100000"/>
              </a:lnSpc>
              <a:spcBef>
                <a:spcPts val="1200"/>
              </a:spcBef>
              <a:spcAft>
                <a:spcPts val="0"/>
              </a:spcAft>
              <a:buNone/>
            </a:pPr>
            <a:r>
              <a:t/>
            </a:r>
            <a:endParaRPr sz="1000">
              <a:latin typeface="Montserrat"/>
              <a:ea typeface="Montserrat"/>
              <a:cs typeface="Montserrat"/>
              <a:sym typeface="Montserrat"/>
            </a:endParaRPr>
          </a:p>
          <a:p>
            <a:pPr indent="0" lvl="0" marL="0" rtl="0" algn="l">
              <a:spcBef>
                <a:spcPts val="0"/>
              </a:spcBef>
              <a:spcAft>
                <a:spcPts val="1200"/>
              </a:spcAft>
              <a:buNone/>
            </a:pPr>
            <a:r>
              <a:t/>
            </a:r>
            <a:endParaRPr sz="10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13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Fin du cours 3 !</a:t>
            </a:r>
            <a:endParaRPr/>
          </a:p>
          <a:p>
            <a:pPr indent="0" lvl="0" marL="0" rtl="0" algn="l">
              <a:spcBef>
                <a:spcPts val="0"/>
              </a:spcBef>
              <a:spcAft>
                <a:spcPts val="0"/>
              </a:spcAft>
              <a:buNone/>
            </a:pPr>
            <a:r>
              <a:rPr lang="fr"/>
              <a:t>Des questions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Comment créer un cahier des charges ?</a:t>
            </a:r>
            <a:endParaRPr/>
          </a:p>
        </p:txBody>
      </p:sp>
      <p:sp>
        <p:nvSpPr>
          <p:cNvPr id="249" name="Google Shape;249;p24"/>
          <p:cNvSpPr txBox="1"/>
          <p:nvPr>
            <p:ph idx="1" type="body"/>
          </p:nvPr>
        </p:nvSpPr>
        <p:spPr>
          <a:xfrm>
            <a:off x="1297500" y="1567550"/>
            <a:ext cx="7156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Il n’existe pas de normes universelles spécifiques pour les cahiers des charges, car celles-ci peuvent varier en fonction du secteur, de l’industrie et du type de projet. Il existe cependant des normes de référence qui peuvent être associées aux cahiers des charges, en fonction du contexte.</a:t>
            </a:r>
            <a:endParaRPr/>
          </a:p>
        </p:txBody>
      </p:sp>
      <p:sp>
        <p:nvSpPr>
          <p:cNvPr id="250" name="Google Shape;250;p24"/>
          <p:cNvSpPr/>
          <p:nvPr/>
        </p:nvSpPr>
        <p:spPr>
          <a:xfrm>
            <a:off x="1873125" y="274135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CdCT</a:t>
            </a:r>
            <a:endParaRPr>
              <a:latin typeface="Lato"/>
              <a:ea typeface="Lato"/>
              <a:cs typeface="Lato"/>
              <a:sym typeface="Lato"/>
            </a:endParaRPr>
          </a:p>
        </p:txBody>
      </p:sp>
      <p:sp>
        <p:nvSpPr>
          <p:cNvPr id="251" name="Google Shape;251;p24"/>
          <p:cNvSpPr/>
          <p:nvPr/>
        </p:nvSpPr>
        <p:spPr>
          <a:xfrm>
            <a:off x="1037550" y="360250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ISO/IEC 9126</a:t>
            </a:r>
            <a:endParaRPr sz="1300">
              <a:latin typeface="Lato"/>
              <a:ea typeface="Lato"/>
              <a:cs typeface="Lato"/>
              <a:sym typeface="Lato"/>
            </a:endParaRPr>
          </a:p>
        </p:txBody>
      </p:sp>
      <p:sp>
        <p:nvSpPr>
          <p:cNvPr id="252" name="Google Shape;252;p24"/>
          <p:cNvSpPr/>
          <p:nvPr/>
        </p:nvSpPr>
        <p:spPr>
          <a:xfrm>
            <a:off x="2708700" y="360250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W3C Standards</a:t>
            </a:r>
            <a:endParaRPr sz="1300">
              <a:latin typeface="Lato"/>
              <a:ea typeface="Lato"/>
              <a:cs typeface="Lato"/>
              <a:sym typeface="Lato"/>
            </a:endParaRPr>
          </a:p>
        </p:txBody>
      </p:sp>
      <p:sp>
        <p:nvSpPr>
          <p:cNvPr id="253" name="Google Shape;253;p24"/>
          <p:cNvSpPr/>
          <p:nvPr/>
        </p:nvSpPr>
        <p:spPr>
          <a:xfrm>
            <a:off x="5619900" y="274135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CdCF</a:t>
            </a:r>
            <a:endParaRPr>
              <a:latin typeface="Lato"/>
              <a:ea typeface="Lato"/>
              <a:cs typeface="Lato"/>
              <a:sym typeface="Lato"/>
            </a:endParaRPr>
          </a:p>
        </p:txBody>
      </p:sp>
      <p:sp>
        <p:nvSpPr>
          <p:cNvPr id="254" name="Google Shape;254;p24"/>
          <p:cNvSpPr/>
          <p:nvPr/>
        </p:nvSpPr>
        <p:spPr>
          <a:xfrm>
            <a:off x="4784325" y="360250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NF X50-151</a:t>
            </a:r>
            <a:endParaRPr sz="1300">
              <a:latin typeface="Lato"/>
              <a:ea typeface="Lato"/>
              <a:cs typeface="Lato"/>
              <a:sym typeface="Lato"/>
            </a:endParaRPr>
          </a:p>
        </p:txBody>
      </p:sp>
      <p:sp>
        <p:nvSpPr>
          <p:cNvPr id="255" name="Google Shape;255;p24"/>
          <p:cNvSpPr/>
          <p:nvPr/>
        </p:nvSpPr>
        <p:spPr>
          <a:xfrm>
            <a:off x="6455475" y="3602500"/>
            <a:ext cx="1387200" cy="4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ISO 29148</a:t>
            </a:r>
            <a:endParaRPr sz="1300">
              <a:latin typeface="Lato"/>
              <a:ea typeface="Lato"/>
              <a:cs typeface="Lato"/>
              <a:sym typeface="Lato"/>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132"/>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Cours 4 </a:t>
            </a:r>
            <a:endParaRPr/>
          </a:p>
          <a:p>
            <a:pPr indent="0" lvl="0" marL="0" rtl="0" algn="l">
              <a:spcBef>
                <a:spcPts val="0"/>
              </a:spcBef>
              <a:spcAft>
                <a:spcPts val="0"/>
              </a:spcAft>
              <a:buNone/>
            </a:pPr>
            <a:r>
              <a:rPr lang="fr"/>
              <a:t>TP sur l’analyse fonctionnelle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133"/>
          <p:cNvSpPr txBox="1"/>
          <p:nvPr>
            <p:ph type="title"/>
          </p:nvPr>
        </p:nvSpPr>
        <p:spPr>
          <a:xfrm>
            <a:off x="1297500" y="393750"/>
            <a:ext cx="2389500" cy="5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1617" name="Google Shape;1617;p133"/>
          <p:cNvSpPr/>
          <p:nvPr/>
        </p:nvSpPr>
        <p:spPr>
          <a:xfrm>
            <a:off x="3161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1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618" name="Google Shape;1618;p133"/>
          <p:cNvSpPr/>
          <p:nvPr/>
        </p:nvSpPr>
        <p:spPr>
          <a:xfrm>
            <a:off x="17458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2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619" name="Google Shape;1619;p133"/>
          <p:cNvSpPr/>
          <p:nvPr/>
        </p:nvSpPr>
        <p:spPr>
          <a:xfrm>
            <a:off x="31755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3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620" name="Google Shape;1620;p133"/>
          <p:cNvSpPr/>
          <p:nvPr/>
        </p:nvSpPr>
        <p:spPr>
          <a:xfrm>
            <a:off x="46052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4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621" name="Google Shape;1621;p133"/>
          <p:cNvSpPr/>
          <p:nvPr/>
        </p:nvSpPr>
        <p:spPr>
          <a:xfrm>
            <a:off x="60349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5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622" name="Google Shape;1622;p133"/>
          <p:cNvSpPr/>
          <p:nvPr/>
        </p:nvSpPr>
        <p:spPr>
          <a:xfrm>
            <a:off x="74646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6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623" name="Google Shape;1623;p133"/>
          <p:cNvSpPr/>
          <p:nvPr/>
        </p:nvSpPr>
        <p:spPr>
          <a:xfrm>
            <a:off x="17458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24" name="Google Shape;1624;p133"/>
          <p:cNvSpPr/>
          <p:nvPr/>
        </p:nvSpPr>
        <p:spPr>
          <a:xfrm>
            <a:off x="3161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25" name="Google Shape;1625;p133"/>
          <p:cNvSpPr/>
          <p:nvPr/>
        </p:nvSpPr>
        <p:spPr>
          <a:xfrm>
            <a:off x="31755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26" name="Google Shape;1626;p133"/>
          <p:cNvSpPr/>
          <p:nvPr/>
        </p:nvSpPr>
        <p:spPr>
          <a:xfrm>
            <a:off x="46052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27" name="Google Shape;1627;p133"/>
          <p:cNvSpPr/>
          <p:nvPr/>
        </p:nvSpPr>
        <p:spPr>
          <a:xfrm>
            <a:off x="60349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28" name="Google Shape;1628;p133"/>
          <p:cNvSpPr/>
          <p:nvPr/>
        </p:nvSpPr>
        <p:spPr>
          <a:xfrm>
            <a:off x="7464625" y="1441938"/>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29" name="Google Shape;1629;p133"/>
          <p:cNvSpPr/>
          <p:nvPr/>
        </p:nvSpPr>
        <p:spPr>
          <a:xfrm>
            <a:off x="6550225" y="284550"/>
            <a:ext cx="2340300" cy="685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
        <p:nvSpPr>
          <p:cNvPr id="1630" name="Google Shape;1630;p133"/>
          <p:cNvSpPr/>
          <p:nvPr/>
        </p:nvSpPr>
        <p:spPr>
          <a:xfrm>
            <a:off x="4562363" y="1389150"/>
            <a:ext cx="1415100" cy="2041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1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TP : Analyse fonctionnelle</a:t>
            </a:r>
            <a:endParaRPr/>
          </a:p>
        </p:txBody>
      </p:sp>
      <p:sp>
        <p:nvSpPr>
          <p:cNvPr id="1636" name="Google Shape;1636;p1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Activité : Produire le tableau de fonctions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Objectif : Définir les fonctions principales et les fonctions contraintes de son projet puis les écrire sous la forme de tableau.</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35"/>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Cours 5 </a:t>
            </a:r>
            <a:endParaRPr/>
          </a:p>
          <a:p>
            <a:pPr indent="0" lvl="0" marL="0" rtl="0" algn="l">
              <a:spcBef>
                <a:spcPts val="0"/>
              </a:spcBef>
              <a:spcAft>
                <a:spcPts val="0"/>
              </a:spcAft>
              <a:buNone/>
            </a:pPr>
            <a:r>
              <a:rPr lang="fr"/>
              <a:t>Rappels </a:t>
            </a:r>
            <a:endParaRPr/>
          </a:p>
          <a:p>
            <a:pPr indent="0" lvl="0" marL="0" rtl="0" algn="l">
              <a:spcBef>
                <a:spcPts val="0"/>
              </a:spcBef>
              <a:spcAft>
                <a:spcPts val="0"/>
              </a:spcAft>
              <a:buNone/>
            </a:pPr>
            <a:r>
              <a:rPr lang="fr"/>
              <a:t>Méthode MoSCoW</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13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Rappels</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137"/>
          <p:cNvSpPr txBox="1"/>
          <p:nvPr>
            <p:ph type="title"/>
          </p:nvPr>
        </p:nvSpPr>
        <p:spPr>
          <a:xfrm>
            <a:off x="1297500" y="393750"/>
            <a:ext cx="7038900" cy="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du cours</a:t>
            </a:r>
            <a:endParaRPr/>
          </a:p>
        </p:txBody>
      </p:sp>
      <p:sp>
        <p:nvSpPr>
          <p:cNvPr id="1652" name="Google Shape;1652;p137"/>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1653" name="Google Shape;1653;p137"/>
          <p:cNvSpPr/>
          <p:nvPr/>
        </p:nvSpPr>
        <p:spPr>
          <a:xfrm>
            <a:off x="556875" y="3169650"/>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1654" name="Google Shape;1654;p137"/>
          <p:cNvSpPr/>
          <p:nvPr/>
        </p:nvSpPr>
        <p:spPr>
          <a:xfrm>
            <a:off x="4981500" y="789750"/>
            <a:ext cx="3614700" cy="3979200"/>
          </a:xfrm>
          <a:prstGeom prst="snip1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
        <p:nvSpPr>
          <p:cNvPr id="1655" name="Google Shape;1655;p137"/>
          <p:cNvSpPr/>
          <p:nvPr/>
        </p:nvSpPr>
        <p:spPr>
          <a:xfrm>
            <a:off x="785475" y="18309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1656" name="Google Shape;1656;p137"/>
          <p:cNvSpPr/>
          <p:nvPr/>
        </p:nvSpPr>
        <p:spPr>
          <a:xfrm>
            <a:off x="785475" y="36144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
        <p:nvSpPr>
          <p:cNvPr id="1657" name="Google Shape;1657;p137"/>
          <p:cNvSpPr/>
          <p:nvPr/>
        </p:nvSpPr>
        <p:spPr>
          <a:xfrm>
            <a:off x="840375" y="1903500"/>
            <a:ext cx="18429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8" name="Google Shape;1658;p137"/>
          <p:cNvSpPr/>
          <p:nvPr/>
        </p:nvSpPr>
        <p:spPr>
          <a:xfrm>
            <a:off x="881400" y="2309025"/>
            <a:ext cx="7791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9" name="Google Shape;1659;p137"/>
          <p:cNvSpPr/>
          <p:nvPr/>
        </p:nvSpPr>
        <p:spPr>
          <a:xfrm>
            <a:off x="1554900" y="2632500"/>
            <a:ext cx="1200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0" name="Google Shape;1660;p137"/>
          <p:cNvSpPr/>
          <p:nvPr/>
        </p:nvSpPr>
        <p:spPr>
          <a:xfrm>
            <a:off x="1437750" y="3715875"/>
            <a:ext cx="13176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1" name="Google Shape;1661;p137"/>
          <p:cNvSpPr/>
          <p:nvPr/>
        </p:nvSpPr>
        <p:spPr>
          <a:xfrm>
            <a:off x="1660500" y="4254600"/>
            <a:ext cx="1200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2" name="Google Shape;1662;p137"/>
          <p:cNvSpPr/>
          <p:nvPr/>
        </p:nvSpPr>
        <p:spPr>
          <a:xfrm>
            <a:off x="785475" y="4597800"/>
            <a:ext cx="18429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3" name="Google Shape;1663;p137"/>
          <p:cNvSpPr/>
          <p:nvPr/>
        </p:nvSpPr>
        <p:spPr>
          <a:xfrm>
            <a:off x="5082750" y="1569375"/>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Fonction 1 (F1) :</a:t>
            </a:r>
            <a:r>
              <a:rPr lang="fr" sz="1200">
                <a:latin typeface="Lato"/>
                <a:ea typeface="Lato"/>
                <a:cs typeface="Lato"/>
                <a:sym typeface="Lato"/>
              </a:rPr>
              <a:t> “Le système devrait…”</a:t>
            </a:r>
            <a:endParaRPr sz="1200">
              <a:latin typeface="Lato"/>
              <a:ea typeface="Lato"/>
              <a:cs typeface="Lato"/>
              <a:sym typeface="Lato"/>
            </a:endParaRPr>
          </a:p>
        </p:txBody>
      </p:sp>
      <p:sp>
        <p:nvSpPr>
          <p:cNvPr id="1664" name="Google Shape;1664;p137"/>
          <p:cNvSpPr/>
          <p:nvPr/>
        </p:nvSpPr>
        <p:spPr>
          <a:xfrm>
            <a:off x="5082750" y="1873950"/>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Fonction 2 (F2) : </a:t>
            </a:r>
            <a:r>
              <a:rPr lang="fr" sz="1200">
                <a:latin typeface="Lato"/>
                <a:ea typeface="Lato"/>
                <a:cs typeface="Lato"/>
                <a:sym typeface="Lato"/>
              </a:rPr>
              <a:t>“Le système devrait…”</a:t>
            </a:r>
            <a:endParaRPr sz="1200">
              <a:latin typeface="Lato"/>
              <a:ea typeface="Lato"/>
              <a:cs typeface="Lato"/>
              <a:sym typeface="Lato"/>
            </a:endParaRPr>
          </a:p>
        </p:txBody>
      </p:sp>
      <p:sp>
        <p:nvSpPr>
          <p:cNvPr id="1665" name="Google Shape;1665;p137"/>
          <p:cNvSpPr/>
          <p:nvPr/>
        </p:nvSpPr>
        <p:spPr>
          <a:xfrm>
            <a:off x="5082750" y="2178525"/>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F3 : </a:t>
            </a:r>
            <a:r>
              <a:rPr lang="fr" sz="1200">
                <a:latin typeface="Lato"/>
                <a:ea typeface="Lato"/>
                <a:cs typeface="Lato"/>
                <a:sym typeface="Lato"/>
              </a:rPr>
              <a:t>“Le système devrait…”</a:t>
            </a:r>
            <a:endParaRPr sz="1200">
              <a:latin typeface="Lato"/>
              <a:ea typeface="Lato"/>
              <a:cs typeface="Lato"/>
              <a:sym typeface="Lato"/>
            </a:endParaRPr>
          </a:p>
        </p:txBody>
      </p:sp>
      <p:sp>
        <p:nvSpPr>
          <p:cNvPr id="1666" name="Google Shape;1666;p137"/>
          <p:cNvSpPr/>
          <p:nvPr/>
        </p:nvSpPr>
        <p:spPr>
          <a:xfrm>
            <a:off x="5082750" y="4457100"/>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F(n) : </a:t>
            </a:r>
            <a:r>
              <a:rPr lang="fr" sz="1200">
                <a:latin typeface="Lato"/>
                <a:ea typeface="Lato"/>
                <a:cs typeface="Lato"/>
                <a:sym typeface="Lato"/>
              </a:rPr>
              <a:t>“Le système devrait…”</a:t>
            </a:r>
            <a:endParaRPr sz="1200">
              <a:latin typeface="Lato"/>
              <a:ea typeface="Lato"/>
              <a:cs typeface="Lato"/>
              <a:sym typeface="Lato"/>
            </a:endParaRPr>
          </a:p>
        </p:txBody>
      </p:sp>
      <p:sp>
        <p:nvSpPr>
          <p:cNvPr id="1667" name="Google Shape;1667;p137"/>
          <p:cNvSpPr txBox="1"/>
          <p:nvPr/>
        </p:nvSpPr>
        <p:spPr>
          <a:xfrm>
            <a:off x="6652200" y="2850825"/>
            <a:ext cx="273300" cy="8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a:t>
            </a:r>
            <a:endParaRPr b="1" sz="1300">
              <a:solidFill>
                <a:schemeClr val="lt1"/>
              </a:solidFill>
              <a:latin typeface="Lato"/>
              <a:ea typeface="Lato"/>
              <a:cs typeface="Lato"/>
              <a:sym typeface="Lato"/>
            </a:endParaRPr>
          </a:p>
          <a:p>
            <a:pPr indent="0" lvl="0" marL="0" rtl="0" algn="l">
              <a:spcBef>
                <a:spcPts val="0"/>
              </a:spcBef>
              <a:spcAft>
                <a:spcPts val="0"/>
              </a:spcAft>
              <a:buNone/>
            </a:pPr>
            <a:r>
              <a:rPr b="1" lang="fr" sz="1300">
                <a:solidFill>
                  <a:schemeClr val="lt1"/>
                </a:solidFill>
                <a:latin typeface="Lato"/>
                <a:ea typeface="Lato"/>
                <a:cs typeface="Lato"/>
                <a:sym typeface="Lato"/>
              </a:rPr>
              <a:t>.</a:t>
            </a:r>
            <a:endParaRPr b="1" sz="1300">
              <a:solidFill>
                <a:schemeClr val="lt1"/>
              </a:solidFill>
              <a:latin typeface="Lato"/>
              <a:ea typeface="Lato"/>
              <a:cs typeface="Lato"/>
              <a:sym typeface="Lato"/>
            </a:endParaRPr>
          </a:p>
          <a:p>
            <a:pPr indent="0" lvl="0" marL="0" rtl="0" algn="l">
              <a:spcBef>
                <a:spcPts val="0"/>
              </a:spcBef>
              <a:spcAft>
                <a:spcPts val="0"/>
              </a:spcAft>
              <a:buNone/>
            </a:pPr>
            <a:r>
              <a:rPr b="1" lang="fr" sz="1300">
                <a:solidFill>
                  <a:schemeClr val="lt1"/>
                </a:solidFill>
                <a:latin typeface="Lato"/>
                <a:ea typeface="Lato"/>
                <a:cs typeface="Lato"/>
                <a:sym typeface="Lato"/>
              </a:rPr>
              <a:t>.</a:t>
            </a:r>
            <a:endParaRPr b="1" sz="1300">
              <a:solidFill>
                <a:schemeClr val="lt1"/>
              </a:solidFill>
              <a:latin typeface="Lato"/>
              <a:ea typeface="Lato"/>
              <a:cs typeface="Lato"/>
              <a:sym typeface="Lato"/>
            </a:endParaRPr>
          </a:p>
        </p:txBody>
      </p:sp>
      <p:cxnSp>
        <p:nvCxnSpPr>
          <p:cNvPr id="1668" name="Google Shape;1668;p137"/>
          <p:cNvCxnSpPr>
            <a:stCxn id="1657" idx="3"/>
            <a:endCxn id="1663" idx="1"/>
          </p:cNvCxnSpPr>
          <p:nvPr/>
        </p:nvCxnSpPr>
        <p:spPr>
          <a:xfrm flipH="1" rot="10800000">
            <a:off x="2683275" y="1700250"/>
            <a:ext cx="2399400" cy="3045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1669" name="Google Shape;1669;p137"/>
          <p:cNvCxnSpPr>
            <a:stCxn id="1661" idx="3"/>
            <a:endCxn id="1663" idx="1"/>
          </p:cNvCxnSpPr>
          <p:nvPr/>
        </p:nvCxnSpPr>
        <p:spPr>
          <a:xfrm flipH="1" rot="10800000">
            <a:off x="2860800" y="1700250"/>
            <a:ext cx="2222100" cy="26556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1670" name="Google Shape;1670;p137"/>
          <p:cNvCxnSpPr>
            <a:stCxn id="1658" idx="3"/>
            <a:endCxn id="1664" idx="1"/>
          </p:cNvCxnSpPr>
          <p:nvPr/>
        </p:nvCxnSpPr>
        <p:spPr>
          <a:xfrm flipH="1" rot="10800000">
            <a:off x="1660500" y="2004675"/>
            <a:ext cx="3422400" cy="4056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1671" name="Google Shape;1671;p137"/>
          <p:cNvCxnSpPr>
            <a:stCxn id="1659" idx="3"/>
            <a:endCxn id="1665" idx="1"/>
          </p:cNvCxnSpPr>
          <p:nvPr/>
        </p:nvCxnSpPr>
        <p:spPr>
          <a:xfrm flipH="1" rot="10800000">
            <a:off x="2755200" y="2309250"/>
            <a:ext cx="2327700" cy="4245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1672" name="Google Shape;1672;p137"/>
          <p:cNvCxnSpPr>
            <a:stCxn id="1660" idx="3"/>
            <a:endCxn id="1665" idx="1"/>
          </p:cNvCxnSpPr>
          <p:nvPr/>
        </p:nvCxnSpPr>
        <p:spPr>
          <a:xfrm flipH="1" rot="10800000">
            <a:off x="2755350" y="2309325"/>
            <a:ext cx="2327400" cy="1507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673" name="Google Shape;1673;p137"/>
          <p:cNvCxnSpPr>
            <a:stCxn id="1662" idx="3"/>
            <a:endCxn id="1666" idx="1"/>
          </p:cNvCxnSpPr>
          <p:nvPr/>
        </p:nvCxnSpPr>
        <p:spPr>
          <a:xfrm flipH="1" rot="10800000">
            <a:off x="2628375" y="4588050"/>
            <a:ext cx="2454300" cy="111000"/>
          </a:xfrm>
          <a:prstGeom prst="curvedConnector3">
            <a:avLst>
              <a:gd fmla="val 50002"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1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Cahier des charges fonctionnel et technique</a:t>
            </a:r>
            <a:endParaRPr/>
          </a:p>
        </p:txBody>
      </p:sp>
      <p:sp>
        <p:nvSpPr>
          <p:cNvPr id="1679" name="Google Shape;1679;p138"/>
          <p:cNvSpPr/>
          <p:nvPr/>
        </p:nvSpPr>
        <p:spPr>
          <a:xfrm>
            <a:off x="1934075" y="1008375"/>
            <a:ext cx="30900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1680" name="Google Shape;1680;p138"/>
          <p:cNvSpPr/>
          <p:nvPr/>
        </p:nvSpPr>
        <p:spPr>
          <a:xfrm>
            <a:off x="5194125" y="1008375"/>
            <a:ext cx="36957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1681" name="Google Shape;1681;p138"/>
          <p:cNvSpPr/>
          <p:nvPr/>
        </p:nvSpPr>
        <p:spPr>
          <a:xfrm>
            <a:off x="81050" y="1698525"/>
            <a:ext cx="1711200" cy="79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Objectif</a:t>
            </a:r>
            <a:endParaRPr>
              <a:latin typeface="Lato"/>
              <a:ea typeface="Lato"/>
              <a:cs typeface="Lato"/>
              <a:sym typeface="Lato"/>
            </a:endParaRPr>
          </a:p>
        </p:txBody>
      </p:sp>
      <p:sp>
        <p:nvSpPr>
          <p:cNvPr id="1682" name="Google Shape;1682;p138"/>
          <p:cNvSpPr/>
          <p:nvPr/>
        </p:nvSpPr>
        <p:spPr>
          <a:xfrm>
            <a:off x="81050" y="2719575"/>
            <a:ext cx="1710900" cy="91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Contenu</a:t>
            </a:r>
            <a:endParaRPr>
              <a:latin typeface="Lato"/>
              <a:ea typeface="Lato"/>
              <a:cs typeface="Lato"/>
              <a:sym typeface="Lato"/>
            </a:endParaRPr>
          </a:p>
        </p:txBody>
      </p:sp>
      <p:sp>
        <p:nvSpPr>
          <p:cNvPr id="1683" name="Google Shape;1683;p138"/>
          <p:cNvSpPr/>
          <p:nvPr/>
        </p:nvSpPr>
        <p:spPr>
          <a:xfrm>
            <a:off x="81000" y="3798075"/>
            <a:ext cx="1711200" cy="91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Utilisation</a:t>
            </a:r>
            <a:endParaRPr>
              <a:latin typeface="Lato"/>
              <a:ea typeface="Lato"/>
              <a:cs typeface="Lato"/>
              <a:sym typeface="Lato"/>
            </a:endParaRPr>
          </a:p>
        </p:txBody>
      </p:sp>
      <p:sp>
        <p:nvSpPr>
          <p:cNvPr id="1684" name="Google Shape;1684;p138"/>
          <p:cNvSpPr/>
          <p:nvPr/>
        </p:nvSpPr>
        <p:spPr>
          <a:xfrm>
            <a:off x="1933875" y="1698525"/>
            <a:ext cx="3059400" cy="797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Besoins et exigences fonctionnelles du produit ou système. </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Il définit ce que le produit doit faire du point de vue de l’utilisateur ou du client.</a:t>
            </a:r>
            <a:endParaRPr sz="1100">
              <a:latin typeface="Lato"/>
              <a:ea typeface="Lato"/>
              <a:cs typeface="Lato"/>
              <a:sym typeface="Lato"/>
            </a:endParaRPr>
          </a:p>
        </p:txBody>
      </p:sp>
      <p:sp>
        <p:nvSpPr>
          <p:cNvPr id="1685" name="Google Shape;1685;p138"/>
          <p:cNvSpPr/>
          <p:nvPr/>
        </p:nvSpPr>
        <p:spPr>
          <a:xfrm>
            <a:off x="5194125" y="1698525"/>
            <a:ext cx="3695700" cy="797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Aspects techniques de la mise en oeuvre du produit ou du système.</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Il spécifie comment les exigences fonctionnelles du CdCF seront réalisées sur le plan technique</a:t>
            </a:r>
            <a:endParaRPr sz="1100">
              <a:latin typeface="Lato"/>
              <a:ea typeface="Lato"/>
              <a:cs typeface="Lato"/>
              <a:sym typeface="Lato"/>
            </a:endParaRPr>
          </a:p>
        </p:txBody>
      </p:sp>
      <p:sp>
        <p:nvSpPr>
          <p:cNvPr id="1686" name="Google Shape;1686;p138"/>
          <p:cNvSpPr/>
          <p:nvPr/>
        </p:nvSpPr>
        <p:spPr>
          <a:xfrm>
            <a:off x="1933875" y="2626800"/>
            <a:ext cx="3090000" cy="1040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Description générale du projet</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Exigences fonctionnelles détaillées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Scénarios d’utilisation</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Contraintes générales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Autres informations liées aux fonctionnalités du produit</a:t>
            </a:r>
            <a:endParaRPr sz="1100">
              <a:latin typeface="Lato"/>
              <a:ea typeface="Lato"/>
              <a:cs typeface="Lato"/>
              <a:sym typeface="Lato"/>
            </a:endParaRPr>
          </a:p>
        </p:txBody>
      </p:sp>
      <p:sp>
        <p:nvSpPr>
          <p:cNvPr id="1687" name="Google Shape;1687;p138"/>
          <p:cNvSpPr/>
          <p:nvPr/>
        </p:nvSpPr>
        <p:spPr>
          <a:xfrm>
            <a:off x="1933950" y="3798075"/>
            <a:ext cx="3090000" cy="914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Utilisé au début du projet pour comprendre les besoins des utilisateurs.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Clarifier les fonctionnalités attendues.</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Etablir une base pour la conception.</a:t>
            </a:r>
            <a:endParaRPr sz="1100">
              <a:latin typeface="Lato"/>
              <a:ea typeface="Lato"/>
              <a:cs typeface="Lato"/>
              <a:sym typeface="Lato"/>
            </a:endParaRPr>
          </a:p>
        </p:txBody>
      </p:sp>
      <p:sp>
        <p:nvSpPr>
          <p:cNvPr id="1688" name="Google Shape;1688;p138"/>
          <p:cNvSpPr/>
          <p:nvPr/>
        </p:nvSpPr>
        <p:spPr>
          <a:xfrm>
            <a:off x="5194125" y="2626800"/>
            <a:ext cx="3695700" cy="1040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Détails techniques (normes à respecter, les langages de programmation à utiliser, les spécifications techniques, les interfaces système etc..)</a:t>
            </a:r>
            <a:endParaRPr sz="1100">
              <a:latin typeface="Lato"/>
              <a:ea typeface="Lato"/>
              <a:cs typeface="Lato"/>
              <a:sym typeface="Lato"/>
            </a:endParaRPr>
          </a:p>
        </p:txBody>
      </p:sp>
      <p:sp>
        <p:nvSpPr>
          <p:cNvPr id="1689" name="Google Shape;1689;p138"/>
          <p:cNvSpPr/>
          <p:nvPr/>
        </p:nvSpPr>
        <p:spPr>
          <a:xfrm>
            <a:off x="5194150" y="3798075"/>
            <a:ext cx="3695700" cy="91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Généralement utilisé après la finalisation du CdCF, lorsque les équipes techniques et de développement sont prêtes à mettre en oeuvre le produit.</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Guide technique pour les développeurs, les ingénieurs et les autres membres de l’équipe technique</a:t>
            </a:r>
            <a:endParaRPr sz="1100">
              <a:latin typeface="Lato"/>
              <a:ea typeface="Lato"/>
              <a:cs typeface="Lato"/>
              <a:sym typeface="Lato"/>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139"/>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1695" name="Google Shape;1695;p139"/>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1696" name="Google Shape;1696;p139"/>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1697" name="Google Shape;1697;p139"/>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1698" name="Google Shape;1698;p139"/>
          <p:cNvCxnSpPr>
            <a:stCxn id="1695" idx="4"/>
            <a:endCxn id="1696"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1699" name="Google Shape;1699;p139"/>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1700" name="Google Shape;1700;p139"/>
          <p:cNvCxnSpPr>
            <a:endCxn id="1699"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1701" name="Google Shape;1701;p139"/>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1702" name="Google Shape;1702;p139"/>
          <p:cNvSpPr txBox="1"/>
          <p:nvPr/>
        </p:nvSpPr>
        <p:spPr>
          <a:xfrm>
            <a:off x="592365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Sur quoi agit-il ?</a:t>
            </a:r>
            <a:endParaRPr b="1" sz="1300">
              <a:solidFill>
                <a:schemeClr val="lt1"/>
              </a:solidFill>
              <a:latin typeface="Lato"/>
              <a:ea typeface="Lato"/>
              <a:cs typeface="Lato"/>
              <a:sym typeface="Lato"/>
            </a:endParaRPr>
          </a:p>
        </p:txBody>
      </p:sp>
      <p:sp>
        <p:nvSpPr>
          <p:cNvPr id="1703" name="Google Shape;1703;p139"/>
          <p:cNvSpPr txBox="1"/>
          <p:nvPr/>
        </p:nvSpPr>
        <p:spPr>
          <a:xfrm>
            <a:off x="2847900" y="3483075"/>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Dans quel but ?</a:t>
            </a:r>
            <a:endParaRPr b="1" sz="1300">
              <a:solidFill>
                <a:schemeClr val="lt1"/>
              </a:solidFill>
              <a:latin typeface="Lato"/>
              <a:ea typeface="Lato"/>
              <a:cs typeface="Lato"/>
              <a:sym typeface="Lato"/>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1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Note de cadrage</a:t>
            </a:r>
            <a:endParaRPr/>
          </a:p>
        </p:txBody>
      </p:sp>
      <p:sp>
        <p:nvSpPr>
          <p:cNvPr id="1709" name="Google Shape;1709;p140"/>
          <p:cNvSpPr txBox="1"/>
          <p:nvPr>
            <p:ph idx="1" type="body"/>
          </p:nvPr>
        </p:nvSpPr>
        <p:spPr>
          <a:xfrm>
            <a:off x="1376650" y="1879300"/>
            <a:ext cx="3545100" cy="1719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a:t>Il s'agit d’un des documents de référence dans le processus de création. Il reprend dans les grandes lignes les points importants à connaître d'un projet. Il répond aux questions </a:t>
            </a:r>
            <a:r>
              <a:rPr b="1" lang="fr"/>
              <a:t>QQOQCP</a:t>
            </a:r>
            <a:r>
              <a:rPr lang="fr"/>
              <a:t>.</a:t>
            </a:r>
            <a:endParaRPr/>
          </a:p>
          <a:p>
            <a:pPr indent="0" lvl="0" marL="0" rtl="0" algn="just">
              <a:spcBef>
                <a:spcPts val="1200"/>
              </a:spcBef>
              <a:spcAft>
                <a:spcPts val="1200"/>
              </a:spcAft>
              <a:buNone/>
            </a:pPr>
            <a:r>
              <a:t/>
            </a:r>
            <a:endParaRPr/>
          </a:p>
        </p:txBody>
      </p:sp>
      <p:sp>
        <p:nvSpPr>
          <p:cNvPr id="1710" name="Google Shape;1710;p140"/>
          <p:cNvSpPr/>
          <p:nvPr/>
        </p:nvSpPr>
        <p:spPr>
          <a:xfrm>
            <a:off x="1297500" y="1040850"/>
            <a:ext cx="1662900" cy="26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Synonymes</a:t>
            </a:r>
            <a:endParaRPr>
              <a:latin typeface="Lato"/>
              <a:ea typeface="Lato"/>
              <a:cs typeface="Lato"/>
              <a:sym typeface="Lato"/>
            </a:endParaRPr>
          </a:p>
        </p:txBody>
      </p:sp>
      <p:sp>
        <p:nvSpPr>
          <p:cNvPr id="1711" name="Google Shape;1711;p140"/>
          <p:cNvSpPr/>
          <p:nvPr/>
        </p:nvSpPr>
        <p:spPr>
          <a:xfrm>
            <a:off x="3043750" y="1040850"/>
            <a:ext cx="1662900" cy="267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Lettre de mission</a:t>
            </a:r>
            <a:endParaRPr sz="1200">
              <a:latin typeface="Lato"/>
              <a:ea typeface="Lato"/>
              <a:cs typeface="Lato"/>
              <a:sym typeface="Lato"/>
            </a:endParaRPr>
          </a:p>
        </p:txBody>
      </p:sp>
      <p:sp>
        <p:nvSpPr>
          <p:cNvPr id="1712" name="Google Shape;1712;p140"/>
          <p:cNvSpPr/>
          <p:nvPr/>
        </p:nvSpPr>
        <p:spPr>
          <a:xfrm>
            <a:off x="4790000" y="1040850"/>
            <a:ext cx="1662900" cy="267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Note de synthèse</a:t>
            </a:r>
            <a:endParaRPr sz="1200">
              <a:latin typeface="Lato"/>
              <a:ea typeface="Lato"/>
              <a:cs typeface="Lato"/>
              <a:sym typeface="Lato"/>
            </a:endParaRPr>
          </a:p>
        </p:txBody>
      </p:sp>
      <p:sp>
        <p:nvSpPr>
          <p:cNvPr id="1713" name="Google Shape;1713;p140"/>
          <p:cNvSpPr/>
          <p:nvPr/>
        </p:nvSpPr>
        <p:spPr>
          <a:xfrm>
            <a:off x="6536250" y="1040850"/>
            <a:ext cx="1662900" cy="267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Note de kick off</a:t>
            </a:r>
            <a:endParaRPr sz="1200">
              <a:latin typeface="Lato"/>
              <a:ea typeface="Lato"/>
              <a:cs typeface="Lato"/>
              <a:sym typeface="Lato"/>
            </a:endParaRPr>
          </a:p>
        </p:txBody>
      </p:sp>
      <p:pic>
        <p:nvPicPr>
          <p:cNvPr id="1714" name="Google Shape;1714;p140"/>
          <p:cNvPicPr preferRelativeResize="0"/>
          <p:nvPr/>
        </p:nvPicPr>
        <p:blipFill>
          <a:blip r:embed="rId3">
            <a:alphaModFix/>
          </a:blip>
          <a:stretch>
            <a:fillRect/>
          </a:stretch>
        </p:blipFill>
        <p:spPr>
          <a:xfrm>
            <a:off x="5523574" y="1647350"/>
            <a:ext cx="2151350" cy="2759749"/>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14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La méthode MoSCoW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Fonctionnelle : </a:t>
            </a:r>
            <a:r>
              <a:rPr lang="fr"/>
              <a:t>Définition</a:t>
            </a:r>
            <a:endParaRPr/>
          </a:p>
        </p:txBody>
      </p:sp>
      <p:sp>
        <p:nvSpPr>
          <p:cNvPr id="261" name="Google Shape;261;p25"/>
          <p:cNvSpPr txBox="1"/>
          <p:nvPr>
            <p:ph idx="1" type="body"/>
          </p:nvPr>
        </p:nvSpPr>
        <p:spPr>
          <a:xfrm>
            <a:off x="1297500" y="1643750"/>
            <a:ext cx="7116300" cy="13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L'Analyse Fonctionnelle est une méthode permettant d'identifier, de décrire et d'organiser les fonctions d'un système, en mettant l'accent sur les relations entre ces fonctions.</a:t>
            </a:r>
            <a:endParaRPr/>
          </a:p>
          <a:p>
            <a:pPr indent="0" lvl="0" marL="0" rtl="0" algn="l">
              <a:spcBef>
                <a:spcPts val="1200"/>
              </a:spcBef>
              <a:spcAft>
                <a:spcPts val="1200"/>
              </a:spcAft>
              <a:buNone/>
            </a:pPr>
            <a:r>
              <a:rPr lang="fr"/>
              <a:t>C’est un processus qui se situe au début du cycle de développement d’un projet, avant la conception détaillée du système</a:t>
            </a:r>
            <a:endParaRPr/>
          </a:p>
        </p:txBody>
      </p:sp>
      <p:sp>
        <p:nvSpPr>
          <p:cNvPr id="262" name="Google Shape;262;p25"/>
          <p:cNvSpPr/>
          <p:nvPr/>
        </p:nvSpPr>
        <p:spPr>
          <a:xfrm>
            <a:off x="400500" y="3262950"/>
            <a:ext cx="2146500" cy="64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Analyse Fonctionnelle</a:t>
            </a:r>
            <a:endParaRPr>
              <a:latin typeface="Lato"/>
              <a:ea typeface="Lato"/>
              <a:cs typeface="Lato"/>
              <a:sym typeface="Lato"/>
            </a:endParaRPr>
          </a:p>
        </p:txBody>
      </p:sp>
      <p:sp>
        <p:nvSpPr>
          <p:cNvPr id="263" name="Google Shape;263;p25"/>
          <p:cNvSpPr/>
          <p:nvPr/>
        </p:nvSpPr>
        <p:spPr>
          <a:xfrm>
            <a:off x="2694300" y="3262950"/>
            <a:ext cx="1194300" cy="64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Répond à</a:t>
            </a:r>
            <a:endParaRPr>
              <a:latin typeface="Lato"/>
              <a:ea typeface="Lato"/>
              <a:cs typeface="Lato"/>
              <a:sym typeface="Lato"/>
            </a:endParaRPr>
          </a:p>
        </p:txBody>
      </p:sp>
      <p:sp>
        <p:nvSpPr>
          <p:cNvPr id="264" name="Google Shape;264;p25"/>
          <p:cNvSpPr/>
          <p:nvPr/>
        </p:nvSpPr>
        <p:spPr>
          <a:xfrm>
            <a:off x="4035900" y="3262950"/>
            <a:ext cx="4707600" cy="64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Quelles sont les fonctions que le système doit accomplir pour satisfaire les besoins de l’utilisateur ?”</a:t>
            </a:r>
            <a:endParaRPr>
              <a:latin typeface="Lato"/>
              <a:ea typeface="Lato"/>
              <a:cs typeface="Lato"/>
              <a:sym typeface="Lato"/>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1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méthode MoSCoW</a:t>
            </a:r>
            <a:endParaRPr/>
          </a:p>
        </p:txBody>
      </p:sp>
      <p:sp>
        <p:nvSpPr>
          <p:cNvPr id="1725" name="Google Shape;1725;p142"/>
          <p:cNvSpPr txBox="1"/>
          <p:nvPr>
            <p:ph idx="1" type="body"/>
          </p:nvPr>
        </p:nvSpPr>
        <p:spPr>
          <a:xfrm>
            <a:off x="1297500" y="1567550"/>
            <a:ext cx="7038900" cy="914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La méthode MoSCoW est une technique de priorisation largement utilisée dans la gestion de projet, notamment dans le domaine du développement logiciel, pour hiérarchiser les exigences et fonctionnalités.</a:t>
            </a:r>
            <a:endParaRPr/>
          </a:p>
        </p:txBody>
      </p:sp>
      <p:sp>
        <p:nvSpPr>
          <p:cNvPr id="1726" name="Google Shape;1726;p142"/>
          <p:cNvSpPr/>
          <p:nvPr/>
        </p:nvSpPr>
        <p:spPr>
          <a:xfrm>
            <a:off x="1265813" y="37461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
            </a:r>
            <a:r>
              <a:rPr lang="fr">
                <a:latin typeface="Lato"/>
                <a:ea typeface="Lato"/>
                <a:cs typeface="Lato"/>
                <a:sym typeface="Lato"/>
              </a:rPr>
              <a:t>ust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a:t>
            </a:r>
            <a:r>
              <a:rPr b="1" lang="fr">
                <a:latin typeface="Lato"/>
                <a:ea typeface="Lato"/>
                <a:cs typeface="Lato"/>
                <a:sym typeface="Lato"/>
              </a:rPr>
              <a:t>O</a:t>
            </a:r>
            <a:r>
              <a:rPr lang="fr">
                <a:latin typeface="Lato"/>
                <a:ea typeface="Lato"/>
                <a:cs typeface="Lato"/>
                <a:sym typeface="Lato"/>
              </a:rPr>
              <a:t>it avoir)</a:t>
            </a:r>
            <a:endParaRPr>
              <a:latin typeface="Lato"/>
              <a:ea typeface="Lato"/>
              <a:cs typeface="Lato"/>
              <a:sym typeface="Lato"/>
            </a:endParaRPr>
          </a:p>
        </p:txBody>
      </p:sp>
      <p:sp>
        <p:nvSpPr>
          <p:cNvPr id="1727" name="Google Shape;1727;p142"/>
          <p:cNvSpPr/>
          <p:nvPr/>
        </p:nvSpPr>
        <p:spPr>
          <a:xfrm>
            <a:off x="2976838" y="37461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a:t>
            </a:r>
            <a:r>
              <a:rPr lang="fr">
                <a:latin typeface="Lato"/>
                <a:ea typeface="Lato"/>
                <a:cs typeface="Lato"/>
                <a:sym typeface="Lato"/>
              </a:rPr>
              <a:t>hould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(Devrait avoir)</a:t>
            </a:r>
            <a:endParaRPr>
              <a:latin typeface="Lato"/>
              <a:ea typeface="Lato"/>
              <a:cs typeface="Lato"/>
              <a:sym typeface="Lato"/>
            </a:endParaRPr>
          </a:p>
        </p:txBody>
      </p:sp>
      <p:sp>
        <p:nvSpPr>
          <p:cNvPr id="1728" name="Google Shape;1728;p142"/>
          <p:cNvSpPr/>
          <p:nvPr/>
        </p:nvSpPr>
        <p:spPr>
          <a:xfrm>
            <a:off x="4687863" y="37461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CO</a:t>
            </a:r>
            <a:r>
              <a:rPr lang="fr">
                <a:latin typeface="Lato"/>
                <a:ea typeface="Lato"/>
                <a:cs typeface="Lato"/>
                <a:sym typeface="Lato"/>
              </a:rPr>
              <a:t>uld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(Pourrait avoir)</a:t>
            </a:r>
            <a:endParaRPr>
              <a:latin typeface="Lato"/>
              <a:ea typeface="Lato"/>
              <a:cs typeface="Lato"/>
              <a:sym typeface="Lato"/>
            </a:endParaRPr>
          </a:p>
        </p:txBody>
      </p:sp>
      <p:sp>
        <p:nvSpPr>
          <p:cNvPr id="1729" name="Google Shape;1729;p142"/>
          <p:cNvSpPr/>
          <p:nvPr/>
        </p:nvSpPr>
        <p:spPr>
          <a:xfrm>
            <a:off x="6398888" y="37461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W</a:t>
            </a:r>
            <a:r>
              <a:rPr lang="fr">
                <a:latin typeface="Lato"/>
                <a:ea typeface="Lato"/>
                <a:cs typeface="Lato"/>
                <a:sym typeface="Lato"/>
              </a:rPr>
              <a:t>on’t</a:t>
            </a:r>
            <a:r>
              <a:rPr lang="fr">
                <a:latin typeface="Lato"/>
                <a:ea typeface="Lato"/>
                <a:cs typeface="Lato"/>
                <a:sym typeface="Lato"/>
              </a:rPr>
              <a:t>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(N’aura pas)</a:t>
            </a:r>
            <a:endParaRPr>
              <a:latin typeface="Lato"/>
              <a:ea typeface="Lato"/>
              <a:cs typeface="Lato"/>
              <a:sym typeface="Lato"/>
            </a:endParaRPr>
          </a:p>
        </p:txBody>
      </p:sp>
      <p:sp>
        <p:nvSpPr>
          <p:cNvPr id="1730" name="Google Shape;1730;p142"/>
          <p:cNvSpPr/>
          <p:nvPr/>
        </p:nvSpPr>
        <p:spPr>
          <a:xfrm>
            <a:off x="3328650" y="2724150"/>
            <a:ext cx="533700" cy="2973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Mo</a:t>
            </a:r>
            <a:endParaRPr>
              <a:latin typeface="Lato"/>
              <a:ea typeface="Lato"/>
              <a:cs typeface="Lato"/>
              <a:sym typeface="Lato"/>
            </a:endParaRPr>
          </a:p>
        </p:txBody>
      </p:sp>
      <p:sp>
        <p:nvSpPr>
          <p:cNvPr id="1731" name="Google Shape;1731;p142"/>
          <p:cNvSpPr/>
          <p:nvPr/>
        </p:nvSpPr>
        <p:spPr>
          <a:xfrm>
            <a:off x="3979650" y="2724150"/>
            <a:ext cx="533700" cy="2973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a:t>
            </a:r>
            <a:endParaRPr>
              <a:latin typeface="Lato"/>
              <a:ea typeface="Lato"/>
              <a:cs typeface="Lato"/>
              <a:sym typeface="Lato"/>
            </a:endParaRPr>
          </a:p>
        </p:txBody>
      </p:sp>
      <p:sp>
        <p:nvSpPr>
          <p:cNvPr id="1732" name="Google Shape;1732;p142"/>
          <p:cNvSpPr/>
          <p:nvPr/>
        </p:nvSpPr>
        <p:spPr>
          <a:xfrm>
            <a:off x="4630650" y="2724150"/>
            <a:ext cx="533700" cy="2973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a:t>
            </a:r>
            <a:endParaRPr>
              <a:latin typeface="Lato"/>
              <a:ea typeface="Lato"/>
              <a:cs typeface="Lato"/>
              <a:sym typeface="Lato"/>
            </a:endParaRPr>
          </a:p>
        </p:txBody>
      </p:sp>
      <p:sp>
        <p:nvSpPr>
          <p:cNvPr id="1733" name="Google Shape;1733;p142"/>
          <p:cNvSpPr/>
          <p:nvPr/>
        </p:nvSpPr>
        <p:spPr>
          <a:xfrm>
            <a:off x="5281650" y="2724150"/>
            <a:ext cx="533700" cy="2973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W</a:t>
            </a:r>
            <a:endParaRPr>
              <a:latin typeface="Lato"/>
              <a:ea typeface="Lato"/>
              <a:cs typeface="Lato"/>
              <a:sym typeface="Lato"/>
            </a:endParaRPr>
          </a:p>
        </p:txBody>
      </p:sp>
      <p:cxnSp>
        <p:nvCxnSpPr>
          <p:cNvPr id="1734" name="Google Shape;1734;p142"/>
          <p:cNvCxnSpPr>
            <a:stCxn id="1730" idx="2"/>
            <a:endCxn id="1726" idx="0"/>
          </p:cNvCxnSpPr>
          <p:nvPr/>
        </p:nvCxnSpPr>
        <p:spPr>
          <a:xfrm rot="5400000">
            <a:off x="2438100" y="2588850"/>
            <a:ext cx="724800" cy="15900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735" name="Google Shape;1735;p142"/>
          <p:cNvCxnSpPr>
            <a:stCxn id="1731" idx="2"/>
            <a:endCxn id="1727" idx="0"/>
          </p:cNvCxnSpPr>
          <p:nvPr/>
        </p:nvCxnSpPr>
        <p:spPr>
          <a:xfrm rot="5400000">
            <a:off x="3619050" y="3118800"/>
            <a:ext cx="724800" cy="5301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736" name="Google Shape;1736;p142"/>
          <p:cNvCxnSpPr>
            <a:stCxn id="1732" idx="2"/>
            <a:endCxn id="1728" idx="0"/>
          </p:cNvCxnSpPr>
          <p:nvPr/>
        </p:nvCxnSpPr>
        <p:spPr>
          <a:xfrm flipH="1" rot="-5400000">
            <a:off x="4800150" y="3118800"/>
            <a:ext cx="724800" cy="5301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737" name="Google Shape;1737;p142"/>
          <p:cNvCxnSpPr>
            <a:stCxn id="1733" idx="2"/>
            <a:endCxn id="1729" idx="0"/>
          </p:cNvCxnSpPr>
          <p:nvPr/>
        </p:nvCxnSpPr>
        <p:spPr>
          <a:xfrm flipH="1" rot="-5400000">
            <a:off x="5981100" y="2588850"/>
            <a:ext cx="724800" cy="1590000"/>
          </a:xfrm>
          <a:prstGeom prst="curvedConnector3">
            <a:avLst>
              <a:gd fmla="val 49993" name="adj1"/>
            </a:avLst>
          </a:prstGeom>
          <a:noFill/>
          <a:ln cap="flat" cmpd="sng" w="9525">
            <a:solidFill>
              <a:schemeClr val="dk2"/>
            </a:solidFill>
            <a:prstDash val="solid"/>
            <a:round/>
            <a:headEnd len="med" w="med" type="none"/>
            <a:tailEnd len="med" w="med" type="none"/>
          </a:ln>
        </p:spPr>
      </p:cxnSp>
      <p:sp>
        <p:nvSpPr>
          <p:cNvPr id="1738" name="Google Shape;1738;p142"/>
          <p:cNvSpPr/>
          <p:nvPr/>
        </p:nvSpPr>
        <p:spPr>
          <a:xfrm>
            <a:off x="3045000" y="4340550"/>
            <a:ext cx="4776000" cy="433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Éléments</a:t>
            </a:r>
            <a:r>
              <a:rPr lang="fr">
                <a:latin typeface="Lato"/>
                <a:ea typeface="Lato"/>
                <a:cs typeface="Lato"/>
                <a:sym typeface="Lato"/>
              </a:rPr>
              <a:t> non prioritaires</a:t>
            </a:r>
            <a:endParaRPr>
              <a:latin typeface="Lato"/>
              <a:ea typeface="Lato"/>
              <a:cs typeface="Lato"/>
              <a:sym typeface="Lato"/>
            </a:endParaRPr>
          </a:p>
        </p:txBody>
      </p:sp>
      <p:sp>
        <p:nvSpPr>
          <p:cNvPr id="1739" name="Google Shape;1739;p142"/>
          <p:cNvSpPr/>
          <p:nvPr/>
        </p:nvSpPr>
        <p:spPr>
          <a:xfrm>
            <a:off x="1265825" y="4340550"/>
            <a:ext cx="1479300" cy="433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Essentiel</a:t>
            </a:r>
            <a:endParaRPr>
              <a:latin typeface="Lato"/>
              <a:ea typeface="Lato"/>
              <a:cs typeface="Lato"/>
              <a:sym typeface="Lato"/>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3" name="Shape 1743"/>
        <p:cNvGrpSpPr/>
        <p:nvPr/>
      </p:nvGrpSpPr>
      <p:grpSpPr>
        <a:xfrm>
          <a:off x="0" y="0"/>
          <a:ext cx="0" cy="0"/>
          <a:chOff x="0" y="0"/>
          <a:chExt cx="0" cy="0"/>
        </a:xfrm>
      </p:grpSpPr>
      <p:sp>
        <p:nvSpPr>
          <p:cNvPr id="1744" name="Google Shape;1744;p1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méthode MoSCoW</a:t>
            </a:r>
            <a:endParaRPr/>
          </a:p>
        </p:txBody>
      </p:sp>
      <p:sp>
        <p:nvSpPr>
          <p:cNvPr id="1745" name="Google Shape;1745;p143"/>
          <p:cNvSpPr/>
          <p:nvPr/>
        </p:nvSpPr>
        <p:spPr>
          <a:xfrm>
            <a:off x="1265813"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
            </a:r>
            <a:r>
              <a:rPr lang="fr">
                <a:latin typeface="Lato"/>
                <a:ea typeface="Lato"/>
                <a:cs typeface="Lato"/>
                <a:sym typeface="Lato"/>
              </a:rPr>
              <a:t>ust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a:t>
            </a:r>
            <a:r>
              <a:rPr b="1" lang="fr">
                <a:latin typeface="Lato"/>
                <a:ea typeface="Lato"/>
                <a:cs typeface="Lato"/>
                <a:sym typeface="Lato"/>
              </a:rPr>
              <a:t>O</a:t>
            </a:r>
            <a:r>
              <a:rPr lang="fr">
                <a:latin typeface="Lato"/>
                <a:ea typeface="Lato"/>
                <a:cs typeface="Lato"/>
                <a:sym typeface="Lato"/>
              </a:rPr>
              <a:t>it avoir)</a:t>
            </a:r>
            <a:endParaRPr>
              <a:latin typeface="Lato"/>
              <a:ea typeface="Lato"/>
              <a:cs typeface="Lato"/>
              <a:sym typeface="Lato"/>
            </a:endParaRPr>
          </a:p>
        </p:txBody>
      </p:sp>
      <p:sp>
        <p:nvSpPr>
          <p:cNvPr id="1746" name="Google Shape;1746;p143"/>
          <p:cNvSpPr/>
          <p:nvPr/>
        </p:nvSpPr>
        <p:spPr>
          <a:xfrm>
            <a:off x="2976838"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a:t>
            </a:r>
            <a:r>
              <a:rPr lang="fr">
                <a:latin typeface="Lato"/>
                <a:ea typeface="Lato"/>
                <a:cs typeface="Lato"/>
                <a:sym typeface="Lato"/>
              </a:rPr>
              <a:t>hould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(Devrait avoir)</a:t>
            </a:r>
            <a:endParaRPr>
              <a:latin typeface="Lato"/>
              <a:ea typeface="Lato"/>
              <a:cs typeface="Lato"/>
              <a:sym typeface="Lato"/>
            </a:endParaRPr>
          </a:p>
        </p:txBody>
      </p:sp>
      <p:sp>
        <p:nvSpPr>
          <p:cNvPr id="1747" name="Google Shape;1747;p143"/>
          <p:cNvSpPr/>
          <p:nvPr/>
        </p:nvSpPr>
        <p:spPr>
          <a:xfrm>
            <a:off x="4687863"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CO</a:t>
            </a:r>
            <a:r>
              <a:rPr lang="fr">
                <a:latin typeface="Lato"/>
                <a:ea typeface="Lato"/>
                <a:cs typeface="Lato"/>
                <a:sym typeface="Lato"/>
              </a:rPr>
              <a:t>uld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(Pourrait avoir)</a:t>
            </a:r>
            <a:endParaRPr>
              <a:latin typeface="Lato"/>
              <a:ea typeface="Lato"/>
              <a:cs typeface="Lato"/>
              <a:sym typeface="Lato"/>
            </a:endParaRPr>
          </a:p>
        </p:txBody>
      </p:sp>
      <p:sp>
        <p:nvSpPr>
          <p:cNvPr id="1748" name="Google Shape;1748;p143"/>
          <p:cNvSpPr/>
          <p:nvPr/>
        </p:nvSpPr>
        <p:spPr>
          <a:xfrm>
            <a:off x="6398888"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W</a:t>
            </a:r>
            <a:r>
              <a:rPr lang="fr">
                <a:latin typeface="Lato"/>
                <a:ea typeface="Lato"/>
                <a:cs typeface="Lato"/>
                <a:sym typeface="Lato"/>
              </a:rPr>
              <a:t>on’t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(N’aura pas)</a:t>
            </a:r>
            <a:endParaRPr>
              <a:latin typeface="Lato"/>
              <a:ea typeface="Lato"/>
              <a:cs typeface="Lato"/>
              <a:sym typeface="Lato"/>
            </a:endParaRPr>
          </a:p>
        </p:txBody>
      </p:sp>
      <p:sp>
        <p:nvSpPr>
          <p:cNvPr id="1749" name="Google Shape;1749;p143"/>
          <p:cNvSpPr/>
          <p:nvPr/>
        </p:nvSpPr>
        <p:spPr>
          <a:xfrm>
            <a:off x="3328650" y="971550"/>
            <a:ext cx="533700" cy="2973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Mo</a:t>
            </a:r>
            <a:endParaRPr>
              <a:latin typeface="Lato"/>
              <a:ea typeface="Lato"/>
              <a:cs typeface="Lato"/>
              <a:sym typeface="Lato"/>
            </a:endParaRPr>
          </a:p>
        </p:txBody>
      </p:sp>
      <p:sp>
        <p:nvSpPr>
          <p:cNvPr id="1750" name="Google Shape;1750;p143"/>
          <p:cNvSpPr/>
          <p:nvPr/>
        </p:nvSpPr>
        <p:spPr>
          <a:xfrm>
            <a:off x="3979650" y="971550"/>
            <a:ext cx="533700" cy="2973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a:t>
            </a:r>
            <a:endParaRPr>
              <a:latin typeface="Lato"/>
              <a:ea typeface="Lato"/>
              <a:cs typeface="Lato"/>
              <a:sym typeface="Lato"/>
            </a:endParaRPr>
          </a:p>
        </p:txBody>
      </p:sp>
      <p:sp>
        <p:nvSpPr>
          <p:cNvPr id="1751" name="Google Shape;1751;p143"/>
          <p:cNvSpPr/>
          <p:nvPr/>
        </p:nvSpPr>
        <p:spPr>
          <a:xfrm>
            <a:off x="4630650" y="971550"/>
            <a:ext cx="533700" cy="2973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a:t>
            </a:r>
            <a:endParaRPr>
              <a:latin typeface="Lato"/>
              <a:ea typeface="Lato"/>
              <a:cs typeface="Lato"/>
              <a:sym typeface="Lato"/>
            </a:endParaRPr>
          </a:p>
        </p:txBody>
      </p:sp>
      <p:sp>
        <p:nvSpPr>
          <p:cNvPr id="1752" name="Google Shape;1752;p143"/>
          <p:cNvSpPr/>
          <p:nvPr/>
        </p:nvSpPr>
        <p:spPr>
          <a:xfrm>
            <a:off x="5281650" y="971550"/>
            <a:ext cx="533700" cy="2973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W</a:t>
            </a:r>
            <a:endParaRPr>
              <a:latin typeface="Lato"/>
              <a:ea typeface="Lato"/>
              <a:cs typeface="Lato"/>
              <a:sym typeface="Lato"/>
            </a:endParaRPr>
          </a:p>
        </p:txBody>
      </p:sp>
      <p:cxnSp>
        <p:nvCxnSpPr>
          <p:cNvPr id="1753" name="Google Shape;1753;p143"/>
          <p:cNvCxnSpPr>
            <a:stCxn id="1749" idx="2"/>
            <a:endCxn id="1745" idx="0"/>
          </p:cNvCxnSpPr>
          <p:nvPr/>
        </p:nvCxnSpPr>
        <p:spPr>
          <a:xfrm rot="5400000">
            <a:off x="2438100" y="836250"/>
            <a:ext cx="724800" cy="15900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754" name="Google Shape;1754;p143"/>
          <p:cNvCxnSpPr>
            <a:stCxn id="1750" idx="2"/>
            <a:endCxn id="1746" idx="0"/>
          </p:cNvCxnSpPr>
          <p:nvPr/>
        </p:nvCxnSpPr>
        <p:spPr>
          <a:xfrm rot="5400000">
            <a:off x="3619050" y="1366200"/>
            <a:ext cx="724800" cy="5301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755" name="Google Shape;1755;p143"/>
          <p:cNvCxnSpPr>
            <a:stCxn id="1751" idx="2"/>
            <a:endCxn id="1747" idx="0"/>
          </p:cNvCxnSpPr>
          <p:nvPr/>
        </p:nvCxnSpPr>
        <p:spPr>
          <a:xfrm flipH="1" rot="-5400000">
            <a:off x="4800150" y="1366200"/>
            <a:ext cx="724800" cy="5301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756" name="Google Shape;1756;p143"/>
          <p:cNvCxnSpPr>
            <a:stCxn id="1752" idx="2"/>
            <a:endCxn id="1748" idx="0"/>
          </p:cNvCxnSpPr>
          <p:nvPr/>
        </p:nvCxnSpPr>
        <p:spPr>
          <a:xfrm flipH="1" rot="-5400000">
            <a:off x="5981100" y="836250"/>
            <a:ext cx="724800" cy="1590000"/>
          </a:xfrm>
          <a:prstGeom prst="curvedConnector3">
            <a:avLst>
              <a:gd fmla="val 49993" name="adj1"/>
            </a:avLst>
          </a:prstGeom>
          <a:noFill/>
          <a:ln cap="flat" cmpd="sng" w="9525">
            <a:solidFill>
              <a:schemeClr val="dk2"/>
            </a:solidFill>
            <a:prstDash val="solid"/>
            <a:round/>
            <a:headEnd len="med" w="med" type="none"/>
            <a:tailEnd len="med" w="med" type="none"/>
          </a:ln>
        </p:spPr>
      </p:cxnSp>
      <p:sp>
        <p:nvSpPr>
          <p:cNvPr id="1757" name="Google Shape;1757;p143"/>
          <p:cNvSpPr/>
          <p:nvPr/>
        </p:nvSpPr>
        <p:spPr>
          <a:xfrm>
            <a:off x="1252550" y="2674625"/>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58" name="Google Shape;1758;p143"/>
          <p:cNvSpPr/>
          <p:nvPr/>
        </p:nvSpPr>
        <p:spPr>
          <a:xfrm>
            <a:off x="1252550" y="3112450"/>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59" name="Google Shape;1759;p143"/>
          <p:cNvSpPr/>
          <p:nvPr/>
        </p:nvSpPr>
        <p:spPr>
          <a:xfrm>
            <a:off x="1252550" y="3550275"/>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60" name="Google Shape;1760;p143"/>
          <p:cNvSpPr/>
          <p:nvPr/>
        </p:nvSpPr>
        <p:spPr>
          <a:xfrm>
            <a:off x="1252550" y="3988100"/>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61" name="Google Shape;1761;p143"/>
          <p:cNvSpPr/>
          <p:nvPr/>
        </p:nvSpPr>
        <p:spPr>
          <a:xfrm>
            <a:off x="2976850" y="2674625"/>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62" name="Google Shape;1762;p143"/>
          <p:cNvSpPr/>
          <p:nvPr/>
        </p:nvSpPr>
        <p:spPr>
          <a:xfrm>
            <a:off x="2976850" y="3112450"/>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63" name="Google Shape;1763;p143"/>
          <p:cNvSpPr/>
          <p:nvPr/>
        </p:nvSpPr>
        <p:spPr>
          <a:xfrm>
            <a:off x="1265825" y="4425925"/>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64" name="Google Shape;1764;p143"/>
          <p:cNvSpPr/>
          <p:nvPr/>
        </p:nvSpPr>
        <p:spPr>
          <a:xfrm>
            <a:off x="4681238" y="2674625"/>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65" name="Google Shape;1765;p143"/>
          <p:cNvSpPr/>
          <p:nvPr/>
        </p:nvSpPr>
        <p:spPr>
          <a:xfrm>
            <a:off x="4681238" y="3112450"/>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66" name="Google Shape;1766;p143"/>
          <p:cNvSpPr/>
          <p:nvPr/>
        </p:nvSpPr>
        <p:spPr>
          <a:xfrm>
            <a:off x="4681238" y="3550275"/>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67" name="Google Shape;1767;p143"/>
          <p:cNvSpPr/>
          <p:nvPr/>
        </p:nvSpPr>
        <p:spPr>
          <a:xfrm>
            <a:off x="4681238" y="3988100"/>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68" name="Google Shape;1768;p143"/>
          <p:cNvSpPr/>
          <p:nvPr/>
        </p:nvSpPr>
        <p:spPr>
          <a:xfrm>
            <a:off x="4694513" y="4425925"/>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
        <p:nvSpPr>
          <p:cNvPr id="1769" name="Google Shape;1769;p143"/>
          <p:cNvSpPr/>
          <p:nvPr/>
        </p:nvSpPr>
        <p:spPr>
          <a:xfrm>
            <a:off x="6398888" y="3550275"/>
            <a:ext cx="1479300" cy="297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Caractéristiques</a:t>
            </a:r>
            <a:endParaRPr sz="1300">
              <a:latin typeface="Lato"/>
              <a:ea typeface="Lato"/>
              <a:cs typeface="Lato"/>
              <a:sym typeface="Lato"/>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1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méthode MoSCoW</a:t>
            </a:r>
            <a:endParaRPr/>
          </a:p>
        </p:txBody>
      </p:sp>
      <p:sp>
        <p:nvSpPr>
          <p:cNvPr id="1775" name="Google Shape;1775;p144"/>
          <p:cNvSpPr/>
          <p:nvPr/>
        </p:nvSpPr>
        <p:spPr>
          <a:xfrm>
            <a:off x="1974450" y="1384050"/>
            <a:ext cx="51951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Respect du temps alloué</a:t>
            </a:r>
            <a:endParaRPr sz="1300">
              <a:latin typeface="Lato"/>
              <a:ea typeface="Lato"/>
              <a:cs typeface="Lato"/>
              <a:sym typeface="Lato"/>
            </a:endParaRPr>
          </a:p>
        </p:txBody>
      </p:sp>
      <p:sp>
        <p:nvSpPr>
          <p:cNvPr id="1776" name="Google Shape;1776;p144"/>
          <p:cNvSpPr/>
          <p:nvPr/>
        </p:nvSpPr>
        <p:spPr>
          <a:xfrm>
            <a:off x="1974450" y="1823100"/>
            <a:ext cx="51951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Respect du budget alloué</a:t>
            </a:r>
            <a:endParaRPr sz="1300">
              <a:latin typeface="Lato"/>
              <a:ea typeface="Lato"/>
              <a:cs typeface="Lato"/>
              <a:sym typeface="Lato"/>
            </a:endParaRPr>
          </a:p>
        </p:txBody>
      </p:sp>
      <p:sp>
        <p:nvSpPr>
          <p:cNvPr id="1777" name="Google Shape;1777;p144"/>
          <p:cNvSpPr/>
          <p:nvPr/>
        </p:nvSpPr>
        <p:spPr>
          <a:xfrm>
            <a:off x="1974450" y="2262150"/>
            <a:ext cx="51951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Pallier le manque de compétences de l’équipe</a:t>
            </a:r>
            <a:endParaRPr sz="1300">
              <a:latin typeface="Lato"/>
              <a:ea typeface="Lato"/>
              <a:cs typeface="Lato"/>
              <a:sym typeface="Lato"/>
            </a:endParaRPr>
          </a:p>
        </p:txBody>
      </p:sp>
      <p:sp>
        <p:nvSpPr>
          <p:cNvPr id="1778" name="Google Shape;1778;p144"/>
          <p:cNvSpPr/>
          <p:nvPr/>
        </p:nvSpPr>
        <p:spPr>
          <a:xfrm>
            <a:off x="1974450" y="2701200"/>
            <a:ext cx="51951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Savoir prioriser dans une gestion multi-projets</a:t>
            </a:r>
            <a:endParaRPr sz="1300">
              <a:latin typeface="Lato"/>
              <a:ea typeface="Lato"/>
              <a:cs typeface="Lato"/>
              <a:sym typeface="Lato"/>
            </a:endParaRPr>
          </a:p>
        </p:txBody>
      </p:sp>
      <p:sp>
        <p:nvSpPr>
          <p:cNvPr id="1779" name="Google Shape;1779;p144"/>
          <p:cNvSpPr/>
          <p:nvPr/>
        </p:nvSpPr>
        <p:spPr>
          <a:xfrm>
            <a:off x="1974450" y="3140250"/>
            <a:ext cx="51951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Identifier et développer les “Won’t Have”</a:t>
            </a:r>
            <a:endParaRPr sz="1300">
              <a:latin typeface="Lato"/>
              <a:ea typeface="Lato"/>
              <a:cs typeface="Lato"/>
              <a:sym typeface="Lato"/>
            </a:endParaRPr>
          </a:p>
        </p:txBody>
      </p:sp>
      <p:sp>
        <p:nvSpPr>
          <p:cNvPr id="1780" name="Google Shape;1780;p144"/>
          <p:cNvSpPr/>
          <p:nvPr/>
        </p:nvSpPr>
        <p:spPr>
          <a:xfrm>
            <a:off x="1974450" y="3579300"/>
            <a:ext cx="51951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Optimiser le temps</a:t>
            </a:r>
            <a:endParaRPr sz="1300">
              <a:latin typeface="Lato"/>
              <a:ea typeface="Lato"/>
              <a:cs typeface="Lato"/>
              <a:sym typeface="Lato"/>
            </a:endParaRPr>
          </a:p>
        </p:txBody>
      </p:sp>
      <p:sp>
        <p:nvSpPr>
          <p:cNvPr id="1781" name="Google Shape;1781;p144"/>
          <p:cNvSpPr/>
          <p:nvPr/>
        </p:nvSpPr>
        <p:spPr>
          <a:xfrm>
            <a:off x="1974450" y="4018350"/>
            <a:ext cx="51951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Prendre des décisions efficaces</a:t>
            </a:r>
            <a:endParaRPr sz="1300">
              <a:latin typeface="Lato"/>
              <a:ea typeface="Lato"/>
              <a:cs typeface="Lato"/>
              <a:sym typeface="Lato"/>
            </a:endParaRPr>
          </a:p>
        </p:txBody>
      </p:sp>
      <p:sp>
        <p:nvSpPr>
          <p:cNvPr id="1782" name="Google Shape;1782;p144"/>
          <p:cNvSpPr/>
          <p:nvPr/>
        </p:nvSpPr>
        <p:spPr>
          <a:xfrm>
            <a:off x="1656200" y="1337300"/>
            <a:ext cx="452700" cy="433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1</a:t>
            </a:r>
            <a:endParaRPr>
              <a:latin typeface="Lato"/>
              <a:ea typeface="Lato"/>
              <a:cs typeface="Lato"/>
              <a:sym typeface="Lato"/>
            </a:endParaRPr>
          </a:p>
        </p:txBody>
      </p:sp>
      <p:sp>
        <p:nvSpPr>
          <p:cNvPr id="1783" name="Google Shape;1783;p144"/>
          <p:cNvSpPr/>
          <p:nvPr/>
        </p:nvSpPr>
        <p:spPr>
          <a:xfrm>
            <a:off x="1656200" y="1765650"/>
            <a:ext cx="452700" cy="433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a:t>
            </a:r>
            <a:endParaRPr>
              <a:latin typeface="Lato"/>
              <a:ea typeface="Lato"/>
              <a:cs typeface="Lato"/>
              <a:sym typeface="Lato"/>
            </a:endParaRPr>
          </a:p>
        </p:txBody>
      </p:sp>
      <p:sp>
        <p:nvSpPr>
          <p:cNvPr id="1784" name="Google Shape;1784;p144"/>
          <p:cNvSpPr/>
          <p:nvPr/>
        </p:nvSpPr>
        <p:spPr>
          <a:xfrm>
            <a:off x="1656200" y="2204700"/>
            <a:ext cx="452700" cy="433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a:t>
            </a:r>
            <a:endParaRPr>
              <a:latin typeface="Lato"/>
              <a:ea typeface="Lato"/>
              <a:cs typeface="Lato"/>
              <a:sym typeface="Lato"/>
            </a:endParaRPr>
          </a:p>
        </p:txBody>
      </p:sp>
      <p:sp>
        <p:nvSpPr>
          <p:cNvPr id="1785" name="Google Shape;1785;p144"/>
          <p:cNvSpPr/>
          <p:nvPr/>
        </p:nvSpPr>
        <p:spPr>
          <a:xfrm>
            <a:off x="1656200" y="2643750"/>
            <a:ext cx="452700" cy="433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4</a:t>
            </a:r>
            <a:endParaRPr>
              <a:latin typeface="Lato"/>
              <a:ea typeface="Lato"/>
              <a:cs typeface="Lato"/>
              <a:sym typeface="Lato"/>
            </a:endParaRPr>
          </a:p>
        </p:txBody>
      </p:sp>
      <p:sp>
        <p:nvSpPr>
          <p:cNvPr id="1786" name="Google Shape;1786;p144"/>
          <p:cNvSpPr/>
          <p:nvPr/>
        </p:nvSpPr>
        <p:spPr>
          <a:xfrm>
            <a:off x="1656200" y="3111525"/>
            <a:ext cx="452700" cy="433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5</a:t>
            </a:r>
            <a:endParaRPr>
              <a:latin typeface="Lato"/>
              <a:ea typeface="Lato"/>
              <a:cs typeface="Lato"/>
              <a:sym typeface="Lato"/>
            </a:endParaRPr>
          </a:p>
        </p:txBody>
      </p:sp>
      <p:sp>
        <p:nvSpPr>
          <p:cNvPr id="1787" name="Google Shape;1787;p144"/>
          <p:cNvSpPr/>
          <p:nvPr/>
        </p:nvSpPr>
        <p:spPr>
          <a:xfrm>
            <a:off x="1656200" y="3521850"/>
            <a:ext cx="452700" cy="433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6</a:t>
            </a:r>
            <a:endParaRPr>
              <a:latin typeface="Lato"/>
              <a:ea typeface="Lato"/>
              <a:cs typeface="Lato"/>
              <a:sym typeface="Lato"/>
            </a:endParaRPr>
          </a:p>
        </p:txBody>
      </p:sp>
      <p:sp>
        <p:nvSpPr>
          <p:cNvPr id="1788" name="Google Shape;1788;p144"/>
          <p:cNvSpPr/>
          <p:nvPr/>
        </p:nvSpPr>
        <p:spPr>
          <a:xfrm>
            <a:off x="1656200" y="3932175"/>
            <a:ext cx="452700" cy="433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7</a:t>
            </a:r>
            <a:endParaRPr>
              <a:latin typeface="Lato"/>
              <a:ea typeface="Lato"/>
              <a:cs typeface="Lato"/>
              <a:sym typeface="Lato"/>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p1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méthode MoSCoW</a:t>
            </a:r>
            <a:endParaRPr/>
          </a:p>
        </p:txBody>
      </p:sp>
      <p:sp>
        <p:nvSpPr>
          <p:cNvPr id="1794" name="Google Shape;1794;p145"/>
          <p:cNvSpPr/>
          <p:nvPr/>
        </p:nvSpPr>
        <p:spPr>
          <a:xfrm>
            <a:off x="1265813"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
            </a:r>
            <a:r>
              <a:rPr lang="fr">
                <a:latin typeface="Lato"/>
                <a:ea typeface="Lato"/>
                <a:cs typeface="Lato"/>
                <a:sym typeface="Lato"/>
              </a:rPr>
              <a:t>ust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a:t>
            </a:r>
            <a:r>
              <a:rPr b="1" lang="fr">
                <a:latin typeface="Lato"/>
                <a:ea typeface="Lato"/>
                <a:cs typeface="Lato"/>
                <a:sym typeface="Lato"/>
              </a:rPr>
              <a:t>O</a:t>
            </a:r>
            <a:r>
              <a:rPr lang="fr">
                <a:latin typeface="Lato"/>
                <a:ea typeface="Lato"/>
                <a:cs typeface="Lato"/>
                <a:sym typeface="Lato"/>
              </a:rPr>
              <a:t>it avoir)</a:t>
            </a:r>
            <a:endParaRPr>
              <a:latin typeface="Lato"/>
              <a:ea typeface="Lato"/>
              <a:cs typeface="Lato"/>
              <a:sym typeface="Lato"/>
            </a:endParaRPr>
          </a:p>
        </p:txBody>
      </p:sp>
      <p:sp>
        <p:nvSpPr>
          <p:cNvPr id="1795" name="Google Shape;1795;p145"/>
          <p:cNvSpPr/>
          <p:nvPr/>
        </p:nvSpPr>
        <p:spPr>
          <a:xfrm>
            <a:off x="2976838"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a:t>
            </a:r>
            <a:r>
              <a:rPr lang="fr">
                <a:latin typeface="Lato"/>
                <a:ea typeface="Lato"/>
                <a:cs typeface="Lato"/>
                <a:sym typeface="Lato"/>
              </a:rPr>
              <a:t>hould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(Devrait avoir)</a:t>
            </a:r>
            <a:endParaRPr>
              <a:latin typeface="Lato"/>
              <a:ea typeface="Lato"/>
              <a:cs typeface="Lato"/>
              <a:sym typeface="Lato"/>
            </a:endParaRPr>
          </a:p>
        </p:txBody>
      </p:sp>
      <p:sp>
        <p:nvSpPr>
          <p:cNvPr id="1796" name="Google Shape;1796;p145"/>
          <p:cNvSpPr/>
          <p:nvPr/>
        </p:nvSpPr>
        <p:spPr>
          <a:xfrm>
            <a:off x="4687863"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CO</a:t>
            </a:r>
            <a:r>
              <a:rPr lang="fr">
                <a:latin typeface="Lato"/>
                <a:ea typeface="Lato"/>
                <a:cs typeface="Lato"/>
                <a:sym typeface="Lato"/>
              </a:rPr>
              <a:t>uld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(Pourrait avoir)</a:t>
            </a:r>
            <a:endParaRPr>
              <a:latin typeface="Lato"/>
              <a:ea typeface="Lato"/>
              <a:cs typeface="Lato"/>
              <a:sym typeface="Lato"/>
            </a:endParaRPr>
          </a:p>
        </p:txBody>
      </p:sp>
      <p:sp>
        <p:nvSpPr>
          <p:cNvPr id="1797" name="Google Shape;1797;p145"/>
          <p:cNvSpPr/>
          <p:nvPr/>
        </p:nvSpPr>
        <p:spPr>
          <a:xfrm>
            <a:off x="6398888"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W</a:t>
            </a:r>
            <a:r>
              <a:rPr lang="fr">
                <a:latin typeface="Lato"/>
                <a:ea typeface="Lato"/>
                <a:cs typeface="Lato"/>
                <a:sym typeface="Lato"/>
              </a:rPr>
              <a:t>on’t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(N’aura pas)</a:t>
            </a:r>
            <a:endParaRPr>
              <a:latin typeface="Lato"/>
              <a:ea typeface="Lato"/>
              <a:cs typeface="Lato"/>
              <a:sym typeface="Lato"/>
            </a:endParaRPr>
          </a:p>
        </p:txBody>
      </p:sp>
      <p:sp>
        <p:nvSpPr>
          <p:cNvPr id="1798" name="Google Shape;1798;p145"/>
          <p:cNvSpPr/>
          <p:nvPr/>
        </p:nvSpPr>
        <p:spPr>
          <a:xfrm>
            <a:off x="1203975" y="1903500"/>
            <a:ext cx="1648500" cy="619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9" name="Google Shape;1799;p145"/>
          <p:cNvSpPr/>
          <p:nvPr/>
        </p:nvSpPr>
        <p:spPr>
          <a:xfrm>
            <a:off x="1203975" y="2661025"/>
            <a:ext cx="1648500" cy="370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Éléments essentiels </a:t>
            </a:r>
            <a:endParaRPr sz="1200">
              <a:latin typeface="Lato"/>
              <a:ea typeface="Lato"/>
              <a:cs typeface="Lato"/>
              <a:sym typeface="Lato"/>
            </a:endParaRPr>
          </a:p>
        </p:txBody>
      </p:sp>
      <p:sp>
        <p:nvSpPr>
          <p:cNvPr id="1800" name="Google Shape;1800;p145"/>
          <p:cNvSpPr/>
          <p:nvPr/>
        </p:nvSpPr>
        <p:spPr>
          <a:xfrm>
            <a:off x="1203975" y="3120650"/>
            <a:ext cx="1648500" cy="1613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Fonctionnalités / Exigences de base sans lesquelles le produit ne serait pas viable</a:t>
            </a:r>
            <a:endParaRPr sz="1200">
              <a:latin typeface="Lato"/>
              <a:ea typeface="Lato"/>
              <a:cs typeface="Lato"/>
              <a:sym typeface="Lato"/>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p1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méthode MoSCoW</a:t>
            </a:r>
            <a:endParaRPr/>
          </a:p>
        </p:txBody>
      </p:sp>
      <p:sp>
        <p:nvSpPr>
          <p:cNvPr id="1806" name="Google Shape;1806;p146"/>
          <p:cNvSpPr/>
          <p:nvPr/>
        </p:nvSpPr>
        <p:spPr>
          <a:xfrm>
            <a:off x="1265813"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
            </a:r>
            <a:r>
              <a:rPr lang="fr">
                <a:latin typeface="Lato"/>
                <a:ea typeface="Lato"/>
                <a:cs typeface="Lato"/>
                <a:sym typeface="Lato"/>
              </a:rPr>
              <a:t>ust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a:t>
            </a:r>
            <a:r>
              <a:rPr b="1" lang="fr">
                <a:latin typeface="Lato"/>
                <a:ea typeface="Lato"/>
                <a:cs typeface="Lato"/>
                <a:sym typeface="Lato"/>
              </a:rPr>
              <a:t>O</a:t>
            </a:r>
            <a:r>
              <a:rPr lang="fr">
                <a:latin typeface="Lato"/>
                <a:ea typeface="Lato"/>
                <a:cs typeface="Lato"/>
                <a:sym typeface="Lato"/>
              </a:rPr>
              <a:t>it avoir)</a:t>
            </a:r>
            <a:endParaRPr>
              <a:latin typeface="Lato"/>
              <a:ea typeface="Lato"/>
              <a:cs typeface="Lato"/>
              <a:sym typeface="Lato"/>
            </a:endParaRPr>
          </a:p>
        </p:txBody>
      </p:sp>
      <p:sp>
        <p:nvSpPr>
          <p:cNvPr id="1807" name="Google Shape;1807;p146"/>
          <p:cNvSpPr/>
          <p:nvPr/>
        </p:nvSpPr>
        <p:spPr>
          <a:xfrm>
            <a:off x="2976838"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a:t>
            </a:r>
            <a:r>
              <a:rPr lang="fr">
                <a:latin typeface="Lato"/>
                <a:ea typeface="Lato"/>
                <a:cs typeface="Lato"/>
                <a:sym typeface="Lato"/>
              </a:rPr>
              <a:t>hould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(Devrait avoir)</a:t>
            </a:r>
            <a:endParaRPr>
              <a:latin typeface="Lato"/>
              <a:ea typeface="Lato"/>
              <a:cs typeface="Lato"/>
              <a:sym typeface="Lato"/>
            </a:endParaRPr>
          </a:p>
        </p:txBody>
      </p:sp>
      <p:sp>
        <p:nvSpPr>
          <p:cNvPr id="1808" name="Google Shape;1808;p146"/>
          <p:cNvSpPr/>
          <p:nvPr/>
        </p:nvSpPr>
        <p:spPr>
          <a:xfrm>
            <a:off x="4687863"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CO</a:t>
            </a:r>
            <a:r>
              <a:rPr lang="fr">
                <a:latin typeface="Lato"/>
                <a:ea typeface="Lato"/>
                <a:cs typeface="Lato"/>
                <a:sym typeface="Lato"/>
              </a:rPr>
              <a:t>uld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(Pourrait avoir)</a:t>
            </a:r>
            <a:endParaRPr>
              <a:latin typeface="Lato"/>
              <a:ea typeface="Lato"/>
              <a:cs typeface="Lato"/>
              <a:sym typeface="Lato"/>
            </a:endParaRPr>
          </a:p>
        </p:txBody>
      </p:sp>
      <p:sp>
        <p:nvSpPr>
          <p:cNvPr id="1809" name="Google Shape;1809;p146"/>
          <p:cNvSpPr/>
          <p:nvPr/>
        </p:nvSpPr>
        <p:spPr>
          <a:xfrm>
            <a:off x="6398888"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W</a:t>
            </a:r>
            <a:r>
              <a:rPr lang="fr">
                <a:latin typeface="Lato"/>
                <a:ea typeface="Lato"/>
                <a:cs typeface="Lato"/>
                <a:sym typeface="Lato"/>
              </a:rPr>
              <a:t>on’t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(N’aura pas)</a:t>
            </a:r>
            <a:endParaRPr>
              <a:latin typeface="Lato"/>
              <a:ea typeface="Lato"/>
              <a:cs typeface="Lato"/>
              <a:sym typeface="Lato"/>
            </a:endParaRPr>
          </a:p>
        </p:txBody>
      </p:sp>
      <p:sp>
        <p:nvSpPr>
          <p:cNvPr id="1810" name="Google Shape;1810;p146"/>
          <p:cNvSpPr/>
          <p:nvPr/>
        </p:nvSpPr>
        <p:spPr>
          <a:xfrm>
            <a:off x="2892250" y="1900400"/>
            <a:ext cx="1648500" cy="619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1" name="Google Shape;1811;p146"/>
          <p:cNvSpPr/>
          <p:nvPr/>
        </p:nvSpPr>
        <p:spPr>
          <a:xfrm>
            <a:off x="2892250" y="2652275"/>
            <a:ext cx="1648500" cy="370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Éléments importants</a:t>
            </a:r>
            <a:endParaRPr sz="1200">
              <a:latin typeface="Lato"/>
              <a:ea typeface="Lato"/>
              <a:cs typeface="Lato"/>
              <a:sym typeface="Lato"/>
            </a:endParaRPr>
          </a:p>
        </p:txBody>
      </p:sp>
      <p:sp>
        <p:nvSpPr>
          <p:cNvPr id="1812" name="Google Shape;1812;p146"/>
          <p:cNvSpPr/>
          <p:nvPr/>
        </p:nvSpPr>
        <p:spPr>
          <a:xfrm>
            <a:off x="2185750" y="3112450"/>
            <a:ext cx="3061500" cy="1421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Pas aussi critiques que les “Must Have”, contribuent à  la valeur globale du produit mais leur absence ne compromet pas nécessairement la viabilité du projet. </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Inclus dans la version initiale du projet mais peuvent être repoussés si nécessaire.</a:t>
            </a:r>
            <a:endParaRPr sz="1200">
              <a:latin typeface="Lato"/>
              <a:ea typeface="Lato"/>
              <a:cs typeface="Lato"/>
              <a:sym typeface="Lato"/>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6" name="Shape 1816"/>
        <p:cNvGrpSpPr/>
        <p:nvPr/>
      </p:nvGrpSpPr>
      <p:grpSpPr>
        <a:xfrm>
          <a:off x="0" y="0"/>
          <a:ext cx="0" cy="0"/>
          <a:chOff x="0" y="0"/>
          <a:chExt cx="0" cy="0"/>
        </a:xfrm>
      </p:grpSpPr>
      <p:sp>
        <p:nvSpPr>
          <p:cNvPr id="1817" name="Google Shape;1817;p1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méthode MoSCoW</a:t>
            </a:r>
            <a:endParaRPr/>
          </a:p>
        </p:txBody>
      </p:sp>
      <p:sp>
        <p:nvSpPr>
          <p:cNvPr id="1818" name="Google Shape;1818;p147"/>
          <p:cNvSpPr/>
          <p:nvPr/>
        </p:nvSpPr>
        <p:spPr>
          <a:xfrm>
            <a:off x="1265813"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
            </a:r>
            <a:r>
              <a:rPr lang="fr">
                <a:latin typeface="Lato"/>
                <a:ea typeface="Lato"/>
                <a:cs typeface="Lato"/>
                <a:sym typeface="Lato"/>
              </a:rPr>
              <a:t>ust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a:t>
            </a:r>
            <a:r>
              <a:rPr b="1" lang="fr">
                <a:latin typeface="Lato"/>
                <a:ea typeface="Lato"/>
                <a:cs typeface="Lato"/>
                <a:sym typeface="Lato"/>
              </a:rPr>
              <a:t>O</a:t>
            </a:r>
            <a:r>
              <a:rPr lang="fr">
                <a:latin typeface="Lato"/>
                <a:ea typeface="Lato"/>
                <a:cs typeface="Lato"/>
                <a:sym typeface="Lato"/>
              </a:rPr>
              <a:t>it avoir)</a:t>
            </a:r>
            <a:endParaRPr>
              <a:latin typeface="Lato"/>
              <a:ea typeface="Lato"/>
              <a:cs typeface="Lato"/>
              <a:sym typeface="Lato"/>
            </a:endParaRPr>
          </a:p>
        </p:txBody>
      </p:sp>
      <p:sp>
        <p:nvSpPr>
          <p:cNvPr id="1819" name="Google Shape;1819;p147"/>
          <p:cNvSpPr/>
          <p:nvPr/>
        </p:nvSpPr>
        <p:spPr>
          <a:xfrm>
            <a:off x="2976838"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a:t>
            </a:r>
            <a:r>
              <a:rPr lang="fr">
                <a:latin typeface="Lato"/>
                <a:ea typeface="Lato"/>
                <a:cs typeface="Lato"/>
                <a:sym typeface="Lato"/>
              </a:rPr>
              <a:t>hould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(Devrait avoir)</a:t>
            </a:r>
            <a:endParaRPr>
              <a:latin typeface="Lato"/>
              <a:ea typeface="Lato"/>
              <a:cs typeface="Lato"/>
              <a:sym typeface="Lato"/>
            </a:endParaRPr>
          </a:p>
        </p:txBody>
      </p:sp>
      <p:sp>
        <p:nvSpPr>
          <p:cNvPr id="1820" name="Google Shape;1820;p147"/>
          <p:cNvSpPr/>
          <p:nvPr/>
        </p:nvSpPr>
        <p:spPr>
          <a:xfrm>
            <a:off x="4687863"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CO</a:t>
            </a:r>
            <a:r>
              <a:rPr lang="fr">
                <a:latin typeface="Lato"/>
                <a:ea typeface="Lato"/>
                <a:cs typeface="Lato"/>
                <a:sym typeface="Lato"/>
              </a:rPr>
              <a:t>uld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(Pourrait avoir)</a:t>
            </a:r>
            <a:endParaRPr>
              <a:latin typeface="Lato"/>
              <a:ea typeface="Lato"/>
              <a:cs typeface="Lato"/>
              <a:sym typeface="Lato"/>
            </a:endParaRPr>
          </a:p>
        </p:txBody>
      </p:sp>
      <p:sp>
        <p:nvSpPr>
          <p:cNvPr id="1821" name="Google Shape;1821;p147"/>
          <p:cNvSpPr/>
          <p:nvPr/>
        </p:nvSpPr>
        <p:spPr>
          <a:xfrm>
            <a:off x="6398888"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W</a:t>
            </a:r>
            <a:r>
              <a:rPr lang="fr">
                <a:latin typeface="Lato"/>
                <a:ea typeface="Lato"/>
                <a:cs typeface="Lato"/>
                <a:sym typeface="Lato"/>
              </a:rPr>
              <a:t>on’t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(N’aura pas)</a:t>
            </a:r>
            <a:endParaRPr>
              <a:latin typeface="Lato"/>
              <a:ea typeface="Lato"/>
              <a:cs typeface="Lato"/>
              <a:sym typeface="Lato"/>
            </a:endParaRPr>
          </a:p>
        </p:txBody>
      </p:sp>
      <p:sp>
        <p:nvSpPr>
          <p:cNvPr id="1822" name="Google Shape;1822;p147"/>
          <p:cNvSpPr/>
          <p:nvPr/>
        </p:nvSpPr>
        <p:spPr>
          <a:xfrm>
            <a:off x="4603275" y="1900400"/>
            <a:ext cx="1648500" cy="619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3" name="Google Shape;1823;p147"/>
          <p:cNvSpPr/>
          <p:nvPr/>
        </p:nvSpPr>
        <p:spPr>
          <a:xfrm>
            <a:off x="4603275" y="2589245"/>
            <a:ext cx="1648500" cy="370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Éléments souhaitables</a:t>
            </a:r>
            <a:endParaRPr sz="900">
              <a:latin typeface="Lato"/>
              <a:ea typeface="Lato"/>
              <a:cs typeface="Lato"/>
              <a:sym typeface="Lato"/>
            </a:endParaRPr>
          </a:p>
        </p:txBody>
      </p:sp>
      <p:sp>
        <p:nvSpPr>
          <p:cNvPr id="1824" name="Google Shape;1824;p147"/>
          <p:cNvSpPr/>
          <p:nvPr/>
        </p:nvSpPr>
        <p:spPr>
          <a:xfrm>
            <a:off x="3896775" y="3049420"/>
            <a:ext cx="3061500" cy="914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Éléments non essentiels pour la version initiale du produit. Leur inclusion dépendra des ressources disponibles et des contraintes de temps.</a:t>
            </a:r>
            <a:endParaRPr sz="1000">
              <a:latin typeface="Lato"/>
              <a:ea typeface="Lato"/>
              <a:cs typeface="Lato"/>
              <a:sym typeface="Lato"/>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sp>
        <p:nvSpPr>
          <p:cNvPr id="1829" name="Google Shape;1829;p1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méthode MoSCoW</a:t>
            </a:r>
            <a:endParaRPr/>
          </a:p>
        </p:txBody>
      </p:sp>
      <p:sp>
        <p:nvSpPr>
          <p:cNvPr id="1830" name="Google Shape;1830;p148"/>
          <p:cNvSpPr/>
          <p:nvPr/>
        </p:nvSpPr>
        <p:spPr>
          <a:xfrm>
            <a:off x="1265813"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
            </a:r>
            <a:r>
              <a:rPr lang="fr">
                <a:latin typeface="Lato"/>
                <a:ea typeface="Lato"/>
                <a:cs typeface="Lato"/>
                <a:sym typeface="Lato"/>
              </a:rPr>
              <a:t>ust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a:t>
            </a:r>
            <a:r>
              <a:rPr b="1" lang="fr">
                <a:latin typeface="Lato"/>
                <a:ea typeface="Lato"/>
                <a:cs typeface="Lato"/>
                <a:sym typeface="Lato"/>
              </a:rPr>
              <a:t>O</a:t>
            </a:r>
            <a:r>
              <a:rPr lang="fr">
                <a:latin typeface="Lato"/>
                <a:ea typeface="Lato"/>
                <a:cs typeface="Lato"/>
                <a:sym typeface="Lato"/>
              </a:rPr>
              <a:t>it avoir)</a:t>
            </a:r>
            <a:endParaRPr>
              <a:latin typeface="Lato"/>
              <a:ea typeface="Lato"/>
              <a:cs typeface="Lato"/>
              <a:sym typeface="Lato"/>
            </a:endParaRPr>
          </a:p>
        </p:txBody>
      </p:sp>
      <p:sp>
        <p:nvSpPr>
          <p:cNvPr id="1831" name="Google Shape;1831;p148"/>
          <p:cNvSpPr/>
          <p:nvPr/>
        </p:nvSpPr>
        <p:spPr>
          <a:xfrm>
            <a:off x="2976838"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a:t>
            </a:r>
            <a:r>
              <a:rPr lang="fr">
                <a:latin typeface="Lato"/>
                <a:ea typeface="Lato"/>
                <a:cs typeface="Lato"/>
                <a:sym typeface="Lato"/>
              </a:rPr>
              <a:t>hould Have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(Devrait avoir)</a:t>
            </a:r>
            <a:endParaRPr>
              <a:latin typeface="Lato"/>
              <a:ea typeface="Lato"/>
              <a:cs typeface="Lato"/>
              <a:sym typeface="Lato"/>
            </a:endParaRPr>
          </a:p>
        </p:txBody>
      </p:sp>
      <p:sp>
        <p:nvSpPr>
          <p:cNvPr id="1832" name="Google Shape;1832;p148"/>
          <p:cNvSpPr/>
          <p:nvPr/>
        </p:nvSpPr>
        <p:spPr>
          <a:xfrm>
            <a:off x="4687863"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CO</a:t>
            </a:r>
            <a:r>
              <a:rPr lang="fr">
                <a:latin typeface="Lato"/>
                <a:ea typeface="Lato"/>
                <a:cs typeface="Lato"/>
                <a:sym typeface="Lato"/>
              </a:rPr>
              <a:t>uld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(Pourrait avoir)</a:t>
            </a:r>
            <a:endParaRPr>
              <a:latin typeface="Lato"/>
              <a:ea typeface="Lato"/>
              <a:cs typeface="Lato"/>
              <a:sym typeface="Lato"/>
            </a:endParaRPr>
          </a:p>
        </p:txBody>
      </p:sp>
      <p:sp>
        <p:nvSpPr>
          <p:cNvPr id="1833" name="Google Shape;1833;p148"/>
          <p:cNvSpPr/>
          <p:nvPr/>
        </p:nvSpPr>
        <p:spPr>
          <a:xfrm>
            <a:off x="6398888" y="1993550"/>
            <a:ext cx="1479300" cy="4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W</a:t>
            </a:r>
            <a:r>
              <a:rPr lang="fr">
                <a:latin typeface="Lato"/>
                <a:ea typeface="Lato"/>
                <a:cs typeface="Lato"/>
                <a:sym typeface="Lato"/>
              </a:rPr>
              <a:t>on’t Have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(N’aura pas)</a:t>
            </a:r>
            <a:endParaRPr>
              <a:latin typeface="Lato"/>
              <a:ea typeface="Lato"/>
              <a:cs typeface="Lato"/>
              <a:sym typeface="Lato"/>
            </a:endParaRPr>
          </a:p>
        </p:txBody>
      </p:sp>
      <p:sp>
        <p:nvSpPr>
          <p:cNvPr id="1834" name="Google Shape;1834;p148"/>
          <p:cNvSpPr/>
          <p:nvPr/>
        </p:nvSpPr>
        <p:spPr>
          <a:xfrm>
            <a:off x="6314300" y="1868888"/>
            <a:ext cx="1648500" cy="619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5" name="Google Shape;1835;p148"/>
          <p:cNvSpPr/>
          <p:nvPr/>
        </p:nvSpPr>
        <p:spPr>
          <a:xfrm>
            <a:off x="6314300" y="2571745"/>
            <a:ext cx="1648500" cy="370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Éléments explicitements exclus</a:t>
            </a:r>
            <a:endParaRPr sz="1000">
              <a:latin typeface="Lato"/>
              <a:ea typeface="Lato"/>
              <a:cs typeface="Lato"/>
              <a:sym typeface="Lato"/>
            </a:endParaRPr>
          </a:p>
        </p:txBody>
      </p:sp>
      <p:sp>
        <p:nvSpPr>
          <p:cNvPr id="1836" name="Google Shape;1836;p148"/>
          <p:cNvSpPr/>
          <p:nvPr/>
        </p:nvSpPr>
        <p:spPr>
          <a:xfrm>
            <a:off x="5607800" y="3031920"/>
            <a:ext cx="3061500" cy="914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Éléments considérés comme des fonctionnalités futures ou des amélioration futures, ils ne sont pas prioritaires.</a:t>
            </a:r>
            <a:endParaRPr sz="1000">
              <a:latin typeface="Lato"/>
              <a:ea typeface="Lato"/>
              <a:cs typeface="Lato"/>
              <a:sym typeface="Lato"/>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0" name="Shape 1840"/>
        <p:cNvGrpSpPr/>
        <p:nvPr/>
      </p:nvGrpSpPr>
      <p:grpSpPr>
        <a:xfrm>
          <a:off x="0" y="0"/>
          <a:ext cx="0" cy="0"/>
          <a:chOff x="0" y="0"/>
          <a:chExt cx="0" cy="0"/>
        </a:xfrm>
      </p:grpSpPr>
      <p:sp>
        <p:nvSpPr>
          <p:cNvPr id="1841" name="Google Shape;1841;p14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Comment utiliser et mettre en place la méthode ?</a:t>
            </a:r>
            <a:endParaRPr/>
          </a:p>
        </p:txBody>
      </p:sp>
      <p:sp>
        <p:nvSpPr>
          <p:cNvPr id="1842" name="Google Shape;1842;p149"/>
          <p:cNvSpPr/>
          <p:nvPr/>
        </p:nvSpPr>
        <p:spPr>
          <a:xfrm>
            <a:off x="2026550" y="1635625"/>
            <a:ext cx="4927500" cy="442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La constitution de votre équipe de travail </a:t>
            </a:r>
            <a:endParaRPr b="1">
              <a:latin typeface="Lato"/>
              <a:ea typeface="Lato"/>
              <a:cs typeface="Lato"/>
              <a:sym typeface="Lato"/>
            </a:endParaRPr>
          </a:p>
        </p:txBody>
      </p:sp>
      <p:sp>
        <p:nvSpPr>
          <p:cNvPr id="1843" name="Google Shape;1843;p149"/>
          <p:cNvSpPr/>
          <p:nvPr/>
        </p:nvSpPr>
        <p:spPr>
          <a:xfrm>
            <a:off x="905250" y="2427725"/>
            <a:ext cx="7159800" cy="184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L’important ici est de choisir les </a:t>
            </a:r>
            <a:r>
              <a:rPr lang="fr">
                <a:latin typeface="Lato"/>
                <a:ea typeface="Lato"/>
                <a:cs typeface="Lato"/>
                <a:sym typeface="Lato"/>
              </a:rPr>
              <a:t>différents</a:t>
            </a:r>
            <a:r>
              <a:rPr lang="fr">
                <a:latin typeface="Lato"/>
                <a:ea typeface="Lato"/>
                <a:cs typeface="Lato"/>
                <a:sym typeface="Lato"/>
              </a:rPr>
              <a:t> membres qui </a:t>
            </a:r>
            <a:r>
              <a:rPr lang="fr">
                <a:latin typeface="Lato"/>
                <a:ea typeface="Lato"/>
                <a:cs typeface="Lato"/>
                <a:sym typeface="Lato"/>
              </a:rPr>
              <a:t>constituent</a:t>
            </a:r>
            <a:r>
              <a:rPr lang="fr">
                <a:latin typeface="Lato"/>
                <a:ea typeface="Lato"/>
                <a:cs typeface="Lato"/>
                <a:sym typeface="Lato"/>
              </a:rPr>
              <a:t> votre équipe.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Il faut sélectionner les représentants pour chacune des parties prenantes du projet.</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Une fois l’équipe constituée, on peut former un atelier et expliquer quel est le scope de chacun.</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Agir sur la liste des points prioritaires et définir comment vous allez travailler ensemble.</a:t>
            </a:r>
            <a:endParaRPr>
              <a:latin typeface="Lato"/>
              <a:ea typeface="Lato"/>
              <a:cs typeface="Lato"/>
              <a:sym typeface="Lato"/>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p15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Comment utiliser et mettre en place la méthode ?</a:t>
            </a:r>
            <a:endParaRPr/>
          </a:p>
        </p:txBody>
      </p:sp>
      <p:sp>
        <p:nvSpPr>
          <p:cNvPr id="1849" name="Google Shape;1849;p150"/>
          <p:cNvSpPr/>
          <p:nvPr/>
        </p:nvSpPr>
        <p:spPr>
          <a:xfrm>
            <a:off x="2026550" y="1635625"/>
            <a:ext cx="4927500" cy="442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Lister les éléments à classer et </a:t>
            </a:r>
            <a:r>
              <a:rPr b="1" lang="fr">
                <a:latin typeface="Lato"/>
                <a:ea typeface="Lato"/>
                <a:cs typeface="Lato"/>
                <a:sym typeface="Lato"/>
              </a:rPr>
              <a:t>hiérarchiser</a:t>
            </a:r>
            <a:endParaRPr b="1">
              <a:latin typeface="Lato"/>
              <a:ea typeface="Lato"/>
              <a:cs typeface="Lato"/>
              <a:sym typeface="Lato"/>
            </a:endParaRPr>
          </a:p>
        </p:txBody>
      </p:sp>
      <p:sp>
        <p:nvSpPr>
          <p:cNvPr id="1850" name="Google Shape;1850;p150"/>
          <p:cNvSpPr/>
          <p:nvPr/>
        </p:nvSpPr>
        <p:spPr>
          <a:xfrm>
            <a:off x="905250" y="2427725"/>
            <a:ext cx="7159800" cy="184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Établir</a:t>
            </a:r>
            <a:r>
              <a:rPr lang="fr">
                <a:latin typeface="Lato"/>
                <a:ea typeface="Lato"/>
                <a:cs typeface="Lato"/>
                <a:sym typeface="Lato"/>
              </a:rPr>
              <a:t> ensemble un inventaire de toutes les tâches à accomplir, y compris les secondaires</a:t>
            </a:r>
            <a:endParaRPr>
              <a:latin typeface="Lato"/>
              <a:ea typeface="Lato"/>
              <a:cs typeface="Lato"/>
              <a:sym typeface="Lato"/>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15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Comment utiliser et mettre en place la méthode ?</a:t>
            </a:r>
            <a:endParaRPr/>
          </a:p>
        </p:txBody>
      </p:sp>
      <p:sp>
        <p:nvSpPr>
          <p:cNvPr id="1856" name="Google Shape;1856;p151"/>
          <p:cNvSpPr/>
          <p:nvPr/>
        </p:nvSpPr>
        <p:spPr>
          <a:xfrm>
            <a:off x="2026550" y="1635625"/>
            <a:ext cx="4927500" cy="442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Prioriser les tâches selon la méthode</a:t>
            </a:r>
            <a:endParaRPr b="1">
              <a:latin typeface="Lato"/>
              <a:ea typeface="Lato"/>
              <a:cs typeface="Lato"/>
              <a:sym typeface="Lato"/>
            </a:endParaRPr>
          </a:p>
        </p:txBody>
      </p:sp>
      <p:sp>
        <p:nvSpPr>
          <p:cNvPr id="1857" name="Google Shape;1857;p151"/>
          <p:cNvSpPr/>
          <p:nvPr/>
        </p:nvSpPr>
        <p:spPr>
          <a:xfrm>
            <a:off x="905250" y="2427725"/>
            <a:ext cx="7159800" cy="184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Maintenant vous passez à l’étape de hiérarchisation. Pour chacun des points de votre liste, vous devez les affecter à une catégorie. Dans « Must », « Should », « Could » ou « Won’t ». Cette étape est un travail collaboratif : il est important que tous les intervenants participent, afin de prendre en compte les avis de chacun. Vous pouvez utiliser des couleurs différentes afin de mieux visualiser les différentes catégories.</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Objectif du cours</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1" name="Shape 1861"/>
        <p:cNvGrpSpPr/>
        <p:nvPr/>
      </p:nvGrpSpPr>
      <p:grpSpPr>
        <a:xfrm>
          <a:off x="0" y="0"/>
          <a:ext cx="0" cy="0"/>
          <a:chOff x="0" y="0"/>
          <a:chExt cx="0" cy="0"/>
        </a:xfrm>
      </p:grpSpPr>
      <p:sp>
        <p:nvSpPr>
          <p:cNvPr id="1862" name="Google Shape;1862;p15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Comment utiliser et mettre en place la méthode ?</a:t>
            </a:r>
            <a:endParaRPr/>
          </a:p>
        </p:txBody>
      </p:sp>
      <p:sp>
        <p:nvSpPr>
          <p:cNvPr id="1863" name="Google Shape;1863;p152"/>
          <p:cNvSpPr/>
          <p:nvPr/>
        </p:nvSpPr>
        <p:spPr>
          <a:xfrm>
            <a:off x="2026550" y="1635625"/>
            <a:ext cx="4927500" cy="442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Relecture et validation</a:t>
            </a:r>
            <a:endParaRPr b="1">
              <a:latin typeface="Lato"/>
              <a:ea typeface="Lato"/>
              <a:cs typeface="Lato"/>
              <a:sym typeface="Lato"/>
            </a:endParaRPr>
          </a:p>
        </p:txBody>
      </p:sp>
      <p:sp>
        <p:nvSpPr>
          <p:cNvPr id="1864" name="Google Shape;1864;p152"/>
          <p:cNvSpPr/>
          <p:nvPr/>
        </p:nvSpPr>
        <p:spPr>
          <a:xfrm>
            <a:off x="905250" y="2427725"/>
            <a:ext cx="7159800" cy="184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Une fois que vous avez classé toutes vos tâches, revoyez ensemble le travail qui vient d’être réalisé. Vous pourrez ainsi estimer si la charge est tenable et en adéquation avec les objectifs et contraintes fixées au début du projet. Une fois cette relecture effectuée, vous pouvez valider le tout et vous lancer dans la réalisation des différentes tâches.</a:t>
            </a:r>
            <a:endParaRPr>
              <a:latin typeface="Lato"/>
              <a:ea typeface="Lato"/>
              <a:cs typeface="Lato"/>
              <a:sym typeface="Lato"/>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sp>
        <p:nvSpPr>
          <p:cNvPr id="1869" name="Google Shape;1869;p1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Avantages de la méthode MoSCoW</a:t>
            </a:r>
            <a:endParaRPr/>
          </a:p>
        </p:txBody>
      </p:sp>
      <p:sp>
        <p:nvSpPr>
          <p:cNvPr id="1870" name="Google Shape;1870;p153"/>
          <p:cNvSpPr txBox="1"/>
          <p:nvPr>
            <p:ph idx="1" type="body"/>
          </p:nvPr>
        </p:nvSpPr>
        <p:spPr>
          <a:xfrm>
            <a:off x="992700" y="4264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La méthode MoSCoW permet également de libérer des degrés de flexibilité pour votre projet. C’est-à-dire qu’elle vous permet, à travers les tâches définies de garantir le périmètre de ces dernières en termes de délai, qualité, coût.</a:t>
            </a:r>
            <a:endParaRPr/>
          </a:p>
        </p:txBody>
      </p:sp>
      <p:sp>
        <p:nvSpPr>
          <p:cNvPr id="1871" name="Google Shape;1871;p153"/>
          <p:cNvSpPr/>
          <p:nvPr/>
        </p:nvSpPr>
        <p:spPr>
          <a:xfrm>
            <a:off x="3041250" y="1770375"/>
            <a:ext cx="3061500" cy="56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Vocabulaire commun entre les membres de l’équipe</a:t>
            </a:r>
            <a:endParaRPr>
              <a:latin typeface="Lato"/>
              <a:ea typeface="Lato"/>
              <a:cs typeface="Lato"/>
              <a:sym typeface="Lato"/>
            </a:endParaRPr>
          </a:p>
        </p:txBody>
      </p:sp>
      <p:sp>
        <p:nvSpPr>
          <p:cNvPr id="1872" name="Google Shape;1872;p153"/>
          <p:cNvSpPr/>
          <p:nvPr/>
        </p:nvSpPr>
        <p:spPr>
          <a:xfrm>
            <a:off x="3041250" y="2459600"/>
            <a:ext cx="3061500" cy="56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Facilite les échanges entre les différentes parties prenantes du projet</a:t>
            </a:r>
            <a:endParaRPr sz="1200">
              <a:latin typeface="Lato"/>
              <a:ea typeface="Lato"/>
              <a:cs typeface="Lato"/>
              <a:sym typeface="Lato"/>
            </a:endParaRPr>
          </a:p>
        </p:txBody>
      </p:sp>
      <p:sp>
        <p:nvSpPr>
          <p:cNvPr id="1873" name="Google Shape;1873;p153"/>
          <p:cNvSpPr/>
          <p:nvPr/>
        </p:nvSpPr>
        <p:spPr>
          <a:xfrm>
            <a:off x="866900" y="2115000"/>
            <a:ext cx="1277100" cy="568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Dev</a:t>
            </a:r>
            <a:endParaRPr>
              <a:latin typeface="Lato"/>
              <a:ea typeface="Lato"/>
              <a:cs typeface="Lato"/>
              <a:sym typeface="Lato"/>
            </a:endParaRPr>
          </a:p>
        </p:txBody>
      </p:sp>
      <p:sp>
        <p:nvSpPr>
          <p:cNvPr id="1874" name="Google Shape;1874;p153"/>
          <p:cNvSpPr/>
          <p:nvPr/>
        </p:nvSpPr>
        <p:spPr>
          <a:xfrm>
            <a:off x="6766375" y="2115000"/>
            <a:ext cx="1277100" cy="568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Ops</a:t>
            </a:r>
            <a:endParaRPr>
              <a:latin typeface="Lato"/>
              <a:ea typeface="Lato"/>
              <a:cs typeface="Lato"/>
              <a:sym typeface="Lato"/>
            </a:endParaRPr>
          </a:p>
        </p:txBody>
      </p:sp>
      <p:sp>
        <p:nvSpPr>
          <p:cNvPr id="1875" name="Google Shape;1875;p153"/>
          <p:cNvSpPr/>
          <p:nvPr/>
        </p:nvSpPr>
        <p:spPr>
          <a:xfrm>
            <a:off x="866900" y="3490650"/>
            <a:ext cx="1277100" cy="568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Product</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Owner</a:t>
            </a:r>
            <a:endParaRPr>
              <a:latin typeface="Lato"/>
              <a:ea typeface="Lato"/>
              <a:cs typeface="Lato"/>
              <a:sym typeface="Lato"/>
            </a:endParaRPr>
          </a:p>
        </p:txBody>
      </p:sp>
      <p:sp>
        <p:nvSpPr>
          <p:cNvPr id="1876" name="Google Shape;1876;p153"/>
          <p:cNvSpPr/>
          <p:nvPr/>
        </p:nvSpPr>
        <p:spPr>
          <a:xfrm>
            <a:off x="6766375" y="3490650"/>
            <a:ext cx="1277100" cy="568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Clients</a:t>
            </a:r>
            <a:endParaRPr>
              <a:latin typeface="Lato"/>
              <a:ea typeface="Lato"/>
              <a:cs typeface="Lato"/>
              <a:sym typeface="Lato"/>
            </a:endParaRPr>
          </a:p>
        </p:txBody>
      </p:sp>
      <p:cxnSp>
        <p:nvCxnSpPr>
          <p:cNvPr id="1877" name="Google Shape;1877;p153"/>
          <p:cNvCxnSpPr>
            <a:stCxn id="1872" idx="1"/>
            <a:endCxn id="1873" idx="3"/>
          </p:cNvCxnSpPr>
          <p:nvPr/>
        </p:nvCxnSpPr>
        <p:spPr>
          <a:xfrm rot="10800000">
            <a:off x="2143950" y="2399150"/>
            <a:ext cx="897300" cy="3447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1878" name="Google Shape;1878;p153"/>
          <p:cNvCxnSpPr>
            <a:stCxn id="1872" idx="1"/>
            <a:endCxn id="1875" idx="3"/>
          </p:cNvCxnSpPr>
          <p:nvPr/>
        </p:nvCxnSpPr>
        <p:spPr>
          <a:xfrm flipH="1">
            <a:off x="2143950" y="2743850"/>
            <a:ext cx="897300" cy="10311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1879" name="Google Shape;1879;p153"/>
          <p:cNvCxnSpPr>
            <a:stCxn id="1872" idx="3"/>
            <a:endCxn id="1874" idx="1"/>
          </p:cNvCxnSpPr>
          <p:nvPr/>
        </p:nvCxnSpPr>
        <p:spPr>
          <a:xfrm flipH="1" rot="10800000">
            <a:off x="6102750" y="2399150"/>
            <a:ext cx="663600" cy="3447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1880" name="Google Shape;1880;p153"/>
          <p:cNvCxnSpPr>
            <a:stCxn id="1872" idx="3"/>
            <a:endCxn id="1876" idx="1"/>
          </p:cNvCxnSpPr>
          <p:nvPr/>
        </p:nvCxnSpPr>
        <p:spPr>
          <a:xfrm>
            <a:off x="6102750" y="2743850"/>
            <a:ext cx="663600" cy="1031100"/>
          </a:xfrm>
          <a:prstGeom prst="curvedConnector3">
            <a:avLst>
              <a:gd fmla="val 50002"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1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Avantages de la méthode MoSCoW</a:t>
            </a:r>
            <a:endParaRPr/>
          </a:p>
        </p:txBody>
      </p:sp>
      <p:sp>
        <p:nvSpPr>
          <p:cNvPr id="1886" name="Google Shape;1886;p15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fr"/>
              <a:t>Et d’assurer le respect des objectifs et ainsi garder la maîtrise du travail réalisé. Au besoin, la méthode MoSCoW vous permet, de réajuster vos objectifs a posteriori et ainsi garantir leur faisabilité.</a:t>
            </a:r>
            <a:endParaRPr/>
          </a:p>
          <a:p>
            <a:pPr indent="0" lvl="0" marL="0" rtl="0" algn="l">
              <a:spcBef>
                <a:spcPts val="1200"/>
              </a:spcBef>
              <a:spcAft>
                <a:spcPts val="0"/>
              </a:spcAft>
              <a:buNone/>
            </a:pPr>
            <a:r>
              <a:rPr lang="fr"/>
              <a:t>Enfin, elle vous permet d’identifier et de sauvegarder certaines demandes pour des projets futurs (les Won’t).</a:t>
            </a:r>
            <a:endParaRPr/>
          </a:p>
          <a:p>
            <a:pPr indent="0" lvl="0" marL="0" rtl="0" algn="l">
              <a:spcBef>
                <a:spcPts val="1200"/>
              </a:spcBef>
              <a:spcAft>
                <a:spcPts val="0"/>
              </a:spcAft>
              <a:buNone/>
            </a:pPr>
            <a:r>
              <a:rPr lang="fr"/>
              <a:t>C’est un aspect important pour garder de bons termes avec les clients du projet. Les requêtes non validées ne tombent ainsi pas immédiatement dans les oubliettes, et peuvent ainsi ressurgir dans le cadre de projets futurs.</a:t>
            </a:r>
            <a:endParaRPr/>
          </a:p>
          <a:p>
            <a:pPr indent="0" lvl="0" marL="0" rtl="0" algn="l">
              <a:spcBef>
                <a:spcPts val="1200"/>
              </a:spcBef>
              <a:spcAft>
                <a:spcPts val="0"/>
              </a:spcAft>
              <a:buNone/>
            </a:pPr>
            <a:r>
              <a:rPr lang="fr"/>
              <a:t>En plus de sa capacité à prioriser les tâches et les exigences, la méthode MoSCoW simplifie la communication en fournissant un vocabulaire commun pour l’ensemble de l’équipe. Elle offre également une flexibilité pour garantir le périmètre des tâches en termes de délai, qualité et coût, tout en maintenant le contrôle des objectifs du projet.</a:t>
            </a:r>
            <a:endParaRPr/>
          </a:p>
          <a:p>
            <a:pPr indent="0" lvl="0" marL="0" rtl="0" algn="l">
              <a:spcBef>
                <a:spcPts val="1200"/>
              </a:spcBef>
              <a:spcAft>
                <a:spcPts val="1200"/>
              </a:spcAft>
              <a:buNone/>
            </a:pPr>
            <a:r>
              <a:rPr lang="fr"/>
              <a:t>De plus, elle permet d’identifier et de conserver des demandes pour des projets futurs (les « Won’t have »), favorisant ainsi la satisfaction des clients et la réutilisation des idées.</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1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limites d’utilisation</a:t>
            </a:r>
            <a:endParaRPr/>
          </a:p>
        </p:txBody>
      </p:sp>
      <p:sp>
        <p:nvSpPr>
          <p:cNvPr id="1892" name="Google Shape;1892;p15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Malgré ses nombreux avantages, la méthode MoSCoW présente certaines limites, qui peuvent compliquer l’identification des tâches.</a:t>
            </a:r>
            <a:endParaRPr/>
          </a:p>
          <a:p>
            <a:pPr indent="0" lvl="0" marL="0" rtl="0" algn="l">
              <a:spcBef>
                <a:spcPts val="1200"/>
              </a:spcBef>
              <a:spcAft>
                <a:spcPts val="0"/>
              </a:spcAft>
              <a:buNone/>
            </a:pPr>
            <a:r>
              <a:rPr lang="fr"/>
              <a:t>En effet, cette matrice ne donne pas de « cadres stricts » qui permettent de décider que telle ou telle tâche est considérée comme « Must », « Should », « Could » ou « Won’t ».</a:t>
            </a:r>
            <a:endParaRPr/>
          </a:p>
          <a:p>
            <a:pPr indent="0" lvl="0" marL="0" rtl="0" algn="l">
              <a:spcBef>
                <a:spcPts val="1200"/>
              </a:spcBef>
              <a:spcAft>
                <a:spcPts val="0"/>
              </a:spcAft>
              <a:buNone/>
            </a:pPr>
            <a:r>
              <a:rPr lang="fr"/>
              <a:t>C’est là que la catégorisation de vos tâches peut rapidement se complexifier. Nous pouvons avoir tendance par exemple à :</a:t>
            </a:r>
            <a:endParaRPr/>
          </a:p>
          <a:p>
            <a:pPr indent="0" lvl="0" marL="0" rtl="0" algn="l">
              <a:spcBef>
                <a:spcPts val="1200"/>
              </a:spcBef>
              <a:spcAft>
                <a:spcPts val="0"/>
              </a:spcAft>
              <a:buNone/>
            </a:pPr>
            <a:r>
              <a:rPr lang="fr"/>
              <a:t>Identifier trop de tâches comme « prioritaires » (« Must »), voire tout identifier comme tel,</a:t>
            </a:r>
            <a:endParaRPr/>
          </a:p>
          <a:p>
            <a:pPr indent="0" lvl="0" marL="0" rtl="0" algn="l">
              <a:spcBef>
                <a:spcPts val="1200"/>
              </a:spcBef>
              <a:spcAft>
                <a:spcPts val="0"/>
              </a:spcAft>
              <a:buNone/>
            </a:pPr>
            <a:r>
              <a:rPr lang="fr"/>
              <a:t>Avoir du mal à distinguer si une tâche est essentielle (« Should ») ou bien optionnelle (« Could ») …</a:t>
            </a:r>
            <a:endParaRPr/>
          </a:p>
          <a:p>
            <a:pPr indent="0" lvl="0" marL="0" rtl="0" algn="l">
              <a:spcBef>
                <a:spcPts val="1200"/>
              </a:spcBef>
              <a:spcAft>
                <a:spcPts val="0"/>
              </a:spcAft>
              <a:buNone/>
            </a:pPr>
            <a:r>
              <a:rPr lang="fr"/>
              <a:t>Tout est subjectif avec cette méthode, et c’est pour cela que la répartition se corse.</a:t>
            </a:r>
            <a:endParaRPr/>
          </a:p>
          <a:p>
            <a:pPr indent="0" lvl="0" marL="0" rtl="0" algn="l">
              <a:spcBef>
                <a:spcPts val="1200"/>
              </a:spcBef>
              <a:spcAft>
                <a:spcPts val="120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limites d’utilisation</a:t>
            </a:r>
            <a:endParaRPr/>
          </a:p>
        </p:txBody>
      </p:sp>
      <p:sp>
        <p:nvSpPr>
          <p:cNvPr id="1898" name="Google Shape;1898;p15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Un conseil que je peux vous donner, est de vous limiter à une proportion maximale de tâches par groupes. Ainsi, vous éviterez de tomber dans les quelques pièges de cette méthode.</a:t>
            </a:r>
            <a:endParaRPr/>
          </a:p>
          <a:p>
            <a:pPr indent="0" lvl="0" marL="0" rtl="0" algn="l">
              <a:spcBef>
                <a:spcPts val="1200"/>
              </a:spcBef>
              <a:spcAft>
                <a:spcPts val="0"/>
              </a:spcAft>
              <a:buNone/>
            </a:pPr>
            <a:r>
              <a:rPr lang="fr"/>
              <a:t>Enfin, en ce qui concerne sa représentation graphique, libre à vous de la représenter comme vous le souhaitez, et avec l’outil de votre choix. L’essentiel reste que chaque groupe (M, S, C, W) soit rapidement et facilement identifiable.</a:t>
            </a:r>
            <a:endParaRPr/>
          </a:p>
          <a:p>
            <a:pPr indent="0" lvl="0" marL="0" rtl="0" algn="l">
              <a:spcBef>
                <a:spcPts val="1200"/>
              </a:spcBef>
              <a:spcAft>
                <a:spcPts val="0"/>
              </a:spcAft>
              <a:buNone/>
            </a:pPr>
            <a:r>
              <a:rPr lang="fr"/>
              <a:t>En bref, malgré ses avantages, la méthode MoSCoW présente des limites. Notamment dans l’identification des tâches. Elle manque de cadres stricts pour définir les priorités. Ce qui peut entraîner une complexité dans la catégorisation des tâches.</a:t>
            </a:r>
            <a:endParaRPr/>
          </a:p>
          <a:p>
            <a:pPr indent="0" lvl="0" marL="0" rtl="0" algn="l">
              <a:spcBef>
                <a:spcPts val="1200"/>
              </a:spcBef>
              <a:spcAft>
                <a:spcPts val="1200"/>
              </a:spcAft>
              <a:buNone/>
            </a:pPr>
            <a:r>
              <a:rPr lang="fr"/>
              <a:t>Ainsi donc il est important de limiter le nombre de tâches par groupe (M, S, C, W). Et ce, afin d’éviter des problèmes potentiels. En ce qui concerne la représentation graphique, elle peut varier. Notamment, en fonction des préférences, mais la clarté dans l’identification des groupes demeure essentielle.</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sp>
        <p:nvSpPr>
          <p:cNvPr id="1903" name="Google Shape;1903;p15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méthode de priorisation MoSCoW pour optimiser la liste de tâches d’un projet</a:t>
            </a:r>
            <a:endParaRPr/>
          </a:p>
        </p:txBody>
      </p:sp>
      <p:sp>
        <p:nvSpPr>
          <p:cNvPr id="1904" name="Google Shape;1904;p15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La priorisation des tâches et actions de vos projets est essentielle pour rester organisé et répartir intelligemment vos ressources. Mais surtout afin de maximiser la réussite de vos projets.</a:t>
            </a:r>
            <a:endParaRPr/>
          </a:p>
          <a:p>
            <a:pPr indent="0" lvl="0" marL="0" rtl="0" algn="l">
              <a:spcBef>
                <a:spcPts val="1200"/>
              </a:spcBef>
              <a:spcAft>
                <a:spcPts val="0"/>
              </a:spcAft>
              <a:buNone/>
            </a:pPr>
            <a:r>
              <a:rPr lang="fr"/>
              <a:t>La méthode MoSCoW est un outil puissant pour optimiser la liste des tâches d’un projet. Elle permet de hiérarchiser efficacement les priorités. Ce qui offre ainsi une visibilité claire sur les tâches en cours et la progression des projets.</a:t>
            </a:r>
            <a:endParaRPr/>
          </a:p>
          <a:p>
            <a:pPr indent="0" lvl="0" marL="0" rtl="0" algn="l">
              <a:spcBef>
                <a:spcPts val="1200"/>
              </a:spcBef>
              <a:spcAft>
                <a:spcPts val="0"/>
              </a:spcAft>
              <a:buNone/>
            </a:pPr>
            <a:r>
              <a:rPr lang="fr"/>
              <a:t>Pour une gestion encore plus experte, il est possible d’utiliser des logiciels comme Bubble Plan pour une représentation visuelle des tâches. En maîtrisant cette méthode, vous pouvez maximiser la réussite de vos projets.</a:t>
            </a:r>
            <a:endParaRPr/>
          </a:p>
          <a:p>
            <a:pPr indent="0" lvl="0" marL="0" rtl="0" algn="l">
              <a:spcBef>
                <a:spcPts val="1200"/>
              </a:spcBef>
              <a:spcAft>
                <a:spcPts val="1200"/>
              </a:spcAft>
              <a:buNone/>
            </a:pPr>
            <a:r>
              <a:rPr lang="fr"/>
              <a:t>Avec la méthode MoSCoW, vous serez capable de trier l’importance de vos tâches et d’avancer sur votre projet.</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8" name="Shape 1908"/>
        <p:cNvGrpSpPr/>
        <p:nvPr/>
      </p:nvGrpSpPr>
      <p:grpSpPr>
        <a:xfrm>
          <a:off x="0" y="0"/>
          <a:ext cx="0" cy="0"/>
          <a:chOff x="0" y="0"/>
          <a:chExt cx="0" cy="0"/>
        </a:xfrm>
      </p:grpSpPr>
      <p:sp>
        <p:nvSpPr>
          <p:cNvPr id="1909" name="Google Shape;1909;p15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méthode de priorisation MoSCoW pour optimiser la liste de tâches d’un projet</a:t>
            </a:r>
            <a:endParaRPr/>
          </a:p>
        </p:txBody>
      </p:sp>
      <p:sp>
        <p:nvSpPr>
          <p:cNvPr id="1910" name="Google Shape;1910;p15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Cette méthode offre également une large visibilité sur les tâches en cours et la progression des projets.</a:t>
            </a:r>
            <a:endParaRPr/>
          </a:p>
          <a:p>
            <a:pPr indent="0" lvl="0" marL="0" rtl="0" algn="l">
              <a:spcBef>
                <a:spcPts val="1200"/>
              </a:spcBef>
              <a:spcAft>
                <a:spcPts val="0"/>
              </a:spcAft>
              <a:buNone/>
            </a:pPr>
            <a:r>
              <a:rPr lang="fr"/>
              <a:t>Enfin, si vous souhaitez modéliser graphiquement vos tâches, vous pouvez tester Bubble Plan : un  logiciel de gestion de projet et de planification intuitif dans lequel vous représentez vos tâches dans des bulles.</a:t>
            </a:r>
            <a:endParaRPr/>
          </a:p>
          <a:p>
            <a:pPr indent="0" lvl="0" marL="0" rtl="0" algn="l">
              <a:spcBef>
                <a:spcPts val="1200"/>
              </a:spcBef>
              <a:spcAft>
                <a:spcPts val="0"/>
              </a:spcAft>
              <a:buNone/>
            </a:pPr>
            <a:r>
              <a:rPr lang="fr"/>
              <a:t>Venez-y gérer vos tâches de manière plus avancée et devenez maître de vos projets !</a:t>
            </a:r>
            <a:endParaRPr/>
          </a:p>
          <a:p>
            <a:pPr indent="0" lvl="0" marL="0" rtl="0" algn="l">
              <a:spcBef>
                <a:spcPts val="1200"/>
              </a:spcBef>
              <a:spcAft>
                <a:spcPts val="0"/>
              </a:spcAft>
              <a:buNone/>
            </a:pPr>
            <a:r>
              <a:rPr lang="fr"/>
              <a:t>Vous êtes intéressé par le sujet ? Nous vous recommandons de suivre notre compte LinkedIn. En plus de nos actualités🎉, vous trouverez des astuces pour améliorer votre productivité, des palmarès et des sondages…</a:t>
            </a:r>
            <a:endParaRPr/>
          </a:p>
          <a:p>
            <a:pPr indent="0" lvl="0" marL="0" rtl="0" algn="l">
              <a:spcBef>
                <a:spcPts val="1200"/>
              </a:spcBef>
              <a:spcAft>
                <a:spcPts val="1200"/>
              </a:spcAft>
              <a:buNone/>
            </a:pPr>
            <a:r>
              <a:rPr lang="fr"/>
              <a:t>Mais également, des citations inspirantes ou encore des témoignages de clients et autres choses surprenantes 🎁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1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Conclusion</a:t>
            </a:r>
            <a:endParaRPr/>
          </a:p>
        </p:txBody>
      </p:sp>
      <p:sp>
        <p:nvSpPr>
          <p:cNvPr id="1916" name="Google Shape;1916;p15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En utilisant la méthode MoSCoW, les parties prenantes d'un projet peuvent collaborer pour identifier et classer les éléments du cahier des charges et de l'analyse fonctionnelle en fonction de leur importance et de leur priorité. Cela permet de clarifier les attentes, de gérer les ressources de manière efficace et de s'assurer que les objectifs les plus cruciaux sont atteints dans les délais impartis.</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Travail de groupe</a:t>
            </a:r>
            <a:endParaRPr/>
          </a:p>
        </p:txBody>
      </p:sp>
      <p:sp>
        <p:nvSpPr>
          <p:cNvPr id="1922" name="Google Shape;1922;p16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Par personne, vous allez définir avec qui est ce que vous travaillerez pour mener votre projet à bien avec les </a:t>
            </a:r>
            <a:r>
              <a:rPr lang="fr"/>
              <a:t>différentes</a:t>
            </a:r>
            <a:r>
              <a:rPr lang="fr"/>
              <a:t> ressources à votre disposition. Vous avez le droit d’employer les personnes présentes dans la classe ainsi que les intervenants que vous avez pu voir afin de développer la meilleure application possible dans les meilleures conditions. </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16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Fin du cours 5 !</a:t>
            </a:r>
            <a:endParaRPr/>
          </a:p>
          <a:p>
            <a:pPr indent="0" lvl="0" marL="0" rtl="0" algn="l">
              <a:spcBef>
                <a:spcPts val="0"/>
              </a:spcBef>
              <a:spcAft>
                <a:spcPts val="0"/>
              </a:spcAft>
              <a:buNone/>
            </a:pPr>
            <a:r>
              <a:rPr lang="fr"/>
              <a:t>Des questions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ph type="title"/>
          </p:nvPr>
        </p:nvSpPr>
        <p:spPr>
          <a:xfrm>
            <a:off x="1297500" y="393750"/>
            <a:ext cx="7038900" cy="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du cours</a:t>
            </a:r>
            <a:endParaRPr/>
          </a:p>
        </p:txBody>
      </p:sp>
      <p:sp>
        <p:nvSpPr>
          <p:cNvPr id="275" name="Google Shape;275;p27"/>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76" name="Google Shape;276;p27"/>
          <p:cNvSpPr/>
          <p:nvPr/>
        </p:nvSpPr>
        <p:spPr>
          <a:xfrm>
            <a:off x="556875" y="3169650"/>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162"/>
          <p:cNvSpPr txBox="1"/>
          <p:nvPr>
            <p:ph type="title"/>
          </p:nvPr>
        </p:nvSpPr>
        <p:spPr>
          <a:xfrm>
            <a:off x="1297500" y="393750"/>
            <a:ext cx="2389500" cy="5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1933" name="Google Shape;1933;p162"/>
          <p:cNvSpPr/>
          <p:nvPr/>
        </p:nvSpPr>
        <p:spPr>
          <a:xfrm>
            <a:off x="3161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1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934" name="Google Shape;1934;p162"/>
          <p:cNvSpPr/>
          <p:nvPr/>
        </p:nvSpPr>
        <p:spPr>
          <a:xfrm>
            <a:off x="17458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2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935" name="Google Shape;1935;p162"/>
          <p:cNvSpPr/>
          <p:nvPr/>
        </p:nvSpPr>
        <p:spPr>
          <a:xfrm>
            <a:off x="31755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3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936" name="Google Shape;1936;p162"/>
          <p:cNvSpPr/>
          <p:nvPr/>
        </p:nvSpPr>
        <p:spPr>
          <a:xfrm>
            <a:off x="46052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4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937" name="Google Shape;1937;p162"/>
          <p:cNvSpPr/>
          <p:nvPr/>
        </p:nvSpPr>
        <p:spPr>
          <a:xfrm>
            <a:off x="60349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5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938" name="Google Shape;1938;p162"/>
          <p:cNvSpPr/>
          <p:nvPr/>
        </p:nvSpPr>
        <p:spPr>
          <a:xfrm>
            <a:off x="74646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6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939" name="Google Shape;1939;p162"/>
          <p:cNvSpPr/>
          <p:nvPr/>
        </p:nvSpPr>
        <p:spPr>
          <a:xfrm>
            <a:off x="17458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40" name="Google Shape;1940;p162"/>
          <p:cNvSpPr/>
          <p:nvPr/>
        </p:nvSpPr>
        <p:spPr>
          <a:xfrm>
            <a:off x="3161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41" name="Google Shape;1941;p162"/>
          <p:cNvSpPr/>
          <p:nvPr/>
        </p:nvSpPr>
        <p:spPr>
          <a:xfrm>
            <a:off x="31755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42" name="Google Shape;1942;p162"/>
          <p:cNvSpPr/>
          <p:nvPr/>
        </p:nvSpPr>
        <p:spPr>
          <a:xfrm>
            <a:off x="46052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43" name="Google Shape;1943;p162"/>
          <p:cNvSpPr/>
          <p:nvPr/>
        </p:nvSpPr>
        <p:spPr>
          <a:xfrm>
            <a:off x="60349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44" name="Google Shape;1944;p162"/>
          <p:cNvSpPr/>
          <p:nvPr/>
        </p:nvSpPr>
        <p:spPr>
          <a:xfrm>
            <a:off x="7464625" y="1441938"/>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45" name="Google Shape;1945;p162"/>
          <p:cNvSpPr/>
          <p:nvPr/>
        </p:nvSpPr>
        <p:spPr>
          <a:xfrm>
            <a:off x="6550225" y="284550"/>
            <a:ext cx="2340300" cy="685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
        <p:nvSpPr>
          <p:cNvPr id="1946" name="Google Shape;1946;p162"/>
          <p:cNvSpPr/>
          <p:nvPr/>
        </p:nvSpPr>
        <p:spPr>
          <a:xfrm>
            <a:off x="5983477" y="1389153"/>
            <a:ext cx="1415100" cy="2041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p16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Cours 6 : Etude de cas</a:t>
            </a:r>
            <a:endParaRPr/>
          </a:p>
          <a:p>
            <a:pPr indent="0" lvl="0" marL="0" rtl="0" algn="l">
              <a:spcBef>
                <a:spcPts val="0"/>
              </a:spcBef>
              <a:spcAft>
                <a:spcPts val="0"/>
              </a:spcAft>
              <a:buNone/>
            </a:pPr>
            <a:r>
              <a:rPr lang="fr"/>
              <a:t>(Préparation à l’examen)</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164"/>
          <p:cNvSpPr txBox="1"/>
          <p:nvPr>
            <p:ph type="title"/>
          </p:nvPr>
        </p:nvSpPr>
        <p:spPr>
          <a:xfrm>
            <a:off x="1297500" y="393750"/>
            <a:ext cx="2389500" cy="5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1957" name="Google Shape;1957;p164"/>
          <p:cNvSpPr/>
          <p:nvPr/>
        </p:nvSpPr>
        <p:spPr>
          <a:xfrm>
            <a:off x="3161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1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958" name="Google Shape;1958;p164"/>
          <p:cNvSpPr/>
          <p:nvPr/>
        </p:nvSpPr>
        <p:spPr>
          <a:xfrm>
            <a:off x="17458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2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959" name="Google Shape;1959;p164"/>
          <p:cNvSpPr/>
          <p:nvPr/>
        </p:nvSpPr>
        <p:spPr>
          <a:xfrm>
            <a:off x="31755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3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960" name="Google Shape;1960;p164"/>
          <p:cNvSpPr/>
          <p:nvPr/>
        </p:nvSpPr>
        <p:spPr>
          <a:xfrm>
            <a:off x="46052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4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961" name="Google Shape;1961;p164"/>
          <p:cNvSpPr/>
          <p:nvPr/>
        </p:nvSpPr>
        <p:spPr>
          <a:xfrm>
            <a:off x="60349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5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962" name="Google Shape;1962;p164"/>
          <p:cNvSpPr/>
          <p:nvPr/>
        </p:nvSpPr>
        <p:spPr>
          <a:xfrm>
            <a:off x="74646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6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963" name="Google Shape;1963;p164"/>
          <p:cNvSpPr/>
          <p:nvPr/>
        </p:nvSpPr>
        <p:spPr>
          <a:xfrm>
            <a:off x="17458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64" name="Google Shape;1964;p164"/>
          <p:cNvSpPr/>
          <p:nvPr/>
        </p:nvSpPr>
        <p:spPr>
          <a:xfrm>
            <a:off x="3161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65" name="Google Shape;1965;p164"/>
          <p:cNvSpPr/>
          <p:nvPr/>
        </p:nvSpPr>
        <p:spPr>
          <a:xfrm>
            <a:off x="31755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66" name="Google Shape;1966;p164"/>
          <p:cNvSpPr/>
          <p:nvPr/>
        </p:nvSpPr>
        <p:spPr>
          <a:xfrm>
            <a:off x="46052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67" name="Google Shape;1967;p164"/>
          <p:cNvSpPr/>
          <p:nvPr/>
        </p:nvSpPr>
        <p:spPr>
          <a:xfrm>
            <a:off x="60349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68" name="Google Shape;1968;p164"/>
          <p:cNvSpPr/>
          <p:nvPr/>
        </p:nvSpPr>
        <p:spPr>
          <a:xfrm>
            <a:off x="7464625" y="1441938"/>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969" name="Google Shape;1969;p164"/>
          <p:cNvSpPr/>
          <p:nvPr/>
        </p:nvSpPr>
        <p:spPr>
          <a:xfrm>
            <a:off x="6550225" y="284550"/>
            <a:ext cx="2340300" cy="685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
        <p:nvSpPr>
          <p:cNvPr id="1970" name="Google Shape;1970;p164"/>
          <p:cNvSpPr/>
          <p:nvPr/>
        </p:nvSpPr>
        <p:spPr>
          <a:xfrm>
            <a:off x="7413777" y="1346278"/>
            <a:ext cx="1415100" cy="2041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1297500" y="393750"/>
            <a:ext cx="7038900" cy="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du cours</a:t>
            </a:r>
            <a:endParaRPr/>
          </a:p>
        </p:txBody>
      </p:sp>
      <p:sp>
        <p:nvSpPr>
          <p:cNvPr id="282" name="Google Shape;282;p28"/>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83" name="Google Shape;283;p28"/>
          <p:cNvSpPr/>
          <p:nvPr/>
        </p:nvSpPr>
        <p:spPr>
          <a:xfrm>
            <a:off x="556875" y="3169650"/>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84" name="Google Shape;284;p28"/>
          <p:cNvSpPr/>
          <p:nvPr/>
        </p:nvSpPr>
        <p:spPr>
          <a:xfrm>
            <a:off x="785475" y="18309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285" name="Google Shape;285;p28"/>
          <p:cNvSpPr/>
          <p:nvPr/>
        </p:nvSpPr>
        <p:spPr>
          <a:xfrm>
            <a:off x="785475" y="36144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1297500" y="393750"/>
            <a:ext cx="7038900" cy="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du cours</a:t>
            </a:r>
            <a:endParaRPr/>
          </a:p>
        </p:txBody>
      </p:sp>
      <p:sp>
        <p:nvSpPr>
          <p:cNvPr id="291" name="Google Shape;291;p29"/>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92" name="Google Shape;292;p29"/>
          <p:cNvSpPr/>
          <p:nvPr/>
        </p:nvSpPr>
        <p:spPr>
          <a:xfrm>
            <a:off x="556875" y="3169650"/>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93" name="Google Shape;293;p29"/>
          <p:cNvSpPr/>
          <p:nvPr/>
        </p:nvSpPr>
        <p:spPr>
          <a:xfrm>
            <a:off x="785475" y="18309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294" name="Google Shape;294;p29"/>
          <p:cNvSpPr/>
          <p:nvPr/>
        </p:nvSpPr>
        <p:spPr>
          <a:xfrm>
            <a:off x="785475" y="36144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
        <p:nvSpPr>
          <p:cNvPr id="295" name="Google Shape;295;p29"/>
          <p:cNvSpPr/>
          <p:nvPr/>
        </p:nvSpPr>
        <p:spPr>
          <a:xfrm>
            <a:off x="4981500" y="789750"/>
            <a:ext cx="3614700" cy="3979200"/>
          </a:xfrm>
          <a:prstGeom prst="snip1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1297500" y="393750"/>
            <a:ext cx="7038900" cy="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du cours</a:t>
            </a:r>
            <a:endParaRPr/>
          </a:p>
        </p:txBody>
      </p:sp>
      <p:sp>
        <p:nvSpPr>
          <p:cNvPr id="301" name="Google Shape;301;p30"/>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302" name="Google Shape;302;p30"/>
          <p:cNvSpPr/>
          <p:nvPr/>
        </p:nvSpPr>
        <p:spPr>
          <a:xfrm>
            <a:off x="556875" y="3169650"/>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303" name="Google Shape;303;p30"/>
          <p:cNvSpPr/>
          <p:nvPr/>
        </p:nvSpPr>
        <p:spPr>
          <a:xfrm>
            <a:off x="4981500" y="789750"/>
            <a:ext cx="3614700" cy="3979200"/>
          </a:xfrm>
          <a:prstGeom prst="snip1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
        <p:nvSpPr>
          <p:cNvPr id="304" name="Google Shape;304;p30"/>
          <p:cNvSpPr/>
          <p:nvPr/>
        </p:nvSpPr>
        <p:spPr>
          <a:xfrm>
            <a:off x="785475" y="18309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305" name="Google Shape;305;p30"/>
          <p:cNvSpPr/>
          <p:nvPr/>
        </p:nvSpPr>
        <p:spPr>
          <a:xfrm>
            <a:off x="785475" y="36144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
        <p:nvSpPr>
          <p:cNvPr id="306" name="Google Shape;306;p30"/>
          <p:cNvSpPr/>
          <p:nvPr/>
        </p:nvSpPr>
        <p:spPr>
          <a:xfrm>
            <a:off x="840375" y="1903500"/>
            <a:ext cx="18429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 name="Google Shape;307;p30"/>
          <p:cNvSpPr/>
          <p:nvPr/>
        </p:nvSpPr>
        <p:spPr>
          <a:xfrm>
            <a:off x="881400" y="2309025"/>
            <a:ext cx="7791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30"/>
          <p:cNvSpPr/>
          <p:nvPr/>
        </p:nvSpPr>
        <p:spPr>
          <a:xfrm>
            <a:off x="1554900" y="2632500"/>
            <a:ext cx="1200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30"/>
          <p:cNvSpPr/>
          <p:nvPr/>
        </p:nvSpPr>
        <p:spPr>
          <a:xfrm>
            <a:off x="1437750" y="3715875"/>
            <a:ext cx="13176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 name="Google Shape;310;p30"/>
          <p:cNvSpPr/>
          <p:nvPr/>
        </p:nvSpPr>
        <p:spPr>
          <a:xfrm>
            <a:off x="1660500" y="4254600"/>
            <a:ext cx="1200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 name="Google Shape;311;p30"/>
          <p:cNvSpPr/>
          <p:nvPr/>
        </p:nvSpPr>
        <p:spPr>
          <a:xfrm>
            <a:off x="785475" y="4597800"/>
            <a:ext cx="18429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 name="Google Shape;312;p30"/>
          <p:cNvSpPr/>
          <p:nvPr/>
        </p:nvSpPr>
        <p:spPr>
          <a:xfrm>
            <a:off x="5082750" y="1569375"/>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Fonction 1 (F1) :</a:t>
            </a:r>
            <a:r>
              <a:rPr lang="fr" sz="1200">
                <a:latin typeface="Lato"/>
                <a:ea typeface="Lato"/>
                <a:cs typeface="Lato"/>
                <a:sym typeface="Lato"/>
              </a:rPr>
              <a:t> “Le système devrait…”</a:t>
            </a:r>
            <a:endParaRPr sz="1200">
              <a:latin typeface="Lato"/>
              <a:ea typeface="Lato"/>
              <a:cs typeface="Lato"/>
              <a:sym typeface="Lato"/>
            </a:endParaRPr>
          </a:p>
        </p:txBody>
      </p:sp>
      <p:sp>
        <p:nvSpPr>
          <p:cNvPr id="313" name="Google Shape;313;p30"/>
          <p:cNvSpPr/>
          <p:nvPr/>
        </p:nvSpPr>
        <p:spPr>
          <a:xfrm>
            <a:off x="5082750" y="1873950"/>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Fonction 2 (F2) : </a:t>
            </a:r>
            <a:r>
              <a:rPr lang="fr" sz="1200">
                <a:latin typeface="Lato"/>
                <a:ea typeface="Lato"/>
                <a:cs typeface="Lato"/>
                <a:sym typeface="Lato"/>
              </a:rPr>
              <a:t>“Le système devrait…”</a:t>
            </a:r>
            <a:endParaRPr sz="1200">
              <a:latin typeface="Lato"/>
              <a:ea typeface="Lato"/>
              <a:cs typeface="Lato"/>
              <a:sym typeface="Lato"/>
            </a:endParaRPr>
          </a:p>
        </p:txBody>
      </p:sp>
      <p:sp>
        <p:nvSpPr>
          <p:cNvPr id="314" name="Google Shape;314;p30"/>
          <p:cNvSpPr/>
          <p:nvPr/>
        </p:nvSpPr>
        <p:spPr>
          <a:xfrm>
            <a:off x="5082750" y="2178525"/>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F3 : </a:t>
            </a:r>
            <a:r>
              <a:rPr lang="fr" sz="1200">
                <a:latin typeface="Lato"/>
                <a:ea typeface="Lato"/>
                <a:cs typeface="Lato"/>
                <a:sym typeface="Lato"/>
              </a:rPr>
              <a:t>“Le système devrait…”</a:t>
            </a:r>
            <a:endParaRPr sz="1200">
              <a:latin typeface="Lato"/>
              <a:ea typeface="Lato"/>
              <a:cs typeface="Lato"/>
              <a:sym typeface="Lato"/>
            </a:endParaRPr>
          </a:p>
        </p:txBody>
      </p:sp>
      <p:sp>
        <p:nvSpPr>
          <p:cNvPr id="315" name="Google Shape;315;p30"/>
          <p:cNvSpPr/>
          <p:nvPr/>
        </p:nvSpPr>
        <p:spPr>
          <a:xfrm>
            <a:off x="5082750" y="4457100"/>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F(n) : </a:t>
            </a:r>
            <a:r>
              <a:rPr lang="fr" sz="1200">
                <a:latin typeface="Lato"/>
                <a:ea typeface="Lato"/>
                <a:cs typeface="Lato"/>
                <a:sym typeface="Lato"/>
              </a:rPr>
              <a:t>“Le système devrait…”</a:t>
            </a:r>
            <a:endParaRPr sz="1200">
              <a:latin typeface="Lato"/>
              <a:ea typeface="Lato"/>
              <a:cs typeface="Lato"/>
              <a:sym typeface="Lato"/>
            </a:endParaRPr>
          </a:p>
        </p:txBody>
      </p:sp>
      <p:sp>
        <p:nvSpPr>
          <p:cNvPr id="316" name="Google Shape;316;p30"/>
          <p:cNvSpPr txBox="1"/>
          <p:nvPr/>
        </p:nvSpPr>
        <p:spPr>
          <a:xfrm>
            <a:off x="6652200" y="2850825"/>
            <a:ext cx="273300" cy="8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a:t>
            </a:r>
            <a:endParaRPr b="1" sz="1300">
              <a:solidFill>
                <a:schemeClr val="lt1"/>
              </a:solidFill>
              <a:latin typeface="Lato"/>
              <a:ea typeface="Lato"/>
              <a:cs typeface="Lato"/>
              <a:sym typeface="Lato"/>
            </a:endParaRPr>
          </a:p>
          <a:p>
            <a:pPr indent="0" lvl="0" marL="0" rtl="0" algn="l">
              <a:spcBef>
                <a:spcPts val="0"/>
              </a:spcBef>
              <a:spcAft>
                <a:spcPts val="0"/>
              </a:spcAft>
              <a:buNone/>
            </a:pPr>
            <a:r>
              <a:rPr b="1" lang="fr" sz="1300">
                <a:solidFill>
                  <a:schemeClr val="lt1"/>
                </a:solidFill>
                <a:latin typeface="Lato"/>
                <a:ea typeface="Lato"/>
                <a:cs typeface="Lato"/>
                <a:sym typeface="Lato"/>
              </a:rPr>
              <a:t>.</a:t>
            </a:r>
            <a:endParaRPr b="1" sz="1300">
              <a:solidFill>
                <a:schemeClr val="lt1"/>
              </a:solidFill>
              <a:latin typeface="Lato"/>
              <a:ea typeface="Lato"/>
              <a:cs typeface="Lato"/>
              <a:sym typeface="Lato"/>
            </a:endParaRPr>
          </a:p>
          <a:p>
            <a:pPr indent="0" lvl="0" marL="0" rtl="0" algn="l">
              <a:spcBef>
                <a:spcPts val="0"/>
              </a:spcBef>
              <a:spcAft>
                <a:spcPts val="0"/>
              </a:spcAft>
              <a:buNone/>
            </a:pPr>
            <a:r>
              <a:rPr b="1" lang="fr" sz="1300">
                <a:solidFill>
                  <a:schemeClr val="lt1"/>
                </a:solidFill>
                <a:latin typeface="Lato"/>
                <a:ea typeface="Lato"/>
                <a:cs typeface="Lato"/>
                <a:sym typeface="Lato"/>
              </a:rPr>
              <a:t>.</a:t>
            </a:r>
            <a:endParaRPr b="1" sz="1300">
              <a:solidFill>
                <a:schemeClr val="lt1"/>
              </a:solidFill>
              <a:latin typeface="Lato"/>
              <a:ea typeface="Lato"/>
              <a:cs typeface="Lato"/>
              <a:sym typeface="Lato"/>
            </a:endParaRPr>
          </a:p>
        </p:txBody>
      </p:sp>
      <p:cxnSp>
        <p:nvCxnSpPr>
          <p:cNvPr id="317" name="Google Shape;317;p30"/>
          <p:cNvCxnSpPr>
            <a:stCxn id="306" idx="3"/>
            <a:endCxn id="312" idx="1"/>
          </p:cNvCxnSpPr>
          <p:nvPr/>
        </p:nvCxnSpPr>
        <p:spPr>
          <a:xfrm flipH="1" rot="10800000">
            <a:off x="2683275" y="1700250"/>
            <a:ext cx="2399400" cy="3045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318" name="Google Shape;318;p30"/>
          <p:cNvCxnSpPr>
            <a:stCxn id="310" idx="3"/>
            <a:endCxn id="312" idx="1"/>
          </p:cNvCxnSpPr>
          <p:nvPr/>
        </p:nvCxnSpPr>
        <p:spPr>
          <a:xfrm flipH="1" rot="10800000">
            <a:off x="2860800" y="1700250"/>
            <a:ext cx="2222100" cy="26556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319" name="Google Shape;319;p30"/>
          <p:cNvCxnSpPr>
            <a:stCxn id="307" idx="3"/>
            <a:endCxn id="313" idx="1"/>
          </p:cNvCxnSpPr>
          <p:nvPr/>
        </p:nvCxnSpPr>
        <p:spPr>
          <a:xfrm flipH="1" rot="10800000">
            <a:off x="1660500" y="2004675"/>
            <a:ext cx="3422400" cy="4056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320" name="Google Shape;320;p30"/>
          <p:cNvCxnSpPr>
            <a:stCxn id="308" idx="3"/>
            <a:endCxn id="314" idx="1"/>
          </p:cNvCxnSpPr>
          <p:nvPr/>
        </p:nvCxnSpPr>
        <p:spPr>
          <a:xfrm flipH="1" rot="10800000">
            <a:off x="2755200" y="2309250"/>
            <a:ext cx="2327700" cy="4245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321" name="Google Shape;321;p30"/>
          <p:cNvCxnSpPr>
            <a:stCxn id="309" idx="3"/>
            <a:endCxn id="314" idx="1"/>
          </p:cNvCxnSpPr>
          <p:nvPr/>
        </p:nvCxnSpPr>
        <p:spPr>
          <a:xfrm flipH="1" rot="10800000">
            <a:off x="2755350" y="2309325"/>
            <a:ext cx="2327400" cy="1507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22" name="Google Shape;322;p30"/>
          <p:cNvCxnSpPr>
            <a:stCxn id="311" idx="3"/>
            <a:endCxn id="315" idx="1"/>
          </p:cNvCxnSpPr>
          <p:nvPr/>
        </p:nvCxnSpPr>
        <p:spPr>
          <a:xfrm flipH="1" rot="10800000">
            <a:off x="2628375" y="4588050"/>
            <a:ext cx="2454300" cy="111000"/>
          </a:xfrm>
          <a:prstGeom prst="curvedConnector3">
            <a:avLst>
              <a:gd fmla="val 50002"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Le cahier des charges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u="sng">
                <a:solidFill>
                  <a:schemeClr val="hlink"/>
                </a:solidFill>
                <a:hlinkClick r:id="rId3"/>
              </a:rPr>
              <a:t>https://github.com/Le-Minh-Phuc/Cahier_Des_Charges</a:t>
            </a:r>
            <a:endParaRPr/>
          </a:p>
          <a:p>
            <a:pPr indent="0" lvl="0" marL="0" rtl="0" algn="l">
              <a:spcBef>
                <a:spcPts val="0"/>
              </a:spcBef>
              <a:spcAft>
                <a:spcPts val="0"/>
              </a:spcAft>
              <a:buNone/>
            </a:pPr>
            <a:r>
              <a:t/>
            </a:r>
            <a:endParaRPr/>
          </a:p>
          <a:p>
            <a:pPr indent="0" lvl="0" marL="0" rtl="0" algn="ctr">
              <a:spcBef>
                <a:spcPts val="0"/>
              </a:spcBef>
              <a:spcAft>
                <a:spcPts val="0"/>
              </a:spcAft>
              <a:buNone/>
            </a:pPr>
            <a:r>
              <a:rPr lang="fr"/>
              <a:t>“Github Yann Fornier”</a:t>
            </a:r>
            <a:endParaRPr/>
          </a:p>
        </p:txBody>
      </p:sp>
      <p:pic>
        <p:nvPicPr>
          <p:cNvPr id="141" name="Google Shape;141;p14"/>
          <p:cNvPicPr preferRelativeResize="0"/>
          <p:nvPr/>
        </p:nvPicPr>
        <p:blipFill>
          <a:blip r:embed="rId4">
            <a:alphaModFix/>
          </a:blip>
          <a:stretch>
            <a:fillRect/>
          </a:stretch>
        </p:blipFill>
        <p:spPr>
          <a:xfrm>
            <a:off x="5547306" y="2032212"/>
            <a:ext cx="1190274" cy="11902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Objectifs du cahier des charges : La définition des besoins</a:t>
            </a:r>
            <a:endParaRPr/>
          </a:p>
        </p:txBody>
      </p:sp>
      <p:sp>
        <p:nvSpPr>
          <p:cNvPr id="333" name="Google Shape;333;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La définition des besoins consiste à identifier, décrire et documenter de manière détaillée les attentes des parties prenantes envers le système ou le projet en cours de développement. La définition des besoins permet de fournir une base solide pour la conception, le développement et l’évaluation du projet.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Identification des parties prenantes</a:t>
            </a:r>
            <a:endParaRPr/>
          </a:p>
        </p:txBody>
      </p:sp>
      <p:sp>
        <p:nvSpPr>
          <p:cNvPr id="339" name="Google Shape;339;p33"/>
          <p:cNvSpPr/>
          <p:nvPr/>
        </p:nvSpPr>
        <p:spPr>
          <a:xfrm>
            <a:off x="3532700" y="2813550"/>
            <a:ext cx="1800300" cy="65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sp>
        <p:nvSpPr>
          <p:cNvPr id="340" name="Google Shape;340;p33"/>
          <p:cNvSpPr/>
          <p:nvPr/>
        </p:nvSpPr>
        <p:spPr>
          <a:xfrm>
            <a:off x="1183800" y="1778850"/>
            <a:ext cx="1577400" cy="55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End-users</a:t>
            </a:r>
            <a:endParaRPr>
              <a:latin typeface="Lato"/>
              <a:ea typeface="Lato"/>
              <a:cs typeface="Lato"/>
              <a:sym typeface="Lato"/>
            </a:endParaRPr>
          </a:p>
        </p:txBody>
      </p:sp>
      <p:sp>
        <p:nvSpPr>
          <p:cNvPr id="341" name="Google Shape;341;p33"/>
          <p:cNvSpPr/>
          <p:nvPr/>
        </p:nvSpPr>
        <p:spPr>
          <a:xfrm>
            <a:off x="1183800" y="3831800"/>
            <a:ext cx="1577400" cy="55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Gestionnaires de projet</a:t>
            </a:r>
            <a:endParaRPr>
              <a:latin typeface="Lato"/>
              <a:ea typeface="Lato"/>
              <a:cs typeface="Lato"/>
              <a:sym typeface="Lato"/>
            </a:endParaRPr>
          </a:p>
        </p:txBody>
      </p:sp>
      <p:sp>
        <p:nvSpPr>
          <p:cNvPr id="342" name="Google Shape;342;p33"/>
          <p:cNvSpPr/>
          <p:nvPr/>
        </p:nvSpPr>
        <p:spPr>
          <a:xfrm>
            <a:off x="6092050" y="1778850"/>
            <a:ext cx="1577400" cy="55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Clients</a:t>
            </a:r>
            <a:endParaRPr>
              <a:latin typeface="Lato"/>
              <a:ea typeface="Lato"/>
              <a:cs typeface="Lato"/>
              <a:sym typeface="Lato"/>
            </a:endParaRPr>
          </a:p>
        </p:txBody>
      </p:sp>
      <p:sp>
        <p:nvSpPr>
          <p:cNvPr id="343" name="Google Shape;343;p33"/>
          <p:cNvSpPr/>
          <p:nvPr/>
        </p:nvSpPr>
        <p:spPr>
          <a:xfrm>
            <a:off x="6092050" y="3831800"/>
            <a:ext cx="1577400" cy="55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Métiers</a:t>
            </a:r>
            <a:endParaRPr>
              <a:latin typeface="Lato"/>
              <a:ea typeface="Lato"/>
              <a:cs typeface="Lato"/>
              <a:sym typeface="Lato"/>
            </a:endParaRPr>
          </a:p>
        </p:txBody>
      </p:sp>
      <p:cxnSp>
        <p:nvCxnSpPr>
          <p:cNvPr id="344" name="Google Shape;344;p33"/>
          <p:cNvCxnSpPr>
            <a:stCxn id="339" idx="0"/>
            <a:endCxn id="342" idx="1"/>
          </p:cNvCxnSpPr>
          <p:nvPr/>
        </p:nvCxnSpPr>
        <p:spPr>
          <a:xfrm rot="-5400000">
            <a:off x="4884500" y="1605900"/>
            <a:ext cx="756000" cy="1659300"/>
          </a:xfrm>
          <a:prstGeom prst="curvedConnector2">
            <a:avLst/>
          </a:prstGeom>
          <a:noFill/>
          <a:ln cap="flat" cmpd="sng" w="9525">
            <a:solidFill>
              <a:schemeClr val="dk2"/>
            </a:solidFill>
            <a:prstDash val="solid"/>
            <a:round/>
            <a:headEnd len="med" w="med" type="none"/>
            <a:tailEnd len="med" w="med" type="none"/>
          </a:ln>
        </p:spPr>
      </p:cxnSp>
      <p:cxnSp>
        <p:nvCxnSpPr>
          <p:cNvPr id="345" name="Google Shape;345;p33"/>
          <p:cNvCxnSpPr>
            <a:stCxn id="339" idx="3"/>
            <a:endCxn id="343" idx="0"/>
          </p:cNvCxnSpPr>
          <p:nvPr/>
        </p:nvCxnSpPr>
        <p:spPr>
          <a:xfrm>
            <a:off x="5333000" y="3139350"/>
            <a:ext cx="1547700" cy="692400"/>
          </a:xfrm>
          <a:prstGeom prst="curvedConnector2">
            <a:avLst/>
          </a:prstGeom>
          <a:noFill/>
          <a:ln cap="flat" cmpd="sng" w="9525">
            <a:solidFill>
              <a:schemeClr val="dk2"/>
            </a:solidFill>
            <a:prstDash val="solid"/>
            <a:round/>
            <a:headEnd len="med" w="med" type="none"/>
            <a:tailEnd len="med" w="med" type="none"/>
          </a:ln>
        </p:spPr>
      </p:cxnSp>
      <p:cxnSp>
        <p:nvCxnSpPr>
          <p:cNvPr id="346" name="Google Shape;346;p33"/>
          <p:cNvCxnSpPr>
            <a:stCxn id="339" idx="2"/>
            <a:endCxn id="341" idx="3"/>
          </p:cNvCxnSpPr>
          <p:nvPr/>
        </p:nvCxnSpPr>
        <p:spPr>
          <a:xfrm rot="5400000">
            <a:off x="3274400" y="2952000"/>
            <a:ext cx="645300" cy="1671600"/>
          </a:xfrm>
          <a:prstGeom prst="curvedConnector2">
            <a:avLst/>
          </a:prstGeom>
          <a:noFill/>
          <a:ln cap="flat" cmpd="sng" w="9525">
            <a:solidFill>
              <a:schemeClr val="dk2"/>
            </a:solidFill>
            <a:prstDash val="solid"/>
            <a:round/>
            <a:headEnd len="med" w="med" type="none"/>
            <a:tailEnd len="med" w="med" type="none"/>
          </a:ln>
        </p:spPr>
      </p:cxnSp>
      <p:cxnSp>
        <p:nvCxnSpPr>
          <p:cNvPr id="347" name="Google Shape;347;p33"/>
          <p:cNvCxnSpPr>
            <a:stCxn id="339" idx="1"/>
            <a:endCxn id="340" idx="2"/>
          </p:cNvCxnSpPr>
          <p:nvPr/>
        </p:nvCxnSpPr>
        <p:spPr>
          <a:xfrm rot="10800000">
            <a:off x="1972400" y="2335950"/>
            <a:ext cx="1560300" cy="8034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Collecte et formalisation des besoins</a:t>
            </a:r>
            <a:endParaRPr/>
          </a:p>
        </p:txBody>
      </p:sp>
      <p:grpSp>
        <p:nvGrpSpPr>
          <p:cNvPr id="353" name="Google Shape;353;p34"/>
          <p:cNvGrpSpPr/>
          <p:nvPr/>
        </p:nvGrpSpPr>
        <p:grpSpPr>
          <a:xfrm>
            <a:off x="-198337" y="2528888"/>
            <a:ext cx="1628700" cy="2408363"/>
            <a:chOff x="616063" y="2351038"/>
            <a:chExt cx="1628700" cy="2408363"/>
          </a:xfrm>
        </p:grpSpPr>
        <p:sp>
          <p:nvSpPr>
            <p:cNvPr id="354" name="Google Shape;354;p34"/>
            <p:cNvSpPr/>
            <p:nvPr/>
          </p:nvSpPr>
          <p:spPr>
            <a:xfrm>
              <a:off x="982625" y="2393900"/>
              <a:ext cx="981300" cy="2365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a:t>
              </a:r>
              <a:endParaRPr sz="1200">
                <a:latin typeface="Lato"/>
                <a:ea typeface="Lato"/>
                <a:cs typeface="Lato"/>
                <a:sym typeface="Lato"/>
              </a:endParaRPr>
            </a:p>
          </p:txBody>
        </p:sp>
        <p:sp>
          <p:nvSpPr>
            <p:cNvPr id="355" name="Google Shape;355;p34"/>
            <p:cNvSpPr txBox="1"/>
            <p:nvPr/>
          </p:nvSpPr>
          <p:spPr>
            <a:xfrm>
              <a:off x="616063" y="2351038"/>
              <a:ext cx="1628700" cy="3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latin typeface="Lato"/>
                  <a:ea typeface="Lato"/>
                  <a:cs typeface="Lato"/>
                  <a:sym typeface="Lato"/>
                </a:rPr>
                <a:t>Besoin</a:t>
              </a:r>
              <a:endParaRPr b="1" sz="1300">
                <a:latin typeface="Lato"/>
                <a:ea typeface="Lato"/>
                <a:cs typeface="Lato"/>
                <a:sym typeface="Lato"/>
              </a:endParaRPr>
            </a:p>
          </p:txBody>
        </p:sp>
      </p:grpSp>
      <p:sp>
        <p:nvSpPr>
          <p:cNvPr id="356" name="Google Shape;356;p34"/>
          <p:cNvSpPr/>
          <p:nvPr/>
        </p:nvSpPr>
        <p:spPr>
          <a:xfrm>
            <a:off x="4707075" y="2528900"/>
            <a:ext cx="4286100" cy="4545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Besoins </a:t>
            </a:r>
            <a:r>
              <a:rPr b="1" lang="fr" sz="1300">
                <a:latin typeface="Lato"/>
                <a:ea typeface="Lato"/>
                <a:cs typeface="Lato"/>
                <a:sym typeface="Lato"/>
              </a:rPr>
              <a:t>primaires </a:t>
            </a:r>
            <a:r>
              <a:rPr lang="fr" sz="1300">
                <a:latin typeface="Lato"/>
                <a:ea typeface="Lato"/>
                <a:cs typeface="Lato"/>
                <a:sym typeface="Lato"/>
              </a:rPr>
              <a:t>(essentiels pour le succès du projet)</a:t>
            </a:r>
            <a:endParaRPr sz="1300">
              <a:latin typeface="Lato"/>
              <a:ea typeface="Lato"/>
              <a:cs typeface="Lato"/>
              <a:sym typeface="Lato"/>
            </a:endParaRPr>
          </a:p>
        </p:txBody>
      </p:sp>
      <p:sp>
        <p:nvSpPr>
          <p:cNvPr id="357" name="Google Shape;357;p34"/>
          <p:cNvSpPr/>
          <p:nvPr/>
        </p:nvSpPr>
        <p:spPr>
          <a:xfrm>
            <a:off x="4707075" y="3154700"/>
            <a:ext cx="4286100" cy="454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Besoins </a:t>
            </a:r>
            <a:r>
              <a:rPr b="1" lang="fr" sz="1300">
                <a:latin typeface="Lato"/>
                <a:ea typeface="Lato"/>
                <a:cs typeface="Lato"/>
                <a:sym typeface="Lato"/>
              </a:rPr>
              <a:t>secondaires </a:t>
            </a:r>
            <a:r>
              <a:rPr lang="fr" sz="1300">
                <a:latin typeface="Lato"/>
                <a:ea typeface="Lato"/>
                <a:cs typeface="Lato"/>
                <a:sym typeface="Lato"/>
              </a:rPr>
              <a:t>(agréables mais non essentiels)</a:t>
            </a:r>
            <a:endParaRPr sz="1300">
              <a:latin typeface="Lato"/>
              <a:ea typeface="Lato"/>
              <a:cs typeface="Lato"/>
              <a:sym typeface="Lato"/>
            </a:endParaRPr>
          </a:p>
        </p:txBody>
      </p:sp>
      <p:sp>
        <p:nvSpPr>
          <p:cNvPr id="358" name="Google Shape;358;p34"/>
          <p:cNvSpPr/>
          <p:nvPr/>
        </p:nvSpPr>
        <p:spPr>
          <a:xfrm>
            <a:off x="1252400" y="1239275"/>
            <a:ext cx="1740300" cy="9657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____ _____ ____ ___ _</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___ ________ ____ __</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___ _____ ____ _____</a:t>
            </a:r>
            <a:endParaRPr>
              <a:latin typeface="Lato"/>
              <a:ea typeface="Lato"/>
              <a:cs typeface="Lato"/>
              <a:sym typeface="Lato"/>
            </a:endParaRPr>
          </a:p>
        </p:txBody>
      </p:sp>
      <p:sp>
        <p:nvSpPr>
          <p:cNvPr id="359" name="Google Shape;359;p34"/>
          <p:cNvSpPr/>
          <p:nvPr/>
        </p:nvSpPr>
        <p:spPr>
          <a:xfrm>
            <a:off x="1524800" y="3507925"/>
            <a:ext cx="1740300" cy="965700"/>
          </a:xfrm>
          <a:prstGeom prst="wedgeRoundRectCallout">
            <a:avLst>
              <a:gd fmla="val 13163" name="adj1"/>
              <a:gd fmla="val 7129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____ _____ ____ ___ _</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___ ________ ____ __</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___ _____ ____ _____</a:t>
            </a:r>
            <a:endParaRPr>
              <a:latin typeface="Lato"/>
              <a:ea typeface="Lato"/>
              <a:cs typeface="Lato"/>
              <a:sym typeface="Lato"/>
            </a:endParaRPr>
          </a:p>
        </p:txBody>
      </p:sp>
      <p:sp>
        <p:nvSpPr>
          <p:cNvPr id="360" name="Google Shape;360;p34"/>
          <p:cNvSpPr/>
          <p:nvPr/>
        </p:nvSpPr>
        <p:spPr>
          <a:xfrm>
            <a:off x="1989675" y="1492025"/>
            <a:ext cx="942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1" name="Google Shape;361;p34"/>
          <p:cNvSpPr/>
          <p:nvPr/>
        </p:nvSpPr>
        <p:spPr>
          <a:xfrm>
            <a:off x="1381000" y="1935900"/>
            <a:ext cx="4947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2" name="Google Shape;362;p34"/>
          <p:cNvSpPr/>
          <p:nvPr/>
        </p:nvSpPr>
        <p:spPr>
          <a:xfrm>
            <a:off x="2067050" y="3965650"/>
            <a:ext cx="6558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34"/>
          <p:cNvSpPr/>
          <p:nvPr/>
        </p:nvSpPr>
        <p:spPr>
          <a:xfrm>
            <a:off x="269975" y="2952200"/>
            <a:ext cx="6921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64" name="Google Shape;364;p34"/>
          <p:cNvCxnSpPr>
            <a:endCxn id="356" idx="1"/>
          </p:cNvCxnSpPr>
          <p:nvPr/>
        </p:nvCxnSpPr>
        <p:spPr>
          <a:xfrm flipH="1" rot="10800000">
            <a:off x="962175" y="2756150"/>
            <a:ext cx="3744900" cy="297300"/>
          </a:xfrm>
          <a:prstGeom prst="curvedConnector3">
            <a:avLst>
              <a:gd fmla="val 50000" name="adj1"/>
            </a:avLst>
          </a:prstGeom>
          <a:noFill/>
          <a:ln cap="flat" cmpd="sng" w="9525">
            <a:solidFill>
              <a:schemeClr val="accent6"/>
            </a:solidFill>
            <a:prstDash val="solid"/>
            <a:round/>
            <a:headEnd len="med" w="med" type="none"/>
            <a:tailEnd len="med" w="med" type="none"/>
          </a:ln>
        </p:spPr>
      </p:cxnSp>
      <p:cxnSp>
        <p:nvCxnSpPr>
          <p:cNvPr id="365" name="Google Shape;365;p34"/>
          <p:cNvCxnSpPr>
            <a:endCxn id="357" idx="1"/>
          </p:cNvCxnSpPr>
          <p:nvPr/>
        </p:nvCxnSpPr>
        <p:spPr>
          <a:xfrm>
            <a:off x="1875675" y="2037050"/>
            <a:ext cx="2831400" cy="1344900"/>
          </a:xfrm>
          <a:prstGeom prst="curvedConnector3">
            <a:avLst>
              <a:gd fmla="val 50000" name="adj1"/>
            </a:avLst>
          </a:prstGeom>
          <a:noFill/>
          <a:ln cap="flat" cmpd="sng" w="9525">
            <a:solidFill>
              <a:schemeClr val="accent5"/>
            </a:solidFill>
            <a:prstDash val="solid"/>
            <a:round/>
            <a:headEnd len="med" w="med" type="none"/>
            <a:tailEnd len="med" w="med" type="none"/>
          </a:ln>
        </p:spPr>
      </p:cxnSp>
      <p:cxnSp>
        <p:nvCxnSpPr>
          <p:cNvPr id="366" name="Google Shape;366;p34"/>
          <p:cNvCxnSpPr>
            <a:stCxn id="360" idx="3"/>
            <a:endCxn id="356" idx="1"/>
          </p:cNvCxnSpPr>
          <p:nvPr/>
        </p:nvCxnSpPr>
        <p:spPr>
          <a:xfrm>
            <a:off x="2931975" y="1593275"/>
            <a:ext cx="1775100" cy="1162800"/>
          </a:xfrm>
          <a:prstGeom prst="curvedConnector3">
            <a:avLst>
              <a:gd fmla="val 50000" name="adj1"/>
            </a:avLst>
          </a:prstGeom>
          <a:noFill/>
          <a:ln cap="flat" cmpd="sng" w="9525">
            <a:solidFill>
              <a:schemeClr val="accent6"/>
            </a:solidFill>
            <a:prstDash val="solid"/>
            <a:round/>
            <a:headEnd len="med" w="med" type="none"/>
            <a:tailEnd len="med" w="med" type="none"/>
          </a:ln>
        </p:spPr>
      </p:cxnSp>
      <p:cxnSp>
        <p:nvCxnSpPr>
          <p:cNvPr id="367" name="Google Shape;367;p34"/>
          <p:cNvCxnSpPr>
            <a:stCxn id="359" idx="3"/>
            <a:endCxn id="357" idx="1"/>
          </p:cNvCxnSpPr>
          <p:nvPr/>
        </p:nvCxnSpPr>
        <p:spPr>
          <a:xfrm flipH="1" rot="10800000">
            <a:off x="3265100" y="3382075"/>
            <a:ext cx="1442100" cy="608700"/>
          </a:xfrm>
          <a:prstGeom prst="curvedConnector3">
            <a:avLst>
              <a:gd fmla="val 49996" name="adj1"/>
            </a:avLst>
          </a:prstGeom>
          <a:noFill/>
          <a:ln cap="flat" cmpd="sng" w="9525">
            <a:solidFill>
              <a:schemeClr val="accent5"/>
            </a:solidFill>
            <a:prstDash val="solid"/>
            <a:round/>
            <a:headEnd len="med" w="med" type="none"/>
            <a:tailEnd len="med" w="med" type="none"/>
          </a:ln>
        </p:spPr>
      </p:cxnSp>
      <p:sp>
        <p:nvSpPr>
          <p:cNvPr id="368" name="Google Shape;368;p34"/>
          <p:cNvSpPr txBox="1"/>
          <p:nvPr/>
        </p:nvSpPr>
        <p:spPr>
          <a:xfrm>
            <a:off x="3601155" y="2730770"/>
            <a:ext cx="11745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Collecte</a:t>
            </a:r>
            <a:endParaRPr b="1" sz="13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Identification des besoins fonctionnels et non fonctionnels du projet</a:t>
            </a:r>
            <a:endParaRPr/>
          </a:p>
        </p:txBody>
      </p:sp>
      <p:sp>
        <p:nvSpPr>
          <p:cNvPr id="374" name="Google Shape;374;p35"/>
          <p:cNvSpPr/>
          <p:nvPr/>
        </p:nvSpPr>
        <p:spPr>
          <a:xfrm>
            <a:off x="609400" y="1853450"/>
            <a:ext cx="7727100" cy="2580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Besoins </a:t>
            </a:r>
            <a:r>
              <a:rPr b="1" lang="fr" sz="1300">
                <a:latin typeface="Lato"/>
                <a:ea typeface="Lato"/>
                <a:cs typeface="Lato"/>
                <a:sym typeface="Lato"/>
              </a:rPr>
              <a:t>primaires </a:t>
            </a:r>
            <a:r>
              <a:rPr lang="fr" sz="1300">
                <a:latin typeface="Lato"/>
                <a:ea typeface="Lato"/>
                <a:cs typeface="Lato"/>
                <a:sym typeface="Lato"/>
              </a:rPr>
              <a:t>(essentiels pour le succès du projet)</a:t>
            </a:r>
            <a:endParaRPr sz="1300">
              <a:latin typeface="Lato"/>
              <a:ea typeface="Lato"/>
              <a:cs typeface="Lato"/>
              <a:sym typeface="Lato"/>
            </a:endParaRPr>
          </a:p>
        </p:txBody>
      </p:sp>
      <p:sp>
        <p:nvSpPr>
          <p:cNvPr id="375" name="Google Shape;375;p35"/>
          <p:cNvSpPr/>
          <p:nvPr/>
        </p:nvSpPr>
        <p:spPr>
          <a:xfrm>
            <a:off x="1080975" y="2599250"/>
            <a:ext cx="3187200" cy="14403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Besoins fonctionnels</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Fonctionnalités attendues du produit</a:t>
            </a:r>
            <a:endParaRPr>
              <a:latin typeface="Lato"/>
              <a:ea typeface="Lato"/>
              <a:cs typeface="Lato"/>
              <a:sym typeface="Lato"/>
            </a:endParaRPr>
          </a:p>
        </p:txBody>
      </p:sp>
      <p:sp>
        <p:nvSpPr>
          <p:cNvPr id="376" name="Google Shape;376;p35"/>
          <p:cNvSpPr/>
          <p:nvPr/>
        </p:nvSpPr>
        <p:spPr>
          <a:xfrm>
            <a:off x="4621400" y="2599250"/>
            <a:ext cx="3187200" cy="14403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Besoins non fonctionnels</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Contraintes techniques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économiques, temporelles…</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6"/>
          <p:cNvSpPr/>
          <p:nvPr/>
        </p:nvSpPr>
        <p:spPr>
          <a:xfrm>
            <a:off x="438025" y="1261925"/>
            <a:ext cx="8332500" cy="282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382" name="Google Shape;38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Formalisation des besoins</a:t>
            </a:r>
            <a:endParaRPr/>
          </a:p>
        </p:txBody>
      </p:sp>
      <p:sp>
        <p:nvSpPr>
          <p:cNvPr id="383" name="Google Shape;383;p36"/>
          <p:cNvSpPr/>
          <p:nvPr/>
        </p:nvSpPr>
        <p:spPr>
          <a:xfrm>
            <a:off x="3218375" y="20877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384" name="Google Shape;384;p36"/>
          <p:cNvSpPr/>
          <p:nvPr/>
        </p:nvSpPr>
        <p:spPr>
          <a:xfrm>
            <a:off x="4570925" y="20877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“L’équipe [...] devrait […] en [...] secondes” </a:t>
            </a:r>
            <a:endParaRPr sz="1100">
              <a:latin typeface="Lato"/>
              <a:ea typeface="Lato"/>
              <a:cs typeface="Lato"/>
              <a:sym typeface="Lato"/>
            </a:endParaRPr>
          </a:p>
        </p:txBody>
      </p:sp>
      <p:sp>
        <p:nvSpPr>
          <p:cNvPr id="385" name="Google Shape;385;p36"/>
          <p:cNvSpPr/>
          <p:nvPr/>
        </p:nvSpPr>
        <p:spPr>
          <a:xfrm>
            <a:off x="321837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ID</a:t>
            </a:r>
            <a:endParaRPr b="1" sz="1100">
              <a:latin typeface="Lato"/>
              <a:ea typeface="Lato"/>
              <a:cs typeface="Lato"/>
              <a:sym typeface="Lato"/>
            </a:endParaRPr>
          </a:p>
        </p:txBody>
      </p:sp>
      <p:sp>
        <p:nvSpPr>
          <p:cNvPr id="386" name="Google Shape;386;p36"/>
          <p:cNvSpPr/>
          <p:nvPr/>
        </p:nvSpPr>
        <p:spPr>
          <a:xfrm>
            <a:off x="4570925" y="1782950"/>
            <a:ext cx="27795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Descriptif</a:t>
            </a:r>
            <a:endParaRPr b="1" sz="1100">
              <a:latin typeface="Lato"/>
              <a:ea typeface="Lato"/>
              <a:cs typeface="Lato"/>
              <a:sym typeface="Lato"/>
            </a:endParaRPr>
          </a:p>
        </p:txBody>
      </p:sp>
      <p:sp>
        <p:nvSpPr>
          <p:cNvPr id="387" name="Google Shape;387;p36"/>
          <p:cNvSpPr/>
          <p:nvPr/>
        </p:nvSpPr>
        <p:spPr>
          <a:xfrm>
            <a:off x="3218375" y="23925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388" name="Google Shape;388;p36"/>
          <p:cNvSpPr/>
          <p:nvPr/>
        </p:nvSpPr>
        <p:spPr>
          <a:xfrm>
            <a:off x="4570925" y="23925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389" name="Google Shape;389;p36"/>
          <p:cNvSpPr/>
          <p:nvPr/>
        </p:nvSpPr>
        <p:spPr>
          <a:xfrm>
            <a:off x="3218375" y="26973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390" name="Google Shape;390;p36"/>
          <p:cNvSpPr/>
          <p:nvPr/>
        </p:nvSpPr>
        <p:spPr>
          <a:xfrm>
            <a:off x="4570925" y="26973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391" name="Google Shape;391;p36"/>
          <p:cNvSpPr/>
          <p:nvPr/>
        </p:nvSpPr>
        <p:spPr>
          <a:xfrm>
            <a:off x="3218375" y="30021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392" name="Google Shape;392;p36"/>
          <p:cNvSpPr/>
          <p:nvPr/>
        </p:nvSpPr>
        <p:spPr>
          <a:xfrm>
            <a:off x="4570925" y="30021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processus doit […]” </a:t>
            </a:r>
            <a:endParaRPr sz="1100">
              <a:latin typeface="Lato"/>
              <a:ea typeface="Lato"/>
              <a:cs typeface="Lato"/>
              <a:sym typeface="Lato"/>
            </a:endParaRPr>
          </a:p>
        </p:txBody>
      </p:sp>
      <p:sp>
        <p:nvSpPr>
          <p:cNvPr id="393" name="Google Shape;393;p36"/>
          <p:cNvSpPr/>
          <p:nvPr/>
        </p:nvSpPr>
        <p:spPr>
          <a:xfrm>
            <a:off x="3218375" y="33069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394" name="Google Shape;394;p36"/>
          <p:cNvSpPr/>
          <p:nvPr/>
        </p:nvSpPr>
        <p:spPr>
          <a:xfrm>
            <a:off x="4570925" y="33069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bouton de </a:t>
            </a:r>
            <a:r>
              <a:rPr lang="fr" sz="1100">
                <a:latin typeface="Lato"/>
                <a:ea typeface="Lato"/>
                <a:cs typeface="Lato"/>
                <a:sym typeface="Lato"/>
              </a:rPr>
              <a:t>sélection</a:t>
            </a:r>
            <a:r>
              <a:rPr lang="fr" sz="1100">
                <a:latin typeface="Lato"/>
                <a:ea typeface="Lato"/>
                <a:cs typeface="Lato"/>
                <a:sym typeface="Lato"/>
              </a:rPr>
              <a:t> doit être […]” </a:t>
            </a:r>
            <a:endParaRPr sz="11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Hiérarchisation</a:t>
            </a:r>
            <a:r>
              <a:rPr lang="fr"/>
              <a:t> des besoins</a:t>
            </a:r>
            <a:endParaRPr/>
          </a:p>
        </p:txBody>
      </p:sp>
      <p:sp>
        <p:nvSpPr>
          <p:cNvPr id="400" name="Google Shape;400;p37"/>
          <p:cNvSpPr/>
          <p:nvPr/>
        </p:nvSpPr>
        <p:spPr>
          <a:xfrm>
            <a:off x="438025" y="1261925"/>
            <a:ext cx="8332500" cy="282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401" name="Google Shape;401;p37"/>
          <p:cNvSpPr/>
          <p:nvPr/>
        </p:nvSpPr>
        <p:spPr>
          <a:xfrm>
            <a:off x="3218375" y="33069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402" name="Google Shape;402;p37"/>
          <p:cNvSpPr/>
          <p:nvPr/>
        </p:nvSpPr>
        <p:spPr>
          <a:xfrm>
            <a:off x="4570925" y="33069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“L’équipe devrait […] en [...] secondes” </a:t>
            </a:r>
            <a:endParaRPr sz="1100">
              <a:latin typeface="Lato"/>
              <a:ea typeface="Lato"/>
              <a:cs typeface="Lato"/>
              <a:sym typeface="Lato"/>
            </a:endParaRPr>
          </a:p>
        </p:txBody>
      </p:sp>
      <p:sp>
        <p:nvSpPr>
          <p:cNvPr id="403" name="Google Shape;403;p37"/>
          <p:cNvSpPr/>
          <p:nvPr/>
        </p:nvSpPr>
        <p:spPr>
          <a:xfrm>
            <a:off x="321837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ID</a:t>
            </a:r>
            <a:endParaRPr b="1" sz="1100">
              <a:latin typeface="Lato"/>
              <a:ea typeface="Lato"/>
              <a:cs typeface="Lato"/>
              <a:sym typeface="Lato"/>
            </a:endParaRPr>
          </a:p>
        </p:txBody>
      </p:sp>
      <p:sp>
        <p:nvSpPr>
          <p:cNvPr id="404" name="Google Shape;404;p37"/>
          <p:cNvSpPr/>
          <p:nvPr/>
        </p:nvSpPr>
        <p:spPr>
          <a:xfrm>
            <a:off x="4570925" y="1782950"/>
            <a:ext cx="27795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Descriptif</a:t>
            </a:r>
            <a:endParaRPr b="1" sz="1100">
              <a:latin typeface="Lato"/>
              <a:ea typeface="Lato"/>
              <a:cs typeface="Lato"/>
              <a:sym typeface="Lato"/>
            </a:endParaRPr>
          </a:p>
        </p:txBody>
      </p:sp>
      <p:sp>
        <p:nvSpPr>
          <p:cNvPr id="405" name="Google Shape;405;p37"/>
          <p:cNvSpPr/>
          <p:nvPr/>
        </p:nvSpPr>
        <p:spPr>
          <a:xfrm>
            <a:off x="3218375" y="26973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406" name="Google Shape;406;p37"/>
          <p:cNvSpPr/>
          <p:nvPr/>
        </p:nvSpPr>
        <p:spPr>
          <a:xfrm>
            <a:off x="4570925" y="26973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407" name="Google Shape;407;p37"/>
          <p:cNvSpPr/>
          <p:nvPr/>
        </p:nvSpPr>
        <p:spPr>
          <a:xfrm>
            <a:off x="3218375" y="20877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408" name="Google Shape;408;p37"/>
          <p:cNvSpPr/>
          <p:nvPr/>
        </p:nvSpPr>
        <p:spPr>
          <a:xfrm>
            <a:off x="4570925" y="20877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409" name="Google Shape;409;p37"/>
          <p:cNvSpPr/>
          <p:nvPr/>
        </p:nvSpPr>
        <p:spPr>
          <a:xfrm>
            <a:off x="3218375" y="30021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410" name="Google Shape;410;p37"/>
          <p:cNvSpPr/>
          <p:nvPr/>
        </p:nvSpPr>
        <p:spPr>
          <a:xfrm>
            <a:off x="4570925" y="30021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processus devrait […]” </a:t>
            </a:r>
            <a:endParaRPr sz="1100">
              <a:latin typeface="Lato"/>
              <a:ea typeface="Lato"/>
              <a:cs typeface="Lato"/>
              <a:sym typeface="Lato"/>
            </a:endParaRPr>
          </a:p>
        </p:txBody>
      </p:sp>
      <p:sp>
        <p:nvSpPr>
          <p:cNvPr id="411" name="Google Shape;411;p37"/>
          <p:cNvSpPr/>
          <p:nvPr/>
        </p:nvSpPr>
        <p:spPr>
          <a:xfrm>
            <a:off x="3218375" y="23925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412" name="Google Shape;412;p37"/>
          <p:cNvSpPr/>
          <p:nvPr/>
        </p:nvSpPr>
        <p:spPr>
          <a:xfrm>
            <a:off x="4570925" y="23925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bouton de </a:t>
            </a:r>
            <a:r>
              <a:rPr lang="fr" sz="1100">
                <a:latin typeface="Lato"/>
                <a:ea typeface="Lato"/>
                <a:cs typeface="Lato"/>
                <a:sym typeface="Lato"/>
              </a:rPr>
              <a:t>sélection</a:t>
            </a:r>
            <a:r>
              <a:rPr lang="fr" sz="1100">
                <a:latin typeface="Lato"/>
                <a:ea typeface="Lato"/>
                <a:cs typeface="Lato"/>
                <a:sym typeface="Lato"/>
              </a:rPr>
              <a:t> devrait […]” </a:t>
            </a:r>
            <a:endParaRPr sz="1100">
              <a:latin typeface="Lato"/>
              <a:ea typeface="Lato"/>
              <a:cs typeface="Lato"/>
              <a:sym typeface="Lato"/>
            </a:endParaRPr>
          </a:p>
        </p:txBody>
      </p:sp>
      <p:sp>
        <p:nvSpPr>
          <p:cNvPr id="413" name="Google Shape;413;p37"/>
          <p:cNvSpPr/>
          <p:nvPr/>
        </p:nvSpPr>
        <p:spPr>
          <a:xfrm>
            <a:off x="186582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Impact</a:t>
            </a:r>
            <a:endParaRPr b="1" sz="1100">
              <a:latin typeface="Lato"/>
              <a:ea typeface="Lato"/>
              <a:cs typeface="Lato"/>
              <a:sym typeface="Lato"/>
            </a:endParaRPr>
          </a:p>
        </p:txBody>
      </p:sp>
      <p:sp>
        <p:nvSpPr>
          <p:cNvPr id="414" name="Google Shape;414;p37"/>
          <p:cNvSpPr/>
          <p:nvPr/>
        </p:nvSpPr>
        <p:spPr>
          <a:xfrm>
            <a:off x="51327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Ordre de priorité</a:t>
            </a:r>
            <a:endParaRPr b="1" sz="1100">
              <a:latin typeface="Lato"/>
              <a:ea typeface="Lato"/>
              <a:cs typeface="Lato"/>
              <a:sym typeface="Lato"/>
            </a:endParaRPr>
          </a:p>
        </p:txBody>
      </p:sp>
      <p:sp>
        <p:nvSpPr>
          <p:cNvPr id="415" name="Google Shape;415;p37"/>
          <p:cNvSpPr/>
          <p:nvPr/>
        </p:nvSpPr>
        <p:spPr>
          <a:xfrm>
            <a:off x="1865825" y="20877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16" name="Google Shape;416;p37"/>
          <p:cNvSpPr/>
          <p:nvPr/>
        </p:nvSpPr>
        <p:spPr>
          <a:xfrm>
            <a:off x="1865825" y="23925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17" name="Google Shape;417;p37"/>
          <p:cNvSpPr/>
          <p:nvPr/>
        </p:nvSpPr>
        <p:spPr>
          <a:xfrm>
            <a:off x="1865825" y="26973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18" name="Google Shape;418;p37"/>
          <p:cNvSpPr/>
          <p:nvPr/>
        </p:nvSpPr>
        <p:spPr>
          <a:xfrm>
            <a:off x="1865825" y="30021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19" name="Google Shape;419;p37"/>
          <p:cNvSpPr/>
          <p:nvPr/>
        </p:nvSpPr>
        <p:spPr>
          <a:xfrm>
            <a:off x="1865825" y="33069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Faible</a:t>
            </a:r>
            <a:endParaRPr sz="1100">
              <a:latin typeface="Lato"/>
              <a:ea typeface="Lato"/>
              <a:cs typeface="Lato"/>
              <a:sym typeface="Lato"/>
            </a:endParaRPr>
          </a:p>
        </p:txBody>
      </p:sp>
      <p:sp>
        <p:nvSpPr>
          <p:cNvPr id="420" name="Google Shape;420;p37"/>
          <p:cNvSpPr/>
          <p:nvPr/>
        </p:nvSpPr>
        <p:spPr>
          <a:xfrm>
            <a:off x="513275" y="20877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1</a:t>
            </a:r>
            <a:endParaRPr sz="1100">
              <a:latin typeface="Lato"/>
              <a:ea typeface="Lato"/>
              <a:cs typeface="Lato"/>
              <a:sym typeface="Lato"/>
            </a:endParaRPr>
          </a:p>
        </p:txBody>
      </p:sp>
      <p:sp>
        <p:nvSpPr>
          <p:cNvPr id="421" name="Google Shape;421;p37"/>
          <p:cNvSpPr/>
          <p:nvPr/>
        </p:nvSpPr>
        <p:spPr>
          <a:xfrm>
            <a:off x="513275" y="23925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2</a:t>
            </a:r>
            <a:endParaRPr sz="1100">
              <a:latin typeface="Lato"/>
              <a:ea typeface="Lato"/>
              <a:cs typeface="Lato"/>
              <a:sym typeface="Lato"/>
            </a:endParaRPr>
          </a:p>
        </p:txBody>
      </p:sp>
      <p:sp>
        <p:nvSpPr>
          <p:cNvPr id="422" name="Google Shape;422;p37"/>
          <p:cNvSpPr/>
          <p:nvPr/>
        </p:nvSpPr>
        <p:spPr>
          <a:xfrm>
            <a:off x="513275" y="26973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3</a:t>
            </a:r>
            <a:endParaRPr sz="1100">
              <a:latin typeface="Lato"/>
              <a:ea typeface="Lato"/>
              <a:cs typeface="Lato"/>
              <a:sym typeface="Lato"/>
            </a:endParaRPr>
          </a:p>
        </p:txBody>
      </p:sp>
      <p:sp>
        <p:nvSpPr>
          <p:cNvPr id="423" name="Google Shape;423;p37"/>
          <p:cNvSpPr/>
          <p:nvPr/>
        </p:nvSpPr>
        <p:spPr>
          <a:xfrm>
            <a:off x="513275" y="30021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4</a:t>
            </a:r>
            <a:endParaRPr sz="1100">
              <a:latin typeface="Lato"/>
              <a:ea typeface="Lato"/>
              <a:cs typeface="Lato"/>
              <a:sym typeface="Lato"/>
            </a:endParaRPr>
          </a:p>
        </p:txBody>
      </p:sp>
      <p:sp>
        <p:nvSpPr>
          <p:cNvPr id="424" name="Google Shape;424;p37"/>
          <p:cNvSpPr/>
          <p:nvPr/>
        </p:nvSpPr>
        <p:spPr>
          <a:xfrm>
            <a:off x="513275" y="33069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5</a:t>
            </a:r>
            <a:endParaRPr sz="11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p:nvPr/>
        </p:nvSpPr>
        <p:spPr>
          <a:xfrm>
            <a:off x="438025" y="1261925"/>
            <a:ext cx="8332500" cy="282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430" name="Google Shape;430;p38"/>
          <p:cNvSpPr/>
          <p:nvPr/>
        </p:nvSpPr>
        <p:spPr>
          <a:xfrm>
            <a:off x="3218375" y="33069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431" name="Google Shape;431;p38"/>
          <p:cNvSpPr/>
          <p:nvPr/>
        </p:nvSpPr>
        <p:spPr>
          <a:xfrm>
            <a:off x="4570925" y="33069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“L’équipe devrait […] en [...] secondes” </a:t>
            </a:r>
            <a:endParaRPr sz="1100">
              <a:latin typeface="Lato"/>
              <a:ea typeface="Lato"/>
              <a:cs typeface="Lato"/>
              <a:sym typeface="Lato"/>
            </a:endParaRPr>
          </a:p>
        </p:txBody>
      </p:sp>
      <p:sp>
        <p:nvSpPr>
          <p:cNvPr id="432" name="Google Shape;432;p38"/>
          <p:cNvSpPr/>
          <p:nvPr/>
        </p:nvSpPr>
        <p:spPr>
          <a:xfrm>
            <a:off x="321837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ID</a:t>
            </a:r>
            <a:endParaRPr b="1" sz="1100">
              <a:latin typeface="Lato"/>
              <a:ea typeface="Lato"/>
              <a:cs typeface="Lato"/>
              <a:sym typeface="Lato"/>
            </a:endParaRPr>
          </a:p>
        </p:txBody>
      </p:sp>
      <p:sp>
        <p:nvSpPr>
          <p:cNvPr id="433" name="Google Shape;433;p38"/>
          <p:cNvSpPr/>
          <p:nvPr/>
        </p:nvSpPr>
        <p:spPr>
          <a:xfrm>
            <a:off x="4570925" y="1782950"/>
            <a:ext cx="27795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Descriptif</a:t>
            </a:r>
            <a:endParaRPr b="1" sz="1100">
              <a:latin typeface="Lato"/>
              <a:ea typeface="Lato"/>
              <a:cs typeface="Lato"/>
              <a:sym typeface="Lato"/>
            </a:endParaRPr>
          </a:p>
        </p:txBody>
      </p:sp>
      <p:sp>
        <p:nvSpPr>
          <p:cNvPr id="434" name="Google Shape;434;p38"/>
          <p:cNvSpPr/>
          <p:nvPr/>
        </p:nvSpPr>
        <p:spPr>
          <a:xfrm>
            <a:off x="3218375" y="26973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435" name="Google Shape;435;p38"/>
          <p:cNvSpPr/>
          <p:nvPr/>
        </p:nvSpPr>
        <p:spPr>
          <a:xfrm>
            <a:off x="4570925" y="26973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436" name="Google Shape;436;p38"/>
          <p:cNvSpPr/>
          <p:nvPr/>
        </p:nvSpPr>
        <p:spPr>
          <a:xfrm>
            <a:off x="3218375" y="20877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437" name="Google Shape;437;p38"/>
          <p:cNvSpPr/>
          <p:nvPr/>
        </p:nvSpPr>
        <p:spPr>
          <a:xfrm>
            <a:off x="4570925" y="20877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438" name="Google Shape;438;p38"/>
          <p:cNvSpPr/>
          <p:nvPr/>
        </p:nvSpPr>
        <p:spPr>
          <a:xfrm>
            <a:off x="3218375" y="30021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439" name="Google Shape;439;p38"/>
          <p:cNvSpPr/>
          <p:nvPr/>
        </p:nvSpPr>
        <p:spPr>
          <a:xfrm>
            <a:off x="4570925" y="30021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processus devrait […]” </a:t>
            </a:r>
            <a:endParaRPr sz="1100">
              <a:latin typeface="Lato"/>
              <a:ea typeface="Lato"/>
              <a:cs typeface="Lato"/>
              <a:sym typeface="Lato"/>
            </a:endParaRPr>
          </a:p>
        </p:txBody>
      </p:sp>
      <p:sp>
        <p:nvSpPr>
          <p:cNvPr id="440" name="Google Shape;440;p38"/>
          <p:cNvSpPr/>
          <p:nvPr/>
        </p:nvSpPr>
        <p:spPr>
          <a:xfrm>
            <a:off x="3218375" y="23925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441" name="Google Shape;441;p38"/>
          <p:cNvSpPr/>
          <p:nvPr/>
        </p:nvSpPr>
        <p:spPr>
          <a:xfrm>
            <a:off x="4570925" y="2392550"/>
            <a:ext cx="27795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“Le bouton de </a:t>
            </a:r>
            <a:r>
              <a:rPr lang="fr" sz="1100">
                <a:latin typeface="Lato"/>
                <a:ea typeface="Lato"/>
                <a:cs typeface="Lato"/>
                <a:sym typeface="Lato"/>
              </a:rPr>
              <a:t>sélection</a:t>
            </a:r>
            <a:r>
              <a:rPr lang="fr" sz="1100">
                <a:latin typeface="Lato"/>
                <a:ea typeface="Lato"/>
                <a:cs typeface="Lato"/>
                <a:sym typeface="Lato"/>
              </a:rPr>
              <a:t> devrait […]” </a:t>
            </a:r>
            <a:endParaRPr sz="1100">
              <a:latin typeface="Lato"/>
              <a:ea typeface="Lato"/>
              <a:cs typeface="Lato"/>
              <a:sym typeface="Lato"/>
            </a:endParaRPr>
          </a:p>
        </p:txBody>
      </p:sp>
      <p:sp>
        <p:nvSpPr>
          <p:cNvPr id="442" name="Google Shape;442;p38"/>
          <p:cNvSpPr/>
          <p:nvPr/>
        </p:nvSpPr>
        <p:spPr>
          <a:xfrm>
            <a:off x="186582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Impact</a:t>
            </a:r>
            <a:endParaRPr b="1" sz="1100">
              <a:latin typeface="Lato"/>
              <a:ea typeface="Lato"/>
              <a:cs typeface="Lato"/>
              <a:sym typeface="Lato"/>
            </a:endParaRPr>
          </a:p>
        </p:txBody>
      </p:sp>
      <p:sp>
        <p:nvSpPr>
          <p:cNvPr id="443" name="Google Shape;443;p38"/>
          <p:cNvSpPr/>
          <p:nvPr/>
        </p:nvSpPr>
        <p:spPr>
          <a:xfrm>
            <a:off x="513275" y="1782950"/>
            <a:ext cx="1268700" cy="2658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Ordre de priorité</a:t>
            </a:r>
            <a:endParaRPr b="1" sz="1100">
              <a:latin typeface="Lato"/>
              <a:ea typeface="Lato"/>
              <a:cs typeface="Lato"/>
              <a:sym typeface="Lato"/>
            </a:endParaRPr>
          </a:p>
        </p:txBody>
      </p:sp>
      <p:sp>
        <p:nvSpPr>
          <p:cNvPr id="444" name="Google Shape;444;p38"/>
          <p:cNvSpPr/>
          <p:nvPr/>
        </p:nvSpPr>
        <p:spPr>
          <a:xfrm>
            <a:off x="1865825" y="20877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45" name="Google Shape;445;p38"/>
          <p:cNvSpPr/>
          <p:nvPr/>
        </p:nvSpPr>
        <p:spPr>
          <a:xfrm>
            <a:off x="1865825" y="23925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46" name="Google Shape;446;p38"/>
          <p:cNvSpPr/>
          <p:nvPr/>
        </p:nvSpPr>
        <p:spPr>
          <a:xfrm>
            <a:off x="1865825" y="26973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47" name="Google Shape;447;p38"/>
          <p:cNvSpPr/>
          <p:nvPr/>
        </p:nvSpPr>
        <p:spPr>
          <a:xfrm>
            <a:off x="1865825" y="30021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48" name="Google Shape;448;p38"/>
          <p:cNvSpPr/>
          <p:nvPr/>
        </p:nvSpPr>
        <p:spPr>
          <a:xfrm>
            <a:off x="1865825" y="33069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Faible</a:t>
            </a:r>
            <a:endParaRPr sz="1100">
              <a:latin typeface="Lato"/>
              <a:ea typeface="Lato"/>
              <a:cs typeface="Lato"/>
              <a:sym typeface="Lato"/>
            </a:endParaRPr>
          </a:p>
        </p:txBody>
      </p:sp>
      <p:sp>
        <p:nvSpPr>
          <p:cNvPr id="449" name="Google Shape;449;p38"/>
          <p:cNvSpPr/>
          <p:nvPr/>
        </p:nvSpPr>
        <p:spPr>
          <a:xfrm>
            <a:off x="513275" y="20877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1</a:t>
            </a:r>
            <a:endParaRPr sz="1100">
              <a:latin typeface="Lato"/>
              <a:ea typeface="Lato"/>
              <a:cs typeface="Lato"/>
              <a:sym typeface="Lato"/>
            </a:endParaRPr>
          </a:p>
        </p:txBody>
      </p:sp>
      <p:sp>
        <p:nvSpPr>
          <p:cNvPr id="450" name="Google Shape;450;p38"/>
          <p:cNvSpPr/>
          <p:nvPr/>
        </p:nvSpPr>
        <p:spPr>
          <a:xfrm>
            <a:off x="513275" y="23925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2</a:t>
            </a:r>
            <a:endParaRPr sz="1100">
              <a:latin typeface="Lato"/>
              <a:ea typeface="Lato"/>
              <a:cs typeface="Lato"/>
              <a:sym typeface="Lato"/>
            </a:endParaRPr>
          </a:p>
        </p:txBody>
      </p:sp>
      <p:sp>
        <p:nvSpPr>
          <p:cNvPr id="451" name="Google Shape;451;p38"/>
          <p:cNvSpPr/>
          <p:nvPr/>
        </p:nvSpPr>
        <p:spPr>
          <a:xfrm>
            <a:off x="513275" y="26973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3</a:t>
            </a:r>
            <a:endParaRPr sz="1100">
              <a:latin typeface="Lato"/>
              <a:ea typeface="Lato"/>
              <a:cs typeface="Lato"/>
              <a:sym typeface="Lato"/>
            </a:endParaRPr>
          </a:p>
        </p:txBody>
      </p:sp>
      <p:sp>
        <p:nvSpPr>
          <p:cNvPr id="452" name="Google Shape;452;p38"/>
          <p:cNvSpPr/>
          <p:nvPr/>
        </p:nvSpPr>
        <p:spPr>
          <a:xfrm>
            <a:off x="513275" y="30021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4</a:t>
            </a:r>
            <a:endParaRPr sz="1100">
              <a:latin typeface="Lato"/>
              <a:ea typeface="Lato"/>
              <a:cs typeface="Lato"/>
              <a:sym typeface="Lato"/>
            </a:endParaRPr>
          </a:p>
        </p:txBody>
      </p:sp>
      <p:sp>
        <p:nvSpPr>
          <p:cNvPr id="453" name="Google Shape;453;p38"/>
          <p:cNvSpPr/>
          <p:nvPr/>
        </p:nvSpPr>
        <p:spPr>
          <a:xfrm>
            <a:off x="513275" y="3306950"/>
            <a:ext cx="1268700" cy="265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5</a:t>
            </a:r>
            <a:endParaRPr sz="1100">
              <a:latin typeface="Lato"/>
              <a:ea typeface="Lato"/>
              <a:cs typeface="Lato"/>
              <a:sym typeface="Lato"/>
            </a:endParaRPr>
          </a:p>
        </p:txBody>
      </p:sp>
      <p:sp>
        <p:nvSpPr>
          <p:cNvPr id="454" name="Google Shape;45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Documentation des Besoins</a:t>
            </a:r>
            <a:endParaRPr/>
          </a:p>
        </p:txBody>
      </p:sp>
      <p:sp>
        <p:nvSpPr>
          <p:cNvPr id="455" name="Google Shape;455;p38"/>
          <p:cNvSpPr txBox="1"/>
          <p:nvPr>
            <p:ph idx="1" type="body"/>
          </p:nvPr>
        </p:nvSpPr>
        <p:spPr>
          <a:xfrm>
            <a:off x="1921350" y="4143825"/>
            <a:ext cx="53013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Intégrez la documentation des besoins dans le cahier des charges. </a:t>
            </a:r>
            <a:endParaRPr/>
          </a:p>
        </p:txBody>
      </p:sp>
      <p:pic>
        <p:nvPicPr>
          <p:cNvPr id="456" name="Google Shape;456;p38"/>
          <p:cNvPicPr preferRelativeResize="0"/>
          <p:nvPr/>
        </p:nvPicPr>
        <p:blipFill>
          <a:blip r:embed="rId3">
            <a:alphaModFix/>
          </a:blip>
          <a:stretch>
            <a:fillRect/>
          </a:stretch>
        </p:blipFill>
        <p:spPr>
          <a:xfrm>
            <a:off x="8017250" y="2697350"/>
            <a:ext cx="265800" cy="265800"/>
          </a:xfrm>
          <a:prstGeom prst="rect">
            <a:avLst/>
          </a:prstGeom>
          <a:noFill/>
          <a:ln>
            <a:noFill/>
          </a:ln>
        </p:spPr>
      </p:pic>
      <p:pic>
        <p:nvPicPr>
          <p:cNvPr id="457" name="Google Shape;457;p38"/>
          <p:cNvPicPr preferRelativeResize="0"/>
          <p:nvPr/>
        </p:nvPicPr>
        <p:blipFill>
          <a:blip r:embed="rId4">
            <a:alphaModFix/>
          </a:blip>
          <a:stretch>
            <a:fillRect/>
          </a:stretch>
        </p:blipFill>
        <p:spPr>
          <a:xfrm>
            <a:off x="8017247" y="3009606"/>
            <a:ext cx="265800" cy="250879"/>
          </a:xfrm>
          <a:prstGeom prst="rect">
            <a:avLst/>
          </a:prstGeom>
          <a:noFill/>
          <a:ln>
            <a:noFill/>
          </a:ln>
        </p:spPr>
      </p:pic>
      <p:pic>
        <p:nvPicPr>
          <p:cNvPr id="458" name="Google Shape;458;p38"/>
          <p:cNvPicPr preferRelativeResize="0"/>
          <p:nvPr/>
        </p:nvPicPr>
        <p:blipFill>
          <a:blip r:embed="rId3">
            <a:alphaModFix/>
          </a:blip>
          <a:stretch>
            <a:fillRect/>
          </a:stretch>
        </p:blipFill>
        <p:spPr>
          <a:xfrm>
            <a:off x="8017250" y="2087750"/>
            <a:ext cx="265800" cy="265800"/>
          </a:xfrm>
          <a:prstGeom prst="rect">
            <a:avLst/>
          </a:prstGeom>
          <a:noFill/>
          <a:ln>
            <a:noFill/>
          </a:ln>
        </p:spPr>
      </p:pic>
      <p:cxnSp>
        <p:nvCxnSpPr>
          <p:cNvPr id="459" name="Google Shape;459;p38"/>
          <p:cNvCxnSpPr>
            <a:endCxn id="458" idx="1"/>
          </p:cNvCxnSpPr>
          <p:nvPr/>
        </p:nvCxnSpPr>
        <p:spPr>
          <a:xfrm>
            <a:off x="7350350" y="2220650"/>
            <a:ext cx="666900" cy="0"/>
          </a:xfrm>
          <a:prstGeom prst="straightConnector1">
            <a:avLst/>
          </a:prstGeom>
          <a:noFill/>
          <a:ln cap="flat" cmpd="sng" w="9525">
            <a:solidFill>
              <a:schemeClr val="dk2"/>
            </a:solidFill>
            <a:prstDash val="solid"/>
            <a:round/>
            <a:headEnd len="med" w="med" type="none"/>
            <a:tailEnd len="med" w="med" type="triangle"/>
          </a:ln>
        </p:spPr>
      </p:cxnSp>
      <p:cxnSp>
        <p:nvCxnSpPr>
          <p:cNvPr id="460" name="Google Shape;460;p38"/>
          <p:cNvCxnSpPr>
            <a:stCxn id="461" idx="3"/>
            <a:endCxn id="456" idx="1"/>
          </p:cNvCxnSpPr>
          <p:nvPr/>
        </p:nvCxnSpPr>
        <p:spPr>
          <a:xfrm>
            <a:off x="7350350" y="2830250"/>
            <a:ext cx="666900" cy="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p38"/>
          <p:cNvCxnSpPr>
            <a:stCxn id="463" idx="3"/>
            <a:endCxn id="457" idx="1"/>
          </p:cNvCxnSpPr>
          <p:nvPr/>
        </p:nvCxnSpPr>
        <p:spPr>
          <a:xfrm>
            <a:off x="7350347" y="3135046"/>
            <a:ext cx="666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Diagrammes et maquettes</a:t>
            </a:r>
            <a:endParaRPr/>
          </a:p>
        </p:txBody>
      </p:sp>
      <p:pic>
        <p:nvPicPr>
          <p:cNvPr id="469" name="Google Shape;469;p39"/>
          <p:cNvPicPr preferRelativeResize="0"/>
          <p:nvPr/>
        </p:nvPicPr>
        <p:blipFill>
          <a:blip r:embed="rId3">
            <a:alphaModFix/>
          </a:blip>
          <a:stretch>
            <a:fillRect/>
          </a:stretch>
        </p:blipFill>
        <p:spPr>
          <a:xfrm>
            <a:off x="143750" y="1365150"/>
            <a:ext cx="3216349" cy="1809200"/>
          </a:xfrm>
          <a:prstGeom prst="rect">
            <a:avLst/>
          </a:prstGeom>
          <a:noFill/>
          <a:ln>
            <a:noFill/>
          </a:ln>
        </p:spPr>
      </p:pic>
      <p:pic>
        <p:nvPicPr>
          <p:cNvPr id="470" name="Google Shape;470;p39"/>
          <p:cNvPicPr preferRelativeResize="0"/>
          <p:nvPr/>
        </p:nvPicPr>
        <p:blipFill>
          <a:blip r:embed="rId4">
            <a:alphaModFix/>
          </a:blip>
          <a:stretch>
            <a:fillRect/>
          </a:stretch>
        </p:blipFill>
        <p:spPr>
          <a:xfrm>
            <a:off x="6374725" y="1307850"/>
            <a:ext cx="2621550" cy="2038250"/>
          </a:xfrm>
          <a:prstGeom prst="rect">
            <a:avLst/>
          </a:prstGeom>
          <a:noFill/>
          <a:ln>
            <a:noFill/>
          </a:ln>
        </p:spPr>
      </p:pic>
      <p:pic>
        <p:nvPicPr>
          <p:cNvPr id="471" name="Google Shape;471;p39"/>
          <p:cNvPicPr preferRelativeResize="0"/>
          <p:nvPr/>
        </p:nvPicPr>
        <p:blipFill>
          <a:blip r:embed="rId5">
            <a:alphaModFix/>
          </a:blip>
          <a:stretch>
            <a:fillRect/>
          </a:stretch>
        </p:blipFill>
        <p:spPr>
          <a:xfrm>
            <a:off x="3392238" y="1471012"/>
            <a:ext cx="2950340" cy="1711926"/>
          </a:xfrm>
          <a:prstGeom prst="rect">
            <a:avLst/>
          </a:prstGeom>
          <a:noFill/>
          <a:ln>
            <a:noFill/>
          </a:ln>
        </p:spPr>
      </p:pic>
      <p:sp>
        <p:nvSpPr>
          <p:cNvPr id="472" name="Google Shape;472;p39"/>
          <p:cNvSpPr txBox="1"/>
          <p:nvPr/>
        </p:nvSpPr>
        <p:spPr>
          <a:xfrm>
            <a:off x="441075" y="3508350"/>
            <a:ext cx="26217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Diagrammes de cas d’utilisation </a:t>
            </a:r>
            <a:endParaRPr i="1" sz="1100">
              <a:solidFill>
                <a:schemeClr val="lt1"/>
              </a:solidFill>
              <a:latin typeface="Lato"/>
              <a:ea typeface="Lato"/>
              <a:cs typeface="Lato"/>
              <a:sym typeface="Lato"/>
            </a:endParaRPr>
          </a:p>
        </p:txBody>
      </p:sp>
      <p:sp>
        <p:nvSpPr>
          <p:cNvPr id="473" name="Google Shape;473;p39"/>
          <p:cNvSpPr txBox="1"/>
          <p:nvPr/>
        </p:nvSpPr>
        <p:spPr>
          <a:xfrm>
            <a:off x="6374650" y="3508350"/>
            <a:ext cx="26217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Diagrammes de séquence</a:t>
            </a:r>
            <a:endParaRPr i="1" sz="1100">
              <a:solidFill>
                <a:schemeClr val="lt1"/>
              </a:solidFill>
              <a:latin typeface="Lato"/>
              <a:ea typeface="Lato"/>
              <a:cs typeface="Lato"/>
              <a:sym typeface="Lato"/>
            </a:endParaRPr>
          </a:p>
        </p:txBody>
      </p:sp>
      <p:sp>
        <p:nvSpPr>
          <p:cNvPr id="474" name="Google Shape;474;p39"/>
          <p:cNvSpPr txBox="1"/>
          <p:nvPr/>
        </p:nvSpPr>
        <p:spPr>
          <a:xfrm>
            <a:off x="3506100" y="3508350"/>
            <a:ext cx="26217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Tableaux</a:t>
            </a:r>
            <a:endParaRPr i="1" sz="1100">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Identification des contraintes et hypothèses</a:t>
            </a:r>
            <a:endParaRPr/>
          </a:p>
        </p:txBody>
      </p:sp>
      <p:sp>
        <p:nvSpPr>
          <p:cNvPr id="480" name="Google Shape;480;p40"/>
          <p:cNvSpPr/>
          <p:nvPr/>
        </p:nvSpPr>
        <p:spPr>
          <a:xfrm>
            <a:off x="699725" y="2252000"/>
            <a:ext cx="1800300" cy="65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sp>
        <p:nvSpPr>
          <p:cNvPr id="481" name="Google Shape;481;p40"/>
          <p:cNvSpPr/>
          <p:nvPr/>
        </p:nvSpPr>
        <p:spPr>
          <a:xfrm>
            <a:off x="5886450" y="1259325"/>
            <a:ext cx="1577400" cy="55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Contraintes techniques</a:t>
            </a:r>
            <a:endParaRPr>
              <a:latin typeface="Lato"/>
              <a:ea typeface="Lato"/>
              <a:cs typeface="Lato"/>
              <a:sym typeface="Lato"/>
            </a:endParaRPr>
          </a:p>
        </p:txBody>
      </p:sp>
      <p:sp>
        <p:nvSpPr>
          <p:cNvPr id="482" name="Google Shape;482;p40"/>
          <p:cNvSpPr/>
          <p:nvPr/>
        </p:nvSpPr>
        <p:spPr>
          <a:xfrm>
            <a:off x="5886450" y="2103600"/>
            <a:ext cx="1577400" cy="55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Hypothèses</a:t>
            </a:r>
            <a:endParaRPr>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(A lever avec le client)</a:t>
            </a:r>
            <a:endParaRPr sz="1100">
              <a:latin typeface="Lato"/>
              <a:ea typeface="Lato"/>
              <a:cs typeface="Lato"/>
              <a:sym typeface="Lato"/>
            </a:endParaRPr>
          </a:p>
        </p:txBody>
      </p:sp>
      <p:sp>
        <p:nvSpPr>
          <p:cNvPr id="483" name="Google Shape;483;p40"/>
          <p:cNvSpPr/>
          <p:nvPr/>
        </p:nvSpPr>
        <p:spPr>
          <a:xfrm>
            <a:off x="3568775" y="1664275"/>
            <a:ext cx="1577400" cy="55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Expertise métier</a:t>
            </a:r>
            <a:endParaRPr>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(dev web)</a:t>
            </a:r>
            <a:endParaRPr sz="1200">
              <a:latin typeface="Lato"/>
              <a:ea typeface="Lato"/>
              <a:cs typeface="Lato"/>
              <a:sym typeface="Lato"/>
            </a:endParaRPr>
          </a:p>
        </p:txBody>
      </p:sp>
      <p:sp>
        <p:nvSpPr>
          <p:cNvPr id="484" name="Google Shape;484;p40"/>
          <p:cNvSpPr/>
          <p:nvPr/>
        </p:nvSpPr>
        <p:spPr>
          <a:xfrm>
            <a:off x="3664925" y="3421900"/>
            <a:ext cx="1577400" cy="557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Contraintes client</a:t>
            </a:r>
            <a:endParaRPr>
              <a:latin typeface="Lato"/>
              <a:ea typeface="Lato"/>
              <a:cs typeface="Lato"/>
              <a:sym typeface="Lato"/>
            </a:endParaRPr>
          </a:p>
        </p:txBody>
      </p:sp>
      <p:cxnSp>
        <p:nvCxnSpPr>
          <p:cNvPr id="485" name="Google Shape;485;p40"/>
          <p:cNvCxnSpPr>
            <a:stCxn id="480" idx="3"/>
            <a:endCxn id="483" idx="1"/>
          </p:cNvCxnSpPr>
          <p:nvPr/>
        </p:nvCxnSpPr>
        <p:spPr>
          <a:xfrm flipH="1" rot="10800000">
            <a:off x="2500025" y="1942700"/>
            <a:ext cx="1068900" cy="6351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486" name="Google Shape;486;p40"/>
          <p:cNvCxnSpPr>
            <a:stCxn id="483" idx="3"/>
            <a:endCxn id="481" idx="1"/>
          </p:cNvCxnSpPr>
          <p:nvPr/>
        </p:nvCxnSpPr>
        <p:spPr>
          <a:xfrm flipH="1" rot="10800000">
            <a:off x="5146175" y="1537825"/>
            <a:ext cx="740400" cy="405000"/>
          </a:xfrm>
          <a:prstGeom prst="curvedConnector3">
            <a:avLst>
              <a:gd fmla="val 49992" name="adj1"/>
            </a:avLst>
          </a:prstGeom>
          <a:noFill/>
          <a:ln cap="flat" cmpd="sng" w="9525">
            <a:solidFill>
              <a:schemeClr val="dk2"/>
            </a:solidFill>
            <a:prstDash val="solid"/>
            <a:round/>
            <a:headEnd len="med" w="med" type="none"/>
            <a:tailEnd len="med" w="med" type="none"/>
          </a:ln>
        </p:spPr>
      </p:cxnSp>
      <p:cxnSp>
        <p:nvCxnSpPr>
          <p:cNvPr id="487" name="Google Shape;487;p40"/>
          <p:cNvCxnSpPr>
            <a:stCxn id="483" idx="3"/>
            <a:endCxn id="482" idx="1"/>
          </p:cNvCxnSpPr>
          <p:nvPr/>
        </p:nvCxnSpPr>
        <p:spPr>
          <a:xfrm>
            <a:off x="5146175" y="1942825"/>
            <a:ext cx="740400" cy="439200"/>
          </a:xfrm>
          <a:prstGeom prst="curvedConnector3">
            <a:avLst>
              <a:gd fmla="val 49992" name="adj1"/>
            </a:avLst>
          </a:prstGeom>
          <a:noFill/>
          <a:ln cap="flat" cmpd="sng" w="9525">
            <a:solidFill>
              <a:schemeClr val="dk2"/>
            </a:solidFill>
            <a:prstDash val="solid"/>
            <a:round/>
            <a:headEnd len="med" w="med" type="none"/>
            <a:tailEnd len="med" w="med" type="none"/>
          </a:ln>
        </p:spPr>
      </p:cxnSp>
      <p:cxnSp>
        <p:nvCxnSpPr>
          <p:cNvPr id="488" name="Google Shape;488;p40"/>
          <p:cNvCxnSpPr>
            <a:stCxn id="480" idx="3"/>
            <a:endCxn id="484" idx="1"/>
          </p:cNvCxnSpPr>
          <p:nvPr/>
        </p:nvCxnSpPr>
        <p:spPr>
          <a:xfrm>
            <a:off x="2500025" y="2577800"/>
            <a:ext cx="1164900" cy="1122600"/>
          </a:xfrm>
          <a:prstGeom prst="curved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Validation des besoins</a:t>
            </a:r>
            <a:endParaRPr/>
          </a:p>
        </p:txBody>
      </p:sp>
      <p:sp>
        <p:nvSpPr>
          <p:cNvPr id="494" name="Google Shape;494;p41"/>
          <p:cNvSpPr/>
          <p:nvPr/>
        </p:nvSpPr>
        <p:spPr>
          <a:xfrm>
            <a:off x="1553225" y="1211175"/>
            <a:ext cx="1414500" cy="54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Besoins</a:t>
            </a:r>
            <a:endParaRPr>
              <a:latin typeface="Lato"/>
              <a:ea typeface="Lato"/>
              <a:cs typeface="Lato"/>
              <a:sym typeface="Lato"/>
            </a:endParaRPr>
          </a:p>
        </p:txBody>
      </p:sp>
      <p:sp>
        <p:nvSpPr>
          <p:cNvPr id="495" name="Google Shape;495;p41"/>
          <p:cNvSpPr/>
          <p:nvPr/>
        </p:nvSpPr>
        <p:spPr>
          <a:xfrm>
            <a:off x="5057525" y="923625"/>
            <a:ext cx="2550000" cy="11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Parties Prenantes</a:t>
            </a:r>
            <a:endParaRPr>
              <a:latin typeface="Lato"/>
              <a:ea typeface="Lato"/>
              <a:cs typeface="Lato"/>
              <a:sym typeface="Lato"/>
            </a:endParaRPr>
          </a:p>
        </p:txBody>
      </p:sp>
      <p:cxnSp>
        <p:nvCxnSpPr>
          <p:cNvPr id="496" name="Google Shape;496;p41"/>
          <p:cNvCxnSpPr>
            <a:stCxn id="494" idx="3"/>
            <a:endCxn id="495" idx="1"/>
          </p:cNvCxnSpPr>
          <p:nvPr/>
        </p:nvCxnSpPr>
        <p:spPr>
          <a:xfrm>
            <a:off x="2967725" y="1485525"/>
            <a:ext cx="2089800" cy="0"/>
          </a:xfrm>
          <a:prstGeom prst="straightConnector1">
            <a:avLst/>
          </a:prstGeom>
          <a:noFill/>
          <a:ln cap="flat" cmpd="sng" w="9525">
            <a:solidFill>
              <a:schemeClr val="dk2"/>
            </a:solidFill>
            <a:prstDash val="solid"/>
            <a:round/>
            <a:headEnd len="med" w="med" type="triangle"/>
            <a:tailEnd len="med" w="med" type="triangle"/>
          </a:ln>
        </p:spPr>
      </p:cxnSp>
      <p:sp>
        <p:nvSpPr>
          <p:cNvPr id="497" name="Google Shape;497;p41"/>
          <p:cNvSpPr txBox="1"/>
          <p:nvPr/>
        </p:nvSpPr>
        <p:spPr>
          <a:xfrm>
            <a:off x="3449650" y="1213125"/>
            <a:ext cx="1251600" cy="1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Validation</a:t>
            </a:r>
            <a:endParaRPr b="1" sz="1300">
              <a:solidFill>
                <a:schemeClr val="lt1"/>
              </a:solidFill>
              <a:latin typeface="Lato"/>
              <a:ea typeface="Lato"/>
              <a:cs typeface="Lato"/>
              <a:sym typeface="Lato"/>
            </a:endParaRPr>
          </a:p>
        </p:txBody>
      </p:sp>
      <p:sp>
        <p:nvSpPr>
          <p:cNvPr id="498" name="Google Shape;498;p41"/>
          <p:cNvSpPr/>
          <p:nvPr/>
        </p:nvSpPr>
        <p:spPr>
          <a:xfrm>
            <a:off x="5841775" y="1765125"/>
            <a:ext cx="2238900" cy="769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Attentes correctement comprises et acceptées</a:t>
            </a:r>
            <a:endParaRPr>
              <a:latin typeface="Lato"/>
              <a:ea typeface="Lato"/>
              <a:cs typeface="Lato"/>
              <a:sym typeface="Lato"/>
            </a:endParaRPr>
          </a:p>
        </p:txBody>
      </p:sp>
      <p:sp>
        <p:nvSpPr>
          <p:cNvPr id="499" name="Google Shape;499;p41"/>
          <p:cNvSpPr/>
          <p:nvPr/>
        </p:nvSpPr>
        <p:spPr>
          <a:xfrm>
            <a:off x="610675" y="2960175"/>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C’est bien ce que tu veux ? </a:t>
            </a:r>
            <a:endParaRPr>
              <a:latin typeface="Lato"/>
              <a:ea typeface="Lato"/>
              <a:cs typeface="Lato"/>
              <a:sym typeface="Lato"/>
            </a:endParaRPr>
          </a:p>
        </p:txBody>
      </p:sp>
      <p:sp>
        <p:nvSpPr>
          <p:cNvPr id="500" name="Google Shape;500;p41"/>
          <p:cNvSpPr/>
          <p:nvPr/>
        </p:nvSpPr>
        <p:spPr>
          <a:xfrm>
            <a:off x="1317175" y="3528800"/>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Est ce que ceci correspond bien à cette fonctionnalité ?</a:t>
            </a:r>
            <a:endParaRPr>
              <a:latin typeface="Lato"/>
              <a:ea typeface="Lato"/>
              <a:cs typeface="Lato"/>
              <a:sym typeface="Lato"/>
            </a:endParaRPr>
          </a:p>
        </p:txBody>
      </p:sp>
      <p:sp>
        <p:nvSpPr>
          <p:cNvPr id="501" name="Google Shape;501;p41"/>
          <p:cNvSpPr/>
          <p:nvPr/>
        </p:nvSpPr>
        <p:spPr>
          <a:xfrm>
            <a:off x="4777950" y="2960175"/>
            <a:ext cx="2731200" cy="422100"/>
          </a:xfrm>
          <a:prstGeom prst="wedgeRoundRectCallout">
            <a:avLst>
              <a:gd fmla="val 63098" name="adj1"/>
              <a:gd fmla="val 130893"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Oui mais il faudrait…</a:t>
            </a:r>
            <a:endParaRPr>
              <a:latin typeface="Lato"/>
              <a:ea typeface="Lato"/>
              <a:cs typeface="Lato"/>
              <a:sym typeface="Lato"/>
            </a:endParaRPr>
          </a:p>
        </p:txBody>
      </p:sp>
      <p:sp>
        <p:nvSpPr>
          <p:cNvPr id="502" name="Google Shape;502;p41"/>
          <p:cNvSpPr/>
          <p:nvPr/>
        </p:nvSpPr>
        <p:spPr>
          <a:xfrm>
            <a:off x="4876325" y="3859525"/>
            <a:ext cx="2731200" cy="422100"/>
          </a:xfrm>
          <a:prstGeom prst="wedgeRoundRectCallout">
            <a:avLst>
              <a:gd fmla="val 47641" name="adj1"/>
              <a:gd fmla="val 148472"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Non, il faudrait que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Sommaire et objectifs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Validation des besoins</a:t>
            </a:r>
            <a:endParaRPr/>
          </a:p>
        </p:txBody>
      </p:sp>
      <p:sp>
        <p:nvSpPr>
          <p:cNvPr id="508" name="Google Shape;508;p42"/>
          <p:cNvSpPr/>
          <p:nvPr/>
        </p:nvSpPr>
        <p:spPr>
          <a:xfrm>
            <a:off x="1553225" y="1211175"/>
            <a:ext cx="1414500" cy="54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Besoins</a:t>
            </a:r>
            <a:endParaRPr>
              <a:latin typeface="Lato"/>
              <a:ea typeface="Lato"/>
              <a:cs typeface="Lato"/>
              <a:sym typeface="Lato"/>
            </a:endParaRPr>
          </a:p>
        </p:txBody>
      </p:sp>
      <p:sp>
        <p:nvSpPr>
          <p:cNvPr id="509" name="Google Shape;509;p42"/>
          <p:cNvSpPr/>
          <p:nvPr/>
        </p:nvSpPr>
        <p:spPr>
          <a:xfrm>
            <a:off x="5057525" y="923625"/>
            <a:ext cx="2550000" cy="112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Parties Prenantes</a:t>
            </a:r>
            <a:endParaRPr>
              <a:latin typeface="Lato"/>
              <a:ea typeface="Lato"/>
              <a:cs typeface="Lato"/>
              <a:sym typeface="Lato"/>
            </a:endParaRPr>
          </a:p>
        </p:txBody>
      </p:sp>
      <p:cxnSp>
        <p:nvCxnSpPr>
          <p:cNvPr id="510" name="Google Shape;510;p42"/>
          <p:cNvCxnSpPr>
            <a:stCxn id="508" idx="3"/>
            <a:endCxn id="509" idx="1"/>
          </p:cNvCxnSpPr>
          <p:nvPr/>
        </p:nvCxnSpPr>
        <p:spPr>
          <a:xfrm>
            <a:off x="2967725" y="1485525"/>
            <a:ext cx="2089800" cy="0"/>
          </a:xfrm>
          <a:prstGeom prst="straightConnector1">
            <a:avLst/>
          </a:prstGeom>
          <a:noFill/>
          <a:ln cap="flat" cmpd="sng" w="9525">
            <a:solidFill>
              <a:schemeClr val="dk2"/>
            </a:solidFill>
            <a:prstDash val="solid"/>
            <a:round/>
            <a:headEnd len="med" w="med" type="triangle"/>
            <a:tailEnd len="med" w="med" type="triangle"/>
          </a:ln>
        </p:spPr>
      </p:cxnSp>
      <p:sp>
        <p:nvSpPr>
          <p:cNvPr id="511" name="Google Shape;511;p42"/>
          <p:cNvSpPr txBox="1"/>
          <p:nvPr/>
        </p:nvSpPr>
        <p:spPr>
          <a:xfrm>
            <a:off x="3449650" y="1213125"/>
            <a:ext cx="1251600" cy="1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Validation</a:t>
            </a:r>
            <a:endParaRPr b="1" sz="1300">
              <a:solidFill>
                <a:schemeClr val="lt1"/>
              </a:solidFill>
              <a:latin typeface="Lato"/>
              <a:ea typeface="Lato"/>
              <a:cs typeface="Lato"/>
              <a:sym typeface="Lato"/>
            </a:endParaRPr>
          </a:p>
        </p:txBody>
      </p:sp>
      <p:sp>
        <p:nvSpPr>
          <p:cNvPr id="512" name="Google Shape;512;p42"/>
          <p:cNvSpPr/>
          <p:nvPr/>
        </p:nvSpPr>
        <p:spPr>
          <a:xfrm>
            <a:off x="5841775" y="1765125"/>
            <a:ext cx="2238900" cy="769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Attentes correctement comprises et acceptées</a:t>
            </a:r>
            <a:endParaRPr>
              <a:latin typeface="Lato"/>
              <a:ea typeface="Lato"/>
              <a:cs typeface="Lato"/>
              <a:sym typeface="Lato"/>
            </a:endParaRPr>
          </a:p>
        </p:txBody>
      </p:sp>
      <p:sp>
        <p:nvSpPr>
          <p:cNvPr id="513" name="Google Shape;513;p42"/>
          <p:cNvSpPr/>
          <p:nvPr/>
        </p:nvSpPr>
        <p:spPr>
          <a:xfrm>
            <a:off x="610675" y="2960175"/>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C’est bien ce que tu veux ? </a:t>
            </a:r>
            <a:endParaRPr>
              <a:latin typeface="Lato"/>
              <a:ea typeface="Lato"/>
              <a:cs typeface="Lato"/>
              <a:sym typeface="Lato"/>
            </a:endParaRPr>
          </a:p>
        </p:txBody>
      </p:sp>
      <p:sp>
        <p:nvSpPr>
          <p:cNvPr id="514" name="Google Shape;514;p42"/>
          <p:cNvSpPr/>
          <p:nvPr/>
        </p:nvSpPr>
        <p:spPr>
          <a:xfrm>
            <a:off x="1297500" y="3744200"/>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Est ce que ceci correspond bien à cette fonctionnalité ?</a:t>
            </a:r>
            <a:endParaRPr>
              <a:latin typeface="Lato"/>
              <a:ea typeface="Lato"/>
              <a:cs typeface="Lato"/>
              <a:sym typeface="Lato"/>
            </a:endParaRPr>
          </a:p>
        </p:txBody>
      </p:sp>
      <p:sp>
        <p:nvSpPr>
          <p:cNvPr id="515" name="Google Shape;515;p42"/>
          <p:cNvSpPr/>
          <p:nvPr/>
        </p:nvSpPr>
        <p:spPr>
          <a:xfrm>
            <a:off x="4777950" y="2960175"/>
            <a:ext cx="2731200" cy="422100"/>
          </a:xfrm>
          <a:prstGeom prst="wedgeRoundRectCallout">
            <a:avLst>
              <a:gd fmla="val 65306" name="adj1"/>
              <a:gd fmla="val 118645"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Oui, c’est parfait !</a:t>
            </a:r>
            <a:endParaRPr>
              <a:latin typeface="Lato"/>
              <a:ea typeface="Lato"/>
              <a:cs typeface="Lato"/>
              <a:sym typeface="Lato"/>
            </a:endParaRPr>
          </a:p>
        </p:txBody>
      </p:sp>
      <p:sp>
        <p:nvSpPr>
          <p:cNvPr id="516" name="Google Shape;516;p42"/>
          <p:cNvSpPr/>
          <p:nvPr/>
        </p:nvSpPr>
        <p:spPr>
          <a:xfrm>
            <a:off x="5212325" y="3950900"/>
            <a:ext cx="2731200" cy="422100"/>
          </a:xfrm>
          <a:prstGeom prst="wedgeRoundRectCallout">
            <a:avLst>
              <a:gd fmla="val 47641" name="adj1"/>
              <a:gd fmla="val 148472"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Cela me convient.</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Evolution des Besoins</a:t>
            </a:r>
            <a:endParaRPr/>
          </a:p>
        </p:txBody>
      </p:sp>
      <p:sp>
        <p:nvSpPr>
          <p:cNvPr id="522" name="Google Shape;522;p43"/>
          <p:cNvSpPr/>
          <p:nvPr/>
        </p:nvSpPr>
        <p:spPr>
          <a:xfrm>
            <a:off x="504750" y="2379300"/>
            <a:ext cx="1414500" cy="28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Besoins de base</a:t>
            </a:r>
            <a:endParaRPr sz="1100">
              <a:latin typeface="Lato"/>
              <a:ea typeface="Lato"/>
              <a:cs typeface="Lato"/>
              <a:sym typeface="Lato"/>
            </a:endParaRPr>
          </a:p>
        </p:txBody>
      </p:sp>
      <p:cxnSp>
        <p:nvCxnSpPr>
          <p:cNvPr id="523" name="Google Shape;523;p43"/>
          <p:cNvCxnSpPr>
            <a:stCxn id="522" idx="2"/>
            <a:endCxn id="522" idx="1"/>
          </p:cNvCxnSpPr>
          <p:nvPr/>
        </p:nvCxnSpPr>
        <p:spPr>
          <a:xfrm flipH="1" rot="5400000">
            <a:off x="786150" y="2242950"/>
            <a:ext cx="144600" cy="707100"/>
          </a:xfrm>
          <a:prstGeom prst="curvedConnector4">
            <a:avLst>
              <a:gd fmla="val -164678" name="adj1"/>
              <a:gd fmla="val 133697" name="adj2"/>
            </a:avLst>
          </a:prstGeom>
          <a:noFill/>
          <a:ln cap="flat" cmpd="sng" w="9525">
            <a:solidFill>
              <a:schemeClr val="dk2"/>
            </a:solidFill>
            <a:prstDash val="solid"/>
            <a:round/>
            <a:headEnd len="med" w="med" type="none"/>
            <a:tailEnd len="med" w="med" type="stealth"/>
          </a:ln>
        </p:spPr>
      </p:cxnSp>
      <p:sp>
        <p:nvSpPr>
          <p:cNvPr id="524" name="Google Shape;524;p43"/>
          <p:cNvSpPr/>
          <p:nvPr/>
        </p:nvSpPr>
        <p:spPr>
          <a:xfrm>
            <a:off x="504750" y="1475975"/>
            <a:ext cx="8134500" cy="289500"/>
          </a:xfrm>
          <a:prstGeom prst="homePlat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Cycle de vie du projet</a:t>
            </a:r>
            <a:endParaRPr>
              <a:latin typeface="Lato"/>
              <a:ea typeface="Lato"/>
              <a:cs typeface="Lato"/>
              <a:sym typeface="Lato"/>
            </a:endParaRPr>
          </a:p>
        </p:txBody>
      </p:sp>
      <p:cxnSp>
        <p:nvCxnSpPr>
          <p:cNvPr id="525" name="Google Shape;525;p43"/>
          <p:cNvCxnSpPr>
            <a:stCxn id="522" idx="0"/>
          </p:cNvCxnSpPr>
          <p:nvPr/>
        </p:nvCxnSpPr>
        <p:spPr>
          <a:xfrm flipH="1" rot="10800000">
            <a:off x="1212000" y="1769700"/>
            <a:ext cx="811800" cy="609600"/>
          </a:xfrm>
          <a:prstGeom prst="straightConnector1">
            <a:avLst/>
          </a:prstGeom>
          <a:noFill/>
          <a:ln cap="flat" cmpd="sng" w="9525">
            <a:solidFill>
              <a:schemeClr val="dk2"/>
            </a:solidFill>
            <a:prstDash val="solid"/>
            <a:round/>
            <a:headEnd len="med" w="med" type="none"/>
            <a:tailEnd len="med" w="med" type="triangle"/>
          </a:ln>
        </p:spPr>
      </p:cxnSp>
      <p:sp>
        <p:nvSpPr>
          <p:cNvPr id="526" name="Google Shape;526;p43"/>
          <p:cNvSpPr/>
          <p:nvPr/>
        </p:nvSpPr>
        <p:spPr>
          <a:xfrm>
            <a:off x="1026550" y="2963925"/>
            <a:ext cx="1414500" cy="28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Nouveaux besoins</a:t>
            </a:r>
            <a:endParaRPr sz="1100">
              <a:latin typeface="Lato"/>
              <a:ea typeface="Lato"/>
              <a:cs typeface="Lato"/>
              <a:sym typeface="Lato"/>
            </a:endParaRPr>
          </a:p>
        </p:txBody>
      </p:sp>
      <p:sp>
        <p:nvSpPr>
          <p:cNvPr id="527" name="Google Shape;527;p43"/>
          <p:cNvSpPr/>
          <p:nvPr/>
        </p:nvSpPr>
        <p:spPr>
          <a:xfrm>
            <a:off x="1919250" y="3310150"/>
            <a:ext cx="2499000" cy="28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Nouveaux besoins (améliorations)</a:t>
            </a:r>
            <a:endParaRPr sz="1100">
              <a:latin typeface="Lato"/>
              <a:ea typeface="Lato"/>
              <a:cs typeface="Lato"/>
              <a:sym typeface="Lato"/>
            </a:endParaRPr>
          </a:p>
        </p:txBody>
      </p:sp>
      <p:sp>
        <p:nvSpPr>
          <p:cNvPr id="528" name="Google Shape;528;p43"/>
          <p:cNvSpPr/>
          <p:nvPr/>
        </p:nvSpPr>
        <p:spPr>
          <a:xfrm>
            <a:off x="2715125" y="3656375"/>
            <a:ext cx="2308800" cy="28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Nouveaux besoins (maintenance)</a:t>
            </a:r>
            <a:endParaRPr sz="1100">
              <a:latin typeface="Lato"/>
              <a:ea typeface="Lato"/>
              <a:cs typeface="Lato"/>
              <a:sym typeface="Lato"/>
            </a:endParaRPr>
          </a:p>
        </p:txBody>
      </p:sp>
      <p:sp>
        <p:nvSpPr>
          <p:cNvPr id="529" name="Google Shape;529;p43"/>
          <p:cNvSpPr/>
          <p:nvPr/>
        </p:nvSpPr>
        <p:spPr>
          <a:xfrm>
            <a:off x="4507100" y="2963925"/>
            <a:ext cx="1414500" cy="28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Nouveaux besoins</a:t>
            </a:r>
            <a:endParaRPr sz="1100">
              <a:latin typeface="Lato"/>
              <a:ea typeface="Lato"/>
              <a:cs typeface="Lato"/>
              <a:sym typeface="Lato"/>
            </a:endParaRPr>
          </a:p>
        </p:txBody>
      </p:sp>
      <p:cxnSp>
        <p:nvCxnSpPr>
          <p:cNvPr id="530" name="Google Shape;530;p43"/>
          <p:cNvCxnSpPr>
            <a:stCxn id="526" idx="0"/>
          </p:cNvCxnSpPr>
          <p:nvPr/>
        </p:nvCxnSpPr>
        <p:spPr>
          <a:xfrm flipH="1" rot="10800000">
            <a:off x="1733800" y="1769325"/>
            <a:ext cx="1335900" cy="1194600"/>
          </a:xfrm>
          <a:prstGeom prst="straightConnector1">
            <a:avLst/>
          </a:prstGeom>
          <a:noFill/>
          <a:ln cap="flat" cmpd="sng" w="9525">
            <a:solidFill>
              <a:schemeClr val="dk2"/>
            </a:solidFill>
            <a:prstDash val="solid"/>
            <a:round/>
            <a:headEnd len="med" w="med" type="none"/>
            <a:tailEnd len="med" w="med" type="triangle"/>
          </a:ln>
        </p:spPr>
      </p:cxnSp>
      <p:cxnSp>
        <p:nvCxnSpPr>
          <p:cNvPr id="531" name="Google Shape;531;p43"/>
          <p:cNvCxnSpPr>
            <a:stCxn id="529" idx="3"/>
          </p:cNvCxnSpPr>
          <p:nvPr/>
        </p:nvCxnSpPr>
        <p:spPr>
          <a:xfrm flipH="1" rot="10800000">
            <a:off x="5921600" y="1769475"/>
            <a:ext cx="1159200" cy="1339200"/>
          </a:xfrm>
          <a:prstGeom prst="straightConnector1">
            <a:avLst/>
          </a:prstGeom>
          <a:noFill/>
          <a:ln cap="flat" cmpd="sng" w="9525">
            <a:solidFill>
              <a:schemeClr val="dk2"/>
            </a:solidFill>
            <a:prstDash val="solid"/>
            <a:round/>
            <a:headEnd len="med" w="med" type="none"/>
            <a:tailEnd len="med" w="med" type="triangle"/>
          </a:ln>
        </p:spPr>
      </p:cxnSp>
      <p:cxnSp>
        <p:nvCxnSpPr>
          <p:cNvPr id="532" name="Google Shape;532;p43"/>
          <p:cNvCxnSpPr>
            <a:stCxn id="527" idx="0"/>
            <a:endCxn id="524" idx="2"/>
          </p:cNvCxnSpPr>
          <p:nvPr/>
        </p:nvCxnSpPr>
        <p:spPr>
          <a:xfrm flipH="1" rot="10800000">
            <a:off x="3168750" y="1765450"/>
            <a:ext cx="1330800" cy="1544700"/>
          </a:xfrm>
          <a:prstGeom prst="straightConnector1">
            <a:avLst/>
          </a:prstGeom>
          <a:noFill/>
          <a:ln cap="flat" cmpd="sng" w="9525">
            <a:solidFill>
              <a:schemeClr val="dk2"/>
            </a:solidFill>
            <a:prstDash val="solid"/>
            <a:round/>
            <a:headEnd len="med" w="med" type="none"/>
            <a:tailEnd len="med" w="med" type="triangle"/>
          </a:ln>
        </p:spPr>
      </p:cxnSp>
      <p:cxnSp>
        <p:nvCxnSpPr>
          <p:cNvPr id="533" name="Google Shape;533;p43"/>
          <p:cNvCxnSpPr>
            <a:endCxn id="534" idx="1"/>
          </p:cNvCxnSpPr>
          <p:nvPr/>
        </p:nvCxnSpPr>
        <p:spPr>
          <a:xfrm>
            <a:off x="1919100" y="2524025"/>
            <a:ext cx="1712400" cy="13800"/>
          </a:xfrm>
          <a:prstGeom prst="straightConnector1">
            <a:avLst/>
          </a:prstGeom>
          <a:noFill/>
          <a:ln cap="flat" cmpd="sng" w="9525">
            <a:solidFill>
              <a:schemeClr val="dk2"/>
            </a:solidFill>
            <a:prstDash val="dashDot"/>
            <a:round/>
            <a:headEnd len="med" w="med" type="none"/>
            <a:tailEnd len="med" w="med" type="triangle"/>
          </a:ln>
        </p:spPr>
      </p:cxnSp>
      <p:sp>
        <p:nvSpPr>
          <p:cNvPr id="534" name="Google Shape;534;p43"/>
          <p:cNvSpPr/>
          <p:nvPr/>
        </p:nvSpPr>
        <p:spPr>
          <a:xfrm>
            <a:off x="3631500" y="2393075"/>
            <a:ext cx="1028100" cy="2895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Fonctionnalité </a:t>
            </a:r>
            <a:r>
              <a:rPr b="1" lang="fr" sz="900">
                <a:latin typeface="Lato"/>
                <a:ea typeface="Lato"/>
                <a:cs typeface="Lato"/>
                <a:sym typeface="Lato"/>
              </a:rPr>
              <a:t>obsolète</a:t>
            </a:r>
            <a:endParaRPr b="1" sz="900">
              <a:latin typeface="Lato"/>
              <a:ea typeface="Lato"/>
              <a:cs typeface="Lato"/>
              <a:sym typeface="Lato"/>
            </a:endParaRPr>
          </a:p>
        </p:txBody>
      </p:sp>
      <p:sp>
        <p:nvSpPr>
          <p:cNvPr id="535" name="Google Shape;535;p43"/>
          <p:cNvSpPr/>
          <p:nvPr/>
        </p:nvSpPr>
        <p:spPr>
          <a:xfrm>
            <a:off x="6838625" y="2335825"/>
            <a:ext cx="2083200" cy="2619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Mise en place de mécanismes de gestion de changement (versioning, documentation, validation des modifications)</a:t>
            </a:r>
            <a:endParaRPr sz="12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Vérification de la Compréhension</a:t>
            </a:r>
            <a:endParaRPr/>
          </a:p>
        </p:txBody>
      </p:sp>
      <p:sp>
        <p:nvSpPr>
          <p:cNvPr id="541" name="Google Shape;541;p44"/>
          <p:cNvSpPr txBox="1"/>
          <p:nvPr>
            <p:ph idx="1" type="body"/>
          </p:nvPr>
        </p:nvSpPr>
        <p:spPr>
          <a:xfrm>
            <a:off x="1297500" y="1567550"/>
            <a:ext cx="7038900" cy="72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Assurez-vous que toutes les équipes et les parties prenantes comprennent correctement les besoins. La communication claire est essentielle pour éviter les malentendus.</a:t>
            </a:r>
            <a:endParaRPr/>
          </a:p>
        </p:txBody>
      </p:sp>
      <p:sp>
        <p:nvSpPr>
          <p:cNvPr id="542" name="Google Shape;542;p44"/>
          <p:cNvSpPr/>
          <p:nvPr/>
        </p:nvSpPr>
        <p:spPr>
          <a:xfrm>
            <a:off x="2476625" y="2650000"/>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J’ai ceci en entrée et je dois avoir cela en sortie</a:t>
            </a:r>
            <a:endParaRPr>
              <a:latin typeface="Lato"/>
              <a:ea typeface="Lato"/>
              <a:cs typeface="Lato"/>
              <a:sym typeface="Lato"/>
            </a:endParaRPr>
          </a:p>
        </p:txBody>
      </p:sp>
      <p:sp>
        <p:nvSpPr>
          <p:cNvPr id="543" name="Google Shape;543;p44"/>
          <p:cNvSpPr/>
          <p:nvPr/>
        </p:nvSpPr>
        <p:spPr>
          <a:xfrm>
            <a:off x="3163450" y="3434025"/>
            <a:ext cx="2731200" cy="422100"/>
          </a:xfrm>
          <a:prstGeom prst="wedgeRoundRectCallout">
            <a:avLst>
              <a:gd fmla="val -51893" name="adj1"/>
              <a:gd fmla="val 1071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Peux tu réexpliquer cette partie ?</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7" name="Shape 547"/>
        <p:cNvGrpSpPr/>
        <p:nvPr/>
      </p:nvGrpSpPr>
      <p:grpSpPr>
        <a:xfrm>
          <a:off x="0" y="0"/>
          <a:ext cx="0" cy="0"/>
          <a:chOff x="0" y="0"/>
          <a:chExt cx="0" cy="0"/>
        </a:xfrm>
      </p:grpSpPr>
      <p:sp>
        <p:nvSpPr>
          <p:cNvPr id="548" name="Google Shape;548;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Annexe</a:t>
            </a:r>
            <a:r>
              <a:rPr lang="fr"/>
              <a:t> : Agile Scrum</a:t>
            </a:r>
            <a:endParaRPr/>
          </a:p>
        </p:txBody>
      </p:sp>
      <p:sp>
        <p:nvSpPr>
          <p:cNvPr id="549" name="Google Shape;549;p4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Traçabilité des Besoins</a:t>
            </a:r>
            <a:endParaRPr/>
          </a:p>
        </p:txBody>
      </p:sp>
      <p:sp>
        <p:nvSpPr>
          <p:cNvPr id="555" name="Google Shape;555;p46"/>
          <p:cNvSpPr/>
          <p:nvPr/>
        </p:nvSpPr>
        <p:spPr>
          <a:xfrm>
            <a:off x="521700" y="1973325"/>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556" name="Google Shape;556;p46"/>
          <p:cNvSpPr/>
          <p:nvPr/>
        </p:nvSpPr>
        <p:spPr>
          <a:xfrm>
            <a:off x="2724588" y="1973325"/>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1.1</a:t>
            </a:r>
            <a:endParaRPr sz="1100">
              <a:latin typeface="Lato"/>
              <a:ea typeface="Lato"/>
              <a:cs typeface="Lato"/>
              <a:sym typeface="Lato"/>
            </a:endParaRPr>
          </a:p>
        </p:txBody>
      </p:sp>
      <p:sp>
        <p:nvSpPr>
          <p:cNvPr id="557" name="Google Shape;557;p46"/>
          <p:cNvSpPr/>
          <p:nvPr/>
        </p:nvSpPr>
        <p:spPr>
          <a:xfrm>
            <a:off x="4927475" y="1973325"/>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1.2</a:t>
            </a:r>
            <a:endParaRPr sz="1100">
              <a:latin typeface="Lato"/>
              <a:ea typeface="Lato"/>
              <a:cs typeface="Lato"/>
              <a:sym typeface="Lato"/>
            </a:endParaRPr>
          </a:p>
        </p:txBody>
      </p:sp>
      <p:sp>
        <p:nvSpPr>
          <p:cNvPr id="558" name="Google Shape;558;p46"/>
          <p:cNvSpPr/>
          <p:nvPr/>
        </p:nvSpPr>
        <p:spPr>
          <a:xfrm>
            <a:off x="7130350" y="1973325"/>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Besoin 1.3</a:t>
            </a:r>
            <a:endParaRPr sz="1100">
              <a:latin typeface="Lato"/>
              <a:ea typeface="Lato"/>
              <a:cs typeface="Lato"/>
              <a:sym typeface="Lato"/>
            </a:endParaRPr>
          </a:p>
        </p:txBody>
      </p:sp>
      <p:cxnSp>
        <p:nvCxnSpPr>
          <p:cNvPr id="559" name="Google Shape;559;p46"/>
          <p:cNvCxnSpPr>
            <a:endCxn id="556" idx="1"/>
          </p:cNvCxnSpPr>
          <p:nvPr/>
        </p:nvCxnSpPr>
        <p:spPr>
          <a:xfrm>
            <a:off x="1790388" y="2106225"/>
            <a:ext cx="934200" cy="0"/>
          </a:xfrm>
          <a:prstGeom prst="straightConnector1">
            <a:avLst/>
          </a:prstGeom>
          <a:noFill/>
          <a:ln cap="flat" cmpd="sng" w="9525">
            <a:solidFill>
              <a:schemeClr val="dk2"/>
            </a:solidFill>
            <a:prstDash val="solid"/>
            <a:round/>
            <a:headEnd len="med" w="med" type="none"/>
            <a:tailEnd len="med" w="med" type="triangle"/>
          </a:ln>
        </p:spPr>
      </p:cxnSp>
      <p:cxnSp>
        <p:nvCxnSpPr>
          <p:cNvPr id="560" name="Google Shape;560;p46"/>
          <p:cNvCxnSpPr>
            <a:stCxn id="556" idx="3"/>
            <a:endCxn id="557" idx="1"/>
          </p:cNvCxnSpPr>
          <p:nvPr/>
        </p:nvCxnSpPr>
        <p:spPr>
          <a:xfrm>
            <a:off x="3993288" y="2106225"/>
            <a:ext cx="934200" cy="0"/>
          </a:xfrm>
          <a:prstGeom prst="straightConnector1">
            <a:avLst/>
          </a:prstGeom>
          <a:noFill/>
          <a:ln cap="flat" cmpd="sng" w="9525">
            <a:solidFill>
              <a:schemeClr val="dk2"/>
            </a:solidFill>
            <a:prstDash val="solid"/>
            <a:round/>
            <a:headEnd len="med" w="med" type="none"/>
            <a:tailEnd len="med" w="med" type="triangle"/>
          </a:ln>
        </p:spPr>
      </p:cxnSp>
      <p:cxnSp>
        <p:nvCxnSpPr>
          <p:cNvPr id="561" name="Google Shape;561;p46"/>
          <p:cNvCxnSpPr>
            <a:stCxn id="557" idx="3"/>
            <a:endCxn id="558" idx="1"/>
          </p:cNvCxnSpPr>
          <p:nvPr/>
        </p:nvCxnSpPr>
        <p:spPr>
          <a:xfrm>
            <a:off x="6196175" y="2106225"/>
            <a:ext cx="934200" cy="0"/>
          </a:xfrm>
          <a:prstGeom prst="straightConnector1">
            <a:avLst/>
          </a:prstGeom>
          <a:noFill/>
          <a:ln cap="flat" cmpd="sng" w="9525">
            <a:solidFill>
              <a:schemeClr val="dk2"/>
            </a:solidFill>
            <a:prstDash val="solid"/>
            <a:round/>
            <a:headEnd len="med" w="med" type="none"/>
            <a:tailEnd len="med" w="med" type="triangle"/>
          </a:ln>
        </p:spPr>
      </p:cxnSp>
      <p:sp>
        <p:nvSpPr>
          <p:cNvPr id="562" name="Google Shape;562;p46"/>
          <p:cNvSpPr/>
          <p:nvPr/>
        </p:nvSpPr>
        <p:spPr>
          <a:xfrm>
            <a:off x="521700" y="2347650"/>
            <a:ext cx="1268700" cy="22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Enoncé 1</a:t>
            </a:r>
            <a:endParaRPr sz="1000">
              <a:latin typeface="Lato"/>
              <a:ea typeface="Lato"/>
              <a:cs typeface="Lato"/>
              <a:sym typeface="Lato"/>
            </a:endParaRPr>
          </a:p>
        </p:txBody>
      </p:sp>
      <p:sp>
        <p:nvSpPr>
          <p:cNvPr id="563" name="Google Shape;563;p46"/>
          <p:cNvSpPr/>
          <p:nvPr/>
        </p:nvSpPr>
        <p:spPr>
          <a:xfrm>
            <a:off x="2724600" y="2347650"/>
            <a:ext cx="1268700" cy="22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Énoncé</a:t>
            </a:r>
            <a:r>
              <a:rPr lang="fr" sz="1000">
                <a:latin typeface="Lato"/>
                <a:ea typeface="Lato"/>
                <a:cs typeface="Lato"/>
                <a:sym typeface="Lato"/>
              </a:rPr>
              <a:t> 1.1</a:t>
            </a:r>
            <a:endParaRPr sz="1000">
              <a:latin typeface="Lato"/>
              <a:ea typeface="Lato"/>
              <a:cs typeface="Lato"/>
              <a:sym typeface="Lato"/>
            </a:endParaRPr>
          </a:p>
        </p:txBody>
      </p:sp>
      <p:sp>
        <p:nvSpPr>
          <p:cNvPr id="564" name="Google Shape;564;p46"/>
          <p:cNvSpPr/>
          <p:nvPr/>
        </p:nvSpPr>
        <p:spPr>
          <a:xfrm>
            <a:off x="4927500" y="2347650"/>
            <a:ext cx="1268700" cy="22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Énoncé</a:t>
            </a:r>
            <a:r>
              <a:rPr lang="fr" sz="1000">
                <a:latin typeface="Lato"/>
                <a:ea typeface="Lato"/>
                <a:cs typeface="Lato"/>
                <a:sym typeface="Lato"/>
              </a:rPr>
              <a:t> 1.2</a:t>
            </a:r>
            <a:endParaRPr sz="1000">
              <a:latin typeface="Lato"/>
              <a:ea typeface="Lato"/>
              <a:cs typeface="Lato"/>
              <a:sym typeface="Lato"/>
            </a:endParaRPr>
          </a:p>
        </p:txBody>
      </p:sp>
      <p:sp>
        <p:nvSpPr>
          <p:cNvPr id="565" name="Google Shape;565;p46"/>
          <p:cNvSpPr/>
          <p:nvPr/>
        </p:nvSpPr>
        <p:spPr>
          <a:xfrm>
            <a:off x="7130400" y="2347650"/>
            <a:ext cx="1268700" cy="22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Énoncé</a:t>
            </a:r>
            <a:r>
              <a:rPr lang="fr" sz="1000">
                <a:latin typeface="Lato"/>
                <a:ea typeface="Lato"/>
                <a:cs typeface="Lato"/>
                <a:sym typeface="Lato"/>
              </a:rPr>
              <a:t> 1.3</a:t>
            </a:r>
            <a:endParaRPr sz="1000">
              <a:latin typeface="Lato"/>
              <a:ea typeface="Lato"/>
              <a:cs typeface="Lato"/>
              <a:sym typeface="Lato"/>
            </a:endParaRPr>
          </a:p>
        </p:txBody>
      </p:sp>
      <p:sp>
        <p:nvSpPr>
          <p:cNvPr id="566" name="Google Shape;566;p46"/>
          <p:cNvSpPr/>
          <p:nvPr/>
        </p:nvSpPr>
        <p:spPr>
          <a:xfrm>
            <a:off x="521700" y="2680275"/>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7" name="Google Shape;567;p46"/>
          <p:cNvSpPr/>
          <p:nvPr/>
        </p:nvSpPr>
        <p:spPr>
          <a:xfrm>
            <a:off x="2724600" y="2680275"/>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8" name="Google Shape;568;p46"/>
          <p:cNvSpPr/>
          <p:nvPr/>
        </p:nvSpPr>
        <p:spPr>
          <a:xfrm>
            <a:off x="4927500" y="2680275"/>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9" name="Google Shape;569;p46"/>
          <p:cNvSpPr/>
          <p:nvPr/>
        </p:nvSpPr>
        <p:spPr>
          <a:xfrm>
            <a:off x="7130400" y="2680275"/>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70" name="Google Shape;570;p46"/>
          <p:cNvSpPr/>
          <p:nvPr/>
        </p:nvSpPr>
        <p:spPr>
          <a:xfrm>
            <a:off x="4927500" y="3012900"/>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B</a:t>
            </a:r>
            <a:endParaRPr sz="1000">
              <a:latin typeface="Lato"/>
              <a:ea typeface="Lato"/>
              <a:cs typeface="Lato"/>
              <a:sym typeface="Lato"/>
            </a:endParaRPr>
          </a:p>
        </p:txBody>
      </p:sp>
      <p:sp>
        <p:nvSpPr>
          <p:cNvPr id="571" name="Google Shape;571;p46"/>
          <p:cNvSpPr/>
          <p:nvPr/>
        </p:nvSpPr>
        <p:spPr>
          <a:xfrm>
            <a:off x="7130400" y="3012900"/>
            <a:ext cx="1268700" cy="224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Lié à exigence B</a:t>
            </a:r>
            <a:endParaRPr sz="1000">
              <a:latin typeface="Lato"/>
              <a:ea typeface="Lato"/>
              <a:cs typeface="Lato"/>
              <a:sym typeface="Lato"/>
            </a:endParaRPr>
          </a:p>
        </p:txBody>
      </p:sp>
      <p:sp>
        <p:nvSpPr>
          <p:cNvPr id="572" name="Google Shape;572;p46"/>
          <p:cNvSpPr/>
          <p:nvPr/>
        </p:nvSpPr>
        <p:spPr>
          <a:xfrm>
            <a:off x="521700" y="3478425"/>
            <a:ext cx="1268700" cy="313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chemeClr val="lt1"/>
                </a:solidFill>
                <a:latin typeface="Lato"/>
                <a:ea typeface="Lato"/>
                <a:cs typeface="Lato"/>
                <a:sym typeface="Lato"/>
              </a:rPr>
              <a:t>Réalisé par équipe rouge</a:t>
            </a:r>
            <a:endParaRPr b="1" sz="1000">
              <a:solidFill>
                <a:schemeClr val="lt1"/>
              </a:solidFill>
              <a:latin typeface="Lato"/>
              <a:ea typeface="Lato"/>
              <a:cs typeface="Lato"/>
              <a:sym typeface="Lato"/>
            </a:endParaRPr>
          </a:p>
        </p:txBody>
      </p:sp>
      <p:sp>
        <p:nvSpPr>
          <p:cNvPr id="573" name="Google Shape;573;p46"/>
          <p:cNvSpPr/>
          <p:nvPr/>
        </p:nvSpPr>
        <p:spPr>
          <a:xfrm>
            <a:off x="2724600" y="3478425"/>
            <a:ext cx="1268700" cy="313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chemeClr val="lt1"/>
                </a:solidFill>
                <a:latin typeface="Lato"/>
                <a:ea typeface="Lato"/>
                <a:cs typeface="Lato"/>
                <a:sym typeface="Lato"/>
              </a:rPr>
              <a:t>Réalisé par équipe rouge</a:t>
            </a:r>
            <a:endParaRPr b="1" sz="1000">
              <a:solidFill>
                <a:schemeClr val="lt1"/>
              </a:solidFill>
              <a:latin typeface="Lato"/>
              <a:ea typeface="Lato"/>
              <a:cs typeface="Lato"/>
              <a:sym typeface="Lato"/>
            </a:endParaRPr>
          </a:p>
        </p:txBody>
      </p:sp>
      <p:sp>
        <p:nvSpPr>
          <p:cNvPr id="574" name="Google Shape;574;p46"/>
          <p:cNvSpPr/>
          <p:nvPr/>
        </p:nvSpPr>
        <p:spPr>
          <a:xfrm>
            <a:off x="4927500" y="3478425"/>
            <a:ext cx="1268700" cy="313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chemeClr val="lt1"/>
                </a:solidFill>
                <a:latin typeface="Lato"/>
                <a:ea typeface="Lato"/>
                <a:cs typeface="Lato"/>
                <a:sym typeface="Lato"/>
              </a:rPr>
              <a:t>Réalisé par équipe rouge</a:t>
            </a:r>
            <a:endParaRPr b="1" sz="1000">
              <a:solidFill>
                <a:schemeClr val="lt1"/>
              </a:solidFill>
              <a:latin typeface="Lato"/>
              <a:ea typeface="Lato"/>
              <a:cs typeface="Lato"/>
              <a:sym typeface="Lato"/>
            </a:endParaRPr>
          </a:p>
        </p:txBody>
      </p:sp>
      <p:sp>
        <p:nvSpPr>
          <p:cNvPr id="575" name="Google Shape;575;p46"/>
          <p:cNvSpPr/>
          <p:nvPr/>
        </p:nvSpPr>
        <p:spPr>
          <a:xfrm>
            <a:off x="7130400" y="3478425"/>
            <a:ext cx="1268700" cy="313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chemeClr val="lt1"/>
                </a:solidFill>
                <a:latin typeface="Lato"/>
                <a:ea typeface="Lato"/>
                <a:cs typeface="Lato"/>
                <a:sym typeface="Lato"/>
              </a:rPr>
              <a:t>Réalisé par équipe rouge</a:t>
            </a:r>
            <a:endParaRPr b="1" sz="1000">
              <a:solidFill>
                <a:schemeClr val="lt1"/>
              </a:solidFill>
              <a:latin typeface="Lato"/>
              <a:ea typeface="Lato"/>
              <a:cs typeface="Lato"/>
              <a:sym typeface="Lato"/>
            </a:endParaRPr>
          </a:p>
        </p:txBody>
      </p:sp>
      <p:sp>
        <p:nvSpPr>
          <p:cNvPr id="576" name="Google Shape;576;p46"/>
          <p:cNvSpPr/>
          <p:nvPr/>
        </p:nvSpPr>
        <p:spPr>
          <a:xfrm>
            <a:off x="7130400" y="3898475"/>
            <a:ext cx="1268700" cy="3138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solidFill>
                  <a:schemeClr val="lt1"/>
                </a:solidFill>
                <a:latin typeface="Lato"/>
                <a:ea typeface="Lato"/>
                <a:cs typeface="Lato"/>
                <a:sym typeface="Lato"/>
              </a:rPr>
              <a:t>Réalisé par équipe bleue</a:t>
            </a:r>
            <a:endParaRPr b="1" sz="1000">
              <a:solidFill>
                <a:schemeClr val="lt1"/>
              </a:solidFill>
              <a:latin typeface="Lato"/>
              <a:ea typeface="Lato"/>
              <a:cs typeface="Lato"/>
              <a:sym typeface="Lato"/>
            </a:endParaRPr>
          </a:p>
        </p:txBody>
      </p:sp>
      <p:sp>
        <p:nvSpPr>
          <p:cNvPr id="577" name="Google Shape;577;p46"/>
          <p:cNvSpPr/>
          <p:nvPr/>
        </p:nvSpPr>
        <p:spPr>
          <a:xfrm>
            <a:off x="521700" y="4483750"/>
            <a:ext cx="1268700" cy="313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78" name="Google Shape;578;p46"/>
          <p:cNvSpPr/>
          <p:nvPr/>
        </p:nvSpPr>
        <p:spPr>
          <a:xfrm>
            <a:off x="2724600" y="4483750"/>
            <a:ext cx="1268700" cy="313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79" name="Google Shape;579;p46"/>
          <p:cNvSpPr/>
          <p:nvPr/>
        </p:nvSpPr>
        <p:spPr>
          <a:xfrm>
            <a:off x="4927500" y="4483750"/>
            <a:ext cx="1268700" cy="313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80" name="Google Shape;580;p46"/>
          <p:cNvSpPr/>
          <p:nvPr/>
        </p:nvSpPr>
        <p:spPr>
          <a:xfrm>
            <a:off x="7130400" y="4483750"/>
            <a:ext cx="1268700" cy="313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81" name="Google Shape;581;p46"/>
          <p:cNvSpPr txBox="1"/>
          <p:nvPr/>
        </p:nvSpPr>
        <p:spPr>
          <a:xfrm>
            <a:off x="1842150" y="1845519"/>
            <a:ext cx="8307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100">
                <a:solidFill>
                  <a:schemeClr val="lt1"/>
                </a:solidFill>
                <a:latin typeface="Lato"/>
                <a:ea typeface="Lato"/>
                <a:cs typeface="Lato"/>
                <a:sym typeface="Lato"/>
              </a:rPr>
              <a:t>Rework</a:t>
            </a:r>
            <a:endParaRPr b="1" sz="1100">
              <a:solidFill>
                <a:schemeClr val="lt1"/>
              </a:solidFill>
              <a:latin typeface="Lato"/>
              <a:ea typeface="Lato"/>
              <a:cs typeface="Lato"/>
              <a:sym typeface="Lato"/>
            </a:endParaRPr>
          </a:p>
        </p:txBody>
      </p:sp>
      <p:sp>
        <p:nvSpPr>
          <p:cNvPr id="582" name="Google Shape;582;p46"/>
          <p:cNvSpPr txBox="1"/>
          <p:nvPr/>
        </p:nvSpPr>
        <p:spPr>
          <a:xfrm>
            <a:off x="4036394" y="1842845"/>
            <a:ext cx="8307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100">
                <a:solidFill>
                  <a:schemeClr val="lt1"/>
                </a:solidFill>
                <a:latin typeface="Lato"/>
                <a:ea typeface="Lato"/>
                <a:cs typeface="Lato"/>
                <a:sym typeface="Lato"/>
              </a:rPr>
              <a:t>Rework</a:t>
            </a:r>
            <a:endParaRPr b="1" sz="1100">
              <a:solidFill>
                <a:schemeClr val="lt1"/>
              </a:solidFill>
              <a:latin typeface="Lato"/>
              <a:ea typeface="Lato"/>
              <a:cs typeface="Lato"/>
              <a:sym typeface="Lato"/>
            </a:endParaRPr>
          </a:p>
        </p:txBody>
      </p:sp>
      <p:sp>
        <p:nvSpPr>
          <p:cNvPr id="583" name="Google Shape;583;p46"/>
          <p:cNvSpPr txBox="1"/>
          <p:nvPr/>
        </p:nvSpPr>
        <p:spPr>
          <a:xfrm>
            <a:off x="6247913" y="1836904"/>
            <a:ext cx="8307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100">
                <a:solidFill>
                  <a:schemeClr val="lt1"/>
                </a:solidFill>
                <a:latin typeface="Lato"/>
                <a:ea typeface="Lato"/>
                <a:cs typeface="Lato"/>
                <a:sym typeface="Lato"/>
              </a:rPr>
              <a:t>Rework</a:t>
            </a:r>
            <a:endParaRPr b="1" sz="1100">
              <a:solidFill>
                <a:schemeClr val="lt1"/>
              </a:solidFill>
              <a:latin typeface="Lato"/>
              <a:ea typeface="Lato"/>
              <a:cs typeface="Lato"/>
              <a:sym typeface="Lato"/>
            </a:endParaRPr>
          </a:p>
        </p:txBody>
      </p:sp>
      <p:sp>
        <p:nvSpPr>
          <p:cNvPr id="584" name="Google Shape;584;p46"/>
          <p:cNvSpPr/>
          <p:nvPr/>
        </p:nvSpPr>
        <p:spPr>
          <a:xfrm>
            <a:off x="517800" y="1302750"/>
            <a:ext cx="7986600" cy="38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Gestion de configuration</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Traçabilité des besoins</a:t>
            </a:r>
            <a:endParaRPr/>
          </a:p>
        </p:txBody>
      </p:sp>
      <p:sp>
        <p:nvSpPr>
          <p:cNvPr id="590" name="Google Shape;590;p47"/>
          <p:cNvSpPr/>
          <p:nvPr/>
        </p:nvSpPr>
        <p:spPr>
          <a:xfrm>
            <a:off x="194300" y="2571750"/>
            <a:ext cx="1268700" cy="265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15 </a:t>
            </a:r>
            <a:r>
              <a:rPr lang="fr" sz="1100">
                <a:latin typeface="Lato"/>
                <a:ea typeface="Lato"/>
                <a:cs typeface="Lato"/>
                <a:sym typeface="Lato"/>
              </a:rPr>
              <a:t>Besoins </a:t>
            </a:r>
            <a:endParaRPr sz="1100">
              <a:latin typeface="Lato"/>
              <a:ea typeface="Lato"/>
              <a:cs typeface="Lato"/>
              <a:sym typeface="Lato"/>
            </a:endParaRPr>
          </a:p>
        </p:txBody>
      </p:sp>
      <p:sp>
        <p:nvSpPr>
          <p:cNvPr id="591" name="Google Shape;591;p47"/>
          <p:cNvSpPr/>
          <p:nvPr/>
        </p:nvSpPr>
        <p:spPr>
          <a:xfrm>
            <a:off x="2037925" y="2321100"/>
            <a:ext cx="1317000" cy="767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2</a:t>
            </a:r>
            <a:r>
              <a:rPr lang="fr" sz="1100">
                <a:latin typeface="Lato"/>
                <a:ea typeface="Lato"/>
                <a:cs typeface="Lato"/>
                <a:sym typeface="Lato"/>
              </a:rPr>
              <a:t>5 Besoins </a:t>
            </a:r>
            <a:endParaRPr sz="1100">
              <a:latin typeface="Lato"/>
              <a:ea typeface="Lato"/>
              <a:cs typeface="Lato"/>
              <a:sym typeface="Lato"/>
            </a:endParaRPr>
          </a:p>
        </p:txBody>
      </p:sp>
      <p:sp>
        <p:nvSpPr>
          <p:cNvPr id="592" name="Google Shape;592;p47"/>
          <p:cNvSpPr/>
          <p:nvPr/>
        </p:nvSpPr>
        <p:spPr>
          <a:xfrm>
            <a:off x="4016900" y="1835550"/>
            <a:ext cx="1859700" cy="17382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40</a:t>
            </a:r>
            <a:r>
              <a:rPr lang="fr" sz="1100">
                <a:latin typeface="Lato"/>
                <a:ea typeface="Lato"/>
                <a:cs typeface="Lato"/>
                <a:sym typeface="Lato"/>
              </a:rPr>
              <a:t> Besoins </a:t>
            </a:r>
            <a:endParaRPr sz="1100">
              <a:latin typeface="Lato"/>
              <a:ea typeface="Lato"/>
              <a:cs typeface="Lato"/>
              <a:sym typeface="Lato"/>
            </a:endParaRPr>
          </a:p>
        </p:txBody>
      </p:sp>
      <p:sp>
        <p:nvSpPr>
          <p:cNvPr id="593" name="Google Shape;593;p47"/>
          <p:cNvSpPr/>
          <p:nvPr/>
        </p:nvSpPr>
        <p:spPr>
          <a:xfrm>
            <a:off x="6538575" y="1328700"/>
            <a:ext cx="2293200" cy="2751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12</a:t>
            </a:r>
            <a:r>
              <a:rPr lang="fr" sz="1100">
                <a:latin typeface="Lato"/>
                <a:ea typeface="Lato"/>
                <a:cs typeface="Lato"/>
                <a:sym typeface="Lato"/>
              </a:rPr>
              <a:t>0 Besoins </a:t>
            </a:r>
            <a:endParaRPr sz="1100">
              <a:latin typeface="Lato"/>
              <a:ea typeface="Lato"/>
              <a:cs typeface="Lato"/>
              <a:sym typeface="Lato"/>
            </a:endParaRPr>
          </a:p>
        </p:txBody>
      </p:sp>
      <p:cxnSp>
        <p:nvCxnSpPr>
          <p:cNvPr id="594" name="Google Shape;594;p47"/>
          <p:cNvCxnSpPr>
            <a:endCxn id="591" idx="1"/>
          </p:cNvCxnSpPr>
          <p:nvPr/>
        </p:nvCxnSpPr>
        <p:spPr>
          <a:xfrm>
            <a:off x="1463125" y="2704650"/>
            <a:ext cx="574800" cy="0"/>
          </a:xfrm>
          <a:prstGeom prst="straightConnector1">
            <a:avLst/>
          </a:prstGeom>
          <a:noFill/>
          <a:ln cap="flat" cmpd="sng" w="9525">
            <a:solidFill>
              <a:schemeClr val="dk2"/>
            </a:solidFill>
            <a:prstDash val="solid"/>
            <a:round/>
            <a:headEnd len="med" w="med" type="none"/>
            <a:tailEnd len="med" w="med" type="triangle"/>
          </a:ln>
        </p:spPr>
      </p:cxnSp>
      <p:cxnSp>
        <p:nvCxnSpPr>
          <p:cNvPr id="595" name="Google Shape;595;p47"/>
          <p:cNvCxnSpPr>
            <a:stCxn id="591" idx="3"/>
            <a:endCxn id="592" idx="1"/>
          </p:cNvCxnSpPr>
          <p:nvPr/>
        </p:nvCxnSpPr>
        <p:spPr>
          <a:xfrm>
            <a:off x="3354925" y="2704650"/>
            <a:ext cx="662100" cy="0"/>
          </a:xfrm>
          <a:prstGeom prst="straightConnector1">
            <a:avLst/>
          </a:prstGeom>
          <a:noFill/>
          <a:ln cap="flat" cmpd="sng" w="9525">
            <a:solidFill>
              <a:schemeClr val="dk2"/>
            </a:solidFill>
            <a:prstDash val="solid"/>
            <a:round/>
            <a:headEnd len="med" w="med" type="none"/>
            <a:tailEnd len="med" w="med" type="triangle"/>
          </a:ln>
        </p:spPr>
      </p:cxnSp>
      <p:cxnSp>
        <p:nvCxnSpPr>
          <p:cNvPr id="596" name="Google Shape;596;p47"/>
          <p:cNvCxnSpPr>
            <a:stCxn id="592" idx="3"/>
            <a:endCxn id="593" idx="1"/>
          </p:cNvCxnSpPr>
          <p:nvPr/>
        </p:nvCxnSpPr>
        <p:spPr>
          <a:xfrm>
            <a:off x="5876600" y="2704650"/>
            <a:ext cx="662100" cy="0"/>
          </a:xfrm>
          <a:prstGeom prst="straightConnector1">
            <a:avLst/>
          </a:prstGeom>
          <a:noFill/>
          <a:ln cap="flat" cmpd="sng" w="9525">
            <a:solidFill>
              <a:schemeClr val="dk2"/>
            </a:solidFill>
            <a:prstDash val="solid"/>
            <a:round/>
            <a:headEnd len="med" w="med" type="none"/>
            <a:tailEnd len="med" w="med" type="triangle"/>
          </a:ln>
        </p:spPr>
      </p:cxnSp>
      <p:sp>
        <p:nvSpPr>
          <p:cNvPr id="597" name="Google Shape;597;p47"/>
          <p:cNvSpPr/>
          <p:nvPr/>
        </p:nvSpPr>
        <p:spPr>
          <a:xfrm>
            <a:off x="448875" y="4266525"/>
            <a:ext cx="7986600" cy="38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Gestion de configuration</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Annexe : La gestion de configuration</a:t>
            </a:r>
            <a:endParaRPr/>
          </a:p>
        </p:txBody>
      </p:sp>
      <p:sp>
        <p:nvSpPr>
          <p:cNvPr id="603" name="Google Shape;603;p48"/>
          <p:cNvSpPr txBox="1"/>
          <p:nvPr/>
        </p:nvSpPr>
        <p:spPr>
          <a:xfrm>
            <a:off x="1467988" y="3089725"/>
            <a:ext cx="1464600" cy="2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Word</a:t>
            </a:r>
            <a:endParaRPr i="1" sz="1100">
              <a:solidFill>
                <a:schemeClr val="lt1"/>
              </a:solidFill>
              <a:latin typeface="Lato"/>
              <a:ea typeface="Lato"/>
              <a:cs typeface="Lato"/>
              <a:sym typeface="Lato"/>
            </a:endParaRPr>
          </a:p>
        </p:txBody>
      </p:sp>
      <p:sp>
        <p:nvSpPr>
          <p:cNvPr id="604" name="Google Shape;604;p48"/>
          <p:cNvSpPr txBox="1"/>
          <p:nvPr/>
        </p:nvSpPr>
        <p:spPr>
          <a:xfrm>
            <a:off x="3049113" y="3089725"/>
            <a:ext cx="1464600" cy="2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Excel</a:t>
            </a:r>
            <a:endParaRPr i="1" sz="1100">
              <a:solidFill>
                <a:schemeClr val="lt1"/>
              </a:solidFill>
              <a:latin typeface="Lato"/>
              <a:ea typeface="Lato"/>
              <a:cs typeface="Lato"/>
              <a:sym typeface="Lato"/>
            </a:endParaRPr>
          </a:p>
        </p:txBody>
      </p:sp>
      <p:sp>
        <p:nvSpPr>
          <p:cNvPr id="605" name="Google Shape;605;p48"/>
          <p:cNvSpPr txBox="1"/>
          <p:nvPr/>
        </p:nvSpPr>
        <p:spPr>
          <a:xfrm>
            <a:off x="4608016" y="3110468"/>
            <a:ext cx="1464600" cy="2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IBM </a:t>
            </a:r>
            <a:r>
              <a:rPr i="1" lang="fr" sz="1100">
                <a:solidFill>
                  <a:schemeClr val="lt1"/>
                </a:solidFill>
                <a:latin typeface="Lato"/>
                <a:ea typeface="Lato"/>
                <a:cs typeface="Lato"/>
                <a:sym typeface="Lato"/>
              </a:rPr>
              <a:t>DOORS</a:t>
            </a:r>
            <a:endParaRPr i="1" sz="1100">
              <a:solidFill>
                <a:schemeClr val="lt1"/>
              </a:solidFill>
              <a:latin typeface="Lato"/>
              <a:ea typeface="Lato"/>
              <a:cs typeface="Lato"/>
              <a:sym typeface="Lato"/>
            </a:endParaRPr>
          </a:p>
        </p:txBody>
      </p:sp>
      <p:sp>
        <p:nvSpPr>
          <p:cNvPr id="606" name="Google Shape;606;p48"/>
          <p:cNvSpPr txBox="1"/>
          <p:nvPr/>
        </p:nvSpPr>
        <p:spPr>
          <a:xfrm>
            <a:off x="6211400" y="3110475"/>
            <a:ext cx="1464600" cy="2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lt1"/>
                </a:solidFill>
                <a:latin typeface="Lato"/>
                <a:ea typeface="Lato"/>
                <a:cs typeface="Lato"/>
                <a:sym typeface="Lato"/>
              </a:rPr>
              <a:t>GitHub</a:t>
            </a:r>
            <a:endParaRPr i="1" sz="1100">
              <a:solidFill>
                <a:schemeClr val="lt1"/>
              </a:solidFill>
              <a:latin typeface="Lato"/>
              <a:ea typeface="Lato"/>
              <a:cs typeface="Lato"/>
              <a:sym typeface="Lato"/>
            </a:endParaRPr>
          </a:p>
        </p:txBody>
      </p:sp>
      <p:pic>
        <p:nvPicPr>
          <p:cNvPr id="607" name="Google Shape;607;p48"/>
          <p:cNvPicPr preferRelativeResize="0"/>
          <p:nvPr/>
        </p:nvPicPr>
        <p:blipFill>
          <a:blip r:embed="rId3">
            <a:alphaModFix/>
          </a:blip>
          <a:stretch>
            <a:fillRect/>
          </a:stretch>
        </p:blipFill>
        <p:spPr>
          <a:xfrm>
            <a:off x="1712563" y="2114289"/>
            <a:ext cx="975427" cy="975427"/>
          </a:xfrm>
          <a:prstGeom prst="rect">
            <a:avLst/>
          </a:prstGeom>
          <a:noFill/>
          <a:ln>
            <a:noFill/>
          </a:ln>
        </p:spPr>
      </p:pic>
      <p:pic>
        <p:nvPicPr>
          <p:cNvPr id="608" name="Google Shape;608;p48"/>
          <p:cNvPicPr preferRelativeResize="0"/>
          <p:nvPr/>
        </p:nvPicPr>
        <p:blipFill>
          <a:blip r:embed="rId4">
            <a:alphaModFix/>
          </a:blip>
          <a:stretch>
            <a:fillRect/>
          </a:stretch>
        </p:blipFill>
        <p:spPr>
          <a:xfrm>
            <a:off x="3423800" y="2264487"/>
            <a:ext cx="715223" cy="675052"/>
          </a:xfrm>
          <a:prstGeom prst="rect">
            <a:avLst/>
          </a:prstGeom>
          <a:noFill/>
          <a:ln>
            <a:noFill/>
          </a:ln>
        </p:spPr>
      </p:pic>
      <p:pic>
        <p:nvPicPr>
          <p:cNvPr id="609" name="Google Shape;609;p48"/>
          <p:cNvPicPr preferRelativeResize="0"/>
          <p:nvPr/>
        </p:nvPicPr>
        <p:blipFill>
          <a:blip r:embed="rId5">
            <a:alphaModFix/>
          </a:blip>
          <a:stretch>
            <a:fillRect/>
          </a:stretch>
        </p:blipFill>
        <p:spPr>
          <a:xfrm>
            <a:off x="6586091" y="2334150"/>
            <a:ext cx="715225" cy="715225"/>
          </a:xfrm>
          <a:prstGeom prst="rect">
            <a:avLst/>
          </a:prstGeom>
          <a:noFill/>
          <a:ln>
            <a:noFill/>
          </a:ln>
        </p:spPr>
      </p:pic>
      <p:pic>
        <p:nvPicPr>
          <p:cNvPr id="610" name="Google Shape;610;p48"/>
          <p:cNvPicPr preferRelativeResize="0"/>
          <p:nvPr/>
        </p:nvPicPr>
        <p:blipFill>
          <a:blip r:embed="rId6">
            <a:alphaModFix/>
          </a:blip>
          <a:stretch>
            <a:fillRect/>
          </a:stretch>
        </p:blipFill>
        <p:spPr>
          <a:xfrm>
            <a:off x="4874839" y="2273099"/>
            <a:ext cx="975425" cy="91804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Etablir une base de contractualisation</a:t>
            </a:r>
            <a:endParaRPr/>
          </a:p>
        </p:txBody>
      </p:sp>
      <p:sp>
        <p:nvSpPr>
          <p:cNvPr id="616" name="Google Shape;616;p49"/>
          <p:cNvSpPr txBox="1"/>
          <p:nvPr>
            <p:ph idx="1" type="body"/>
          </p:nvPr>
        </p:nvSpPr>
        <p:spPr>
          <a:xfrm>
            <a:off x="2022275" y="3577100"/>
            <a:ext cx="7038900" cy="68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Etablir un contrat clair entre le client, les développeurs et toutes les parties prenantes définissant les responsabilités de chacun.</a:t>
            </a:r>
            <a:endParaRPr/>
          </a:p>
        </p:txBody>
      </p:sp>
      <p:sp>
        <p:nvSpPr>
          <p:cNvPr id="617" name="Google Shape;617;p49"/>
          <p:cNvSpPr/>
          <p:nvPr/>
        </p:nvSpPr>
        <p:spPr>
          <a:xfrm>
            <a:off x="233475" y="1638650"/>
            <a:ext cx="1404300" cy="2886300"/>
          </a:xfrm>
          <a:prstGeom prst="snip1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_________ _ ______ ___ __  ______ __ __ .   __________ __ ____ _______ _______ ______ ___ __________ __ _  ______ ___ . </a:t>
            </a:r>
            <a:endParaRPr>
              <a:latin typeface="Lato"/>
              <a:ea typeface="Lato"/>
              <a:cs typeface="Lato"/>
              <a:sym typeface="Lato"/>
            </a:endParaRPr>
          </a:p>
        </p:txBody>
      </p:sp>
      <p:sp>
        <p:nvSpPr>
          <p:cNvPr id="618" name="Google Shape;618;p49"/>
          <p:cNvSpPr txBox="1"/>
          <p:nvPr/>
        </p:nvSpPr>
        <p:spPr>
          <a:xfrm>
            <a:off x="393975" y="1690425"/>
            <a:ext cx="1059600" cy="29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dk1"/>
                </a:solidFill>
                <a:latin typeface="Lato"/>
                <a:ea typeface="Lato"/>
                <a:cs typeface="Lato"/>
                <a:sym typeface="Lato"/>
              </a:rPr>
              <a:t>Contrat</a:t>
            </a:r>
            <a:endParaRPr b="1" sz="1300">
              <a:solidFill>
                <a:schemeClr val="dk1"/>
              </a:solidFill>
              <a:latin typeface="Lato"/>
              <a:ea typeface="Lato"/>
              <a:cs typeface="Lato"/>
              <a:sym typeface="Lato"/>
            </a:endParaRPr>
          </a:p>
        </p:txBody>
      </p:sp>
      <p:sp>
        <p:nvSpPr>
          <p:cNvPr id="619" name="Google Shape;619;p49"/>
          <p:cNvSpPr/>
          <p:nvPr/>
        </p:nvSpPr>
        <p:spPr>
          <a:xfrm>
            <a:off x="221625" y="4645600"/>
            <a:ext cx="1404300" cy="40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Entité Juridique</a:t>
            </a:r>
            <a:endParaRPr sz="1200">
              <a:latin typeface="Lato"/>
              <a:ea typeface="Lato"/>
              <a:cs typeface="Lato"/>
              <a:sym typeface="Lato"/>
            </a:endParaRPr>
          </a:p>
        </p:txBody>
      </p:sp>
      <p:sp>
        <p:nvSpPr>
          <p:cNvPr id="620" name="Google Shape;620;p49"/>
          <p:cNvSpPr/>
          <p:nvPr/>
        </p:nvSpPr>
        <p:spPr>
          <a:xfrm>
            <a:off x="307125" y="2592775"/>
            <a:ext cx="990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1" name="Google Shape;621;p49"/>
          <p:cNvSpPr/>
          <p:nvPr/>
        </p:nvSpPr>
        <p:spPr>
          <a:xfrm>
            <a:off x="3840900" y="2077975"/>
            <a:ext cx="801600" cy="292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Exigence </a:t>
            </a:r>
            <a:endParaRPr sz="1000">
              <a:latin typeface="Lato"/>
              <a:ea typeface="Lato"/>
              <a:cs typeface="Lato"/>
              <a:sym typeface="Lato"/>
            </a:endParaRPr>
          </a:p>
        </p:txBody>
      </p:sp>
      <p:sp>
        <p:nvSpPr>
          <p:cNvPr id="622" name="Google Shape;622;p49"/>
          <p:cNvSpPr/>
          <p:nvPr/>
        </p:nvSpPr>
        <p:spPr>
          <a:xfrm>
            <a:off x="2394338" y="2077975"/>
            <a:ext cx="1338000" cy="292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Cahier des charges</a:t>
            </a:r>
            <a:endParaRPr sz="1000">
              <a:latin typeface="Lato"/>
              <a:ea typeface="Lato"/>
              <a:cs typeface="Lato"/>
              <a:sym typeface="Lato"/>
            </a:endParaRPr>
          </a:p>
        </p:txBody>
      </p:sp>
      <p:sp>
        <p:nvSpPr>
          <p:cNvPr id="623" name="Google Shape;623;p49"/>
          <p:cNvSpPr/>
          <p:nvPr/>
        </p:nvSpPr>
        <p:spPr>
          <a:xfrm>
            <a:off x="4751050" y="2077975"/>
            <a:ext cx="1059600" cy="292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Nombre de jours/hommes</a:t>
            </a:r>
            <a:endParaRPr sz="1000">
              <a:latin typeface="Lato"/>
              <a:ea typeface="Lato"/>
              <a:cs typeface="Lato"/>
              <a:sym typeface="Lato"/>
            </a:endParaRPr>
          </a:p>
        </p:txBody>
      </p:sp>
      <p:sp>
        <p:nvSpPr>
          <p:cNvPr id="624" name="Google Shape;624;p49"/>
          <p:cNvSpPr/>
          <p:nvPr/>
        </p:nvSpPr>
        <p:spPr>
          <a:xfrm>
            <a:off x="5919200" y="2077975"/>
            <a:ext cx="1338000" cy="292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Prix métier</a:t>
            </a:r>
            <a:endParaRPr sz="1000">
              <a:latin typeface="Lato"/>
              <a:ea typeface="Lato"/>
              <a:cs typeface="Lato"/>
              <a:sym typeface="Lato"/>
            </a:endParaRPr>
          </a:p>
        </p:txBody>
      </p:sp>
      <p:sp>
        <p:nvSpPr>
          <p:cNvPr id="625" name="Google Shape;625;p49"/>
          <p:cNvSpPr/>
          <p:nvPr/>
        </p:nvSpPr>
        <p:spPr>
          <a:xfrm>
            <a:off x="3840900" y="2425350"/>
            <a:ext cx="801600" cy="292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Exigence A</a:t>
            </a:r>
            <a:endParaRPr sz="1000">
              <a:latin typeface="Lato"/>
              <a:ea typeface="Lato"/>
              <a:cs typeface="Lato"/>
              <a:sym typeface="Lato"/>
            </a:endParaRPr>
          </a:p>
        </p:txBody>
      </p:sp>
      <p:sp>
        <p:nvSpPr>
          <p:cNvPr id="626" name="Google Shape;626;p49"/>
          <p:cNvSpPr/>
          <p:nvPr/>
        </p:nvSpPr>
        <p:spPr>
          <a:xfrm>
            <a:off x="2394338" y="2425350"/>
            <a:ext cx="1338000" cy="292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Besoin 3</a:t>
            </a:r>
            <a:endParaRPr sz="1000">
              <a:latin typeface="Lato"/>
              <a:ea typeface="Lato"/>
              <a:cs typeface="Lato"/>
              <a:sym typeface="Lato"/>
            </a:endParaRPr>
          </a:p>
        </p:txBody>
      </p:sp>
      <p:sp>
        <p:nvSpPr>
          <p:cNvPr id="627" name="Google Shape;627;p49"/>
          <p:cNvSpPr/>
          <p:nvPr/>
        </p:nvSpPr>
        <p:spPr>
          <a:xfrm>
            <a:off x="4751050" y="2425350"/>
            <a:ext cx="1059600" cy="292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3,5 jh</a:t>
            </a:r>
            <a:endParaRPr sz="1000">
              <a:latin typeface="Lato"/>
              <a:ea typeface="Lato"/>
              <a:cs typeface="Lato"/>
              <a:sym typeface="Lato"/>
            </a:endParaRPr>
          </a:p>
        </p:txBody>
      </p:sp>
      <p:sp>
        <p:nvSpPr>
          <p:cNvPr id="628" name="Google Shape;628;p49"/>
          <p:cNvSpPr/>
          <p:nvPr/>
        </p:nvSpPr>
        <p:spPr>
          <a:xfrm>
            <a:off x="5919200" y="2425350"/>
            <a:ext cx="1338000" cy="292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250 €/jh (dev junior)</a:t>
            </a:r>
            <a:endParaRPr sz="1000">
              <a:latin typeface="Lato"/>
              <a:ea typeface="Lato"/>
              <a:cs typeface="Lato"/>
              <a:sym typeface="Lato"/>
            </a:endParaRPr>
          </a:p>
        </p:txBody>
      </p:sp>
      <p:sp>
        <p:nvSpPr>
          <p:cNvPr id="629" name="Google Shape;629;p49"/>
          <p:cNvSpPr/>
          <p:nvPr/>
        </p:nvSpPr>
        <p:spPr>
          <a:xfrm>
            <a:off x="4751050" y="1673200"/>
            <a:ext cx="2506200" cy="29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Marge</a:t>
            </a:r>
            <a:endParaRPr>
              <a:latin typeface="Lato"/>
              <a:ea typeface="Lato"/>
              <a:cs typeface="Lato"/>
              <a:sym typeface="Lato"/>
            </a:endParaRPr>
          </a:p>
        </p:txBody>
      </p:sp>
      <p:sp>
        <p:nvSpPr>
          <p:cNvPr id="630" name="Google Shape;630;p49"/>
          <p:cNvSpPr/>
          <p:nvPr/>
        </p:nvSpPr>
        <p:spPr>
          <a:xfrm>
            <a:off x="7365750" y="2077975"/>
            <a:ext cx="1338000" cy="292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Prix HT</a:t>
            </a:r>
            <a:endParaRPr sz="1000">
              <a:latin typeface="Lato"/>
              <a:ea typeface="Lato"/>
              <a:cs typeface="Lato"/>
              <a:sym typeface="Lato"/>
            </a:endParaRPr>
          </a:p>
        </p:txBody>
      </p:sp>
      <p:sp>
        <p:nvSpPr>
          <p:cNvPr id="631" name="Google Shape;631;p49"/>
          <p:cNvSpPr/>
          <p:nvPr/>
        </p:nvSpPr>
        <p:spPr>
          <a:xfrm>
            <a:off x="7365750" y="2425350"/>
            <a:ext cx="1338000" cy="292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875,00 €</a:t>
            </a:r>
            <a:endParaRPr sz="1000">
              <a:latin typeface="Lato"/>
              <a:ea typeface="Lato"/>
              <a:cs typeface="Lato"/>
              <a:sym typeface="Lato"/>
            </a:endParaRPr>
          </a:p>
        </p:txBody>
      </p:sp>
      <p:sp>
        <p:nvSpPr>
          <p:cNvPr id="632" name="Google Shape;632;p49"/>
          <p:cNvSpPr/>
          <p:nvPr/>
        </p:nvSpPr>
        <p:spPr>
          <a:xfrm>
            <a:off x="2320475" y="2390275"/>
            <a:ext cx="6442500" cy="4050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33" name="Google Shape;633;p49"/>
          <p:cNvCxnSpPr>
            <a:stCxn id="620" idx="3"/>
            <a:endCxn id="632" idx="1"/>
          </p:cNvCxnSpPr>
          <p:nvPr/>
        </p:nvCxnSpPr>
        <p:spPr>
          <a:xfrm flipH="1" rot="10800000">
            <a:off x="1297425" y="2592925"/>
            <a:ext cx="1023000" cy="101100"/>
          </a:xfrm>
          <a:prstGeom prst="curvedConnector3">
            <a:avLst>
              <a:gd fmla="val 50002" name="adj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Quels outils pour réaliser un cahier des charges ?</a:t>
            </a:r>
            <a:endParaRPr/>
          </a:p>
        </p:txBody>
      </p:sp>
      <p:sp>
        <p:nvSpPr>
          <p:cNvPr id="639" name="Google Shape;639;p50"/>
          <p:cNvSpPr/>
          <p:nvPr/>
        </p:nvSpPr>
        <p:spPr>
          <a:xfrm>
            <a:off x="1297500" y="2242650"/>
            <a:ext cx="2085900" cy="6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Diagramme Bête à Cornes</a:t>
            </a:r>
            <a:endParaRPr>
              <a:latin typeface="Lato"/>
              <a:ea typeface="Lato"/>
              <a:cs typeface="Lato"/>
              <a:sym typeface="Lato"/>
            </a:endParaRPr>
          </a:p>
        </p:txBody>
      </p:sp>
      <p:sp>
        <p:nvSpPr>
          <p:cNvPr id="640" name="Google Shape;640;p50"/>
          <p:cNvSpPr/>
          <p:nvPr/>
        </p:nvSpPr>
        <p:spPr>
          <a:xfrm>
            <a:off x="5510025" y="2242650"/>
            <a:ext cx="2085900" cy="6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Fiche de Cadrage</a:t>
            </a:r>
            <a:endParaRPr>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1"/>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646" name="Google Shape;646;p51"/>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647" name="Google Shape;647;p51"/>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648" name="Google Shape;648;p51"/>
          <p:cNvCxnSpPr>
            <a:stCxn id="645" idx="4"/>
            <a:endCxn id="646"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649" name="Google Shape;649;p51"/>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650" name="Google Shape;650;p51"/>
          <p:cNvCxnSpPr>
            <a:endCxn id="649"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651" name="Google Shape;651;p51"/>
          <p:cNvSpPr txBox="1"/>
          <p:nvPr>
            <p:ph idx="1" type="body"/>
          </p:nvPr>
        </p:nvSpPr>
        <p:spPr>
          <a:xfrm>
            <a:off x="153375" y="2754000"/>
            <a:ext cx="2798700" cy="914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Première étape de la méthode APTE (méthode d'analyse fonctionnelle et d'analyse de la valeur).</a:t>
            </a:r>
            <a:endParaRPr/>
          </a:p>
        </p:txBody>
      </p:sp>
      <p:sp>
        <p:nvSpPr>
          <p:cNvPr id="652" name="Google Shape;652;p51"/>
          <p:cNvSpPr txBox="1"/>
          <p:nvPr/>
        </p:nvSpPr>
        <p:spPr>
          <a:xfrm>
            <a:off x="5720625" y="3837375"/>
            <a:ext cx="3209700" cy="104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fr" sz="1300">
                <a:solidFill>
                  <a:schemeClr val="lt1"/>
                </a:solidFill>
                <a:latin typeface="Lato"/>
                <a:ea typeface="Lato"/>
                <a:cs typeface="Lato"/>
                <a:sym typeface="Lato"/>
              </a:rPr>
              <a:t>Représenter graphiquement l'expression du besoin du client (ou utilisateur) à travers 3 questions simples autour du sujet étudié.</a:t>
            </a:r>
            <a:endParaRPr sz="1300">
              <a:solidFill>
                <a:schemeClr val="lt1"/>
              </a:solidFill>
              <a:latin typeface="Lato"/>
              <a:ea typeface="Lato"/>
              <a:cs typeface="Lato"/>
              <a:sym typeface="Lato"/>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
        <p:nvSpPr>
          <p:cNvPr id="653" name="Google Shape;653;p51"/>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2389500" cy="5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152" name="Google Shape;152;p16"/>
          <p:cNvSpPr/>
          <p:nvPr/>
        </p:nvSpPr>
        <p:spPr>
          <a:xfrm>
            <a:off x="3161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1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53" name="Google Shape;153;p16"/>
          <p:cNvSpPr/>
          <p:nvPr/>
        </p:nvSpPr>
        <p:spPr>
          <a:xfrm>
            <a:off x="17458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2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54" name="Google Shape;154;p16"/>
          <p:cNvSpPr/>
          <p:nvPr/>
        </p:nvSpPr>
        <p:spPr>
          <a:xfrm>
            <a:off x="31755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3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55" name="Google Shape;155;p16"/>
          <p:cNvSpPr/>
          <p:nvPr/>
        </p:nvSpPr>
        <p:spPr>
          <a:xfrm>
            <a:off x="46052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4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56" name="Google Shape;156;p16"/>
          <p:cNvSpPr/>
          <p:nvPr/>
        </p:nvSpPr>
        <p:spPr>
          <a:xfrm>
            <a:off x="60349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5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57" name="Google Shape;157;p16"/>
          <p:cNvSpPr/>
          <p:nvPr/>
        </p:nvSpPr>
        <p:spPr>
          <a:xfrm>
            <a:off x="74646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6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58" name="Google Shape;158;p16"/>
          <p:cNvSpPr/>
          <p:nvPr/>
        </p:nvSpPr>
        <p:spPr>
          <a:xfrm>
            <a:off x="17458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9" name="Google Shape;159;p16"/>
          <p:cNvSpPr/>
          <p:nvPr/>
        </p:nvSpPr>
        <p:spPr>
          <a:xfrm>
            <a:off x="3161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0" name="Google Shape;160;p16"/>
          <p:cNvSpPr/>
          <p:nvPr/>
        </p:nvSpPr>
        <p:spPr>
          <a:xfrm>
            <a:off x="31755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1" name="Google Shape;161;p16"/>
          <p:cNvSpPr/>
          <p:nvPr/>
        </p:nvSpPr>
        <p:spPr>
          <a:xfrm>
            <a:off x="46052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2" name="Google Shape;162;p16"/>
          <p:cNvSpPr/>
          <p:nvPr/>
        </p:nvSpPr>
        <p:spPr>
          <a:xfrm>
            <a:off x="60349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3" name="Google Shape;163;p16"/>
          <p:cNvSpPr/>
          <p:nvPr/>
        </p:nvSpPr>
        <p:spPr>
          <a:xfrm>
            <a:off x="7464625" y="1441938"/>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64" name="Google Shape;164;p16"/>
          <p:cNvSpPr/>
          <p:nvPr/>
        </p:nvSpPr>
        <p:spPr>
          <a:xfrm>
            <a:off x="6550225" y="284550"/>
            <a:ext cx="2340300" cy="685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2"/>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659" name="Google Shape;659;p52"/>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660" name="Google Shape;660;p52"/>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661" name="Google Shape;661;p52"/>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662" name="Google Shape;662;p52"/>
          <p:cNvCxnSpPr>
            <a:stCxn id="659" idx="4"/>
            <a:endCxn id="660"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663" name="Google Shape;663;p52"/>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664" name="Google Shape;664;p52"/>
          <p:cNvCxnSpPr>
            <a:endCxn id="663"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665" name="Google Shape;665;p52"/>
          <p:cNvSpPr/>
          <p:nvPr/>
        </p:nvSpPr>
        <p:spPr>
          <a:xfrm>
            <a:off x="1171050" y="999375"/>
            <a:ext cx="2257800" cy="9141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6" name="Google Shape;666;p52"/>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667" name="Google Shape;667;p52"/>
          <p:cNvSpPr/>
          <p:nvPr/>
        </p:nvSpPr>
        <p:spPr>
          <a:xfrm>
            <a:off x="182250" y="2589150"/>
            <a:ext cx="3037500" cy="741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“A qui le produit rend t-il service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“A qui la nouvelle organisation rend-elle service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“A qui le site seb rend-il service ?”</a:t>
            </a:r>
            <a:endParaRPr b="1" sz="1100">
              <a:latin typeface="Lato"/>
              <a:ea typeface="Lato"/>
              <a:cs typeface="Lato"/>
              <a:sym typeface="Lato"/>
            </a:endParaRPr>
          </a:p>
        </p:txBody>
      </p:sp>
      <p:sp>
        <p:nvSpPr>
          <p:cNvPr id="668" name="Google Shape;668;p52"/>
          <p:cNvSpPr/>
          <p:nvPr/>
        </p:nvSpPr>
        <p:spPr>
          <a:xfrm>
            <a:off x="182250" y="3459825"/>
            <a:ext cx="3037500" cy="863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Bien penser à décrire les utilisateurs : clients, prospects, métiers, profils personnels.. Toute information </a:t>
            </a:r>
            <a:r>
              <a:rPr lang="fr" sz="1100">
                <a:latin typeface="Lato"/>
                <a:ea typeface="Lato"/>
                <a:cs typeface="Lato"/>
                <a:sym typeface="Lato"/>
              </a:rPr>
              <a:t>susceptible et utile afin d’enrichir la compréhension du besoin</a:t>
            </a:r>
            <a:endParaRPr sz="110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3"/>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674" name="Google Shape;674;p53"/>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675" name="Google Shape;675;p53"/>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676" name="Google Shape;676;p53"/>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677" name="Google Shape;677;p53"/>
          <p:cNvCxnSpPr>
            <a:stCxn id="674" idx="4"/>
            <a:endCxn id="675"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678" name="Google Shape;678;p53"/>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679" name="Google Shape;679;p53"/>
          <p:cNvCxnSpPr>
            <a:endCxn id="678"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680" name="Google Shape;680;p53"/>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681" name="Google Shape;681;p53"/>
          <p:cNvSpPr/>
          <p:nvPr/>
        </p:nvSpPr>
        <p:spPr>
          <a:xfrm>
            <a:off x="5797200" y="1005225"/>
            <a:ext cx="2257800" cy="9141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2" name="Google Shape;682;p53"/>
          <p:cNvSpPr txBox="1"/>
          <p:nvPr/>
        </p:nvSpPr>
        <p:spPr>
          <a:xfrm>
            <a:off x="592365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Sur quoi agit-il ?</a:t>
            </a:r>
            <a:endParaRPr b="1" sz="1300">
              <a:solidFill>
                <a:schemeClr val="lt1"/>
              </a:solidFill>
              <a:latin typeface="Lato"/>
              <a:ea typeface="Lato"/>
              <a:cs typeface="Lato"/>
              <a:sym typeface="Lato"/>
            </a:endParaRPr>
          </a:p>
        </p:txBody>
      </p:sp>
      <p:sp>
        <p:nvSpPr>
          <p:cNvPr id="683" name="Google Shape;683;p53"/>
          <p:cNvSpPr/>
          <p:nvPr/>
        </p:nvSpPr>
        <p:spPr>
          <a:xfrm>
            <a:off x="5923650" y="2890425"/>
            <a:ext cx="3037500" cy="741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“Sur qui le produit rend t-il service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“Sur quoi agit le site web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“Sur quoi agit l’organisation ?” </a:t>
            </a:r>
            <a:r>
              <a:rPr lang="fr" sz="1100">
                <a:latin typeface="Lato"/>
                <a:ea typeface="Lato"/>
                <a:cs typeface="Lato"/>
                <a:sym typeface="Lato"/>
              </a:rPr>
              <a:t>(satisfaction client, performance…)</a:t>
            </a:r>
            <a:endParaRPr sz="1100">
              <a:latin typeface="Lato"/>
              <a:ea typeface="Lato"/>
              <a:cs typeface="Lato"/>
              <a:sym typeface="Lato"/>
            </a:endParaRPr>
          </a:p>
        </p:txBody>
      </p:sp>
      <p:sp>
        <p:nvSpPr>
          <p:cNvPr id="684" name="Google Shape;684;p53"/>
          <p:cNvSpPr/>
          <p:nvPr/>
        </p:nvSpPr>
        <p:spPr>
          <a:xfrm>
            <a:off x="5923650" y="3761100"/>
            <a:ext cx="3037500" cy="863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A ce niveau, on effectue une </a:t>
            </a:r>
            <a:r>
              <a:rPr b="1" lang="fr" sz="1100">
                <a:latin typeface="Lato"/>
                <a:ea typeface="Lato"/>
                <a:cs typeface="Lato"/>
                <a:sym typeface="Lato"/>
              </a:rPr>
              <a:t>analyse d’impact</a:t>
            </a:r>
            <a:r>
              <a:rPr lang="fr" sz="1100">
                <a:latin typeface="Lato"/>
                <a:ea typeface="Lato"/>
                <a:cs typeface="Lato"/>
                <a:sym typeface="Lato"/>
              </a:rPr>
              <a:t>. Ne pas hésiter à brainstormer pour dresser une liste exhaustive des impacts, qu’il faudra prioriser.</a:t>
            </a:r>
            <a:endParaRPr sz="110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4"/>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690" name="Google Shape;690;p54"/>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691" name="Google Shape;691;p54"/>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692" name="Google Shape;692;p54"/>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693" name="Google Shape;693;p54"/>
          <p:cNvCxnSpPr>
            <a:stCxn id="690" idx="4"/>
            <a:endCxn id="691"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694" name="Google Shape;694;p54"/>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695" name="Google Shape;695;p54"/>
          <p:cNvCxnSpPr>
            <a:endCxn id="694"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696" name="Google Shape;696;p54"/>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697" name="Google Shape;697;p54"/>
          <p:cNvSpPr txBox="1"/>
          <p:nvPr/>
        </p:nvSpPr>
        <p:spPr>
          <a:xfrm>
            <a:off x="592365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Sur quoi agit-il ?</a:t>
            </a:r>
            <a:endParaRPr b="1" sz="1300">
              <a:solidFill>
                <a:schemeClr val="lt1"/>
              </a:solidFill>
              <a:latin typeface="Lato"/>
              <a:ea typeface="Lato"/>
              <a:cs typeface="Lato"/>
              <a:sym typeface="Lato"/>
            </a:endParaRPr>
          </a:p>
        </p:txBody>
      </p:sp>
      <p:sp>
        <p:nvSpPr>
          <p:cNvPr id="698" name="Google Shape;698;p54"/>
          <p:cNvSpPr/>
          <p:nvPr/>
        </p:nvSpPr>
        <p:spPr>
          <a:xfrm>
            <a:off x="3247950" y="3837375"/>
            <a:ext cx="2257800" cy="9141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9" name="Google Shape;699;p54"/>
          <p:cNvSpPr txBox="1"/>
          <p:nvPr/>
        </p:nvSpPr>
        <p:spPr>
          <a:xfrm>
            <a:off x="2847900" y="3483075"/>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Dans quel but ?</a:t>
            </a:r>
            <a:endParaRPr b="1" sz="1300">
              <a:solidFill>
                <a:schemeClr val="lt1"/>
              </a:solidFill>
              <a:latin typeface="Lato"/>
              <a:ea typeface="Lato"/>
              <a:cs typeface="Lato"/>
              <a:sym typeface="Lato"/>
            </a:endParaRPr>
          </a:p>
        </p:txBody>
      </p:sp>
      <p:sp>
        <p:nvSpPr>
          <p:cNvPr id="700" name="Google Shape;700;p54"/>
          <p:cNvSpPr/>
          <p:nvPr/>
        </p:nvSpPr>
        <p:spPr>
          <a:xfrm>
            <a:off x="56325" y="3923475"/>
            <a:ext cx="3037500" cy="741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Il s’agit de la finalité du sujet en question.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Le but que doit atteindre le site web, le projet, le service apporté.</a:t>
            </a:r>
            <a:endParaRPr b="1" sz="1100">
              <a:latin typeface="Lato"/>
              <a:ea typeface="Lato"/>
              <a:cs typeface="Lato"/>
              <a:sym typeface="Lato"/>
            </a:endParaRPr>
          </a:p>
        </p:txBody>
      </p:sp>
      <p:sp>
        <p:nvSpPr>
          <p:cNvPr id="701" name="Google Shape;701;p54"/>
          <p:cNvSpPr/>
          <p:nvPr/>
        </p:nvSpPr>
        <p:spPr>
          <a:xfrm>
            <a:off x="5710500" y="3923475"/>
            <a:ext cx="3037500" cy="741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Pour un site internet : </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Trouver une information</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Procéder à un achat en ligne</a:t>
            </a:r>
            <a:endParaRPr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etc…</a:t>
            </a:r>
            <a:endParaRPr sz="1100">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5"/>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707" name="Google Shape;707;p55"/>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708" name="Google Shape;708;p55"/>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709" name="Google Shape;709;p55"/>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710" name="Google Shape;710;p55"/>
          <p:cNvCxnSpPr>
            <a:stCxn id="707" idx="4"/>
            <a:endCxn id="708"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711" name="Google Shape;711;p55"/>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712" name="Google Shape;712;p55"/>
          <p:cNvCxnSpPr>
            <a:endCxn id="711"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713" name="Google Shape;713;p55"/>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714" name="Google Shape;714;p55"/>
          <p:cNvSpPr txBox="1"/>
          <p:nvPr/>
        </p:nvSpPr>
        <p:spPr>
          <a:xfrm>
            <a:off x="592365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Sur quoi agit-il ?</a:t>
            </a:r>
            <a:endParaRPr b="1" sz="1300">
              <a:solidFill>
                <a:schemeClr val="lt1"/>
              </a:solidFill>
              <a:latin typeface="Lato"/>
              <a:ea typeface="Lato"/>
              <a:cs typeface="Lato"/>
              <a:sym typeface="Lato"/>
            </a:endParaRPr>
          </a:p>
        </p:txBody>
      </p:sp>
      <p:sp>
        <p:nvSpPr>
          <p:cNvPr id="715" name="Google Shape;715;p55"/>
          <p:cNvSpPr txBox="1"/>
          <p:nvPr/>
        </p:nvSpPr>
        <p:spPr>
          <a:xfrm>
            <a:off x="2847900" y="3483075"/>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Dans quel but ?</a:t>
            </a:r>
            <a:endParaRPr b="1" sz="1300">
              <a:solidFill>
                <a:schemeClr val="lt1"/>
              </a:solidFill>
              <a:latin typeface="Lato"/>
              <a:ea typeface="Lato"/>
              <a:cs typeface="Lato"/>
              <a:sym typeface="Lato"/>
            </a:endParaRPr>
          </a:p>
        </p:txBody>
      </p:sp>
      <p:sp>
        <p:nvSpPr>
          <p:cNvPr id="716" name="Google Shape;716;p55"/>
          <p:cNvSpPr/>
          <p:nvPr/>
        </p:nvSpPr>
        <p:spPr>
          <a:xfrm>
            <a:off x="1171050" y="688500"/>
            <a:ext cx="6898500" cy="3948600"/>
          </a:xfrm>
          <a:prstGeom prst="rect">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7" name="Google Shape;717;p55"/>
          <p:cNvSpPr/>
          <p:nvPr/>
        </p:nvSpPr>
        <p:spPr>
          <a:xfrm>
            <a:off x="123000" y="3052725"/>
            <a:ext cx="3037500" cy="1826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Contrôle</a:t>
            </a:r>
            <a:r>
              <a:rPr b="1" lang="fr" sz="1200">
                <a:latin typeface="Lato"/>
                <a:ea typeface="Lato"/>
                <a:cs typeface="Lato"/>
                <a:sym typeface="Lato"/>
              </a:rPr>
              <a:t> de validité des besoins</a:t>
            </a:r>
            <a:endParaRPr b="1" sz="1200">
              <a:latin typeface="Lato"/>
              <a:ea typeface="Lato"/>
              <a:cs typeface="Lato"/>
              <a:sym typeface="Lato"/>
            </a:endParaRPr>
          </a:p>
          <a:p>
            <a:pPr indent="0" lvl="0" marL="0" rtl="0" algn="ctr">
              <a:spcBef>
                <a:spcPts val="0"/>
              </a:spcBef>
              <a:spcAft>
                <a:spcPts val="0"/>
              </a:spcAft>
              <a:buNone/>
            </a:pPr>
            <a:r>
              <a:t/>
            </a:r>
            <a:endParaRPr b="1" sz="1100">
              <a:latin typeface="Lato"/>
              <a:ea typeface="Lato"/>
              <a:cs typeface="Lato"/>
              <a:sym typeface="Lato"/>
            </a:endParaRPr>
          </a:p>
          <a:p>
            <a:pPr indent="0" lvl="0" marL="0" rtl="0" algn="ctr">
              <a:spcBef>
                <a:spcPts val="0"/>
              </a:spcBef>
              <a:spcAft>
                <a:spcPts val="0"/>
              </a:spcAft>
              <a:buNone/>
            </a:pPr>
            <a:r>
              <a:rPr lang="fr" sz="1100">
                <a:latin typeface="Lato"/>
                <a:ea typeface="Lato"/>
                <a:cs typeface="Lato"/>
                <a:sym typeface="Lato"/>
              </a:rPr>
              <a:t>Une fois le diagramme réalisé, il faut pratiquer un contrôle de validité afin de s’assurer de la pertinence de l’analyse. Une fois le besoin défini, il convient de poser des questions complémentaires pour s’assurer que le besoin est valide et pérenne</a:t>
            </a:r>
            <a:endParaRPr sz="1100">
              <a:latin typeface="Lato"/>
              <a:ea typeface="Lato"/>
              <a:cs typeface="Lato"/>
              <a:sym typeface="Lato"/>
            </a:endParaRPr>
          </a:p>
        </p:txBody>
      </p:sp>
      <p:sp>
        <p:nvSpPr>
          <p:cNvPr id="718" name="Google Shape;718;p55"/>
          <p:cNvSpPr/>
          <p:nvPr/>
        </p:nvSpPr>
        <p:spPr>
          <a:xfrm>
            <a:off x="5923650" y="3114000"/>
            <a:ext cx="3037500" cy="1826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Lato"/>
                <a:ea typeface="Lato"/>
                <a:cs typeface="Lato"/>
                <a:sym typeface="Lato"/>
              </a:rPr>
              <a:t>“A qui le produit rend-il service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“Pourquoi le produit existe-t-il ?”</a:t>
            </a:r>
            <a:endParaRPr b="1" sz="1100">
              <a:latin typeface="Lato"/>
              <a:ea typeface="Lato"/>
              <a:cs typeface="Lato"/>
              <a:sym typeface="Lato"/>
            </a:endParaRPr>
          </a:p>
          <a:p>
            <a:pPr indent="0" lvl="0" marL="0" rtl="0" algn="ctr">
              <a:spcBef>
                <a:spcPts val="0"/>
              </a:spcBef>
              <a:spcAft>
                <a:spcPts val="0"/>
              </a:spcAft>
              <a:buNone/>
            </a:pPr>
            <a:r>
              <a:rPr b="1" lang="fr" sz="1100">
                <a:latin typeface="Lato"/>
                <a:ea typeface="Lato"/>
                <a:cs typeface="Lato"/>
                <a:sym typeface="Lato"/>
              </a:rPr>
              <a:t>“Qu’est ce qui pourrait faire </a:t>
            </a:r>
            <a:r>
              <a:rPr b="1" lang="fr" sz="1100">
                <a:latin typeface="Lato"/>
                <a:ea typeface="Lato"/>
                <a:cs typeface="Lato"/>
                <a:sym typeface="Lato"/>
              </a:rPr>
              <a:t>disparaître</a:t>
            </a:r>
            <a:r>
              <a:rPr b="1" lang="fr" sz="1100">
                <a:latin typeface="Lato"/>
                <a:ea typeface="Lato"/>
                <a:cs typeface="Lato"/>
                <a:sym typeface="Lato"/>
              </a:rPr>
              <a:t> le produit ? Le faire évoluer ?”</a:t>
            </a:r>
            <a:endParaRPr b="1" sz="1100">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6"/>
          <p:cNvSpPr txBox="1"/>
          <p:nvPr>
            <p:ph type="title"/>
          </p:nvPr>
        </p:nvSpPr>
        <p:spPr>
          <a:xfrm>
            <a:off x="42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Diagramme Bête à Cornes</a:t>
            </a:r>
            <a:endParaRPr/>
          </a:p>
        </p:txBody>
      </p:sp>
      <p:sp>
        <p:nvSpPr>
          <p:cNvPr id="724" name="Google Shape;724;p56"/>
          <p:cNvSpPr/>
          <p:nvPr/>
        </p:nvSpPr>
        <p:spPr>
          <a:xfrm>
            <a:off x="129750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Utilisateur</a:t>
            </a:r>
            <a:endParaRPr b="1">
              <a:latin typeface="Lato"/>
              <a:ea typeface="Lato"/>
              <a:cs typeface="Lato"/>
              <a:sym typeface="Lato"/>
            </a:endParaRPr>
          </a:p>
        </p:txBody>
      </p:sp>
      <p:sp>
        <p:nvSpPr>
          <p:cNvPr id="725" name="Google Shape;725;p56"/>
          <p:cNvSpPr/>
          <p:nvPr/>
        </p:nvSpPr>
        <p:spPr>
          <a:xfrm>
            <a:off x="5923650" y="11324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Matière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d’oeuvre</a:t>
            </a:r>
            <a:endParaRPr b="1">
              <a:latin typeface="Lato"/>
              <a:ea typeface="Lato"/>
              <a:cs typeface="Lato"/>
              <a:sym typeface="Lato"/>
            </a:endParaRPr>
          </a:p>
        </p:txBody>
      </p:sp>
      <p:sp>
        <p:nvSpPr>
          <p:cNvPr id="726" name="Google Shape;726;p56"/>
          <p:cNvSpPr/>
          <p:nvPr/>
        </p:nvSpPr>
        <p:spPr>
          <a:xfrm>
            <a:off x="3569550" y="2230725"/>
            <a:ext cx="2004900" cy="659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Produit, service,</a:t>
            </a:r>
            <a:endParaRPr b="1">
              <a:latin typeface="Lato"/>
              <a:ea typeface="Lato"/>
              <a:cs typeface="Lato"/>
              <a:sym typeface="Lato"/>
            </a:endParaRPr>
          </a:p>
          <a:p>
            <a:pPr indent="0" lvl="0" marL="0" rtl="0" algn="ctr">
              <a:spcBef>
                <a:spcPts val="0"/>
              </a:spcBef>
              <a:spcAft>
                <a:spcPts val="0"/>
              </a:spcAft>
              <a:buNone/>
            </a:pPr>
            <a:r>
              <a:rPr b="1" lang="fr">
                <a:latin typeface="Lato"/>
                <a:ea typeface="Lato"/>
                <a:cs typeface="Lato"/>
                <a:sym typeface="Lato"/>
              </a:rPr>
              <a:t>Site web..</a:t>
            </a:r>
            <a:endParaRPr b="1">
              <a:latin typeface="Lato"/>
              <a:ea typeface="Lato"/>
              <a:cs typeface="Lato"/>
              <a:sym typeface="Lato"/>
            </a:endParaRPr>
          </a:p>
        </p:txBody>
      </p:sp>
      <p:cxnSp>
        <p:nvCxnSpPr>
          <p:cNvPr id="727" name="Google Shape;727;p56"/>
          <p:cNvCxnSpPr>
            <a:stCxn id="724" idx="4"/>
            <a:endCxn id="725" idx="4"/>
          </p:cNvCxnSpPr>
          <p:nvPr/>
        </p:nvCxnSpPr>
        <p:spPr>
          <a:xfrm flipH="1" rot="-5400000">
            <a:off x="4612800" y="-520725"/>
            <a:ext cx="600" cy="4626300"/>
          </a:xfrm>
          <a:prstGeom prst="curvedConnector3">
            <a:avLst>
              <a:gd fmla="val 111375000" name="adj1"/>
            </a:avLst>
          </a:prstGeom>
          <a:noFill/>
          <a:ln cap="flat" cmpd="sng" w="28575">
            <a:solidFill>
              <a:schemeClr val="lt1"/>
            </a:solidFill>
            <a:prstDash val="solid"/>
            <a:round/>
            <a:headEnd len="med" w="med" type="none"/>
            <a:tailEnd len="med" w="med" type="none"/>
          </a:ln>
        </p:spPr>
      </p:cxnSp>
      <p:sp>
        <p:nvSpPr>
          <p:cNvPr id="728" name="Google Shape;728;p56"/>
          <p:cNvSpPr/>
          <p:nvPr/>
        </p:nvSpPr>
        <p:spPr>
          <a:xfrm>
            <a:off x="3620250" y="4125150"/>
            <a:ext cx="1513200" cy="35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a:t>
            </a:r>
            <a:endParaRPr b="1">
              <a:latin typeface="Lato"/>
              <a:ea typeface="Lato"/>
              <a:cs typeface="Lato"/>
              <a:sym typeface="Lato"/>
            </a:endParaRPr>
          </a:p>
        </p:txBody>
      </p:sp>
      <p:cxnSp>
        <p:nvCxnSpPr>
          <p:cNvPr id="729" name="Google Shape;729;p56"/>
          <p:cNvCxnSpPr>
            <a:endCxn id="728" idx="0"/>
          </p:cNvCxnSpPr>
          <p:nvPr/>
        </p:nvCxnSpPr>
        <p:spPr>
          <a:xfrm rot="5400000">
            <a:off x="4302450" y="2372850"/>
            <a:ext cx="1826700" cy="1677900"/>
          </a:xfrm>
          <a:prstGeom prst="curvedConnector3">
            <a:avLst>
              <a:gd fmla="val 50000" name="adj1"/>
            </a:avLst>
          </a:prstGeom>
          <a:noFill/>
          <a:ln cap="flat" cmpd="sng" w="28575">
            <a:solidFill>
              <a:schemeClr val="dk2"/>
            </a:solidFill>
            <a:prstDash val="solid"/>
            <a:round/>
            <a:headEnd len="med" w="med" type="none"/>
            <a:tailEnd len="med" w="med" type="none"/>
          </a:ln>
        </p:spPr>
      </p:cxnSp>
      <p:sp>
        <p:nvSpPr>
          <p:cNvPr id="730" name="Google Shape;730;p56"/>
          <p:cNvSpPr txBox="1"/>
          <p:nvPr/>
        </p:nvSpPr>
        <p:spPr>
          <a:xfrm>
            <a:off x="129750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A qui rend t-il service ?</a:t>
            </a:r>
            <a:endParaRPr b="1" sz="1300">
              <a:solidFill>
                <a:schemeClr val="lt1"/>
              </a:solidFill>
              <a:latin typeface="Lato"/>
              <a:ea typeface="Lato"/>
              <a:cs typeface="Lato"/>
              <a:sym typeface="Lato"/>
            </a:endParaRPr>
          </a:p>
        </p:txBody>
      </p:sp>
      <p:sp>
        <p:nvSpPr>
          <p:cNvPr id="731" name="Google Shape;731;p56"/>
          <p:cNvSpPr txBox="1"/>
          <p:nvPr/>
        </p:nvSpPr>
        <p:spPr>
          <a:xfrm>
            <a:off x="5923650" y="688500"/>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Sur quoi agit-il ?</a:t>
            </a:r>
            <a:endParaRPr b="1" sz="1300">
              <a:solidFill>
                <a:schemeClr val="lt1"/>
              </a:solidFill>
              <a:latin typeface="Lato"/>
              <a:ea typeface="Lato"/>
              <a:cs typeface="Lato"/>
              <a:sym typeface="Lato"/>
            </a:endParaRPr>
          </a:p>
        </p:txBody>
      </p:sp>
      <p:sp>
        <p:nvSpPr>
          <p:cNvPr id="732" name="Google Shape;732;p56"/>
          <p:cNvSpPr txBox="1"/>
          <p:nvPr/>
        </p:nvSpPr>
        <p:spPr>
          <a:xfrm>
            <a:off x="2847900" y="3483075"/>
            <a:ext cx="20049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Dans quel but ?</a:t>
            </a:r>
            <a:endParaRPr b="1" sz="1300">
              <a:solidFill>
                <a:schemeClr val="lt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diagramme bête à cornes</a:t>
            </a:r>
            <a:endParaRPr/>
          </a:p>
        </p:txBody>
      </p:sp>
      <p:sp>
        <p:nvSpPr>
          <p:cNvPr id="738" name="Google Shape;738;p57"/>
          <p:cNvSpPr/>
          <p:nvPr/>
        </p:nvSpPr>
        <p:spPr>
          <a:xfrm>
            <a:off x="1650375" y="2116125"/>
            <a:ext cx="6429300" cy="91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“Je souhaite développer un site internet de e-commerce”</a:t>
            </a:r>
            <a:endParaRPr b="1">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diagramme bête à cornes</a:t>
            </a:r>
            <a:endParaRPr/>
          </a:p>
        </p:txBody>
      </p:sp>
      <p:sp>
        <p:nvSpPr>
          <p:cNvPr id="744" name="Google Shape;744;p58"/>
          <p:cNvSpPr/>
          <p:nvPr/>
        </p:nvSpPr>
        <p:spPr>
          <a:xfrm>
            <a:off x="1602300" y="1031325"/>
            <a:ext cx="6429300" cy="91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“Je souhaite développer un site internet de e-commerce”</a:t>
            </a:r>
            <a:endParaRPr b="1">
              <a:latin typeface="Lato"/>
              <a:ea typeface="Lato"/>
              <a:cs typeface="Lato"/>
              <a:sym typeface="Lato"/>
            </a:endParaRPr>
          </a:p>
        </p:txBody>
      </p:sp>
      <p:sp>
        <p:nvSpPr>
          <p:cNvPr id="745" name="Google Shape;745;p58"/>
          <p:cNvSpPr/>
          <p:nvPr/>
        </p:nvSpPr>
        <p:spPr>
          <a:xfrm>
            <a:off x="69090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sp>
        <p:nvSpPr>
          <p:cNvPr id="746" name="Google Shape;746;p58"/>
          <p:cNvSpPr/>
          <p:nvPr/>
        </p:nvSpPr>
        <p:spPr>
          <a:xfrm>
            <a:off x="467565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sp>
        <p:nvSpPr>
          <p:cNvPr id="747" name="Google Shape;747;p58"/>
          <p:cNvSpPr/>
          <p:nvPr/>
        </p:nvSpPr>
        <p:spPr>
          <a:xfrm>
            <a:off x="69090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8" name="Google Shape;748;p58"/>
          <p:cNvSpPr/>
          <p:nvPr/>
        </p:nvSpPr>
        <p:spPr>
          <a:xfrm>
            <a:off x="467565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Lato"/>
              <a:ea typeface="Lato"/>
              <a:cs typeface="Lato"/>
              <a:sym typeface="Lato"/>
            </a:endParaRPr>
          </a:p>
        </p:txBody>
      </p:sp>
      <p:sp>
        <p:nvSpPr>
          <p:cNvPr id="749" name="Google Shape;749;p58"/>
          <p:cNvSpPr/>
          <p:nvPr/>
        </p:nvSpPr>
        <p:spPr>
          <a:xfrm>
            <a:off x="2610000" y="38277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sp>
        <p:nvSpPr>
          <p:cNvPr id="750" name="Google Shape;750;p58"/>
          <p:cNvSpPr/>
          <p:nvPr/>
        </p:nvSpPr>
        <p:spPr>
          <a:xfrm>
            <a:off x="2610000" y="4473600"/>
            <a:ext cx="3924000" cy="43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diagramme bête à cornes</a:t>
            </a:r>
            <a:endParaRPr/>
          </a:p>
        </p:txBody>
      </p:sp>
      <p:sp>
        <p:nvSpPr>
          <p:cNvPr id="756" name="Google Shape;756;p59"/>
          <p:cNvSpPr/>
          <p:nvPr/>
        </p:nvSpPr>
        <p:spPr>
          <a:xfrm>
            <a:off x="1602300" y="1031325"/>
            <a:ext cx="6429300" cy="91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“Je souhaite développer un site internet de e-commerce”</a:t>
            </a:r>
            <a:endParaRPr b="1">
              <a:latin typeface="Lato"/>
              <a:ea typeface="Lato"/>
              <a:cs typeface="Lato"/>
              <a:sym typeface="Lato"/>
            </a:endParaRPr>
          </a:p>
        </p:txBody>
      </p:sp>
      <p:sp>
        <p:nvSpPr>
          <p:cNvPr id="757" name="Google Shape;757;p59"/>
          <p:cNvSpPr/>
          <p:nvPr/>
        </p:nvSpPr>
        <p:spPr>
          <a:xfrm>
            <a:off x="69090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A qui le site de e-Commerce rend-il service ?</a:t>
            </a:r>
            <a:endParaRPr b="1">
              <a:latin typeface="Lato"/>
              <a:ea typeface="Lato"/>
              <a:cs typeface="Lato"/>
              <a:sym typeface="Lato"/>
            </a:endParaRPr>
          </a:p>
        </p:txBody>
      </p:sp>
      <p:sp>
        <p:nvSpPr>
          <p:cNvPr id="758" name="Google Shape;758;p59"/>
          <p:cNvSpPr/>
          <p:nvPr/>
        </p:nvSpPr>
        <p:spPr>
          <a:xfrm>
            <a:off x="467565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Sur quoi le site de e-Commerce agit-il ?</a:t>
            </a:r>
            <a:endParaRPr b="1">
              <a:latin typeface="Lato"/>
              <a:ea typeface="Lato"/>
              <a:cs typeface="Lato"/>
              <a:sym typeface="Lato"/>
            </a:endParaRPr>
          </a:p>
        </p:txBody>
      </p:sp>
      <p:sp>
        <p:nvSpPr>
          <p:cNvPr id="759" name="Google Shape;759;p59"/>
          <p:cNvSpPr/>
          <p:nvPr/>
        </p:nvSpPr>
        <p:spPr>
          <a:xfrm>
            <a:off x="69090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0" name="Google Shape;760;p59"/>
          <p:cNvSpPr/>
          <p:nvPr/>
        </p:nvSpPr>
        <p:spPr>
          <a:xfrm>
            <a:off x="467565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Lato"/>
              <a:ea typeface="Lato"/>
              <a:cs typeface="Lato"/>
              <a:sym typeface="Lato"/>
            </a:endParaRPr>
          </a:p>
        </p:txBody>
      </p:sp>
      <p:sp>
        <p:nvSpPr>
          <p:cNvPr id="761" name="Google Shape;761;p59"/>
          <p:cNvSpPr/>
          <p:nvPr/>
        </p:nvSpPr>
        <p:spPr>
          <a:xfrm>
            <a:off x="2610000" y="38277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Dans quel but ?</a:t>
            </a:r>
            <a:endParaRPr b="1">
              <a:latin typeface="Lato"/>
              <a:ea typeface="Lato"/>
              <a:cs typeface="Lato"/>
              <a:sym typeface="Lato"/>
            </a:endParaRPr>
          </a:p>
        </p:txBody>
      </p:sp>
      <p:sp>
        <p:nvSpPr>
          <p:cNvPr id="762" name="Google Shape;762;p59"/>
          <p:cNvSpPr/>
          <p:nvPr/>
        </p:nvSpPr>
        <p:spPr>
          <a:xfrm>
            <a:off x="2610000" y="4473600"/>
            <a:ext cx="3924000" cy="43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diagramme bête à cornes</a:t>
            </a:r>
            <a:endParaRPr/>
          </a:p>
        </p:txBody>
      </p:sp>
      <p:sp>
        <p:nvSpPr>
          <p:cNvPr id="768" name="Google Shape;768;p60"/>
          <p:cNvSpPr/>
          <p:nvPr/>
        </p:nvSpPr>
        <p:spPr>
          <a:xfrm>
            <a:off x="1602300" y="1031325"/>
            <a:ext cx="6429300" cy="914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“Je souhaite développer un site internet de e-commerce”</a:t>
            </a:r>
            <a:endParaRPr b="1">
              <a:latin typeface="Lato"/>
              <a:ea typeface="Lato"/>
              <a:cs typeface="Lato"/>
              <a:sym typeface="Lato"/>
            </a:endParaRPr>
          </a:p>
        </p:txBody>
      </p:sp>
      <p:sp>
        <p:nvSpPr>
          <p:cNvPr id="769" name="Google Shape;769;p60"/>
          <p:cNvSpPr/>
          <p:nvPr/>
        </p:nvSpPr>
        <p:spPr>
          <a:xfrm>
            <a:off x="69090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A qui le site de e-Commerce rend-il service ?</a:t>
            </a:r>
            <a:endParaRPr b="1">
              <a:latin typeface="Lato"/>
              <a:ea typeface="Lato"/>
              <a:cs typeface="Lato"/>
              <a:sym typeface="Lato"/>
            </a:endParaRPr>
          </a:p>
        </p:txBody>
      </p:sp>
      <p:sp>
        <p:nvSpPr>
          <p:cNvPr id="770" name="Google Shape;770;p60"/>
          <p:cNvSpPr/>
          <p:nvPr/>
        </p:nvSpPr>
        <p:spPr>
          <a:xfrm>
            <a:off x="4675650" y="22173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Sur quoi le site de e-Commerce agit-il ?</a:t>
            </a:r>
            <a:endParaRPr b="1">
              <a:latin typeface="Lato"/>
              <a:ea typeface="Lato"/>
              <a:cs typeface="Lato"/>
              <a:sym typeface="Lato"/>
            </a:endParaRPr>
          </a:p>
        </p:txBody>
      </p:sp>
      <p:sp>
        <p:nvSpPr>
          <p:cNvPr id="771" name="Google Shape;771;p60"/>
          <p:cNvSpPr/>
          <p:nvPr/>
        </p:nvSpPr>
        <p:spPr>
          <a:xfrm>
            <a:off x="69090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Internautes en phase d’achat</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Internautes en phase de recherche de produit</a:t>
            </a:r>
            <a:endParaRPr>
              <a:latin typeface="Lato"/>
              <a:ea typeface="Lato"/>
              <a:cs typeface="Lato"/>
              <a:sym typeface="Lato"/>
            </a:endParaRPr>
          </a:p>
        </p:txBody>
      </p:sp>
      <p:sp>
        <p:nvSpPr>
          <p:cNvPr id="772" name="Google Shape;772;p60"/>
          <p:cNvSpPr/>
          <p:nvPr/>
        </p:nvSpPr>
        <p:spPr>
          <a:xfrm>
            <a:off x="4675650" y="2814750"/>
            <a:ext cx="39240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La présentation des articles</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L’ergonomie</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L’expérience client</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Le processus de commande</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Les moyens de paiement</a:t>
            </a:r>
            <a:endParaRPr sz="1200">
              <a:latin typeface="Lato"/>
              <a:ea typeface="Lato"/>
              <a:cs typeface="Lato"/>
              <a:sym typeface="Lato"/>
            </a:endParaRPr>
          </a:p>
        </p:txBody>
      </p:sp>
      <p:sp>
        <p:nvSpPr>
          <p:cNvPr id="773" name="Google Shape;773;p60"/>
          <p:cNvSpPr/>
          <p:nvPr/>
        </p:nvSpPr>
        <p:spPr>
          <a:xfrm>
            <a:off x="2610000" y="3827775"/>
            <a:ext cx="3924000" cy="54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Dans quel but ?</a:t>
            </a:r>
            <a:endParaRPr b="1">
              <a:latin typeface="Lato"/>
              <a:ea typeface="Lato"/>
              <a:cs typeface="Lato"/>
              <a:sym typeface="Lato"/>
            </a:endParaRPr>
          </a:p>
        </p:txBody>
      </p:sp>
      <p:sp>
        <p:nvSpPr>
          <p:cNvPr id="774" name="Google Shape;774;p60"/>
          <p:cNvSpPr/>
          <p:nvPr/>
        </p:nvSpPr>
        <p:spPr>
          <a:xfrm>
            <a:off x="2610000" y="4473600"/>
            <a:ext cx="3924000" cy="43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Procéder à un achat en ligne</a:t>
            </a:r>
            <a:endParaRPr>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Note de cadrage</a:t>
            </a:r>
            <a:endParaRPr/>
          </a:p>
        </p:txBody>
      </p:sp>
      <p:sp>
        <p:nvSpPr>
          <p:cNvPr id="780" name="Google Shape;780;p61"/>
          <p:cNvSpPr txBox="1"/>
          <p:nvPr>
            <p:ph idx="1" type="body"/>
          </p:nvPr>
        </p:nvSpPr>
        <p:spPr>
          <a:xfrm>
            <a:off x="1376650" y="1879300"/>
            <a:ext cx="3545100" cy="1719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a:t>Il s'agit d’un des documents de référence dans le processus de création. Il reprend dans les grandes lignes les points importants à </a:t>
            </a:r>
            <a:r>
              <a:rPr lang="fr"/>
              <a:t>connaître</a:t>
            </a:r>
            <a:r>
              <a:rPr lang="fr"/>
              <a:t> d'un projet. Il répond aux questions </a:t>
            </a:r>
            <a:r>
              <a:rPr b="1" lang="fr"/>
              <a:t>QQOQCP</a:t>
            </a:r>
            <a:r>
              <a:rPr lang="fr"/>
              <a:t>.</a:t>
            </a:r>
            <a:endParaRPr/>
          </a:p>
          <a:p>
            <a:pPr indent="0" lvl="0" marL="0" rtl="0" algn="just">
              <a:spcBef>
                <a:spcPts val="1200"/>
              </a:spcBef>
              <a:spcAft>
                <a:spcPts val="1200"/>
              </a:spcAft>
              <a:buNone/>
            </a:pPr>
            <a:r>
              <a:t/>
            </a:r>
            <a:endParaRPr/>
          </a:p>
        </p:txBody>
      </p:sp>
      <p:sp>
        <p:nvSpPr>
          <p:cNvPr id="781" name="Google Shape;781;p61"/>
          <p:cNvSpPr/>
          <p:nvPr/>
        </p:nvSpPr>
        <p:spPr>
          <a:xfrm>
            <a:off x="1297500" y="1040850"/>
            <a:ext cx="1662900" cy="26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Synonymes</a:t>
            </a:r>
            <a:endParaRPr>
              <a:latin typeface="Lato"/>
              <a:ea typeface="Lato"/>
              <a:cs typeface="Lato"/>
              <a:sym typeface="Lato"/>
            </a:endParaRPr>
          </a:p>
        </p:txBody>
      </p:sp>
      <p:sp>
        <p:nvSpPr>
          <p:cNvPr id="782" name="Google Shape;782;p61"/>
          <p:cNvSpPr/>
          <p:nvPr/>
        </p:nvSpPr>
        <p:spPr>
          <a:xfrm>
            <a:off x="3043750" y="1040850"/>
            <a:ext cx="1662900" cy="267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Lettre de mission</a:t>
            </a:r>
            <a:endParaRPr sz="1200">
              <a:latin typeface="Lato"/>
              <a:ea typeface="Lato"/>
              <a:cs typeface="Lato"/>
              <a:sym typeface="Lato"/>
            </a:endParaRPr>
          </a:p>
        </p:txBody>
      </p:sp>
      <p:sp>
        <p:nvSpPr>
          <p:cNvPr id="783" name="Google Shape;783;p61"/>
          <p:cNvSpPr/>
          <p:nvPr/>
        </p:nvSpPr>
        <p:spPr>
          <a:xfrm>
            <a:off x="4790000" y="1040850"/>
            <a:ext cx="1662900" cy="267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Note de synthèse</a:t>
            </a:r>
            <a:endParaRPr sz="1200">
              <a:latin typeface="Lato"/>
              <a:ea typeface="Lato"/>
              <a:cs typeface="Lato"/>
              <a:sym typeface="Lato"/>
            </a:endParaRPr>
          </a:p>
        </p:txBody>
      </p:sp>
      <p:sp>
        <p:nvSpPr>
          <p:cNvPr id="784" name="Google Shape;784;p61"/>
          <p:cNvSpPr/>
          <p:nvPr/>
        </p:nvSpPr>
        <p:spPr>
          <a:xfrm>
            <a:off x="6536250" y="1040850"/>
            <a:ext cx="1662900" cy="267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Note de kick off</a:t>
            </a:r>
            <a:endParaRPr sz="1200">
              <a:latin typeface="Lato"/>
              <a:ea typeface="Lato"/>
              <a:cs typeface="Lato"/>
              <a:sym typeface="Lato"/>
            </a:endParaRPr>
          </a:p>
        </p:txBody>
      </p:sp>
      <p:pic>
        <p:nvPicPr>
          <p:cNvPr id="785" name="Google Shape;785;p61"/>
          <p:cNvPicPr preferRelativeResize="0"/>
          <p:nvPr/>
        </p:nvPicPr>
        <p:blipFill>
          <a:blip r:embed="rId3">
            <a:alphaModFix/>
          </a:blip>
          <a:stretch>
            <a:fillRect/>
          </a:stretch>
        </p:blipFill>
        <p:spPr>
          <a:xfrm>
            <a:off x="5523574" y="1647350"/>
            <a:ext cx="2151350" cy="2759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2389500" cy="5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170" name="Google Shape;170;p17"/>
          <p:cNvSpPr/>
          <p:nvPr/>
        </p:nvSpPr>
        <p:spPr>
          <a:xfrm>
            <a:off x="3161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1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71" name="Google Shape;171;p17"/>
          <p:cNvSpPr/>
          <p:nvPr/>
        </p:nvSpPr>
        <p:spPr>
          <a:xfrm>
            <a:off x="17458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2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72" name="Google Shape;172;p17"/>
          <p:cNvSpPr/>
          <p:nvPr/>
        </p:nvSpPr>
        <p:spPr>
          <a:xfrm>
            <a:off x="31755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3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73" name="Google Shape;173;p17"/>
          <p:cNvSpPr/>
          <p:nvPr/>
        </p:nvSpPr>
        <p:spPr>
          <a:xfrm>
            <a:off x="46052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4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74" name="Google Shape;174;p17"/>
          <p:cNvSpPr/>
          <p:nvPr/>
        </p:nvSpPr>
        <p:spPr>
          <a:xfrm>
            <a:off x="60349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5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75" name="Google Shape;175;p17"/>
          <p:cNvSpPr/>
          <p:nvPr/>
        </p:nvSpPr>
        <p:spPr>
          <a:xfrm>
            <a:off x="74646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6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76" name="Google Shape;176;p17"/>
          <p:cNvSpPr/>
          <p:nvPr/>
        </p:nvSpPr>
        <p:spPr>
          <a:xfrm>
            <a:off x="17458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7" name="Google Shape;177;p17"/>
          <p:cNvSpPr/>
          <p:nvPr/>
        </p:nvSpPr>
        <p:spPr>
          <a:xfrm>
            <a:off x="3161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8" name="Google Shape;178;p17"/>
          <p:cNvSpPr/>
          <p:nvPr/>
        </p:nvSpPr>
        <p:spPr>
          <a:xfrm>
            <a:off x="31755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9" name="Google Shape;179;p17"/>
          <p:cNvSpPr/>
          <p:nvPr/>
        </p:nvSpPr>
        <p:spPr>
          <a:xfrm>
            <a:off x="46052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80" name="Google Shape;180;p17"/>
          <p:cNvSpPr/>
          <p:nvPr/>
        </p:nvSpPr>
        <p:spPr>
          <a:xfrm>
            <a:off x="60349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81" name="Google Shape;181;p17"/>
          <p:cNvSpPr/>
          <p:nvPr/>
        </p:nvSpPr>
        <p:spPr>
          <a:xfrm>
            <a:off x="7464625" y="1441938"/>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82" name="Google Shape;182;p17"/>
          <p:cNvSpPr/>
          <p:nvPr/>
        </p:nvSpPr>
        <p:spPr>
          <a:xfrm>
            <a:off x="6550225" y="284550"/>
            <a:ext cx="2340300" cy="685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
        <p:nvSpPr>
          <p:cNvPr id="183" name="Google Shape;183;p17"/>
          <p:cNvSpPr/>
          <p:nvPr/>
        </p:nvSpPr>
        <p:spPr>
          <a:xfrm>
            <a:off x="274600" y="1397725"/>
            <a:ext cx="1415100" cy="2041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Note de cadrage</a:t>
            </a:r>
            <a:endParaRPr/>
          </a:p>
        </p:txBody>
      </p:sp>
      <p:sp>
        <p:nvSpPr>
          <p:cNvPr id="791" name="Google Shape;791;p62"/>
          <p:cNvSpPr/>
          <p:nvPr/>
        </p:nvSpPr>
        <p:spPr>
          <a:xfrm>
            <a:off x="23042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792" name="Google Shape;792;p62"/>
          <p:cNvSpPr/>
          <p:nvPr/>
        </p:nvSpPr>
        <p:spPr>
          <a:xfrm>
            <a:off x="30769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793" name="Google Shape;793;p62"/>
          <p:cNvSpPr/>
          <p:nvPr/>
        </p:nvSpPr>
        <p:spPr>
          <a:xfrm>
            <a:off x="38496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a:t>
            </a:r>
            <a:endParaRPr>
              <a:latin typeface="Lato"/>
              <a:ea typeface="Lato"/>
              <a:cs typeface="Lato"/>
              <a:sym typeface="Lato"/>
            </a:endParaRPr>
          </a:p>
        </p:txBody>
      </p:sp>
      <p:sp>
        <p:nvSpPr>
          <p:cNvPr id="794" name="Google Shape;794;p62"/>
          <p:cNvSpPr/>
          <p:nvPr/>
        </p:nvSpPr>
        <p:spPr>
          <a:xfrm>
            <a:off x="46223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795" name="Google Shape;795;p62"/>
          <p:cNvSpPr/>
          <p:nvPr/>
        </p:nvSpPr>
        <p:spPr>
          <a:xfrm>
            <a:off x="53950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t>
            </a:r>
            <a:endParaRPr>
              <a:latin typeface="Lato"/>
              <a:ea typeface="Lato"/>
              <a:cs typeface="Lato"/>
              <a:sym typeface="Lato"/>
            </a:endParaRPr>
          </a:p>
        </p:txBody>
      </p:sp>
      <p:sp>
        <p:nvSpPr>
          <p:cNvPr id="796" name="Google Shape;796;p62"/>
          <p:cNvSpPr/>
          <p:nvPr/>
        </p:nvSpPr>
        <p:spPr>
          <a:xfrm>
            <a:off x="6167750" y="1492279"/>
            <a:ext cx="672000" cy="585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a:t>
            </a:r>
            <a:endParaRPr>
              <a:latin typeface="Lato"/>
              <a:ea typeface="Lato"/>
              <a:cs typeface="Lato"/>
              <a:sym typeface="Lato"/>
            </a:endParaRPr>
          </a:p>
        </p:txBody>
      </p:sp>
      <p:sp>
        <p:nvSpPr>
          <p:cNvPr id="797" name="Google Shape;797;p62"/>
          <p:cNvSpPr/>
          <p:nvPr/>
        </p:nvSpPr>
        <p:spPr>
          <a:xfrm>
            <a:off x="2304250" y="1130425"/>
            <a:ext cx="4531800" cy="2928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Méthode</a:t>
            </a:r>
            <a:endParaRPr>
              <a:latin typeface="Lato"/>
              <a:ea typeface="Lato"/>
              <a:cs typeface="Lato"/>
              <a:sym typeface="Lato"/>
            </a:endParaRPr>
          </a:p>
        </p:txBody>
      </p:sp>
      <p:sp>
        <p:nvSpPr>
          <p:cNvPr id="798" name="Google Shape;798;p62"/>
          <p:cNvSpPr/>
          <p:nvPr/>
        </p:nvSpPr>
        <p:spPr>
          <a:xfrm>
            <a:off x="83982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Qui ?</a:t>
            </a:r>
            <a:endParaRPr b="1" i="1">
              <a:latin typeface="Lato"/>
              <a:ea typeface="Lato"/>
              <a:cs typeface="Lato"/>
              <a:sym typeface="Lato"/>
            </a:endParaRPr>
          </a:p>
        </p:txBody>
      </p:sp>
      <p:sp>
        <p:nvSpPr>
          <p:cNvPr id="799" name="Google Shape;799;p62"/>
          <p:cNvSpPr/>
          <p:nvPr/>
        </p:nvSpPr>
        <p:spPr>
          <a:xfrm>
            <a:off x="212087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Quoi ?</a:t>
            </a:r>
            <a:endParaRPr b="1" i="1">
              <a:latin typeface="Lato"/>
              <a:ea typeface="Lato"/>
              <a:cs typeface="Lato"/>
              <a:sym typeface="Lato"/>
            </a:endParaRPr>
          </a:p>
        </p:txBody>
      </p:sp>
      <p:sp>
        <p:nvSpPr>
          <p:cNvPr id="800" name="Google Shape;800;p62"/>
          <p:cNvSpPr/>
          <p:nvPr/>
        </p:nvSpPr>
        <p:spPr>
          <a:xfrm>
            <a:off x="340192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Où ?</a:t>
            </a:r>
            <a:endParaRPr b="1" i="1">
              <a:latin typeface="Lato"/>
              <a:ea typeface="Lato"/>
              <a:cs typeface="Lato"/>
              <a:sym typeface="Lato"/>
            </a:endParaRPr>
          </a:p>
        </p:txBody>
      </p:sp>
      <p:sp>
        <p:nvSpPr>
          <p:cNvPr id="801" name="Google Shape;801;p62"/>
          <p:cNvSpPr/>
          <p:nvPr/>
        </p:nvSpPr>
        <p:spPr>
          <a:xfrm>
            <a:off x="468297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Quand ?</a:t>
            </a:r>
            <a:endParaRPr b="1" i="1">
              <a:latin typeface="Lato"/>
              <a:ea typeface="Lato"/>
              <a:cs typeface="Lato"/>
              <a:sym typeface="Lato"/>
            </a:endParaRPr>
          </a:p>
        </p:txBody>
      </p:sp>
      <p:sp>
        <p:nvSpPr>
          <p:cNvPr id="802" name="Google Shape;802;p62"/>
          <p:cNvSpPr/>
          <p:nvPr/>
        </p:nvSpPr>
        <p:spPr>
          <a:xfrm>
            <a:off x="596402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Comment ?</a:t>
            </a:r>
            <a:endParaRPr b="1" i="1">
              <a:latin typeface="Lato"/>
              <a:ea typeface="Lato"/>
              <a:cs typeface="Lato"/>
              <a:sym typeface="Lato"/>
            </a:endParaRPr>
          </a:p>
        </p:txBody>
      </p:sp>
      <p:sp>
        <p:nvSpPr>
          <p:cNvPr id="803" name="Google Shape;803;p62"/>
          <p:cNvSpPr/>
          <p:nvPr/>
        </p:nvSpPr>
        <p:spPr>
          <a:xfrm>
            <a:off x="7245075" y="2482537"/>
            <a:ext cx="1055400" cy="38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a:latin typeface="Lato"/>
                <a:ea typeface="Lato"/>
                <a:cs typeface="Lato"/>
                <a:sym typeface="Lato"/>
              </a:rPr>
              <a:t>Pourquoi ?</a:t>
            </a:r>
            <a:endParaRPr b="1" i="1">
              <a:latin typeface="Lato"/>
              <a:ea typeface="Lato"/>
              <a:cs typeface="Lato"/>
              <a:sym typeface="Lato"/>
            </a:endParaRPr>
          </a:p>
        </p:txBody>
      </p:sp>
      <p:cxnSp>
        <p:nvCxnSpPr>
          <p:cNvPr id="804" name="Google Shape;804;p62"/>
          <p:cNvCxnSpPr>
            <a:stCxn id="791" idx="2"/>
            <a:endCxn id="798" idx="0"/>
          </p:cNvCxnSpPr>
          <p:nvPr/>
        </p:nvCxnSpPr>
        <p:spPr>
          <a:xfrm rot="5400000">
            <a:off x="1801750" y="1644079"/>
            <a:ext cx="404400" cy="12726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805" name="Google Shape;805;p62"/>
          <p:cNvCxnSpPr>
            <a:stCxn id="792" idx="2"/>
            <a:endCxn id="799" idx="0"/>
          </p:cNvCxnSpPr>
          <p:nvPr/>
        </p:nvCxnSpPr>
        <p:spPr>
          <a:xfrm rot="5400000">
            <a:off x="2828550" y="1898179"/>
            <a:ext cx="404400" cy="7644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806" name="Google Shape;806;p62"/>
          <p:cNvCxnSpPr>
            <a:endCxn id="800" idx="0"/>
          </p:cNvCxnSpPr>
          <p:nvPr/>
        </p:nvCxnSpPr>
        <p:spPr>
          <a:xfrm rot="5400000">
            <a:off x="3855375" y="2152387"/>
            <a:ext cx="404400" cy="2559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807" name="Google Shape;807;p62"/>
          <p:cNvCxnSpPr>
            <a:stCxn id="794" idx="2"/>
            <a:endCxn id="801" idx="0"/>
          </p:cNvCxnSpPr>
          <p:nvPr/>
        </p:nvCxnSpPr>
        <p:spPr>
          <a:xfrm flipH="1" rot="-5400000">
            <a:off x="4882300" y="2154229"/>
            <a:ext cx="404400" cy="2523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808" name="Google Shape;808;p62"/>
          <p:cNvCxnSpPr>
            <a:stCxn id="795" idx="2"/>
            <a:endCxn id="802" idx="0"/>
          </p:cNvCxnSpPr>
          <p:nvPr/>
        </p:nvCxnSpPr>
        <p:spPr>
          <a:xfrm flipH="1" rot="-5400000">
            <a:off x="5909250" y="1899979"/>
            <a:ext cx="404400" cy="7608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809" name="Google Shape;809;p62"/>
          <p:cNvCxnSpPr>
            <a:stCxn id="796" idx="2"/>
            <a:endCxn id="803" idx="0"/>
          </p:cNvCxnSpPr>
          <p:nvPr/>
        </p:nvCxnSpPr>
        <p:spPr>
          <a:xfrm flipH="1" rot="-5400000">
            <a:off x="6936050" y="1645879"/>
            <a:ext cx="404400" cy="1269000"/>
          </a:xfrm>
          <a:prstGeom prst="curvedConnector3">
            <a:avLst>
              <a:gd fmla="val 49995" name="adj1"/>
            </a:avLst>
          </a:prstGeom>
          <a:noFill/>
          <a:ln cap="flat" cmpd="sng" w="9525">
            <a:solidFill>
              <a:schemeClr val="dk2"/>
            </a:solidFill>
            <a:prstDash val="solid"/>
            <a:round/>
            <a:headEnd len="med" w="med" type="none"/>
            <a:tailEnd len="med" w="med" type="none"/>
          </a:ln>
        </p:spPr>
      </p:cxnSp>
      <p:sp>
        <p:nvSpPr>
          <p:cNvPr id="810" name="Google Shape;810;p62"/>
          <p:cNvSpPr/>
          <p:nvPr/>
        </p:nvSpPr>
        <p:spPr>
          <a:xfrm>
            <a:off x="853800"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Parties impactées,</a:t>
            </a:r>
            <a:endParaRPr sz="1000">
              <a:latin typeface="Lato"/>
              <a:ea typeface="Lato"/>
              <a:cs typeface="Lato"/>
              <a:sym typeface="Lato"/>
            </a:endParaRPr>
          </a:p>
          <a:p>
            <a:pPr indent="0" lvl="0" marL="0" rtl="0" algn="ctr">
              <a:spcBef>
                <a:spcPts val="0"/>
              </a:spcBef>
              <a:spcAft>
                <a:spcPts val="0"/>
              </a:spcAft>
              <a:buNone/>
            </a:pPr>
            <a:r>
              <a:rPr lang="fr" sz="1000">
                <a:latin typeface="Lato"/>
                <a:ea typeface="Lato"/>
                <a:cs typeface="Lato"/>
                <a:sym typeface="Lato"/>
              </a:rPr>
              <a:t>Parties prenantes,</a:t>
            </a:r>
            <a:endParaRPr sz="1000">
              <a:latin typeface="Lato"/>
              <a:ea typeface="Lato"/>
              <a:cs typeface="Lato"/>
              <a:sym typeface="Lato"/>
            </a:endParaRPr>
          </a:p>
          <a:p>
            <a:pPr indent="0" lvl="0" marL="0" rtl="0" algn="ctr">
              <a:spcBef>
                <a:spcPts val="0"/>
              </a:spcBef>
              <a:spcAft>
                <a:spcPts val="0"/>
              </a:spcAft>
              <a:buNone/>
            </a:pPr>
            <a:r>
              <a:rPr lang="fr" sz="1000">
                <a:latin typeface="Lato"/>
                <a:ea typeface="Lato"/>
                <a:cs typeface="Lato"/>
                <a:sym typeface="Lato"/>
              </a:rPr>
              <a:t>Chef de projet, </a:t>
            </a:r>
            <a:r>
              <a:rPr lang="fr" sz="1000">
                <a:latin typeface="Lato"/>
                <a:ea typeface="Lato"/>
                <a:cs typeface="Lato"/>
                <a:sym typeface="Lato"/>
              </a:rPr>
              <a:t>Équipe</a:t>
            </a:r>
            <a:r>
              <a:rPr lang="fr" sz="1000">
                <a:latin typeface="Lato"/>
                <a:ea typeface="Lato"/>
                <a:cs typeface="Lato"/>
                <a:sym typeface="Lato"/>
              </a:rPr>
              <a:t> de Dev, key users</a:t>
            </a:r>
            <a:endParaRPr sz="1000">
              <a:latin typeface="Lato"/>
              <a:ea typeface="Lato"/>
              <a:cs typeface="Lato"/>
              <a:sym typeface="Lato"/>
            </a:endParaRPr>
          </a:p>
        </p:txBody>
      </p:sp>
      <p:sp>
        <p:nvSpPr>
          <p:cNvPr id="811" name="Google Shape;811;p62"/>
          <p:cNvSpPr/>
          <p:nvPr/>
        </p:nvSpPr>
        <p:spPr>
          <a:xfrm>
            <a:off x="7260075"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Finalité du projet,</a:t>
            </a:r>
            <a:endParaRPr sz="1000">
              <a:latin typeface="Lato"/>
              <a:ea typeface="Lato"/>
              <a:cs typeface="Lato"/>
              <a:sym typeface="Lato"/>
            </a:endParaRPr>
          </a:p>
          <a:p>
            <a:pPr indent="0" lvl="0" marL="0" rtl="0" algn="ctr">
              <a:spcBef>
                <a:spcPts val="0"/>
              </a:spcBef>
              <a:spcAft>
                <a:spcPts val="0"/>
              </a:spcAft>
              <a:buNone/>
            </a:pPr>
            <a:r>
              <a:rPr lang="fr" sz="1000">
                <a:latin typeface="Lato"/>
                <a:ea typeface="Lato"/>
                <a:cs typeface="Lato"/>
                <a:sym typeface="Lato"/>
              </a:rPr>
              <a:t>Contexte de la demande </a:t>
            </a:r>
            <a:endParaRPr sz="1000">
              <a:latin typeface="Lato"/>
              <a:ea typeface="Lato"/>
              <a:cs typeface="Lato"/>
              <a:sym typeface="Lato"/>
            </a:endParaRPr>
          </a:p>
        </p:txBody>
      </p:sp>
      <p:sp>
        <p:nvSpPr>
          <p:cNvPr id="812" name="Google Shape;812;p62"/>
          <p:cNvSpPr/>
          <p:nvPr/>
        </p:nvSpPr>
        <p:spPr>
          <a:xfrm>
            <a:off x="2127550"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Définition du projet, </a:t>
            </a:r>
            <a:r>
              <a:rPr lang="fr" sz="1000">
                <a:latin typeface="Lato"/>
                <a:ea typeface="Lato"/>
                <a:cs typeface="Lato"/>
                <a:sym typeface="Lato"/>
              </a:rPr>
              <a:t>périmètre</a:t>
            </a:r>
            <a:endParaRPr sz="1000">
              <a:latin typeface="Lato"/>
              <a:ea typeface="Lato"/>
              <a:cs typeface="Lato"/>
              <a:sym typeface="Lato"/>
            </a:endParaRPr>
          </a:p>
        </p:txBody>
      </p:sp>
      <p:sp>
        <p:nvSpPr>
          <p:cNvPr id="813" name="Google Shape;813;p62"/>
          <p:cNvSpPr/>
          <p:nvPr/>
        </p:nvSpPr>
        <p:spPr>
          <a:xfrm>
            <a:off x="3416925"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Lieu (à préciser si nécessaire)</a:t>
            </a:r>
            <a:endParaRPr sz="1000">
              <a:latin typeface="Lato"/>
              <a:ea typeface="Lato"/>
              <a:cs typeface="Lato"/>
              <a:sym typeface="Lato"/>
            </a:endParaRPr>
          </a:p>
        </p:txBody>
      </p:sp>
      <p:sp>
        <p:nvSpPr>
          <p:cNvPr id="814" name="Google Shape;814;p62"/>
          <p:cNvSpPr/>
          <p:nvPr/>
        </p:nvSpPr>
        <p:spPr>
          <a:xfrm>
            <a:off x="4693813"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Planning, dates clés, roadmap, deadlines (pénalités)</a:t>
            </a:r>
            <a:endParaRPr sz="1000">
              <a:latin typeface="Lato"/>
              <a:ea typeface="Lato"/>
              <a:cs typeface="Lato"/>
              <a:sym typeface="Lato"/>
            </a:endParaRPr>
          </a:p>
        </p:txBody>
      </p:sp>
      <p:sp>
        <p:nvSpPr>
          <p:cNvPr id="815" name="Google Shape;815;p62"/>
          <p:cNvSpPr/>
          <p:nvPr/>
        </p:nvSpPr>
        <p:spPr>
          <a:xfrm>
            <a:off x="5976938" y="3103400"/>
            <a:ext cx="1025400" cy="1766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Méthodes, ressources (humaines ou non), budget</a:t>
            </a:r>
            <a:endParaRPr sz="1000">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 quoi sert ce document ? </a:t>
            </a:r>
            <a:endParaRPr/>
          </a:p>
        </p:txBody>
      </p:sp>
      <p:sp>
        <p:nvSpPr>
          <p:cNvPr id="821" name="Google Shape;821;p63"/>
          <p:cNvSpPr txBox="1"/>
          <p:nvPr>
            <p:ph idx="1" type="body"/>
          </p:nvPr>
        </p:nvSpPr>
        <p:spPr>
          <a:xfrm>
            <a:off x="1297500" y="1396050"/>
            <a:ext cx="7038900" cy="49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Dans le cycle de vie d'un projet, ce document est utile à plusieurs égards :</a:t>
            </a:r>
            <a:endParaRPr/>
          </a:p>
        </p:txBody>
      </p:sp>
      <p:sp>
        <p:nvSpPr>
          <p:cNvPr id="822" name="Google Shape;822;p63"/>
          <p:cNvSpPr/>
          <p:nvPr/>
        </p:nvSpPr>
        <p:spPr>
          <a:xfrm>
            <a:off x="1331250" y="1989100"/>
            <a:ext cx="6737100" cy="74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1"/>
                </a:solidFill>
                <a:latin typeface="Lato"/>
                <a:ea typeface="Lato"/>
                <a:cs typeface="Lato"/>
                <a:sym typeface="Lato"/>
              </a:rPr>
              <a:t>Un </a:t>
            </a:r>
            <a:r>
              <a:rPr b="1" lang="fr" sz="1300">
                <a:solidFill>
                  <a:schemeClr val="dk1"/>
                </a:solidFill>
                <a:latin typeface="Lato"/>
                <a:ea typeface="Lato"/>
                <a:cs typeface="Lato"/>
                <a:sym typeface="Lato"/>
              </a:rPr>
              <a:t>contrat </a:t>
            </a:r>
            <a:r>
              <a:rPr lang="fr" sz="1300">
                <a:solidFill>
                  <a:schemeClr val="dk1"/>
                </a:solidFill>
                <a:latin typeface="Lato"/>
                <a:ea typeface="Lato"/>
                <a:cs typeface="Lato"/>
                <a:sym typeface="Lato"/>
              </a:rPr>
              <a:t>entre le donneur d'ordre (ou le commanditaire) et le chef de projet en charge de l'ouvrage. Il définit clairement les attentes et les réponses.</a:t>
            </a:r>
            <a:endParaRPr>
              <a:solidFill>
                <a:schemeClr val="dk1"/>
              </a:solidFill>
              <a:latin typeface="Lato"/>
              <a:ea typeface="Lato"/>
              <a:cs typeface="Lato"/>
              <a:sym typeface="Lato"/>
            </a:endParaRPr>
          </a:p>
        </p:txBody>
      </p:sp>
      <p:sp>
        <p:nvSpPr>
          <p:cNvPr id="823" name="Google Shape;823;p63"/>
          <p:cNvSpPr/>
          <p:nvPr/>
        </p:nvSpPr>
        <p:spPr>
          <a:xfrm>
            <a:off x="1331250" y="2965400"/>
            <a:ext cx="6737100" cy="86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1"/>
                </a:solidFill>
                <a:latin typeface="Lato"/>
                <a:ea typeface="Lato"/>
                <a:cs typeface="Lato"/>
                <a:sym typeface="Lato"/>
              </a:rPr>
              <a:t>Un document de travail pour valider les </a:t>
            </a:r>
            <a:r>
              <a:rPr b="1" lang="fr" sz="1300">
                <a:solidFill>
                  <a:schemeClr val="dk1"/>
                </a:solidFill>
                <a:latin typeface="Lato"/>
                <a:ea typeface="Lato"/>
                <a:cs typeface="Lato"/>
                <a:sym typeface="Lato"/>
              </a:rPr>
              <a:t>enjeux</a:t>
            </a:r>
            <a:r>
              <a:rPr lang="fr" sz="1300">
                <a:solidFill>
                  <a:schemeClr val="dk1"/>
                </a:solidFill>
                <a:latin typeface="Lato"/>
                <a:ea typeface="Lato"/>
                <a:cs typeface="Lato"/>
                <a:sym typeface="Lato"/>
              </a:rPr>
              <a:t>, le </a:t>
            </a:r>
            <a:r>
              <a:rPr b="1" lang="fr" sz="1300">
                <a:solidFill>
                  <a:schemeClr val="dk1"/>
                </a:solidFill>
                <a:latin typeface="Lato"/>
                <a:ea typeface="Lato"/>
                <a:cs typeface="Lato"/>
                <a:sym typeface="Lato"/>
              </a:rPr>
              <a:t>contenu</a:t>
            </a:r>
            <a:r>
              <a:rPr lang="fr" sz="1300">
                <a:solidFill>
                  <a:schemeClr val="dk1"/>
                </a:solidFill>
                <a:latin typeface="Lato"/>
                <a:ea typeface="Lato"/>
                <a:cs typeface="Lato"/>
                <a:sym typeface="Lato"/>
              </a:rPr>
              <a:t>, </a:t>
            </a:r>
            <a:r>
              <a:rPr b="1" lang="fr" sz="1300">
                <a:solidFill>
                  <a:schemeClr val="dk1"/>
                </a:solidFill>
                <a:latin typeface="Lato"/>
                <a:ea typeface="Lato"/>
                <a:cs typeface="Lato"/>
                <a:sym typeface="Lato"/>
              </a:rPr>
              <a:t>l’organisation </a:t>
            </a:r>
            <a:r>
              <a:rPr lang="fr" sz="1300">
                <a:solidFill>
                  <a:schemeClr val="dk1"/>
                </a:solidFill>
                <a:latin typeface="Lato"/>
                <a:ea typeface="Lato"/>
                <a:cs typeface="Lato"/>
                <a:sym typeface="Lato"/>
              </a:rPr>
              <a:t>et les </a:t>
            </a:r>
            <a:r>
              <a:rPr b="1" lang="fr" sz="1300">
                <a:solidFill>
                  <a:schemeClr val="dk1"/>
                </a:solidFill>
                <a:latin typeface="Lato"/>
                <a:ea typeface="Lato"/>
                <a:cs typeface="Lato"/>
                <a:sym typeface="Lato"/>
              </a:rPr>
              <a:t>livrables </a:t>
            </a:r>
            <a:r>
              <a:rPr lang="fr" sz="1300">
                <a:solidFill>
                  <a:schemeClr val="dk1"/>
                </a:solidFill>
                <a:latin typeface="Lato"/>
                <a:ea typeface="Lato"/>
                <a:cs typeface="Lato"/>
                <a:sym typeface="Lato"/>
              </a:rPr>
              <a:t>du projet . À ce titre, c'est un document qui </a:t>
            </a:r>
            <a:r>
              <a:rPr b="1" lang="fr" sz="1300">
                <a:solidFill>
                  <a:schemeClr val="dk1"/>
                </a:solidFill>
                <a:latin typeface="Lato"/>
                <a:ea typeface="Lato"/>
                <a:cs typeface="Lato"/>
                <a:sym typeface="Lato"/>
              </a:rPr>
              <a:t>évolue </a:t>
            </a:r>
            <a:r>
              <a:rPr lang="fr" sz="1300">
                <a:solidFill>
                  <a:schemeClr val="dk1"/>
                </a:solidFill>
                <a:latin typeface="Lato"/>
                <a:ea typeface="Lato"/>
                <a:cs typeface="Lato"/>
                <a:sym typeface="Lato"/>
              </a:rPr>
              <a:t>au gré des échanges et des nouveaux paramètres. </a:t>
            </a:r>
            <a:endParaRPr>
              <a:solidFill>
                <a:schemeClr val="dk1"/>
              </a:solidFill>
              <a:latin typeface="Lato"/>
              <a:ea typeface="Lato"/>
              <a:cs typeface="Lato"/>
              <a:sym typeface="Lato"/>
            </a:endParaRPr>
          </a:p>
        </p:txBody>
      </p:sp>
      <p:sp>
        <p:nvSpPr>
          <p:cNvPr id="824" name="Google Shape;824;p63"/>
          <p:cNvSpPr/>
          <p:nvPr/>
        </p:nvSpPr>
        <p:spPr>
          <a:xfrm>
            <a:off x="1331250" y="4055700"/>
            <a:ext cx="67371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fr" sz="1300">
                <a:solidFill>
                  <a:schemeClr val="dk1"/>
                </a:solidFill>
                <a:latin typeface="Lato"/>
                <a:ea typeface="Lato"/>
                <a:cs typeface="Lato"/>
                <a:sym typeface="Lato"/>
              </a:rPr>
              <a:t>Un </a:t>
            </a:r>
            <a:r>
              <a:rPr b="1" lang="fr" sz="1300">
                <a:solidFill>
                  <a:schemeClr val="dk1"/>
                </a:solidFill>
                <a:latin typeface="Lato"/>
                <a:ea typeface="Lato"/>
                <a:cs typeface="Lato"/>
                <a:sym typeface="Lato"/>
              </a:rPr>
              <a:t>référentiel </a:t>
            </a:r>
            <a:r>
              <a:rPr lang="fr" sz="1300">
                <a:solidFill>
                  <a:schemeClr val="dk1"/>
                </a:solidFill>
                <a:latin typeface="Lato"/>
                <a:ea typeface="Lato"/>
                <a:cs typeface="Lato"/>
                <a:sym typeface="Lato"/>
              </a:rPr>
              <a:t> auquel les parties prenantes peuvent se référer à chaque étape du projet.</a:t>
            </a:r>
            <a:endParaRPr>
              <a:solidFill>
                <a:schemeClr val="dk1"/>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64"/>
          <p:cNvSpPr/>
          <p:nvPr/>
        </p:nvSpPr>
        <p:spPr>
          <a:xfrm>
            <a:off x="2751978" y="16392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Définition du projet</a:t>
            </a:r>
            <a:endParaRPr sz="1300">
              <a:solidFill>
                <a:schemeClr val="lt1"/>
              </a:solidFill>
              <a:latin typeface="Lato"/>
              <a:ea typeface="Lato"/>
              <a:cs typeface="Lato"/>
              <a:sym typeface="Lato"/>
            </a:endParaRPr>
          </a:p>
        </p:txBody>
      </p:sp>
      <p:sp>
        <p:nvSpPr>
          <p:cNvPr id="830" name="Google Shape;830;p64"/>
          <p:cNvSpPr txBox="1"/>
          <p:nvPr>
            <p:ph type="title"/>
          </p:nvPr>
        </p:nvSpPr>
        <p:spPr>
          <a:xfrm>
            <a:off x="1297500" y="393750"/>
            <a:ext cx="7038900" cy="58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831" name="Google Shape;831;p64"/>
          <p:cNvSpPr/>
          <p:nvPr/>
        </p:nvSpPr>
        <p:spPr>
          <a:xfrm>
            <a:off x="2434803" y="15987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1</a:t>
            </a:r>
            <a:endParaRPr>
              <a:latin typeface="Lato"/>
              <a:ea typeface="Lato"/>
              <a:cs typeface="Lato"/>
              <a:sym typeface="Lato"/>
            </a:endParaRPr>
          </a:p>
        </p:txBody>
      </p:sp>
      <p:sp>
        <p:nvSpPr>
          <p:cNvPr id="832" name="Google Shape;832;p64"/>
          <p:cNvSpPr/>
          <p:nvPr/>
        </p:nvSpPr>
        <p:spPr>
          <a:xfrm>
            <a:off x="2751978" y="211739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Origine du projet / Contexte</a:t>
            </a:r>
            <a:endParaRPr sz="1300">
              <a:solidFill>
                <a:schemeClr val="lt1"/>
              </a:solidFill>
              <a:latin typeface="Lato"/>
              <a:ea typeface="Lato"/>
              <a:cs typeface="Lato"/>
              <a:sym typeface="Lato"/>
            </a:endParaRPr>
          </a:p>
        </p:txBody>
      </p:sp>
      <p:sp>
        <p:nvSpPr>
          <p:cNvPr id="833" name="Google Shape;833;p64"/>
          <p:cNvSpPr/>
          <p:nvPr/>
        </p:nvSpPr>
        <p:spPr>
          <a:xfrm>
            <a:off x="2434803" y="207689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a:t>
            </a:r>
            <a:endParaRPr>
              <a:latin typeface="Lato"/>
              <a:ea typeface="Lato"/>
              <a:cs typeface="Lato"/>
              <a:sym typeface="Lato"/>
            </a:endParaRPr>
          </a:p>
        </p:txBody>
      </p:sp>
      <p:sp>
        <p:nvSpPr>
          <p:cNvPr id="834" name="Google Shape;834;p64"/>
          <p:cNvSpPr/>
          <p:nvPr/>
        </p:nvSpPr>
        <p:spPr>
          <a:xfrm>
            <a:off x="2751978" y="25955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Objectifs du projet</a:t>
            </a:r>
            <a:endParaRPr>
              <a:solidFill>
                <a:schemeClr val="lt1"/>
              </a:solidFill>
              <a:latin typeface="Lato"/>
              <a:ea typeface="Lato"/>
              <a:cs typeface="Lato"/>
              <a:sym typeface="Lato"/>
            </a:endParaRPr>
          </a:p>
        </p:txBody>
      </p:sp>
      <p:sp>
        <p:nvSpPr>
          <p:cNvPr id="835" name="Google Shape;835;p64"/>
          <p:cNvSpPr/>
          <p:nvPr/>
        </p:nvSpPr>
        <p:spPr>
          <a:xfrm>
            <a:off x="2434803" y="25550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a:t>
            </a:r>
            <a:endParaRPr>
              <a:latin typeface="Lato"/>
              <a:ea typeface="Lato"/>
              <a:cs typeface="Lato"/>
              <a:sym typeface="Lato"/>
            </a:endParaRPr>
          </a:p>
        </p:txBody>
      </p:sp>
      <p:sp>
        <p:nvSpPr>
          <p:cNvPr id="836" name="Google Shape;836;p64"/>
          <p:cNvSpPr/>
          <p:nvPr/>
        </p:nvSpPr>
        <p:spPr>
          <a:xfrm>
            <a:off x="2751978" y="307369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Périmètre</a:t>
            </a:r>
            <a:r>
              <a:rPr lang="fr">
                <a:solidFill>
                  <a:schemeClr val="lt1"/>
                </a:solidFill>
                <a:latin typeface="Lato"/>
                <a:ea typeface="Lato"/>
                <a:cs typeface="Lato"/>
                <a:sym typeface="Lato"/>
              </a:rPr>
              <a:t> du projet</a:t>
            </a:r>
            <a:endParaRPr>
              <a:solidFill>
                <a:schemeClr val="lt1"/>
              </a:solidFill>
              <a:latin typeface="Lato"/>
              <a:ea typeface="Lato"/>
              <a:cs typeface="Lato"/>
              <a:sym typeface="Lato"/>
            </a:endParaRPr>
          </a:p>
        </p:txBody>
      </p:sp>
      <p:sp>
        <p:nvSpPr>
          <p:cNvPr id="837" name="Google Shape;837;p64"/>
          <p:cNvSpPr/>
          <p:nvPr/>
        </p:nvSpPr>
        <p:spPr>
          <a:xfrm>
            <a:off x="2434803" y="303319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4</a:t>
            </a:r>
            <a:endParaRPr>
              <a:latin typeface="Lato"/>
              <a:ea typeface="Lato"/>
              <a:cs typeface="Lato"/>
              <a:sym typeface="Lato"/>
            </a:endParaRPr>
          </a:p>
        </p:txBody>
      </p:sp>
      <p:sp>
        <p:nvSpPr>
          <p:cNvPr id="838" name="Google Shape;838;p64"/>
          <p:cNvSpPr/>
          <p:nvPr/>
        </p:nvSpPr>
        <p:spPr>
          <a:xfrm>
            <a:off x="2751978" y="35518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Contraintes</a:t>
            </a:r>
            <a:endParaRPr>
              <a:solidFill>
                <a:schemeClr val="lt1"/>
              </a:solidFill>
              <a:latin typeface="Lato"/>
              <a:ea typeface="Lato"/>
              <a:cs typeface="Lato"/>
              <a:sym typeface="Lato"/>
            </a:endParaRPr>
          </a:p>
        </p:txBody>
      </p:sp>
      <p:sp>
        <p:nvSpPr>
          <p:cNvPr id="839" name="Google Shape;839;p64"/>
          <p:cNvSpPr/>
          <p:nvPr/>
        </p:nvSpPr>
        <p:spPr>
          <a:xfrm>
            <a:off x="2434803" y="35113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5</a:t>
            </a:r>
            <a:endParaRPr>
              <a:latin typeface="Lato"/>
              <a:ea typeface="Lato"/>
              <a:cs typeface="Lato"/>
              <a:sym typeface="Lato"/>
            </a:endParaRPr>
          </a:p>
        </p:txBody>
      </p:sp>
      <p:sp>
        <p:nvSpPr>
          <p:cNvPr id="840" name="Google Shape;840;p64"/>
          <p:cNvSpPr/>
          <p:nvPr/>
        </p:nvSpPr>
        <p:spPr>
          <a:xfrm>
            <a:off x="5227503" y="16392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Acteurs</a:t>
            </a:r>
            <a:endParaRPr>
              <a:solidFill>
                <a:schemeClr val="lt1"/>
              </a:solidFill>
              <a:latin typeface="Lato"/>
              <a:ea typeface="Lato"/>
              <a:cs typeface="Lato"/>
              <a:sym typeface="Lato"/>
            </a:endParaRPr>
          </a:p>
        </p:txBody>
      </p:sp>
      <p:sp>
        <p:nvSpPr>
          <p:cNvPr id="841" name="Google Shape;841;p64"/>
          <p:cNvSpPr/>
          <p:nvPr/>
        </p:nvSpPr>
        <p:spPr>
          <a:xfrm>
            <a:off x="4910328" y="15987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6</a:t>
            </a:r>
            <a:endParaRPr>
              <a:latin typeface="Lato"/>
              <a:ea typeface="Lato"/>
              <a:cs typeface="Lato"/>
              <a:sym typeface="Lato"/>
            </a:endParaRPr>
          </a:p>
        </p:txBody>
      </p:sp>
      <p:sp>
        <p:nvSpPr>
          <p:cNvPr id="842" name="Google Shape;842;p64"/>
          <p:cNvSpPr/>
          <p:nvPr/>
        </p:nvSpPr>
        <p:spPr>
          <a:xfrm>
            <a:off x="5227503" y="211739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Macro-Planning</a:t>
            </a:r>
            <a:endParaRPr>
              <a:solidFill>
                <a:schemeClr val="lt1"/>
              </a:solidFill>
              <a:latin typeface="Lato"/>
              <a:ea typeface="Lato"/>
              <a:cs typeface="Lato"/>
              <a:sym typeface="Lato"/>
            </a:endParaRPr>
          </a:p>
        </p:txBody>
      </p:sp>
      <p:sp>
        <p:nvSpPr>
          <p:cNvPr id="843" name="Google Shape;843;p64"/>
          <p:cNvSpPr/>
          <p:nvPr/>
        </p:nvSpPr>
        <p:spPr>
          <a:xfrm>
            <a:off x="4910328" y="207689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7</a:t>
            </a:r>
            <a:endParaRPr>
              <a:latin typeface="Lato"/>
              <a:ea typeface="Lato"/>
              <a:cs typeface="Lato"/>
              <a:sym typeface="Lato"/>
            </a:endParaRPr>
          </a:p>
        </p:txBody>
      </p:sp>
      <p:sp>
        <p:nvSpPr>
          <p:cNvPr id="844" name="Google Shape;844;p64"/>
          <p:cNvSpPr/>
          <p:nvPr/>
        </p:nvSpPr>
        <p:spPr>
          <a:xfrm>
            <a:off x="5227503" y="25955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Ressources</a:t>
            </a:r>
            <a:endParaRPr>
              <a:solidFill>
                <a:schemeClr val="lt1"/>
              </a:solidFill>
              <a:latin typeface="Lato"/>
              <a:ea typeface="Lato"/>
              <a:cs typeface="Lato"/>
              <a:sym typeface="Lato"/>
            </a:endParaRPr>
          </a:p>
        </p:txBody>
      </p:sp>
      <p:sp>
        <p:nvSpPr>
          <p:cNvPr id="845" name="Google Shape;845;p64"/>
          <p:cNvSpPr/>
          <p:nvPr/>
        </p:nvSpPr>
        <p:spPr>
          <a:xfrm>
            <a:off x="4910328" y="25550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8</a:t>
            </a:r>
            <a:endParaRPr>
              <a:latin typeface="Lato"/>
              <a:ea typeface="Lato"/>
              <a:cs typeface="Lato"/>
              <a:sym typeface="Lato"/>
            </a:endParaRPr>
          </a:p>
        </p:txBody>
      </p:sp>
      <p:sp>
        <p:nvSpPr>
          <p:cNvPr id="846" name="Google Shape;846;p64"/>
          <p:cNvSpPr/>
          <p:nvPr/>
        </p:nvSpPr>
        <p:spPr>
          <a:xfrm>
            <a:off x="5227503" y="307369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Communication</a:t>
            </a:r>
            <a:endParaRPr>
              <a:solidFill>
                <a:schemeClr val="lt1"/>
              </a:solidFill>
              <a:latin typeface="Lato"/>
              <a:ea typeface="Lato"/>
              <a:cs typeface="Lato"/>
              <a:sym typeface="Lato"/>
            </a:endParaRPr>
          </a:p>
        </p:txBody>
      </p:sp>
      <p:sp>
        <p:nvSpPr>
          <p:cNvPr id="847" name="Google Shape;847;p64"/>
          <p:cNvSpPr/>
          <p:nvPr/>
        </p:nvSpPr>
        <p:spPr>
          <a:xfrm>
            <a:off x="4910328" y="303319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9</a:t>
            </a:r>
            <a:endParaRPr>
              <a:latin typeface="Lato"/>
              <a:ea typeface="Lato"/>
              <a:cs typeface="Lato"/>
              <a:sym typeface="Lato"/>
            </a:endParaRPr>
          </a:p>
        </p:txBody>
      </p:sp>
      <p:sp>
        <p:nvSpPr>
          <p:cNvPr id="848" name="Google Shape;848;p64"/>
          <p:cNvSpPr/>
          <p:nvPr/>
        </p:nvSpPr>
        <p:spPr>
          <a:xfrm>
            <a:off x="5227503" y="3551840"/>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Risques</a:t>
            </a:r>
            <a:endParaRPr>
              <a:solidFill>
                <a:schemeClr val="lt1"/>
              </a:solidFill>
              <a:latin typeface="Lato"/>
              <a:ea typeface="Lato"/>
              <a:cs typeface="Lato"/>
              <a:sym typeface="Lato"/>
            </a:endParaRPr>
          </a:p>
        </p:txBody>
      </p:sp>
      <p:sp>
        <p:nvSpPr>
          <p:cNvPr id="849" name="Google Shape;849;p64"/>
          <p:cNvSpPr/>
          <p:nvPr/>
        </p:nvSpPr>
        <p:spPr>
          <a:xfrm>
            <a:off x="4910328" y="3511340"/>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10</a:t>
            </a:r>
            <a:endParaRPr b="1" sz="900">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855" name="Google Shape;855;p65"/>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Définition du projet</a:t>
            </a:r>
            <a:endParaRPr sz="1300">
              <a:solidFill>
                <a:schemeClr val="lt1"/>
              </a:solidFill>
              <a:latin typeface="Lato"/>
              <a:ea typeface="Lato"/>
              <a:cs typeface="Lato"/>
              <a:sym typeface="Lato"/>
            </a:endParaRPr>
          </a:p>
        </p:txBody>
      </p:sp>
      <p:sp>
        <p:nvSpPr>
          <p:cNvPr id="856" name="Google Shape;856;p65"/>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1</a:t>
            </a:r>
            <a:endParaRPr>
              <a:latin typeface="Lato"/>
              <a:ea typeface="Lato"/>
              <a:cs typeface="Lato"/>
              <a:sym typeface="Lato"/>
            </a:endParaRPr>
          </a:p>
        </p:txBody>
      </p:sp>
      <p:sp>
        <p:nvSpPr>
          <p:cNvPr id="857" name="Google Shape;857;p65"/>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Présentation du document de cadrage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Définition du projet </a:t>
            </a:r>
            <a:endParaRPr>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6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863" name="Google Shape;863;p66"/>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Origine du projet / Contexte</a:t>
            </a:r>
            <a:endParaRPr sz="1300">
              <a:solidFill>
                <a:schemeClr val="lt1"/>
              </a:solidFill>
              <a:latin typeface="Lato"/>
              <a:ea typeface="Lato"/>
              <a:cs typeface="Lato"/>
              <a:sym typeface="Lato"/>
            </a:endParaRPr>
          </a:p>
        </p:txBody>
      </p:sp>
      <p:sp>
        <p:nvSpPr>
          <p:cNvPr id="864" name="Google Shape;864;p66"/>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a:t>
            </a:r>
            <a:endParaRPr>
              <a:latin typeface="Lato"/>
              <a:ea typeface="Lato"/>
              <a:cs typeface="Lato"/>
              <a:sym typeface="Lato"/>
            </a:endParaRPr>
          </a:p>
        </p:txBody>
      </p:sp>
      <p:sp>
        <p:nvSpPr>
          <p:cNvPr id="865" name="Google Shape;865;p66"/>
          <p:cNvSpPr/>
          <p:nvPr/>
        </p:nvSpPr>
        <p:spPr>
          <a:xfrm>
            <a:off x="23045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D’où provient le projet ? Quels sont les besoins globaux de l’entreprise souhaitant développer le projet ?</a:t>
            </a:r>
            <a:endParaRPr>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6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871" name="Google Shape;871;p67"/>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Objectifs du projet</a:t>
            </a:r>
            <a:endParaRPr sz="1300">
              <a:solidFill>
                <a:schemeClr val="lt1"/>
              </a:solidFill>
              <a:latin typeface="Lato"/>
              <a:ea typeface="Lato"/>
              <a:cs typeface="Lato"/>
              <a:sym typeface="Lato"/>
            </a:endParaRPr>
          </a:p>
        </p:txBody>
      </p:sp>
      <p:sp>
        <p:nvSpPr>
          <p:cNvPr id="872" name="Google Shape;872;p67"/>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a:t>
            </a:r>
            <a:endParaRPr>
              <a:latin typeface="Lato"/>
              <a:ea typeface="Lato"/>
              <a:cs typeface="Lato"/>
              <a:sym typeface="Lato"/>
            </a:endParaRPr>
          </a:p>
        </p:txBody>
      </p:sp>
      <p:sp>
        <p:nvSpPr>
          <p:cNvPr id="873" name="Google Shape;873;p67"/>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Énoncé clair des objectifs du projet en termes généraux.</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Mise en lumière des objectifs spécifiques et mesurables</a:t>
            </a:r>
            <a:endParaRPr>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879" name="Google Shape;879;p68"/>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Description des fonctionnalités et des livrables attendus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Délimitation des frontières du projet (gestion des interfaces)</a:t>
            </a:r>
            <a:endParaRPr>
              <a:latin typeface="Lato"/>
              <a:ea typeface="Lato"/>
              <a:cs typeface="Lato"/>
              <a:sym typeface="Lato"/>
            </a:endParaRPr>
          </a:p>
        </p:txBody>
      </p:sp>
      <p:sp>
        <p:nvSpPr>
          <p:cNvPr id="880" name="Google Shape;880;p68"/>
          <p:cNvSpPr/>
          <p:nvPr/>
        </p:nvSpPr>
        <p:spPr>
          <a:xfrm>
            <a:off x="3744778" y="1836707"/>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Périmètre du projet</a:t>
            </a:r>
            <a:endParaRPr sz="1300">
              <a:solidFill>
                <a:schemeClr val="lt1"/>
              </a:solidFill>
              <a:latin typeface="Lato"/>
              <a:ea typeface="Lato"/>
              <a:cs typeface="Lato"/>
              <a:sym typeface="Lato"/>
            </a:endParaRPr>
          </a:p>
        </p:txBody>
      </p:sp>
      <p:sp>
        <p:nvSpPr>
          <p:cNvPr id="881" name="Google Shape;881;p68"/>
          <p:cNvSpPr/>
          <p:nvPr/>
        </p:nvSpPr>
        <p:spPr>
          <a:xfrm>
            <a:off x="3427603" y="1796207"/>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4</a:t>
            </a:r>
            <a:endParaRPr>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6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887" name="Google Shape;887;p69"/>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Contraintes</a:t>
            </a:r>
            <a:endParaRPr sz="1300">
              <a:solidFill>
                <a:schemeClr val="lt1"/>
              </a:solidFill>
              <a:latin typeface="Lato"/>
              <a:ea typeface="Lato"/>
              <a:cs typeface="Lato"/>
              <a:sym typeface="Lato"/>
            </a:endParaRPr>
          </a:p>
        </p:txBody>
      </p:sp>
      <p:sp>
        <p:nvSpPr>
          <p:cNvPr id="888" name="Google Shape;888;p69"/>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5</a:t>
            </a:r>
            <a:endParaRPr>
              <a:latin typeface="Lato"/>
              <a:ea typeface="Lato"/>
              <a:cs typeface="Lato"/>
              <a:sym typeface="Lato"/>
            </a:endParaRPr>
          </a:p>
        </p:txBody>
      </p:sp>
      <p:sp>
        <p:nvSpPr>
          <p:cNvPr id="889" name="Google Shape;889;p69"/>
          <p:cNvSpPr/>
          <p:nvPr/>
        </p:nvSpPr>
        <p:spPr>
          <a:xfrm>
            <a:off x="239085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Contraintes budgétaires, temporelles et techniques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Dette technique, manque de connaissance..</a:t>
            </a:r>
            <a:endParaRPr>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895" name="Google Shape;895;p70"/>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Acteurs</a:t>
            </a:r>
            <a:endParaRPr sz="1300">
              <a:solidFill>
                <a:schemeClr val="lt1"/>
              </a:solidFill>
              <a:latin typeface="Lato"/>
              <a:ea typeface="Lato"/>
              <a:cs typeface="Lato"/>
              <a:sym typeface="Lato"/>
            </a:endParaRPr>
          </a:p>
        </p:txBody>
      </p:sp>
      <p:sp>
        <p:nvSpPr>
          <p:cNvPr id="896" name="Google Shape;896;p70"/>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6</a:t>
            </a:r>
            <a:endParaRPr>
              <a:latin typeface="Lato"/>
              <a:ea typeface="Lato"/>
              <a:cs typeface="Lato"/>
              <a:sym typeface="Lato"/>
            </a:endParaRPr>
          </a:p>
        </p:txBody>
      </p:sp>
      <p:sp>
        <p:nvSpPr>
          <p:cNvPr id="897" name="Google Shape;897;p70"/>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Identification des parties prenantes du projet (clients, utilisateurs, équipes internes, équipes métier..)</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Rôle et responsabilité de chaque partie prenante</a:t>
            </a:r>
            <a:endParaRPr>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7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903" name="Google Shape;903;p71"/>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Macro-Planning</a:t>
            </a:r>
            <a:endParaRPr sz="1300">
              <a:solidFill>
                <a:schemeClr val="lt1"/>
              </a:solidFill>
              <a:latin typeface="Lato"/>
              <a:ea typeface="Lato"/>
              <a:cs typeface="Lato"/>
              <a:sym typeface="Lato"/>
            </a:endParaRPr>
          </a:p>
        </p:txBody>
      </p:sp>
      <p:sp>
        <p:nvSpPr>
          <p:cNvPr id="904" name="Google Shape;904;p71"/>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7</a:t>
            </a:r>
            <a:endParaRPr>
              <a:latin typeface="Lato"/>
              <a:ea typeface="Lato"/>
              <a:cs typeface="Lato"/>
              <a:sym typeface="Lato"/>
            </a:endParaRPr>
          </a:p>
        </p:txBody>
      </p:sp>
      <p:sp>
        <p:nvSpPr>
          <p:cNvPr id="905" name="Google Shape;905;p71"/>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Calendrier prévisionnel et estimation des délais de réalisation</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Principales étapes du projet.</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Diagramme de Gantt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Cours 1 </a:t>
            </a:r>
            <a:endParaRPr/>
          </a:p>
          <a:p>
            <a:pPr indent="0" lvl="0" marL="0" rtl="0" algn="l">
              <a:spcBef>
                <a:spcPts val="0"/>
              </a:spcBef>
              <a:spcAft>
                <a:spcPts val="0"/>
              </a:spcAft>
              <a:buNone/>
            </a:pPr>
            <a:r>
              <a:rPr lang="fr"/>
              <a:t>Introduction au Cahier des Charges (CdC)</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911" name="Google Shape;911;p72"/>
          <p:cNvSpPr/>
          <p:nvPr/>
        </p:nvSpPr>
        <p:spPr>
          <a:xfrm>
            <a:off x="3744790" y="1410027"/>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Ressources</a:t>
            </a:r>
            <a:endParaRPr sz="1300">
              <a:solidFill>
                <a:schemeClr val="lt1"/>
              </a:solidFill>
              <a:latin typeface="Lato"/>
              <a:ea typeface="Lato"/>
              <a:cs typeface="Lato"/>
              <a:sym typeface="Lato"/>
            </a:endParaRPr>
          </a:p>
        </p:txBody>
      </p:sp>
      <p:sp>
        <p:nvSpPr>
          <p:cNvPr id="912" name="Google Shape;912;p72"/>
          <p:cNvSpPr/>
          <p:nvPr/>
        </p:nvSpPr>
        <p:spPr>
          <a:xfrm>
            <a:off x="3427615" y="1369527"/>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8</a:t>
            </a:r>
            <a:endParaRPr>
              <a:latin typeface="Lato"/>
              <a:ea typeface="Lato"/>
              <a:cs typeface="Lato"/>
              <a:sym typeface="Lato"/>
            </a:endParaRPr>
          </a:p>
        </p:txBody>
      </p:sp>
      <p:sp>
        <p:nvSpPr>
          <p:cNvPr id="913" name="Google Shape;913;p72"/>
          <p:cNvSpPr/>
          <p:nvPr/>
        </p:nvSpPr>
        <p:spPr>
          <a:xfrm>
            <a:off x="2390850" y="2018163"/>
            <a:ext cx="4852200" cy="1745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Budget prévisionnel</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Estimation des coûts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Répartition budgétaire par phase ou activité</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Répartition RH sur le projet</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Technologies et Outils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Description des technologies à utiliser</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Outils de développement, de gestion de projet..</a:t>
            </a:r>
            <a:endParaRPr>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7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919" name="Google Shape;919;p73"/>
          <p:cNvSpPr/>
          <p:nvPr/>
        </p:nvSpPr>
        <p:spPr>
          <a:xfrm>
            <a:off x="3744790" y="1816553"/>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Communication</a:t>
            </a:r>
            <a:endParaRPr sz="1300">
              <a:solidFill>
                <a:schemeClr val="lt1"/>
              </a:solidFill>
              <a:latin typeface="Lato"/>
              <a:ea typeface="Lato"/>
              <a:cs typeface="Lato"/>
              <a:sym typeface="Lato"/>
            </a:endParaRPr>
          </a:p>
        </p:txBody>
      </p:sp>
      <p:sp>
        <p:nvSpPr>
          <p:cNvPr id="920" name="Google Shape;920;p73"/>
          <p:cNvSpPr/>
          <p:nvPr/>
        </p:nvSpPr>
        <p:spPr>
          <a:xfrm>
            <a:off x="3427615" y="1776053"/>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9</a:t>
            </a:r>
            <a:endParaRPr>
              <a:latin typeface="Lato"/>
              <a:ea typeface="Lato"/>
              <a:cs typeface="Lato"/>
              <a:sym typeface="Lato"/>
            </a:endParaRPr>
          </a:p>
        </p:txBody>
      </p:sp>
      <p:sp>
        <p:nvSpPr>
          <p:cNvPr id="921" name="Google Shape;921;p73"/>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Communication avec les parties prenantes sur le bon déroulé du projet. Avancement et validation client</a:t>
            </a:r>
            <a:endParaRPr>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7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a:t>
            </a:r>
            <a:endParaRPr/>
          </a:p>
        </p:txBody>
      </p:sp>
      <p:sp>
        <p:nvSpPr>
          <p:cNvPr id="927" name="Google Shape;927;p74"/>
          <p:cNvSpPr/>
          <p:nvPr/>
        </p:nvSpPr>
        <p:spPr>
          <a:xfrm>
            <a:off x="3744790" y="1826628"/>
            <a:ext cx="1971600" cy="34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Risques</a:t>
            </a:r>
            <a:endParaRPr sz="1300">
              <a:solidFill>
                <a:schemeClr val="lt1"/>
              </a:solidFill>
              <a:latin typeface="Lato"/>
              <a:ea typeface="Lato"/>
              <a:cs typeface="Lato"/>
              <a:sym typeface="Lato"/>
            </a:endParaRPr>
          </a:p>
        </p:txBody>
      </p:sp>
      <p:sp>
        <p:nvSpPr>
          <p:cNvPr id="928" name="Google Shape;928;p74"/>
          <p:cNvSpPr/>
          <p:nvPr/>
        </p:nvSpPr>
        <p:spPr>
          <a:xfrm>
            <a:off x="3427615" y="1786128"/>
            <a:ext cx="454200" cy="42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10</a:t>
            </a:r>
            <a:endParaRPr b="1" sz="900">
              <a:latin typeface="Lato"/>
              <a:ea typeface="Lato"/>
              <a:cs typeface="Lato"/>
              <a:sym typeface="Lato"/>
            </a:endParaRPr>
          </a:p>
        </p:txBody>
      </p:sp>
      <p:sp>
        <p:nvSpPr>
          <p:cNvPr id="929" name="Google Shape;929;p74"/>
          <p:cNvSpPr/>
          <p:nvPr/>
        </p:nvSpPr>
        <p:spPr>
          <a:xfrm>
            <a:off x="2145900" y="2424663"/>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Gestion des risques, retards de livraison, manque de compétences techniques..</a:t>
            </a:r>
            <a:endParaRPr>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7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d’une note de cadrage (annexes)</a:t>
            </a:r>
            <a:endParaRPr/>
          </a:p>
        </p:txBody>
      </p:sp>
      <p:sp>
        <p:nvSpPr>
          <p:cNvPr id="935" name="Google Shape;935;p75"/>
          <p:cNvSpPr/>
          <p:nvPr/>
        </p:nvSpPr>
        <p:spPr>
          <a:xfrm>
            <a:off x="2468440" y="162264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Diagrammes de Flux</a:t>
            </a:r>
            <a:endParaRPr sz="1300">
              <a:solidFill>
                <a:schemeClr val="lt1"/>
              </a:solidFill>
              <a:latin typeface="Lato"/>
              <a:ea typeface="Lato"/>
              <a:cs typeface="Lato"/>
              <a:sym typeface="Lato"/>
            </a:endParaRPr>
          </a:p>
        </p:txBody>
      </p:sp>
      <p:sp>
        <p:nvSpPr>
          <p:cNvPr id="936" name="Google Shape;936;p75"/>
          <p:cNvSpPr/>
          <p:nvPr/>
        </p:nvSpPr>
        <p:spPr>
          <a:xfrm>
            <a:off x="2151265" y="158214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a1</a:t>
            </a:r>
            <a:endParaRPr b="1" sz="900">
              <a:latin typeface="Lato"/>
              <a:ea typeface="Lato"/>
              <a:cs typeface="Lato"/>
              <a:sym typeface="Lato"/>
            </a:endParaRPr>
          </a:p>
        </p:txBody>
      </p:sp>
      <p:sp>
        <p:nvSpPr>
          <p:cNvPr id="937" name="Google Shape;937;p75"/>
          <p:cNvSpPr/>
          <p:nvPr/>
        </p:nvSpPr>
        <p:spPr>
          <a:xfrm>
            <a:off x="2468440" y="208083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Mockups / Wireframes</a:t>
            </a:r>
            <a:endParaRPr sz="1300">
              <a:solidFill>
                <a:schemeClr val="lt1"/>
              </a:solidFill>
              <a:latin typeface="Lato"/>
              <a:ea typeface="Lato"/>
              <a:cs typeface="Lato"/>
              <a:sym typeface="Lato"/>
            </a:endParaRPr>
          </a:p>
        </p:txBody>
      </p:sp>
      <p:sp>
        <p:nvSpPr>
          <p:cNvPr id="938" name="Google Shape;938;p75"/>
          <p:cNvSpPr/>
          <p:nvPr/>
        </p:nvSpPr>
        <p:spPr>
          <a:xfrm>
            <a:off x="2151265" y="204033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a2</a:t>
            </a:r>
            <a:endParaRPr b="1" sz="900">
              <a:latin typeface="Lato"/>
              <a:ea typeface="Lato"/>
              <a:cs typeface="Lato"/>
              <a:sym typeface="Lato"/>
            </a:endParaRPr>
          </a:p>
        </p:txBody>
      </p:sp>
      <p:sp>
        <p:nvSpPr>
          <p:cNvPr id="939" name="Google Shape;939;p75"/>
          <p:cNvSpPr/>
          <p:nvPr/>
        </p:nvSpPr>
        <p:spPr>
          <a:xfrm>
            <a:off x="2468440" y="253899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Exigences de Sécurité</a:t>
            </a:r>
            <a:endParaRPr sz="1300">
              <a:solidFill>
                <a:schemeClr val="lt1"/>
              </a:solidFill>
              <a:latin typeface="Lato"/>
              <a:ea typeface="Lato"/>
              <a:cs typeface="Lato"/>
              <a:sym typeface="Lato"/>
            </a:endParaRPr>
          </a:p>
        </p:txBody>
      </p:sp>
      <p:sp>
        <p:nvSpPr>
          <p:cNvPr id="940" name="Google Shape;940;p75"/>
          <p:cNvSpPr/>
          <p:nvPr/>
        </p:nvSpPr>
        <p:spPr>
          <a:xfrm>
            <a:off x="2151265" y="249849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a3</a:t>
            </a:r>
            <a:endParaRPr sz="900">
              <a:latin typeface="Lato"/>
              <a:ea typeface="Lato"/>
              <a:cs typeface="Lato"/>
              <a:sym typeface="Lato"/>
            </a:endParaRPr>
          </a:p>
        </p:txBody>
      </p:sp>
      <p:sp>
        <p:nvSpPr>
          <p:cNvPr id="941" name="Google Shape;941;p75"/>
          <p:cNvSpPr/>
          <p:nvPr/>
        </p:nvSpPr>
        <p:spPr>
          <a:xfrm>
            <a:off x="2468440" y="299718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Exigences de Performances</a:t>
            </a:r>
            <a:endParaRPr sz="1300">
              <a:solidFill>
                <a:schemeClr val="lt1"/>
              </a:solidFill>
              <a:latin typeface="Lato"/>
              <a:ea typeface="Lato"/>
              <a:cs typeface="Lato"/>
              <a:sym typeface="Lato"/>
            </a:endParaRPr>
          </a:p>
        </p:txBody>
      </p:sp>
      <p:sp>
        <p:nvSpPr>
          <p:cNvPr id="942" name="Google Shape;942;p75"/>
          <p:cNvSpPr/>
          <p:nvPr/>
        </p:nvSpPr>
        <p:spPr>
          <a:xfrm>
            <a:off x="2151265" y="295668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a4</a:t>
            </a:r>
            <a:endParaRPr sz="900">
              <a:latin typeface="Lato"/>
              <a:ea typeface="Lato"/>
              <a:cs typeface="Lato"/>
              <a:sym typeface="Lato"/>
            </a:endParaRPr>
          </a:p>
        </p:txBody>
      </p:sp>
      <p:sp>
        <p:nvSpPr>
          <p:cNvPr id="943" name="Google Shape;943;p75"/>
          <p:cNvSpPr/>
          <p:nvPr/>
        </p:nvSpPr>
        <p:spPr>
          <a:xfrm>
            <a:off x="2468440" y="345534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Méthodologie de développement</a:t>
            </a:r>
            <a:endParaRPr sz="1300">
              <a:solidFill>
                <a:schemeClr val="lt1"/>
              </a:solidFill>
              <a:latin typeface="Lato"/>
              <a:ea typeface="Lato"/>
              <a:cs typeface="Lato"/>
              <a:sym typeface="Lato"/>
            </a:endParaRPr>
          </a:p>
        </p:txBody>
      </p:sp>
      <p:sp>
        <p:nvSpPr>
          <p:cNvPr id="944" name="Google Shape;944;p75"/>
          <p:cNvSpPr/>
          <p:nvPr/>
        </p:nvSpPr>
        <p:spPr>
          <a:xfrm>
            <a:off x="2151265" y="341484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a5</a:t>
            </a:r>
            <a:endParaRPr sz="900">
              <a:latin typeface="Lato"/>
              <a:ea typeface="Lato"/>
              <a:cs typeface="Lato"/>
              <a:sym typeface="Lato"/>
            </a:endParaRPr>
          </a:p>
        </p:txBody>
      </p:sp>
      <p:sp>
        <p:nvSpPr>
          <p:cNvPr id="945" name="Google Shape;945;p75"/>
          <p:cNvSpPr/>
          <p:nvPr/>
        </p:nvSpPr>
        <p:spPr>
          <a:xfrm>
            <a:off x="5021140" y="162264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Tests et Validation</a:t>
            </a:r>
            <a:endParaRPr sz="1300">
              <a:solidFill>
                <a:schemeClr val="lt1"/>
              </a:solidFill>
              <a:latin typeface="Lato"/>
              <a:ea typeface="Lato"/>
              <a:cs typeface="Lato"/>
              <a:sym typeface="Lato"/>
            </a:endParaRPr>
          </a:p>
        </p:txBody>
      </p:sp>
      <p:sp>
        <p:nvSpPr>
          <p:cNvPr id="946" name="Google Shape;946;p75"/>
          <p:cNvSpPr/>
          <p:nvPr/>
        </p:nvSpPr>
        <p:spPr>
          <a:xfrm>
            <a:off x="4703965" y="158214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a6</a:t>
            </a:r>
            <a:endParaRPr b="1" sz="900">
              <a:latin typeface="Lato"/>
              <a:ea typeface="Lato"/>
              <a:cs typeface="Lato"/>
              <a:sym typeface="Lato"/>
            </a:endParaRPr>
          </a:p>
        </p:txBody>
      </p:sp>
      <p:sp>
        <p:nvSpPr>
          <p:cNvPr id="947" name="Google Shape;947;p75"/>
          <p:cNvSpPr/>
          <p:nvPr/>
        </p:nvSpPr>
        <p:spPr>
          <a:xfrm>
            <a:off x="5021140" y="208083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Besoin de formation</a:t>
            </a:r>
            <a:endParaRPr sz="1300">
              <a:solidFill>
                <a:schemeClr val="lt1"/>
              </a:solidFill>
              <a:latin typeface="Lato"/>
              <a:ea typeface="Lato"/>
              <a:cs typeface="Lato"/>
              <a:sym typeface="Lato"/>
            </a:endParaRPr>
          </a:p>
        </p:txBody>
      </p:sp>
      <p:sp>
        <p:nvSpPr>
          <p:cNvPr id="948" name="Google Shape;948;p75"/>
          <p:cNvSpPr/>
          <p:nvPr/>
        </p:nvSpPr>
        <p:spPr>
          <a:xfrm>
            <a:off x="4703965" y="204033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a7</a:t>
            </a:r>
            <a:endParaRPr b="1" sz="900">
              <a:latin typeface="Lato"/>
              <a:ea typeface="Lato"/>
              <a:cs typeface="Lato"/>
              <a:sym typeface="Lato"/>
            </a:endParaRPr>
          </a:p>
        </p:txBody>
      </p:sp>
      <p:sp>
        <p:nvSpPr>
          <p:cNvPr id="949" name="Google Shape;949;p75"/>
          <p:cNvSpPr/>
          <p:nvPr/>
        </p:nvSpPr>
        <p:spPr>
          <a:xfrm>
            <a:off x="5021140" y="253899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Maintenance et Support</a:t>
            </a:r>
            <a:endParaRPr sz="1300">
              <a:solidFill>
                <a:schemeClr val="lt1"/>
              </a:solidFill>
              <a:latin typeface="Lato"/>
              <a:ea typeface="Lato"/>
              <a:cs typeface="Lato"/>
              <a:sym typeface="Lato"/>
            </a:endParaRPr>
          </a:p>
        </p:txBody>
      </p:sp>
      <p:sp>
        <p:nvSpPr>
          <p:cNvPr id="950" name="Google Shape;950;p75"/>
          <p:cNvSpPr/>
          <p:nvPr/>
        </p:nvSpPr>
        <p:spPr>
          <a:xfrm>
            <a:off x="4703965" y="249849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a8</a:t>
            </a:r>
            <a:endParaRPr sz="900">
              <a:latin typeface="Lato"/>
              <a:ea typeface="Lato"/>
              <a:cs typeface="Lato"/>
              <a:sym typeface="Lato"/>
            </a:endParaRPr>
          </a:p>
        </p:txBody>
      </p:sp>
      <p:sp>
        <p:nvSpPr>
          <p:cNvPr id="951" name="Google Shape;951;p75"/>
          <p:cNvSpPr/>
          <p:nvPr/>
        </p:nvSpPr>
        <p:spPr>
          <a:xfrm>
            <a:off x="5021140" y="299718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Evaluation des Performances</a:t>
            </a:r>
            <a:endParaRPr sz="1300">
              <a:solidFill>
                <a:schemeClr val="lt1"/>
              </a:solidFill>
              <a:latin typeface="Lato"/>
              <a:ea typeface="Lato"/>
              <a:cs typeface="Lato"/>
              <a:sym typeface="Lato"/>
            </a:endParaRPr>
          </a:p>
        </p:txBody>
      </p:sp>
      <p:sp>
        <p:nvSpPr>
          <p:cNvPr id="952" name="Google Shape;952;p75"/>
          <p:cNvSpPr/>
          <p:nvPr/>
        </p:nvSpPr>
        <p:spPr>
          <a:xfrm>
            <a:off x="4703965" y="295668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a9</a:t>
            </a:r>
            <a:endParaRPr sz="900">
              <a:latin typeface="Lato"/>
              <a:ea typeface="Lato"/>
              <a:cs typeface="Lato"/>
              <a:sym typeface="Lato"/>
            </a:endParaRPr>
          </a:p>
        </p:txBody>
      </p:sp>
      <p:sp>
        <p:nvSpPr>
          <p:cNvPr id="953" name="Google Shape;953;p75"/>
          <p:cNvSpPr/>
          <p:nvPr/>
        </p:nvSpPr>
        <p:spPr>
          <a:xfrm>
            <a:off x="5021140" y="345534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Références et Annexes</a:t>
            </a:r>
            <a:endParaRPr sz="1300">
              <a:solidFill>
                <a:schemeClr val="lt1"/>
              </a:solidFill>
              <a:latin typeface="Lato"/>
              <a:ea typeface="Lato"/>
              <a:cs typeface="Lato"/>
              <a:sym typeface="Lato"/>
            </a:endParaRPr>
          </a:p>
        </p:txBody>
      </p:sp>
      <p:sp>
        <p:nvSpPr>
          <p:cNvPr id="954" name="Google Shape;954;p75"/>
          <p:cNvSpPr/>
          <p:nvPr/>
        </p:nvSpPr>
        <p:spPr>
          <a:xfrm>
            <a:off x="4703965" y="341484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a:t>
            </a:r>
            <a:endParaRPr b="1" sz="900">
              <a:latin typeface="Lato"/>
              <a:ea typeface="Lato"/>
              <a:cs typeface="Lato"/>
              <a:sym typeface="Lato"/>
            </a:endParaRPr>
          </a:p>
          <a:p>
            <a:pPr indent="0" lvl="0" marL="0" rtl="0" algn="ctr">
              <a:spcBef>
                <a:spcPts val="0"/>
              </a:spcBef>
              <a:spcAft>
                <a:spcPts val="0"/>
              </a:spcAft>
              <a:buNone/>
            </a:pPr>
            <a:r>
              <a:rPr b="1" lang="fr" sz="900">
                <a:latin typeface="Lato"/>
                <a:ea typeface="Lato"/>
                <a:cs typeface="Lato"/>
                <a:sym typeface="Lato"/>
              </a:rPr>
              <a:t>10</a:t>
            </a:r>
            <a:endParaRPr sz="900">
              <a:latin typeface="Lato"/>
              <a:ea typeface="Lato"/>
              <a:cs typeface="Lato"/>
              <a:sym typeface="La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7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a:t>
            </a:r>
            <a:r>
              <a:rPr lang="fr"/>
              <a:t> Facultatifs (mais à prendre en compte dans la phase de développement)</a:t>
            </a:r>
            <a:endParaRPr/>
          </a:p>
        </p:txBody>
      </p:sp>
      <p:sp>
        <p:nvSpPr>
          <p:cNvPr id="960" name="Google Shape;960;p76"/>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Diagrammes de Flux</a:t>
            </a:r>
            <a:endParaRPr sz="1300">
              <a:solidFill>
                <a:schemeClr val="lt1"/>
              </a:solidFill>
              <a:latin typeface="Lato"/>
              <a:ea typeface="Lato"/>
              <a:cs typeface="Lato"/>
              <a:sym typeface="Lato"/>
            </a:endParaRPr>
          </a:p>
        </p:txBody>
      </p:sp>
      <p:sp>
        <p:nvSpPr>
          <p:cNvPr id="961" name="Google Shape;961;p76"/>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a1</a:t>
            </a:r>
            <a:endParaRPr b="1" sz="900">
              <a:latin typeface="Lato"/>
              <a:ea typeface="Lato"/>
              <a:cs typeface="Lato"/>
              <a:sym typeface="Lato"/>
            </a:endParaRPr>
          </a:p>
        </p:txBody>
      </p:sp>
      <p:sp>
        <p:nvSpPr>
          <p:cNvPr id="962" name="Google Shape;962;p76"/>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Diagrammes illustrant le flux des processus ou des données</a:t>
            </a:r>
            <a:endParaRPr>
              <a:latin typeface="Lato"/>
              <a:ea typeface="Lato"/>
              <a:cs typeface="Lato"/>
              <a:sym typeface="La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7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968" name="Google Shape;968;p77"/>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Mockups / Wireframes</a:t>
            </a:r>
            <a:endParaRPr sz="1300">
              <a:solidFill>
                <a:schemeClr val="lt1"/>
              </a:solidFill>
              <a:latin typeface="Lato"/>
              <a:ea typeface="Lato"/>
              <a:cs typeface="Lato"/>
              <a:sym typeface="Lato"/>
            </a:endParaRPr>
          </a:p>
        </p:txBody>
      </p:sp>
      <p:sp>
        <p:nvSpPr>
          <p:cNvPr id="969" name="Google Shape;969;p77"/>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a2</a:t>
            </a:r>
            <a:endParaRPr b="1" sz="900">
              <a:latin typeface="Lato"/>
              <a:ea typeface="Lato"/>
              <a:cs typeface="Lato"/>
              <a:sym typeface="Lato"/>
            </a:endParaRPr>
          </a:p>
        </p:txBody>
      </p:sp>
      <p:sp>
        <p:nvSpPr>
          <p:cNvPr id="970" name="Google Shape;970;p77"/>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Esquisses visuelles des interfaces utilisateur</a:t>
            </a:r>
            <a:endParaRPr>
              <a:latin typeface="Lato"/>
              <a:ea typeface="Lato"/>
              <a:cs typeface="Lato"/>
              <a:sym typeface="La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7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976" name="Google Shape;976;p78"/>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Exigences de Sécurité</a:t>
            </a:r>
            <a:endParaRPr sz="1300">
              <a:solidFill>
                <a:schemeClr val="lt1"/>
              </a:solidFill>
              <a:latin typeface="Lato"/>
              <a:ea typeface="Lato"/>
              <a:cs typeface="Lato"/>
              <a:sym typeface="Lato"/>
            </a:endParaRPr>
          </a:p>
        </p:txBody>
      </p:sp>
      <p:sp>
        <p:nvSpPr>
          <p:cNvPr id="977" name="Google Shape;977;p78"/>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a3</a:t>
            </a:r>
            <a:endParaRPr b="1" sz="900">
              <a:latin typeface="Lato"/>
              <a:ea typeface="Lato"/>
              <a:cs typeface="Lato"/>
              <a:sym typeface="Lato"/>
            </a:endParaRPr>
          </a:p>
        </p:txBody>
      </p:sp>
      <p:sp>
        <p:nvSpPr>
          <p:cNvPr id="978" name="Google Shape;978;p78"/>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Exigences spécifiques en matière de sécurité des données</a:t>
            </a:r>
            <a:endParaRPr>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7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984" name="Google Shape;984;p79"/>
          <p:cNvSpPr/>
          <p:nvPr/>
        </p:nvSpPr>
        <p:spPr>
          <a:xfrm>
            <a:off x="3744790" y="18586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Exigences de Performances</a:t>
            </a:r>
            <a:endParaRPr sz="1300">
              <a:solidFill>
                <a:schemeClr val="lt1"/>
              </a:solidFill>
              <a:latin typeface="Lato"/>
              <a:ea typeface="Lato"/>
              <a:cs typeface="Lato"/>
              <a:sym typeface="Lato"/>
            </a:endParaRPr>
          </a:p>
        </p:txBody>
      </p:sp>
      <p:sp>
        <p:nvSpPr>
          <p:cNvPr id="985" name="Google Shape;985;p79"/>
          <p:cNvSpPr/>
          <p:nvPr/>
        </p:nvSpPr>
        <p:spPr>
          <a:xfrm>
            <a:off x="3427615" y="18181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a4</a:t>
            </a:r>
            <a:endParaRPr b="1" sz="900">
              <a:latin typeface="Lato"/>
              <a:ea typeface="Lato"/>
              <a:cs typeface="Lato"/>
              <a:sym typeface="Lato"/>
            </a:endParaRPr>
          </a:p>
        </p:txBody>
      </p:sp>
      <p:sp>
        <p:nvSpPr>
          <p:cNvPr id="986" name="Google Shape;986;p79"/>
          <p:cNvSpPr/>
          <p:nvPr/>
        </p:nvSpPr>
        <p:spPr>
          <a:xfrm>
            <a:off x="239085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Critères de performance pour les aspects tels que la vitesse de chargement, la capacité à gérer un certain nombre d’utilisateurs, etc..</a:t>
            </a:r>
            <a:endParaRPr>
              <a:latin typeface="Lato"/>
              <a:ea typeface="Lato"/>
              <a:cs typeface="Lato"/>
              <a:sym typeface="La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8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992" name="Google Shape;992;p80"/>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Méthodologie de développement</a:t>
            </a:r>
            <a:endParaRPr sz="1300">
              <a:solidFill>
                <a:schemeClr val="lt1"/>
              </a:solidFill>
              <a:latin typeface="Lato"/>
              <a:ea typeface="Lato"/>
              <a:cs typeface="Lato"/>
              <a:sym typeface="Lato"/>
            </a:endParaRPr>
          </a:p>
        </p:txBody>
      </p:sp>
      <p:sp>
        <p:nvSpPr>
          <p:cNvPr id="993" name="Google Shape;993;p80"/>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a5</a:t>
            </a:r>
            <a:endParaRPr b="1" sz="900">
              <a:latin typeface="Lato"/>
              <a:ea typeface="Lato"/>
              <a:cs typeface="Lato"/>
              <a:sym typeface="Lato"/>
            </a:endParaRPr>
          </a:p>
        </p:txBody>
      </p:sp>
      <p:sp>
        <p:nvSpPr>
          <p:cNvPr id="994" name="Google Shape;994;p80"/>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Méthodologie de gestion de projet et de développement adoptée (Agile, Scrum, Waterfall, Cycle en V)</a:t>
            </a:r>
            <a:endParaRPr>
              <a:latin typeface="Lato"/>
              <a:ea typeface="Lato"/>
              <a:cs typeface="Lato"/>
              <a:sym typeface="La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8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1000" name="Google Shape;1000;p81"/>
          <p:cNvSpPr/>
          <p:nvPr/>
        </p:nvSpPr>
        <p:spPr>
          <a:xfrm>
            <a:off x="3744790" y="18586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Tests et Validation</a:t>
            </a:r>
            <a:endParaRPr sz="1300">
              <a:solidFill>
                <a:schemeClr val="lt1"/>
              </a:solidFill>
              <a:latin typeface="Lato"/>
              <a:ea typeface="Lato"/>
              <a:cs typeface="Lato"/>
              <a:sym typeface="Lato"/>
            </a:endParaRPr>
          </a:p>
        </p:txBody>
      </p:sp>
      <p:sp>
        <p:nvSpPr>
          <p:cNvPr id="1001" name="Google Shape;1001;p81"/>
          <p:cNvSpPr/>
          <p:nvPr/>
        </p:nvSpPr>
        <p:spPr>
          <a:xfrm>
            <a:off x="3427615" y="18181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a6</a:t>
            </a:r>
            <a:endParaRPr b="1" sz="900">
              <a:latin typeface="Lato"/>
              <a:ea typeface="Lato"/>
              <a:cs typeface="Lato"/>
              <a:sym typeface="Lato"/>
            </a:endParaRPr>
          </a:p>
        </p:txBody>
      </p:sp>
      <p:sp>
        <p:nvSpPr>
          <p:cNvPr id="1002" name="Google Shape;1002;p81"/>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Stratégie de tests et critère de validation</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Plan de tests préliminaire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Définitions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8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1008" name="Google Shape;1008;p82"/>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Besoin de formation</a:t>
            </a:r>
            <a:endParaRPr sz="1300">
              <a:solidFill>
                <a:schemeClr val="lt1"/>
              </a:solidFill>
              <a:latin typeface="Lato"/>
              <a:ea typeface="Lato"/>
              <a:cs typeface="Lato"/>
              <a:sym typeface="Lato"/>
            </a:endParaRPr>
          </a:p>
        </p:txBody>
      </p:sp>
      <p:sp>
        <p:nvSpPr>
          <p:cNvPr id="1009" name="Google Shape;1009;p82"/>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a7</a:t>
            </a:r>
            <a:endParaRPr b="1" sz="900">
              <a:latin typeface="Lato"/>
              <a:ea typeface="Lato"/>
              <a:cs typeface="Lato"/>
              <a:sym typeface="Lato"/>
            </a:endParaRPr>
          </a:p>
        </p:txBody>
      </p:sp>
      <p:sp>
        <p:nvSpPr>
          <p:cNvPr id="1010" name="Google Shape;1010;p82"/>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Besoins en formation pour les utilisateurs finaux ou les équipes internes</a:t>
            </a:r>
            <a:endParaRPr>
              <a:latin typeface="Lato"/>
              <a:ea typeface="Lato"/>
              <a:cs typeface="Lato"/>
              <a:sym typeface="La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8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1016" name="Google Shape;1016;p83"/>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Maintenance et Support</a:t>
            </a:r>
            <a:endParaRPr sz="1300">
              <a:solidFill>
                <a:schemeClr val="lt1"/>
              </a:solidFill>
              <a:latin typeface="Lato"/>
              <a:ea typeface="Lato"/>
              <a:cs typeface="Lato"/>
              <a:sym typeface="Lato"/>
            </a:endParaRPr>
          </a:p>
        </p:txBody>
      </p:sp>
      <p:sp>
        <p:nvSpPr>
          <p:cNvPr id="1017" name="Google Shape;1017;p83"/>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a8</a:t>
            </a:r>
            <a:endParaRPr b="1" sz="900">
              <a:latin typeface="Lato"/>
              <a:ea typeface="Lato"/>
              <a:cs typeface="Lato"/>
              <a:sym typeface="Lato"/>
            </a:endParaRPr>
          </a:p>
        </p:txBody>
      </p:sp>
      <p:sp>
        <p:nvSpPr>
          <p:cNvPr id="1018" name="Google Shape;1018;p83"/>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Stratégie de maintenance post-livraison</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Conditions de support technique</a:t>
            </a:r>
            <a:endParaRPr>
              <a:latin typeface="Lato"/>
              <a:ea typeface="Lato"/>
              <a:cs typeface="Lato"/>
              <a:sym typeface="La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8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1024" name="Google Shape;1024;p84"/>
          <p:cNvSpPr/>
          <p:nvPr/>
        </p:nvSpPr>
        <p:spPr>
          <a:xfrm>
            <a:off x="3744790" y="1858640"/>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Evaluation des Performances</a:t>
            </a:r>
            <a:endParaRPr sz="1300">
              <a:solidFill>
                <a:schemeClr val="lt1"/>
              </a:solidFill>
              <a:latin typeface="Lato"/>
              <a:ea typeface="Lato"/>
              <a:cs typeface="Lato"/>
              <a:sym typeface="Lato"/>
            </a:endParaRPr>
          </a:p>
        </p:txBody>
      </p:sp>
      <p:sp>
        <p:nvSpPr>
          <p:cNvPr id="1025" name="Google Shape;1025;p84"/>
          <p:cNvSpPr/>
          <p:nvPr/>
        </p:nvSpPr>
        <p:spPr>
          <a:xfrm>
            <a:off x="3427615" y="1818140"/>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a9</a:t>
            </a:r>
            <a:endParaRPr b="1" sz="900">
              <a:latin typeface="Lato"/>
              <a:ea typeface="Lato"/>
              <a:cs typeface="Lato"/>
              <a:sym typeface="Lato"/>
            </a:endParaRPr>
          </a:p>
        </p:txBody>
      </p:sp>
      <p:sp>
        <p:nvSpPr>
          <p:cNvPr id="1026" name="Google Shape;1026;p84"/>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Critère d’évaluation du succès du projet</a:t>
            </a:r>
            <a:endParaRPr>
              <a:latin typeface="Lato"/>
              <a:ea typeface="Lato"/>
              <a:cs typeface="Lato"/>
              <a:sym typeface="Lat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8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Eléments Facultatifs (mais à prendre en compte dans la phase de développement)</a:t>
            </a:r>
            <a:endParaRPr/>
          </a:p>
        </p:txBody>
      </p:sp>
      <p:sp>
        <p:nvSpPr>
          <p:cNvPr id="1032" name="Google Shape;1032;p85"/>
          <p:cNvSpPr/>
          <p:nvPr/>
        </p:nvSpPr>
        <p:spPr>
          <a:xfrm>
            <a:off x="3744790" y="1868715"/>
            <a:ext cx="1971600" cy="3429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Références et Annexes</a:t>
            </a:r>
            <a:endParaRPr sz="1300">
              <a:solidFill>
                <a:schemeClr val="lt1"/>
              </a:solidFill>
              <a:latin typeface="Lato"/>
              <a:ea typeface="Lato"/>
              <a:cs typeface="Lato"/>
              <a:sym typeface="Lato"/>
            </a:endParaRPr>
          </a:p>
        </p:txBody>
      </p:sp>
      <p:sp>
        <p:nvSpPr>
          <p:cNvPr id="1033" name="Google Shape;1033;p85"/>
          <p:cNvSpPr/>
          <p:nvPr/>
        </p:nvSpPr>
        <p:spPr>
          <a:xfrm>
            <a:off x="3427615" y="1828215"/>
            <a:ext cx="454200" cy="423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latin typeface="Lato"/>
                <a:ea typeface="Lato"/>
                <a:cs typeface="Lato"/>
                <a:sym typeface="Lato"/>
              </a:rPr>
              <a:t>a</a:t>
            </a:r>
            <a:endParaRPr b="1" sz="900">
              <a:latin typeface="Lato"/>
              <a:ea typeface="Lato"/>
              <a:cs typeface="Lato"/>
              <a:sym typeface="Lato"/>
            </a:endParaRPr>
          </a:p>
          <a:p>
            <a:pPr indent="0" lvl="0" marL="0" rtl="0" algn="ctr">
              <a:spcBef>
                <a:spcPts val="0"/>
              </a:spcBef>
              <a:spcAft>
                <a:spcPts val="0"/>
              </a:spcAft>
              <a:buNone/>
            </a:pPr>
            <a:r>
              <a:rPr b="1" lang="fr" sz="900">
                <a:latin typeface="Lato"/>
                <a:ea typeface="Lato"/>
                <a:cs typeface="Lato"/>
                <a:sym typeface="Lato"/>
              </a:rPr>
              <a:t>10</a:t>
            </a:r>
            <a:endParaRPr b="1" sz="900">
              <a:latin typeface="Lato"/>
              <a:ea typeface="Lato"/>
              <a:cs typeface="Lato"/>
              <a:sym typeface="Lato"/>
            </a:endParaRPr>
          </a:p>
        </p:txBody>
      </p:sp>
      <p:sp>
        <p:nvSpPr>
          <p:cNvPr id="1034" name="Google Shape;1034;p85"/>
          <p:cNvSpPr/>
          <p:nvPr/>
        </p:nvSpPr>
        <p:spPr>
          <a:xfrm>
            <a:off x="2145900" y="2382575"/>
            <a:ext cx="4852200" cy="9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Liens vers des documents connexes, références ou annexes</a:t>
            </a:r>
            <a:endParaRPr>
              <a:latin typeface="Lato"/>
              <a:ea typeface="Lato"/>
              <a:cs typeface="Lato"/>
              <a:sym typeface="La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8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Fin du cours 1 !</a:t>
            </a:r>
            <a:endParaRPr/>
          </a:p>
          <a:p>
            <a:pPr indent="0" lvl="0" marL="0" rtl="0" algn="l">
              <a:spcBef>
                <a:spcPts val="0"/>
              </a:spcBef>
              <a:spcAft>
                <a:spcPts val="0"/>
              </a:spcAft>
              <a:buNone/>
            </a:pPr>
            <a:r>
              <a:rPr lang="fr"/>
              <a:t>Des questions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8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Cours 2 </a:t>
            </a:r>
            <a:endParaRPr/>
          </a:p>
          <a:p>
            <a:pPr indent="0" lvl="0" marL="0" rtl="0" algn="l">
              <a:spcBef>
                <a:spcPts val="0"/>
              </a:spcBef>
              <a:spcAft>
                <a:spcPts val="0"/>
              </a:spcAft>
              <a:buNone/>
            </a:pPr>
            <a:r>
              <a:rPr lang="fr"/>
              <a:t>TP sur les outils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88"/>
          <p:cNvSpPr txBox="1"/>
          <p:nvPr>
            <p:ph type="title"/>
          </p:nvPr>
        </p:nvSpPr>
        <p:spPr>
          <a:xfrm>
            <a:off x="1297500" y="393750"/>
            <a:ext cx="2389500" cy="5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1050" name="Google Shape;1050;p88"/>
          <p:cNvSpPr/>
          <p:nvPr/>
        </p:nvSpPr>
        <p:spPr>
          <a:xfrm>
            <a:off x="3161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1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051" name="Google Shape;1051;p88"/>
          <p:cNvSpPr/>
          <p:nvPr/>
        </p:nvSpPr>
        <p:spPr>
          <a:xfrm>
            <a:off x="17458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2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052" name="Google Shape;1052;p88"/>
          <p:cNvSpPr/>
          <p:nvPr/>
        </p:nvSpPr>
        <p:spPr>
          <a:xfrm>
            <a:off x="31755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3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053" name="Google Shape;1053;p88"/>
          <p:cNvSpPr/>
          <p:nvPr/>
        </p:nvSpPr>
        <p:spPr>
          <a:xfrm>
            <a:off x="46052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4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054" name="Google Shape;1054;p88"/>
          <p:cNvSpPr/>
          <p:nvPr/>
        </p:nvSpPr>
        <p:spPr>
          <a:xfrm>
            <a:off x="60349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5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055" name="Google Shape;1055;p88"/>
          <p:cNvSpPr/>
          <p:nvPr/>
        </p:nvSpPr>
        <p:spPr>
          <a:xfrm>
            <a:off x="74646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6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056" name="Google Shape;1056;p88"/>
          <p:cNvSpPr/>
          <p:nvPr/>
        </p:nvSpPr>
        <p:spPr>
          <a:xfrm>
            <a:off x="17458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057" name="Google Shape;1057;p88"/>
          <p:cNvSpPr/>
          <p:nvPr/>
        </p:nvSpPr>
        <p:spPr>
          <a:xfrm>
            <a:off x="3161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058" name="Google Shape;1058;p88"/>
          <p:cNvSpPr/>
          <p:nvPr/>
        </p:nvSpPr>
        <p:spPr>
          <a:xfrm>
            <a:off x="31755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059" name="Google Shape;1059;p88"/>
          <p:cNvSpPr/>
          <p:nvPr/>
        </p:nvSpPr>
        <p:spPr>
          <a:xfrm>
            <a:off x="46052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060" name="Google Shape;1060;p88"/>
          <p:cNvSpPr/>
          <p:nvPr/>
        </p:nvSpPr>
        <p:spPr>
          <a:xfrm>
            <a:off x="60349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061" name="Google Shape;1061;p88"/>
          <p:cNvSpPr/>
          <p:nvPr/>
        </p:nvSpPr>
        <p:spPr>
          <a:xfrm>
            <a:off x="7464625" y="1441938"/>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062" name="Google Shape;1062;p88"/>
          <p:cNvSpPr/>
          <p:nvPr/>
        </p:nvSpPr>
        <p:spPr>
          <a:xfrm>
            <a:off x="6550225" y="284550"/>
            <a:ext cx="2340300" cy="685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
        <p:nvSpPr>
          <p:cNvPr id="1063" name="Google Shape;1063;p88"/>
          <p:cNvSpPr/>
          <p:nvPr/>
        </p:nvSpPr>
        <p:spPr>
          <a:xfrm>
            <a:off x="1694975" y="1389150"/>
            <a:ext cx="1415100" cy="2041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8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Déroulé de la séance</a:t>
            </a:r>
            <a:endParaRPr/>
          </a:p>
        </p:txBody>
      </p:sp>
      <p:sp>
        <p:nvSpPr>
          <p:cNvPr id="1069" name="Google Shape;1069;p89"/>
          <p:cNvSpPr/>
          <p:nvPr/>
        </p:nvSpPr>
        <p:spPr>
          <a:xfrm>
            <a:off x="769850" y="2241175"/>
            <a:ext cx="927900" cy="33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13h - 13h45</a:t>
            </a:r>
            <a:endParaRPr sz="1000">
              <a:latin typeface="Lato"/>
              <a:ea typeface="Lato"/>
              <a:cs typeface="Lato"/>
              <a:sym typeface="Lato"/>
            </a:endParaRPr>
          </a:p>
        </p:txBody>
      </p:sp>
      <p:sp>
        <p:nvSpPr>
          <p:cNvPr id="1070" name="Google Shape;1070;p89"/>
          <p:cNvSpPr/>
          <p:nvPr/>
        </p:nvSpPr>
        <p:spPr>
          <a:xfrm>
            <a:off x="1831700" y="2241200"/>
            <a:ext cx="1109400" cy="33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13h45 -14h30</a:t>
            </a:r>
            <a:endParaRPr sz="1000">
              <a:latin typeface="Lato"/>
              <a:ea typeface="Lato"/>
              <a:cs typeface="Lato"/>
              <a:sym typeface="Lato"/>
            </a:endParaRPr>
          </a:p>
        </p:txBody>
      </p:sp>
      <p:sp>
        <p:nvSpPr>
          <p:cNvPr id="1071" name="Google Shape;1071;p89"/>
          <p:cNvSpPr/>
          <p:nvPr/>
        </p:nvSpPr>
        <p:spPr>
          <a:xfrm>
            <a:off x="769850" y="2656925"/>
            <a:ext cx="927900" cy="13188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15 minutes par personne</a:t>
            </a:r>
            <a:endParaRPr sz="1000">
              <a:latin typeface="Lato"/>
              <a:ea typeface="Lato"/>
              <a:cs typeface="Lato"/>
              <a:sym typeface="Lato"/>
            </a:endParaRPr>
          </a:p>
        </p:txBody>
      </p:sp>
      <p:sp>
        <p:nvSpPr>
          <p:cNvPr id="1072" name="Google Shape;1072;p89"/>
          <p:cNvSpPr/>
          <p:nvPr/>
        </p:nvSpPr>
        <p:spPr>
          <a:xfrm>
            <a:off x="1831700" y="2656950"/>
            <a:ext cx="1109400" cy="13188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Correction</a:t>
            </a:r>
            <a:endParaRPr sz="1000">
              <a:latin typeface="Lato"/>
              <a:ea typeface="Lato"/>
              <a:cs typeface="Lato"/>
              <a:sym typeface="Lato"/>
            </a:endParaRPr>
          </a:p>
        </p:txBody>
      </p:sp>
      <p:sp>
        <p:nvSpPr>
          <p:cNvPr id="1073" name="Google Shape;1073;p89"/>
          <p:cNvSpPr/>
          <p:nvPr/>
        </p:nvSpPr>
        <p:spPr>
          <a:xfrm>
            <a:off x="800100" y="1868025"/>
            <a:ext cx="2141100" cy="2118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latin typeface="Lato"/>
                <a:ea typeface="Lato"/>
                <a:cs typeface="Lato"/>
                <a:sym typeface="Lato"/>
              </a:rPr>
              <a:t>Diagramme Bête à Cornes</a:t>
            </a:r>
            <a:endParaRPr b="1" sz="1000">
              <a:latin typeface="Lato"/>
              <a:ea typeface="Lato"/>
              <a:cs typeface="Lato"/>
              <a:sym typeface="Lato"/>
            </a:endParaRPr>
          </a:p>
        </p:txBody>
      </p:sp>
      <p:sp>
        <p:nvSpPr>
          <p:cNvPr id="1074" name="Google Shape;1074;p89"/>
          <p:cNvSpPr/>
          <p:nvPr/>
        </p:nvSpPr>
        <p:spPr>
          <a:xfrm>
            <a:off x="4212050" y="2241175"/>
            <a:ext cx="927900" cy="33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14h30 - 15h</a:t>
            </a:r>
            <a:endParaRPr sz="1000">
              <a:latin typeface="Lato"/>
              <a:ea typeface="Lato"/>
              <a:cs typeface="Lato"/>
              <a:sym typeface="Lato"/>
            </a:endParaRPr>
          </a:p>
        </p:txBody>
      </p:sp>
      <p:sp>
        <p:nvSpPr>
          <p:cNvPr id="1075" name="Google Shape;1075;p89"/>
          <p:cNvSpPr/>
          <p:nvPr/>
        </p:nvSpPr>
        <p:spPr>
          <a:xfrm>
            <a:off x="3021875" y="2241125"/>
            <a:ext cx="1109400" cy="17346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Changement de groupe</a:t>
            </a:r>
            <a:endParaRPr sz="1000">
              <a:latin typeface="Lato"/>
              <a:ea typeface="Lato"/>
              <a:cs typeface="Lato"/>
              <a:sym typeface="Lato"/>
            </a:endParaRPr>
          </a:p>
        </p:txBody>
      </p:sp>
      <p:sp>
        <p:nvSpPr>
          <p:cNvPr id="1076" name="Google Shape;1076;p89"/>
          <p:cNvSpPr/>
          <p:nvPr/>
        </p:nvSpPr>
        <p:spPr>
          <a:xfrm>
            <a:off x="5220725" y="2656925"/>
            <a:ext cx="732600" cy="13188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Lato"/>
                <a:ea typeface="Lato"/>
                <a:cs typeface="Lato"/>
                <a:sym typeface="Lato"/>
              </a:rPr>
              <a:t>PAUSE</a:t>
            </a:r>
            <a:endParaRPr sz="1100">
              <a:latin typeface="Lato"/>
              <a:ea typeface="Lato"/>
              <a:cs typeface="Lato"/>
              <a:sym typeface="Lato"/>
            </a:endParaRPr>
          </a:p>
        </p:txBody>
      </p:sp>
      <p:sp>
        <p:nvSpPr>
          <p:cNvPr id="1077" name="Google Shape;1077;p89"/>
          <p:cNvSpPr/>
          <p:nvPr/>
        </p:nvSpPr>
        <p:spPr>
          <a:xfrm>
            <a:off x="5220725" y="2241200"/>
            <a:ext cx="757800" cy="332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15h00 - 15h15</a:t>
            </a:r>
            <a:endParaRPr sz="1000">
              <a:latin typeface="Lato"/>
              <a:ea typeface="Lato"/>
              <a:cs typeface="Lato"/>
              <a:sym typeface="Lato"/>
            </a:endParaRPr>
          </a:p>
        </p:txBody>
      </p:sp>
      <p:sp>
        <p:nvSpPr>
          <p:cNvPr id="1078" name="Google Shape;1078;p89"/>
          <p:cNvSpPr/>
          <p:nvPr/>
        </p:nvSpPr>
        <p:spPr>
          <a:xfrm>
            <a:off x="4212050" y="1868025"/>
            <a:ext cx="4146900" cy="2118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latin typeface="Lato"/>
                <a:ea typeface="Lato"/>
                <a:cs typeface="Lato"/>
                <a:sym typeface="Lato"/>
              </a:rPr>
              <a:t>Fiche de cadrage</a:t>
            </a:r>
            <a:endParaRPr b="1" sz="1000">
              <a:latin typeface="Lato"/>
              <a:ea typeface="Lato"/>
              <a:cs typeface="Lato"/>
              <a:sym typeface="Lato"/>
            </a:endParaRPr>
          </a:p>
        </p:txBody>
      </p:sp>
      <p:sp>
        <p:nvSpPr>
          <p:cNvPr id="1079" name="Google Shape;1079;p89"/>
          <p:cNvSpPr/>
          <p:nvPr/>
        </p:nvSpPr>
        <p:spPr>
          <a:xfrm>
            <a:off x="4212050" y="2656925"/>
            <a:ext cx="927900" cy="13188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30 minutes par personne</a:t>
            </a:r>
            <a:endParaRPr sz="1000">
              <a:latin typeface="Lato"/>
              <a:ea typeface="Lato"/>
              <a:cs typeface="Lato"/>
              <a:sym typeface="Lato"/>
            </a:endParaRPr>
          </a:p>
          <a:p>
            <a:pPr indent="0" lvl="0" marL="0" rtl="0" algn="ctr">
              <a:spcBef>
                <a:spcPts val="0"/>
              </a:spcBef>
              <a:spcAft>
                <a:spcPts val="0"/>
              </a:spcAft>
              <a:buNone/>
            </a:pPr>
            <a:r>
              <a:rPr lang="fr" sz="1000">
                <a:latin typeface="Lato"/>
                <a:ea typeface="Lato"/>
                <a:cs typeface="Lato"/>
                <a:sym typeface="Lato"/>
              </a:rPr>
              <a:t>(1)</a:t>
            </a:r>
            <a:endParaRPr sz="1000">
              <a:latin typeface="Lato"/>
              <a:ea typeface="Lato"/>
              <a:cs typeface="Lato"/>
              <a:sym typeface="Lato"/>
            </a:endParaRPr>
          </a:p>
        </p:txBody>
      </p:sp>
      <p:sp>
        <p:nvSpPr>
          <p:cNvPr id="1080" name="Google Shape;1080;p89"/>
          <p:cNvSpPr/>
          <p:nvPr/>
        </p:nvSpPr>
        <p:spPr>
          <a:xfrm>
            <a:off x="6059300" y="2241200"/>
            <a:ext cx="1109400" cy="33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15h15 - 16h15</a:t>
            </a:r>
            <a:endParaRPr sz="1000">
              <a:latin typeface="Lato"/>
              <a:ea typeface="Lato"/>
              <a:cs typeface="Lato"/>
              <a:sym typeface="Lato"/>
            </a:endParaRPr>
          </a:p>
        </p:txBody>
      </p:sp>
      <p:sp>
        <p:nvSpPr>
          <p:cNvPr id="1081" name="Google Shape;1081;p89"/>
          <p:cNvSpPr/>
          <p:nvPr/>
        </p:nvSpPr>
        <p:spPr>
          <a:xfrm>
            <a:off x="6059300" y="2656950"/>
            <a:ext cx="1109400" cy="13188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30 minutes par personne</a:t>
            </a:r>
            <a:endParaRPr sz="1000">
              <a:latin typeface="Lato"/>
              <a:ea typeface="Lato"/>
              <a:cs typeface="Lato"/>
              <a:sym typeface="Lato"/>
            </a:endParaRPr>
          </a:p>
          <a:p>
            <a:pPr indent="0" lvl="0" marL="0" rtl="0" algn="ctr">
              <a:spcBef>
                <a:spcPts val="0"/>
              </a:spcBef>
              <a:spcAft>
                <a:spcPts val="0"/>
              </a:spcAft>
              <a:buNone/>
            </a:pPr>
            <a:r>
              <a:rPr lang="fr" sz="1000">
                <a:latin typeface="Lato"/>
                <a:ea typeface="Lato"/>
                <a:cs typeface="Lato"/>
                <a:sym typeface="Lato"/>
              </a:rPr>
              <a:t>(2, 3)</a:t>
            </a:r>
            <a:endParaRPr sz="1000">
              <a:latin typeface="Lato"/>
              <a:ea typeface="Lato"/>
              <a:cs typeface="Lato"/>
              <a:sym typeface="Lato"/>
            </a:endParaRPr>
          </a:p>
        </p:txBody>
      </p:sp>
      <p:sp>
        <p:nvSpPr>
          <p:cNvPr id="1082" name="Google Shape;1082;p89"/>
          <p:cNvSpPr/>
          <p:nvPr/>
        </p:nvSpPr>
        <p:spPr>
          <a:xfrm>
            <a:off x="7249475" y="2241175"/>
            <a:ext cx="1109400" cy="3327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16h15 - 17h00</a:t>
            </a:r>
            <a:endParaRPr sz="1000">
              <a:latin typeface="Lato"/>
              <a:ea typeface="Lato"/>
              <a:cs typeface="Lato"/>
              <a:sym typeface="Lato"/>
            </a:endParaRPr>
          </a:p>
        </p:txBody>
      </p:sp>
      <p:sp>
        <p:nvSpPr>
          <p:cNvPr id="1083" name="Google Shape;1083;p89"/>
          <p:cNvSpPr/>
          <p:nvPr/>
        </p:nvSpPr>
        <p:spPr>
          <a:xfrm>
            <a:off x="7274675" y="2656950"/>
            <a:ext cx="1084200" cy="13188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latin typeface="Lato"/>
                <a:ea typeface="Lato"/>
                <a:cs typeface="Lato"/>
                <a:sym typeface="Lato"/>
              </a:rPr>
              <a:t>Correction</a:t>
            </a:r>
            <a:endParaRPr sz="1000">
              <a:latin typeface="Lato"/>
              <a:ea typeface="Lato"/>
              <a:cs typeface="Lato"/>
              <a:sym typeface="La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9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Cours 3 </a:t>
            </a:r>
            <a:endParaRPr/>
          </a:p>
          <a:p>
            <a:pPr indent="0" lvl="0" marL="0" rtl="0" algn="l">
              <a:spcBef>
                <a:spcPts val="0"/>
              </a:spcBef>
              <a:spcAft>
                <a:spcPts val="0"/>
              </a:spcAft>
              <a:buNone/>
            </a:pPr>
            <a:r>
              <a:rPr lang="fr"/>
              <a:t>L’analyse fonctionnelle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91"/>
          <p:cNvSpPr txBox="1"/>
          <p:nvPr>
            <p:ph type="title"/>
          </p:nvPr>
        </p:nvSpPr>
        <p:spPr>
          <a:xfrm>
            <a:off x="1297500" y="393750"/>
            <a:ext cx="2389500" cy="5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1094" name="Google Shape;1094;p91"/>
          <p:cNvSpPr/>
          <p:nvPr/>
        </p:nvSpPr>
        <p:spPr>
          <a:xfrm>
            <a:off x="3161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1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095" name="Google Shape;1095;p91"/>
          <p:cNvSpPr/>
          <p:nvPr/>
        </p:nvSpPr>
        <p:spPr>
          <a:xfrm>
            <a:off x="17458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2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096" name="Google Shape;1096;p91"/>
          <p:cNvSpPr/>
          <p:nvPr/>
        </p:nvSpPr>
        <p:spPr>
          <a:xfrm>
            <a:off x="31755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3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097" name="Google Shape;1097;p91"/>
          <p:cNvSpPr/>
          <p:nvPr/>
        </p:nvSpPr>
        <p:spPr>
          <a:xfrm>
            <a:off x="46052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4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098" name="Google Shape;1098;p91"/>
          <p:cNvSpPr/>
          <p:nvPr/>
        </p:nvSpPr>
        <p:spPr>
          <a:xfrm>
            <a:off x="60349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5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099" name="Google Shape;1099;p91"/>
          <p:cNvSpPr/>
          <p:nvPr/>
        </p:nvSpPr>
        <p:spPr>
          <a:xfrm>
            <a:off x="7464625" y="1865825"/>
            <a:ext cx="1313400" cy="145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Cours 6 </a:t>
            </a:r>
            <a:endParaRPr b="1"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100" name="Google Shape;1100;p91"/>
          <p:cNvSpPr/>
          <p:nvPr/>
        </p:nvSpPr>
        <p:spPr>
          <a:xfrm>
            <a:off x="17458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1" name="Google Shape;1101;p91"/>
          <p:cNvSpPr/>
          <p:nvPr/>
        </p:nvSpPr>
        <p:spPr>
          <a:xfrm>
            <a:off x="3161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2" name="Google Shape;1102;p91"/>
          <p:cNvSpPr/>
          <p:nvPr/>
        </p:nvSpPr>
        <p:spPr>
          <a:xfrm>
            <a:off x="31755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3" name="Google Shape;1103;p91"/>
          <p:cNvSpPr/>
          <p:nvPr/>
        </p:nvSpPr>
        <p:spPr>
          <a:xfrm>
            <a:off x="46052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4" name="Google Shape;1104;p91"/>
          <p:cNvSpPr/>
          <p:nvPr/>
        </p:nvSpPr>
        <p:spPr>
          <a:xfrm>
            <a:off x="6034925" y="1441950"/>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5" name="Google Shape;1105;p91"/>
          <p:cNvSpPr/>
          <p:nvPr/>
        </p:nvSpPr>
        <p:spPr>
          <a:xfrm>
            <a:off x="7464625" y="1441938"/>
            <a:ext cx="13134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106" name="Google Shape;1106;p91"/>
          <p:cNvSpPr/>
          <p:nvPr/>
        </p:nvSpPr>
        <p:spPr>
          <a:xfrm>
            <a:off x="6550225" y="284550"/>
            <a:ext cx="2340300" cy="685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
        <p:nvSpPr>
          <p:cNvPr id="1107" name="Google Shape;1107;p91"/>
          <p:cNvSpPr/>
          <p:nvPr/>
        </p:nvSpPr>
        <p:spPr>
          <a:xfrm>
            <a:off x="3124675" y="1389150"/>
            <a:ext cx="1415100" cy="2041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Définitions</a:t>
            </a:r>
            <a:endParaRPr/>
          </a:p>
        </p:txBody>
      </p:sp>
      <p:sp>
        <p:nvSpPr>
          <p:cNvPr id="199" name="Google Shape;199;p20"/>
          <p:cNvSpPr txBox="1"/>
          <p:nvPr>
            <p:ph idx="1" type="body"/>
          </p:nvPr>
        </p:nvSpPr>
        <p:spPr>
          <a:xfrm>
            <a:off x="1297500" y="1567550"/>
            <a:ext cx="70389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 cahier des charges est un document formalisant les besoins et attentes d’un projet. Il sert de base de référence pour tous les acteurs impliqués.</a:t>
            </a:r>
            <a:endParaRPr/>
          </a:p>
        </p:txBody>
      </p:sp>
      <p:sp>
        <p:nvSpPr>
          <p:cNvPr id="200" name="Google Shape;200;p20"/>
          <p:cNvSpPr/>
          <p:nvPr/>
        </p:nvSpPr>
        <p:spPr>
          <a:xfrm>
            <a:off x="3603300" y="2847850"/>
            <a:ext cx="1834500" cy="108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201" name="Google Shape;201;p20"/>
          <p:cNvSpPr/>
          <p:nvPr/>
        </p:nvSpPr>
        <p:spPr>
          <a:xfrm>
            <a:off x="6372225" y="2847850"/>
            <a:ext cx="1834500" cy="108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Spécifications Techniques</a:t>
            </a:r>
            <a:endParaRPr>
              <a:latin typeface="Lato"/>
              <a:ea typeface="Lato"/>
              <a:cs typeface="Lato"/>
              <a:sym typeface="Lato"/>
            </a:endParaRPr>
          </a:p>
        </p:txBody>
      </p:sp>
      <p:cxnSp>
        <p:nvCxnSpPr>
          <p:cNvPr id="202" name="Google Shape;202;p20"/>
          <p:cNvCxnSpPr>
            <a:stCxn id="200" idx="3"/>
            <a:endCxn id="201" idx="1"/>
          </p:cNvCxnSpPr>
          <p:nvPr/>
        </p:nvCxnSpPr>
        <p:spPr>
          <a:xfrm>
            <a:off x="5437800" y="3387850"/>
            <a:ext cx="934500" cy="0"/>
          </a:xfrm>
          <a:prstGeom prst="straightConnector1">
            <a:avLst/>
          </a:prstGeom>
          <a:noFill/>
          <a:ln cap="flat" cmpd="sng" w="9525">
            <a:solidFill>
              <a:schemeClr val="dk2"/>
            </a:solidFill>
            <a:prstDash val="solid"/>
            <a:round/>
            <a:headEnd len="med" w="med" type="stealth"/>
            <a:tailEnd len="med" w="med" type="triangle"/>
          </a:ln>
        </p:spPr>
      </p:cxnSp>
      <p:sp>
        <p:nvSpPr>
          <p:cNvPr id="203" name="Google Shape;203;p20"/>
          <p:cNvSpPr txBox="1"/>
          <p:nvPr/>
        </p:nvSpPr>
        <p:spPr>
          <a:xfrm>
            <a:off x="3500400" y="4005125"/>
            <a:ext cx="20403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Document côté CLIENT</a:t>
            </a:r>
            <a:endParaRPr sz="1300">
              <a:solidFill>
                <a:schemeClr val="lt1"/>
              </a:solidFill>
              <a:latin typeface="Lato"/>
              <a:ea typeface="Lato"/>
              <a:cs typeface="Lato"/>
              <a:sym typeface="Lato"/>
            </a:endParaRPr>
          </a:p>
        </p:txBody>
      </p:sp>
      <p:sp>
        <p:nvSpPr>
          <p:cNvPr id="204" name="Google Shape;204;p20"/>
          <p:cNvSpPr txBox="1"/>
          <p:nvPr/>
        </p:nvSpPr>
        <p:spPr>
          <a:xfrm>
            <a:off x="6269325" y="4005125"/>
            <a:ext cx="20403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Document côté MOE</a:t>
            </a:r>
            <a:endParaRPr sz="1300">
              <a:solidFill>
                <a:schemeClr val="lt1"/>
              </a:solidFill>
              <a:latin typeface="Lato"/>
              <a:ea typeface="Lato"/>
              <a:cs typeface="Lato"/>
              <a:sym typeface="Lato"/>
            </a:endParaRPr>
          </a:p>
        </p:txBody>
      </p:sp>
      <p:sp>
        <p:nvSpPr>
          <p:cNvPr id="205" name="Google Shape;205;p20"/>
          <p:cNvSpPr/>
          <p:nvPr/>
        </p:nvSpPr>
        <p:spPr>
          <a:xfrm>
            <a:off x="834375" y="2847850"/>
            <a:ext cx="1834500" cy="108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Appel d’offre</a:t>
            </a:r>
            <a:endParaRPr>
              <a:latin typeface="Lato"/>
              <a:ea typeface="Lato"/>
              <a:cs typeface="Lato"/>
              <a:sym typeface="Lato"/>
            </a:endParaRPr>
          </a:p>
        </p:txBody>
      </p:sp>
      <p:cxnSp>
        <p:nvCxnSpPr>
          <p:cNvPr id="206" name="Google Shape;206;p20"/>
          <p:cNvCxnSpPr/>
          <p:nvPr/>
        </p:nvCxnSpPr>
        <p:spPr>
          <a:xfrm>
            <a:off x="2668875" y="3387850"/>
            <a:ext cx="934500" cy="0"/>
          </a:xfrm>
          <a:prstGeom prst="straightConnector1">
            <a:avLst/>
          </a:prstGeom>
          <a:noFill/>
          <a:ln cap="flat" cmpd="sng" w="9525">
            <a:solidFill>
              <a:schemeClr val="dk2"/>
            </a:solidFill>
            <a:prstDash val="solid"/>
            <a:round/>
            <a:headEnd len="med" w="med" type="stealth"/>
            <a:tailEnd len="med" w="med" type="triangl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9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Objectif de l’analyse fonctionnelle</a:t>
            </a:r>
            <a:endParaRPr/>
          </a:p>
        </p:txBody>
      </p:sp>
      <p:sp>
        <p:nvSpPr>
          <p:cNvPr id="1113" name="Google Shape;1113;p92"/>
          <p:cNvSpPr txBox="1"/>
          <p:nvPr>
            <p:ph idx="1" type="body"/>
          </p:nvPr>
        </p:nvSpPr>
        <p:spPr>
          <a:xfrm>
            <a:off x="1297500" y="1102125"/>
            <a:ext cx="7038900" cy="914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L’analyse fonctionnelle est une méthode de travail appliquée lors de la conception d’un produit. Plutôt que de se focaliser sur le produit fini, l’équipe projet construit la solution pas à pas, en se focalisant uniquement sur les fonctions nécessaires à satisfaire le besoin de l’utilisateur. </a:t>
            </a:r>
            <a:endParaRPr/>
          </a:p>
        </p:txBody>
      </p:sp>
      <p:sp>
        <p:nvSpPr>
          <p:cNvPr id="1114" name="Google Shape;1114;p92"/>
          <p:cNvSpPr/>
          <p:nvPr/>
        </p:nvSpPr>
        <p:spPr>
          <a:xfrm>
            <a:off x="934300" y="38076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Recensement</a:t>
            </a:r>
            <a:endParaRPr sz="1200">
              <a:latin typeface="Lato"/>
              <a:ea typeface="Lato"/>
              <a:cs typeface="Lato"/>
              <a:sym typeface="Lato"/>
            </a:endParaRPr>
          </a:p>
        </p:txBody>
      </p:sp>
      <p:sp>
        <p:nvSpPr>
          <p:cNvPr id="1115" name="Google Shape;1115;p92"/>
          <p:cNvSpPr/>
          <p:nvPr/>
        </p:nvSpPr>
        <p:spPr>
          <a:xfrm>
            <a:off x="2413700" y="38076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Caractérisation</a:t>
            </a:r>
            <a:endParaRPr sz="1200">
              <a:latin typeface="Lato"/>
              <a:ea typeface="Lato"/>
              <a:cs typeface="Lato"/>
              <a:sym typeface="Lato"/>
            </a:endParaRPr>
          </a:p>
        </p:txBody>
      </p:sp>
      <p:sp>
        <p:nvSpPr>
          <p:cNvPr id="1116" name="Google Shape;1116;p92"/>
          <p:cNvSpPr/>
          <p:nvPr/>
        </p:nvSpPr>
        <p:spPr>
          <a:xfrm>
            <a:off x="3893100" y="38076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Organisation</a:t>
            </a:r>
            <a:endParaRPr sz="1200">
              <a:latin typeface="Lato"/>
              <a:ea typeface="Lato"/>
              <a:cs typeface="Lato"/>
              <a:sym typeface="Lato"/>
            </a:endParaRPr>
          </a:p>
        </p:txBody>
      </p:sp>
      <p:sp>
        <p:nvSpPr>
          <p:cNvPr id="1117" name="Google Shape;1117;p92"/>
          <p:cNvSpPr/>
          <p:nvPr/>
        </p:nvSpPr>
        <p:spPr>
          <a:xfrm>
            <a:off x="5372500" y="38076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Hiérarchisation</a:t>
            </a:r>
            <a:endParaRPr sz="1200">
              <a:latin typeface="Lato"/>
              <a:ea typeface="Lato"/>
              <a:cs typeface="Lato"/>
              <a:sym typeface="Lato"/>
            </a:endParaRPr>
          </a:p>
        </p:txBody>
      </p:sp>
      <p:sp>
        <p:nvSpPr>
          <p:cNvPr id="1118" name="Google Shape;1118;p92"/>
          <p:cNvSpPr/>
          <p:nvPr/>
        </p:nvSpPr>
        <p:spPr>
          <a:xfrm>
            <a:off x="6851900" y="38076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Valorisation</a:t>
            </a:r>
            <a:endParaRPr sz="1200">
              <a:latin typeface="Lato"/>
              <a:ea typeface="Lato"/>
              <a:cs typeface="Lato"/>
              <a:sym typeface="Lato"/>
            </a:endParaRPr>
          </a:p>
        </p:txBody>
      </p:sp>
      <p:sp>
        <p:nvSpPr>
          <p:cNvPr id="1119" name="Google Shape;1119;p92"/>
          <p:cNvSpPr/>
          <p:nvPr/>
        </p:nvSpPr>
        <p:spPr>
          <a:xfrm>
            <a:off x="1543050" y="25717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Equipe projet</a:t>
            </a:r>
            <a:endParaRPr>
              <a:latin typeface="Lato"/>
              <a:ea typeface="Lato"/>
              <a:cs typeface="Lato"/>
              <a:sym typeface="Lato"/>
            </a:endParaRPr>
          </a:p>
        </p:txBody>
      </p:sp>
      <p:sp>
        <p:nvSpPr>
          <p:cNvPr id="1120" name="Google Shape;1120;p92"/>
          <p:cNvSpPr/>
          <p:nvPr/>
        </p:nvSpPr>
        <p:spPr>
          <a:xfrm>
            <a:off x="6121500" y="25717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121" name="Google Shape;1121;p92"/>
          <p:cNvSpPr/>
          <p:nvPr/>
        </p:nvSpPr>
        <p:spPr>
          <a:xfrm>
            <a:off x="5800700" y="2731925"/>
            <a:ext cx="8652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a:t>
            </a:r>
            <a:endParaRPr>
              <a:latin typeface="Lato"/>
              <a:ea typeface="Lato"/>
              <a:cs typeface="Lato"/>
              <a:sym typeface="Lato"/>
            </a:endParaRPr>
          </a:p>
        </p:txBody>
      </p:sp>
      <p:cxnSp>
        <p:nvCxnSpPr>
          <p:cNvPr id="1122" name="Google Shape;1122;p92"/>
          <p:cNvCxnSpPr>
            <a:stCxn id="1119" idx="3"/>
            <a:endCxn id="1121" idx="1"/>
          </p:cNvCxnSpPr>
          <p:nvPr/>
        </p:nvCxnSpPr>
        <p:spPr>
          <a:xfrm>
            <a:off x="3343350" y="2751750"/>
            <a:ext cx="2457300" cy="160200"/>
          </a:xfrm>
          <a:prstGeom prst="curvedConnector3">
            <a:avLst>
              <a:gd fmla="val 50001" name="adj1"/>
            </a:avLst>
          </a:prstGeom>
          <a:noFill/>
          <a:ln cap="flat" cmpd="sng" w="19050">
            <a:solidFill>
              <a:srgbClr val="FF0000"/>
            </a:solidFill>
            <a:prstDash val="dash"/>
            <a:round/>
            <a:headEnd len="med" w="med" type="stealth"/>
            <a:tailEnd len="med" w="med" type="stealth"/>
          </a:ln>
        </p:spPr>
      </p:cxnSp>
      <p:sp>
        <p:nvSpPr>
          <p:cNvPr id="1123" name="Google Shape;1123;p92"/>
          <p:cNvSpPr/>
          <p:nvPr/>
        </p:nvSpPr>
        <p:spPr>
          <a:xfrm>
            <a:off x="3671850" y="3320775"/>
            <a:ext cx="1800300" cy="3600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Fonctions</a:t>
            </a:r>
            <a:endParaRPr>
              <a:latin typeface="Lato"/>
              <a:ea typeface="Lato"/>
              <a:cs typeface="Lato"/>
              <a:sym typeface="Lato"/>
            </a:endParaRPr>
          </a:p>
        </p:txBody>
      </p:sp>
      <p:cxnSp>
        <p:nvCxnSpPr>
          <p:cNvPr id="1124" name="Google Shape;1124;p92"/>
          <p:cNvCxnSpPr>
            <a:stCxn id="1119" idx="3"/>
            <a:endCxn id="1123" idx="0"/>
          </p:cNvCxnSpPr>
          <p:nvPr/>
        </p:nvCxnSpPr>
        <p:spPr>
          <a:xfrm>
            <a:off x="3343350" y="2751750"/>
            <a:ext cx="1228800" cy="569100"/>
          </a:xfrm>
          <a:prstGeom prst="curvedConnector2">
            <a:avLst/>
          </a:prstGeom>
          <a:noFill/>
          <a:ln cap="flat" cmpd="sng" w="19050">
            <a:solidFill>
              <a:srgbClr val="FF0000"/>
            </a:solidFill>
            <a:prstDash val="dash"/>
            <a:round/>
            <a:headEnd len="med" w="med" type="stealth"/>
            <a:tailEnd len="med" w="med" type="stealth"/>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9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Pourquoi faire une analyse fonctionnelle ? </a:t>
            </a:r>
            <a:endParaRPr/>
          </a:p>
        </p:txBody>
      </p:sp>
      <p:sp>
        <p:nvSpPr>
          <p:cNvPr id="1130" name="Google Shape;1130;p93"/>
          <p:cNvSpPr txBox="1"/>
          <p:nvPr>
            <p:ph idx="1" type="body"/>
          </p:nvPr>
        </p:nvSpPr>
        <p:spPr>
          <a:xfrm>
            <a:off x="1297500" y="1186550"/>
            <a:ext cx="7038900" cy="1148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Faire une analyse fonctionnelle nécessite de penser au résultat souhaité en termes de fonctions produit, avant d'envisager les moyens de l'atteindre. De cette manière, l'équipe projet s'intéresse en priorité au besoin de l'utilisateur, or répondre au besoin augmente la satisfaction client.</a:t>
            </a:r>
            <a:endParaRPr/>
          </a:p>
        </p:txBody>
      </p:sp>
      <p:sp>
        <p:nvSpPr>
          <p:cNvPr id="1131" name="Google Shape;1131;p93"/>
          <p:cNvSpPr/>
          <p:nvPr/>
        </p:nvSpPr>
        <p:spPr>
          <a:xfrm>
            <a:off x="1627575" y="28003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Equipe projet</a:t>
            </a:r>
            <a:endParaRPr>
              <a:latin typeface="Lato"/>
              <a:ea typeface="Lato"/>
              <a:cs typeface="Lato"/>
              <a:sym typeface="Lato"/>
            </a:endParaRPr>
          </a:p>
        </p:txBody>
      </p:sp>
      <p:sp>
        <p:nvSpPr>
          <p:cNvPr id="1132" name="Google Shape;1132;p93"/>
          <p:cNvSpPr/>
          <p:nvPr/>
        </p:nvSpPr>
        <p:spPr>
          <a:xfrm>
            <a:off x="6206025" y="28003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133" name="Google Shape;1133;p93"/>
          <p:cNvSpPr/>
          <p:nvPr/>
        </p:nvSpPr>
        <p:spPr>
          <a:xfrm>
            <a:off x="5885225" y="2960525"/>
            <a:ext cx="8652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a:t>
            </a:r>
            <a:endParaRPr>
              <a:latin typeface="Lato"/>
              <a:ea typeface="Lato"/>
              <a:cs typeface="Lato"/>
              <a:sym typeface="Lato"/>
            </a:endParaRPr>
          </a:p>
        </p:txBody>
      </p:sp>
      <p:sp>
        <p:nvSpPr>
          <p:cNvPr id="1134" name="Google Shape;1134;p93"/>
          <p:cNvSpPr/>
          <p:nvPr/>
        </p:nvSpPr>
        <p:spPr>
          <a:xfrm>
            <a:off x="2366000" y="3802375"/>
            <a:ext cx="1573800" cy="1080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cxnSp>
        <p:nvCxnSpPr>
          <p:cNvPr id="1135" name="Google Shape;1135;p93"/>
          <p:cNvCxnSpPr>
            <a:stCxn id="1131" idx="2"/>
            <a:endCxn id="1134" idx="0"/>
          </p:cNvCxnSpPr>
          <p:nvPr/>
        </p:nvCxnSpPr>
        <p:spPr>
          <a:xfrm flipH="1" rot="-5400000">
            <a:off x="2519325" y="3168750"/>
            <a:ext cx="642000" cy="625200"/>
          </a:xfrm>
          <a:prstGeom prst="curvedConnector3">
            <a:avLst>
              <a:gd fmla="val 50002" name="adj1"/>
            </a:avLst>
          </a:prstGeom>
          <a:noFill/>
          <a:ln cap="flat" cmpd="sng" w="9525">
            <a:solidFill>
              <a:schemeClr val="dk2"/>
            </a:solidFill>
            <a:prstDash val="solid"/>
            <a:round/>
            <a:headEnd len="med" w="med" type="none"/>
            <a:tailEnd len="med" w="med" type="stealth"/>
          </a:ln>
        </p:spPr>
      </p:cxnSp>
      <p:sp>
        <p:nvSpPr>
          <p:cNvPr id="1136" name="Google Shape;1136;p93"/>
          <p:cNvSpPr txBox="1"/>
          <p:nvPr/>
        </p:nvSpPr>
        <p:spPr>
          <a:xfrm>
            <a:off x="2915401" y="3286875"/>
            <a:ext cx="13887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Développe</a:t>
            </a:r>
            <a:endParaRPr sz="1300">
              <a:solidFill>
                <a:schemeClr val="lt1"/>
              </a:solidFill>
              <a:latin typeface="Lato"/>
              <a:ea typeface="Lato"/>
              <a:cs typeface="Lato"/>
              <a:sym typeface="Lato"/>
            </a:endParaRPr>
          </a:p>
        </p:txBody>
      </p:sp>
      <p:cxnSp>
        <p:nvCxnSpPr>
          <p:cNvPr id="1137" name="Google Shape;1137;p93"/>
          <p:cNvCxnSpPr>
            <a:stCxn id="1134" idx="3"/>
            <a:endCxn id="1133" idx="2"/>
          </p:cNvCxnSpPr>
          <p:nvPr/>
        </p:nvCxnSpPr>
        <p:spPr>
          <a:xfrm flipH="1" rot="10800000">
            <a:off x="3939800" y="3320425"/>
            <a:ext cx="2378100" cy="1022100"/>
          </a:xfrm>
          <a:prstGeom prst="curvedConnector2">
            <a:avLst/>
          </a:prstGeom>
          <a:noFill/>
          <a:ln cap="flat" cmpd="sng" w="9525">
            <a:solidFill>
              <a:schemeClr val="dk2"/>
            </a:solidFill>
            <a:prstDash val="solid"/>
            <a:round/>
            <a:headEnd len="med" w="med" type="triangle"/>
            <a:tailEnd len="med" w="med" type="triangle"/>
          </a:ln>
        </p:spPr>
      </p:cxnSp>
      <p:sp>
        <p:nvSpPr>
          <p:cNvPr id="1138" name="Google Shape;1138;p93"/>
          <p:cNvSpPr txBox="1"/>
          <p:nvPr/>
        </p:nvSpPr>
        <p:spPr>
          <a:xfrm>
            <a:off x="4817325" y="4172799"/>
            <a:ext cx="13887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Regarde si le projet recoupe bien le besoin</a:t>
            </a:r>
            <a:endParaRPr sz="1300">
              <a:solidFill>
                <a:schemeClr val="lt1"/>
              </a:solidFill>
              <a:latin typeface="Lato"/>
              <a:ea typeface="Lato"/>
              <a:cs typeface="Lato"/>
              <a:sym typeface="Lato"/>
            </a:endParaRPr>
          </a:p>
        </p:txBody>
      </p:sp>
      <p:sp>
        <p:nvSpPr>
          <p:cNvPr id="1139" name="Google Shape;1139;p93"/>
          <p:cNvSpPr txBox="1"/>
          <p:nvPr/>
        </p:nvSpPr>
        <p:spPr>
          <a:xfrm>
            <a:off x="7862300" y="2355750"/>
            <a:ext cx="6252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900">
                <a:solidFill>
                  <a:schemeClr val="lt1"/>
                </a:solidFill>
                <a:latin typeface="Lato"/>
                <a:ea typeface="Lato"/>
                <a:cs typeface="Lato"/>
                <a:sym typeface="Lato"/>
              </a:rPr>
              <a:t>?!?</a:t>
            </a:r>
            <a:endParaRPr sz="1900">
              <a:solidFill>
                <a:schemeClr val="lt1"/>
              </a:solidFill>
              <a:latin typeface="Lato"/>
              <a:ea typeface="Lato"/>
              <a:cs typeface="Lato"/>
              <a:sym typeface="La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9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Pourquoi faire une analyse fonctionnelle ? </a:t>
            </a:r>
            <a:endParaRPr/>
          </a:p>
        </p:txBody>
      </p:sp>
      <p:sp>
        <p:nvSpPr>
          <p:cNvPr id="1145" name="Google Shape;1145;p94"/>
          <p:cNvSpPr txBox="1"/>
          <p:nvPr>
            <p:ph idx="1" type="body"/>
          </p:nvPr>
        </p:nvSpPr>
        <p:spPr>
          <a:xfrm>
            <a:off x="1297500" y="1186550"/>
            <a:ext cx="7038900" cy="1148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Faire une analyse fonctionnelle nécessite de penser au résultat souhaité en termes de fonctions produit, avant d'envisager les moyens de l'atteindre. De cette manière, l'équipe projet s'intéresse en priorité au besoin de l'utilisateur et d’augmenter la satisfaction client.</a:t>
            </a:r>
            <a:endParaRPr/>
          </a:p>
        </p:txBody>
      </p:sp>
      <p:sp>
        <p:nvSpPr>
          <p:cNvPr id="1146" name="Google Shape;1146;p94"/>
          <p:cNvSpPr/>
          <p:nvPr/>
        </p:nvSpPr>
        <p:spPr>
          <a:xfrm>
            <a:off x="1627575" y="25717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Equipe projet</a:t>
            </a:r>
            <a:endParaRPr>
              <a:latin typeface="Lato"/>
              <a:ea typeface="Lato"/>
              <a:cs typeface="Lato"/>
              <a:sym typeface="Lato"/>
            </a:endParaRPr>
          </a:p>
        </p:txBody>
      </p:sp>
      <p:sp>
        <p:nvSpPr>
          <p:cNvPr id="1147" name="Google Shape;1147;p94"/>
          <p:cNvSpPr/>
          <p:nvPr/>
        </p:nvSpPr>
        <p:spPr>
          <a:xfrm>
            <a:off x="6206025" y="2571750"/>
            <a:ext cx="1800300" cy="360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148" name="Google Shape;1148;p94"/>
          <p:cNvSpPr/>
          <p:nvPr/>
        </p:nvSpPr>
        <p:spPr>
          <a:xfrm>
            <a:off x="5885225" y="2731925"/>
            <a:ext cx="865200" cy="360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a:t>
            </a:r>
            <a:endParaRPr>
              <a:latin typeface="Lato"/>
              <a:ea typeface="Lato"/>
              <a:cs typeface="Lato"/>
              <a:sym typeface="Lato"/>
            </a:endParaRPr>
          </a:p>
        </p:txBody>
      </p:sp>
      <p:cxnSp>
        <p:nvCxnSpPr>
          <p:cNvPr id="1149" name="Google Shape;1149;p94"/>
          <p:cNvCxnSpPr>
            <a:stCxn id="1146" idx="3"/>
            <a:endCxn id="1148" idx="1"/>
          </p:cNvCxnSpPr>
          <p:nvPr/>
        </p:nvCxnSpPr>
        <p:spPr>
          <a:xfrm>
            <a:off x="3427875" y="2751750"/>
            <a:ext cx="2457300" cy="160200"/>
          </a:xfrm>
          <a:prstGeom prst="curvedConnector3">
            <a:avLst>
              <a:gd fmla="val 50001" name="adj1"/>
            </a:avLst>
          </a:prstGeom>
          <a:noFill/>
          <a:ln cap="flat" cmpd="sng" w="19050">
            <a:solidFill>
              <a:srgbClr val="FF0000"/>
            </a:solidFill>
            <a:prstDash val="dash"/>
            <a:round/>
            <a:headEnd len="med" w="med" type="stealth"/>
            <a:tailEnd len="med" w="med" type="stealth"/>
          </a:ln>
        </p:spPr>
      </p:cxnSp>
      <p:sp>
        <p:nvSpPr>
          <p:cNvPr id="1150" name="Google Shape;1150;p94"/>
          <p:cNvSpPr/>
          <p:nvPr/>
        </p:nvSpPr>
        <p:spPr>
          <a:xfrm>
            <a:off x="3756375" y="3320775"/>
            <a:ext cx="1800300" cy="3600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Fonctions</a:t>
            </a:r>
            <a:endParaRPr>
              <a:latin typeface="Lato"/>
              <a:ea typeface="Lato"/>
              <a:cs typeface="Lato"/>
              <a:sym typeface="Lato"/>
            </a:endParaRPr>
          </a:p>
        </p:txBody>
      </p:sp>
      <p:cxnSp>
        <p:nvCxnSpPr>
          <p:cNvPr id="1151" name="Google Shape;1151;p94"/>
          <p:cNvCxnSpPr>
            <a:stCxn id="1146" idx="3"/>
            <a:endCxn id="1150" idx="0"/>
          </p:cNvCxnSpPr>
          <p:nvPr/>
        </p:nvCxnSpPr>
        <p:spPr>
          <a:xfrm>
            <a:off x="3427875" y="2751750"/>
            <a:ext cx="1228800" cy="569100"/>
          </a:xfrm>
          <a:prstGeom prst="curvedConnector2">
            <a:avLst/>
          </a:prstGeom>
          <a:noFill/>
          <a:ln cap="flat" cmpd="sng" w="19050">
            <a:solidFill>
              <a:srgbClr val="FF0000"/>
            </a:solidFill>
            <a:prstDash val="dash"/>
            <a:round/>
            <a:headEnd len="med" w="med" type="stealth"/>
            <a:tailEnd len="med" w="med" type="stealth"/>
          </a:ln>
        </p:spPr>
      </p:cxnSp>
      <p:sp>
        <p:nvSpPr>
          <p:cNvPr id="1152" name="Google Shape;1152;p94"/>
          <p:cNvSpPr/>
          <p:nvPr/>
        </p:nvSpPr>
        <p:spPr>
          <a:xfrm>
            <a:off x="3869625" y="4402825"/>
            <a:ext cx="1573800" cy="453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cxnSp>
        <p:nvCxnSpPr>
          <p:cNvPr id="1153" name="Google Shape;1153;p94"/>
          <p:cNvCxnSpPr>
            <a:stCxn id="1150" idx="2"/>
            <a:endCxn id="1152" idx="0"/>
          </p:cNvCxnSpPr>
          <p:nvPr/>
        </p:nvCxnSpPr>
        <p:spPr>
          <a:xfrm flipH="1" rot="-5400000">
            <a:off x="4295775" y="4041525"/>
            <a:ext cx="722100" cy="600"/>
          </a:xfrm>
          <a:prstGeom prst="curvedConnector3">
            <a:avLst>
              <a:gd fmla="val 49997" name="adj1"/>
            </a:avLst>
          </a:prstGeom>
          <a:noFill/>
          <a:ln cap="flat" cmpd="sng" w="19050">
            <a:solidFill>
              <a:srgbClr val="00FF00"/>
            </a:solidFill>
            <a:prstDash val="dash"/>
            <a:round/>
            <a:headEnd len="med" w="med" type="none"/>
            <a:tailEnd len="med" w="med" type="stealth"/>
          </a:ln>
        </p:spPr>
      </p:cxnSp>
      <p:cxnSp>
        <p:nvCxnSpPr>
          <p:cNvPr id="1154" name="Google Shape;1154;p94"/>
          <p:cNvCxnSpPr>
            <a:stCxn id="1150" idx="3"/>
            <a:endCxn id="1152" idx="3"/>
          </p:cNvCxnSpPr>
          <p:nvPr/>
        </p:nvCxnSpPr>
        <p:spPr>
          <a:xfrm flipH="1">
            <a:off x="5443575" y="3500775"/>
            <a:ext cx="113100" cy="1128600"/>
          </a:xfrm>
          <a:prstGeom prst="curvedConnector3">
            <a:avLst>
              <a:gd fmla="val -210544" name="adj1"/>
            </a:avLst>
          </a:prstGeom>
          <a:noFill/>
          <a:ln cap="flat" cmpd="sng" w="19050">
            <a:solidFill>
              <a:srgbClr val="00FF00"/>
            </a:solidFill>
            <a:prstDash val="dash"/>
            <a:round/>
            <a:headEnd len="med" w="med" type="none"/>
            <a:tailEnd len="med" w="med" type="stealth"/>
          </a:ln>
        </p:spPr>
      </p:cxnSp>
      <p:cxnSp>
        <p:nvCxnSpPr>
          <p:cNvPr id="1155" name="Google Shape;1155;p94"/>
          <p:cNvCxnSpPr>
            <a:stCxn id="1150" idx="1"/>
            <a:endCxn id="1152" idx="1"/>
          </p:cNvCxnSpPr>
          <p:nvPr/>
        </p:nvCxnSpPr>
        <p:spPr>
          <a:xfrm>
            <a:off x="3756375" y="3500775"/>
            <a:ext cx="113400" cy="1128600"/>
          </a:xfrm>
          <a:prstGeom prst="curvedConnector3">
            <a:avLst>
              <a:gd fmla="val -209987" name="adj1"/>
            </a:avLst>
          </a:prstGeom>
          <a:noFill/>
          <a:ln cap="flat" cmpd="sng" w="19050">
            <a:solidFill>
              <a:srgbClr val="00FF00"/>
            </a:solidFill>
            <a:prstDash val="dash"/>
            <a:round/>
            <a:headEnd len="med" w="med" type="none"/>
            <a:tailEnd len="med" w="med" type="stealth"/>
          </a:ln>
        </p:spPr>
      </p:cxnSp>
      <p:sp>
        <p:nvSpPr>
          <p:cNvPr id="1156" name="Google Shape;1156;p94"/>
          <p:cNvSpPr/>
          <p:nvPr/>
        </p:nvSpPr>
        <p:spPr>
          <a:xfrm>
            <a:off x="3977625" y="2146025"/>
            <a:ext cx="1357800" cy="45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Recensement</a:t>
            </a:r>
            <a:endParaRPr sz="1200">
              <a:latin typeface="Lato"/>
              <a:ea typeface="Lato"/>
              <a:cs typeface="Lato"/>
              <a:sym typeface="Lat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9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Quand utilise-t-on une analyse fonctionnelle ?</a:t>
            </a:r>
            <a:endParaRPr/>
          </a:p>
        </p:txBody>
      </p:sp>
      <p:pic>
        <p:nvPicPr>
          <p:cNvPr id="1162" name="Google Shape;1162;p95"/>
          <p:cNvPicPr preferRelativeResize="0"/>
          <p:nvPr/>
        </p:nvPicPr>
        <p:blipFill>
          <a:blip r:embed="rId3">
            <a:alphaModFix/>
          </a:blip>
          <a:stretch>
            <a:fillRect/>
          </a:stretch>
        </p:blipFill>
        <p:spPr>
          <a:xfrm>
            <a:off x="1399075" y="932740"/>
            <a:ext cx="7038900" cy="3895661"/>
          </a:xfrm>
          <a:prstGeom prst="rect">
            <a:avLst/>
          </a:prstGeom>
          <a:noFill/>
          <a:ln>
            <a:noFill/>
          </a:ln>
        </p:spPr>
      </p:pic>
      <p:sp>
        <p:nvSpPr>
          <p:cNvPr id="1163" name="Google Shape;1163;p95"/>
          <p:cNvSpPr/>
          <p:nvPr/>
        </p:nvSpPr>
        <p:spPr>
          <a:xfrm>
            <a:off x="2180875" y="2044288"/>
            <a:ext cx="2098500" cy="309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Analyse fonctionnelle</a:t>
            </a:r>
            <a:endParaRPr b="1">
              <a:latin typeface="Lato"/>
              <a:ea typeface="Lato"/>
              <a:cs typeface="Lato"/>
              <a:sym typeface="Lato"/>
            </a:endParaRPr>
          </a:p>
        </p:txBody>
      </p:sp>
      <p:sp>
        <p:nvSpPr>
          <p:cNvPr id="1164" name="Google Shape;1164;p95"/>
          <p:cNvSpPr/>
          <p:nvPr/>
        </p:nvSpPr>
        <p:spPr>
          <a:xfrm>
            <a:off x="2742900" y="2814875"/>
            <a:ext cx="2098500" cy="309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Architecture</a:t>
            </a:r>
            <a:endParaRPr b="1">
              <a:latin typeface="Lato"/>
              <a:ea typeface="Lato"/>
              <a:cs typeface="Lato"/>
              <a:sym typeface="Lato"/>
            </a:endParaRPr>
          </a:p>
        </p:txBody>
      </p:sp>
      <p:sp>
        <p:nvSpPr>
          <p:cNvPr id="1165" name="Google Shape;1165;p95"/>
          <p:cNvSpPr/>
          <p:nvPr/>
        </p:nvSpPr>
        <p:spPr>
          <a:xfrm>
            <a:off x="1644025" y="1273713"/>
            <a:ext cx="2098500" cy="309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Spécifications</a:t>
            </a:r>
            <a:endParaRPr b="1">
              <a:latin typeface="Lato"/>
              <a:ea typeface="Lato"/>
              <a:cs typeface="Lato"/>
              <a:sym typeface="La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9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4 étapes de l’analyse fonctionnelle</a:t>
            </a:r>
            <a:endParaRPr/>
          </a:p>
        </p:txBody>
      </p:sp>
      <p:sp>
        <p:nvSpPr>
          <p:cNvPr id="1171" name="Google Shape;1171;p96"/>
          <p:cNvSpPr/>
          <p:nvPr/>
        </p:nvSpPr>
        <p:spPr>
          <a:xfrm>
            <a:off x="3449400" y="1573900"/>
            <a:ext cx="27351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Analyse du besoin</a:t>
            </a:r>
            <a:endParaRPr>
              <a:latin typeface="Lato"/>
              <a:ea typeface="Lato"/>
              <a:cs typeface="Lato"/>
              <a:sym typeface="Lato"/>
            </a:endParaRPr>
          </a:p>
        </p:txBody>
      </p:sp>
      <p:sp>
        <p:nvSpPr>
          <p:cNvPr id="1172" name="Google Shape;1172;p96"/>
          <p:cNvSpPr/>
          <p:nvPr/>
        </p:nvSpPr>
        <p:spPr>
          <a:xfrm>
            <a:off x="3449400" y="2242575"/>
            <a:ext cx="27351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Analyse fonctionnelle du besoin</a:t>
            </a:r>
            <a:endParaRPr>
              <a:latin typeface="Lato"/>
              <a:ea typeface="Lato"/>
              <a:cs typeface="Lato"/>
              <a:sym typeface="Lato"/>
            </a:endParaRPr>
          </a:p>
        </p:txBody>
      </p:sp>
      <p:sp>
        <p:nvSpPr>
          <p:cNvPr id="1173" name="Google Shape;1173;p96"/>
          <p:cNvSpPr/>
          <p:nvPr/>
        </p:nvSpPr>
        <p:spPr>
          <a:xfrm>
            <a:off x="3449400" y="2911250"/>
            <a:ext cx="27351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1174" name="Google Shape;1174;p96"/>
          <p:cNvSpPr/>
          <p:nvPr/>
        </p:nvSpPr>
        <p:spPr>
          <a:xfrm>
            <a:off x="3449400" y="3579925"/>
            <a:ext cx="27351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Analyse fonctionnelle technique</a:t>
            </a:r>
            <a:endParaRPr>
              <a:latin typeface="Lato"/>
              <a:ea typeface="Lato"/>
              <a:cs typeface="Lato"/>
              <a:sym typeface="La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9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du besoin</a:t>
            </a:r>
            <a:endParaRPr/>
          </a:p>
        </p:txBody>
      </p:sp>
      <p:sp>
        <p:nvSpPr>
          <p:cNvPr id="1180" name="Google Shape;1180;p9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Première étape de l'analyse fonctionnelle, l'analyse du besoin consiste à rechercher, à comprendre et à exprimer le besoin de l'utilisateur. L'équipe ne s'intéresse pas à la solution technique mais à la satisfaction client. À ce stade, le diagramme bête à cornes est utile : ce support visuel matérialise l'expression du besoin. </a:t>
            </a:r>
            <a:endParaRPr/>
          </a:p>
        </p:txBody>
      </p:sp>
      <p:sp>
        <p:nvSpPr>
          <p:cNvPr id="1181" name="Google Shape;1181;p97"/>
          <p:cNvSpPr/>
          <p:nvPr/>
        </p:nvSpPr>
        <p:spPr>
          <a:xfrm>
            <a:off x="1297500" y="3233250"/>
            <a:ext cx="2085900" cy="6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Diagramme Bête à Cornes</a:t>
            </a:r>
            <a:endParaRPr>
              <a:latin typeface="Lato"/>
              <a:ea typeface="Lato"/>
              <a:cs typeface="Lato"/>
              <a:sym typeface="Lato"/>
            </a:endParaRPr>
          </a:p>
        </p:txBody>
      </p:sp>
      <p:sp>
        <p:nvSpPr>
          <p:cNvPr id="1182" name="Google Shape;1182;p97"/>
          <p:cNvSpPr/>
          <p:nvPr/>
        </p:nvSpPr>
        <p:spPr>
          <a:xfrm>
            <a:off x="5510025" y="3233250"/>
            <a:ext cx="2085900" cy="6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Fiche de Cadrage</a:t>
            </a:r>
            <a:endParaRPr>
              <a:latin typeface="Lato"/>
              <a:ea typeface="Lato"/>
              <a:cs typeface="Lato"/>
              <a:sym typeface="La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9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fonctionnelle du besoin</a:t>
            </a:r>
            <a:endParaRPr/>
          </a:p>
        </p:txBody>
      </p:sp>
      <p:sp>
        <p:nvSpPr>
          <p:cNvPr id="1188" name="Google Shape;1188;p98"/>
          <p:cNvSpPr txBox="1"/>
          <p:nvPr>
            <p:ph idx="1" type="body"/>
          </p:nvPr>
        </p:nvSpPr>
        <p:spPr>
          <a:xfrm>
            <a:off x="678950" y="4235100"/>
            <a:ext cx="8136900" cy="756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fr"/>
              <a:t>À ce stade, l'analyse est fréquemment formalisée par le diagramme pieuvre : le schéma représente les fonctions de services, et définit les liens entre le produit et son environnement ainsi que les éventuelles interactions entre les fonctions.</a:t>
            </a:r>
            <a:endParaRPr/>
          </a:p>
        </p:txBody>
      </p:sp>
      <p:sp>
        <p:nvSpPr>
          <p:cNvPr id="1189" name="Google Shape;1189;p98"/>
          <p:cNvSpPr/>
          <p:nvPr/>
        </p:nvSpPr>
        <p:spPr>
          <a:xfrm>
            <a:off x="2668950" y="1892775"/>
            <a:ext cx="3806100" cy="277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 principale</a:t>
            </a:r>
            <a:endParaRPr b="1">
              <a:latin typeface="Lato"/>
              <a:ea typeface="Lato"/>
              <a:cs typeface="Lato"/>
              <a:sym typeface="Lato"/>
            </a:endParaRPr>
          </a:p>
        </p:txBody>
      </p:sp>
      <p:sp>
        <p:nvSpPr>
          <p:cNvPr id="1190" name="Google Shape;1190;p98"/>
          <p:cNvSpPr/>
          <p:nvPr/>
        </p:nvSpPr>
        <p:spPr>
          <a:xfrm>
            <a:off x="2191125" y="1172725"/>
            <a:ext cx="5565300" cy="27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Identifier et recenser les fonctions de service du produit.</a:t>
            </a:r>
            <a:endParaRPr>
              <a:latin typeface="Lato"/>
              <a:ea typeface="Lato"/>
              <a:cs typeface="Lato"/>
              <a:sym typeface="Lato"/>
            </a:endParaRPr>
          </a:p>
        </p:txBody>
      </p:sp>
      <p:sp>
        <p:nvSpPr>
          <p:cNvPr id="1191" name="Google Shape;1191;p98"/>
          <p:cNvSpPr/>
          <p:nvPr/>
        </p:nvSpPr>
        <p:spPr>
          <a:xfrm>
            <a:off x="1396550" y="3415825"/>
            <a:ext cx="3806100" cy="2778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Marge de manoeuvre de l’équipe projet</a:t>
            </a:r>
            <a:endParaRPr>
              <a:latin typeface="Lato"/>
              <a:ea typeface="Lato"/>
              <a:cs typeface="Lato"/>
              <a:sym typeface="Lato"/>
            </a:endParaRPr>
          </a:p>
        </p:txBody>
      </p:sp>
      <p:sp>
        <p:nvSpPr>
          <p:cNvPr id="1192" name="Google Shape;1192;p98"/>
          <p:cNvSpPr/>
          <p:nvPr/>
        </p:nvSpPr>
        <p:spPr>
          <a:xfrm>
            <a:off x="4647250" y="2889275"/>
            <a:ext cx="3806100" cy="2778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Fonctions contraintes</a:t>
            </a:r>
            <a:endParaRPr b="1">
              <a:latin typeface="Lato"/>
              <a:ea typeface="Lato"/>
              <a:cs typeface="Lato"/>
              <a:sym typeface="Lato"/>
            </a:endParaRPr>
          </a:p>
        </p:txBody>
      </p:sp>
      <p:sp>
        <p:nvSpPr>
          <p:cNvPr id="1193" name="Google Shape;1193;p98"/>
          <p:cNvSpPr/>
          <p:nvPr/>
        </p:nvSpPr>
        <p:spPr>
          <a:xfrm>
            <a:off x="614725" y="2889275"/>
            <a:ext cx="3806100" cy="277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Fonctions complémentaires</a:t>
            </a:r>
            <a:endParaRPr b="1">
              <a:latin typeface="Lato"/>
              <a:ea typeface="Lato"/>
              <a:cs typeface="Lato"/>
              <a:sym typeface="Lato"/>
            </a:endParaRPr>
          </a:p>
        </p:txBody>
      </p:sp>
      <p:sp>
        <p:nvSpPr>
          <p:cNvPr id="1194" name="Google Shape;1194;p98"/>
          <p:cNvSpPr/>
          <p:nvPr/>
        </p:nvSpPr>
        <p:spPr>
          <a:xfrm>
            <a:off x="7145075" y="3415825"/>
            <a:ext cx="1528200" cy="2778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Usages</a:t>
            </a:r>
            <a:endParaRPr sz="1300">
              <a:latin typeface="Lato"/>
              <a:ea typeface="Lato"/>
              <a:cs typeface="Lato"/>
              <a:sym typeface="Lato"/>
            </a:endParaRPr>
          </a:p>
        </p:txBody>
      </p:sp>
      <p:sp>
        <p:nvSpPr>
          <p:cNvPr id="1195" name="Google Shape;1195;p98"/>
          <p:cNvSpPr/>
          <p:nvPr/>
        </p:nvSpPr>
        <p:spPr>
          <a:xfrm>
            <a:off x="6803650" y="2093325"/>
            <a:ext cx="1473000" cy="2778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Besoin client</a:t>
            </a:r>
            <a:endParaRPr>
              <a:latin typeface="Lato"/>
              <a:ea typeface="Lato"/>
              <a:cs typeface="Lato"/>
              <a:sym typeface="Lato"/>
            </a:endParaRPr>
          </a:p>
        </p:txBody>
      </p:sp>
      <p:sp>
        <p:nvSpPr>
          <p:cNvPr id="1196" name="Google Shape;1196;p98"/>
          <p:cNvSpPr/>
          <p:nvPr/>
        </p:nvSpPr>
        <p:spPr>
          <a:xfrm>
            <a:off x="7145075" y="3784250"/>
            <a:ext cx="1528200" cy="2778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R</a:t>
            </a:r>
            <a:r>
              <a:rPr lang="fr" sz="1300">
                <a:latin typeface="Lato"/>
                <a:ea typeface="Lato"/>
                <a:cs typeface="Lato"/>
                <a:sym typeface="Lato"/>
              </a:rPr>
              <a:t>églementations</a:t>
            </a:r>
            <a:endParaRPr sz="1300">
              <a:latin typeface="Lato"/>
              <a:ea typeface="Lato"/>
              <a:cs typeface="Lato"/>
              <a:sym typeface="Lato"/>
            </a:endParaRPr>
          </a:p>
        </p:txBody>
      </p:sp>
      <p:cxnSp>
        <p:nvCxnSpPr>
          <p:cNvPr id="1197" name="Google Shape;1197;p98"/>
          <p:cNvCxnSpPr>
            <a:stCxn id="1189" idx="3"/>
            <a:endCxn id="1195" idx="1"/>
          </p:cNvCxnSpPr>
          <p:nvPr/>
        </p:nvCxnSpPr>
        <p:spPr>
          <a:xfrm>
            <a:off x="6475050" y="2031675"/>
            <a:ext cx="328500" cy="200700"/>
          </a:xfrm>
          <a:prstGeom prst="curvedConnector3">
            <a:avLst>
              <a:gd fmla="val 50015" name="adj1"/>
            </a:avLst>
          </a:prstGeom>
          <a:noFill/>
          <a:ln cap="flat" cmpd="sng" w="9525">
            <a:solidFill>
              <a:schemeClr val="dk2"/>
            </a:solidFill>
            <a:prstDash val="solid"/>
            <a:round/>
            <a:headEnd len="med" w="med" type="none"/>
            <a:tailEnd len="med" w="med" type="none"/>
          </a:ln>
        </p:spPr>
      </p:cxnSp>
      <p:cxnSp>
        <p:nvCxnSpPr>
          <p:cNvPr id="1198" name="Google Shape;1198;p98"/>
          <p:cNvCxnSpPr>
            <a:stCxn id="1189" idx="2"/>
            <a:endCxn id="1193" idx="0"/>
          </p:cNvCxnSpPr>
          <p:nvPr/>
        </p:nvCxnSpPr>
        <p:spPr>
          <a:xfrm rot="5400000">
            <a:off x="3185550" y="1502925"/>
            <a:ext cx="718800" cy="20541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199" name="Google Shape;1199;p98"/>
          <p:cNvCxnSpPr>
            <a:stCxn id="1189" idx="2"/>
            <a:endCxn id="1192" idx="0"/>
          </p:cNvCxnSpPr>
          <p:nvPr/>
        </p:nvCxnSpPr>
        <p:spPr>
          <a:xfrm flipH="1" rot="-5400000">
            <a:off x="5201700" y="1540875"/>
            <a:ext cx="718800" cy="19782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200" name="Google Shape;1200;p98"/>
          <p:cNvCxnSpPr>
            <a:stCxn id="1193" idx="2"/>
            <a:endCxn id="1191" idx="0"/>
          </p:cNvCxnSpPr>
          <p:nvPr/>
        </p:nvCxnSpPr>
        <p:spPr>
          <a:xfrm flipH="1" rot="-5400000">
            <a:off x="2784325" y="2900525"/>
            <a:ext cx="248700" cy="781800"/>
          </a:xfrm>
          <a:prstGeom prst="curvedConnector3">
            <a:avLst>
              <a:gd fmla="val 50010" name="adj1"/>
            </a:avLst>
          </a:prstGeom>
          <a:noFill/>
          <a:ln cap="flat" cmpd="sng" w="9525">
            <a:solidFill>
              <a:schemeClr val="dk2"/>
            </a:solidFill>
            <a:prstDash val="solid"/>
            <a:round/>
            <a:headEnd len="med" w="med" type="none"/>
            <a:tailEnd len="med" w="med" type="none"/>
          </a:ln>
        </p:spPr>
      </p:cxnSp>
      <p:cxnSp>
        <p:nvCxnSpPr>
          <p:cNvPr id="1201" name="Google Shape;1201;p98"/>
          <p:cNvCxnSpPr>
            <a:stCxn id="1192" idx="2"/>
            <a:endCxn id="1194" idx="1"/>
          </p:cNvCxnSpPr>
          <p:nvPr/>
        </p:nvCxnSpPr>
        <p:spPr>
          <a:xfrm flipH="1" rot="-5400000">
            <a:off x="6653950" y="3063425"/>
            <a:ext cx="387600" cy="594900"/>
          </a:xfrm>
          <a:prstGeom prst="curvedConnector2">
            <a:avLst/>
          </a:prstGeom>
          <a:noFill/>
          <a:ln cap="flat" cmpd="sng" w="9525">
            <a:solidFill>
              <a:schemeClr val="dk2"/>
            </a:solidFill>
            <a:prstDash val="solid"/>
            <a:round/>
            <a:headEnd len="med" w="med" type="none"/>
            <a:tailEnd len="med" w="med" type="none"/>
          </a:ln>
        </p:spPr>
      </p:cxnSp>
      <p:cxnSp>
        <p:nvCxnSpPr>
          <p:cNvPr id="1202" name="Google Shape;1202;p98"/>
          <p:cNvCxnSpPr>
            <a:stCxn id="1192" idx="2"/>
            <a:endCxn id="1196" idx="1"/>
          </p:cNvCxnSpPr>
          <p:nvPr/>
        </p:nvCxnSpPr>
        <p:spPr>
          <a:xfrm flipH="1" rot="-5400000">
            <a:off x="6469750" y="3247625"/>
            <a:ext cx="756000" cy="5949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9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fonctionnelle du besoin</a:t>
            </a:r>
            <a:endParaRPr/>
          </a:p>
        </p:txBody>
      </p:sp>
      <p:sp>
        <p:nvSpPr>
          <p:cNvPr id="1208" name="Google Shape;1208;p99"/>
          <p:cNvSpPr txBox="1"/>
          <p:nvPr>
            <p:ph idx="1" type="body"/>
          </p:nvPr>
        </p:nvSpPr>
        <p:spPr>
          <a:xfrm>
            <a:off x="1027525" y="3609425"/>
            <a:ext cx="7038900" cy="1091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a:t>Les lignes directrices étant établies, une analyse fonctionnelle interne est menée : il s’agit d’étudier chaque fonction une à une, pour déterminer la solution technique à mettre en oeuvre pour la développer. Les enjeux de faisabilité mais aussi de coût et de rentabilité.</a:t>
            </a:r>
            <a:endParaRPr/>
          </a:p>
        </p:txBody>
      </p:sp>
      <p:sp>
        <p:nvSpPr>
          <p:cNvPr id="1209" name="Google Shape;1209;p99"/>
          <p:cNvSpPr/>
          <p:nvPr/>
        </p:nvSpPr>
        <p:spPr>
          <a:xfrm>
            <a:off x="2668950" y="1892775"/>
            <a:ext cx="3806100" cy="277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 principale</a:t>
            </a:r>
            <a:endParaRPr b="1">
              <a:latin typeface="Lato"/>
              <a:ea typeface="Lato"/>
              <a:cs typeface="Lato"/>
              <a:sym typeface="Lato"/>
            </a:endParaRPr>
          </a:p>
        </p:txBody>
      </p:sp>
      <p:sp>
        <p:nvSpPr>
          <p:cNvPr id="1210" name="Google Shape;1210;p99"/>
          <p:cNvSpPr/>
          <p:nvPr/>
        </p:nvSpPr>
        <p:spPr>
          <a:xfrm>
            <a:off x="2191125" y="1172725"/>
            <a:ext cx="5565300" cy="27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Identifier et recenser les fonctions de service du produit.</a:t>
            </a:r>
            <a:endParaRPr>
              <a:latin typeface="Lato"/>
              <a:ea typeface="Lato"/>
              <a:cs typeface="Lato"/>
              <a:sym typeface="Lato"/>
            </a:endParaRPr>
          </a:p>
        </p:txBody>
      </p:sp>
      <p:sp>
        <p:nvSpPr>
          <p:cNvPr id="1211" name="Google Shape;1211;p99"/>
          <p:cNvSpPr/>
          <p:nvPr/>
        </p:nvSpPr>
        <p:spPr>
          <a:xfrm>
            <a:off x="4647250" y="2889275"/>
            <a:ext cx="3806100" cy="2778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Fonctions contraintes</a:t>
            </a:r>
            <a:endParaRPr b="1">
              <a:latin typeface="Lato"/>
              <a:ea typeface="Lato"/>
              <a:cs typeface="Lato"/>
              <a:sym typeface="Lato"/>
            </a:endParaRPr>
          </a:p>
        </p:txBody>
      </p:sp>
      <p:sp>
        <p:nvSpPr>
          <p:cNvPr id="1212" name="Google Shape;1212;p99"/>
          <p:cNvSpPr/>
          <p:nvPr/>
        </p:nvSpPr>
        <p:spPr>
          <a:xfrm>
            <a:off x="614725" y="2889275"/>
            <a:ext cx="3806100" cy="277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Fonctions complémentaires</a:t>
            </a:r>
            <a:endParaRPr b="1">
              <a:latin typeface="Lato"/>
              <a:ea typeface="Lato"/>
              <a:cs typeface="Lato"/>
              <a:sym typeface="Lato"/>
            </a:endParaRPr>
          </a:p>
        </p:txBody>
      </p:sp>
      <p:cxnSp>
        <p:nvCxnSpPr>
          <p:cNvPr id="1213" name="Google Shape;1213;p99"/>
          <p:cNvCxnSpPr>
            <a:stCxn id="1209" idx="2"/>
            <a:endCxn id="1212" idx="0"/>
          </p:cNvCxnSpPr>
          <p:nvPr/>
        </p:nvCxnSpPr>
        <p:spPr>
          <a:xfrm rot="5400000">
            <a:off x="3185550" y="1502925"/>
            <a:ext cx="718800" cy="20541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214" name="Google Shape;1214;p99"/>
          <p:cNvCxnSpPr>
            <a:stCxn id="1209" idx="2"/>
            <a:endCxn id="1211" idx="0"/>
          </p:cNvCxnSpPr>
          <p:nvPr/>
        </p:nvCxnSpPr>
        <p:spPr>
          <a:xfrm flipH="1" rot="-5400000">
            <a:off x="5201700" y="1540875"/>
            <a:ext cx="718800" cy="1978200"/>
          </a:xfrm>
          <a:prstGeom prst="curvedConnector3">
            <a:avLst>
              <a:gd fmla="val 49993" name="adj1"/>
            </a:avLst>
          </a:prstGeom>
          <a:noFill/>
          <a:ln cap="flat" cmpd="sng" w="9525">
            <a:solidFill>
              <a:schemeClr val="dk2"/>
            </a:solidFill>
            <a:prstDash val="solid"/>
            <a:round/>
            <a:headEnd len="med" w="med" type="none"/>
            <a:tailEnd len="med" w="med" type="none"/>
          </a:ln>
        </p:spPr>
      </p:cxnSp>
      <p:sp>
        <p:nvSpPr>
          <p:cNvPr id="1215" name="Google Shape;1215;p99"/>
          <p:cNvSpPr/>
          <p:nvPr/>
        </p:nvSpPr>
        <p:spPr>
          <a:xfrm>
            <a:off x="462925" y="1831775"/>
            <a:ext cx="8168100" cy="16254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6" name="Google Shape;1216;p99"/>
          <p:cNvSpPr txBox="1"/>
          <p:nvPr/>
        </p:nvSpPr>
        <p:spPr>
          <a:xfrm>
            <a:off x="6550200" y="1736875"/>
            <a:ext cx="2075400" cy="44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fr" sz="1300">
                <a:solidFill>
                  <a:srgbClr val="FF0000"/>
                </a:solidFill>
                <a:latin typeface="Lato"/>
                <a:ea typeface="Lato"/>
                <a:cs typeface="Lato"/>
                <a:sym typeface="Lato"/>
              </a:rPr>
              <a:t>Cahier des charges fonctionnel</a:t>
            </a:r>
            <a:endParaRPr b="1" sz="1300">
              <a:solidFill>
                <a:srgbClr val="FF0000"/>
              </a:solidFill>
              <a:latin typeface="Lato"/>
              <a:ea typeface="Lato"/>
              <a:cs typeface="Lato"/>
              <a:sym typeface="La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0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cahier des charges fonctionnel</a:t>
            </a:r>
            <a:endParaRPr/>
          </a:p>
        </p:txBody>
      </p:sp>
      <p:sp>
        <p:nvSpPr>
          <p:cNvPr id="1222" name="Google Shape;1222;p100"/>
          <p:cNvSpPr/>
          <p:nvPr/>
        </p:nvSpPr>
        <p:spPr>
          <a:xfrm>
            <a:off x="556875" y="1387125"/>
            <a:ext cx="2693100" cy="36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1223" name="Google Shape;1223;p100"/>
          <p:cNvSpPr/>
          <p:nvPr/>
        </p:nvSpPr>
        <p:spPr>
          <a:xfrm>
            <a:off x="4981500" y="789750"/>
            <a:ext cx="3614700" cy="3979200"/>
          </a:xfrm>
          <a:prstGeom prst="snip1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
        <p:nvSpPr>
          <p:cNvPr id="1224" name="Google Shape;1224;p100"/>
          <p:cNvSpPr/>
          <p:nvPr/>
        </p:nvSpPr>
        <p:spPr>
          <a:xfrm>
            <a:off x="785475" y="1830900"/>
            <a:ext cx="2136300" cy="125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1225" name="Google Shape;1225;p100"/>
          <p:cNvSpPr/>
          <p:nvPr/>
        </p:nvSpPr>
        <p:spPr>
          <a:xfrm>
            <a:off x="840375" y="1903500"/>
            <a:ext cx="18429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6" name="Google Shape;1226;p100"/>
          <p:cNvSpPr/>
          <p:nvPr/>
        </p:nvSpPr>
        <p:spPr>
          <a:xfrm>
            <a:off x="881400" y="2309025"/>
            <a:ext cx="7791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7" name="Google Shape;1227;p100"/>
          <p:cNvSpPr/>
          <p:nvPr/>
        </p:nvSpPr>
        <p:spPr>
          <a:xfrm>
            <a:off x="1554900" y="2632500"/>
            <a:ext cx="1200300" cy="202500"/>
          </a:xfrm>
          <a:prstGeom prst="rect">
            <a:avLst/>
          </a:prstGeom>
          <a:noFill/>
          <a:ln cap="flat" cmpd="sng" w="190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8" name="Google Shape;1228;p100"/>
          <p:cNvSpPr/>
          <p:nvPr/>
        </p:nvSpPr>
        <p:spPr>
          <a:xfrm>
            <a:off x="5082750" y="1569375"/>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Fonction 1 (F1) :</a:t>
            </a:r>
            <a:r>
              <a:rPr lang="fr" sz="1200">
                <a:latin typeface="Lato"/>
                <a:ea typeface="Lato"/>
                <a:cs typeface="Lato"/>
                <a:sym typeface="Lato"/>
              </a:rPr>
              <a:t> “Le système devrait…”</a:t>
            </a:r>
            <a:endParaRPr sz="1200">
              <a:latin typeface="Lato"/>
              <a:ea typeface="Lato"/>
              <a:cs typeface="Lato"/>
              <a:sym typeface="Lato"/>
            </a:endParaRPr>
          </a:p>
        </p:txBody>
      </p:sp>
      <p:sp>
        <p:nvSpPr>
          <p:cNvPr id="1229" name="Google Shape;1229;p100"/>
          <p:cNvSpPr/>
          <p:nvPr/>
        </p:nvSpPr>
        <p:spPr>
          <a:xfrm>
            <a:off x="5082750" y="1873950"/>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Fonction 2 (F2) : </a:t>
            </a:r>
            <a:r>
              <a:rPr lang="fr" sz="1200">
                <a:latin typeface="Lato"/>
                <a:ea typeface="Lato"/>
                <a:cs typeface="Lato"/>
                <a:sym typeface="Lato"/>
              </a:rPr>
              <a:t>“Le système devrait…”</a:t>
            </a:r>
            <a:endParaRPr sz="1200">
              <a:latin typeface="Lato"/>
              <a:ea typeface="Lato"/>
              <a:cs typeface="Lato"/>
              <a:sym typeface="Lato"/>
            </a:endParaRPr>
          </a:p>
        </p:txBody>
      </p:sp>
      <p:sp>
        <p:nvSpPr>
          <p:cNvPr id="1230" name="Google Shape;1230;p100"/>
          <p:cNvSpPr/>
          <p:nvPr/>
        </p:nvSpPr>
        <p:spPr>
          <a:xfrm>
            <a:off x="5082750" y="2178525"/>
            <a:ext cx="33717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latin typeface="Lato"/>
                <a:ea typeface="Lato"/>
                <a:cs typeface="Lato"/>
                <a:sym typeface="Lato"/>
              </a:rPr>
              <a:t>F3 : </a:t>
            </a:r>
            <a:r>
              <a:rPr lang="fr" sz="1200">
                <a:latin typeface="Lato"/>
                <a:ea typeface="Lato"/>
                <a:cs typeface="Lato"/>
                <a:sym typeface="Lato"/>
              </a:rPr>
              <a:t>“Le système devrait…”</a:t>
            </a:r>
            <a:endParaRPr sz="1200">
              <a:latin typeface="Lato"/>
              <a:ea typeface="Lato"/>
              <a:cs typeface="Lato"/>
              <a:sym typeface="Lato"/>
            </a:endParaRPr>
          </a:p>
        </p:txBody>
      </p:sp>
      <p:cxnSp>
        <p:nvCxnSpPr>
          <p:cNvPr id="1231" name="Google Shape;1231;p100"/>
          <p:cNvCxnSpPr>
            <a:stCxn id="1225" idx="3"/>
            <a:endCxn id="1228" idx="1"/>
          </p:cNvCxnSpPr>
          <p:nvPr/>
        </p:nvCxnSpPr>
        <p:spPr>
          <a:xfrm flipH="1" rot="10800000">
            <a:off x="2683275" y="1700250"/>
            <a:ext cx="2399400" cy="3045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1232" name="Google Shape;1232;p100"/>
          <p:cNvCxnSpPr>
            <a:stCxn id="1226" idx="3"/>
            <a:endCxn id="1229" idx="1"/>
          </p:cNvCxnSpPr>
          <p:nvPr/>
        </p:nvCxnSpPr>
        <p:spPr>
          <a:xfrm flipH="1" rot="10800000">
            <a:off x="1660500" y="2004675"/>
            <a:ext cx="3422400" cy="405600"/>
          </a:xfrm>
          <a:prstGeom prst="curvedConnector3">
            <a:avLst>
              <a:gd fmla="val 49998" name="adj1"/>
            </a:avLst>
          </a:prstGeom>
          <a:noFill/>
          <a:ln cap="flat" cmpd="sng" w="9525">
            <a:solidFill>
              <a:schemeClr val="dk2"/>
            </a:solidFill>
            <a:prstDash val="solid"/>
            <a:round/>
            <a:headEnd len="med" w="med" type="none"/>
            <a:tailEnd len="med" w="med" type="none"/>
          </a:ln>
        </p:spPr>
      </p:cxnSp>
      <p:cxnSp>
        <p:nvCxnSpPr>
          <p:cNvPr id="1233" name="Google Shape;1233;p100"/>
          <p:cNvCxnSpPr>
            <a:stCxn id="1227" idx="3"/>
            <a:endCxn id="1230" idx="1"/>
          </p:cNvCxnSpPr>
          <p:nvPr/>
        </p:nvCxnSpPr>
        <p:spPr>
          <a:xfrm flipH="1" rot="10800000">
            <a:off x="2755200" y="2309250"/>
            <a:ext cx="2327700" cy="424500"/>
          </a:xfrm>
          <a:prstGeom prst="curvedConnector3">
            <a:avLst>
              <a:gd fmla="val 49997" name="adj1"/>
            </a:avLst>
          </a:prstGeom>
          <a:noFill/>
          <a:ln cap="flat" cmpd="sng" w="9525">
            <a:solidFill>
              <a:schemeClr val="dk2"/>
            </a:solidFill>
            <a:prstDash val="solid"/>
            <a:round/>
            <a:headEnd len="med" w="med" type="none"/>
            <a:tailEnd len="med" w="med" type="none"/>
          </a:ln>
        </p:spPr>
      </p:cxnSp>
      <p:sp>
        <p:nvSpPr>
          <p:cNvPr id="1234" name="Google Shape;1234;p100"/>
          <p:cNvSpPr/>
          <p:nvPr/>
        </p:nvSpPr>
        <p:spPr>
          <a:xfrm>
            <a:off x="3337900" y="3107088"/>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Caractérisation</a:t>
            </a:r>
            <a:endParaRPr sz="1200">
              <a:latin typeface="Lato"/>
              <a:ea typeface="Lato"/>
              <a:cs typeface="Lato"/>
              <a:sym typeface="Lato"/>
            </a:endParaRPr>
          </a:p>
        </p:txBody>
      </p:sp>
      <p:sp>
        <p:nvSpPr>
          <p:cNvPr id="1235" name="Google Shape;1235;p100"/>
          <p:cNvSpPr/>
          <p:nvPr/>
        </p:nvSpPr>
        <p:spPr>
          <a:xfrm>
            <a:off x="3337900" y="3478900"/>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Mise en ordre</a:t>
            </a:r>
            <a:endParaRPr sz="1300">
              <a:latin typeface="Lato"/>
              <a:ea typeface="Lato"/>
              <a:cs typeface="Lato"/>
              <a:sym typeface="Lato"/>
            </a:endParaRPr>
          </a:p>
        </p:txBody>
      </p:sp>
      <p:sp>
        <p:nvSpPr>
          <p:cNvPr id="1236" name="Google Shape;1236;p100"/>
          <p:cNvSpPr/>
          <p:nvPr/>
        </p:nvSpPr>
        <p:spPr>
          <a:xfrm>
            <a:off x="3337900" y="3850700"/>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Hiérarchisation</a:t>
            </a:r>
            <a:endParaRPr sz="1200">
              <a:latin typeface="Lato"/>
              <a:ea typeface="Lato"/>
              <a:cs typeface="Lato"/>
              <a:sym typeface="Lato"/>
            </a:endParaRPr>
          </a:p>
        </p:txBody>
      </p:sp>
      <p:sp>
        <p:nvSpPr>
          <p:cNvPr id="1237" name="Google Shape;1237;p100"/>
          <p:cNvSpPr/>
          <p:nvPr/>
        </p:nvSpPr>
        <p:spPr>
          <a:xfrm rot="5400000">
            <a:off x="3920725" y="2204625"/>
            <a:ext cx="194700" cy="1431600"/>
          </a:xfrm>
          <a:prstGeom prst="leftBrace">
            <a:avLst>
              <a:gd fmla="val 50000" name="adj1"/>
              <a:gd fmla="val 50005"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0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Cahier des charges fonctionnel</a:t>
            </a:r>
            <a:endParaRPr/>
          </a:p>
        </p:txBody>
      </p:sp>
      <p:sp>
        <p:nvSpPr>
          <p:cNvPr id="1243" name="Google Shape;1243;p101"/>
          <p:cNvSpPr/>
          <p:nvPr/>
        </p:nvSpPr>
        <p:spPr>
          <a:xfrm>
            <a:off x="508975" y="1553738"/>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Caractérisation</a:t>
            </a:r>
            <a:endParaRPr sz="1200">
              <a:latin typeface="Lato"/>
              <a:ea typeface="Lato"/>
              <a:cs typeface="Lato"/>
              <a:sym typeface="Lato"/>
            </a:endParaRPr>
          </a:p>
        </p:txBody>
      </p:sp>
      <p:sp>
        <p:nvSpPr>
          <p:cNvPr id="1244" name="Google Shape;1244;p101"/>
          <p:cNvSpPr/>
          <p:nvPr/>
        </p:nvSpPr>
        <p:spPr>
          <a:xfrm>
            <a:off x="508975" y="2902825"/>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Mise en ordre</a:t>
            </a:r>
            <a:endParaRPr sz="1300">
              <a:latin typeface="Lato"/>
              <a:ea typeface="Lato"/>
              <a:cs typeface="Lato"/>
              <a:sym typeface="Lato"/>
            </a:endParaRPr>
          </a:p>
        </p:txBody>
      </p:sp>
      <p:sp>
        <p:nvSpPr>
          <p:cNvPr id="1245" name="Google Shape;1245;p101"/>
          <p:cNvSpPr/>
          <p:nvPr/>
        </p:nvSpPr>
        <p:spPr>
          <a:xfrm>
            <a:off x="508975" y="4251900"/>
            <a:ext cx="1326900" cy="3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Hiérarchisation</a:t>
            </a:r>
            <a:endParaRPr sz="1200">
              <a:latin typeface="Lato"/>
              <a:ea typeface="Lato"/>
              <a:cs typeface="Lato"/>
              <a:sym typeface="Lato"/>
            </a:endParaRPr>
          </a:p>
        </p:txBody>
      </p:sp>
      <p:sp>
        <p:nvSpPr>
          <p:cNvPr id="1246" name="Google Shape;1246;p101"/>
          <p:cNvSpPr/>
          <p:nvPr/>
        </p:nvSpPr>
        <p:spPr>
          <a:xfrm>
            <a:off x="2253000" y="1195400"/>
            <a:ext cx="3291900" cy="102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Préciser leurs caractéristiques pour budgétiser leur réalisation technique</a:t>
            </a:r>
            <a:endParaRPr sz="1300">
              <a:latin typeface="Lato"/>
              <a:ea typeface="Lato"/>
              <a:cs typeface="Lato"/>
              <a:sym typeface="Lato"/>
            </a:endParaRPr>
          </a:p>
        </p:txBody>
      </p:sp>
      <p:sp>
        <p:nvSpPr>
          <p:cNvPr id="1247" name="Google Shape;1247;p101"/>
          <p:cNvSpPr/>
          <p:nvPr/>
        </p:nvSpPr>
        <p:spPr>
          <a:xfrm>
            <a:off x="2253000" y="2544475"/>
            <a:ext cx="3291900" cy="102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Classer les fonctionnalités par familles pour organiser leur </a:t>
            </a:r>
            <a:r>
              <a:rPr lang="fr" sz="1300">
                <a:latin typeface="Lato"/>
                <a:ea typeface="Lato"/>
                <a:cs typeface="Lato"/>
                <a:sym typeface="Lato"/>
              </a:rPr>
              <a:t>hiérarchisation</a:t>
            </a:r>
            <a:endParaRPr sz="1300">
              <a:latin typeface="Lato"/>
              <a:ea typeface="Lato"/>
              <a:cs typeface="Lato"/>
              <a:sym typeface="Lato"/>
            </a:endParaRPr>
          </a:p>
        </p:txBody>
      </p:sp>
      <p:sp>
        <p:nvSpPr>
          <p:cNvPr id="1248" name="Google Shape;1248;p101"/>
          <p:cNvSpPr/>
          <p:nvPr/>
        </p:nvSpPr>
        <p:spPr>
          <a:xfrm>
            <a:off x="2253000" y="3893550"/>
            <a:ext cx="3291900" cy="102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ato"/>
                <a:ea typeface="Lato"/>
                <a:cs typeface="Lato"/>
                <a:sym typeface="Lato"/>
              </a:rPr>
              <a:t>Consulter les exigences par ordre d’importance pour faire les meilleurs choix. Optimiser les </a:t>
            </a:r>
            <a:r>
              <a:rPr lang="fr" sz="1300">
                <a:latin typeface="Lato"/>
                <a:ea typeface="Lato"/>
                <a:cs typeface="Lato"/>
                <a:sym typeface="Lato"/>
              </a:rPr>
              <a:t>coûts</a:t>
            </a:r>
            <a:r>
              <a:rPr lang="fr" sz="1300">
                <a:latin typeface="Lato"/>
                <a:ea typeface="Lato"/>
                <a:cs typeface="Lato"/>
                <a:sym typeface="Lato"/>
              </a:rPr>
              <a:t> de développement et de ROI</a:t>
            </a:r>
            <a:endParaRPr sz="1300">
              <a:latin typeface="Lato"/>
              <a:ea typeface="Lato"/>
              <a:cs typeface="Lato"/>
              <a:sym typeface="Lato"/>
            </a:endParaRPr>
          </a:p>
        </p:txBody>
      </p:sp>
      <p:cxnSp>
        <p:nvCxnSpPr>
          <p:cNvPr id="1249" name="Google Shape;1249;p101"/>
          <p:cNvCxnSpPr>
            <a:stCxn id="1243" idx="3"/>
            <a:endCxn id="1246" idx="1"/>
          </p:cNvCxnSpPr>
          <p:nvPr/>
        </p:nvCxnSpPr>
        <p:spPr>
          <a:xfrm>
            <a:off x="1835875" y="1705988"/>
            <a:ext cx="417000" cy="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101"/>
          <p:cNvCxnSpPr>
            <a:stCxn id="1244" idx="3"/>
            <a:endCxn id="1247" idx="1"/>
          </p:cNvCxnSpPr>
          <p:nvPr/>
        </p:nvCxnSpPr>
        <p:spPr>
          <a:xfrm>
            <a:off x="1835875" y="3055075"/>
            <a:ext cx="417000" cy="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101"/>
          <p:cNvCxnSpPr>
            <a:endCxn id="1248" idx="1"/>
          </p:cNvCxnSpPr>
          <p:nvPr/>
        </p:nvCxnSpPr>
        <p:spPr>
          <a:xfrm>
            <a:off x="1836000" y="4404150"/>
            <a:ext cx="417000" cy="0"/>
          </a:xfrm>
          <a:prstGeom prst="straightConnector1">
            <a:avLst/>
          </a:prstGeom>
          <a:noFill/>
          <a:ln cap="flat" cmpd="sng" w="9525">
            <a:solidFill>
              <a:schemeClr val="dk2"/>
            </a:solidFill>
            <a:prstDash val="solid"/>
            <a:round/>
            <a:headEnd len="med" w="med" type="none"/>
            <a:tailEnd len="med" w="med" type="none"/>
          </a:ln>
        </p:spPr>
      </p:cxnSp>
      <p:sp>
        <p:nvSpPr>
          <p:cNvPr id="1252" name="Google Shape;1252;p101"/>
          <p:cNvSpPr/>
          <p:nvPr/>
        </p:nvSpPr>
        <p:spPr>
          <a:xfrm>
            <a:off x="6429375" y="1438550"/>
            <a:ext cx="24792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technique</a:t>
            </a:r>
            <a:endParaRPr>
              <a:latin typeface="Lato"/>
              <a:ea typeface="Lato"/>
              <a:cs typeface="Lato"/>
              <a:sym typeface="Lato"/>
            </a:endParaRPr>
          </a:p>
        </p:txBody>
      </p:sp>
      <p:sp>
        <p:nvSpPr>
          <p:cNvPr id="1253" name="Google Shape;1253;p101"/>
          <p:cNvSpPr/>
          <p:nvPr/>
        </p:nvSpPr>
        <p:spPr>
          <a:xfrm>
            <a:off x="6429375" y="4136700"/>
            <a:ext cx="2479200" cy="53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Optimiser le TTM</a:t>
            </a:r>
            <a:endParaRPr>
              <a:latin typeface="Lato"/>
              <a:ea typeface="Lato"/>
              <a:cs typeface="Lato"/>
              <a:sym typeface="Lato"/>
            </a:endParaRPr>
          </a:p>
          <a:p>
            <a:pPr indent="0" lvl="0" marL="0" rtl="0" algn="ctr">
              <a:spcBef>
                <a:spcPts val="0"/>
              </a:spcBef>
              <a:spcAft>
                <a:spcPts val="0"/>
              </a:spcAft>
              <a:buNone/>
            </a:pPr>
            <a:r>
              <a:rPr i="1" lang="fr">
                <a:latin typeface="Lato"/>
                <a:ea typeface="Lato"/>
                <a:cs typeface="Lato"/>
                <a:sym typeface="Lato"/>
              </a:rPr>
              <a:t>(Time To Market)</a:t>
            </a:r>
            <a:endParaRPr i="1">
              <a:latin typeface="Lato"/>
              <a:ea typeface="Lato"/>
              <a:cs typeface="Lato"/>
              <a:sym typeface="Lato"/>
            </a:endParaRPr>
          </a:p>
        </p:txBody>
      </p:sp>
      <p:cxnSp>
        <p:nvCxnSpPr>
          <p:cNvPr id="1254" name="Google Shape;1254;p101"/>
          <p:cNvCxnSpPr>
            <a:stCxn id="1246" idx="3"/>
            <a:endCxn id="1252" idx="1"/>
          </p:cNvCxnSpPr>
          <p:nvPr/>
        </p:nvCxnSpPr>
        <p:spPr>
          <a:xfrm>
            <a:off x="5544900" y="1706000"/>
            <a:ext cx="884400" cy="0"/>
          </a:xfrm>
          <a:prstGeom prst="straightConnector1">
            <a:avLst/>
          </a:prstGeom>
          <a:noFill/>
          <a:ln cap="flat" cmpd="sng" w="9525">
            <a:solidFill>
              <a:schemeClr val="dk2"/>
            </a:solidFill>
            <a:prstDash val="solid"/>
            <a:round/>
            <a:headEnd len="med" w="med" type="none"/>
            <a:tailEnd len="med" w="med" type="none"/>
          </a:ln>
        </p:spPr>
      </p:cxnSp>
      <p:cxnSp>
        <p:nvCxnSpPr>
          <p:cNvPr id="1255" name="Google Shape;1255;p101"/>
          <p:cNvCxnSpPr>
            <a:stCxn id="1248" idx="3"/>
            <a:endCxn id="1253" idx="1"/>
          </p:cNvCxnSpPr>
          <p:nvPr/>
        </p:nvCxnSpPr>
        <p:spPr>
          <a:xfrm>
            <a:off x="5544900" y="4404150"/>
            <a:ext cx="884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Définitions</a:t>
            </a:r>
            <a:endParaRPr/>
          </a:p>
        </p:txBody>
      </p:sp>
      <p:sp>
        <p:nvSpPr>
          <p:cNvPr id="212" name="Google Shape;212;p21"/>
          <p:cNvSpPr/>
          <p:nvPr/>
        </p:nvSpPr>
        <p:spPr>
          <a:xfrm>
            <a:off x="3654750" y="1307850"/>
            <a:ext cx="1834500" cy="108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213" name="Google Shape;213;p21"/>
          <p:cNvSpPr/>
          <p:nvPr/>
        </p:nvSpPr>
        <p:spPr>
          <a:xfrm>
            <a:off x="1038100" y="3379350"/>
            <a:ext cx="23316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14" name="Google Shape;214;p21"/>
          <p:cNvSpPr/>
          <p:nvPr/>
        </p:nvSpPr>
        <p:spPr>
          <a:xfrm>
            <a:off x="6004800" y="3379350"/>
            <a:ext cx="2331600" cy="5745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cxnSp>
        <p:nvCxnSpPr>
          <p:cNvPr id="215" name="Google Shape;215;p21"/>
          <p:cNvCxnSpPr>
            <a:stCxn id="212" idx="2"/>
            <a:endCxn id="213" idx="0"/>
          </p:cNvCxnSpPr>
          <p:nvPr/>
        </p:nvCxnSpPr>
        <p:spPr>
          <a:xfrm flipH="1">
            <a:off x="2203800" y="2387850"/>
            <a:ext cx="2368200" cy="9915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1"/>
          <p:cNvCxnSpPr>
            <a:stCxn id="212" idx="2"/>
            <a:endCxn id="214" idx="0"/>
          </p:cNvCxnSpPr>
          <p:nvPr/>
        </p:nvCxnSpPr>
        <p:spPr>
          <a:xfrm>
            <a:off x="4572000" y="2387850"/>
            <a:ext cx="2598600" cy="99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0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Time To Market</a:t>
            </a:r>
            <a:endParaRPr/>
          </a:p>
        </p:txBody>
      </p:sp>
      <p:pic>
        <p:nvPicPr>
          <p:cNvPr id="1261" name="Google Shape;1261;p102"/>
          <p:cNvPicPr preferRelativeResize="0"/>
          <p:nvPr/>
        </p:nvPicPr>
        <p:blipFill>
          <a:blip r:embed="rId3">
            <a:alphaModFix/>
          </a:blip>
          <a:stretch>
            <a:fillRect/>
          </a:stretch>
        </p:blipFill>
        <p:spPr>
          <a:xfrm>
            <a:off x="2381938" y="1233925"/>
            <a:ext cx="4380114" cy="35308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10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fonctionnelle technique</a:t>
            </a:r>
            <a:endParaRPr/>
          </a:p>
        </p:txBody>
      </p:sp>
      <p:sp>
        <p:nvSpPr>
          <p:cNvPr id="1267" name="Google Shape;1267;p103"/>
          <p:cNvSpPr/>
          <p:nvPr/>
        </p:nvSpPr>
        <p:spPr>
          <a:xfrm>
            <a:off x="1476200" y="23370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1 (F1) </a:t>
            </a:r>
            <a:endParaRPr sz="1200">
              <a:latin typeface="Lato"/>
              <a:ea typeface="Lato"/>
              <a:cs typeface="Lato"/>
              <a:sym typeface="Lato"/>
            </a:endParaRPr>
          </a:p>
        </p:txBody>
      </p:sp>
      <p:sp>
        <p:nvSpPr>
          <p:cNvPr id="1268" name="Google Shape;1268;p103"/>
          <p:cNvSpPr/>
          <p:nvPr/>
        </p:nvSpPr>
        <p:spPr>
          <a:xfrm>
            <a:off x="1628600" y="24894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2 (F2) </a:t>
            </a:r>
            <a:endParaRPr sz="1200">
              <a:latin typeface="Lato"/>
              <a:ea typeface="Lato"/>
              <a:cs typeface="Lato"/>
              <a:sym typeface="Lato"/>
            </a:endParaRPr>
          </a:p>
        </p:txBody>
      </p:sp>
      <p:sp>
        <p:nvSpPr>
          <p:cNvPr id="1269" name="Google Shape;1269;p103"/>
          <p:cNvSpPr/>
          <p:nvPr/>
        </p:nvSpPr>
        <p:spPr>
          <a:xfrm>
            <a:off x="1781000" y="26418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3 (F3) </a:t>
            </a:r>
            <a:endParaRPr sz="1200">
              <a:latin typeface="Lato"/>
              <a:ea typeface="Lato"/>
              <a:cs typeface="Lato"/>
              <a:sym typeface="Lato"/>
            </a:endParaRPr>
          </a:p>
        </p:txBody>
      </p:sp>
      <p:sp>
        <p:nvSpPr>
          <p:cNvPr id="1270" name="Google Shape;1270;p103"/>
          <p:cNvSpPr/>
          <p:nvPr/>
        </p:nvSpPr>
        <p:spPr>
          <a:xfrm>
            <a:off x="1933400" y="27942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4 (F4) </a:t>
            </a:r>
            <a:endParaRPr sz="1200">
              <a:latin typeface="Lato"/>
              <a:ea typeface="Lato"/>
              <a:cs typeface="Lato"/>
              <a:sym typeface="Lato"/>
            </a:endParaRPr>
          </a:p>
        </p:txBody>
      </p:sp>
      <p:sp>
        <p:nvSpPr>
          <p:cNvPr id="1271" name="Google Shape;1271;p103"/>
          <p:cNvSpPr/>
          <p:nvPr/>
        </p:nvSpPr>
        <p:spPr>
          <a:xfrm>
            <a:off x="2085800" y="29466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5 (F5) </a:t>
            </a:r>
            <a:endParaRPr sz="1200">
              <a:latin typeface="Lato"/>
              <a:ea typeface="Lato"/>
              <a:cs typeface="Lato"/>
              <a:sym typeface="Lato"/>
            </a:endParaRPr>
          </a:p>
        </p:txBody>
      </p:sp>
      <p:sp>
        <p:nvSpPr>
          <p:cNvPr id="1272" name="Google Shape;1272;p103"/>
          <p:cNvSpPr/>
          <p:nvPr/>
        </p:nvSpPr>
        <p:spPr>
          <a:xfrm>
            <a:off x="2238200" y="30990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n (Fn) </a:t>
            </a:r>
            <a:endParaRPr sz="1200">
              <a:latin typeface="Lato"/>
              <a:ea typeface="Lato"/>
              <a:cs typeface="Lato"/>
              <a:sym typeface="Lato"/>
            </a:endParaRPr>
          </a:p>
        </p:txBody>
      </p:sp>
      <p:sp>
        <p:nvSpPr>
          <p:cNvPr id="1273" name="Google Shape;1273;p103"/>
          <p:cNvSpPr/>
          <p:nvPr/>
        </p:nvSpPr>
        <p:spPr>
          <a:xfrm>
            <a:off x="5425425" y="2146050"/>
            <a:ext cx="2273400" cy="26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Solution technique 1</a:t>
            </a:r>
            <a:endParaRPr>
              <a:latin typeface="Lato"/>
              <a:ea typeface="Lato"/>
              <a:cs typeface="Lato"/>
              <a:sym typeface="Lato"/>
            </a:endParaRPr>
          </a:p>
        </p:txBody>
      </p:sp>
      <p:sp>
        <p:nvSpPr>
          <p:cNvPr id="1274" name="Google Shape;1274;p103"/>
          <p:cNvSpPr/>
          <p:nvPr/>
        </p:nvSpPr>
        <p:spPr>
          <a:xfrm>
            <a:off x="5425425" y="2489475"/>
            <a:ext cx="2273400" cy="26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Solution technique 2</a:t>
            </a:r>
            <a:endParaRPr>
              <a:latin typeface="Lato"/>
              <a:ea typeface="Lato"/>
              <a:cs typeface="Lato"/>
              <a:sym typeface="Lato"/>
            </a:endParaRPr>
          </a:p>
        </p:txBody>
      </p:sp>
      <p:sp>
        <p:nvSpPr>
          <p:cNvPr id="1275" name="Google Shape;1275;p103"/>
          <p:cNvSpPr/>
          <p:nvPr/>
        </p:nvSpPr>
        <p:spPr>
          <a:xfrm>
            <a:off x="5425425" y="2832900"/>
            <a:ext cx="2273400" cy="26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Solution technique 3</a:t>
            </a:r>
            <a:endParaRPr>
              <a:latin typeface="Lato"/>
              <a:ea typeface="Lato"/>
              <a:cs typeface="Lato"/>
              <a:sym typeface="Lato"/>
            </a:endParaRPr>
          </a:p>
        </p:txBody>
      </p:sp>
      <p:sp>
        <p:nvSpPr>
          <p:cNvPr id="1276" name="Google Shape;1276;p103"/>
          <p:cNvSpPr/>
          <p:nvPr/>
        </p:nvSpPr>
        <p:spPr>
          <a:xfrm>
            <a:off x="5425425" y="3208275"/>
            <a:ext cx="2273400" cy="26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Solution technique n</a:t>
            </a:r>
            <a:endParaRPr>
              <a:latin typeface="Lato"/>
              <a:ea typeface="Lato"/>
              <a:cs typeface="Lato"/>
              <a:sym typeface="Lato"/>
            </a:endParaRPr>
          </a:p>
        </p:txBody>
      </p:sp>
      <p:cxnSp>
        <p:nvCxnSpPr>
          <p:cNvPr id="1277" name="Google Shape;1277;p103"/>
          <p:cNvCxnSpPr>
            <a:endCxn id="1274" idx="1"/>
          </p:cNvCxnSpPr>
          <p:nvPr/>
        </p:nvCxnSpPr>
        <p:spPr>
          <a:xfrm>
            <a:off x="2905125" y="2504775"/>
            <a:ext cx="2520300" cy="115500"/>
          </a:xfrm>
          <a:prstGeom prst="straightConnector1">
            <a:avLst/>
          </a:prstGeom>
          <a:noFill/>
          <a:ln cap="flat" cmpd="sng" w="9525">
            <a:solidFill>
              <a:schemeClr val="dk2"/>
            </a:solidFill>
            <a:prstDash val="solid"/>
            <a:round/>
            <a:headEnd len="med" w="med" type="none"/>
            <a:tailEnd len="med" w="med" type="triangle"/>
          </a:ln>
        </p:spPr>
      </p:cxnSp>
      <p:cxnSp>
        <p:nvCxnSpPr>
          <p:cNvPr id="1278" name="Google Shape;1278;p103"/>
          <p:cNvCxnSpPr>
            <a:endCxn id="1275" idx="1"/>
          </p:cNvCxnSpPr>
          <p:nvPr/>
        </p:nvCxnSpPr>
        <p:spPr>
          <a:xfrm flipH="1" rot="10800000">
            <a:off x="3533325" y="2963700"/>
            <a:ext cx="1892100" cy="266100"/>
          </a:xfrm>
          <a:prstGeom prst="straightConnector1">
            <a:avLst/>
          </a:prstGeom>
          <a:noFill/>
          <a:ln cap="flat" cmpd="sng" w="9525">
            <a:solidFill>
              <a:schemeClr val="dk2"/>
            </a:solidFill>
            <a:prstDash val="solid"/>
            <a:round/>
            <a:headEnd len="med" w="med" type="none"/>
            <a:tailEnd len="med" w="med" type="triangle"/>
          </a:ln>
        </p:spPr>
      </p:cxnSp>
      <p:cxnSp>
        <p:nvCxnSpPr>
          <p:cNvPr id="1279" name="Google Shape;1279;p103"/>
          <p:cNvCxnSpPr>
            <a:endCxn id="1276" idx="1"/>
          </p:cNvCxnSpPr>
          <p:nvPr/>
        </p:nvCxnSpPr>
        <p:spPr>
          <a:xfrm>
            <a:off x="3224025" y="2905875"/>
            <a:ext cx="2201400" cy="433200"/>
          </a:xfrm>
          <a:prstGeom prst="straightConnector1">
            <a:avLst/>
          </a:prstGeom>
          <a:noFill/>
          <a:ln cap="flat" cmpd="sng" w="9525">
            <a:solidFill>
              <a:schemeClr val="dk2"/>
            </a:solidFill>
            <a:prstDash val="solid"/>
            <a:round/>
            <a:headEnd len="med" w="med" type="none"/>
            <a:tailEnd len="med" w="med" type="triangle"/>
          </a:ln>
        </p:spPr>
      </p:cxnSp>
      <p:sp>
        <p:nvSpPr>
          <p:cNvPr id="1280" name="Google Shape;1280;p103"/>
          <p:cNvSpPr txBox="1"/>
          <p:nvPr/>
        </p:nvSpPr>
        <p:spPr>
          <a:xfrm>
            <a:off x="4219005" y="2598675"/>
            <a:ext cx="5451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solidFill>
                  <a:schemeClr val="lt1"/>
                </a:solidFill>
                <a:latin typeface="Lato"/>
                <a:ea typeface="Lato"/>
                <a:cs typeface="Lato"/>
                <a:sym typeface="Lato"/>
              </a:rPr>
              <a:t>?</a:t>
            </a:r>
            <a:endParaRPr b="1" sz="1800">
              <a:solidFill>
                <a:schemeClr val="lt1"/>
              </a:solidFill>
              <a:latin typeface="Lato"/>
              <a:ea typeface="Lato"/>
              <a:cs typeface="Lato"/>
              <a:sym typeface="La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10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la casserole </a:t>
            </a:r>
            <a:endParaRPr/>
          </a:p>
        </p:txBody>
      </p:sp>
      <p:pic>
        <p:nvPicPr>
          <p:cNvPr id="1286" name="Google Shape;1286;p104"/>
          <p:cNvPicPr preferRelativeResize="0"/>
          <p:nvPr/>
        </p:nvPicPr>
        <p:blipFill>
          <a:blip r:embed="rId3">
            <a:alphaModFix/>
          </a:blip>
          <a:stretch>
            <a:fillRect/>
          </a:stretch>
        </p:blipFill>
        <p:spPr>
          <a:xfrm>
            <a:off x="5495400" y="2171171"/>
            <a:ext cx="3369702" cy="2407176"/>
          </a:xfrm>
          <a:prstGeom prst="rect">
            <a:avLst/>
          </a:prstGeom>
          <a:noFill/>
          <a:ln>
            <a:noFill/>
          </a:ln>
        </p:spPr>
      </p:pic>
      <p:sp>
        <p:nvSpPr>
          <p:cNvPr id="1287" name="Google Shape;1287;p104"/>
          <p:cNvSpPr txBox="1"/>
          <p:nvPr/>
        </p:nvSpPr>
        <p:spPr>
          <a:xfrm>
            <a:off x="2436150" y="1574313"/>
            <a:ext cx="47616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lt1"/>
                </a:solidFill>
                <a:latin typeface="Lato"/>
                <a:ea typeface="Lato"/>
                <a:cs typeface="Lato"/>
                <a:sym typeface="Lato"/>
              </a:rPr>
              <a:t>Faire l’analyse fonctionnelle d’une casserole</a:t>
            </a:r>
            <a:endParaRPr b="1" sz="1300">
              <a:solidFill>
                <a:schemeClr val="lt1"/>
              </a:solidFill>
              <a:latin typeface="Lato"/>
              <a:ea typeface="Lato"/>
              <a:cs typeface="Lato"/>
              <a:sym typeface="Lato"/>
            </a:endParaRPr>
          </a:p>
        </p:txBody>
      </p:sp>
      <p:sp>
        <p:nvSpPr>
          <p:cNvPr id="1288" name="Google Shape;1288;p104"/>
          <p:cNvSpPr/>
          <p:nvPr/>
        </p:nvSpPr>
        <p:spPr>
          <a:xfrm>
            <a:off x="843525" y="2232275"/>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Identification des fonctions principales</a:t>
            </a:r>
            <a:endParaRPr>
              <a:latin typeface="Lato"/>
              <a:ea typeface="Lato"/>
              <a:cs typeface="Lato"/>
              <a:sym typeface="Lato"/>
            </a:endParaRPr>
          </a:p>
        </p:txBody>
      </p:sp>
      <p:sp>
        <p:nvSpPr>
          <p:cNvPr id="1289" name="Google Shape;1289;p104"/>
          <p:cNvSpPr/>
          <p:nvPr/>
        </p:nvSpPr>
        <p:spPr>
          <a:xfrm>
            <a:off x="843525" y="2641850"/>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Spécification des fonctions</a:t>
            </a:r>
            <a:endParaRPr>
              <a:latin typeface="Lato"/>
              <a:ea typeface="Lato"/>
              <a:cs typeface="Lato"/>
              <a:sym typeface="Lato"/>
            </a:endParaRPr>
          </a:p>
        </p:txBody>
      </p:sp>
      <p:sp>
        <p:nvSpPr>
          <p:cNvPr id="1290" name="Google Shape;1290;p104"/>
          <p:cNvSpPr/>
          <p:nvPr/>
        </p:nvSpPr>
        <p:spPr>
          <a:xfrm>
            <a:off x="843525" y="3051425"/>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Décomposition des fonctions</a:t>
            </a:r>
            <a:endParaRPr>
              <a:latin typeface="Lato"/>
              <a:ea typeface="Lato"/>
              <a:cs typeface="Lato"/>
              <a:sym typeface="Lato"/>
            </a:endParaRPr>
          </a:p>
        </p:txBody>
      </p:sp>
      <p:sp>
        <p:nvSpPr>
          <p:cNvPr id="1291" name="Google Shape;1291;p104"/>
          <p:cNvSpPr/>
          <p:nvPr/>
        </p:nvSpPr>
        <p:spPr>
          <a:xfrm>
            <a:off x="843525" y="3461000"/>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Analyse du flux de données</a:t>
            </a:r>
            <a:endParaRPr>
              <a:latin typeface="Lato"/>
              <a:ea typeface="Lato"/>
              <a:cs typeface="Lato"/>
              <a:sym typeface="Lato"/>
            </a:endParaRPr>
          </a:p>
        </p:txBody>
      </p:sp>
      <p:sp>
        <p:nvSpPr>
          <p:cNvPr id="1292" name="Google Shape;1292;p104"/>
          <p:cNvSpPr/>
          <p:nvPr/>
        </p:nvSpPr>
        <p:spPr>
          <a:xfrm>
            <a:off x="843525" y="3870575"/>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Elaboration des spécifications</a:t>
            </a:r>
            <a:endParaRPr>
              <a:latin typeface="Lato"/>
              <a:ea typeface="Lato"/>
              <a:cs typeface="Lato"/>
              <a:sym typeface="Lato"/>
            </a:endParaRPr>
          </a:p>
        </p:txBody>
      </p:sp>
      <p:sp>
        <p:nvSpPr>
          <p:cNvPr id="1293" name="Google Shape;1293;p104"/>
          <p:cNvSpPr/>
          <p:nvPr/>
        </p:nvSpPr>
        <p:spPr>
          <a:xfrm>
            <a:off x="843525" y="4280150"/>
            <a:ext cx="4464600" cy="29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Validation et vérification</a:t>
            </a:r>
            <a:endParaRPr>
              <a:latin typeface="Lato"/>
              <a:ea typeface="Lato"/>
              <a:cs typeface="Lato"/>
              <a:sym typeface="Lat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0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de la casserole </a:t>
            </a:r>
            <a:endParaRPr/>
          </a:p>
        </p:txBody>
      </p:sp>
      <p:pic>
        <p:nvPicPr>
          <p:cNvPr id="1299" name="Google Shape;1299;p105"/>
          <p:cNvPicPr preferRelativeResize="0"/>
          <p:nvPr/>
        </p:nvPicPr>
        <p:blipFill>
          <a:blip r:embed="rId3">
            <a:alphaModFix/>
          </a:blip>
          <a:stretch>
            <a:fillRect/>
          </a:stretch>
        </p:blipFill>
        <p:spPr>
          <a:xfrm>
            <a:off x="6030299" y="1689662"/>
            <a:ext cx="2469601" cy="1764173"/>
          </a:xfrm>
          <a:prstGeom prst="rect">
            <a:avLst/>
          </a:prstGeom>
          <a:noFill/>
          <a:ln>
            <a:noFill/>
          </a:ln>
        </p:spPr>
      </p:pic>
      <p:sp>
        <p:nvSpPr>
          <p:cNvPr id="1300" name="Google Shape;1300;p105"/>
          <p:cNvSpPr txBox="1"/>
          <p:nvPr/>
        </p:nvSpPr>
        <p:spPr>
          <a:xfrm>
            <a:off x="628600" y="2057100"/>
            <a:ext cx="5111700" cy="1203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sz="1300">
                <a:solidFill>
                  <a:schemeClr val="lt1"/>
                </a:solidFill>
                <a:latin typeface="Lato"/>
                <a:ea typeface="Lato"/>
                <a:cs typeface="Lato"/>
                <a:sym typeface="Lato"/>
              </a:rPr>
              <a:t>Fonction principale du produit : Contenir et chauffer des aliments liquides ou solides pour la cuisson.</a:t>
            </a:r>
            <a:endParaRPr sz="1300">
              <a:solidFill>
                <a:schemeClr val="lt1"/>
              </a:solidFill>
              <a:latin typeface="Lato"/>
              <a:ea typeface="Lato"/>
              <a:cs typeface="Lato"/>
              <a:sym typeface="Lato"/>
            </a:endParaRPr>
          </a:p>
          <a:p>
            <a:pPr indent="0" lvl="0" marL="0" rtl="0" algn="just">
              <a:spcBef>
                <a:spcPts val="0"/>
              </a:spcBef>
              <a:spcAft>
                <a:spcPts val="0"/>
              </a:spcAft>
              <a:buNone/>
            </a:pPr>
            <a:r>
              <a:t/>
            </a:r>
            <a:endParaRPr sz="1300">
              <a:solidFill>
                <a:schemeClr val="lt1"/>
              </a:solidFill>
              <a:latin typeface="Lato"/>
              <a:ea typeface="Lato"/>
              <a:cs typeface="Lato"/>
              <a:sym typeface="Lato"/>
            </a:endParaRPr>
          </a:p>
          <a:p>
            <a:pPr indent="0" lvl="0" marL="0" rtl="0" algn="just">
              <a:spcBef>
                <a:spcPts val="0"/>
              </a:spcBef>
              <a:spcAft>
                <a:spcPts val="0"/>
              </a:spcAft>
              <a:buNone/>
            </a:pPr>
            <a:r>
              <a:rPr lang="fr" sz="1300">
                <a:solidFill>
                  <a:schemeClr val="lt1"/>
                </a:solidFill>
                <a:latin typeface="Lato"/>
                <a:ea typeface="Lato"/>
                <a:cs typeface="Lato"/>
                <a:sym typeface="Lato"/>
              </a:rPr>
              <a:t>Cette solution technique satisfait le besoin de faire cuire des aliments de l’utilisateur. </a:t>
            </a:r>
            <a:endParaRPr sz="1300">
              <a:solidFill>
                <a:schemeClr val="lt1"/>
              </a:solidFill>
              <a:latin typeface="Lato"/>
              <a:ea typeface="Lato"/>
              <a:cs typeface="Lato"/>
              <a:sym typeface="Lat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106"/>
          <p:cNvSpPr/>
          <p:nvPr/>
        </p:nvSpPr>
        <p:spPr>
          <a:xfrm>
            <a:off x="1008125" y="1892800"/>
            <a:ext cx="7328400" cy="27570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Cuisine</a:t>
            </a:r>
            <a:endParaRPr>
              <a:latin typeface="Lato"/>
              <a:ea typeface="Lato"/>
              <a:cs typeface="Lato"/>
              <a:sym typeface="Lato"/>
            </a:endParaRPr>
          </a:p>
        </p:txBody>
      </p:sp>
      <p:sp>
        <p:nvSpPr>
          <p:cNvPr id="1306" name="Google Shape;1306;p10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Identification des Fonctions principales</a:t>
            </a:r>
            <a:endParaRPr/>
          </a:p>
        </p:txBody>
      </p:sp>
      <p:sp>
        <p:nvSpPr>
          <p:cNvPr id="1307" name="Google Shape;1307;p106"/>
          <p:cNvSpPr txBox="1"/>
          <p:nvPr>
            <p:ph idx="1" type="body"/>
          </p:nvPr>
        </p:nvSpPr>
        <p:spPr>
          <a:xfrm>
            <a:off x="1297500" y="1121025"/>
            <a:ext cx="7038900" cy="77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Identifier les fonctions principales du système en se concentrant sur les interactions entre le système et son environnement.</a:t>
            </a:r>
            <a:endParaRPr/>
          </a:p>
        </p:txBody>
      </p:sp>
      <p:sp>
        <p:nvSpPr>
          <p:cNvPr id="1308" name="Google Shape;1308;p106"/>
          <p:cNvSpPr/>
          <p:nvPr/>
        </p:nvSpPr>
        <p:spPr>
          <a:xfrm>
            <a:off x="3887850" y="2859800"/>
            <a:ext cx="1368300" cy="777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Casserole</a:t>
            </a:r>
            <a:endParaRPr b="1">
              <a:latin typeface="Lato"/>
              <a:ea typeface="Lato"/>
              <a:cs typeface="Lato"/>
              <a:sym typeface="Lato"/>
            </a:endParaRPr>
          </a:p>
        </p:txBody>
      </p:sp>
      <p:sp>
        <p:nvSpPr>
          <p:cNvPr id="1309" name="Google Shape;1309;p106"/>
          <p:cNvSpPr/>
          <p:nvPr/>
        </p:nvSpPr>
        <p:spPr>
          <a:xfrm>
            <a:off x="1297500" y="2499750"/>
            <a:ext cx="10596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Cuisinier</a:t>
            </a:r>
            <a:endParaRPr>
              <a:latin typeface="Lato"/>
              <a:ea typeface="Lato"/>
              <a:cs typeface="Lato"/>
              <a:sym typeface="Lato"/>
            </a:endParaRPr>
          </a:p>
        </p:txBody>
      </p:sp>
      <p:cxnSp>
        <p:nvCxnSpPr>
          <p:cNvPr id="1310" name="Google Shape;1310;p106"/>
          <p:cNvCxnSpPr>
            <a:stCxn id="1309" idx="2"/>
            <a:endCxn id="1308" idx="1"/>
          </p:cNvCxnSpPr>
          <p:nvPr/>
        </p:nvCxnSpPr>
        <p:spPr>
          <a:xfrm flipH="1" rot="-5400000">
            <a:off x="2632200" y="1993050"/>
            <a:ext cx="450900" cy="2060700"/>
          </a:xfrm>
          <a:prstGeom prst="bentConnector2">
            <a:avLst/>
          </a:prstGeom>
          <a:noFill/>
          <a:ln cap="flat" cmpd="sng" w="9525">
            <a:solidFill>
              <a:schemeClr val="dk1"/>
            </a:solidFill>
            <a:prstDash val="solid"/>
            <a:round/>
            <a:headEnd len="med" w="med" type="none"/>
            <a:tailEnd len="med" w="med" type="none"/>
          </a:ln>
        </p:spPr>
      </p:cxnSp>
      <p:sp>
        <p:nvSpPr>
          <p:cNvPr id="1311" name="Google Shape;1311;p106"/>
          <p:cNvSpPr/>
          <p:nvPr/>
        </p:nvSpPr>
        <p:spPr>
          <a:xfrm>
            <a:off x="6490525" y="2273550"/>
            <a:ext cx="1059600" cy="2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Aliment</a:t>
            </a:r>
            <a:endParaRPr>
              <a:latin typeface="Lato"/>
              <a:ea typeface="Lato"/>
              <a:cs typeface="Lato"/>
              <a:sym typeface="Lato"/>
            </a:endParaRPr>
          </a:p>
        </p:txBody>
      </p:sp>
      <p:sp>
        <p:nvSpPr>
          <p:cNvPr id="1312" name="Google Shape;1312;p106"/>
          <p:cNvSpPr/>
          <p:nvPr/>
        </p:nvSpPr>
        <p:spPr>
          <a:xfrm>
            <a:off x="6490525" y="3712525"/>
            <a:ext cx="1059600" cy="45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Plaque chauffante</a:t>
            </a:r>
            <a:endParaRPr>
              <a:latin typeface="Lato"/>
              <a:ea typeface="Lato"/>
              <a:cs typeface="Lato"/>
              <a:sym typeface="Lato"/>
            </a:endParaRPr>
          </a:p>
        </p:txBody>
      </p:sp>
      <p:cxnSp>
        <p:nvCxnSpPr>
          <p:cNvPr id="1313" name="Google Shape;1313;p106"/>
          <p:cNvCxnSpPr>
            <a:stCxn id="1308" idx="0"/>
            <a:endCxn id="1311" idx="1"/>
          </p:cNvCxnSpPr>
          <p:nvPr/>
        </p:nvCxnSpPr>
        <p:spPr>
          <a:xfrm rot="-5400000">
            <a:off x="5312700" y="1682000"/>
            <a:ext cx="437100" cy="1918500"/>
          </a:xfrm>
          <a:prstGeom prst="bentConnector2">
            <a:avLst/>
          </a:prstGeom>
          <a:noFill/>
          <a:ln cap="flat" cmpd="sng" w="9525">
            <a:solidFill>
              <a:schemeClr val="dk1"/>
            </a:solidFill>
            <a:prstDash val="solid"/>
            <a:round/>
            <a:headEnd len="med" w="med" type="none"/>
            <a:tailEnd len="med" w="med" type="none"/>
          </a:ln>
        </p:spPr>
      </p:cxnSp>
      <p:cxnSp>
        <p:nvCxnSpPr>
          <p:cNvPr id="1314" name="Google Shape;1314;p106"/>
          <p:cNvCxnSpPr>
            <a:stCxn id="1308" idx="2"/>
            <a:endCxn id="1312" idx="1"/>
          </p:cNvCxnSpPr>
          <p:nvPr/>
        </p:nvCxnSpPr>
        <p:spPr>
          <a:xfrm flipH="1" rot="-5400000">
            <a:off x="5381100" y="2828600"/>
            <a:ext cx="300300" cy="1918500"/>
          </a:xfrm>
          <a:prstGeom prst="bentConnector2">
            <a:avLst/>
          </a:prstGeom>
          <a:noFill/>
          <a:ln cap="flat" cmpd="sng" w="9525">
            <a:solidFill>
              <a:schemeClr val="dk1"/>
            </a:solidFill>
            <a:prstDash val="solid"/>
            <a:round/>
            <a:headEnd len="med" w="med" type="none"/>
            <a:tailEnd len="med" w="med" type="none"/>
          </a:ln>
        </p:spPr>
      </p:cxnSp>
      <p:sp>
        <p:nvSpPr>
          <p:cNvPr id="1315" name="Google Shape;1315;p106"/>
          <p:cNvSpPr txBox="1"/>
          <p:nvPr/>
        </p:nvSpPr>
        <p:spPr>
          <a:xfrm>
            <a:off x="4865737" y="2155091"/>
            <a:ext cx="18414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1"/>
                </a:solidFill>
                <a:latin typeface="Lato"/>
                <a:ea typeface="Lato"/>
                <a:cs typeface="Lato"/>
                <a:sym typeface="Lato"/>
              </a:rPr>
              <a:t>Peut contenir</a:t>
            </a:r>
            <a:endParaRPr sz="1300">
              <a:solidFill>
                <a:schemeClr val="dk1"/>
              </a:solidFill>
              <a:latin typeface="Lato"/>
              <a:ea typeface="Lato"/>
              <a:cs typeface="Lato"/>
              <a:sym typeface="Lato"/>
            </a:endParaRPr>
          </a:p>
        </p:txBody>
      </p:sp>
      <p:sp>
        <p:nvSpPr>
          <p:cNvPr id="1316" name="Google Shape;1316;p106"/>
          <p:cNvSpPr txBox="1"/>
          <p:nvPr/>
        </p:nvSpPr>
        <p:spPr>
          <a:xfrm>
            <a:off x="5018137" y="3666191"/>
            <a:ext cx="18414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1"/>
                </a:solidFill>
                <a:latin typeface="Lato"/>
                <a:ea typeface="Lato"/>
                <a:cs typeface="Lato"/>
                <a:sym typeface="Lato"/>
              </a:rPr>
              <a:t>Se pose sur</a:t>
            </a:r>
            <a:endParaRPr sz="1300">
              <a:solidFill>
                <a:schemeClr val="dk1"/>
              </a:solidFill>
              <a:latin typeface="Lato"/>
              <a:ea typeface="Lato"/>
              <a:cs typeface="Lato"/>
              <a:sym typeface="Lato"/>
            </a:endParaRPr>
          </a:p>
        </p:txBody>
      </p:sp>
      <p:sp>
        <p:nvSpPr>
          <p:cNvPr id="1317" name="Google Shape;1317;p106"/>
          <p:cNvSpPr txBox="1"/>
          <p:nvPr/>
        </p:nvSpPr>
        <p:spPr>
          <a:xfrm>
            <a:off x="2529951" y="2977041"/>
            <a:ext cx="18414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1"/>
                </a:solidFill>
                <a:latin typeface="Lato"/>
                <a:ea typeface="Lato"/>
                <a:cs typeface="Lato"/>
                <a:sym typeface="Lato"/>
              </a:rPr>
              <a:t>Utilise</a:t>
            </a:r>
            <a:endParaRPr sz="1300">
              <a:solidFill>
                <a:schemeClr val="dk1"/>
              </a:solidFill>
              <a:latin typeface="Lato"/>
              <a:ea typeface="Lato"/>
              <a:cs typeface="Lato"/>
              <a:sym typeface="La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0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Spécification des fonctions</a:t>
            </a:r>
            <a:endParaRPr/>
          </a:p>
        </p:txBody>
      </p:sp>
      <p:sp>
        <p:nvSpPr>
          <p:cNvPr id="1323" name="Google Shape;1323;p107"/>
          <p:cNvSpPr txBox="1"/>
          <p:nvPr>
            <p:ph idx="1" type="body"/>
          </p:nvPr>
        </p:nvSpPr>
        <p:spPr>
          <a:xfrm>
            <a:off x="1297500" y="1567550"/>
            <a:ext cx="7038900" cy="73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Décrire chaque fonction de manière détaillée, en précisant si possible ses entrées, ses sorties et les </a:t>
            </a:r>
            <a:r>
              <a:rPr lang="fr"/>
              <a:t>interactions</a:t>
            </a:r>
            <a:r>
              <a:rPr lang="fr"/>
              <a:t> avec les autres fonctions.</a:t>
            </a:r>
            <a:endParaRPr/>
          </a:p>
        </p:txBody>
      </p:sp>
      <p:sp>
        <p:nvSpPr>
          <p:cNvPr id="1324" name="Google Shape;1324;p107"/>
          <p:cNvSpPr/>
          <p:nvPr/>
        </p:nvSpPr>
        <p:spPr>
          <a:xfrm>
            <a:off x="3924450" y="2902875"/>
            <a:ext cx="1295100" cy="26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Fonction 1 (F1) </a:t>
            </a:r>
            <a:endParaRPr sz="1200">
              <a:latin typeface="Lato"/>
              <a:ea typeface="Lato"/>
              <a:cs typeface="Lato"/>
              <a:sym typeface="Lato"/>
            </a:endParaRPr>
          </a:p>
        </p:txBody>
      </p:sp>
      <p:sp>
        <p:nvSpPr>
          <p:cNvPr id="1325" name="Google Shape;1325;p107"/>
          <p:cNvSpPr/>
          <p:nvPr/>
        </p:nvSpPr>
        <p:spPr>
          <a:xfrm>
            <a:off x="1368175" y="2786775"/>
            <a:ext cx="1121400" cy="49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IN</a:t>
            </a:r>
            <a:endParaRPr>
              <a:latin typeface="Lato"/>
              <a:ea typeface="Lato"/>
              <a:cs typeface="Lato"/>
              <a:sym typeface="Lato"/>
            </a:endParaRPr>
          </a:p>
        </p:txBody>
      </p:sp>
      <p:sp>
        <p:nvSpPr>
          <p:cNvPr id="1326" name="Google Shape;1326;p107"/>
          <p:cNvSpPr/>
          <p:nvPr/>
        </p:nvSpPr>
        <p:spPr>
          <a:xfrm>
            <a:off x="6478900" y="2777500"/>
            <a:ext cx="1121400" cy="49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OUT</a:t>
            </a:r>
            <a:endParaRPr>
              <a:latin typeface="Lato"/>
              <a:ea typeface="Lato"/>
              <a:cs typeface="Lato"/>
              <a:sym typeface="Lato"/>
            </a:endParaRPr>
          </a:p>
        </p:txBody>
      </p:sp>
      <p:cxnSp>
        <p:nvCxnSpPr>
          <p:cNvPr id="1327" name="Google Shape;1327;p107"/>
          <p:cNvCxnSpPr>
            <a:stCxn id="1325" idx="3"/>
            <a:endCxn id="1324" idx="1"/>
          </p:cNvCxnSpPr>
          <p:nvPr/>
        </p:nvCxnSpPr>
        <p:spPr>
          <a:xfrm>
            <a:off x="2489575" y="3033675"/>
            <a:ext cx="1434900" cy="0"/>
          </a:xfrm>
          <a:prstGeom prst="straightConnector1">
            <a:avLst/>
          </a:prstGeom>
          <a:noFill/>
          <a:ln cap="flat" cmpd="sng" w="9525">
            <a:solidFill>
              <a:schemeClr val="dk2"/>
            </a:solidFill>
            <a:prstDash val="solid"/>
            <a:round/>
            <a:headEnd len="med" w="med" type="none"/>
            <a:tailEnd len="med" w="med" type="triangle"/>
          </a:ln>
        </p:spPr>
      </p:cxnSp>
      <p:cxnSp>
        <p:nvCxnSpPr>
          <p:cNvPr id="1328" name="Google Shape;1328;p107"/>
          <p:cNvCxnSpPr>
            <a:stCxn id="1324" idx="3"/>
            <a:endCxn id="1326" idx="1"/>
          </p:cNvCxnSpPr>
          <p:nvPr/>
        </p:nvCxnSpPr>
        <p:spPr>
          <a:xfrm flipH="1" rot="10800000">
            <a:off x="5219550" y="3024375"/>
            <a:ext cx="1259400" cy="9300"/>
          </a:xfrm>
          <a:prstGeom prst="straightConnector1">
            <a:avLst/>
          </a:prstGeom>
          <a:noFill/>
          <a:ln cap="flat" cmpd="sng" w="9525">
            <a:solidFill>
              <a:schemeClr val="dk2"/>
            </a:solidFill>
            <a:prstDash val="solid"/>
            <a:round/>
            <a:headEnd len="med" w="med" type="none"/>
            <a:tailEnd len="med" w="med" type="triangle"/>
          </a:ln>
        </p:spPr>
      </p:cxnSp>
      <p:sp>
        <p:nvSpPr>
          <p:cNvPr id="1329" name="Google Shape;1329;p107"/>
          <p:cNvSpPr txBox="1"/>
          <p:nvPr/>
        </p:nvSpPr>
        <p:spPr>
          <a:xfrm>
            <a:off x="1368175" y="3333000"/>
            <a:ext cx="2448300" cy="9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Données d’entrée</a:t>
            </a:r>
            <a:endParaRPr sz="1300">
              <a:solidFill>
                <a:schemeClr val="lt1"/>
              </a:solidFill>
              <a:latin typeface="Lato"/>
              <a:ea typeface="Lato"/>
              <a:cs typeface="Lato"/>
              <a:sym typeface="Lato"/>
            </a:endParaRPr>
          </a:p>
          <a:p>
            <a:pPr indent="0" lvl="0" marL="0" rtl="0" algn="l">
              <a:spcBef>
                <a:spcPts val="0"/>
              </a:spcBef>
              <a:spcAft>
                <a:spcPts val="0"/>
              </a:spcAft>
              <a:buNone/>
            </a:pPr>
            <a:r>
              <a:rPr lang="fr" sz="1300">
                <a:solidFill>
                  <a:schemeClr val="lt1"/>
                </a:solidFill>
                <a:latin typeface="Lato"/>
                <a:ea typeface="Lato"/>
                <a:cs typeface="Lato"/>
                <a:sym typeface="Lato"/>
              </a:rPr>
              <a:t>Méthode d’acquisition</a:t>
            </a:r>
            <a:endParaRPr sz="1300">
              <a:solidFill>
                <a:schemeClr val="lt1"/>
              </a:solidFill>
              <a:latin typeface="Lato"/>
              <a:ea typeface="Lato"/>
              <a:cs typeface="Lato"/>
              <a:sym typeface="Lato"/>
            </a:endParaRPr>
          </a:p>
          <a:p>
            <a:pPr indent="0" lvl="0" marL="0" rtl="0" algn="l">
              <a:spcBef>
                <a:spcPts val="0"/>
              </a:spcBef>
              <a:spcAft>
                <a:spcPts val="0"/>
              </a:spcAft>
              <a:buNone/>
            </a:pPr>
            <a:r>
              <a:rPr lang="fr" sz="1300">
                <a:solidFill>
                  <a:schemeClr val="lt1"/>
                </a:solidFill>
                <a:latin typeface="Lato"/>
                <a:ea typeface="Lato"/>
                <a:cs typeface="Lato"/>
                <a:sym typeface="Lato"/>
              </a:rPr>
              <a:t>Interface 1</a:t>
            </a:r>
            <a:endParaRPr sz="1300">
              <a:solidFill>
                <a:schemeClr val="lt1"/>
              </a:solidFill>
              <a:latin typeface="Lato"/>
              <a:ea typeface="Lato"/>
              <a:cs typeface="Lato"/>
              <a:sym typeface="Lato"/>
            </a:endParaRPr>
          </a:p>
        </p:txBody>
      </p:sp>
      <p:sp>
        <p:nvSpPr>
          <p:cNvPr id="1330" name="Google Shape;1330;p107"/>
          <p:cNvSpPr txBox="1"/>
          <p:nvPr/>
        </p:nvSpPr>
        <p:spPr>
          <a:xfrm>
            <a:off x="6478900" y="3333000"/>
            <a:ext cx="2448300" cy="9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Données de sortie</a:t>
            </a:r>
            <a:endParaRPr sz="1300">
              <a:solidFill>
                <a:schemeClr val="lt1"/>
              </a:solidFill>
              <a:latin typeface="Lato"/>
              <a:ea typeface="Lato"/>
              <a:cs typeface="Lato"/>
              <a:sym typeface="Lato"/>
            </a:endParaRPr>
          </a:p>
          <a:p>
            <a:pPr indent="0" lvl="0" marL="0" rtl="0" algn="l">
              <a:spcBef>
                <a:spcPts val="0"/>
              </a:spcBef>
              <a:spcAft>
                <a:spcPts val="0"/>
              </a:spcAft>
              <a:buNone/>
            </a:pPr>
            <a:r>
              <a:rPr lang="fr" sz="1300">
                <a:solidFill>
                  <a:schemeClr val="lt1"/>
                </a:solidFill>
                <a:latin typeface="Lato"/>
                <a:ea typeface="Lato"/>
                <a:cs typeface="Lato"/>
                <a:sym typeface="Lato"/>
              </a:rPr>
              <a:t>Méthode de sortie</a:t>
            </a:r>
            <a:endParaRPr sz="1300">
              <a:solidFill>
                <a:schemeClr val="lt1"/>
              </a:solidFill>
              <a:latin typeface="Lato"/>
              <a:ea typeface="Lato"/>
              <a:cs typeface="Lato"/>
              <a:sym typeface="Lato"/>
            </a:endParaRPr>
          </a:p>
          <a:p>
            <a:pPr indent="0" lvl="0" marL="0" rtl="0" algn="l">
              <a:spcBef>
                <a:spcPts val="0"/>
              </a:spcBef>
              <a:spcAft>
                <a:spcPts val="0"/>
              </a:spcAft>
              <a:buNone/>
            </a:pPr>
            <a:r>
              <a:rPr lang="fr" sz="1300">
                <a:solidFill>
                  <a:schemeClr val="lt1"/>
                </a:solidFill>
                <a:latin typeface="Lato"/>
                <a:ea typeface="Lato"/>
                <a:cs typeface="Lato"/>
                <a:sym typeface="Lato"/>
              </a:rPr>
              <a:t>Interface 2</a:t>
            </a:r>
            <a:endParaRPr sz="1300">
              <a:solidFill>
                <a:schemeClr val="lt1"/>
              </a:solidFill>
              <a:latin typeface="Lato"/>
              <a:ea typeface="Lato"/>
              <a:cs typeface="Lato"/>
              <a:sym typeface="Lato"/>
            </a:endParaRPr>
          </a:p>
        </p:txBody>
      </p:sp>
      <p:sp>
        <p:nvSpPr>
          <p:cNvPr id="1331" name="Google Shape;1331;p107"/>
          <p:cNvSpPr txBox="1"/>
          <p:nvPr/>
        </p:nvSpPr>
        <p:spPr>
          <a:xfrm>
            <a:off x="3964050" y="3164475"/>
            <a:ext cx="1215900" cy="3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Lato"/>
                <a:ea typeface="Lato"/>
                <a:cs typeface="Lato"/>
                <a:sym typeface="Lato"/>
              </a:rPr>
              <a:t>Traitement</a:t>
            </a:r>
            <a:endParaRPr sz="1300">
              <a:solidFill>
                <a:schemeClr val="lt1"/>
              </a:solidFill>
              <a:latin typeface="Lato"/>
              <a:ea typeface="Lato"/>
              <a:cs typeface="Lato"/>
              <a:sym typeface="La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0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Spécification des fonctions</a:t>
            </a:r>
            <a:endParaRPr/>
          </a:p>
        </p:txBody>
      </p:sp>
      <p:sp>
        <p:nvSpPr>
          <p:cNvPr id="1337" name="Google Shape;1337;p108"/>
          <p:cNvSpPr/>
          <p:nvPr/>
        </p:nvSpPr>
        <p:spPr>
          <a:xfrm>
            <a:off x="1594475" y="1111000"/>
            <a:ext cx="6336900" cy="125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 principale :</a:t>
            </a:r>
            <a:endParaRPr b="1">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Contenir et chauffer des aliments liquides ou solides pour la cuisson.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
        <p:nvSpPr>
          <p:cNvPr id="1338" name="Google Shape;1338;p108"/>
          <p:cNvSpPr/>
          <p:nvPr/>
        </p:nvSpPr>
        <p:spPr>
          <a:xfrm>
            <a:off x="1594475" y="2726050"/>
            <a:ext cx="6336900" cy="2150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Lato"/>
                <a:ea typeface="Lato"/>
                <a:cs typeface="Lato"/>
                <a:sym typeface="Lato"/>
              </a:rPr>
              <a:t>Fonctions secondaires :</a:t>
            </a:r>
            <a:endParaRPr b="1">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Répartir uniformément la chaleur pour une cuisson homogène.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Transférer la chaleur efficacement de la source de chaleur aux aliments.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Assurer une manipulation sécurisée pendant la cuisson, le transport et le service.</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Permettre le versement facile des liquides ou des aliments.</a:t>
            </a:r>
            <a:endParaRPr>
              <a:latin typeface="Lato"/>
              <a:ea typeface="Lato"/>
              <a:cs typeface="Lato"/>
              <a:sym typeface="Lato"/>
            </a:endParaRPr>
          </a:p>
          <a:p>
            <a:pPr indent="0" lvl="0" marL="0" rtl="0" algn="ctr">
              <a:spcBef>
                <a:spcPts val="0"/>
              </a:spcBef>
              <a:spcAft>
                <a:spcPts val="0"/>
              </a:spcAft>
              <a:buNone/>
            </a:pPr>
            <a:r>
              <a:rPr lang="fr">
                <a:latin typeface="Lato"/>
                <a:ea typeface="Lato"/>
                <a:cs typeface="Lato"/>
                <a:sym typeface="Lato"/>
              </a:rPr>
              <a:t>Faciliter le nettoyage après utilisation.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10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Décomposition de fonctions</a:t>
            </a:r>
            <a:endParaRPr/>
          </a:p>
        </p:txBody>
      </p:sp>
      <p:sp>
        <p:nvSpPr>
          <p:cNvPr id="1344" name="Google Shape;1344;p109"/>
          <p:cNvSpPr/>
          <p:nvPr/>
        </p:nvSpPr>
        <p:spPr>
          <a:xfrm>
            <a:off x="1387175" y="1977750"/>
            <a:ext cx="3333000" cy="1368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Sous-fonctions de chauffage </a:t>
            </a:r>
            <a:endParaRPr b="1"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Absorber la chaleur de la source de chaleur.</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Transférer la chaleur aux aliments de manière uniforme.</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Réagir rapidement aux ajustements de température.</a:t>
            </a:r>
            <a:endParaRPr sz="1200">
              <a:latin typeface="Lato"/>
              <a:ea typeface="Lato"/>
              <a:cs typeface="Lato"/>
              <a:sym typeface="Lato"/>
            </a:endParaRPr>
          </a:p>
        </p:txBody>
      </p:sp>
      <p:sp>
        <p:nvSpPr>
          <p:cNvPr id="1345" name="Google Shape;1345;p109"/>
          <p:cNvSpPr/>
          <p:nvPr/>
        </p:nvSpPr>
        <p:spPr>
          <a:xfrm>
            <a:off x="4913725" y="1977750"/>
            <a:ext cx="3333000" cy="1368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Sous-fonctions de manipulation</a:t>
            </a:r>
            <a:r>
              <a:rPr lang="fr" sz="1200">
                <a:latin typeface="Lato"/>
                <a:ea typeface="Lato"/>
                <a:cs typeface="Lato"/>
                <a:sym typeface="Lato"/>
              </a:rPr>
              <a:t> </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Offrir une prise ergonomique avec des poignées isolées thermiquement.</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Être assez léger pour être manipulé facilement, même lorsqu'il est plein.</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p:txBody>
      </p:sp>
      <p:sp>
        <p:nvSpPr>
          <p:cNvPr id="1346" name="Google Shape;1346;p109"/>
          <p:cNvSpPr/>
          <p:nvPr/>
        </p:nvSpPr>
        <p:spPr>
          <a:xfrm>
            <a:off x="1387175" y="3518900"/>
            <a:ext cx="3333000" cy="1368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Sous-fonctions de versement</a:t>
            </a:r>
            <a:r>
              <a:rPr lang="fr" sz="1200">
                <a:latin typeface="Lato"/>
                <a:ea typeface="Lato"/>
                <a:cs typeface="Lato"/>
                <a:sym typeface="Lato"/>
              </a:rPr>
              <a:t> </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Avoir un bec verseur pour faciliter le transfert des liquides.</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Avoir un couvercle avec des ouvertures pour permettre un écoulement contrôlé.</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p:txBody>
      </p:sp>
      <p:sp>
        <p:nvSpPr>
          <p:cNvPr id="1347" name="Google Shape;1347;p109"/>
          <p:cNvSpPr/>
          <p:nvPr/>
        </p:nvSpPr>
        <p:spPr>
          <a:xfrm>
            <a:off x="4913725" y="3518900"/>
            <a:ext cx="3333000" cy="1368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Sous-fonctions de nettoyage </a:t>
            </a:r>
            <a:endParaRPr b="1"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Être conçue avec des matériaux et des revêtements faciles à nettoyer.</a:t>
            </a:r>
            <a:endParaRPr sz="1200">
              <a:latin typeface="Lato"/>
              <a:ea typeface="Lato"/>
              <a:cs typeface="Lato"/>
              <a:sym typeface="Lato"/>
            </a:endParaRPr>
          </a:p>
          <a:p>
            <a:pPr indent="0" lvl="0" marL="0" rtl="0" algn="ctr">
              <a:spcBef>
                <a:spcPts val="0"/>
              </a:spcBef>
              <a:spcAft>
                <a:spcPts val="0"/>
              </a:spcAft>
              <a:buNone/>
            </a:pPr>
            <a:r>
              <a:rPr lang="fr" sz="1200">
                <a:latin typeface="Lato"/>
                <a:ea typeface="Lato"/>
                <a:cs typeface="Lato"/>
                <a:sym typeface="Lato"/>
              </a:rPr>
              <a:t>Résister à la corrosion et à l'accumulation de résidus alimentaires.</a:t>
            </a:r>
            <a:endParaRPr sz="1200">
              <a:latin typeface="Lato"/>
              <a:ea typeface="Lato"/>
              <a:cs typeface="Lato"/>
              <a:sym typeface="Lato"/>
            </a:endParaRPr>
          </a:p>
          <a:p>
            <a:pPr indent="0" lvl="0" marL="0" rtl="0" algn="ctr">
              <a:spcBef>
                <a:spcPts val="0"/>
              </a:spcBef>
              <a:spcAft>
                <a:spcPts val="0"/>
              </a:spcAft>
              <a:buNone/>
            </a:pPr>
            <a:r>
              <a:t/>
            </a:r>
            <a:endParaRPr sz="1200">
              <a:latin typeface="Lato"/>
              <a:ea typeface="Lato"/>
              <a:cs typeface="Lato"/>
              <a:sym typeface="Lato"/>
            </a:endParaRPr>
          </a:p>
        </p:txBody>
      </p:sp>
      <p:sp>
        <p:nvSpPr>
          <p:cNvPr id="1348" name="Google Shape;1348;p109"/>
          <p:cNvSpPr txBox="1"/>
          <p:nvPr>
            <p:ph idx="1" type="body"/>
          </p:nvPr>
        </p:nvSpPr>
        <p:spPr>
          <a:xfrm>
            <a:off x="1129050" y="1194150"/>
            <a:ext cx="7375800" cy="69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Décomposer chaque fonction en sous-fonctions plus spécifiques. Cette décomposition hiérarchique permet de détailler chaque aspect du système de manière à faciliter la compréhension et la gestion.</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11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des Flux et des données</a:t>
            </a:r>
            <a:endParaRPr/>
          </a:p>
        </p:txBody>
      </p:sp>
      <p:sp>
        <p:nvSpPr>
          <p:cNvPr id="1354" name="Google Shape;1354;p110"/>
          <p:cNvSpPr/>
          <p:nvPr/>
        </p:nvSpPr>
        <p:spPr>
          <a:xfrm>
            <a:off x="3681088" y="1163325"/>
            <a:ext cx="2249700" cy="43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Mettre les aliments dans la casserole</a:t>
            </a:r>
            <a:endParaRPr sz="1200">
              <a:latin typeface="Lato"/>
              <a:ea typeface="Lato"/>
              <a:cs typeface="Lato"/>
              <a:sym typeface="Lato"/>
            </a:endParaRPr>
          </a:p>
        </p:txBody>
      </p:sp>
      <p:sp>
        <p:nvSpPr>
          <p:cNvPr id="1355" name="Google Shape;1355;p110"/>
          <p:cNvSpPr/>
          <p:nvPr/>
        </p:nvSpPr>
        <p:spPr>
          <a:xfrm>
            <a:off x="2155438" y="1141875"/>
            <a:ext cx="1172700" cy="47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Début</a:t>
            </a:r>
            <a:endParaRPr>
              <a:latin typeface="Lato"/>
              <a:ea typeface="Lato"/>
              <a:cs typeface="Lato"/>
              <a:sym typeface="Lato"/>
            </a:endParaRPr>
          </a:p>
        </p:txBody>
      </p:sp>
      <p:sp>
        <p:nvSpPr>
          <p:cNvPr id="1356" name="Google Shape;1356;p110"/>
          <p:cNvSpPr/>
          <p:nvPr/>
        </p:nvSpPr>
        <p:spPr>
          <a:xfrm>
            <a:off x="3861300" y="1878588"/>
            <a:ext cx="1889275" cy="596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latin typeface="Lato"/>
                <a:ea typeface="Lato"/>
                <a:cs typeface="Lato"/>
                <a:sym typeface="Lato"/>
              </a:rPr>
              <a:t>Plaque allumée ?</a:t>
            </a:r>
            <a:endParaRPr sz="1200">
              <a:latin typeface="Lato"/>
              <a:ea typeface="Lato"/>
              <a:cs typeface="Lato"/>
              <a:sym typeface="Lato"/>
            </a:endParaRPr>
          </a:p>
        </p:txBody>
      </p:sp>
      <p:sp>
        <p:nvSpPr>
          <p:cNvPr id="1357" name="Google Shape;1357;p110"/>
          <p:cNvSpPr/>
          <p:nvPr/>
        </p:nvSpPr>
        <p:spPr>
          <a:xfrm>
            <a:off x="5930788" y="2475250"/>
            <a:ext cx="2249700" cy="430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Absorber la chaleur de la source de chaleur</a:t>
            </a:r>
            <a:endParaRPr sz="1200">
              <a:latin typeface="Lato"/>
              <a:ea typeface="Lato"/>
              <a:cs typeface="Lato"/>
              <a:sym typeface="Lato"/>
            </a:endParaRPr>
          </a:p>
        </p:txBody>
      </p:sp>
      <p:sp>
        <p:nvSpPr>
          <p:cNvPr id="1358" name="Google Shape;1358;p110"/>
          <p:cNvSpPr/>
          <p:nvPr/>
        </p:nvSpPr>
        <p:spPr>
          <a:xfrm>
            <a:off x="5930788" y="3207413"/>
            <a:ext cx="2249700" cy="430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Transférer la chaleur aux aliments de manière uniforme</a:t>
            </a:r>
            <a:endParaRPr sz="1200">
              <a:latin typeface="Lato"/>
              <a:ea typeface="Lato"/>
              <a:cs typeface="Lato"/>
              <a:sym typeface="Lato"/>
            </a:endParaRPr>
          </a:p>
        </p:txBody>
      </p:sp>
      <p:sp>
        <p:nvSpPr>
          <p:cNvPr id="1359" name="Google Shape;1359;p110"/>
          <p:cNvSpPr/>
          <p:nvPr/>
        </p:nvSpPr>
        <p:spPr>
          <a:xfrm>
            <a:off x="963513" y="2475250"/>
            <a:ext cx="2249700" cy="43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Allumer la plaque</a:t>
            </a:r>
            <a:endParaRPr sz="1200">
              <a:latin typeface="Lato"/>
              <a:ea typeface="Lato"/>
              <a:cs typeface="Lato"/>
              <a:sym typeface="Lato"/>
            </a:endParaRPr>
          </a:p>
        </p:txBody>
      </p:sp>
      <p:cxnSp>
        <p:nvCxnSpPr>
          <p:cNvPr id="1360" name="Google Shape;1360;p110"/>
          <p:cNvCxnSpPr>
            <a:stCxn id="1356" idx="1"/>
            <a:endCxn id="1359" idx="0"/>
          </p:cNvCxnSpPr>
          <p:nvPr/>
        </p:nvCxnSpPr>
        <p:spPr>
          <a:xfrm flipH="1">
            <a:off x="2088300" y="2176913"/>
            <a:ext cx="1773000" cy="298200"/>
          </a:xfrm>
          <a:prstGeom prst="bentConnector2">
            <a:avLst/>
          </a:prstGeom>
          <a:noFill/>
          <a:ln cap="flat" cmpd="sng" w="9525">
            <a:solidFill>
              <a:schemeClr val="dk2"/>
            </a:solidFill>
            <a:prstDash val="solid"/>
            <a:round/>
            <a:headEnd len="med" w="med" type="none"/>
            <a:tailEnd len="med" w="med" type="stealth"/>
          </a:ln>
        </p:spPr>
      </p:cxnSp>
      <p:cxnSp>
        <p:nvCxnSpPr>
          <p:cNvPr id="1361" name="Google Shape;1361;p110"/>
          <p:cNvCxnSpPr>
            <a:stCxn id="1356" idx="3"/>
            <a:endCxn id="1357" idx="0"/>
          </p:cNvCxnSpPr>
          <p:nvPr/>
        </p:nvCxnSpPr>
        <p:spPr>
          <a:xfrm>
            <a:off x="5750575" y="2176913"/>
            <a:ext cx="1305000" cy="298200"/>
          </a:xfrm>
          <a:prstGeom prst="bentConnector2">
            <a:avLst/>
          </a:prstGeom>
          <a:noFill/>
          <a:ln cap="flat" cmpd="sng" w="9525">
            <a:solidFill>
              <a:schemeClr val="dk2"/>
            </a:solidFill>
            <a:prstDash val="solid"/>
            <a:round/>
            <a:headEnd len="med" w="med" type="none"/>
            <a:tailEnd len="med" w="med" type="stealth"/>
          </a:ln>
        </p:spPr>
      </p:cxnSp>
      <p:cxnSp>
        <p:nvCxnSpPr>
          <p:cNvPr id="1362" name="Google Shape;1362;p110"/>
          <p:cNvCxnSpPr>
            <a:endCxn id="1357" idx="1"/>
          </p:cNvCxnSpPr>
          <p:nvPr/>
        </p:nvCxnSpPr>
        <p:spPr>
          <a:xfrm>
            <a:off x="3213088" y="2690350"/>
            <a:ext cx="2717700" cy="0"/>
          </a:xfrm>
          <a:prstGeom prst="straightConnector1">
            <a:avLst/>
          </a:prstGeom>
          <a:noFill/>
          <a:ln cap="flat" cmpd="sng" w="9525">
            <a:solidFill>
              <a:schemeClr val="dk2"/>
            </a:solidFill>
            <a:prstDash val="solid"/>
            <a:round/>
            <a:headEnd len="med" w="med" type="none"/>
            <a:tailEnd len="med" w="med" type="stealth"/>
          </a:ln>
        </p:spPr>
      </p:cxnSp>
      <p:sp>
        <p:nvSpPr>
          <p:cNvPr id="1363" name="Google Shape;1363;p110"/>
          <p:cNvSpPr/>
          <p:nvPr/>
        </p:nvSpPr>
        <p:spPr>
          <a:xfrm>
            <a:off x="3328138" y="3207425"/>
            <a:ext cx="2249700" cy="43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Sortir les aliments de la casserole</a:t>
            </a:r>
            <a:endParaRPr sz="1200">
              <a:latin typeface="Lato"/>
              <a:ea typeface="Lato"/>
              <a:cs typeface="Lato"/>
              <a:sym typeface="Lato"/>
            </a:endParaRPr>
          </a:p>
        </p:txBody>
      </p:sp>
      <p:sp>
        <p:nvSpPr>
          <p:cNvPr id="1364" name="Google Shape;1364;p110"/>
          <p:cNvSpPr/>
          <p:nvPr/>
        </p:nvSpPr>
        <p:spPr>
          <a:xfrm>
            <a:off x="3328138" y="4013675"/>
            <a:ext cx="2249700" cy="43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Laver la casserole</a:t>
            </a:r>
            <a:endParaRPr sz="1200">
              <a:latin typeface="Lato"/>
              <a:ea typeface="Lato"/>
              <a:cs typeface="Lato"/>
              <a:sym typeface="Lato"/>
            </a:endParaRPr>
          </a:p>
        </p:txBody>
      </p:sp>
      <p:sp>
        <p:nvSpPr>
          <p:cNvPr id="1365" name="Google Shape;1365;p110"/>
          <p:cNvSpPr/>
          <p:nvPr/>
        </p:nvSpPr>
        <p:spPr>
          <a:xfrm>
            <a:off x="963513" y="3097275"/>
            <a:ext cx="1773000" cy="739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Avoir le bec verseur pour faciliter le transfert des liquides </a:t>
            </a:r>
            <a:endParaRPr sz="1200">
              <a:latin typeface="Lato"/>
              <a:ea typeface="Lato"/>
              <a:cs typeface="Lato"/>
              <a:sym typeface="Lato"/>
            </a:endParaRPr>
          </a:p>
        </p:txBody>
      </p:sp>
      <p:sp>
        <p:nvSpPr>
          <p:cNvPr id="1366" name="Google Shape;1366;p110"/>
          <p:cNvSpPr txBox="1"/>
          <p:nvPr/>
        </p:nvSpPr>
        <p:spPr>
          <a:xfrm>
            <a:off x="6187963" y="1898700"/>
            <a:ext cx="6585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Oui</a:t>
            </a:r>
            <a:endParaRPr sz="1300">
              <a:solidFill>
                <a:schemeClr val="lt1"/>
              </a:solidFill>
              <a:latin typeface="Lato"/>
              <a:ea typeface="Lato"/>
              <a:cs typeface="Lato"/>
              <a:sym typeface="Lato"/>
            </a:endParaRPr>
          </a:p>
        </p:txBody>
      </p:sp>
      <p:sp>
        <p:nvSpPr>
          <p:cNvPr id="1367" name="Google Shape;1367;p110"/>
          <p:cNvSpPr txBox="1"/>
          <p:nvPr/>
        </p:nvSpPr>
        <p:spPr>
          <a:xfrm>
            <a:off x="2503313" y="1898700"/>
            <a:ext cx="6585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lt1"/>
                </a:solidFill>
                <a:latin typeface="Lato"/>
                <a:ea typeface="Lato"/>
                <a:cs typeface="Lato"/>
                <a:sym typeface="Lato"/>
              </a:rPr>
              <a:t>Non</a:t>
            </a:r>
            <a:endParaRPr sz="1300">
              <a:solidFill>
                <a:schemeClr val="lt1"/>
              </a:solidFill>
              <a:latin typeface="Lato"/>
              <a:ea typeface="Lato"/>
              <a:cs typeface="Lato"/>
              <a:sym typeface="Lato"/>
            </a:endParaRPr>
          </a:p>
        </p:txBody>
      </p:sp>
      <p:sp>
        <p:nvSpPr>
          <p:cNvPr id="1368" name="Google Shape;1368;p110"/>
          <p:cNvSpPr/>
          <p:nvPr/>
        </p:nvSpPr>
        <p:spPr>
          <a:xfrm>
            <a:off x="963513" y="3935950"/>
            <a:ext cx="1773000" cy="739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latin typeface="Lato"/>
                <a:ea typeface="Lato"/>
                <a:cs typeface="Lato"/>
                <a:sym typeface="Lato"/>
              </a:rPr>
              <a:t>Être conçue avec des matériaux et des revêtements faciles à nettoyer.</a:t>
            </a:r>
            <a:endParaRPr b="1" sz="1200">
              <a:latin typeface="Lato"/>
              <a:ea typeface="Lato"/>
              <a:cs typeface="Lato"/>
              <a:sym typeface="Lato"/>
            </a:endParaRPr>
          </a:p>
        </p:txBody>
      </p:sp>
      <p:cxnSp>
        <p:nvCxnSpPr>
          <p:cNvPr id="1369" name="Google Shape;1369;p110"/>
          <p:cNvCxnSpPr>
            <a:stCxn id="1357" idx="2"/>
            <a:endCxn id="1358" idx="0"/>
          </p:cNvCxnSpPr>
          <p:nvPr/>
        </p:nvCxnSpPr>
        <p:spPr>
          <a:xfrm>
            <a:off x="7055638" y="2905450"/>
            <a:ext cx="0" cy="302100"/>
          </a:xfrm>
          <a:prstGeom prst="straightConnector1">
            <a:avLst/>
          </a:prstGeom>
          <a:noFill/>
          <a:ln cap="flat" cmpd="sng" w="9525">
            <a:solidFill>
              <a:schemeClr val="dk2"/>
            </a:solidFill>
            <a:prstDash val="solid"/>
            <a:round/>
            <a:headEnd len="med" w="med" type="none"/>
            <a:tailEnd len="med" w="med" type="triangle"/>
          </a:ln>
        </p:spPr>
      </p:cxnSp>
      <p:cxnSp>
        <p:nvCxnSpPr>
          <p:cNvPr id="1370" name="Google Shape;1370;p110"/>
          <p:cNvCxnSpPr>
            <a:stCxn id="1358" idx="1"/>
            <a:endCxn id="1363" idx="3"/>
          </p:cNvCxnSpPr>
          <p:nvPr/>
        </p:nvCxnSpPr>
        <p:spPr>
          <a:xfrm rot="10800000">
            <a:off x="5577988" y="3422513"/>
            <a:ext cx="352800" cy="0"/>
          </a:xfrm>
          <a:prstGeom prst="straightConnector1">
            <a:avLst/>
          </a:prstGeom>
          <a:noFill/>
          <a:ln cap="flat" cmpd="sng" w="9525">
            <a:solidFill>
              <a:schemeClr val="dk2"/>
            </a:solidFill>
            <a:prstDash val="solid"/>
            <a:round/>
            <a:headEnd len="med" w="med" type="none"/>
            <a:tailEnd len="med" w="med" type="triangle"/>
          </a:ln>
        </p:spPr>
      </p:cxnSp>
      <p:cxnSp>
        <p:nvCxnSpPr>
          <p:cNvPr id="1371" name="Google Shape;1371;p110"/>
          <p:cNvCxnSpPr>
            <a:stCxn id="1363" idx="2"/>
            <a:endCxn id="1364" idx="0"/>
          </p:cNvCxnSpPr>
          <p:nvPr/>
        </p:nvCxnSpPr>
        <p:spPr>
          <a:xfrm>
            <a:off x="4452988" y="3637625"/>
            <a:ext cx="0" cy="376200"/>
          </a:xfrm>
          <a:prstGeom prst="straightConnector1">
            <a:avLst/>
          </a:prstGeom>
          <a:noFill/>
          <a:ln cap="flat" cmpd="sng" w="9525">
            <a:solidFill>
              <a:schemeClr val="dk2"/>
            </a:solidFill>
            <a:prstDash val="solid"/>
            <a:round/>
            <a:headEnd len="med" w="med" type="none"/>
            <a:tailEnd len="med" w="med" type="triangle"/>
          </a:ln>
        </p:spPr>
      </p:cxnSp>
      <p:sp>
        <p:nvSpPr>
          <p:cNvPr id="1372" name="Google Shape;1372;p110"/>
          <p:cNvSpPr/>
          <p:nvPr/>
        </p:nvSpPr>
        <p:spPr>
          <a:xfrm>
            <a:off x="6469288" y="3992225"/>
            <a:ext cx="1172700" cy="47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Lato"/>
                <a:ea typeface="Lato"/>
                <a:cs typeface="Lato"/>
                <a:sym typeface="Lato"/>
              </a:rPr>
              <a:t>Fin</a:t>
            </a:r>
            <a:endParaRPr>
              <a:latin typeface="Lato"/>
              <a:ea typeface="Lato"/>
              <a:cs typeface="Lato"/>
              <a:sym typeface="Lato"/>
            </a:endParaRPr>
          </a:p>
        </p:txBody>
      </p:sp>
      <p:cxnSp>
        <p:nvCxnSpPr>
          <p:cNvPr id="1373" name="Google Shape;1373;p110"/>
          <p:cNvCxnSpPr>
            <a:stCxn id="1364" idx="3"/>
            <a:endCxn id="1372" idx="1"/>
          </p:cNvCxnSpPr>
          <p:nvPr/>
        </p:nvCxnSpPr>
        <p:spPr>
          <a:xfrm>
            <a:off x="5577838" y="4228775"/>
            <a:ext cx="891600" cy="0"/>
          </a:xfrm>
          <a:prstGeom prst="straightConnector1">
            <a:avLst/>
          </a:prstGeom>
          <a:noFill/>
          <a:ln cap="flat" cmpd="sng" w="9525">
            <a:solidFill>
              <a:schemeClr val="dk2"/>
            </a:solidFill>
            <a:prstDash val="solid"/>
            <a:round/>
            <a:headEnd len="med" w="med" type="none"/>
            <a:tailEnd len="med" w="med" type="triangle"/>
          </a:ln>
        </p:spPr>
      </p:cxnSp>
      <p:cxnSp>
        <p:nvCxnSpPr>
          <p:cNvPr id="1374" name="Google Shape;1374;p110"/>
          <p:cNvCxnSpPr>
            <a:stCxn id="1355" idx="3"/>
            <a:endCxn id="1354" idx="1"/>
          </p:cNvCxnSpPr>
          <p:nvPr/>
        </p:nvCxnSpPr>
        <p:spPr>
          <a:xfrm>
            <a:off x="3328138" y="1378425"/>
            <a:ext cx="353100" cy="0"/>
          </a:xfrm>
          <a:prstGeom prst="straightConnector1">
            <a:avLst/>
          </a:prstGeom>
          <a:noFill/>
          <a:ln cap="flat" cmpd="sng" w="9525">
            <a:solidFill>
              <a:schemeClr val="dk2"/>
            </a:solidFill>
            <a:prstDash val="solid"/>
            <a:round/>
            <a:headEnd len="med" w="med" type="none"/>
            <a:tailEnd len="med" w="med" type="triangle"/>
          </a:ln>
        </p:spPr>
      </p:cxnSp>
      <p:cxnSp>
        <p:nvCxnSpPr>
          <p:cNvPr id="1375" name="Google Shape;1375;p110"/>
          <p:cNvCxnSpPr>
            <a:stCxn id="1354" idx="2"/>
            <a:endCxn id="1356" idx="0"/>
          </p:cNvCxnSpPr>
          <p:nvPr/>
        </p:nvCxnSpPr>
        <p:spPr>
          <a:xfrm>
            <a:off x="4805938" y="1593525"/>
            <a:ext cx="0" cy="285000"/>
          </a:xfrm>
          <a:prstGeom prst="straightConnector1">
            <a:avLst/>
          </a:prstGeom>
          <a:noFill/>
          <a:ln cap="flat" cmpd="sng" w="9525">
            <a:solidFill>
              <a:schemeClr val="dk2"/>
            </a:solidFill>
            <a:prstDash val="solid"/>
            <a:round/>
            <a:headEnd len="med" w="med" type="none"/>
            <a:tailEnd len="med" w="med" type="triangle"/>
          </a:ln>
        </p:spPr>
      </p:cxnSp>
      <p:cxnSp>
        <p:nvCxnSpPr>
          <p:cNvPr id="1376" name="Google Shape;1376;p110"/>
          <p:cNvCxnSpPr>
            <a:stCxn id="1365" idx="3"/>
            <a:endCxn id="1363" idx="1"/>
          </p:cNvCxnSpPr>
          <p:nvPr/>
        </p:nvCxnSpPr>
        <p:spPr>
          <a:xfrm flipH="1" rot="10800000">
            <a:off x="2736513" y="3422475"/>
            <a:ext cx="591600" cy="44700"/>
          </a:xfrm>
          <a:prstGeom prst="straightConnector1">
            <a:avLst/>
          </a:prstGeom>
          <a:noFill/>
          <a:ln cap="flat" cmpd="sng" w="9525">
            <a:solidFill>
              <a:schemeClr val="dk2"/>
            </a:solidFill>
            <a:prstDash val="dash"/>
            <a:round/>
            <a:headEnd len="med" w="med" type="none"/>
            <a:tailEnd len="med" w="med" type="none"/>
          </a:ln>
        </p:spPr>
      </p:cxnSp>
      <p:cxnSp>
        <p:nvCxnSpPr>
          <p:cNvPr id="1377" name="Google Shape;1377;p110"/>
          <p:cNvCxnSpPr>
            <a:stCxn id="1368" idx="3"/>
            <a:endCxn id="1364" idx="1"/>
          </p:cNvCxnSpPr>
          <p:nvPr/>
        </p:nvCxnSpPr>
        <p:spPr>
          <a:xfrm flipH="1" rot="10800000">
            <a:off x="2736513" y="4228750"/>
            <a:ext cx="591600" cy="771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1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Elaboration des Spécifications</a:t>
            </a:r>
            <a:endParaRPr/>
          </a:p>
        </p:txBody>
      </p:sp>
      <p:sp>
        <p:nvSpPr>
          <p:cNvPr id="1383" name="Google Shape;1383;p111"/>
          <p:cNvSpPr txBox="1"/>
          <p:nvPr>
            <p:ph idx="1" type="body"/>
          </p:nvPr>
        </p:nvSpPr>
        <p:spPr>
          <a:xfrm>
            <a:off x="1297500" y="1567550"/>
            <a:ext cx="7038900" cy="112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 chaque fonction, élaborez des spécifications détaillées qui indiquent comment la fonction doit être mise en œuvre.</a:t>
            </a:r>
            <a:endParaRPr/>
          </a:p>
          <a:p>
            <a:pPr indent="0" lvl="0" marL="0" rtl="0" algn="l">
              <a:spcBef>
                <a:spcPts val="1200"/>
              </a:spcBef>
              <a:spcAft>
                <a:spcPts val="1200"/>
              </a:spcAft>
              <a:buNone/>
            </a:pPr>
            <a:r>
              <a:rPr lang="fr"/>
              <a:t>Intégrez des critères de performance, des contraintes techniques et d'autres aspects pertinents.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