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0"/>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8" r:id="rId39"/>
  </p:sldIdLst>
  <p:sldSz cx="9144000" cy="5143500" type="screen16x9"/>
  <p:notesSz cx="6858000" cy="9144000"/>
  <p:embeddedFontLst>
    <p:embeddedFont>
      <p:font typeface="Lato" panose="020F0502020204030203" pitchFamily="34"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8b9afb8bd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8b9afb8bd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8b2fa6f47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8b2fa6f47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8b2fa6f4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28b2fa6f4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8b2fa6f47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28b2fa6f4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8b2fa6f47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8b2fa6f47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8b2fa7d7c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8b2fa7d7c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28b2fa6f47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28b2fa6f47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8b2fa7d7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8b2fa7d7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28b4e895a1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28b4e895a1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28b4e895a1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28b4e895a1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28b4e895a1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28b4e895a1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8a7a6653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8a7a6653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8b4e895a1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28b4e895a1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8b4e895a1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8b4e895a1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28b4e895a1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28b4e895a1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28b4e895a1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28b4e895a1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28b4e895a1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28b4e895a1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28b4e895a1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8b4e895a1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28b4e895a1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28b4e895a1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8b4e895a1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8b4e895a1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28b4e895a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28b4e895a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28b4e895a1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28b4e895a1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8b4e895a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28b4e895a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8b4e895a1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8b4e895a1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28b4e895a1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28b4e895a1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28b4e895a1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28b4e895a1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28b4e895a1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28b4e895a1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8b4e895a1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8b4e895a1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28b9afb8b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8b9afb8b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28b9afb8bd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28b9afb8bd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28b9afb8bd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28b9afb8bd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8b4e895a1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8b4e895a1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28b2fa6f47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28b2fa6f47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8b2fa6f47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8b2fa6f47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8a7a6653d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8a7a6653d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8a7a6653d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8a7a6653d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7f137f1922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7f137f192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8b2fa6f4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8b2fa6f4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robomongo.or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xysweb.com/top-15-des-sources-open-data/#data.gouv.f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ata.economie.gouv.fr/explore/dataset/prix-carburants-fichier-instantane-test-ods-copie/ap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Sommaire - Déroulé</a:t>
            </a:r>
            <a:endParaRPr/>
          </a:p>
        </p:txBody>
      </p:sp>
      <p:sp>
        <p:nvSpPr>
          <p:cNvPr id="582" name="Google Shape;582;p38"/>
          <p:cNvSpPr/>
          <p:nvPr/>
        </p:nvSpPr>
        <p:spPr>
          <a:xfrm>
            <a:off x="104950" y="1151125"/>
            <a:ext cx="8676600" cy="3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 cours de 1h30</a:t>
            </a:r>
            <a:endParaRPr>
              <a:latin typeface="Lato"/>
              <a:ea typeface="Lato"/>
              <a:cs typeface="Lato"/>
              <a:sym typeface="Lato"/>
            </a:endParaRPr>
          </a:p>
        </p:txBody>
      </p:sp>
      <p:sp>
        <p:nvSpPr>
          <p:cNvPr id="583" name="Google Shape;583;p38"/>
          <p:cNvSpPr/>
          <p:nvPr/>
        </p:nvSpPr>
        <p:spPr>
          <a:xfrm>
            <a:off x="6507300" y="4153450"/>
            <a:ext cx="2274300" cy="5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Vendredi 22 décembre</a:t>
            </a:r>
            <a:endParaRPr sz="1200" b="1">
              <a:latin typeface="Lato"/>
              <a:ea typeface="Lato"/>
              <a:cs typeface="Lato"/>
              <a:sym typeface="Lato"/>
            </a:endParaRPr>
          </a:p>
          <a:p>
            <a:pPr marL="0" lvl="0" indent="0" algn="ctr" rtl="0">
              <a:spcBef>
                <a:spcPts val="0"/>
              </a:spcBef>
              <a:spcAft>
                <a:spcPts val="0"/>
              </a:spcAft>
              <a:buNone/>
            </a:pPr>
            <a:r>
              <a:rPr lang="fr" sz="1200" b="1">
                <a:latin typeface="Lato"/>
                <a:ea typeface="Lato"/>
                <a:cs typeface="Lato"/>
                <a:sym typeface="Lato"/>
              </a:rPr>
              <a:t>Cours 8 : Soutenance de projet</a:t>
            </a:r>
            <a:endParaRPr sz="1200" b="1">
              <a:latin typeface="Lato"/>
              <a:ea typeface="Lato"/>
              <a:cs typeface="Lato"/>
              <a:sym typeface="Lato"/>
            </a:endParaRPr>
          </a:p>
        </p:txBody>
      </p:sp>
      <p:sp>
        <p:nvSpPr>
          <p:cNvPr id="584" name="Google Shape;584;p38"/>
          <p:cNvSpPr/>
          <p:nvPr/>
        </p:nvSpPr>
        <p:spPr>
          <a:xfrm>
            <a:off x="104950" y="4195300"/>
            <a:ext cx="909000" cy="47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Notation : </a:t>
            </a:r>
            <a:endParaRPr sz="1200">
              <a:latin typeface="Lato"/>
              <a:ea typeface="Lato"/>
              <a:cs typeface="Lato"/>
              <a:sym typeface="Lato"/>
            </a:endParaRPr>
          </a:p>
          <a:p>
            <a:pPr marL="0" lvl="0" indent="0" algn="ctr" rtl="0">
              <a:spcBef>
                <a:spcPts val="0"/>
              </a:spcBef>
              <a:spcAft>
                <a:spcPts val="0"/>
              </a:spcAft>
              <a:buNone/>
            </a:pPr>
            <a:r>
              <a:rPr lang="fr" sz="1200" b="1">
                <a:latin typeface="Lato"/>
                <a:ea typeface="Lato"/>
                <a:cs typeface="Lato"/>
                <a:sym typeface="Lato"/>
              </a:rPr>
              <a:t>Projet</a:t>
            </a:r>
            <a:endParaRPr sz="1200" b="1">
              <a:latin typeface="Lato"/>
              <a:ea typeface="Lato"/>
              <a:cs typeface="Lato"/>
              <a:sym typeface="Lato"/>
            </a:endParaRPr>
          </a:p>
        </p:txBody>
      </p:sp>
      <p:sp>
        <p:nvSpPr>
          <p:cNvPr id="585" name="Google Shape;585;p38"/>
          <p:cNvSpPr/>
          <p:nvPr/>
        </p:nvSpPr>
        <p:spPr>
          <a:xfrm>
            <a:off x="1131900" y="4195300"/>
            <a:ext cx="2562900" cy="47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Sujet délivré ce soir en </a:t>
            </a:r>
            <a:r>
              <a:rPr lang="fr" sz="1200" b="1">
                <a:latin typeface="Lato"/>
                <a:ea typeface="Lato"/>
                <a:cs typeface="Lato"/>
                <a:sym typeface="Lato"/>
              </a:rPr>
              <a:t>fin de cours</a:t>
            </a:r>
            <a:endParaRPr sz="1200" b="1">
              <a:latin typeface="Lato"/>
              <a:ea typeface="Lato"/>
              <a:cs typeface="Lato"/>
              <a:sym typeface="Lato"/>
            </a:endParaRPr>
          </a:p>
        </p:txBody>
      </p:sp>
      <p:cxnSp>
        <p:nvCxnSpPr>
          <p:cNvPr id="586" name="Google Shape;586;p38"/>
          <p:cNvCxnSpPr>
            <a:stCxn id="585" idx="3"/>
            <a:endCxn id="583" idx="1"/>
          </p:cNvCxnSpPr>
          <p:nvPr/>
        </p:nvCxnSpPr>
        <p:spPr>
          <a:xfrm>
            <a:off x="3694800" y="4431550"/>
            <a:ext cx="2812500" cy="0"/>
          </a:xfrm>
          <a:prstGeom prst="straightConnector1">
            <a:avLst/>
          </a:prstGeom>
          <a:noFill/>
          <a:ln w="28575" cap="flat" cmpd="sng">
            <a:solidFill>
              <a:srgbClr val="FF0000"/>
            </a:solidFill>
            <a:prstDash val="dashDot"/>
            <a:round/>
            <a:headEnd type="none" w="med" len="med"/>
            <a:tailEnd type="triangle" w="med" len="med"/>
          </a:ln>
        </p:spPr>
      </p:cxnSp>
      <p:sp>
        <p:nvSpPr>
          <p:cNvPr id="587" name="Google Shape;587;p38"/>
          <p:cNvSpPr/>
          <p:nvPr/>
        </p:nvSpPr>
        <p:spPr>
          <a:xfrm>
            <a:off x="104950" y="1632275"/>
            <a:ext cx="1131300" cy="1600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Lato"/>
                <a:ea typeface="Lato"/>
                <a:cs typeface="Lato"/>
                <a:sym typeface="Lato"/>
              </a:rPr>
              <a:t>Cours 1</a:t>
            </a:r>
            <a:endParaRPr sz="1000">
              <a:latin typeface="Lato"/>
              <a:ea typeface="Lato"/>
              <a:cs typeface="Lato"/>
              <a:sym typeface="Lato"/>
            </a:endParaRPr>
          </a:p>
          <a:p>
            <a:pPr marL="0" lvl="0" indent="0" algn="ctr" rtl="0">
              <a:spcBef>
                <a:spcPts val="0"/>
              </a:spcBef>
              <a:spcAft>
                <a:spcPts val="0"/>
              </a:spcAft>
              <a:buNone/>
            </a:pPr>
            <a:endParaRPr sz="1000">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Introduction sur l’univers du Cloud</a:t>
            </a:r>
            <a:endParaRPr sz="1000" b="1">
              <a:latin typeface="Lato"/>
              <a:ea typeface="Lato"/>
              <a:cs typeface="Lato"/>
              <a:sym typeface="Lato"/>
            </a:endParaRPr>
          </a:p>
        </p:txBody>
      </p:sp>
      <p:sp>
        <p:nvSpPr>
          <p:cNvPr id="588" name="Google Shape;588;p38"/>
          <p:cNvSpPr/>
          <p:nvPr/>
        </p:nvSpPr>
        <p:spPr>
          <a:xfrm>
            <a:off x="3896700" y="1632275"/>
            <a:ext cx="1083900" cy="1600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Lato"/>
                <a:ea typeface="Lato"/>
                <a:cs typeface="Lato"/>
                <a:sym typeface="Lato"/>
              </a:rPr>
              <a:t>Cours 4 </a:t>
            </a:r>
            <a:endParaRPr sz="1000">
              <a:latin typeface="Lato"/>
              <a:ea typeface="Lato"/>
              <a:cs typeface="Lato"/>
              <a:sym typeface="Lato"/>
            </a:endParaRPr>
          </a:p>
          <a:p>
            <a:pPr marL="0" lvl="0" indent="0" algn="ctr" rtl="0">
              <a:spcBef>
                <a:spcPts val="0"/>
              </a:spcBef>
              <a:spcAft>
                <a:spcPts val="0"/>
              </a:spcAft>
              <a:buNone/>
            </a:pPr>
            <a:endParaRPr sz="1000">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Distribution de données via une table de hachage et tables de hachages dynamique</a:t>
            </a:r>
            <a:endParaRPr sz="1000" b="1">
              <a:latin typeface="Lato"/>
              <a:ea typeface="Lato"/>
              <a:cs typeface="Lato"/>
              <a:sym typeface="Lato"/>
            </a:endParaRPr>
          </a:p>
        </p:txBody>
      </p:sp>
      <p:sp>
        <p:nvSpPr>
          <p:cNvPr id="589" name="Google Shape;589;p38"/>
          <p:cNvSpPr/>
          <p:nvPr/>
        </p:nvSpPr>
        <p:spPr>
          <a:xfrm>
            <a:off x="6294000" y="1632275"/>
            <a:ext cx="1131300" cy="1600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Lato"/>
                <a:ea typeface="Lato"/>
                <a:cs typeface="Lato"/>
                <a:sym typeface="Lato"/>
              </a:rPr>
              <a:t>Cours 6</a:t>
            </a:r>
            <a:endParaRPr sz="1000">
              <a:latin typeface="Lato"/>
              <a:ea typeface="Lato"/>
              <a:cs typeface="Lato"/>
              <a:sym typeface="Lato"/>
            </a:endParaRPr>
          </a:p>
          <a:p>
            <a:pPr marL="0" lvl="0" indent="0" algn="l" rtl="0">
              <a:spcBef>
                <a:spcPts val="0"/>
              </a:spcBef>
              <a:spcAft>
                <a:spcPts val="0"/>
              </a:spcAft>
              <a:buNone/>
            </a:pP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Présentation des solutions du marché</a:t>
            </a:r>
            <a:endParaRPr sz="1000" b="1">
              <a:latin typeface="Lato"/>
              <a:ea typeface="Lato"/>
              <a:cs typeface="Lato"/>
              <a:sym typeface="Lato"/>
            </a:endParaRPr>
          </a:p>
          <a:p>
            <a:pPr marL="0" lvl="0" indent="0" algn="ctr" rtl="0">
              <a:spcBef>
                <a:spcPts val="0"/>
              </a:spcBef>
              <a:spcAft>
                <a:spcPts val="0"/>
              </a:spcAft>
              <a:buNone/>
            </a:pPr>
            <a:endParaRPr sz="1000" b="1">
              <a:latin typeface="Lato"/>
              <a:ea typeface="Lato"/>
              <a:cs typeface="Lato"/>
              <a:sym typeface="Lato"/>
            </a:endParaRPr>
          </a:p>
          <a:p>
            <a:pPr marL="0" lvl="0" indent="0" algn="ctr" rtl="0">
              <a:spcBef>
                <a:spcPts val="0"/>
              </a:spcBef>
              <a:spcAft>
                <a:spcPts val="0"/>
              </a:spcAft>
              <a:buNone/>
            </a:pPr>
            <a:endParaRPr sz="1000" b="1">
              <a:latin typeface="Lato"/>
              <a:ea typeface="Lato"/>
              <a:cs typeface="Lato"/>
              <a:sym typeface="Lato"/>
            </a:endParaRPr>
          </a:p>
        </p:txBody>
      </p:sp>
      <p:sp>
        <p:nvSpPr>
          <p:cNvPr id="590" name="Google Shape;590;p38"/>
          <p:cNvSpPr/>
          <p:nvPr/>
        </p:nvSpPr>
        <p:spPr>
          <a:xfrm>
            <a:off x="2597100" y="1632275"/>
            <a:ext cx="1238400" cy="1600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Lato"/>
                <a:ea typeface="Lato"/>
                <a:cs typeface="Lato"/>
                <a:sym typeface="Lato"/>
              </a:rPr>
              <a:t>Cours 3</a:t>
            </a:r>
            <a:endParaRPr sz="1000">
              <a:latin typeface="Lato"/>
              <a:ea typeface="Lato"/>
              <a:cs typeface="Lato"/>
              <a:sym typeface="Lato"/>
            </a:endParaRPr>
          </a:p>
          <a:p>
            <a:pPr marL="0" lvl="0" indent="0" algn="ctr" rtl="0">
              <a:spcBef>
                <a:spcPts val="0"/>
              </a:spcBef>
              <a:spcAft>
                <a:spcPts val="0"/>
              </a:spcAft>
              <a:buNone/>
            </a:pPr>
            <a:endParaRPr sz="1000">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Techniques de distribution de données à large échelle (indexation hachage)</a:t>
            </a:r>
            <a:endParaRPr sz="1000" b="1">
              <a:latin typeface="Lato"/>
              <a:ea typeface="Lato"/>
              <a:cs typeface="Lato"/>
              <a:sym typeface="Lato"/>
            </a:endParaRPr>
          </a:p>
        </p:txBody>
      </p:sp>
      <p:sp>
        <p:nvSpPr>
          <p:cNvPr id="591" name="Google Shape;591;p38"/>
          <p:cNvSpPr/>
          <p:nvPr/>
        </p:nvSpPr>
        <p:spPr>
          <a:xfrm>
            <a:off x="7525200" y="1632275"/>
            <a:ext cx="1037700" cy="1600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Lato"/>
                <a:ea typeface="Lato"/>
                <a:cs typeface="Lato"/>
                <a:sym typeface="Lato"/>
              </a:rPr>
              <a:t>Cours 7</a:t>
            </a:r>
            <a:endParaRPr sz="1000">
              <a:latin typeface="Lato"/>
              <a:ea typeface="Lato"/>
              <a:cs typeface="Lato"/>
              <a:sym typeface="Lato"/>
            </a:endParaRPr>
          </a:p>
          <a:p>
            <a:pPr marL="0" lvl="0" indent="0" algn="ctr" rtl="0">
              <a:spcBef>
                <a:spcPts val="0"/>
              </a:spcBef>
              <a:spcAft>
                <a:spcPts val="0"/>
              </a:spcAft>
              <a:buNone/>
            </a:pPr>
            <a:endParaRPr sz="1000">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MongoDB : API, MapReduce, réplication, sharding</a:t>
            </a:r>
            <a:endParaRPr sz="1000" b="1">
              <a:latin typeface="Lato"/>
              <a:ea typeface="Lato"/>
              <a:cs typeface="Lato"/>
              <a:sym typeface="Lato"/>
            </a:endParaRPr>
          </a:p>
        </p:txBody>
      </p:sp>
      <p:sp>
        <p:nvSpPr>
          <p:cNvPr id="592" name="Google Shape;592;p38"/>
          <p:cNvSpPr/>
          <p:nvPr/>
        </p:nvSpPr>
        <p:spPr>
          <a:xfrm>
            <a:off x="5041800" y="1632275"/>
            <a:ext cx="1182000" cy="1600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Lato"/>
                <a:ea typeface="Lato"/>
                <a:cs typeface="Lato"/>
                <a:sym typeface="Lato"/>
              </a:rPr>
              <a:t>Cours 5 </a:t>
            </a:r>
            <a:endParaRPr sz="1000">
              <a:latin typeface="Lato"/>
              <a:ea typeface="Lato"/>
              <a:cs typeface="Lato"/>
              <a:sym typeface="Lato"/>
            </a:endParaRPr>
          </a:p>
          <a:p>
            <a:pPr marL="0" lvl="0" indent="0" algn="ctr" rtl="0">
              <a:spcBef>
                <a:spcPts val="0"/>
              </a:spcBef>
              <a:spcAft>
                <a:spcPts val="0"/>
              </a:spcAft>
              <a:buNone/>
            </a:pPr>
            <a:endParaRPr sz="1000">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Framework d’interrogation MapReduce, Docker</a:t>
            </a:r>
            <a:endParaRPr sz="1000" b="1">
              <a:latin typeface="Lato"/>
              <a:ea typeface="Lato"/>
              <a:cs typeface="Lato"/>
              <a:sym typeface="Lato"/>
            </a:endParaRPr>
          </a:p>
        </p:txBody>
      </p:sp>
      <p:sp>
        <p:nvSpPr>
          <p:cNvPr id="593" name="Google Shape;593;p38"/>
          <p:cNvSpPr/>
          <p:nvPr/>
        </p:nvSpPr>
        <p:spPr>
          <a:xfrm>
            <a:off x="1297500" y="1632275"/>
            <a:ext cx="1238400" cy="1600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Lato"/>
                <a:ea typeface="Lato"/>
                <a:cs typeface="Lato"/>
                <a:sym typeface="Lato"/>
              </a:rPr>
              <a:t>Cours 2</a:t>
            </a:r>
            <a:endParaRPr sz="1000">
              <a:latin typeface="Lato"/>
              <a:ea typeface="Lato"/>
              <a:cs typeface="Lato"/>
              <a:sym typeface="Lato"/>
            </a:endParaRPr>
          </a:p>
          <a:p>
            <a:pPr marL="0" lvl="0" indent="0" algn="ctr" rtl="0">
              <a:spcBef>
                <a:spcPts val="0"/>
              </a:spcBef>
              <a:spcAft>
                <a:spcPts val="0"/>
              </a:spcAft>
              <a:buNone/>
            </a:pPr>
            <a:endParaRPr sz="1000">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Représentation/Optimisation des données dans un contexte NoSQL</a:t>
            </a:r>
            <a:endParaRPr sz="1000" b="1">
              <a:latin typeface="Lato"/>
              <a:ea typeface="Lato"/>
              <a:cs typeface="Lato"/>
              <a:sym typeface="Lato"/>
            </a:endParaRPr>
          </a:p>
        </p:txBody>
      </p:sp>
      <p:cxnSp>
        <p:nvCxnSpPr>
          <p:cNvPr id="594" name="Google Shape;594;p38"/>
          <p:cNvCxnSpPr/>
          <p:nvPr/>
        </p:nvCxnSpPr>
        <p:spPr>
          <a:xfrm rot="10800000" flipH="1">
            <a:off x="524004" y="3688025"/>
            <a:ext cx="7767600" cy="17400"/>
          </a:xfrm>
          <a:prstGeom prst="straightConnector1">
            <a:avLst/>
          </a:prstGeom>
          <a:noFill/>
          <a:ln w="28575" cap="flat" cmpd="sng">
            <a:solidFill>
              <a:schemeClr val="dk2"/>
            </a:solidFill>
            <a:prstDash val="solid"/>
            <a:round/>
            <a:headEnd type="oval" w="med" len="med"/>
            <a:tailEnd type="oval"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7"/>
          <p:cNvSpPr/>
          <p:nvPr/>
        </p:nvSpPr>
        <p:spPr>
          <a:xfrm>
            <a:off x="4092350" y="1224650"/>
            <a:ext cx="4857900" cy="36636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66" name="Google Shape;666;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667" name="Google Shape;667;p47"/>
          <p:cNvSpPr/>
          <p:nvPr/>
        </p:nvSpPr>
        <p:spPr>
          <a:xfrm>
            <a:off x="224525" y="1449150"/>
            <a:ext cx="2857500" cy="34392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Data Lake</a:t>
            </a:r>
            <a:endParaRPr>
              <a:solidFill>
                <a:schemeClr val="lt1"/>
              </a:solidFill>
              <a:latin typeface="Lato"/>
              <a:ea typeface="Lato"/>
              <a:cs typeface="Lato"/>
              <a:sym typeface="Lato"/>
            </a:endParaRPr>
          </a:p>
          <a:p>
            <a:pPr marL="0" lvl="0" indent="0" algn="ctr" rtl="0">
              <a:spcBef>
                <a:spcPts val="0"/>
              </a:spcBef>
              <a:spcAft>
                <a:spcPts val="0"/>
              </a:spcAft>
              <a:buNone/>
            </a:pP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Volume </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Vélocité</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Variété</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Véracité</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sp>
        <p:nvSpPr>
          <p:cNvPr id="668" name="Google Shape;668;p47"/>
          <p:cNvSpPr/>
          <p:nvPr/>
        </p:nvSpPr>
        <p:spPr>
          <a:xfrm>
            <a:off x="4357750" y="1449150"/>
            <a:ext cx="1347000" cy="72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Ordinateur classique</a:t>
            </a:r>
            <a:endParaRPr>
              <a:latin typeface="Lato"/>
              <a:ea typeface="Lato"/>
              <a:cs typeface="Lato"/>
              <a:sym typeface="Lato"/>
            </a:endParaRPr>
          </a:p>
        </p:txBody>
      </p:sp>
      <p:cxnSp>
        <p:nvCxnSpPr>
          <p:cNvPr id="669" name="Google Shape;669;p47"/>
          <p:cNvCxnSpPr>
            <a:stCxn id="667" idx="3"/>
            <a:endCxn id="668" idx="1"/>
          </p:cNvCxnSpPr>
          <p:nvPr/>
        </p:nvCxnSpPr>
        <p:spPr>
          <a:xfrm rot="10800000" flipH="1">
            <a:off x="3082025" y="1811550"/>
            <a:ext cx="1275600" cy="1357200"/>
          </a:xfrm>
          <a:prstGeom prst="straightConnector1">
            <a:avLst/>
          </a:prstGeom>
          <a:noFill/>
          <a:ln w="28575" cap="flat" cmpd="sng">
            <a:solidFill>
              <a:schemeClr val="dk2"/>
            </a:solidFill>
            <a:prstDash val="solid"/>
            <a:round/>
            <a:headEnd type="none" w="med" len="med"/>
            <a:tailEnd type="triangle" w="med" len="med"/>
          </a:ln>
        </p:spPr>
      </p:cxnSp>
      <p:sp>
        <p:nvSpPr>
          <p:cNvPr id="670" name="Google Shape;670;p47"/>
          <p:cNvSpPr/>
          <p:nvPr/>
        </p:nvSpPr>
        <p:spPr>
          <a:xfrm>
            <a:off x="4357750" y="2314950"/>
            <a:ext cx="1347000" cy="72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Ordinateur classique</a:t>
            </a:r>
            <a:endParaRPr>
              <a:latin typeface="Lato"/>
              <a:ea typeface="Lato"/>
              <a:cs typeface="Lato"/>
              <a:sym typeface="Lato"/>
            </a:endParaRPr>
          </a:p>
        </p:txBody>
      </p:sp>
      <p:sp>
        <p:nvSpPr>
          <p:cNvPr id="671" name="Google Shape;671;p47"/>
          <p:cNvSpPr/>
          <p:nvPr/>
        </p:nvSpPr>
        <p:spPr>
          <a:xfrm>
            <a:off x="4357750" y="4046550"/>
            <a:ext cx="1347000" cy="72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Ordinateur classique</a:t>
            </a:r>
            <a:endParaRPr>
              <a:latin typeface="Lato"/>
              <a:ea typeface="Lato"/>
              <a:cs typeface="Lato"/>
              <a:sym typeface="Lato"/>
            </a:endParaRPr>
          </a:p>
        </p:txBody>
      </p:sp>
      <p:sp>
        <p:nvSpPr>
          <p:cNvPr id="672" name="Google Shape;672;p47"/>
          <p:cNvSpPr txBox="1"/>
          <p:nvPr/>
        </p:nvSpPr>
        <p:spPr>
          <a:xfrm>
            <a:off x="4847500" y="3085950"/>
            <a:ext cx="367500" cy="9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chemeClr val="lt1"/>
                </a:solidFill>
                <a:latin typeface="Lato"/>
                <a:ea typeface="Lato"/>
                <a:cs typeface="Lato"/>
                <a:sym typeface="Lato"/>
              </a:rPr>
              <a:t>.</a:t>
            </a:r>
            <a:endParaRPr b="1">
              <a:solidFill>
                <a:schemeClr val="lt1"/>
              </a:solidFill>
              <a:latin typeface="Lato"/>
              <a:ea typeface="Lato"/>
              <a:cs typeface="Lato"/>
              <a:sym typeface="Lato"/>
            </a:endParaRPr>
          </a:p>
          <a:p>
            <a:pPr marL="0" lvl="0" indent="0" algn="l" rtl="0">
              <a:spcBef>
                <a:spcPts val="0"/>
              </a:spcBef>
              <a:spcAft>
                <a:spcPts val="0"/>
              </a:spcAft>
              <a:buNone/>
            </a:pPr>
            <a:r>
              <a:rPr lang="fr" b="1">
                <a:solidFill>
                  <a:schemeClr val="lt1"/>
                </a:solidFill>
                <a:latin typeface="Lato"/>
                <a:ea typeface="Lato"/>
                <a:cs typeface="Lato"/>
                <a:sym typeface="Lato"/>
              </a:rPr>
              <a:t>.</a:t>
            </a:r>
            <a:endParaRPr b="1">
              <a:solidFill>
                <a:schemeClr val="lt1"/>
              </a:solidFill>
              <a:latin typeface="Lato"/>
              <a:ea typeface="Lato"/>
              <a:cs typeface="Lato"/>
              <a:sym typeface="Lato"/>
            </a:endParaRPr>
          </a:p>
          <a:p>
            <a:pPr marL="0" lvl="0" indent="0" algn="l" rtl="0">
              <a:spcBef>
                <a:spcPts val="0"/>
              </a:spcBef>
              <a:spcAft>
                <a:spcPts val="0"/>
              </a:spcAft>
              <a:buNone/>
            </a:pPr>
            <a:r>
              <a:rPr lang="fr" b="1">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cxnSp>
        <p:nvCxnSpPr>
          <p:cNvPr id="673" name="Google Shape;673;p47"/>
          <p:cNvCxnSpPr>
            <a:stCxn id="667" idx="3"/>
            <a:endCxn id="670" idx="1"/>
          </p:cNvCxnSpPr>
          <p:nvPr/>
        </p:nvCxnSpPr>
        <p:spPr>
          <a:xfrm rot="10800000" flipH="1">
            <a:off x="3082025" y="2677350"/>
            <a:ext cx="1275600" cy="491400"/>
          </a:xfrm>
          <a:prstGeom prst="straightConnector1">
            <a:avLst/>
          </a:prstGeom>
          <a:noFill/>
          <a:ln w="28575" cap="flat" cmpd="sng">
            <a:solidFill>
              <a:schemeClr val="dk2"/>
            </a:solidFill>
            <a:prstDash val="solid"/>
            <a:round/>
            <a:headEnd type="none" w="med" len="med"/>
            <a:tailEnd type="triangle" w="med" len="med"/>
          </a:ln>
        </p:spPr>
      </p:cxnSp>
      <p:cxnSp>
        <p:nvCxnSpPr>
          <p:cNvPr id="674" name="Google Shape;674;p47"/>
          <p:cNvCxnSpPr>
            <a:stCxn id="667" idx="3"/>
            <a:endCxn id="671" idx="1"/>
          </p:cNvCxnSpPr>
          <p:nvPr/>
        </p:nvCxnSpPr>
        <p:spPr>
          <a:xfrm>
            <a:off x="3082025" y="3168750"/>
            <a:ext cx="1275600" cy="1240200"/>
          </a:xfrm>
          <a:prstGeom prst="straightConnector1">
            <a:avLst/>
          </a:prstGeom>
          <a:noFill/>
          <a:ln w="28575" cap="flat" cmpd="sng">
            <a:solidFill>
              <a:schemeClr val="dk2"/>
            </a:solidFill>
            <a:prstDash val="solid"/>
            <a:round/>
            <a:headEnd type="none" w="med" len="med"/>
            <a:tailEnd type="triangle" w="med" len="med"/>
          </a:ln>
        </p:spPr>
      </p:cxnSp>
      <p:sp>
        <p:nvSpPr>
          <p:cNvPr id="675" name="Google Shape;675;p47"/>
          <p:cNvSpPr txBox="1"/>
          <p:nvPr/>
        </p:nvSpPr>
        <p:spPr>
          <a:xfrm>
            <a:off x="4092350" y="887750"/>
            <a:ext cx="2724900" cy="33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Cluster (Hadoop, Spark..)</a:t>
            </a:r>
            <a:endParaRPr b="1">
              <a:solidFill>
                <a:srgbClr val="FF0000"/>
              </a:solidFill>
              <a:latin typeface="Lato"/>
              <a:ea typeface="Lato"/>
              <a:cs typeface="Lato"/>
              <a:sym typeface="Lato"/>
            </a:endParaRPr>
          </a:p>
        </p:txBody>
      </p:sp>
      <p:cxnSp>
        <p:nvCxnSpPr>
          <p:cNvPr id="676" name="Google Shape;676;p47"/>
          <p:cNvCxnSpPr>
            <a:stCxn id="668" idx="3"/>
            <a:endCxn id="677" idx="1"/>
          </p:cNvCxnSpPr>
          <p:nvPr/>
        </p:nvCxnSpPr>
        <p:spPr>
          <a:xfrm>
            <a:off x="5704750" y="1811400"/>
            <a:ext cx="1643100" cy="0"/>
          </a:xfrm>
          <a:prstGeom prst="straightConnector1">
            <a:avLst/>
          </a:prstGeom>
          <a:noFill/>
          <a:ln w="19050" cap="flat" cmpd="sng">
            <a:solidFill>
              <a:schemeClr val="dk2"/>
            </a:solidFill>
            <a:prstDash val="solid"/>
            <a:round/>
            <a:headEnd type="none" w="med" len="med"/>
            <a:tailEnd type="stealth" w="med" len="med"/>
          </a:ln>
        </p:spPr>
      </p:cxnSp>
      <p:sp>
        <p:nvSpPr>
          <p:cNvPr id="677" name="Google Shape;677;p47"/>
          <p:cNvSpPr/>
          <p:nvPr/>
        </p:nvSpPr>
        <p:spPr>
          <a:xfrm>
            <a:off x="7347850" y="1449150"/>
            <a:ext cx="1347000" cy="72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Ordinateur classique</a:t>
            </a:r>
            <a:endParaRPr>
              <a:latin typeface="Lato"/>
              <a:ea typeface="Lato"/>
              <a:cs typeface="Lato"/>
              <a:sym typeface="Lato"/>
            </a:endParaRPr>
          </a:p>
        </p:txBody>
      </p:sp>
      <p:sp>
        <p:nvSpPr>
          <p:cNvPr id="678" name="Google Shape;678;p47"/>
          <p:cNvSpPr/>
          <p:nvPr/>
        </p:nvSpPr>
        <p:spPr>
          <a:xfrm>
            <a:off x="7347850" y="2314950"/>
            <a:ext cx="1347000" cy="72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Ordinateur classique</a:t>
            </a:r>
            <a:endParaRPr>
              <a:latin typeface="Lato"/>
              <a:ea typeface="Lato"/>
              <a:cs typeface="Lato"/>
              <a:sym typeface="Lato"/>
            </a:endParaRPr>
          </a:p>
        </p:txBody>
      </p:sp>
      <p:sp>
        <p:nvSpPr>
          <p:cNvPr id="679" name="Google Shape;679;p47"/>
          <p:cNvSpPr/>
          <p:nvPr/>
        </p:nvSpPr>
        <p:spPr>
          <a:xfrm>
            <a:off x="7347850" y="4046550"/>
            <a:ext cx="1347000" cy="72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Ordinateur classique</a:t>
            </a:r>
            <a:endParaRPr>
              <a:latin typeface="Lato"/>
              <a:ea typeface="Lato"/>
              <a:cs typeface="Lato"/>
              <a:sym typeface="Lato"/>
            </a:endParaRPr>
          </a:p>
        </p:txBody>
      </p:sp>
      <p:sp>
        <p:nvSpPr>
          <p:cNvPr id="680" name="Google Shape;680;p47"/>
          <p:cNvSpPr txBox="1"/>
          <p:nvPr/>
        </p:nvSpPr>
        <p:spPr>
          <a:xfrm>
            <a:off x="7837600" y="3085950"/>
            <a:ext cx="367500" cy="9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chemeClr val="lt1"/>
                </a:solidFill>
                <a:latin typeface="Lato"/>
                <a:ea typeface="Lato"/>
                <a:cs typeface="Lato"/>
                <a:sym typeface="Lato"/>
              </a:rPr>
              <a:t>.</a:t>
            </a:r>
            <a:endParaRPr b="1">
              <a:solidFill>
                <a:schemeClr val="lt1"/>
              </a:solidFill>
              <a:latin typeface="Lato"/>
              <a:ea typeface="Lato"/>
              <a:cs typeface="Lato"/>
              <a:sym typeface="Lato"/>
            </a:endParaRPr>
          </a:p>
          <a:p>
            <a:pPr marL="0" lvl="0" indent="0" algn="l" rtl="0">
              <a:spcBef>
                <a:spcPts val="0"/>
              </a:spcBef>
              <a:spcAft>
                <a:spcPts val="0"/>
              </a:spcAft>
              <a:buNone/>
            </a:pPr>
            <a:r>
              <a:rPr lang="fr" b="1">
                <a:solidFill>
                  <a:schemeClr val="lt1"/>
                </a:solidFill>
                <a:latin typeface="Lato"/>
                <a:ea typeface="Lato"/>
                <a:cs typeface="Lato"/>
                <a:sym typeface="Lato"/>
              </a:rPr>
              <a:t>.</a:t>
            </a:r>
            <a:endParaRPr b="1">
              <a:solidFill>
                <a:schemeClr val="lt1"/>
              </a:solidFill>
              <a:latin typeface="Lato"/>
              <a:ea typeface="Lato"/>
              <a:cs typeface="Lato"/>
              <a:sym typeface="Lato"/>
            </a:endParaRPr>
          </a:p>
          <a:p>
            <a:pPr marL="0" lvl="0" indent="0" algn="l" rtl="0">
              <a:spcBef>
                <a:spcPts val="0"/>
              </a:spcBef>
              <a:spcAft>
                <a:spcPts val="0"/>
              </a:spcAft>
              <a:buNone/>
            </a:pPr>
            <a:r>
              <a:rPr lang="fr" b="1">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cxnSp>
        <p:nvCxnSpPr>
          <p:cNvPr id="681" name="Google Shape;681;p47"/>
          <p:cNvCxnSpPr>
            <a:stCxn id="670" idx="3"/>
            <a:endCxn id="678" idx="1"/>
          </p:cNvCxnSpPr>
          <p:nvPr/>
        </p:nvCxnSpPr>
        <p:spPr>
          <a:xfrm>
            <a:off x="5704750" y="2677200"/>
            <a:ext cx="1643100" cy="0"/>
          </a:xfrm>
          <a:prstGeom prst="straightConnector1">
            <a:avLst/>
          </a:prstGeom>
          <a:noFill/>
          <a:ln w="19050" cap="flat" cmpd="sng">
            <a:solidFill>
              <a:schemeClr val="dk2"/>
            </a:solidFill>
            <a:prstDash val="solid"/>
            <a:round/>
            <a:headEnd type="none" w="med" len="med"/>
            <a:tailEnd type="triangle" w="med" len="med"/>
          </a:ln>
        </p:spPr>
      </p:cxnSp>
      <p:cxnSp>
        <p:nvCxnSpPr>
          <p:cNvPr id="682" name="Google Shape;682;p47"/>
          <p:cNvCxnSpPr>
            <a:stCxn id="671" idx="3"/>
            <a:endCxn id="679" idx="1"/>
          </p:cNvCxnSpPr>
          <p:nvPr/>
        </p:nvCxnSpPr>
        <p:spPr>
          <a:xfrm>
            <a:off x="5704750" y="4408800"/>
            <a:ext cx="1643100" cy="0"/>
          </a:xfrm>
          <a:prstGeom prst="straightConnector1">
            <a:avLst/>
          </a:prstGeom>
          <a:noFill/>
          <a:ln w="19050" cap="flat" cmpd="sng">
            <a:solidFill>
              <a:schemeClr val="dk2"/>
            </a:solidFill>
            <a:prstDash val="solid"/>
            <a:round/>
            <a:headEnd type="none" w="med" len="med"/>
            <a:tailEnd type="triangle" w="med" len="med"/>
          </a:ln>
        </p:spPr>
      </p:cxnSp>
      <p:sp>
        <p:nvSpPr>
          <p:cNvPr id="683" name="Google Shape;683;p47"/>
          <p:cNvSpPr txBox="1"/>
          <p:nvPr/>
        </p:nvSpPr>
        <p:spPr>
          <a:xfrm>
            <a:off x="5796000" y="1474650"/>
            <a:ext cx="1347000" cy="33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Map-Reduce</a:t>
            </a:r>
            <a:endParaRPr b="1">
              <a:solidFill>
                <a:srgbClr val="FF0000"/>
              </a:solidFill>
              <a:latin typeface="Lato"/>
              <a:ea typeface="Lato"/>
              <a:cs typeface="Lato"/>
              <a:sym typeface="Lato"/>
            </a:endParaRPr>
          </a:p>
        </p:txBody>
      </p:sp>
      <p:sp>
        <p:nvSpPr>
          <p:cNvPr id="684" name="Google Shape;684;p47"/>
          <p:cNvSpPr txBox="1"/>
          <p:nvPr/>
        </p:nvSpPr>
        <p:spPr>
          <a:xfrm>
            <a:off x="5852800" y="2321950"/>
            <a:ext cx="1347000" cy="33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Map-Reduce</a:t>
            </a:r>
            <a:endParaRPr b="1">
              <a:solidFill>
                <a:srgbClr val="FF0000"/>
              </a:solidFill>
              <a:latin typeface="Lato"/>
              <a:ea typeface="Lato"/>
              <a:cs typeface="Lato"/>
              <a:sym typeface="Lato"/>
            </a:endParaRPr>
          </a:p>
        </p:txBody>
      </p:sp>
      <p:sp>
        <p:nvSpPr>
          <p:cNvPr id="685" name="Google Shape;685;p47"/>
          <p:cNvSpPr txBox="1"/>
          <p:nvPr/>
        </p:nvSpPr>
        <p:spPr>
          <a:xfrm>
            <a:off x="5852800" y="4072050"/>
            <a:ext cx="1347000" cy="33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Map-Reduce</a:t>
            </a:r>
            <a:endParaRPr b="1">
              <a:solidFill>
                <a:srgbClr val="FF0000"/>
              </a:solidFill>
              <a:latin typeface="Lato"/>
              <a:ea typeface="Lato"/>
              <a:cs typeface="Lato"/>
              <a:sym typeface="Lato"/>
            </a:endParaRPr>
          </a:p>
        </p:txBody>
      </p:sp>
      <p:sp>
        <p:nvSpPr>
          <p:cNvPr id="686" name="Google Shape;686;p47"/>
          <p:cNvSpPr txBox="1"/>
          <p:nvPr/>
        </p:nvSpPr>
        <p:spPr>
          <a:xfrm rot="-2913542">
            <a:off x="2852484" y="2201102"/>
            <a:ext cx="1489919" cy="3368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latin typeface="Lato"/>
                <a:ea typeface="Lato"/>
                <a:cs typeface="Lato"/>
                <a:sym typeface="Lato"/>
              </a:rPr>
              <a:t>Distribution</a:t>
            </a:r>
            <a:endParaRPr b="1">
              <a:solidFill>
                <a:srgbClr val="FF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Définition du projet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Définition du projet </a:t>
            </a:r>
            <a:endParaRPr/>
          </a:p>
        </p:txBody>
      </p:sp>
      <p:sp>
        <p:nvSpPr>
          <p:cNvPr id="697" name="Google Shape;697;p4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1 : Utiliser MongoDB en accès Cloud</a:t>
            </a:r>
            <a:endParaRPr/>
          </a:p>
          <a:p>
            <a:pPr marL="0" lvl="0" indent="0" algn="l" rtl="0">
              <a:spcBef>
                <a:spcPts val="1200"/>
              </a:spcBef>
              <a:spcAft>
                <a:spcPts val="0"/>
              </a:spcAft>
              <a:buNone/>
            </a:pPr>
            <a:r>
              <a:rPr lang="fr"/>
              <a:t>TP2 : Utiliser MongoDB en accès local</a:t>
            </a:r>
            <a:endParaRPr/>
          </a:p>
          <a:p>
            <a:pPr marL="0" lvl="0" indent="0" algn="l" rtl="0">
              <a:spcBef>
                <a:spcPts val="1200"/>
              </a:spcBef>
              <a:spcAft>
                <a:spcPts val="0"/>
              </a:spcAft>
              <a:buNone/>
            </a:pPr>
            <a:r>
              <a:rPr lang="fr"/>
              <a:t>TP3 : Faire des opérations NoSQL avec MongoDB</a:t>
            </a:r>
            <a:endParaRPr/>
          </a:p>
          <a:p>
            <a:pPr marL="0" lvl="0" indent="0" algn="l" rtl="0">
              <a:spcBef>
                <a:spcPts val="1200"/>
              </a:spcBef>
              <a:spcAft>
                <a:spcPts val="0"/>
              </a:spcAft>
              <a:buNone/>
            </a:pPr>
            <a:r>
              <a:rPr lang="fr"/>
              <a:t>TP 4 : </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Définir l’architecture du projet.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projet</a:t>
            </a:r>
            <a:endParaRPr/>
          </a:p>
        </p:txBody>
      </p:sp>
      <p:sp>
        <p:nvSpPr>
          <p:cNvPr id="703" name="Google Shape;703;p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fr" sz="1800"/>
              <a:t>“Développer une application en C# utilisant MongoDB”</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51"/>
          <p:cNvSpPr/>
          <p:nvPr/>
        </p:nvSpPr>
        <p:spPr>
          <a:xfrm>
            <a:off x="3456013" y="2187000"/>
            <a:ext cx="1774200" cy="9963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09" name="Google Shape;709;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projet</a:t>
            </a:r>
            <a:endParaRPr/>
          </a:p>
        </p:txBody>
      </p:sp>
      <p:sp>
        <p:nvSpPr>
          <p:cNvPr id="710" name="Google Shape;710;p51"/>
          <p:cNvSpPr/>
          <p:nvPr/>
        </p:nvSpPr>
        <p:spPr>
          <a:xfrm>
            <a:off x="2291113" y="2455800"/>
            <a:ext cx="1164900" cy="38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Open Data</a:t>
            </a:r>
            <a:endParaRPr sz="1200">
              <a:latin typeface="Lato"/>
              <a:ea typeface="Lato"/>
              <a:cs typeface="Lato"/>
              <a:sym typeface="Lato"/>
            </a:endParaRPr>
          </a:p>
        </p:txBody>
      </p:sp>
      <p:sp>
        <p:nvSpPr>
          <p:cNvPr id="711" name="Google Shape;711;p51"/>
          <p:cNvSpPr/>
          <p:nvPr/>
        </p:nvSpPr>
        <p:spPr>
          <a:xfrm>
            <a:off x="3456013" y="2527100"/>
            <a:ext cx="1265400" cy="249900"/>
          </a:xfrm>
          <a:prstGeom prst="homePlat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Ingestion</a:t>
            </a:r>
            <a:endParaRPr>
              <a:latin typeface="Lato"/>
              <a:ea typeface="Lato"/>
              <a:cs typeface="Lato"/>
              <a:sym typeface="Lato"/>
            </a:endParaRPr>
          </a:p>
        </p:txBody>
      </p:sp>
      <p:cxnSp>
        <p:nvCxnSpPr>
          <p:cNvPr id="712" name="Google Shape;712;p51"/>
          <p:cNvCxnSpPr/>
          <p:nvPr/>
        </p:nvCxnSpPr>
        <p:spPr>
          <a:xfrm>
            <a:off x="3452725" y="2794550"/>
            <a:ext cx="3300" cy="1239000"/>
          </a:xfrm>
          <a:prstGeom prst="straightConnector1">
            <a:avLst/>
          </a:prstGeom>
          <a:noFill/>
          <a:ln w="28575" cap="flat" cmpd="sng">
            <a:solidFill>
              <a:schemeClr val="dk2"/>
            </a:solidFill>
            <a:prstDash val="solid"/>
            <a:round/>
            <a:headEnd type="none" w="med" len="med"/>
            <a:tailEnd type="none" w="med" len="med"/>
          </a:ln>
        </p:spPr>
      </p:cxnSp>
      <p:sp>
        <p:nvSpPr>
          <p:cNvPr id="713" name="Google Shape;713;p51"/>
          <p:cNvSpPr txBox="1"/>
          <p:nvPr/>
        </p:nvSpPr>
        <p:spPr>
          <a:xfrm>
            <a:off x="3127094" y="4051100"/>
            <a:ext cx="654600" cy="38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API</a:t>
            </a:r>
            <a:endParaRPr>
              <a:solidFill>
                <a:schemeClr val="lt1"/>
              </a:solidFill>
              <a:latin typeface="Lato"/>
              <a:ea typeface="Lato"/>
              <a:cs typeface="Lato"/>
              <a:sym typeface="Lato"/>
            </a:endParaRPr>
          </a:p>
        </p:txBody>
      </p:sp>
      <p:sp>
        <p:nvSpPr>
          <p:cNvPr id="714" name="Google Shape;714;p51"/>
          <p:cNvSpPr/>
          <p:nvPr/>
        </p:nvSpPr>
        <p:spPr>
          <a:xfrm>
            <a:off x="4725825" y="2489400"/>
            <a:ext cx="1265400" cy="31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MongoDB</a:t>
            </a:r>
            <a:endParaRPr>
              <a:latin typeface="Lato"/>
              <a:ea typeface="Lato"/>
              <a:cs typeface="Lato"/>
              <a:sym typeface="Lato"/>
            </a:endParaRPr>
          </a:p>
        </p:txBody>
      </p:sp>
      <p:sp>
        <p:nvSpPr>
          <p:cNvPr id="715" name="Google Shape;715;p51"/>
          <p:cNvSpPr txBox="1"/>
          <p:nvPr/>
        </p:nvSpPr>
        <p:spPr>
          <a:xfrm>
            <a:off x="3456013" y="1869900"/>
            <a:ext cx="1580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rgbClr val="FF0000"/>
                </a:solidFill>
                <a:latin typeface="Lato"/>
                <a:ea typeface="Lato"/>
                <a:cs typeface="Lato"/>
                <a:sym typeface="Lato"/>
              </a:rPr>
              <a:t>Application C#</a:t>
            </a:r>
            <a:endParaRPr sz="1300" b="1">
              <a:solidFill>
                <a:srgbClr val="FF0000"/>
              </a:solidFill>
              <a:latin typeface="Lato"/>
              <a:ea typeface="Lato"/>
              <a:cs typeface="Lato"/>
              <a:sym typeface="Lato"/>
            </a:endParaRPr>
          </a:p>
        </p:txBody>
      </p:sp>
      <p:sp>
        <p:nvSpPr>
          <p:cNvPr id="716" name="Google Shape;716;p51"/>
          <p:cNvSpPr/>
          <p:nvPr/>
        </p:nvSpPr>
        <p:spPr>
          <a:xfrm>
            <a:off x="5930088" y="2403000"/>
            <a:ext cx="1412700" cy="489900"/>
          </a:xfrm>
          <a:prstGeom prst="chevron">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Visualisation</a:t>
            </a:r>
            <a:endParaRPr sz="1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projet</a:t>
            </a:r>
            <a:endParaRPr/>
          </a:p>
        </p:txBody>
      </p:sp>
      <p:sp>
        <p:nvSpPr>
          <p:cNvPr id="722" name="Google Shape;722;p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fr" sz="1800"/>
              <a:t>“Développer une application en C# qui en ingérant de l’open data depuis son API vers MongoDB la traite et la convertit en une visualisation compréhensible par tous.”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3"/>
          <p:cNvSpPr/>
          <p:nvPr/>
        </p:nvSpPr>
        <p:spPr>
          <a:xfrm>
            <a:off x="1205725" y="2646250"/>
            <a:ext cx="1774200" cy="9963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8" name="Google Shape;728;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Architecture du projet</a:t>
            </a:r>
            <a:endParaRPr/>
          </a:p>
        </p:txBody>
      </p:sp>
      <p:sp>
        <p:nvSpPr>
          <p:cNvPr id="729" name="Google Shape;729;p53"/>
          <p:cNvSpPr/>
          <p:nvPr/>
        </p:nvSpPr>
        <p:spPr>
          <a:xfrm>
            <a:off x="40825" y="2915050"/>
            <a:ext cx="1164900" cy="38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Open Data</a:t>
            </a:r>
            <a:endParaRPr sz="1200">
              <a:latin typeface="Lato"/>
              <a:ea typeface="Lato"/>
              <a:cs typeface="Lato"/>
              <a:sym typeface="Lato"/>
            </a:endParaRPr>
          </a:p>
        </p:txBody>
      </p:sp>
      <p:sp>
        <p:nvSpPr>
          <p:cNvPr id="730" name="Google Shape;730;p53"/>
          <p:cNvSpPr/>
          <p:nvPr/>
        </p:nvSpPr>
        <p:spPr>
          <a:xfrm>
            <a:off x="1205725" y="2986350"/>
            <a:ext cx="1265400" cy="249900"/>
          </a:xfrm>
          <a:prstGeom prst="homePlat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Ingestion</a:t>
            </a:r>
            <a:endParaRPr>
              <a:latin typeface="Lato"/>
              <a:ea typeface="Lato"/>
              <a:cs typeface="Lato"/>
              <a:sym typeface="Lato"/>
            </a:endParaRPr>
          </a:p>
        </p:txBody>
      </p:sp>
      <p:cxnSp>
        <p:nvCxnSpPr>
          <p:cNvPr id="731" name="Google Shape;731;p53"/>
          <p:cNvCxnSpPr/>
          <p:nvPr/>
        </p:nvCxnSpPr>
        <p:spPr>
          <a:xfrm>
            <a:off x="1202438" y="3253800"/>
            <a:ext cx="3300" cy="1239000"/>
          </a:xfrm>
          <a:prstGeom prst="straightConnector1">
            <a:avLst/>
          </a:prstGeom>
          <a:noFill/>
          <a:ln w="28575" cap="flat" cmpd="sng">
            <a:solidFill>
              <a:schemeClr val="dk2"/>
            </a:solidFill>
            <a:prstDash val="solid"/>
            <a:round/>
            <a:headEnd type="none" w="med" len="med"/>
            <a:tailEnd type="none" w="med" len="med"/>
          </a:ln>
        </p:spPr>
      </p:cxnSp>
      <p:sp>
        <p:nvSpPr>
          <p:cNvPr id="732" name="Google Shape;732;p53"/>
          <p:cNvSpPr txBox="1"/>
          <p:nvPr/>
        </p:nvSpPr>
        <p:spPr>
          <a:xfrm>
            <a:off x="876807" y="4510350"/>
            <a:ext cx="654600" cy="38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API</a:t>
            </a:r>
            <a:endParaRPr>
              <a:solidFill>
                <a:schemeClr val="lt1"/>
              </a:solidFill>
              <a:latin typeface="Lato"/>
              <a:ea typeface="Lato"/>
              <a:cs typeface="Lato"/>
              <a:sym typeface="Lato"/>
            </a:endParaRPr>
          </a:p>
        </p:txBody>
      </p:sp>
      <p:sp>
        <p:nvSpPr>
          <p:cNvPr id="733" name="Google Shape;733;p53"/>
          <p:cNvSpPr/>
          <p:nvPr/>
        </p:nvSpPr>
        <p:spPr>
          <a:xfrm>
            <a:off x="2475538" y="2948650"/>
            <a:ext cx="1265400" cy="31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MongoDB</a:t>
            </a:r>
            <a:endParaRPr>
              <a:latin typeface="Lato"/>
              <a:ea typeface="Lato"/>
              <a:cs typeface="Lato"/>
              <a:sym typeface="Lato"/>
            </a:endParaRPr>
          </a:p>
        </p:txBody>
      </p:sp>
      <p:sp>
        <p:nvSpPr>
          <p:cNvPr id="734" name="Google Shape;734;p53"/>
          <p:cNvSpPr/>
          <p:nvPr/>
        </p:nvSpPr>
        <p:spPr>
          <a:xfrm>
            <a:off x="3828375" y="1307850"/>
            <a:ext cx="3977400" cy="249900"/>
          </a:xfrm>
          <a:prstGeom prst="chevron">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Processing</a:t>
            </a:r>
            <a:endParaRPr>
              <a:latin typeface="Lato"/>
              <a:ea typeface="Lato"/>
              <a:cs typeface="Lato"/>
              <a:sym typeface="Lato"/>
            </a:endParaRPr>
          </a:p>
        </p:txBody>
      </p:sp>
      <p:sp>
        <p:nvSpPr>
          <p:cNvPr id="735" name="Google Shape;735;p53"/>
          <p:cNvSpPr txBox="1"/>
          <p:nvPr/>
        </p:nvSpPr>
        <p:spPr>
          <a:xfrm>
            <a:off x="1205725" y="2329150"/>
            <a:ext cx="1580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rgbClr val="FF0000"/>
                </a:solidFill>
                <a:latin typeface="Lato"/>
                <a:ea typeface="Lato"/>
                <a:cs typeface="Lato"/>
                <a:sym typeface="Lato"/>
              </a:rPr>
              <a:t>Application C#</a:t>
            </a:r>
            <a:endParaRPr sz="1300" b="1">
              <a:solidFill>
                <a:srgbClr val="FF0000"/>
              </a:solidFill>
              <a:latin typeface="Lato"/>
              <a:ea typeface="Lato"/>
              <a:cs typeface="Lato"/>
              <a:sym typeface="Lato"/>
            </a:endParaRPr>
          </a:p>
        </p:txBody>
      </p:sp>
      <p:sp>
        <p:nvSpPr>
          <p:cNvPr id="736" name="Google Shape;736;p53"/>
          <p:cNvSpPr/>
          <p:nvPr/>
        </p:nvSpPr>
        <p:spPr>
          <a:xfrm>
            <a:off x="3828375" y="1607125"/>
            <a:ext cx="3895500" cy="25692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Docker</a:t>
            </a:r>
            <a:endParaRPr>
              <a:solidFill>
                <a:schemeClr val="lt1"/>
              </a:solidFill>
              <a:latin typeface="Lato"/>
              <a:ea typeface="Lato"/>
              <a:cs typeface="Lato"/>
              <a:sym typeface="Lato"/>
            </a:endParaRPr>
          </a:p>
        </p:txBody>
      </p:sp>
      <p:sp>
        <p:nvSpPr>
          <p:cNvPr id="737" name="Google Shape;737;p53"/>
          <p:cNvSpPr/>
          <p:nvPr/>
        </p:nvSpPr>
        <p:spPr>
          <a:xfrm>
            <a:off x="3959650" y="2097925"/>
            <a:ext cx="3633000" cy="18924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Cluster Hadoop</a:t>
            </a:r>
            <a:endParaRPr>
              <a:latin typeface="Lato"/>
              <a:ea typeface="Lato"/>
              <a:cs typeface="Lato"/>
              <a:sym typeface="Lato"/>
            </a:endParaRPr>
          </a:p>
        </p:txBody>
      </p:sp>
      <p:sp>
        <p:nvSpPr>
          <p:cNvPr id="738" name="Google Shape;738;p53"/>
          <p:cNvSpPr/>
          <p:nvPr/>
        </p:nvSpPr>
        <p:spPr>
          <a:xfrm>
            <a:off x="4296450" y="257175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sz="800">
              <a:latin typeface="Lato"/>
              <a:ea typeface="Lato"/>
              <a:cs typeface="Lato"/>
              <a:sym typeface="Lato"/>
            </a:endParaRPr>
          </a:p>
        </p:txBody>
      </p:sp>
      <p:sp>
        <p:nvSpPr>
          <p:cNvPr id="739" name="Google Shape;739;p53"/>
          <p:cNvSpPr/>
          <p:nvPr/>
        </p:nvSpPr>
        <p:spPr>
          <a:xfrm>
            <a:off x="4296450" y="2948675"/>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sp>
        <p:nvSpPr>
          <p:cNvPr id="740" name="Google Shape;740;p53"/>
          <p:cNvSpPr/>
          <p:nvPr/>
        </p:nvSpPr>
        <p:spPr>
          <a:xfrm>
            <a:off x="4296450" y="332560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sp>
        <p:nvSpPr>
          <p:cNvPr id="741" name="Google Shape;741;p53"/>
          <p:cNvSpPr/>
          <p:nvPr/>
        </p:nvSpPr>
        <p:spPr>
          <a:xfrm>
            <a:off x="5478825" y="257175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sp>
        <p:nvSpPr>
          <p:cNvPr id="742" name="Google Shape;742;p53"/>
          <p:cNvSpPr/>
          <p:nvPr/>
        </p:nvSpPr>
        <p:spPr>
          <a:xfrm>
            <a:off x="5478825" y="295275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sp>
        <p:nvSpPr>
          <p:cNvPr id="743" name="Google Shape;743;p53"/>
          <p:cNvSpPr/>
          <p:nvPr/>
        </p:nvSpPr>
        <p:spPr>
          <a:xfrm>
            <a:off x="5478825" y="333375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sp>
        <p:nvSpPr>
          <p:cNvPr id="744" name="Google Shape;744;p53"/>
          <p:cNvSpPr/>
          <p:nvPr/>
        </p:nvSpPr>
        <p:spPr>
          <a:xfrm>
            <a:off x="6661200" y="257175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sp>
        <p:nvSpPr>
          <p:cNvPr id="745" name="Google Shape;745;p53"/>
          <p:cNvSpPr/>
          <p:nvPr/>
        </p:nvSpPr>
        <p:spPr>
          <a:xfrm>
            <a:off x="6661200" y="295275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sp>
        <p:nvSpPr>
          <p:cNvPr id="746" name="Google Shape;746;p53"/>
          <p:cNvSpPr/>
          <p:nvPr/>
        </p:nvSpPr>
        <p:spPr>
          <a:xfrm>
            <a:off x="6661200" y="3333750"/>
            <a:ext cx="714300" cy="31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a:latin typeface="Lato"/>
                <a:ea typeface="Lato"/>
                <a:cs typeface="Lato"/>
                <a:sym typeface="Lato"/>
              </a:rPr>
              <a:t>container</a:t>
            </a:r>
            <a:endParaRPr>
              <a:latin typeface="Lato"/>
              <a:ea typeface="Lato"/>
              <a:cs typeface="Lato"/>
              <a:sym typeface="Lato"/>
            </a:endParaRPr>
          </a:p>
        </p:txBody>
      </p:sp>
      <p:cxnSp>
        <p:nvCxnSpPr>
          <p:cNvPr id="747" name="Google Shape;747;p53"/>
          <p:cNvCxnSpPr/>
          <p:nvPr/>
        </p:nvCxnSpPr>
        <p:spPr>
          <a:xfrm>
            <a:off x="4357700" y="3837225"/>
            <a:ext cx="2837100" cy="10200"/>
          </a:xfrm>
          <a:prstGeom prst="straightConnector1">
            <a:avLst/>
          </a:prstGeom>
          <a:noFill/>
          <a:ln w="9525" cap="flat" cmpd="sng">
            <a:solidFill>
              <a:srgbClr val="FF0000"/>
            </a:solidFill>
            <a:prstDash val="solid"/>
            <a:round/>
            <a:headEnd type="none" w="med" len="med"/>
            <a:tailEnd type="triangle" w="med" len="med"/>
          </a:ln>
        </p:spPr>
      </p:cxnSp>
      <p:sp>
        <p:nvSpPr>
          <p:cNvPr id="748" name="Google Shape;748;p53"/>
          <p:cNvSpPr txBox="1"/>
          <p:nvPr/>
        </p:nvSpPr>
        <p:spPr>
          <a:xfrm>
            <a:off x="5184375" y="3714750"/>
            <a:ext cx="12654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rgbClr val="FF0000"/>
                </a:solidFill>
                <a:latin typeface="Lato"/>
                <a:ea typeface="Lato"/>
                <a:cs typeface="Lato"/>
                <a:sym typeface="Lato"/>
              </a:rPr>
              <a:t>Map Reduce</a:t>
            </a:r>
            <a:endParaRPr sz="1300" b="1">
              <a:solidFill>
                <a:srgbClr val="FF0000"/>
              </a:solidFill>
              <a:latin typeface="Lato"/>
              <a:ea typeface="Lato"/>
              <a:cs typeface="Lato"/>
              <a:sym typeface="Lato"/>
            </a:endParaRPr>
          </a:p>
        </p:txBody>
      </p:sp>
      <p:cxnSp>
        <p:nvCxnSpPr>
          <p:cNvPr id="749" name="Google Shape;749;p53"/>
          <p:cNvCxnSpPr>
            <a:stCxn id="738" idx="3"/>
            <a:endCxn id="742" idx="1"/>
          </p:cNvCxnSpPr>
          <p:nvPr/>
        </p:nvCxnSpPr>
        <p:spPr>
          <a:xfrm>
            <a:off x="5010750" y="2730300"/>
            <a:ext cx="468000" cy="381000"/>
          </a:xfrm>
          <a:prstGeom prst="straightConnector1">
            <a:avLst/>
          </a:prstGeom>
          <a:noFill/>
          <a:ln w="9525" cap="flat" cmpd="sng">
            <a:solidFill>
              <a:schemeClr val="dk2"/>
            </a:solidFill>
            <a:prstDash val="solid"/>
            <a:round/>
            <a:headEnd type="none" w="med" len="med"/>
            <a:tailEnd type="none" w="med" len="med"/>
          </a:ln>
        </p:spPr>
      </p:cxnSp>
      <p:cxnSp>
        <p:nvCxnSpPr>
          <p:cNvPr id="750" name="Google Shape;750;p53"/>
          <p:cNvCxnSpPr>
            <a:stCxn id="739" idx="3"/>
            <a:endCxn id="743" idx="1"/>
          </p:cNvCxnSpPr>
          <p:nvPr/>
        </p:nvCxnSpPr>
        <p:spPr>
          <a:xfrm>
            <a:off x="5010750" y="3107225"/>
            <a:ext cx="468000" cy="385200"/>
          </a:xfrm>
          <a:prstGeom prst="straightConnector1">
            <a:avLst/>
          </a:prstGeom>
          <a:noFill/>
          <a:ln w="9525" cap="flat" cmpd="sng">
            <a:solidFill>
              <a:schemeClr val="dk2"/>
            </a:solidFill>
            <a:prstDash val="solid"/>
            <a:round/>
            <a:headEnd type="none" w="med" len="med"/>
            <a:tailEnd type="none" w="med" len="med"/>
          </a:ln>
        </p:spPr>
      </p:cxnSp>
      <p:cxnSp>
        <p:nvCxnSpPr>
          <p:cNvPr id="751" name="Google Shape;751;p53"/>
          <p:cNvCxnSpPr>
            <a:stCxn id="740" idx="3"/>
            <a:endCxn id="741" idx="1"/>
          </p:cNvCxnSpPr>
          <p:nvPr/>
        </p:nvCxnSpPr>
        <p:spPr>
          <a:xfrm rot="10800000" flipH="1">
            <a:off x="5010750" y="2730250"/>
            <a:ext cx="468000" cy="753900"/>
          </a:xfrm>
          <a:prstGeom prst="straightConnector1">
            <a:avLst/>
          </a:prstGeom>
          <a:noFill/>
          <a:ln w="9525" cap="flat" cmpd="sng">
            <a:solidFill>
              <a:schemeClr val="dk2"/>
            </a:solidFill>
            <a:prstDash val="solid"/>
            <a:round/>
            <a:headEnd type="none" w="med" len="med"/>
            <a:tailEnd type="none" w="med" len="med"/>
          </a:ln>
        </p:spPr>
      </p:cxnSp>
      <p:cxnSp>
        <p:nvCxnSpPr>
          <p:cNvPr id="752" name="Google Shape;752;p53"/>
          <p:cNvCxnSpPr>
            <a:stCxn id="741" idx="3"/>
            <a:endCxn id="745" idx="1"/>
          </p:cNvCxnSpPr>
          <p:nvPr/>
        </p:nvCxnSpPr>
        <p:spPr>
          <a:xfrm>
            <a:off x="6193125" y="2730300"/>
            <a:ext cx="468000" cy="381000"/>
          </a:xfrm>
          <a:prstGeom prst="straightConnector1">
            <a:avLst/>
          </a:prstGeom>
          <a:noFill/>
          <a:ln w="9525" cap="flat" cmpd="sng">
            <a:solidFill>
              <a:schemeClr val="dk2"/>
            </a:solidFill>
            <a:prstDash val="solid"/>
            <a:round/>
            <a:headEnd type="none" w="med" len="med"/>
            <a:tailEnd type="none" w="med" len="med"/>
          </a:ln>
        </p:spPr>
      </p:cxnSp>
      <p:cxnSp>
        <p:nvCxnSpPr>
          <p:cNvPr id="753" name="Google Shape;753;p53"/>
          <p:cNvCxnSpPr>
            <a:stCxn id="741" idx="3"/>
            <a:endCxn id="746" idx="1"/>
          </p:cNvCxnSpPr>
          <p:nvPr/>
        </p:nvCxnSpPr>
        <p:spPr>
          <a:xfrm>
            <a:off x="6193125" y="2730300"/>
            <a:ext cx="468000" cy="762000"/>
          </a:xfrm>
          <a:prstGeom prst="straightConnector1">
            <a:avLst/>
          </a:prstGeom>
          <a:noFill/>
          <a:ln w="9525" cap="flat" cmpd="sng">
            <a:solidFill>
              <a:schemeClr val="dk2"/>
            </a:solidFill>
            <a:prstDash val="solid"/>
            <a:round/>
            <a:headEnd type="none" w="med" len="med"/>
            <a:tailEnd type="none" w="med" len="med"/>
          </a:ln>
        </p:spPr>
      </p:cxnSp>
      <p:cxnSp>
        <p:nvCxnSpPr>
          <p:cNvPr id="754" name="Google Shape;754;p53"/>
          <p:cNvCxnSpPr>
            <a:stCxn id="741" idx="3"/>
            <a:endCxn id="744" idx="1"/>
          </p:cNvCxnSpPr>
          <p:nvPr/>
        </p:nvCxnSpPr>
        <p:spPr>
          <a:xfrm>
            <a:off x="6193125" y="2730300"/>
            <a:ext cx="468000" cy="0"/>
          </a:xfrm>
          <a:prstGeom prst="straightConnector1">
            <a:avLst/>
          </a:prstGeom>
          <a:noFill/>
          <a:ln w="9525" cap="flat" cmpd="sng">
            <a:solidFill>
              <a:schemeClr val="dk2"/>
            </a:solidFill>
            <a:prstDash val="solid"/>
            <a:round/>
            <a:headEnd type="none" w="med" len="med"/>
            <a:tailEnd type="none" w="med" len="med"/>
          </a:ln>
        </p:spPr>
      </p:cxnSp>
      <p:cxnSp>
        <p:nvCxnSpPr>
          <p:cNvPr id="755" name="Google Shape;755;p53"/>
          <p:cNvCxnSpPr>
            <a:stCxn id="742" idx="3"/>
            <a:endCxn id="744" idx="1"/>
          </p:cNvCxnSpPr>
          <p:nvPr/>
        </p:nvCxnSpPr>
        <p:spPr>
          <a:xfrm rot="10800000" flipH="1">
            <a:off x="6193125" y="2730300"/>
            <a:ext cx="468000" cy="381000"/>
          </a:xfrm>
          <a:prstGeom prst="straightConnector1">
            <a:avLst/>
          </a:prstGeom>
          <a:noFill/>
          <a:ln w="9525" cap="flat" cmpd="sng">
            <a:solidFill>
              <a:schemeClr val="dk2"/>
            </a:solidFill>
            <a:prstDash val="solid"/>
            <a:round/>
            <a:headEnd type="none" w="med" len="med"/>
            <a:tailEnd type="none" w="med" len="med"/>
          </a:ln>
        </p:spPr>
      </p:cxnSp>
      <p:cxnSp>
        <p:nvCxnSpPr>
          <p:cNvPr id="756" name="Google Shape;756;p53"/>
          <p:cNvCxnSpPr>
            <a:stCxn id="742" idx="3"/>
            <a:endCxn id="745" idx="1"/>
          </p:cNvCxnSpPr>
          <p:nvPr/>
        </p:nvCxnSpPr>
        <p:spPr>
          <a:xfrm>
            <a:off x="6193125" y="3111300"/>
            <a:ext cx="468000" cy="0"/>
          </a:xfrm>
          <a:prstGeom prst="straightConnector1">
            <a:avLst/>
          </a:prstGeom>
          <a:noFill/>
          <a:ln w="9525" cap="flat" cmpd="sng">
            <a:solidFill>
              <a:schemeClr val="dk2"/>
            </a:solidFill>
            <a:prstDash val="solid"/>
            <a:round/>
            <a:headEnd type="none" w="med" len="med"/>
            <a:tailEnd type="none" w="med" len="med"/>
          </a:ln>
        </p:spPr>
      </p:cxnSp>
      <p:cxnSp>
        <p:nvCxnSpPr>
          <p:cNvPr id="757" name="Google Shape;757;p53"/>
          <p:cNvCxnSpPr>
            <a:endCxn id="746" idx="1"/>
          </p:cNvCxnSpPr>
          <p:nvPr/>
        </p:nvCxnSpPr>
        <p:spPr>
          <a:xfrm>
            <a:off x="6193200" y="3111300"/>
            <a:ext cx="468000" cy="381000"/>
          </a:xfrm>
          <a:prstGeom prst="straightConnector1">
            <a:avLst/>
          </a:prstGeom>
          <a:noFill/>
          <a:ln w="9525" cap="flat" cmpd="sng">
            <a:solidFill>
              <a:schemeClr val="dk2"/>
            </a:solidFill>
            <a:prstDash val="solid"/>
            <a:round/>
            <a:headEnd type="none" w="med" len="med"/>
            <a:tailEnd type="none" w="med" len="med"/>
          </a:ln>
        </p:spPr>
      </p:cxnSp>
      <p:cxnSp>
        <p:nvCxnSpPr>
          <p:cNvPr id="758" name="Google Shape;758;p53"/>
          <p:cNvCxnSpPr>
            <a:stCxn id="743" idx="3"/>
            <a:endCxn id="746" idx="1"/>
          </p:cNvCxnSpPr>
          <p:nvPr/>
        </p:nvCxnSpPr>
        <p:spPr>
          <a:xfrm>
            <a:off x="6193125" y="3492300"/>
            <a:ext cx="468000" cy="0"/>
          </a:xfrm>
          <a:prstGeom prst="straightConnector1">
            <a:avLst/>
          </a:prstGeom>
          <a:noFill/>
          <a:ln w="9525" cap="flat" cmpd="sng">
            <a:solidFill>
              <a:schemeClr val="dk2"/>
            </a:solidFill>
            <a:prstDash val="solid"/>
            <a:round/>
            <a:headEnd type="none" w="med" len="med"/>
            <a:tailEnd type="none" w="med" len="med"/>
          </a:ln>
        </p:spPr>
      </p:cxnSp>
      <p:cxnSp>
        <p:nvCxnSpPr>
          <p:cNvPr id="759" name="Google Shape;759;p53"/>
          <p:cNvCxnSpPr>
            <a:stCxn id="743" idx="3"/>
            <a:endCxn id="745" idx="1"/>
          </p:cNvCxnSpPr>
          <p:nvPr/>
        </p:nvCxnSpPr>
        <p:spPr>
          <a:xfrm rot="10800000" flipH="1">
            <a:off x="6193125" y="3111300"/>
            <a:ext cx="468000" cy="381000"/>
          </a:xfrm>
          <a:prstGeom prst="straightConnector1">
            <a:avLst/>
          </a:prstGeom>
          <a:noFill/>
          <a:ln w="9525" cap="flat" cmpd="sng">
            <a:solidFill>
              <a:schemeClr val="dk2"/>
            </a:solidFill>
            <a:prstDash val="solid"/>
            <a:round/>
            <a:headEnd type="none" w="med" len="med"/>
            <a:tailEnd type="none" w="med" len="med"/>
          </a:ln>
        </p:spPr>
      </p:cxnSp>
      <p:cxnSp>
        <p:nvCxnSpPr>
          <p:cNvPr id="760" name="Google Shape;760;p53"/>
          <p:cNvCxnSpPr>
            <a:endCxn id="738" idx="1"/>
          </p:cNvCxnSpPr>
          <p:nvPr/>
        </p:nvCxnSpPr>
        <p:spPr>
          <a:xfrm rot="10800000" flipH="1">
            <a:off x="3740850" y="2730300"/>
            <a:ext cx="555600" cy="376800"/>
          </a:xfrm>
          <a:prstGeom prst="straightConnector1">
            <a:avLst/>
          </a:prstGeom>
          <a:noFill/>
          <a:ln w="9525" cap="flat" cmpd="sng">
            <a:solidFill>
              <a:schemeClr val="dk2"/>
            </a:solidFill>
            <a:prstDash val="solid"/>
            <a:round/>
            <a:headEnd type="none" w="med" len="med"/>
            <a:tailEnd type="none" w="med" len="med"/>
          </a:ln>
        </p:spPr>
      </p:cxnSp>
      <p:cxnSp>
        <p:nvCxnSpPr>
          <p:cNvPr id="761" name="Google Shape;761;p53"/>
          <p:cNvCxnSpPr>
            <a:endCxn id="739" idx="1"/>
          </p:cNvCxnSpPr>
          <p:nvPr/>
        </p:nvCxnSpPr>
        <p:spPr>
          <a:xfrm>
            <a:off x="3740850" y="3107225"/>
            <a:ext cx="555600" cy="0"/>
          </a:xfrm>
          <a:prstGeom prst="straightConnector1">
            <a:avLst/>
          </a:prstGeom>
          <a:noFill/>
          <a:ln w="9525" cap="flat" cmpd="sng">
            <a:solidFill>
              <a:schemeClr val="dk2"/>
            </a:solidFill>
            <a:prstDash val="solid"/>
            <a:round/>
            <a:headEnd type="none" w="med" len="med"/>
            <a:tailEnd type="none" w="med" len="med"/>
          </a:ln>
        </p:spPr>
      </p:cxnSp>
      <p:cxnSp>
        <p:nvCxnSpPr>
          <p:cNvPr id="762" name="Google Shape;762;p53"/>
          <p:cNvCxnSpPr>
            <a:endCxn id="740" idx="1"/>
          </p:cNvCxnSpPr>
          <p:nvPr/>
        </p:nvCxnSpPr>
        <p:spPr>
          <a:xfrm>
            <a:off x="3740850" y="3107050"/>
            <a:ext cx="555600" cy="377100"/>
          </a:xfrm>
          <a:prstGeom prst="straightConnector1">
            <a:avLst/>
          </a:prstGeom>
          <a:noFill/>
          <a:ln w="9525" cap="flat" cmpd="sng">
            <a:solidFill>
              <a:schemeClr val="dk2"/>
            </a:solidFill>
            <a:prstDash val="solid"/>
            <a:round/>
            <a:headEnd type="none" w="med" len="med"/>
            <a:tailEnd type="none" w="med" len="med"/>
          </a:ln>
        </p:spPr>
      </p:cxnSp>
      <p:cxnSp>
        <p:nvCxnSpPr>
          <p:cNvPr id="763" name="Google Shape;763;p53"/>
          <p:cNvCxnSpPr>
            <a:stCxn id="744" idx="3"/>
            <a:endCxn id="764" idx="1"/>
          </p:cNvCxnSpPr>
          <p:nvPr/>
        </p:nvCxnSpPr>
        <p:spPr>
          <a:xfrm>
            <a:off x="7375500" y="2730300"/>
            <a:ext cx="531600" cy="376800"/>
          </a:xfrm>
          <a:prstGeom prst="straightConnector1">
            <a:avLst/>
          </a:prstGeom>
          <a:noFill/>
          <a:ln w="9525" cap="flat" cmpd="sng">
            <a:solidFill>
              <a:schemeClr val="dk2"/>
            </a:solidFill>
            <a:prstDash val="solid"/>
            <a:round/>
            <a:headEnd type="none" w="med" len="med"/>
            <a:tailEnd type="none" w="med" len="med"/>
          </a:ln>
        </p:spPr>
      </p:cxnSp>
      <p:cxnSp>
        <p:nvCxnSpPr>
          <p:cNvPr id="765" name="Google Shape;765;p53"/>
          <p:cNvCxnSpPr>
            <a:stCxn id="745" idx="3"/>
            <a:endCxn id="764" idx="1"/>
          </p:cNvCxnSpPr>
          <p:nvPr/>
        </p:nvCxnSpPr>
        <p:spPr>
          <a:xfrm rot="10800000" flipH="1">
            <a:off x="7375500" y="3107100"/>
            <a:ext cx="531600" cy="4200"/>
          </a:xfrm>
          <a:prstGeom prst="straightConnector1">
            <a:avLst/>
          </a:prstGeom>
          <a:noFill/>
          <a:ln w="9525" cap="flat" cmpd="sng">
            <a:solidFill>
              <a:schemeClr val="dk2"/>
            </a:solidFill>
            <a:prstDash val="solid"/>
            <a:round/>
            <a:headEnd type="none" w="med" len="med"/>
            <a:tailEnd type="none" w="med" len="med"/>
          </a:ln>
        </p:spPr>
      </p:cxnSp>
      <p:cxnSp>
        <p:nvCxnSpPr>
          <p:cNvPr id="766" name="Google Shape;766;p53"/>
          <p:cNvCxnSpPr>
            <a:stCxn id="746" idx="3"/>
            <a:endCxn id="764" idx="1"/>
          </p:cNvCxnSpPr>
          <p:nvPr/>
        </p:nvCxnSpPr>
        <p:spPr>
          <a:xfrm rot="10800000" flipH="1">
            <a:off x="7375500" y="3107100"/>
            <a:ext cx="531600" cy="385200"/>
          </a:xfrm>
          <a:prstGeom prst="straightConnector1">
            <a:avLst/>
          </a:prstGeom>
          <a:noFill/>
          <a:ln w="9525" cap="flat" cmpd="sng">
            <a:solidFill>
              <a:schemeClr val="dk2"/>
            </a:solidFill>
            <a:prstDash val="solid"/>
            <a:round/>
            <a:headEnd type="none" w="med" len="med"/>
            <a:tailEnd type="none" w="med" len="med"/>
          </a:ln>
        </p:spPr>
      </p:cxnSp>
      <p:cxnSp>
        <p:nvCxnSpPr>
          <p:cNvPr id="767" name="Google Shape;767;p53"/>
          <p:cNvCxnSpPr>
            <a:stCxn id="738" idx="3"/>
            <a:endCxn id="741" idx="1"/>
          </p:cNvCxnSpPr>
          <p:nvPr/>
        </p:nvCxnSpPr>
        <p:spPr>
          <a:xfrm>
            <a:off x="5010750" y="2730300"/>
            <a:ext cx="468000" cy="0"/>
          </a:xfrm>
          <a:prstGeom prst="straightConnector1">
            <a:avLst/>
          </a:prstGeom>
          <a:noFill/>
          <a:ln w="9525" cap="flat" cmpd="sng">
            <a:solidFill>
              <a:schemeClr val="dk2"/>
            </a:solidFill>
            <a:prstDash val="solid"/>
            <a:round/>
            <a:headEnd type="none" w="med" len="med"/>
            <a:tailEnd type="none" w="med" len="med"/>
          </a:ln>
        </p:spPr>
      </p:cxnSp>
      <p:cxnSp>
        <p:nvCxnSpPr>
          <p:cNvPr id="768" name="Google Shape;768;p53"/>
          <p:cNvCxnSpPr>
            <a:stCxn id="739" idx="3"/>
            <a:endCxn id="742" idx="1"/>
          </p:cNvCxnSpPr>
          <p:nvPr/>
        </p:nvCxnSpPr>
        <p:spPr>
          <a:xfrm>
            <a:off x="5010750" y="3107225"/>
            <a:ext cx="468000" cy="4200"/>
          </a:xfrm>
          <a:prstGeom prst="straightConnector1">
            <a:avLst/>
          </a:prstGeom>
          <a:noFill/>
          <a:ln w="9525" cap="flat" cmpd="sng">
            <a:solidFill>
              <a:schemeClr val="dk2"/>
            </a:solidFill>
            <a:prstDash val="solid"/>
            <a:round/>
            <a:headEnd type="none" w="med" len="med"/>
            <a:tailEnd type="none" w="med" len="med"/>
          </a:ln>
        </p:spPr>
      </p:cxnSp>
      <p:cxnSp>
        <p:nvCxnSpPr>
          <p:cNvPr id="769" name="Google Shape;769;p53"/>
          <p:cNvCxnSpPr>
            <a:stCxn id="740" idx="3"/>
            <a:endCxn id="743" idx="1"/>
          </p:cNvCxnSpPr>
          <p:nvPr/>
        </p:nvCxnSpPr>
        <p:spPr>
          <a:xfrm>
            <a:off x="5010750" y="3484150"/>
            <a:ext cx="468000" cy="8100"/>
          </a:xfrm>
          <a:prstGeom prst="straightConnector1">
            <a:avLst/>
          </a:prstGeom>
          <a:noFill/>
          <a:ln w="9525" cap="flat" cmpd="sng">
            <a:solidFill>
              <a:schemeClr val="dk2"/>
            </a:solidFill>
            <a:prstDash val="solid"/>
            <a:round/>
            <a:headEnd type="none" w="med" len="med"/>
            <a:tailEnd type="none" w="med" len="med"/>
          </a:ln>
        </p:spPr>
      </p:cxnSp>
      <p:sp>
        <p:nvSpPr>
          <p:cNvPr id="770" name="Google Shape;770;p53"/>
          <p:cNvSpPr/>
          <p:nvPr/>
        </p:nvSpPr>
        <p:spPr>
          <a:xfrm>
            <a:off x="7680300" y="2862250"/>
            <a:ext cx="1412700" cy="489900"/>
          </a:xfrm>
          <a:prstGeom prst="chevron">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Visualisation</a:t>
            </a:r>
            <a:endParaRPr sz="1000">
              <a:latin typeface="Lato"/>
              <a:ea typeface="Lato"/>
              <a:cs typeface="Lato"/>
              <a:sym typeface="Lato"/>
            </a:endParaRPr>
          </a:p>
        </p:txBody>
      </p:sp>
      <p:sp>
        <p:nvSpPr>
          <p:cNvPr id="771" name="Google Shape;771;p53"/>
          <p:cNvSpPr/>
          <p:nvPr/>
        </p:nvSpPr>
        <p:spPr>
          <a:xfrm>
            <a:off x="7753938" y="3397650"/>
            <a:ext cx="1265400" cy="31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PowerBI</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4"/>
          <p:cNvSpPr txBox="1">
            <a:spLocks noGrp="1"/>
          </p:cNvSpPr>
          <p:nvPr>
            <p:ph type="title"/>
          </p:nvPr>
        </p:nvSpPr>
        <p:spPr>
          <a:xfrm>
            <a:off x="823850" y="2053000"/>
            <a:ext cx="4931100" cy="1503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Cours 2 : Représentation/Optimisation des données dans un contexte NoSQL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782" name="Google Shape;782;p55"/>
          <p:cNvSpPr txBox="1">
            <a:spLocks noGrp="1"/>
          </p:cNvSpPr>
          <p:nvPr>
            <p:ph type="body" idx="1"/>
          </p:nvPr>
        </p:nvSpPr>
        <p:spPr>
          <a:xfrm>
            <a:off x="1297500" y="1567550"/>
            <a:ext cx="7038900" cy="150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bases de données NoSQL sont conçues pour gérer des volumes massifs de données non </a:t>
            </a:r>
            <a:r>
              <a:rPr lang="fr" b="1"/>
              <a:t>structurées </a:t>
            </a:r>
            <a:r>
              <a:rPr lang="fr"/>
              <a:t>ou </a:t>
            </a:r>
            <a:r>
              <a:rPr lang="fr" b="1"/>
              <a:t>semi-structurées</a:t>
            </a:r>
            <a:r>
              <a:rPr lang="fr"/>
              <a:t>, ainsi que pour offrir une évolutivité horizontale. </a:t>
            </a:r>
            <a:endParaRPr/>
          </a:p>
          <a:p>
            <a:pPr marL="0" lvl="0" indent="0" algn="l" rtl="0">
              <a:spcBef>
                <a:spcPts val="1200"/>
              </a:spcBef>
              <a:spcAft>
                <a:spcPts val="1200"/>
              </a:spcAft>
              <a:buNone/>
            </a:pPr>
            <a:r>
              <a:rPr lang="fr"/>
              <a:t>La représentation et l'optimisation des données dans un contexte NoSQL nécessitent une compréhension approfondie des modèles de données, des requêtes et des besoins spécifiques de l'application.</a:t>
            </a:r>
            <a:endParaRPr/>
          </a:p>
        </p:txBody>
      </p:sp>
      <p:pic>
        <p:nvPicPr>
          <p:cNvPr id="783" name="Google Shape;783;p55"/>
          <p:cNvPicPr preferRelativeResize="0"/>
          <p:nvPr/>
        </p:nvPicPr>
        <p:blipFill>
          <a:blip r:embed="rId3">
            <a:alphaModFix/>
          </a:blip>
          <a:stretch>
            <a:fillRect/>
          </a:stretch>
        </p:blipFill>
        <p:spPr>
          <a:xfrm>
            <a:off x="2859725" y="2934025"/>
            <a:ext cx="3947249" cy="2036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Modèles de Données en NoSQL</a:t>
            </a:r>
            <a:endParaRPr/>
          </a:p>
        </p:txBody>
      </p:sp>
      <p:sp>
        <p:nvSpPr>
          <p:cNvPr id="789" name="Google Shape;789;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fr"/>
              <a:t>Les bases de données NoSQL prennent en charge divers modèles de données, notamment :</a:t>
            </a:r>
            <a:endParaRPr/>
          </a:p>
          <a:p>
            <a:pPr marL="0" lvl="0" indent="0" algn="l" rtl="0">
              <a:spcBef>
                <a:spcPts val="1200"/>
              </a:spcBef>
              <a:spcAft>
                <a:spcPts val="0"/>
              </a:spcAft>
              <a:buNone/>
            </a:pPr>
            <a:r>
              <a:rPr lang="fr"/>
              <a:t>Document : Stocke les données dans des documents (par exemple, JSON ou BSON) pouvant être hiérarchiques.</a:t>
            </a:r>
            <a:endParaRPr/>
          </a:p>
          <a:p>
            <a:pPr marL="0" lvl="0" indent="0" algn="l" rtl="0">
              <a:spcBef>
                <a:spcPts val="1200"/>
              </a:spcBef>
              <a:spcAft>
                <a:spcPts val="0"/>
              </a:spcAft>
              <a:buNone/>
            </a:pPr>
            <a:r>
              <a:rPr lang="fr"/>
              <a:t>JSON : JavaScript Object Notation</a:t>
            </a:r>
            <a:endParaRPr/>
          </a:p>
          <a:p>
            <a:pPr marL="0" lvl="0" indent="0" algn="l" rtl="0">
              <a:spcBef>
                <a:spcPts val="1200"/>
              </a:spcBef>
              <a:spcAft>
                <a:spcPts val="0"/>
              </a:spcAft>
              <a:buNone/>
            </a:pPr>
            <a:r>
              <a:rPr lang="fr"/>
              <a:t>BSON : Binary JSON (développé par MongoDB)</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Rappel : Eco système du Big Data &amp; Cloud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Modèle de données en NoSQL</a:t>
            </a:r>
            <a:endParaRPr/>
          </a:p>
        </p:txBody>
      </p:sp>
      <p:sp>
        <p:nvSpPr>
          <p:cNvPr id="795" name="Google Shape;795;p5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Clé-Valeur : Stocke les données sous forme de paires clé-valeur.</a:t>
            </a:r>
            <a:endParaRPr/>
          </a:p>
        </p:txBody>
      </p:sp>
      <p:pic>
        <p:nvPicPr>
          <p:cNvPr id="796" name="Google Shape;796;p57"/>
          <p:cNvPicPr preferRelativeResize="0"/>
          <p:nvPr/>
        </p:nvPicPr>
        <p:blipFill>
          <a:blip r:embed="rId3">
            <a:alphaModFix/>
          </a:blip>
          <a:stretch>
            <a:fillRect/>
          </a:stretch>
        </p:blipFill>
        <p:spPr>
          <a:xfrm>
            <a:off x="1696325" y="2148225"/>
            <a:ext cx="5284150" cy="272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00"/>
        <p:cNvGrpSpPr/>
        <p:nvPr/>
      </p:nvGrpSpPr>
      <p:grpSpPr>
        <a:xfrm>
          <a:off x="0" y="0"/>
          <a:ext cx="0" cy="0"/>
          <a:chOff x="0" y="0"/>
          <a:chExt cx="0" cy="0"/>
        </a:xfrm>
      </p:grpSpPr>
      <p:sp>
        <p:nvSpPr>
          <p:cNvPr id="801" name="Google Shape;801;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chemeClr val="dk1"/>
                </a:solidFill>
              </a:rPr>
              <a:t>Modèles de données en NoSQL</a:t>
            </a:r>
            <a:endParaRPr>
              <a:solidFill>
                <a:schemeClr val="dk1"/>
              </a:solidFill>
            </a:endParaRPr>
          </a:p>
        </p:txBody>
      </p:sp>
      <p:sp>
        <p:nvSpPr>
          <p:cNvPr id="802" name="Google Shape;802;p5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b="1">
                <a:solidFill>
                  <a:schemeClr val="dk1"/>
                </a:solidFill>
              </a:rPr>
              <a:t>Colonnes Familles </a:t>
            </a:r>
            <a:r>
              <a:rPr lang="fr">
                <a:solidFill>
                  <a:schemeClr val="dk1"/>
                </a:solidFill>
              </a:rPr>
              <a:t>: Stocke les données sous forme de colonnes plutôt que de lignes, adapté aux cas d'utilisation de type base de données en colonnes.</a:t>
            </a:r>
            <a:endParaRPr>
              <a:solidFill>
                <a:schemeClr val="dk1"/>
              </a:solidFill>
            </a:endParaRPr>
          </a:p>
        </p:txBody>
      </p:sp>
      <p:pic>
        <p:nvPicPr>
          <p:cNvPr id="803" name="Google Shape;803;p58"/>
          <p:cNvPicPr preferRelativeResize="0"/>
          <p:nvPr/>
        </p:nvPicPr>
        <p:blipFill>
          <a:blip r:embed="rId3">
            <a:alphaModFix/>
          </a:blip>
          <a:stretch>
            <a:fillRect/>
          </a:stretch>
        </p:blipFill>
        <p:spPr>
          <a:xfrm>
            <a:off x="255125" y="2264925"/>
            <a:ext cx="8541899" cy="252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Conception de Schéma Flexible</a:t>
            </a:r>
            <a:endParaRPr/>
          </a:p>
        </p:txBody>
      </p:sp>
      <p:sp>
        <p:nvSpPr>
          <p:cNvPr id="809" name="Google Shape;809;p59"/>
          <p:cNvSpPr txBox="1">
            <a:spLocks noGrp="1"/>
          </p:cNvSpPr>
          <p:nvPr>
            <p:ph type="body" idx="1"/>
          </p:nvPr>
        </p:nvSpPr>
        <p:spPr>
          <a:xfrm>
            <a:off x="1297500" y="1567550"/>
            <a:ext cx="7038900" cy="122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L'un des avantages clés des bases de données NoSQL est la flexibilité du schéma. Vous pouvez ajouter de nouveaux champs ou modifier la structure des données sans avoir à migrer une base de données complexe. Cette flexibilité permet de s'adapter rapidement aux besoins changeants de l'application.</a:t>
            </a:r>
            <a:endParaRPr/>
          </a:p>
        </p:txBody>
      </p:sp>
      <p:sp>
        <p:nvSpPr>
          <p:cNvPr id="810" name="Google Shape;810;p59"/>
          <p:cNvSpPr/>
          <p:nvPr/>
        </p:nvSpPr>
        <p:spPr>
          <a:xfrm>
            <a:off x="1500200" y="2796350"/>
            <a:ext cx="1163400" cy="4287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 1</a:t>
            </a:r>
            <a:endParaRPr>
              <a:latin typeface="Lato"/>
              <a:ea typeface="Lato"/>
              <a:cs typeface="Lato"/>
              <a:sym typeface="Lato"/>
            </a:endParaRPr>
          </a:p>
        </p:txBody>
      </p:sp>
      <p:sp>
        <p:nvSpPr>
          <p:cNvPr id="811" name="Google Shape;811;p59"/>
          <p:cNvSpPr/>
          <p:nvPr/>
        </p:nvSpPr>
        <p:spPr>
          <a:xfrm>
            <a:off x="1500200" y="3387575"/>
            <a:ext cx="1163400" cy="4287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 2</a:t>
            </a:r>
            <a:endParaRPr>
              <a:latin typeface="Lato"/>
              <a:ea typeface="Lato"/>
              <a:cs typeface="Lato"/>
              <a:sym typeface="Lato"/>
            </a:endParaRPr>
          </a:p>
        </p:txBody>
      </p:sp>
      <p:sp>
        <p:nvSpPr>
          <p:cNvPr id="812" name="Google Shape;812;p59"/>
          <p:cNvSpPr/>
          <p:nvPr/>
        </p:nvSpPr>
        <p:spPr>
          <a:xfrm>
            <a:off x="1500200" y="3978800"/>
            <a:ext cx="1163400" cy="4287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 3</a:t>
            </a:r>
            <a:endParaRPr>
              <a:latin typeface="Lato"/>
              <a:ea typeface="Lato"/>
              <a:cs typeface="Lato"/>
              <a:sym typeface="Lato"/>
            </a:endParaRPr>
          </a:p>
        </p:txBody>
      </p:sp>
      <p:sp>
        <p:nvSpPr>
          <p:cNvPr id="813" name="Google Shape;813;p59"/>
          <p:cNvSpPr/>
          <p:nvPr/>
        </p:nvSpPr>
        <p:spPr>
          <a:xfrm>
            <a:off x="3357550" y="2821850"/>
            <a:ext cx="2684100" cy="37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Attributs</a:t>
            </a:r>
            <a:endParaRPr>
              <a:latin typeface="Lato"/>
              <a:ea typeface="Lato"/>
              <a:cs typeface="Lato"/>
              <a:sym typeface="Lato"/>
            </a:endParaRPr>
          </a:p>
        </p:txBody>
      </p:sp>
      <p:sp>
        <p:nvSpPr>
          <p:cNvPr id="814" name="Google Shape;814;p59"/>
          <p:cNvSpPr/>
          <p:nvPr/>
        </p:nvSpPr>
        <p:spPr>
          <a:xfrm>
            <a:off x="3357550" y="3413075"/>
            <a:ext cx="1796100" cy="37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Attributs</a:t>
            </a:r>
            <a:endParaRPr>
              <a:latin typeface="Lato"/>
              <a:ea typeface="Lato"/>
              <a:cs typeface="Lato"/>
              <a:sym typeface="Lato"/>
            </a:endParaRPr>
          </a:p>
        </p:txBody>
      </p:sp>
      <p:sp>
        <p:nvSpPr>
          <p:cNvPr id="815" name="Google Shape;815;p59"/>
          <p:cNvSpPr/>
          <p:nvPr/>
        </p:nvSpPr>
        <p:spPr>
          <a:xfrm>
            <a:off x="3357550" y="4004300"/>
            <a:ext cx="4521000" cy="37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Attributs</a:t>
            </a:r>
            <a:endParaRPr>
              <a:latin typeface="Lato"/>
              <a:ea typeface="Lato"/>
              <a:cs typeface="Lato"/>
              <a:sym typeface="Lato"/>
            </a:endParaRPr>
          </a:p>
        </p:txBody>
      </p:sp>
      <p:cxnSp>
        <p:nvCxnSpPr>
          <p:cNvPr id="816" name="Google Shape;816;p59"/>
          <p:cNvCxnSpPr>
            <a:stCxn id="810" idx="6"/>
            <a:endCxn id="813" idx="1"/>
          </p:cNvCxnSpPr>
          <p:nvPr/>
        </p:nvCxnSpPr>
        <p:spPr>
          <a:xfrm>
            <a:off x="2663600" y="3010700"/>
            <a:ext cx="693900" cy="0"/>
          </a:xfrm>
          <a:prstGeom prst="straightConnector1">
            <a:avLst/>
          </a:prstGeom>
          <a:noFill/>
          <a:ln w="9525" cap="flat" cmpd="sng">
            <a:solidFill>
              <a:schemeClr val="dk2"/>
            </a:solidFill>
            <a:prstDash val="solid"/>
            <a:round/>
            <a:headEnd type="none" w="med" len="med"/>
            <a:tailEnd type="triangle" w="med" len="med"/>
          </a:ln>
        </p:spPr>
      </p:cxnSp>
      <p:cxnSp>
        <p:nvCxnSpPr>
          <p:cNvPr id="817" name="Google Shape;817;p59"/>
          <p:cNvCxnSpPr>
            <a:stCxn id="811" idx="6"/>
            <a:endCxn id="814" idx="1"/>
          </p:cNvCxnSpPr>
          <p:nvPr/>
        </p:nvCxnSpPr>
        <p:spPr>
          <a:xfrm>
            <a:off x="2663600" y="3601925"/>
            <a:ext cx="693900" cy="0"/>
          </a:xfrm>
          <a:prstGeom prst="straightConnector1">
            <a:avLst/>
          </a:prstGeom>
          <a:noFill/>
          <a:ln w="9525" cap="flat" cmpd="sng">
            <a:solidFill>
              <a:schemeClr val="dk2"/>
            </a:solidFill>
            <a:prstDash val="solid"/>
            <a:round/>
            <a:headEnd type="none" w="med" len="med"/>
            <a:tailEnd type="triangle" w="med" len="med"/>
          </a:ln>
        </p:spPr>
      </p:cxnSp>
      <p:cxnSp>
        <p:nvCxnSpPr>
          <p:cNvPr id="818" name="Google Shape;818;p59"/>
          <p:cNvCxnSpPr>
            <a:stCxn id="812" idx="6"/>
            <a:endCxn id="815" idx="1"/>
          </p:cNvCxnSpPr>
          <p:nvPr/>
        </p:nvCxnSpPr>
        <p:spPr>
          <a:xfrm>
            <a:off x="2663600" y="4193150"/>
            <a:ext cx="693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0"/>
          <p:cNvSpPr/>
          <p:nvPr/>
        </p:nvSpPr>
        <p:spPr>
          <a:xfrm>
            <a:off x="3357550" y="2821850"/>
            <a:ext cx="2684100" cy="37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Attributs</a:t>
            </a:r>
            <a:endParaRPr>
              <a:latin typeface="Lato"/>
              <a:ea typeface="Lato"/>
              <a:cs typeface="Lato"/>
              <a:sym typeface="Lato"/>
            </a:endParaRPr>
          </a:p>
        </p:txBody>
      </p:sp>
      <p:sp>
        <p:nvSpPr>
          <p:cNvPr id="824" name="Google Shape;824;p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Modèle de données en NoSQL</a:t>
            </a:r>
            <a:endParaRPr/>
          </a:p>
        </p:txBody>
      </p:sp>
      <p:sp>
        <p:nvSpPr>
          <p:cNvPr id="825" name="Google Shape;825;p60"/>
          <p:cNvSpPr txBox="1">
            <a:spLocks noGrp="1"/>
          </p:cNvSpPr>
          <p:nvPr>
            <p:ph type="body" idx="1"/>
          </p:nvPr>
        </p:nvSpPr>
        <p:spPr>
          <a:xfrm>
            <a:off x="1297500" y="1567550"/>
            <a:ext cx="7038900" cy="50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Graphe : Stocke les données sous forme de graphes, adapté aux données interconnectées.</a:t>
            </a:r>
            <a:endParaRPr/>
          </a:p>
        </p:txBody>
      </p:sp>
      <p:sp>
        <p:nvSpPr>
          <p:cNvPr id="826" name="Google Shape;826;p60"/>
          <p:cNvSpPr/>
          <p:nvPr/>
        </p:nvSpPr>
        <p:spPr>
          <a:xfrm>
            <a:off x="1551225" y="2133363"/>
            <a:ext cx="1163400" cy="4287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 1</a:t>
            </a:r>
            <a:endParaRPr>
              <a:latin typeface="Lato"/>
              <a:ea typeface="Lato"/>
              <a:cs typeface="Lato"/>
              <a:sym typeface="Lato"/>
            </a:endParaRPr>
          </a:p>
        </p:txBody>
      </p:sp>
      <p:sp>
        <p:nvSpPr>
          <p:cNvPr id="827" name="Google Shape;827;p60"/>
          <p:cNvSpPr/>
          <p:nvPr/>
        </p:nvSpPr>
        <p:spPr>
          <a:xfrm>
            <a:off x="5225155" y="2862898"/>
            <a:ext cx="724500" cy="2943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 2</a:t>
            </a:r>
            <a:endParaRPr>
              <a:latin typeface="Lato"/>
              <a:ea typeface="Lato"/>
              <a:cs typeface="Lato"/>
              <a:sym typeface="Lato"/>
            </a:endParaRPr>
          </a:p>
        </p:txBody>
      </p:sp>
      <p:sp>
        <p:nvSpPr>
          <p:cNvPr id="828" name="Google Shape;828;p60"/>
          <p:cNvSpPr/>
          <p:nvPr/>
        </p:nvSpPr>
        <p:spPr>
          <a:xfrm>
            <a:off x="3500446" y="2864541"/>
            <a:ext cx="724500" cy="2943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 3</a:t>
            </a:r>
            <a:endParaRPr>
              <a:latin typeface="Lato"/>
              <a:ea typeface="Lato"/>
              <a:cs typeface="Lato"/>
              <a:sym typeface="Lato"/>
            </a:endParaRPr>
          </a:p>
        </p:txBody>
      </p:sp>
      <p:sp>
        <p:nvSpPr>
          <p:cNvPr id="829" name="Google Shape;829;p60"/>
          <p:cNvSpPr/>
          <p:nvPr/>
        </p:nvSpPr>
        <p:spPr>
          <a:xfrm>
            <a:off x="6745725" y="2270075"/>
            <a:ext cx="1796100" cy="37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Attributs</a:t>
            </a:r>
            <a:endParaRPr>
              <a:latin typeface="Lato"/>
              <a:ea typeface="Lato"/>
              <a:cs typeface="Lato"/>
              <a:sym typeface="Lato"/>
            </a:endParaRPr>
          </a:p>
        </p:txBody>
      </p:sp>
      <p:sp>
        <p:nvSpPr>
          <p:cNvPr id="830" name="Google Shape;830;p60"/>
          <p:cNvSpPr/>
          <p:nvPr/>
        </p:nvSpPr>
        <p:spPr>
          <a:xfrm>
            <a:off x="2796250" y="4050600"/>
            <a:ext cx="4521000" cy="37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Attributs</a:t>
            </a:r>
            <a:endParaRPr>
              <a:latin typeface="Lato"/>
              <a:ea typeface="Lato"/>
              <a:cs typeface="Lato"/>
              <a:sym typeface="Lato"/>
            </a:endParaRPr>
          </a:p>
        </p:txBody>
      </p:sp>
      <p:cxnSp>
        <p:nvCxnSpPr>
          <p:cNvPr id="831" name="Google Shape;831;p60"/>
          <p:cNvCxnSpPr>
            <a:stCxn id="826" idx="6"/>
            <a:endCxn id="823" idx="1"/>
          </p:cNvCxnSpPr>
          <p:nvPr/>
        </p:nvCxnSpPr>
        <p:spPr>
          <a:xfrm>
            <a:off x="2714625" y="2347713"/>
            <a:ext cx="642900" cy="663000"/>
          </a:xfrm>
          <a:prstGeom prst="straightConnector1">
            <a:avLst/>
          </a:prstGeom>
          <a:noFill/>
          <a:ln w="9525" cap="flat" cmpd="sng">
            <a:solidFill>
              <a:schemeClr val="dk2"/>
            </a:solidFill>
            <a:prstDash val="solid"/>
            <a:round/>
            <a:headEnd type="none" w="med" len="med"/>
            <a:tailEnd type="triangle" w="med" len="med"/>
          </a:ln>
        </p:spPr>
      </p:cxnSp>
      <p:cxnSp>
        <p:nvCxnSpPr>
          <p:cNvPr id="832" name="Google Shape;832;p60"/>
          <p:cNvCxnSpPr>
            <a:stCxn id="827" idx="6"/>
            <a:endCxn id="829" idx="1"/>
          </p:cNvCxnSpPr>
          <p:nvPr/>
        </p:nvCxnSpPr>
        <p:spPr>
          <a:xfrm rot="10800000" flipH="1">
            <a:off x="5949655" y="2458948"/>
            <a:ext cx="796200" cy="551100"/>
          </a:xfrm>
          <a:prstGeom prst="straightConnector1">
            <a:avLst/>
          </a:prstGeom>
          <a:noFill/>
          <a:ln w="9525" cap="flat" cmpd="sng">
            <a:solidFill>
              <a:schemeClr val="dk2"/>
            </a:solidFill>
            <a:prstDash val="solid"/>
            <a:round/>
            <a:headEnd type="none" w="med" len="med"/>
            <a:tailEnd type="triangle" w="med" len="med"/>
          </a:ln>
        </p:spPr>
      </p:cxnSp>
      <p:cxnSp>
        <p:nvCxnSpPr>
          <p:cNvPr id="833" name="Google Shape;833;p60"/>
          <p:cNvCxnSpPr>
            <a:stCxn id="828" idx="6"/>
            <a:endCxn id="830" idx="1"/>
          </p:cNvCxnSpPr>
          <p:nvPr/>
        </p:nvCxnSpPr>
        <p:spPr>
          <a:xfrm flipH="1">
            <a:off x="2796346" y="3011691"/>
            <a:ext cx="1428600" cy="1227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Indexation Appropriée</a:t>
            </a:r>
            <a:endParaRPr/>
          </a:p>
        </p:txBody>
      </p:sp>
      <p:sp>
        <p:nvSpPr>
          <p:cNvPr id="839" name="Google Shape;839;p6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L'indexation efficace est essentielle pour optimiser les requêtes en NoSQL. Les bases de données NoSQL permettent généralement de créer des index sur des champs spécifiques. Il est important de choisir les champs d'indexation en fonction des types de requêtes fréquentes.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Partitionnement des Données</a:t>
            </a:r>
            <a:endParaRPr/>
          </a:p>
        </p:txBody>
      </p:sp>
      <p:sp>
        <p:nvSpPr>
          <p:cNvPr id="845" name="Google Shape;845;p62"/>
          <p:cNvSpPr txBox="1">
            <a:spLocks noGrp="1"/>
          </p:cNvSpPr>
          <p:nvPr>
            <p:ph type="body" idx="1"/>
          </p:nvPr>
        </p:nvSpPr>
        <p:spPr>
          <a:xfrm>
            <a:off x="1297500" y="1567550"/>
            <a:ext cx="7038900" cy="115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 partitionnement des données est crucial pour la distribution de données à grande échelle. Il implique la division des données en partitions qui peuvent être stockées sur différents nœuds de la base de données. Le partitionnement doit être effectué de manière à équilibrer la charge et à permettre une évolutivité horizontale.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Optimisation et Stockage efficace</a:t>
            </a:r>
            <a:endParaRPr/>
          </a:p>
        </p:txBody>
      </p:sp>
      <p:sp>
        <p:nvSpPr>
          <p:cNvPr id="851" name="Google Shape;851;p6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Optimiser le stockage des données en utilisant la compression peut réduire la taille des données stockées et améliorer les performances de lecture/écriture.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Cache en mémoire</a:t>
            </a:r>
            <a:endParaRPr/>
          </a:p>
        </p:txBody>
      </p:sp>
      <p:sp>
        <p:nvSpPr>
          <p:cNvPr id="857" name="Google Shape;857;p6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Utiliser un cache en mémoire (comme Redis) pour stocker les données fréquemment consultées peut réduire la latence des requêtes en évitant l'accès répété au stockage sous-jacent.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de performance</a:t>
            </a:r>
            <a:endParaRPr/>
          </a:p>
        </p:txBody>
      </p:sp>
      <p:sp>
        <p:nvSpPr>
          <p:cNvPr id="863" name="Google Shape;863;p6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Surveiller les performances de la base de données en utilisant des outils de suivi et de journalisation. L'analyse des performances peut aider à identifier les goulots d'étranglement et à optimiser les requêtes.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Sécurité des données</a:t>
            </a:r>
            <a:endParaRPr/>
          </a:p>
        </p:txBody>
      </p:sp>
      <p:sp>
        <p:nvSpPr>
          <p:cNvPr id="869" name="Google Shape;869;p6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Assurer la sécurité des données en NoSQL en utilisant des mécanismes d'authentification et d'autorisation appropriés pour éviter tout accès non autorisé.</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Avez vous vu les notions suivantes ?</a:t>
            </a:r>
            <a:endParaRPr/>
          </a:p>
        </p:txBody>
      </p:sp>
      <p:sp>
        <p:nvSpPr>
          <p:cNvPr id="605" name="Google Shape;605;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Big Data et concepts généraux ? Les 5 V du Big Data ?</a:t>
            </a:r>
            <a:endParaRPr/>
          </a:p>
          <a:p>
            <a:pPr marL="0" lvl="0" indent="0" algn="l" rtl="0">
              <a:spcBef>
                <a:spcPts val="1200"/>
              </a:spcBef>
              <a:spcAft>
                <a:spcPts val="0"/>
              </a:spcAft>
              <a:buNone/>
            </a:pPr>
            <a:r>
              <a:rPr lang="fr"/>
              <a:t>Pipeline Data : Ingestion, Organisation, Processing, Visualisation ?</a:t>
            </a:r>
            <a:endParaRPr/>
          </a:p>
          <a:p>
            <a:pPr marL="0" lvl="0" indent="0" algn="l" rtl="0">
              <a:spcBef>
                <a:spcPts val="1200"/>
              </a:spcBef>
              <a:spcAft>
                <a:spcPts val="0"/>
              </a:spcAft>
              <a:buNone/>
            </a:pPr>
            <a:r>
              <a:rPr lang="fr"/>
              <a:t>Open Data ? </a:t>
            </a:r>
            <a:endParaRPr/>
          </a:p>
          <a:p>
            <a:pPr marL="0" lvl="0" indent="0" algn="l" rtl="0">
              <a:spcBef>
                <a:spcPts val="1200"/>
              </a:spcBef>
              <a:spcAft>
                <a:spcPts val="0"/>
              </a:spcAft>
              <a:buNone/>
            </a:pPr>
            <a:r>
              <a:rPr lang="fr"/>
              <a:t>Bases de données non relationnelles NoSQL ?</a:t>
            </a:r>
            <a:endParaRPr/>
          </a:p>
          <a:p>
            <a:pPr marL="0" lvl="0" indent="0" algn="l" rtl="0">
              <a:spcBef>
                <a:spcPts val="1200"/>
              </a:spcBef>
              <a:spcAft>
                <a:spcPts val="0"/>
              </a:spcAft>
              <a:buNone/>
            </a:pPr>
            <a:r>
              <a:rPr lang="fr"/>
              <a:t>Bases de données en graphe ?</a:t>
            </a:r>
            <a:endParaRPr/>
          </a:p>
          <a:p>
            <a:pPr marL="0" lvl="0" indent="0" algn="l" rtl="0">
              <a:spcBef>
                <a:spcPts val="1200"/>
              </a:spcBef>
              <a:spcAft>
                <a:spcPts val="0"/>
              </a:spcAft>
              <a:buNone/>
            </a:pPr>
            <a:r>
              <a:rPr lang="fr"/>
              <a:t>Concepts d’ETL et d’ELT ? </a:t>
            </a:r>
            <a:endParaRPr/>
          </a:p>
          <a:p>
            <a:pPr marL="0" lvl="0" indent="0" algn="l" rtl="0">
              <a:spcBef>
                <a:spcPts val="1200"/>
              </a:spcBef>
              <a:spcAft>
                <a:spcPts val="1200"/>
              </a:spcAft>
              <a:buNone/>
            </a:pPr>
            <a:r>
              <a:rPr lang="fr"/>
              <a:t>Ingestion par batch ? par stream ?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Conclusion</a:t>
            </a:r>
            <a:endParaRPr/>
          </a:p>
        </p:txBody>
      </p:sp>
      <p:sp>
        <p:nvSpPr>
          <p:cNvPr id="875" name="Google Shape;875;p6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La représentation et l'optimisation des données en NoSQL sont essentielles pour garantir des performances efficaces et une évolutivité horizontale. La conception de schémas flexibles, l'indexation, le partitionnement des données et d'autres techniques sont cruciaux pour répondre aux besoins de l'application. Comprendre ces principes vous permettra de concevoir des systèmes NoSQL robustes et efficaces.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2 : MongoDB Atlas vs MongoDB Compass</a:t>
            </a:r>
            <a:endParaRPr/>
          </a:p>
        </p:txBody>
      </p:sp>
      <p:pic>
        <p:nvPicPr>
          <p:cNvPr id="881" name="Google Shape;881;p68"/>
          <p:cNvPicPr preferRelativeResize="0"/>
          <p:nvPr/>
        </p:nvPicPr>
        <p:blipFill>
          <a:blip r:embed="rId3">
            <a:alphaModFix/>
          </a:blip>
          <a:stretch>
            <a:fillRect/>
          </a:stretch>
        </p:blipFill>
        <p:spPr>
          <a:xfrm>
            <a:off x="5082281" y="1896500"/>
            <a:ext cx="3650400" cy="1533175"/>
          </a:xfrm>
          <a:prstGeom prst="rect">
            <a:avLst/>
          </a:prstGeom>
          <a:noFill/>
          <a:ln>
            <a:noFill/>
          </a:ln>
        </p:spPr>
      </p:pic>
      <p:pic>
        <p:nvPicPr>
          <p:cNvPr id="882" name="Google Shape;882;p68"/>
          <p:cNvPicPr preferRelativeResize="0"/>
          <p:nvPr/>
        </p:nvPicPr>
        <p:blipFill>
          <a:blip r:embed="rId4">
            <a:alphaModFix/>
          </a:blip>
          <a:stretch>
            <a:fillRect/>
          </a:stretch>
        </p:blipFill>
        <p:spPr>
          <a:xfrm>
            <a:off x="473250" y="1896500"/>
            <a:ext cx="3650400" cy="153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2 : MongoDB Atlas vs MongoDB Compass</a:t>
            </a:r>
            <a:endParaRPr/>
          </a:p>
        </p:txBody>
      </p:sp>
      <p:pic>
        <p:nvPicPr>
          <p:cNvPr id="888" name="Google Shape;888;p69"/>
          <p:cNvPicPr preferRelativeResize="0"/>
          <p:nvPr/>
        </p:nvPicPr>
        <p:blipFill>
          <a:blip r:embed="rId3">
            <a:alphaModFix/>
          </a:blip>
          <a:stretch>
            <a:fillRect/>
          </a:stretch>
        </p:blipFill>
        <p:spPr>
          <a:xfrm>
            <a:off x="3242100" y="1216000"/>
            <a:ext cx="2659800" cy="1117125"/>
          </a:xfrm>
          <a:prstGeom prst="rect">
            <a:avLst/>
          </a:prstGeom>
          <a:noFill/>
          <a:ln>
            <a:noFill/>
          </a:ln>
        </p:spPr>
      </p:pic>
      <p:sp>
        <p:nvSpPr>
          <p:cNvPr id="889" name="Google Shape;889;p69"/>
          <p:cNvSpPr txBox="1"/>
          <p:nvPr/>
        </p:nvSpPr>
        <p:spPr>
          <a:xfrm>
            <a:off x="479700" y="2530925"/>
            <a:ext cx="8184600" cy="22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Lato"/>
                <a:ea typeface="Lato"/>
                <a:cs typeface="Lato"/>
                <a:sym typeface="Lato"/>
              </a:rPr>
              <a:t>MongoDB Atlas est un service cloud de base de données MongoDB entièrement géré. Il permet aux utilisateurs de déployer, gérer et scaler des bases de données MongoDB sans avoir à se soucier de la gestion de l'infrastructure sous-jacente.</a:t>
            </a:r>
            <a:endParaRPr>
              <a:solidFill>
                <a:schemeClr val="lt1"/>
              </a:solidFill>
              <a:latin typeface="Lato"/>
              <a:ea typeface="Lato"/>
              <a:cs typeface="Lato"/>
              <a:sym typeface="Lato"/>
            </a:endParaRPr>
          </a:p>
          <a:p>
            <a:pPr marL="0" lvl="0" indent="0" algn="l" rtl="0">
              <a:spcBef>
                <a:spcPts val="0"/>
              </a:spcBef>
              <a:spcAft>
                <a:spcPts val="0"/>
              </a:spcAft>
              <a:buNone/>
            </a:pPr>
            <a:r>
              <a:rPr lang="fr">
                <a:solidFill>
                  <a:schemeClr val="lt1"/>
                </a:solidFill>
                <a:latin typeface="Lato"/>
                <a:ea typeface="Lato"/>
                <a:cs typeface="Lato"/>
                <a:sym typeface="Lato"/>
              </a:rPr>
              <a:t>Atlas offre des fonctionnalités telles que la sauvegarde automatique, la haute disponibilité, la sécurité intégrée et la surveillance des performances.</a:t>
            </a:r>
            <a:endParaRPr>
              <a:solidFill>
                <a:schemeClr val="lt1"/>
              </a:solidFill>
              <a:latin typeface="Lato"/>
              <a:ea typeface="Lato"/>
              <a:cs typeface="Lato"/>
              <a:sym typeface="Lato"/>
            </a:endParaRPr>
          </a:p>
          <a:p>
            <a:pPr marL="0" lvl="0" indent="0" algn="l" rtl="0">
              <a:spcBef>
                <a:spcPts val="0"/>
              </a:spcBef>
              <a:spcAft>
                <a:spcPts val="0"/>
              </a:spcAft>
              <a:buNone/>
            </a:pPr>
            <a:r>
              <a:rPr lang="fr">
                <a:solidFill>
                  <a:schemeClr val="lt1"/>
                </a:solidFill>
                <a:latin typeface="Lato"/>
                <a:ea typeface="Lato"/>
                <a:cs typeface="Lato"/>
                <a:sym typeface="Lato"/>
              </a:rPr>
              <a:t>Il prend en charge le déploiement de clusters MongoDB sur des fournisseurs de cloud tels que Amazon Web Services (AWS), Google Cloud Platform (GCP) et Microsoft Azure.</a:t>
            </a:r>
            <a:endParaRPr>
              <a:solidFill>
                <a:schemeClr val="lt1"/>
              </a:solidFill>
              <a:latin typeface="Lato"/>
              <a:ea typeface="Lato"/>
              <a:cs typeface="Lato"/>
              <a:sym typeface="Lato"/>
            </a:endParaRPr>
          </a:p>
          <a:p>
            <a:pPr marL="0" lvl="0" indent="0" algn="l" rtl="0">
              <a:spcBef>
                <a:spcPts val="0"/>
              </a:spcBef>
              <a:spcAft>
                <a:spcPts val="0"/>
              </a:spcAft>
              <a:buNone/>
            </a:pPr>
            <a:r>
              <a:rPr lang="fr">
                <a:solidFill>
                  <a:schemeClr val="lt1"/>
                </a:solidFill>
                <a:latin typeface="Lato"/>
                <a:ea typeface="Lato"/>
                <a:cs typeface="Lato"/>
                <a:sym typeface="Lato"/>
              </a:rPr>
              <a:t>Atlas simplifie considérablement la gestion de MongoDB en automatisant de nombreuses tâches administratives.</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2 : MongoDB Atlas vs MongoDB Compass</a:t>
            </a:r>
            <a:endParaRPr/>
          </a:p>
        </p:txBody>
      </p:sp>
      <p:pic>
        <p:nvPicPr>
          <p:cNvPr id="895" name="Google Shape;895;p70"/>
          <p:cNvPicPr preferRelativeResize="0"/>
          <p:nvPr/>
        </p:nvPicPr>
        <p:blipFill>
          <a:blip r:embed="rId3">
            <a:alphaModFix/>
          </a:blip>
          <a:stretch>
            <a:fillRect/>
          </a:stretch>
        </p:blipFill>
        <p:spPr>
          <a:xfrm>
            <a:off x="3312314" y="1246600"/>
            <a:ext cx="3009273" cy="1263900"/>
          </a:xfrm>
          <a:prstGeom prst="rect">
            <a:avLst/>
          </a:prstGeom>
          <a:noFill/>
          <a:ln>
            <a:noFill/>
          </a:ln>
        </p:spPr>
      </p:pic>
      <p:sp>
        <p:nvSpPr>
          <p:cNvPr id="896" name="Google Shape;896;p70"/>
          <p:cNvSpPr txBox="1"/>
          <p:nvPr/>
        </p:nvSpPr>
        <p:spPr>
          <a:xfrm>
            <a:off x="591900" y="2888125"/>
            <a:ext cx="8246100" cy="16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Lato"/>
                <a:ea typeface="Lato"/>
                <a:cs typeface="Lato"/>
                <a:sym typeface="Lato"/>
              </a:rPr>
              <a:t>MongoDB Compass est une interface graphique pour MongoDB. C'est un outil client qui permet aux développeurs et aux administrateurs de travailler avec des bases de données MongoDB en utilisant une interface graphique plutôt qu'une ligne de commande.</a:t>
            </a:r>
            <a:endParaRPr>
              <a:solidFill>
                <a:schemeClr val="lt1"/>
              </a:solidFill>
              <a:latin typeface="Lato"/>
              <a:ea typeface="Lato"/>
              <a:cs typeface="Lato"/>
              <a:sym typeface="Lato"/>
            </a:endParaRPr>
          </a:p>
          <a:p>
            <a:pPr marL="0" lvl="0" indent="0" algn="l" rtl="0">
              <a:spcBef>
                <a:spcPts val="0"/>
              </a:spcBef>
              <a:spcAft>
                <a:spcPts val="0"/>
              </a:spcAft>
              <a:buNone/>
            </a:pPr>
            <a:r>
              <a:rPr lang="fr">
                <a:solidFill>
                  <a:schemeClr val="lt1"/>
                </a:solidFill>
                <a:latin typeface="Lato"/>
                <a:ea typeface="Lato"/>
                <a:cs typeface="Lato"/>
                <a:sym typeface="Lato"/>
              </a:rPr>
              <a:t>Compass offre des fonctionnalités telles que la visualisation des données, la création et la modification de schémas, la rédaction de requêtes et la gestion des index.</a:t>
            </a:r>
            <a:endParaRPr>
              <a:solidFill>
                <a:schemeClr val="lt1"/>
              </a:solidFill>
              <a:latin typeface="Lato"/>
              <a:ea typeface="Lato"/>
              <a:cs typeface="Lato"/>
              <a:sym typeface="Lato"/>
            </a:endParaRPr>
          </a:p>
          <a:p>
            <a:pPr marL="0" lvl="0" indent="0" algn="l" rtl="0">
              <a:spcBef>
                <a:spcPts val="0"/>
              </a:spcBef>
              <a:spcAft>
                <a:spcPts val="0"/>
              </a:spcAft>
              <a:buNone/>
            </a:pPr>
            <a:r>
              <a:rPr lang="fr">
                <a:solidFill>
                  <a:schemeClr val="lt1"/>
                </a:solidFill>
                <a:latin typeface="Lato"/>
                <a:ea typeface="Lato"/>
                <a:cs typeface="Lato"/>
                <a:sym typeface="Lato"/>
              </a:rPr>
              <a:t>Il permet également de surveiller les performances de la base de données en temps réel et de diagnostiquer les problèmes potentiels.</a:t>
            </a:r>
            <a:endParaRPr>
              <a:solidFill>
                <a:schemeClr val="lt1"/>
              </a:solidFill>
              <a:latin typeface="Lato"/>
              <a:ea typeface="Lato"/>
              <a:cs typeface="Lato"/>
              <a:sym typeface="Lato"/>
            </a:endParaRPr>
          </a:p>
          <a:p>
            <a:pPr marL="0" lvl="0" indent="0" algn="l" rtl="0">
              <a:spcBef>
                <a:spcPts val="0"/>
              </a:spcBef>
              <a:spcAft>
                <a:spcPts val="0"/>
              </a:spcAft>
              <a:buNone/>
            </a:pPr>
            <a:r>
              <a:rPr lang="fr">
                <a:solidFill>
                  <a:schemeClr val="lt1"/>
                </a:solidFill>
                <a:latin typeface="Lato"/>
                <a:ea typeface="Lato"/>
                <a:cs typeface="Lato"/>
                <a:sym typeface="Lato"/>
              </a:rPr>
              <a:t>Compass peut être utilisé avec des déploiements MongoDB locaux, dans le cloud ou sur d'autres serveurs accessibles depuis votre machine.</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71"/>
          <p:cNvSpPr/>
          <p:nvPr/>
        </p:nvSpPr>
        <p:spPr>
          <a:xfrm>
            <a:off x="194100" y="2408450"/>
            <a:ext cx="3428700" cy="18675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2" name="Google Shape;902;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2 : MongoDB Atlas vs MongoDB Compass</a:t>
            </a:r>
            <a:endParaRPr/>
          </a:p>
        </p:txBody>
      </p:sp>
      <p:sp>
        <p:nvSpPr>
          <p:cNvPr id="903" name="Google Shape;903;p71"/>
          <p:cNvSpPr txBox="1">
            <a:spLocks noGrp="1"/>
          </p:cNvSpPr>
          <p:nvPr>
            <p:ph type="body" idx="1"/>
          </p:nvPr>
        </p:nvSpPr>
        <p:spPr>
          <a:xfrm>
            <a:off x="1297500" y="1567550"/>
            <a:ext cx="7038900" cy="442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Utilisation de mongoDB en local vs Cloud</a:t>
            </a:r>
            <a:endParaRPr/>
          </a:p>
        </p:txBody>
      </p:sp>
      <p:sp>
        <p:nvSpPr>
          <p:cNvPr id="904" name="Google Shape;904;p71"/>
          <p:cNvSpPr/>
          <p:nvPr/>
        </p:nvSpPr>
        <p:spPr>
          <a:xfrm>
            <a:off x="311525" y="3179975"/>
            <a:ext cx="1230300" cy="6492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MongoDB</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rgbClr val="FF0000"/>
                </a:solidFill>
                <a:latin typeface="Lato"/>
                <a:ea typeface="Lato"/>
                <a:cs typeface="Lato"/>
                <a:sym typeface="Lato"/>
              </a:rPr>
              <a:t>Compass</a:t>
            </a:r>
            <a:endParaRPr>
              <a:solidFill>
                <a:srgbClr val="FF0000"/>
              </a:solidFill>
              <a:latin typeface="Lato"/>
              <a:ea typeface="Lato"/>
              <a:cs typeface="Lato"/>
              <a:sym typeface="Lato"/>
            </a:endParaRPr>
          </a:p>
        </p:txBody>
      </p:sp>
      <p:sp>
        <p:nvSpPr>
          <p:cNvPr id="905" name="Google Shape;905;p71"/>
          <p:cNvSpPr txBox="1">
            <a:spLocks noGrp="1"/>
          </p:cNvSpPr>
          <p:nvPr>
            <p:ph type="body" idx="1"/>
          </p:nvPr>
        </p:nvSpPr>
        <p:spPr>
          <a:xfrm>
            <a:off x="147891" y="2329884"/>
            <a:ext cx="632100" cy="4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Local</a:t>
            </a:r>
            <a:endParaRPr/>
          </a:p>
        </p:txBody>
      </p:sp>
      <p:sp>
        <p:nvSpPr>
          <p:cNvPr id="906" name="Google Shape;906;p71"/>
          <p:cNvSpPr txBox="1">
            <a:spLocks noGrp="1"/>
          </p:cNvSpPr>
          <p:nvPr>
            <p:ph type="body" idx="1"/>
          </p:nvPr>
        </p:nvSpPr>
        <p:spPr>
          <a:xfrm>
            <a:off x="299380" y="2905100"/>
            <a:ext cx="1275000" cy="442800"/>
          </a:xfrm>
          <a:prstGeom prst="rect">
            <a:avLst/>
          </a:prstGeom>
        </p:spPr>
        <p:txBody>
          <a:bodyPr spcFirstLastPara="1" wrap="square" lIns="91425" tIns="91425" rIns="91425" bIns="91425" anchor="t" anchorCtr="0">
            <a:normAutofit fontScale="85000"/>
          </a:bodyPr>
          <a:lstStyle/>
          <a:p>
            <a:pPr marL="0" lvl="0" indent="0" algn="ctr" rtl="0">
              <a:spcBef>
                <a:spcPts val="0"/>
              </a:spcBef>
              <a:spcAft>
                <a:spcPts val="1200"/>
              </a:spcAft>
              <a:buNone/>
            </a:pPr>
            <a:r>
              <a:rPr lang="fr"/>
              <a:t>localhost:27017/</a:t>
            </a:r>
            <a:endParaRPr/>
          </a:p>
        </p:txBody>
      </p:sp>
      <p:sp>
        <p:nvSpPr>
          <p:cNvPr id="907" name="Google Shape;907;p71"/>
          <p:cNvSpPr/>
          <p:nvPr/>
        </p:nvSpPr>
        <p:spPr>
          <a:xfrm>
            <a:off x="2304975" y="3179975"/>
            <a:ext cx="1230300" cy="6492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Visual Studio Community</a:t>
            </a:r>
            <a:endParaRPr>
              <a:solidFill>
                <a:schemeClr val="lt1"/>
              </a:solidFill>
              <a:latin typeface="Lato"/>
              <a:ea typeface="Lato"/>
              <a:cs typeface="Lato"/>
              <a:sym typeface="Lato"/>
            </a:endParaRPr>
          </a:p>
        </p:txBody>
      </p:sp>
      <p:cxnSp>
        <p:nvCxnSpPr>
          <p:cNvPr id="908" name="Google Shape;908;p71"/>
          <p:cNvCxnSpPr>
            <a:stCxn id="904" idx="3"/>
            <a:endCxn id="907" idx="1"/>
          </p:cNvCxnSpPr>
          <p:nvPr/>
        </p:nvCxnSpPr>
        <p:spPr>
          <a:xfrm>
            <a:off x="1541825" y="3504575"/>
            <a:ext cx="763200" cy="0"/>
          </a:xfrm>
          <a:prstGeom prst="straightConnector1">
            <a:avLst/>
          </a:prstGeom>
          <a:noFill/>
          <a:ln w="28575" cap="flat" cmpd="sng">
            <a:solidFill>
              <a:srgbClr val="FF0000"/>
            </a:solidFill>
            <a:prstDash val="dash"/>
            <a:round/>
            <a:headEnd type="triangle" w="med" len="med"/>
            <a:tailEnd type="triangle" w="med" len="med"/>
          </a:ln>
        </p:spPr>
      </p:cxnSp>
      <p:sp>
        <p:nvSpPr>
          <p:cNvPr id="909" name="Google Shape;909;p71"/>
          <p:cNvSpPr/>
          <p:nvPr/>
        </p:nvSpPr>
        <p:spPr>
          <a:xfrm>
            <a:off x="4298425" y="2408450"/>
            <a:ext cx="1528800" cy="18675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10" name="Google Shape;910;p71"/>
          <p:cNvSpPr/>
          <p:nvPr/>
        </p:nvSpPr>
        <p:spPr>
          <a:xfrm>
            <a:off x="4412713" y="3179975"/>
            <a:ext cx="1230300" cy="6492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Visual Studio Community</a:t>
            </a:r>
            <a:endParaRPr>
              <a:solidFill>
                <a:schemeClr val="lt1"/>
              </a:solidFill>
              <a:latin typeface="Lato"/>
              <a:ea typeface="Lato"/>
              <a:cs typeface="Lato"/>
              <a:sym typeface="Lato"/>
            </a:endParaRPr>
          </a:p>
        </p:txBody>
      </p:sp>
      <p:cxnSp>
        <p:nvCxnSpPr>
          <p:cNvPr id="911" name="Google Shape;911;p71"/>
          <p:cNvCxnSpPr>
            <a:stCxn id="910" idx="3"/>
            <a:endCxn id="912" idx="2"/>
          </p:cNvCxnSpPr>
          <p:nvPr/>
        </p:nvCxnSpPr>
        <p:spPr>
          <a:xfrm>
            <a:off x="5643013" y="3504575"/>
            <a:ext cx="1066200" cy="0"/>
          </a:xfrm>
          <a:prstGeom prst="straightConnector1">
            <a:avLst/>
          </a:prstGeom>
          <a:noFill/>
          <a:ln w="28575" cap="flat" cmpd="sng">
            <a:solidFill>
              <a:srgbClr val="FF0000"/>
            </a:solidFill>
            <a:prstDash val="dash"/>
            <a:round/>
            <a:headEnd type="triangle" w="med" len="med"/>
            <a:tailEnd type="triangle" w="med" len="med"/>
          </a:ln>
        </p:spPr>
      </p:cxnSp>
      <p:sp>
        <p:nvSpPr>
          <p:cNvPr id="913" name="Google Shape;913;p71"/>
          <p:cNvSpPr txBox="1">
            <a:spLocks noGrp="1"/>
          </p:cNvSpPr>
          <p:nvPr>
            <p:ph type="body" idx="1"/>
          </p:nvPr>
        </p:nvSpPr>
        <p:spPr>
          <a:xfrm>
            <a:off x="4298416" y="2329884"/>
            <a:ext cx="632100" cy="4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Local</a:t>
            </a:r>
            <a:endParaRPr/>
          </a:p>
        </p:txBody>
      </p:sp>
      <p:cxnSp>
        <p:nvCxnSpPr>
          <p:cNvPr id="914" name="Google Shape;914;p71"/>
          <p:cNvCxnSpPr/>
          <p:nvPr/>
        </p:nvCxnSpPr>
        <p:spPr>
          <a:xfrm>
            <a:off x="3980100" y="2163525"/>
            <a:ext cx="0" cy="2663700"/>
          </a:xfrm>
          <a:prstGeom prst="straightConnector1">
            <a:avLst/>
          </a:prstGeom>
          <a:noFill/>
          <a:ln w="19050" cap="flat" cmpd="sng">
            <a:solidFill>
              <a:schemeClr val="dk2"/>
            </a:solidFill>
            <a:prstDash val="solid"/>
            <a:round/>
            <a:headEnd type="none" w="med" len="med"/>
            <a:tailEnd type="none" w="med" len="med"/>
          </a:ln>
        </p:spPr>
      </p:cxnSp>
      <p:sp>
        <p:nvSpPr>
          <p:cNvPr id="912" name="Google Shape;912;p71"/>
          <p:cNvSpPr/>
          <p:nvPr/>
        </p:nvSpPr>
        <p:spPr>
          <a:xfrm>
            <a:off x="6702325" y="2570813"/>
            <a:ext cx="2194128" cy="1867536"/>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MongoDB</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rgbClr val="FF0000"/>
                </a:solidFill>
                <a:latin typeface="Lato"/>
                <a:ea typeface="Lato"/>
                <a:cs typeface="Lato"/>
                <a:sym typeface="Lato"/>
              </a:rPr>
              <a:t>Atlas</a:t>
            </a:r>
            <a:endParaRPr>
              <a:solidFill>
                <a:srgbClr val="FF0000"/>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72"/>
          <p:cNvSpPr/>
          <p:nvPr/>
        </p:nvSpPr>
        <p:spPr>
          <a:xfrm>
            <a:off x="1581825" y="2408425"/>
            <a:ext cx="1204500" cy="22350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0" name="Google Shape;920;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3 : Utilisation du NoSQL sur MongoDB</a:t>
            </a:r>
            <a:endParaRPr/>
          </a:p>
        </p:txBody>
      </p:sp>
      <p:sp>
        <p:nvSpPr>
          <p:cNvPr id="921" name="Google Shape;921;p72"/>
          <p:cNvSpPr txBox="1">
            <a:spLocks noGrp="1"/>
          </p:cNvSpPr>
          <p:nvPr>
            <p:ph type="body" idx="1"/>
          </p:nvPr>
        </p:nvSpPr>
        <p:spPr>
          <a:xfrm>
            <a:off x="1297500" y="1567550"/>
            <a:ext cx="7038900" cy="413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Rappel de l’architecture nécessaire pour faire fonctionner MongoDB</a:t>
            </a:r>
            <a:endParaRPr/>
          </a:p>
        </p:txBody>
      </p:sp>
      <p:pic>
        <p:nvPicPr>
          <p:cNvPr id="922" name="Google Shape;922;p72"/>
          <p:cNvPicPr preferRelativeResize="0"/>
          <p:nvPr/>
        </p:nvPicPr>
        <p:blipFill>
          <a:blip r:embed="rId3">
            <a:alphaModFix/>
          </a:blip>
          <a:stretch>
            <a:fillRect/>
          </a:stretch>
        </p:blipFill>
        <p:spPr>
          <a:xfrm>
            <a:off x="1775075" y="2556688"/>
            <a:ext cx="809625" cy="600075"/>
          </a:xfrm>
          <a:prstGeom prst="rect">
            <a:avLst/>
          </a:prstGeom>
          <a:noFill/>
          <a:ln>
            <a:noFill/>
          </a:ln>
        </p:spPr>
      </p:pic>
      <p:sp>
        <p:nvSpPr>
          <p:cNvPr id="923" name="Google Shape;923;p72"/>
          <p:cNvSpPr txBox="1"/>
          <p:nvPr/>
        </p:nvSpPr>
        <p:spPr>
          <a:xfrm>
            <a:off x="1803527" y="3055402"/>
            <a:ext cx="756000" cy="4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a:solidFill>
                  <a:schemeClr val="lt1"/>
                </a:solidFill>
                <a:latin typeface="Lato"/>
                <a:ea typeface="Lato"/>
                <a:cs typeface="Lato"/>
                <a:sym typeface="Lato"/>
              </a:rPr>
              <a:t>Serveur</a:t>
            </a:r>
            <a:endParaRPr sz="1200" b="1">
              <a:solidFill>
                <a:schemeClr val="lt1"/>
              </a:solidFill>
              <a:latin typeface="Lato"/>
              <a:ea typeface="Lato"/>
              <a:cs typeface="Lato"/>
              <a:sym typeface="Lato"/>
            </a:endParaRPr>
          </a:p>
        </p:txBody>
      </p:sp>
      <p:pic>
        <p:nvPicPr>
          <p:cNvPr id="924" name="Google Shape;924;p72"/>
          <p:cNvPicPr preferRelativeResize="0"/>
          <p:nvPr/>
        </p:nvPicPr>
        <p:blipFill>
          <a:blip r:embed="rId3">
            <a:alphaModFix/>
          </a:blip>
          <a:stretch>
            <a:fillRect/>
          </a:stretch>
        </p:blipFill>
        <p:spPr>
          <a:xfrm>
            <a:off x="1775075" y="3596963"/>
            <a:ext cx="809625" cy="600075"/>
          </a:xfrm>
          <a:prstGeom prst="rect">
            <a:avLst/>
          </a:prstGeom>
          <a:noFill/>
          <a:ln>
            <a:noFill/>
          </a:ln>
        </p:spPr>
      </p:pic>
      <p:sp>
        <p:nvSpPr>
          <p:cNvPr id="925" name="Google Shape;925;p72"/>
          <p:cNvSpPr txBox="1"/>
          <p:nvPr/>
        </p:nvSpPr>
        <p:spPr>
          <a:xfrm>
            <a:off x="1741275" y="4089275"/>
            <a:ext cx="880500" cy="50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solidFill>
                  <a:schemeClr val="lt1"/>
                </a:solidFill>
                <a:latin typeface="Lato"/>
                <a:ea typeface="Lato"/>
                <a:cs typeface="Lato"/>
                <a:sym typeface="Lato"/>
              </a:rPr>
              <a:t>Shell MongoDB</a:t>
            </a:r>
            <a:endParaRPr sz="1200" b="1">
              <a:solidFill>
                <a:schemeClr val="lt1"/>
              </a:solidFill>
              <a:latin typeface="Lato"/>
              <a:ea typeface="Lato"/>
              <a:cs typeface="Lato"/>
              <a:sym typeface="Lato"/>
            </a:endParaRPr>
          </a:p>
        </p:txBody>
      </p:sp>
      <p:sp>
        <p:nvSpPr>
          <p:cNvPr id="926" name="Google Shape;926;p72"/>
          <p:cNvSpPr txBox="1"/>
          <p:nvPr/>
        </p:nvSpPr>
        <p:spPr>
          <a:xfrm>
            <a:off x="1630708" y="2133395"/>
            <a:ext cx="1125000" cy="4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a:solidFill>
                  <a:schemeClr val="lt1"/>
                </a:solidFill>
                <a:latin typeface="Lato"/>
                <a:ea typeface="Lato"/>
                <a:cs typeface="Lato"/>
                <a:sym typeface="Lato"/>
              </a:rPr>
              <a:t>Mode Admin</a:t>
            </a:r>
            <a:endParaRPr sz="1200" b="1">
              <a:solidFill>
                <a:schemeClr val="lt1"/>
              </a:solidFill>
              <a:latin typeface="Lato"/>
              <a:ea typeface="Lato"/>
              <a:cs typeface="Lato"/>
              <a:sym typeface="Lato"/>
            </a:endParaRPr>
          </a:p>
        </p:txBody>
      </p:sp>
      <p:pic>
        <p:nvPicPr>
          <p:cNvPr id="927" name="Google Shape;927;p72"/>
          <p:cNvPicPr preferRelativeResize="0"/>
          <p:nvPr/>
        </p:nvPicPr>
        <p:blipFill>
          <a:blip r:embed="rId4">
            <a:alphaModFix/>
          </a:blip>
          <a:stretch>
            <a:fillRect/>
          </a:stretch>
        </p:blipFill>
        <p:spPr>
          <a:xfrm>
            <a:off x="5434403" y="3289438"/>
            <a:ext cx="2087400" cy="1215124"/>
          </a:xfrm>
          <a:prstGeom prst="rect">
            <a:avLst/>
          </a:prstGeom>
          <a:noFill/>
          <a:ln>
            <a:noFill/>
          </a:ln>
        </p:spPr>
      </p:pic>
      <p:cxnSp>
        <p:nvCxnSpPr>
          <p:cNvPr id="928" name="Google Shape;928;p72"/>
          <p:cNvCxnSpPr>
            <a:stCxn id="924" idx="3"/>
            <a:endCxn id="927" idx="1"/>
          </p:cNvCxnSpPr>
          <p:nvPr/>
        </p:nvCxnSpPr>
        <p:spPr>
          <a:xfrm>
            <a:off x="2584700" y="3897000"/>
            <a:ext cx="2849700" cy="0"/>
          </a:xfrm>
          <a:prstGeom prst="straightConnector1">
            <a:avLst/>
          </a:prstGeom>
          <a:noFill/>
          <a:ln w="19050" cap="flat" cmpd="sng">
            <a:solidFill>
              <a:schemeClr val="dk2"/>
            </a:solidFill>
            <a:prstDash val="solid"/>
            <a:round/>
            <a:headEnd type="none" w="med" len="med"/>
            <a:tailEnd type="triangle" w="med" len="med"/>
          </a:ln>
        </p:spPr>
      </p:cxnSp>
      <p:sp>
        <p:nvSpPr>
          <p:cNvPr id="929" name="Google Shape;929;p72"/>
          <p:cNvSpPr txBox="1"/>
          <p:nvPr/>
        </p:nvSpPr>
        <p:spPr>
          <a:xfrm>
            <a:off x="3547871" y="3596970"/>
            <a:ext cx="1125000" cy="4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a:solidFill>
                  <a:schemeClr val="lt1"/>
                </a:solidFill>
                <a:latin typeface="Lato"/>
                <a:ea typeface="Lato"/>
                <a:cs typeface="Lato"/>
                <a:sym typeface="Lato"/>
              </a:rPr>
              <a:t>Visualisation</a:t>
            </a:r>
            <a:endParaRPr sz="1200" b="1">
              <a:solidFill>
                <a:schemeClr val="lt1"/>
              </a:solidFill>
              <a:latin typeface="Lato"/>
              <a:ea typeface="Lato"/>
              <a:cs typeface="Lato"/>
              <a:sym typeface="Lato"/>
            </a:endParaRPr>
          </a:p>
        </p:txBody>
      </p:sp>
      <p:sp>
        <p:nvSpPr>
          <p:cNvPr id="930" name="Google Shape;930;p72"/>
          <p:cNvSpPr txBox="1"/>
          <p:nvPr/>
        </p:nvSpPr>
        <p:spPr>
          <a:xfrm>
            <a:off x="6027867" y="2994145"/>
            <a:ext cx="1125000" cy="4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a:solidFill>
                  <a:schemeClr val="lt1"/>
                </a:solidFill>
                <a:latin typeface="Lato"/>
                <a:ea typeface="Lato"/>
                <a:cs typeface="Lato"/>
                <a:sym typeface="Lato"/>
              </a:rPr>
              <a:t>MongoDB</a:t>
            </a:r>
            <a:endParaRPr sz="1200" b="1">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TP 3 : Utilisation du NoSQL sur MongoDB</a:t>
            </a:r>
            <a:endParaRPr/>
          </a:p>
        </p:txBody>
      </p:sp>
      <p:sp>
        <p:nvSpPr>
          <p:cNvPr id="936" name="Google Shape;936;p73"/>
          <p:cNvSpPr txBox="1">
            <a:spLocks noGrp="1"/>
          </p:cNvSpPr>
          <p:nvPr>
            <p:ph type="body" idx="1"/>
          </p:nvPr>
        </p:nvSpPr>
        <p:spPr>
          <a:xfrm>
            <a:off x="1297500" y="1186550"/>
            <a:ext cx="7038900" cy="73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Si vous souhaitez utiliser un IDE qui vous permet de pratiquer plus facilement le NoSQL sur MongoDB, vous pouvez utiliser Studio 3T</a:t>
            </a:r>
            <a:endParaRPr/>
          </a:p>
        </p:txBody>
      </p:sp>
      <p:pic>
        <p:nvPicPr>
          <p:cNvPr id="937" name="Google Shape;937;p73"/>
          <p:cNvPicPr preferRelativeResize="0"/>
          <p:nvPr/>
        </p:nvPicPr>
        <p:blipFill>
          <a:blip r:embed="rId3">
            <a:alphaModFix/>
          </a:blip>
          <a:stretch>
            <a:fillRect/>
          </a:stretch>
        </p:blipFill>
        <p:spPr>
          <a:xfrm>
            <a:off x="2650250" y="1898900"/>
            <a:ext cx="4333391" cy="2532250"/>
          </a:xfrm>
          <a:prstGeom prst="rect">
            <a:avLst/>
          </a:prstGeom>
          <a:noFill/>
          <a:ln>
            <a:noFill/>
          </a:ln>
        </p:spPr>
      </p:pic>
      <p:sp>
        <p:nvSpPr>
          <p:cNvPr id="938" name="Google Shape;938;p73"/>
          <p:cNvSpPr txBox="1"/>
          <p:nvPr/>
        </p:nvSpPr>
        <p:spPr>
          <a:xfrm>
            <a:off x="3316950" y="4431150"/>
            <a:ext cx="30000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u="sng">
                <a:solidFill>
                  <a:srgbClr val="1155CC"/>
                </a:solidFill>
                <a:hlinkClick r:id="rId4">
                  <a:extLst>
                    <a:ext uri="{A12FA001-AC4F-418D-AE19-62706E023703}">
                      <ahyp:hlinkClr xmlns:ahyp="http://schemas.microsoft.com/office/drawing/2018/hyperlinkcolor" val="tx"/>
                    </a:ext>
                  </a:extLst>
                </a:hlinkClick>
              </a:rPr>
              <a:t>https://robomongo.org/</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Studio 3T</a:t>
            </a:r>
            <a:endParaRPr/>
          </a:p>
        </p:txBody>
      </p:sp>
      <p:pic>
        <p:nvPicPr>
          <p:cNvPr id="944" name="Google Shape;944;p74"/>
          <p:cNvPicPr preferRelativeResize="0"/>
          <p:nvPr/>
        </p:nvPicPr>
        <p:blipFill>
          <a:blip r:embed="rId3">
            <a:alphaModFix/>
          </a:blip>
          <a:stretch>
            <a:fillRect/>
          </a:stretch>
        </p:blipFill>
        <p:spPr>
          <a:xfrm>
            <a:off x="1519900" y="1194925"/>
            <a:ext cx="5963927" cy="3530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Travail pour la prochaine session (projet)</a:t>
            </a:r>
            <a:endParaRPr/>
          </a:p>
          <a:p>
            <a:pPr marL="0" lvl="0" indent="0" algn="l" rtl="0">
              <a:spcBef>
                <a:spcPts val="0"/>
              </a:spcBef>
              <a:spcAft>
                <a:spcPts val="0"/>
              </a:spcAft>
              <a:buNone/>
            </a:pPr>
            <a:r>
              <a:rPr lang="fr"/>
              <a:t>8 novembre 2023 (noté)</a:t>
            </a:r>
            <a:endParaRPr/>
          </a:p>
        </p:txBody>
      </p:sp>
      <p:sp>
        <p:nvSpPr>
          <p:cNvPr id="956" name="Google Shape;956;p7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a:t>Trouver une base de donnée open source qui vous intéresse parmi celles proposées. </a:t>
            </a:r>
            <a:endParaRPr/>
          </a:p>
          <a:p>
            <a:pPr marL="0" lvl="0" indent="0" algn="l" rtl="0">
              <a:spcBef>
                <a:spcPts val="1200"/>
              </a:spcBef>
              <a:spcAft>
                <a:spcPts val="0"/>
              </a:spcAft>
              <a:buNone/>
            </a:pPr>
            <a:r>
              <a:rPr lang="fr"/>
              <a:t>En utilisant l’API de la BDD open source, faire de l’ingestion de la base de donnée par votre application en C# et la ressortir sur MongoDB.</a:t>
            </a:r>
            <a:endParaRPr/>
          </a:p>
          <a:p>
            <a:pPr marL="0" lvl="0" indent="0" algn="l" rtl="0">
              <a:spcBef>
                <a:spcPts val="1200"/>
              </a:spcBef>
              <a:spcAft>
                <a:spcPts val="0"/>
              </a:spcAft>
              <a:buNone/>
            </a:pPr>
            <a:endParaRPr/>
          </a:p>
          <a:p>
            <a:pPr marL="0" lvl="0" indent="0" algn="l" rtl="0">
              <a:spcBef>
                <a:spcPts val="1200"/>
              </a:spcBef>
              <a:spcAft>
                <a:spcPts val="0"/>
              </a:spcAft>
              <a:buNone/>
            </a:pPr>
            <a:r>
              <a:rPr lang="fr"/>
              <a:t>Rendu : Document avec captures d’écran montrant  la base de donnée open source que vous avez sélectionnés, preuve de la connexion avec une API à la base de donnée  et preuve de l’ingestion de données sur MongoDB</a:t>
            </a:r>
            <a:endParaRPr/>
          </a:p>
          <a:p>
            <a:pPr marL="0" lvl="0" indent="0" algn="l" rtl="0">
              <a:spcBef>
                <a:spcPts val="1200"/>
              </a:spcBef>
              <a:spcAft>
                <a:spcPts val="0"/>
              </a:spcAft>
              <a:buNone/>
            </a:pPr>
            <a:r>
              <a:rPr lang="fr"/>
              <a:t>Utilisation de NoSQL pour ressortir des informations importantes de votre base de données.</a:t>
            </a:r>
            <a:endParaRPr/>
          </a:p>
          <a:p>
            <a:pPr marL="0" lvl="0" indent="0" algn="ctr" rtl="0">
              <a:spcBef>
                <a:spcPts val="1200"/>
              </a:spcBef>
              <a:spcAft>
                <a:spcPts val="1200"/>
              </a:spcAft>
              <a:buNone/>
            </a:pPr>
            <a:r>
              <a:rPr lang="fr"/>
              <a:t>Deadline du rendu 7 novembre 2023 23h59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Open Data</a:t>
            </a:r>
            <a:endParaRPr/>
          </a:p>
        </p:txBody>
      </p:sp>
      <p:sp>
        <p:nvSpPr>
          <p:cNvPr id="611" name="Google Shape;611;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L’Open data ou donnée ouverte est une donnée numérique dont l’accès et l’usage sont laissés libre aux usagers. Elle peut être d’origine publique ou privée.</a:t>
            </a:r>
            <a:endParaRPr/>
          </a:p>
          <a:p>
            <a:pPr marL="0" lvl="0" indent="0" algn="ctr" rtl="0">
              <a:spcBef>
                <a:spcPts val="1200"/>
              </a:spcBef>
              <a:spcAft>
                <a:spcPts val="0"/>
              </a:spcAft>
              <a:buNone/>
            </a:pPr>
            <a:r>
              <a:rPr lang="fr" u="sng">
                <a:solidFill>
                  <a:schemeClr val="hlink"/>
                </a:solidFill>
                <a:hlinkClick r:id="rId3"/>
              </a:rPr>
              <a:t> https://www.axysweb.com/top-15-des-sources-open-data/#data.gouv.fr</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Open Data</a:t>
            </a:r>
            <a:endParaRPr/>
          </a:p>
        </p:txBody>
      </p:sp>
      <p:pic>
        <p:nvPicPr>
          <p:cNvPr id="617" name="Google Shape;617;p42"/>
          <p:cNvPicPr preferRelativeResize="0"/>
          <p:nvPr/>
        </p:nvPicPr>
        <p:blipFill>
          <a:blip r:embed="rId3">
            <a:alphaModFix/>
          </a:blip>
          <a:stretch>
            <a:fillRect/>
          </a:stretch>
        </p:blipFill>
        <p:spPr>
          <a:xfrm>
            <a:off x="1297500" y="1072450"/>
            <a:ext cx="6600920" cy="3530850"/>
          </a:xfrm>
          <a:prstGeom prst="rect">
            <a:avLst/>
          </a:prstGeom>
          <a:noFill/>
          <a:ln>
            <a:noFill/>
          </a:ln>
        </p:spPr>
      </p:pic>
      <p:sp>
        <p:nvSpPr>
          <p:cNvPr id="618" name="Google Shape;618;p42"/>
          <p:cNvSpPr txBox="1"/>
          <p:nvPr/>
        </p:nvSpPr>
        <p:spPr>
          <a:xfrm>
            <a:off x="1561425" y="4725075"/>
            <a:ext cx="6459900" cy="2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000" u="sng">
                <a:solidFill>
                  <a:schemeClr val="hlink"/>
                </a:solidFill>
                <a:latin typeface="Lato"/>
                <a:ea typeface="Lato"/>
                <a:cs typeface="Lato"/>
                <a:sym typeface="Lato"/>
                <a:hlinkClick r:id="rId4"/>
              </a:rPr>
              <a:t>https://data.economie.gouv.fr/explore/dataset/prix-carburants-fichier-instantane-test-ods-copie/api/</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624" name="Google Shape;624;p43"/>
          <p:cNvSpPr/>
          <p:nvPr/>
        </p:nvSpPr>
        <p:spPr>
          <a:xfrm>
            <a:off x="428700" y="2735050"/>
            <a:ext cx="2469600" cy="500100"/>
          </a:xfrm>
          <a:prstGeom prst="homePlat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Ingestion</a:t>
            </a:r>
            <a:endParaRPr>
              <a:latin typeface="Lato"/>
              <a:ea typeface="Lato"/>
              <a:cs typeface="Lato"/>
              <a:sym typeface="Lato"/>
            </a:endParaRPr>
          </a:p>
        </p:txBody>
      </p:sp>
      <p:sp>
        <p:nvSpPr>
          <p:cNvPr id="625" name="Google Shape;625;p43"/>
          <p:cNvSpPr/>
          <p:nvPr/>
        </p:nvSpPr>
        <p:spPr>
          <a:xfrm>
            <a:off x="2898300" y="2255350"/>
            <a:ext cx="2867700" cy="479700"/>
          </a:xfrm>
          <a:prstGeom prst="chevron">
            <a:avLst>
              <a:gd name="adj"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Organisation</a:t>
            </a:r>
            <a:endParaRPr>
              <a:latin typeface="Lato"/>
              <a:ea typeface="Lato"/>
              <a:cs typeface="Lato"/>
              <a:sym typeface="Lato"/>
            </a:endParaRPr>
          </a:p>
        </p:txBody>
      </p:sp>
      <p:sp>
        <p:nvSpPr>
          <p:cNvPr id="626" name="Google Shape;626;p43"/>
          <p:cNvSpPr/>
          <p:nvPr/>
        </p:nvSpPr>
        <p:spPr>
          <a:xfrm>
            <a:off x="2898300" y="3235150"/>
            <a:ext cx="2867700" cy="479700"/>
          </a:xfrm>
          <a:prstGeom prst="chevron">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Processing</a:t>
            </a:r>
            <a:endParaRPr>
              <a:latin typeface="Lato"/>
              <a:ea typeface="Lato"/>
              <a:cs typeface="Lato"/>
              <a:sym typeface="Lato"/>
            </a:endParaRPr>
          </a:p>
        </p:txBody>
      </p:sp>
      <p:sp>
        <p:nvSpPr>
          <p:cNvPr id="627" name="Google Shape;627;p43"/>
          <p:cNvSpPr/>
          <p:nvPr/>
        </p:nvSpPr>
        <p:spPr>
          <a:xfrm>
            <a:off x="5766000" y="2745250"/>
            <a:ext cx="2867700" cy="479700"/>
          </a:xfrm>
          <a:prstGeom prst="chevron">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Visualisation</a:t>
            </a:r>
            <a:endParaRPr>
              <a:latin typeface="Lato"/>
              <a:ea typeface="Lato"/>
              <a:cs typeface="Lato"/>
              <a:sym typeface="Lato"/>
            </a:endParaRPr>
          </a:p>
        </p:txBody>
      </p:sp>
      <p:sp>
        <p:nvSpPr>
          <p:cNvPr id="628" name="Google Shape;628;p43"/>
          <p:cNvSpPr/>
          <p:nvPr/>
        </p:nvSpPr>
        <p:spPr>
          <a:xfrm>
            <a:off x="306150" y="2041075"/>
            <a:ext cx="8388900" cy="1826700"/>
          </a:xfrm>
          <a:prstGeom prst="rect">
            <a:avLst/>
          </a:prstGeom>
          <a:noFill/>
          <a:ln w="2857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9" name="Google Shape;629;p43"/>
          <p:cNvSpPr txBox="1"/>
          <p:nvPr/>
        </p:nvSpPr>
        <p:spPr>
          <a:xfrm>
            <a:off x="1011750" y="1637275"/>
            <a:ext cx="27453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FFFFFF"/>
                </a:solidFill>
                <a:latin typeface="Lato"/>
                <a:ea typeface="Lato"/>
                <a:cs typeface="Lato"/>
                <a:sym typeface="Lato"/>
              </a:rPr>
              <a:t>Pipeline</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635" name="Google Shape;635;p44"/>
          <p:cNvSpPr/>
          <p:nvPr/>
        </p:nvSpPr>
        <p:spPr>
          <a:xfrm>
            <a:off x="428700" y="2735050"/>
            <a:ext cx="2469600" cy="500100"/>
          </a:xfrm>
          <a:prstGeom prst="homePlat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Ingestion</a:t>
            </a:r>
            <a:endParaRPr>
              <a:latin typeface="Lato"/>
              <a:ea typeface="Lato"/>
              <a:cs typeface="Lato"/>
              <a:sym typeface="Lato"/>
            </a:endParaRPr>
          </a:p>
        </p:txBody>
      </p:sp>
      <p:sp>
        <p:nvSpPr>
          <p:cNvPr id="636" name="Google Shape;636;p44"/>
          <p:cNvSpPr/>
          <p:nvPr/>
        </p:nvSpPr>
        <p:spPr>
          <a:xfrm>
            <a:off x="2898300" y="2255350"/>
            <a:ext cx="2867700" cy="479700"/>
          </a:xfrm>
          <a:prstGeom prst="chevron">
            <a:avLst>
              <a:gd name="adj"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Organisation</a:t>
            </a:r>
            <a:endParaRPr>
              <a:latin typeface="Lato"/>
              <a:ea typeface="Lato"/>
              <a:cs typeface="Lato"/>
              <a:sym typeface="Lato"/>
            </a:endParaRPr>
          </a:p>
        </p:txBody>
      </p:sp>
      <p:sp>
        <p:nvSpPr>
          <p:cNvPr id="637" name="Google Shape;637;p44"/>
          <p:cNvSpPr/>
          <p:nvPr/>
        </p:nvSpPr>
        <p:spPr>
          <a:xfrm>
            <a:off x="2898300" y="3235150"/>
            <a:ext cx="2867700" cy="479700"/>
          </a:xfrm>
          <a:prstGeom prst="chevron">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Processing</a:t>
            </a:r>
            <a:endParaRPr>
              <a:latin typeface="Lato"/>
              <a:ea typeface="Lato"/>
              <a:cs typeface="Lato"/>
              <a:sym typeface="Lato"/>
            </a:endParaRPr>
          </a:p>
        </p:txBody>
      </p:sp>
      <p:sp>
        <p:nvSpPr>
          <p:cNvPr id="638" name="Google Shape;638;p44"/>
          <p:cNvSpPr/>
          <p:nvPr/>
        </p:nvSpPr>
        <p:spPr>
          <a:xfrm>
            <a:off x="5766000" y="2745250"/>
            <a:ext cx="2867700" cy="479700"/>
          </a:xfrm>
          <a:prstGeom prst="chevron">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Visualisation</a:t>
            </a:r>
            <a:endParaRPr>
              <a:latin typeface="Lato"/>
              <a:ea typeface="Lato"/>
              <a:cs typeface="Lato"/>
              <a:sym typeface="Lato"/>
            </a:endParaRPr>
          </a:p>
        </p:txBody>
      </p:sp>
      <p:sp>
        <p:nvSpPr>
          <p:cNvPr id="639" name="Google Shape;639;p44"/>
          <p:cNvSpPr/>
          <p:nvPr/>
        </p:nvSpPr>
        <p:spPr>
          <a:xfrm>
            <a:off x="306150" y="2041075"/>
            <a:ext cx="8388900" cy="1826700"/>
          </a:xfrm>
          <a:prstGeom prst="rect">
            <a:avLst/>
          </a:prstGeom>
          <a:noFill/>
          <a:ln w="2857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0" name="Google Shape;640;p44"/>
          <p:cNvSpPr txBox="1"/>
          <p:nvPr/>
        </p:nvSpPr>
        <p:spPr>
          <a:xfrm>
            <a:off x="1011750" y="1637275"/>
            <a:ext cx="27453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FFFFFF"/>
                </a:solidFill>
                <a:latin typeface="Lato"/>
                <a:ea typeface="Lato"/>
                <a:cs typeface="Lato"/>
                <a:sym typeface="Lato"/>
              </a:rPr>
              <a:t>Pipeline</a:t>
            </a:r>
            <a:endParaRPr>
              <a:solidFill>
                <a:srgbClr val="FFFFFF"/>
              </a:solidFill>
              <a:latin typeface="Lato"/>
              <a:ea typeface="Lato"/>
              <a:cs typeface="Lato"/>
              <a:sym typeface="Lato"/>
            </a:endParaRPr>
          </a:p>
        </p:txBody>
      </p:sp>
      <p:sp>
        <p:nvSpPr>
          <p:cNvPr id="641" name="Google Shape;641;p44"/>
          <p:cNvSpPr/>
          <p:nvPr/>
        </p:nvSpPr>
        <p:spPr>
          <a:xfrm>
            <a:off x="2791350" y="3173875"/>
            <a:ext cx="3081600" cy="7959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2" name="Google Shape;642;p44"/>
          <p:cNvSpPr txBox="1"/>
          <p:nvPr/>
        </p:nvSpPr>
        <p:spPr>
          <a:xfrm>
            <a:off x="4088275" y="3867775"/>
            <a:ext cx="30816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rgbClr val="FF0000"/>
                </a:solidFill>
                <a:latin typeface="Lato"/>
                <a:ea typeface="Lato"/>
                <a:cs typeface="Lato"/>
                <a:sym typeface="Lato"/>
              </a:rPr>
              <a:t>Cloud Programming</a:t>
            </a:r>
            <a:endParaRPr b="1">
              <a:solidFill>
                <a:srgbClr val="FF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648" name="Google Shape;648;p45"/>
          <p:cNvSpPr txBox="1">
            <a:spLocks noGrp="1"/>
          </p:cNvSpPr>
          <p:nvPr>
            <p:ph type="body" idx="1"/>
          </p:nvPr>
        </p:nvSpPr>
        <p:spPr>
          <a:xfrm>
            <a:off x="1297500" y="1156400"/>
            <a:ext cx="7038900" cy="161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Ordres de grandeur</a:t>
            </a:r>
            <a:endParaRPr/>
          </a:p>
          <a:p>
            <a:pPr marL="0" lvl="0" indent="0" algn="l" rtl="0">
              <a:spcBef>
                <a:spcPts val="1200"/>
              </a:spcBef>
              <a:spcAft>
                <a:spcPts val="0"/>
              </a:spcAft>
              <a:buNone/>
            </a:pPr>
            <a:r>
              <a:rPr lang="fr"/>
              <a:t>La capacité d’un ordinateur “classique” est de quelques TéraOctets (To) au mieux. </a:t>
            </a:r>
            <a:endParaRPr/>
          </a:p>
          <a:p>
            <a:pPr marL="0" lvl="0" indent="0" algn="l" rtl="0">
              <a:spcBef>
                <a:spcPts val="1200"/>
              </a:spcBef>
              <a:spcAft>
                <a:spcPts val="0"/>
              </a:spcAft>
              <a:buNone/>
            </a:pPr>
            <a:r>
              <a:rPr lang="fr"/>
              <a:t>Besoin de stockage dans le Big Data d’ exaoctets (Eo) </a:t>
            </a:r>
            <a:endParaRPr/>
          </a:p>
          <a:p>
            <a:pPr marL="0" lvl="0" indent="0" algn="l" rtl="0">
              <a:spcBef>
                <a:spcPts val="1200"/>
              </a:spcBef>
              <a:spcAft>
                <a:spcPts val="1200"/>
              </a:spcAft>
              <a:buNone/>
            </a:pPr>
            <a:r>
              <a:rPr lang="fr"/>
              <a:t>1 Exaoctet = 1024 Pétaoctets (Po)</a:t>
            </a:r>
            <a:endParaRPr/>
          </a:p>
        </p:txBody>
      </p:sp>
      <p:pic>
        <p:nvPicPr>
          <p:cNvPr id="649" name="Google Shape;649;p45"/>
          <p:cNvPicPr preferRelativeResize="0"/>
          <p:nvPr/>
        </p:nvPicPr>
        <p:blipFill>
          <a:blip r:embed="rId3">
            <a:alphaModFix/>
          </a:blip>
          <a:stretch>
            <a:fillRect/>
          </a:stretch>
        </p:blipFill>
        <p:spPr>
          <a:xfrm>
            <a:off x="2122600" y="2839425"/>
            <a:ext cx="5029899" cy="2137875"/>
          </a:xfrm>
          <a:prstGeom prst="rect">
            <a:avLst/>
          </a:prstGeom>
          <a:noFill/>
          <a:ln>
            <a:noFill/>
          </a:ln>
        </p:spPr>
      </p:pic>
      <p:sp>
        <p:nvSpPr>
          <p:cNvPr id="650" name="Google Shape;650;p45"/>
          <p:cNvSpPr/>
          <p:nvPr/>
        </p:nvSpPr>
        <p:spPr>
          <a:xfrm>
            <a:off x="6481025" y="2725700"/>
            <a:ext cx="1793100" cy="708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NSA Utah Data Center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656" name="Google Shape;656;p46"/>
          <p:cNvSpPr/>
          <p:nvPr/>
        </p:nvSpPr>
        <p:spPr>
          <a:xfrm>
            <a:off x="224525" y="1449150"/>
            <a:ext cx="2857500" cy="34392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Data Lake</a:t>
            </a:r>
            <a:endParaRPr>
              <a:solidFill>
                <a:schemeClr val="lt1"/>
              </a:solidFill>
              <a:latin typeface="Lato"/>
              <a:ea typeface="Lato"/>
              <a:cs typeface="Lato"/>
              <a:sym typeface="Lato"/>
            </a:endParaRPr>
          </a:p>
          <a:p>
            <a:pPr marL="0" lvl="0" indent="0" algn="ctr" rtl="0">
              <a:spcBef>
                <a:spcPts val="0"/>
              </a:spcBef>
              <a:spcAft>
                <a:spcPts val="0"/>
              </a:spcAft>
              <a:buNone/>
            </a:pP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Volume </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Vélocité</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Variété</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Véracité</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657" name="Google Shape;657;p46"/>
          <p:cNvSpPr/>
          <p:nvPr/>
        </p:nvSpPr>
        <p:spPr>
          <a:xfrm>
            <a:off x="4653725" y="2806500"/>
            <a:ext cx="1347000" cy="72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Ordinateur classique</a:t>
            </a:r>
            <a:endParaRPr>
              <a:latin typeface="Lato"/>
              <a:ea typeface="Lato"/>
              <a:cs typeface="Lato"/>
              <a:sym typeface="Lato"/>
            </a:endParaRPr>
          </a:p>
        </p:txBody>
      </p:sp>
      <p:cxnSp>
        <p:nvCxnSpPr>
          <p:cNvPr id="658" name="Google Shape;658;p46"/>
          <p:cNvCxnSpPr>
            <a:stCxn id="656" idx="3"/>
            <a:endCxn id="657" idx="1"/>
          </p:cNvCxnSpPr>
          <p:nvPr/>
        </p:nvCxnSpPr>
        <p:spPr>
          <a:xfrm>
            <a:off x="3082025" y="3168750"/>
            <a:ext cx="1571700" cy="0"/>
          </a:xfrm>
          <a:prstGeom prst="straightConnector1">
            <a:avLst/>
          </a:prstGeom>
          <a:noFill/>
          <a:ln w="28575" cap="flat" cmpd="sng">
            <a:solidFill>
              <a:schemeClr val="dk2"/>
            </a:solidFill>
            <a:prstDash val="solid"/>
            <a:round/>
            <a:headEnd type="none" w="med" len="med"/>
            <a:tailEnd type="triangle" w="med" len="med"/>
          </a:ln>
        </p:spPr>
      </p:cxnSp>
      <p:sp>
        <p:nvSpPr>
          <p:cNvPr id="659" name="Google Shape;659;p46"/>
          <p:cNvSpPr/>
          <p:nvPr/>
        </p:nvSpPr>
        <p:spPr>
          <a:xfrm>
            <a:off x="4133176" y="2367652"/>
            <a:ext cx="520506" cy="801090"/>
          </a:xfrm>
          <a:prstGeom prst="lightningBol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660" name="Google Shape;660;p46"/>
          <p:cNvSpPr txBox="1"/>
          <p:nvPr/>
        </p:nvSpPr>
        <p:spPr>
          <a:xfrm>
            <a:off x="3817125" y="1993650"/>
            <a:ext cx="10002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rgbClr val="FF0000"/>
                </a:solidFill>
                <a:latin typeface="Lato"/>
                <a:ea typeface="Lato"/>
                <a:cs typeface="Lato"/>
                <a:sym typeface="Lato"/>
              </a:rPr>
              <a:t>Surcharge</a:t>
            </a:r>
            <a:endParaRPr b="1">
              <a:solidFill>
                <a:srgbClr val="FF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1464</Words>
  <Application>Microsoft Office PowerPoint</Application>
  <PresentationFormat>Affichage à l'écran (16:9)</PresentationFormat>
  <Paragraphs>222</Paragraphs>
  <Slides>38</Slides>
  <Notes>38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38</vt:i4>
      </vt:variant>
    </vt:vector>
  </HeadingPairs>
  <TitlesOfParts>
    <vt:vector size="42" baseType="lpstr">
      <vt:lpstr>Montserrat</vt:lpstr>
      <vt:lpstr>Arial</vt:lpstr>
      <vt:lpstr>Lato</vt:lpstr>
      <vt:lpstr>Focus</vt:lpstr>
      <vt:lpstr>Sommaire - Déroulé</vt:lpstr>
      <vt:lpstr>Rappel : Eco système du Big Data &amp; Cloud Programming</vt:lpstr>
      <vt:lpstr>Avez vous vu les notions suivantes ?</vt:lpstr>
      <vt:lpstr>Open Data</vt:lpstr>
      <vt:lpstr>Open Data</vt:lpstr>
      <vt:lpstr>Introduction</vt:lpstr>
      <vt:lpstr>Introduction</vt:lpstr>
      <vt:lpstr>Introduction</vt:lpstr>
      <vt:lpstr>Introduction</vt:lpstr>
      <vt:lpstr>Introduction</vt:lpstr>
      <vt:lpstr>Définition du projet</vt:lpstr>
      <vt:lpstr>Définition du projet </vt:lpstr>
      <vt:lpstr>Objectif du projet</vt:lpstr>
      <vt:lpstr>Objectif du projet</vt:lpstr>
      <vt:lpstr>Objectif du projet</vt:lpstr>
      <vt:lpstr>Architecture du projet</vt:lpstr>
      <vt:lpstr>Cours 2 : Représentation/Optimisation des données dans un contexte NoSQL</vt:lpstr>
      <vt:lpstr>Introduction</vt:lpstr>
      <vt:lpstr>Modèles de Données en NoSQL</vt:lpstr>
      <vt:lpstr>Modèle de données en NoSQL</vt:lpstr>
      <vt:lpstr>Modèles de données en NoSQL</vt:lpstr>
      <vt:lpstr>Conception de Schéma Flexible</vt:lpstr>
      <vt:lpstr>Modèle de données en NoSQL</vt:lpstr>
      <vt:lpstr>Indexation Appropriée</vt:lpstr>
      <vt:lpstr>Partitionnement des Données</vt:lpstr>
      <vt:lpstr>Optimisation et Stockage efficace</vt:lpstr>
      <vt:lpstr>Cache en mémoire</vt:lpstr>
      <vt:lpstr>Analyse de performance</vt:lpstr>
      <vt:lpstr>Sécurité des données</vt:lpstr>
      <vt:lpstr>Conclusion</vt:lpstr>
      <vt:lpstr>TP 2 : MongoDB Atlas vs MongoDB Compass</vt:lpstr>
      <vt:lpstr>TP 2 : MongoDB Atlas vs MongoDB Compass</vt:lpstr>
      <vt:lpstr>TP 2 : MongoDB Atlas vs MongoDB Compass</vt:lpstr>
      <vt:lpstr>TP 2 : MongoDB Atlas vs MongoDB Compass</vt:lpstr>
      <vt:lpstr>TP 3 : Utilisation du NoSQL sur MongoDB</vt:lpstr>
      <vt:lpstr>TP 3 : Utilisation du NoSQL sur MongoDB</vt:lpstr>
      <vt:lpstr>Studio 3T</vt:lpstr>
      <vt:lpstr>Travail pour la prochaine session (projet) 8 novembre 2023 (noté)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Sommaire - Déroulé</dc:title>
  <cp:lastModifiedBy>Yann FORNIER</cp:lastModifiedBy>
  <cp:revision>1</cp:revision>
  <dcterms:modified xsi:type="dcterms:W3CDTF">2023-10-11T20:04:06Z</dcterms:modified>
</cp:coreProperties>
</file>