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4"/>
  </p:notesMasterIdLst>
  <p:sldIdLst>
    <p:sldId id="352" r:id="rId2"/>
    <p:sldId id="353" r:id="rId3"/>
    <p:sldId id="354" r:id="rId4"/>
    <p:sldId id="355" r:id="rId5"/>
    <p:sldId id="356" r:id="rId6"/>
    <p:sldId id="357" r:id="rId7"/>
    <p:sldId id="358" r:id="rId8"/>
    <p:sldId id="359" r:id="rId9"/>
    <p:sldId id="360" r:id="rId10"/>
    <p:sldId id="361" r:id="rId11"/>
    <p:sldId id="362" r:id="rId12"/>
    <p:sldId id="363" r:id="rId13"/>
    <p:sldId id="364" r:id="rId14"/>
    <p:sldId id="365" r:id="rId15"/>
    <p:sldId id="366" r:id="rId16"/>
    <p:sldId id="367" r:id="rId17"/>
    <p:sldId id="368" r:id="rId18"/>
    <p:sldId id="369" r:id="rId19"/>
    <p:sldId id="370" r:id="rId20"/>
    <p:sldId id="371" r:id="rId21"/>
    <p:sldId id="372" r:id="rId22"/>
    <p:sldId id="373" r:id="rId23"/>
    <p:sldId id="374" r:id="rId24"/>
    <p:sldId id="375" r:id="rId25"/>
    <p:sldId id="376" r:id="rId26"/>
    <p:sldId id="377" r:id="rId27"/>
    <p:sldId id="378" r:id="rId28"/>
    <p:sldId id="379" r:id="rId29"/>
    <p:sldId id="380" r:id="rId30"/>
    <p:sldId id="381" r:id="rId31"/>
    <p:sldId id="382" r:id="rId32"/>
    <p:sldId id="383" r:id="rId33"/>
    <p:sldId id="384" r:id="rId34"/>
    <p:sldId id="385" r:id="rId35"/>
    <p:sldId id="386" r:id="rId36"/>
    <p:sldId id="387" r:id="rId37"/>
    <p:sldId id="388" r:id="rId38"/>
    <p:sldId id="389" r:id="rId39"/>
    <p:sldId id="390" r:id="rId40"/>
    <p:sldId id="391" r:id="rId41"/>
    <p:sldId id="392" r:id="rId42"/>
    <p:sldId id="393" r:id="rId43"/>
  </p:sldIdLst>
  <p:sldSz cx="9144000" cy="5143500" type="screen16x9"/>
  <p:notesSz cx="6858000" cy="9144000"/>
  <p:embeddedFontLst>
    <p:embeddedFont>
      <p:font typeface="Lato" panose="020F0502020204030203" pitchFamily="34" charset="0"/>
      <p:regular r:id="rId45"/>
      <p:bold r:id="rId46"/>
      <p:italic r:id="rId47"/>
      <p:boldItalic r:id="rId48"/>
    </p:embeddedFont>
    <p:embeddedFont>
      <p:font typeface="Montserrat" panose="00000500000000000000"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77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27e4cebff87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27e4cebff87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29fc693fe4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29fc693fe4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g29fc693fe4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3" name="Google Shape;1333;g29fc693fe4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29fc693fe4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29fc693fe4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4"/>
        <p:cNvGrpSpPr/>
        <p:nvPr/>
      </p:nvGrpSpPr>
      <p:grpSpPr>
        <a:xfrm>
          <a:off x="0" y="0"/>
          <a:ext cx="0" cy="0"/>
          <a:chOff x="0" y="0"/>
          <a:chExt cx="0" cy="0"/>
        </a:xfrm>
      </p:grpSpPr>
      <p:sp>
        <p:nvSpPr>
          <p:cNvPr id="1345" name="Google Shape;1345;g29f6ab3955a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6" name="Google Shape;1346;g29f6ab3955a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29f6ab3955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29f6ab3955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6"/>
        <p:cNvGrpSpPr/>
        <p:nvPr/>
      </p:nvGrpSpPr>
      <p:grpSpPr>
        <a:xfrm>
          <a:off x="0" y="0"/>
          <a:ext cx="0" cy="0"/>
          <a:chOff x="0" y="0"/>
          <a:chExt cx="0" cy="0"/>
        </a:xfrm>
      </p:grpSpPr>
      <p:sp>
        <p:nvSpPr>
          <p:cNvPr id="1367" name="Google Shape;1367;g280c7dd0a6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8" name="Google Shape;1368;g280c7dd0a6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6"/>
        <p:cNvGrpSpPr/>
        <p:nvPr/>
      </p:nvGrpSpPr>
      <p:grpSpPr>
        <a:xfrm>
          <a:off x="0" y="0"/>
          <a:ext cx="0" cy="0"/>
          <a:chOff x="0" y="0"/>
          <a:chExt cx="0" cy="0"/>
        </a:xfrm>
      </p:grpSpPr>
      <p:sp>
        <p:nvSpPr>
          <p:cNvPr id="1377" name="Google Shape;1377;g29f6ab3955a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8" name="Google Shape;1378;g29f6ab3955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g29f6ab3955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29f6ab3955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3"/>
        <p:cNvGrpSpPr/>
        <p:nvPr/>
      </p:nvGrpSpPr>
      <p:grpSpPr>
        <a:xfrm>
          <a:off x="0" y="0"/>
          <a:ext cx="0" cy="0"/>
          <a:chOff x="0" y="0"/>
          <a:chExt cx="0" cy="0"/>
        </a:xfrm>
      </p:grpSpPr>
      <p:sp>
        <p:nvSpPr>
          <p:cNvPr id="1394" name="Google Shape;1394;g29f6ab3955a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5" name="Google Shape;1395;g29f6ab3955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1"/>
        <p:cNvGrpSpPr/>
        <p:nvPr/>
      </p:nvGrpSpPr>
      <p:grpSpPr>
        <a:xfrm>
          <a:off x="0" y="0"/>
          <a:ext cx="0" cy="0"/>
          <a:chOff x="0" y="0"/>
          <a:chExt cx="0" cy="0"/>
        </a:xfrm>
      </p:grpSpPr>
      <p:sp>
        <p:nvSpPr>
          <p:cNvPr id="1402" name="Google Shape;1402;g29f6ab3955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3" name="Google Shape;1403;g29f6ab3955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g280c7dd0a6a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2" name="Google Shape;1262;g280c7dd0a6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29f6ab3955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29f6ab3955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0"/>
        <p:cNvGrpSpPr/>
        <p:nvPr/>
      </p:nvGrpSpPr>
      <p:grpSpPr>
        <a:xfrm>
          <a:off x="0" y="0"/>
          <a:ext cx="0" cy="0"/>
          <a:chOff x="0" y="0"/>
          <a:chExt cx="0" cy="0"/>
        </a:xfrm>
      </p:grpSpPr>
      <p:sp>
        <p:nvSpPr>
          <p:cNvPr id="1421" name="Google Shape;1421;g29f6ab3955a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2" name="Google Shape;1422;g29f6ab3955a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29fc693fe4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29fc693fe4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2"/>
        <p:cNvGrpSpPr/>
        <p:nvPr/>
      </p:nvGrpSpPr>
      <p:grpSpPr>
        <a:xfrm>
          <a:off x="0" y="0"/>
          <a:ext cx="0" cy="0"/>
          <a:chOff x="0" y="0"/>
          <a:chExt cx="0" cy="0"/>
        </a:xfrm>
      </p:grpSpPr>
      <p:sp>
        <p:nvSpPr>
          <p:cNvPr id="1453" name="Google Shape;1453;g29fc693fe4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4" name="Google Shape;1454;g29fc693fe4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29fc693fe41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29fc693fe41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29f6ab3955a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29f6ab3955a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9"/>
        <p:cNvGrpSpPr/>
        <p:nvPr/>
      </p:nvGrpSpPr>
      <p:grpSpPr>
        <a:xfrm>
          <a:off x="0" y="0"/>
          <a:ext cx="0" cy="0"/>
          <a:chOff x="0" y="0"/>
          <a:chExt cx="0" cy="0"/>
        </a:xfrm>
      </p:grpSpPr>
      <p:sp>
        <p:nvSpPr>
          <p:cNvPr id="1500" name="Google Shape;1500;g29fc693fe41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1" name="Google Shape;1501;g29fc693fe41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7"/>
        <p:cNvGrpSpPr/>
        <p:nvPr/>
      </p:nvGrpSpPr>
      <p:grpSpPr>
        <a:xfrm>
          <a:off x="0" y="0"/>
          <a:ext cx="0" cy="0"/>
          <a:chOff x="0" y="0"/>
          <a:chExt cx="0" cy="0"/>
        </a:xfrm>
      </p:grpSpPr>
      <p:sp>
        <p:nvSpPr>
          <p:cNvPr id="1518" name="Google Shape;1518;g29fc693fe41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9" name="Google Shape;1519;g29fc693fe41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9f6ab3955a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9f6ab3955a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29fc693fe41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29fc693fe41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280c7dd0a6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280c7dd0a6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3"/>
        <p:cNvGrpSpPr/>
        <p:nvPr/>
      </p:nvGrpSpPr>
      <p:grpSpPr>
        <a:xfrm>
          <a:off x="0" y="0"/>
          <a:ext cx="0" cy="0"/>
          <a:chOff x="0" y="0"/>
          <a:chExt cx="0" cy="0"/>
        </a:xfrm>
      </p:grpSpPr>
      <p:sp>
        <p:nvSpPr>
          <p:cNvPr id="1584" name="Google Shape;1584;g29f6ab3955a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5" name="Google Shape;1585;g29f6ab3955a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0"/>
        <p:cNvGrpSpPr/>
        <p:nvPr/>
      </p:nvGrpSpPr>
      <p:grpSpPr>
        <a:xfrm>
          <a:off x="0" y="0"/>
          <a:ext cx="0" cy="0"/>
          <a:chOff x="0" y="0"/>
          <a:chExt cx="0" cy="0"/>
        </a:xfrm>
      </p:grpSpPr>
      <p:sp>
        <p:nvSpPr>
          <p:cNvPr id="1591" name="Google Shape;1591;g29f6ab3955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2" name="Google Shape;1592;g29f6ab3955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0"/>
        <p:cNvGrpSpPr/>
        <p:nvPr/>
      </p:nvGrpSpPr>
      <p:grpSpPr>
        <a:xfrm>
          <a:off x="0" y="0"/>
          <a:ext cx="0" cy="0"/>
          <a:chOff x="0" y="0"/>
          <a:chExt cx="0" cy="0"/>
        </a:xfrm>
      </p:grpSpPr>
      <p:sp>
        <p:nvSpPr>
          <p:cNvPr id="1601" name="Google Shape;1601;g29f89986ba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2" name="Google Shape;1602;g29f89986ba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280c7dd0a6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280c7dd0a6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29f89986b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29f89986b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4"/>
        <p:cNvGrpSpPr/>
        <p:nvPr/>
      </p:nvGrpSpPr>
      <p:grpSpPr>
        <a:xfrm>
          <a:off x="0" y="0"/>
          <a:ext cx="0" cy="0"/>
          <a:chOff x="0" y="0"/>
          <a:chExt cx="0" cy="0"/>
        </a:xfrm>
      </p:grpSpPr>
      <p:sp>
        <p:nvSpPr>
          <p:cNvPr id="1625" name="Google Shape;1625;g29f89986ba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6" name="Google Shape;1626;g29f89986ba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80c7dd0a6a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80c7dd0a6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8"/>
        <p:cNvGrpSpPr/>
        <p:nvPr/>
      </p:nvGrpSpPr>
      <p:grpSpPr>
        <a:xfrm>
          <a:off x="0" y="0"/>
          <a:ext cx="0" cy="0"/>
          <a:chOff x="0" y="0"/>
          <a:chExt cx="0" cy="0"/>
        </a:xfrm>
      </p:grpSpPr>
      <p:sp>
        <p:nvSpPr>
          <p:cNvPr id="1639" name="Google Shape;1639;g29f89986ba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0" name="Google Shape;1640;g29f89986ba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280c7dd0a6a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280c7dd0a6a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29f89986ba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29f89986ba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29f6ab395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29f6ab395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p:cNvGrpSpPr/>
        <p:nvPr/>
      </p:nvGrpSpPr>
      <p:grpSpPr>
        <a:xfrm>
          <a:off x="0" y="0"/>
          <a:ext cx="0" cy="0"/>
          <a:chOff x="0" y="0"/>
          <a:chExt cx="0" cy="0"/>
        </a:xfrm>
      </p:grpSpPr>
      <p:sp>
        <p:nvSpPr>
          <p:cNvPr id="1660" name="Google Shape;1660;g29f89986baa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29f89986baa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6"/>
        <p:cNvGrpSpPr/>
        <p:nvPr/>
      </p:nvGrpSpPr>
      <p:grpSpPr>
        <a:xfrm>
          <a:off x="0" y="0"/>
          <a:ext cx="0" cy="0"/>
          <a:chOff x="0" y="0"/>
          <a:chExt cx="0" cy="0"/>
        </a:xfrm>
      </p:grpSpPr>
      <p:sp>
        <p:nvSpPr>
          <p:cNvPr id="1667" name="Google Shape;1667;g29f89986baa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8" name="Google Shape;1668;g29f89986baa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5"/>
        <p:cNvGrpSpPr/>
        <p:nvPr/>
      </p:nvGrpSpPr>
      <p:grpSpPr>
        <a:xfrm>
          <a:off x="0" y="0"/>
          <a:ext cx="0" cy="0"/>
          <a:chOff x="0" y="0"/>
          <a:chExt cx="0" cy="0"/>
        </a:xfrm>
      </p:grpSpPr>
      <p:sp>
        <p:nvSpPr>
          <p:cNvPr id="1676" name="Google Shape;1676;g280c7dd0a6a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7" name="Google Shape;1677;g280c7dd0a6a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9"/>
        <p:cNvGrpSpPr/>
        <p:nvPr/>
      </p:nvGrpSpPr>
      <p:grpSpPr>
        <a:xfrm>
          <a:off x="0" y="0"/>
          <a:ext cx="0" cy="0"/>
          <a:chOff x="0" y="0"/>
          <a:chExt cx="0" cy="0"/>
        </a:xfrm>
      </p:grpSpPr>
      <p:sp>
        <p:nvSpPr>
          <p:cNvPr id="1280" name="Google Shape;1280;g29f6ab3955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1" name="Google Shape;1281;g29f6ab3955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7"/>
        <p:cNvGrpSpPr/>
        <p:nvPr/>
      </p:nvGrpSpPr>
      <p:grpSpPr>
        <a:xfrm>
          <a:off x="0" y="0"/>
          <a:ext cx="0" cy="0"/>
          <a:chOff x="0" y="0"/>
          <a:chExt cx="0" cy="0"/>
        </a:xfrm>
      </p:grpSpPr>
      <p:sp>
        <p:nvSpPr>
          <p:cNvPr id="1298" name="Google Shape;1298;g29fc693fe4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9" name="Google Shape;1299;g29fc693fe4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3"/>
        <p:cNvGrpSpPr/>
        <p:nvPr/>
      </p:nvGrpSpPr>
      <p:grpSpPr>
        <a:xfrm>
          <a:off x="0" y="0"/>
          <a:ext cx="0" cy="0"/>
          <a:chOff x="0" y="0"/>
          <a:chExt cx="0" cy="0"/>
        </a:xfrm>
      </p:grpSpPr>
      <p:sp>
        <p:nvSpPr>
          <p:cNvPr id="1304" name="Google Shape;1304;g29fc693fe4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5" name="Google Shape;1305;g29fc693fe4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29fc693fe4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29fc693fe4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7"/>
        <p:cNvGrpSpPr/>
        <p:nvPr/>
      </p:nvGrpSpPr>
      <p:grpSpPr>
        <a:xfrm>
          <a:off x="0" y="0"/>
          <a:ext cx="0" cy="0"/>
          <a:chOff x="0" y="0"/>
          <a:chExt cx="0" cy="0"/>
        </a:xfrm>
      </p:grpSpPr>
      <p:sp>
        <p:nvSpPr>
          <p:cNvPr id="1318" name="Google Shape;1318;g29fc693fe4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29fc693fe4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3" name="Google Shape;1253;p110"/>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fr"/>
              <a:t>Cours 5 : Présentation des principales solutions du marché</a:t>
            </a:r>
            <a:endParaRPr/>
          </a:p>
        </p:txBody>
      </p:sp>
      <p:pic>
        <p:nvPicPr>
          <p:cNvPr id="1254" name="Google Shape;1254;p110"/>
          <p:cNvPicPr preferRelativeResize="0"/>
          <p:nvPr/>
        </p:nvPicPr>
        <p:blipFill>
          <a:blip r:embed="rId3">
            <a:alphaModFix/>
          </a:blip>
          <a:stretch>
            <a:fillRect/>
          </a:stretch>
        </p:blipFill>
        <p:spPr>
          <a:xfrm>
            <a:off x="6595826" y="181473"/>
            <a:ext cx="1758300" cy="1098950"/>
          </a:xfrm>
          <a:prstGeom prst="rect">
            <a:avLst/>
          </a:prstGeom>
          <a:noFill/>
          <a:ln>
            <a:noFill/>
          </a:ln>
        </p:spPr>
      </p:pic>
      <p:pic>
        <p:nvPicPr>
          <p:cNvPr id="1255" name="Google Shape;1255;p110"/>
          <p:cNvPicPr preferRelativeResize="0"/>
          <p:nvPr/>
        </p:nvPicPr>
        <p:blipFill>
          <a:blip r:embed="rId4">
            <a:alphaModFix/>
          </a:blip>
          <a:stretch>
            <a:fillRect/>
          </a:stretch>
        </p:blipFill>
        <p:spPr>
          <a:xfrm>
            <a:off x="6064525" y="1388598"/>
            <a:ext cx="2820900" cy="524950"/>
          </a:xfrm>
          <a:prstGeom prst="rect">
            <a:avLst/>
          </a:prstGeom>
          <a:noFill/>
          <a:ln>
            <a:noFill/>
          </a:ln>
        </p:spPr>
      </p:pic>
      <p:pic>
        <p:nvPicPr>
          <p:cNvPr id="1256" name="Google Shape;1256;p110"/>
          <p:cNvPicPr preferRelativeResize="0"/>
          <p:nvPr/>
        </p:nvPicPr>
        <p:blipFill>
          <a:blip r:embed="rId5">
            <a:alphaModFix/>
          </a:blip>
          <a:stretch>
            <a:fillRect/>
          </a:stretch>
        </p:blipFill>
        <p:spPr>
          <a:xfrm>
            <a:off x="6064522" y="4371750"/>
            <a:ext cx="2820899" cy="731672"/>
          </a:xfrm>
          <a:prstGeom prst="rect">
            <a:avLst/>
          </a:prstGeom>
          <a:noFill/>
          <a:ln>
            <a:noFill/>
          </a:ln>
        </p:spPr>
      </p:pic>
      <p:pic>
        <p:nvPicPr>
          <p:cNvPr id="1257" name="Google Shape;1257;p110"/>
          <p:cNvPicPr preferRelativeResize="0"/>
          <p:nvPr/>
        </p:nvPicPr>
        <p:blipFill>
          <a:blip r:embed="rId6">
            <a:alphaModFix/>
          </a:blip>
          <a:stretch>
            <a:fillRect/>
          </a:stretch>
        </p:blipFill>
        <p:spPr>
          <a:xfrm>
            <a:off x="6816800" y="2021725"/>
            <a:ext cx="1316349" cy="761000"/>
          </a:xfrm>
          <a:prstGeom prst="rect">
            <a:avLst/>
          </a:prstGeom>
          <a:noFill/>
          <a:ln>
            <a:noFill/>
          </a:ln>
        </p:spPr>
      </p:pic>
      <p:pic>
        <p:nvPicPr>
          <p:cNvPr id="1258" name="Google Shape;1258;p110"/>
          <p:cNvPicPr preferRelativeResize="0"/>
          <p:nvPr/>
        </p:nvPicPr>
        <p:blipFill>
          <a:blip r:embed="rId7">
            <a:alphaModFix/>
          </a:blip>
          <a:stretch>
            <a:fillRect/>
          </a:stretch>
        </p:blipFill>
        <p:spPr>
          <a:xfrm>
            <a:off x="6883175" y="3686024"/>
            <a:ext cx="1183625" cy="614577"/>
          </a:xfrm>
          <a:prstGeom prst="rect">
            <a:avLst/>
          </a:prstGeom>
          <a:noFill/>
          <a:ln>
            <a:noFill/>
          </a:ln>
        </p:spPr>
      </p:pic>
      <p:pic>
        <p:nvPicPr>
          <p:cNvPr id="1259" name="Google Shape;1259;p110"/>
          <p:cNvPicPr preferRelativeResize="0"/>
          <p:nvPr/>
        </p:nvPicPr>
        <p:blipFill>
          <a:blip r:embed="rId8">
            <a:alphaModFix/>
          </a:blip>
          <a:stretch>
            <a:fillRect/>
          </a:stretch>
        </p:blipFill>
        <p:spPr>
          <a:xfrm>
            <a:off x="6520750" y="2853875"/>
            <a:ext cx="1908450" cy="761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1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329" name="Google Shape;1329;p1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30" name="Google Shape;1330;p119"/>
          <p:cNvPicPr preferRelativeResize="0"/>
          <p:nvPr/>
        </p:nvPicPr>
        <p:blipFill>
          <a:blip r:embed="rId3">
            <a:alphaModFix/>
          </a:blip>
          <a:stretch>
            <a:fillRect/>
          </a:stretch>
        </p:blipFill>
        <p:spPr>
          <a:xfrm>
            <a:off x="9525" y="0"/>
            <a:ext cx="912495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4"/>
        <p:cNvGrpSpPr/>
        <p:nvPr/>
      </p:nvGrpSpPr>
      <p:grpSpPr>
        <a:xfrm>
          <a:off x="0" y="0"/>
          <a:ext cx="0" cy="0"/>
          <a:chOff x="0" y="0"/>
          <a:chExt cx="0" cy="0"/>
        </a:xfrm>
      </p:grpSpPr>
      <p:sp>
        <p:nvSpPr>
          <p:cNvPr id="1335" name="Google Shape;1335;p1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336" name="Google Shape;1336;p1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37" name="Google Shape;1337;p120"/>
          <p:cNvPicPr preferRelativeResize="0"/>
          <p:nvPr/>
        </p:nvPicPr>
        <p:blipFill>
          <a:blip r:embed="rId3">
            <a:alphaModFix/>
          </a:blip>
          <a:stretch>
            <a:fillRect/>
          </a:stretch>
        </p:blipFill>
        <p:spPr>
          <a:xfrm>
            <a:off x="23813" y="0"/>
            <a:ext cx="9096375"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1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Démonstration de DynamoDB sur AWS</a:t>
            </a:r>
            <a:endParaRPr/>
          </a:p>
        </p:txBody>
      </p:sp>
      <p:pic>
        <p:nvPicPr>
          <p:cNvPr id="1343" name="Google Shape;1343;p121"/>
          <p:cNvPicPr preferRelativeResize="0"/>
          <p:nvPr/>
        </p:nvPicPr>
        <p:blipFill>
          <a:blip r:embed="rId3">
            <a:alphaModFix/>
          </a:blip>
          <a:stretch>
            <a:fillRect/>
          </a:stretch>
        </p:blipFill>
        <p:spPr>
          <a:xfrm>
            <a:off x="2806575" y="1307850"/>
            <a:ext cx="3530850" cy="3530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7"/>
        <p:cNvGrpSpPr/>
        <p:nvPr/>
      </p:nvGrpSpPr>
      <p:grpSpPr>
        <a:xfrm>
          <a:off x="0" y="0"/>
          <a:ext cx="0" cy="0"/>
          <a:chOff x="0" y="0"/>
          <a:chExt cx="0" cy="0"/>
        </a:xfrm>
      </p:grpSpPr>
      <p:sp>
        <p:nvSpPr>
          <p:cNvPr id="1348" name="Google Shape;1348;p1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Etude de cas : Etude des solutions en Cloud Programming</a:t>
            </a:r>
            <a:endParaRPr/>
          </a:p>
        </p:txBody>
      </p:sp>
      <p:sp>
        <p:nvSpPr>
          <p:cNvPr id="1349" name="Google Shape;1349;p122"/>
          <p:cNvSpPr txBox="1">
            <a:spLocks noGrp="1"/>
          </p:cNvSpPr>
          <p:nvPr>
            <p:ph type="body" idx="1"/>
          </p:nvPr>
        </p:nvSpPr>
        <p:spPr>
          <a:xfrm>
            <a:off x="1297500" y="1567550"/>
            <a:ext cx="7038900" cy="698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Par groupes, vous allez effectuer une recherche et une présentation sur les solutions du marché suivantes :</a:t>
            </a:r>
            <a:endParaRPr/>
          </a:p>
        </p:txBody>
      </p:sp>
      <p:sp>
        <p:nvSpPr>
          <p:cNvPr id="1350" name="Google Shape;1350;p122"/>
          <p:cNvSpPr/>
          <p:nvPr/>
        </p:nvSpPr>
        <p:spPr>
          <a:xfrm>
            <a:off x="2214938" y="2622750"/>
            <a:ext cx="2367600" cy="530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Google File System</a:t>
            </a:r>
            <a:endParaRPr>
              <a:latin typeface="Lato"/>
              <a:ea typeface="Lato"/>
              <a:cs typeface="Lato"/>
              <a:sym typeface="Lato"/>
            </a:endParaRPr>
          </a:p>
        </p:txBody>
      </p:sp>
      <p:sp>
        <p:nvSpPr>
          <p:cNvPr id="1351" name="Google Shape;1351;p122"/>
          <p:cNvSpPr/>
          <p:nvPr/>
        </p:nvSpPr>
        <p:spPr>
          <a:xfrm>
            <a:off x="5051363" y="2622750"/>
            <a:ext cx="2367600" cy="530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Hadoop</a:t>
            </a:r>
            <a:endParaRPr>
              <a:latin typeface="Lato"/>
              <a:ea typeface="Lato"/>
              <a:cs typeface="Lato"/>
              <a:sym typeface="Lato"/>
            </a:endParaRPr>
          </a:p>
        </p:txBody>
      </p:sp>
      <p:sp>
        <p:nvSpPr>
          <p:cNvPr id="1352" name="Google Shape;1352;p122"/>
          <p:cNvSpPr/>
          <p:nvPr/>
        </p:nvSpPr>
        <p:spPr>
          <a:xfrm>
            <a:off x="2214938" y="3683425"/>
            <a:ext cx="2367600" cy="530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Apache Sparks</a:t>
            </a:r>
            <a:endParaRPr>
              <a:latin typeface="Lato"/>
              <a:ea typeface="Lato"/>
              <a:cs typeface="Lato"/>
              <a:sym typeface="Lato"/>
            </a:endParaRPr>
          </a:p>
        </p:txBody>
      </p:sp>
      <p:sp>
        <p:nvSpPr>
          <p:cNvPr id="1353" name="Google Shape;1353;p122"/>
          <p:cNvSpPr/>
          <p:nvPr/>
        </p:nvSpPr>
        <p:spPr>
          <a:xfrm>
            <a:off x="5010513" y="3683425"/>
            <a:ext cx="2367600" cy="530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Apache Cassandra</a:t>
            </a:r>
            <a:endParaRPr>
              <a:latin typeface="Lato"/>
              <a:ea typeface="Lato"/>
              <a:cs typeface="Lato"/>
              <a:sym typeface="Lato"/>
            </a:endParaRPr>
          </a:p>
        </p:txBody>
      </p:sp>
      <p:sp>
        <p:nvSpPr>
          <p:cNvPr id="1354" name="Google Shape;1354;p122"/>
          <p:cNvSpPr txBox="1"/>
          <p:nvPr/>
        </p:nvSpPr>
        <p:spPr>
          <a:xfrm>
            <a:off x="2817050" y="2291200"/>
            <a:ext cx="1163400" cy="30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Groupe 1</a:t>
            </a:r>
            <a:endParaRPr sz="1300">
              <a:solidFill>
                <a:schemeClr val="lt1"/>
              </a:solidFill>
              <a:latin typeface="Lato"/>
              <a:ea typeface="Lato"/>
              <a:cs typeface="Lato"/>
              <a:sym typeface="Lato"/>
            </a:endParaRPr>
          </a:p>
        </p:txBody>
      </p:sp>
      <p:sp>
        <p:nvSpPr>
          <p:cNvPr id="1355" name="Google Shape;1355;p122"/>
          <p:cNvSpPr txBox="1"/>
          <p:nvPr/>
        </p:nvSpPr>
        <p:spPr>
          <a:xfrm>
            <a:off x="5653475" y="2342638"/>
            <a:ext cx="1163400" cy="30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Groupe 2</a:t>
            </a:r>
            <a:endParaRPr sz="1300">
              <a:solidFill>
                <a:schemeClr val="lt1"/>
              </a:solidFill>
              <a:latin typeface="Lato"/>
              <a:ea typeface="Lato"/>
              <a:cs typeface="Lato"/>
              <a:sym typeface="Lato"/>
            </a:endParaRPr>
          </a:p>
        </p:txBody>
      </p:sp>
      <p:sp>
        <p:nvSpPr>
          <p:cNvPr id="1356" name="Google Shape;1356;p122"/>
          <p:cNvSpPr txBox="1"/>
          <p:nvPr/>
        </p:nvSpPr>
        <p:spPr>
          <a:xfrm>
            <a:off x="2817050" y="3377425"/>
            <a:ext cx="1163400" cy="30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Groupe 3</a:t>
            </a:r>
            <a:endParaRPr sz="1300">
              <a:solidFill>
                <a:schemeClr val="lt1"/>
              </a:solidFill>
              <a:latin typeface="Lato"/>
              <a:ea typeface="Lato"/>
              <a:cs typeface="Lato"/>
              <a:sym typeface="Lato"/>
            </a:endParaRPr>
          </a:p>
        </p:txBody>
      </p:sp>
      <p:sp>
        <p:nvSpPr>
          <p:cNvPr id="1357" name="Google Shape;1357;p122"/>
          <p:cNvSpPr txBox="1"/>
          <p:nvPr/>
        </p:nvSpPr>
        <p:spPr>
          <a:xfrm>
            <a:off x="5612625" y="3377425"/>
            <a:ext cx="1163400" cy="30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Groupe 4</a:t>
            </a:r>
            <a:endParaRPr sz="130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2" name="Google Shape;1362;p1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Google File System (GFS)</a:t>
            </a:r>
            <a:endParaRPr/>
          </a:p>
        </p:txBody>
      </p:sp>
      <p:sp>
        <p:nvSpPr>
          <p:cNvPr id="1363" name="Google Shape;1363;p1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GFS a été conçu pour répondre aux besoins de stockage de données dans les applications Google. il est optimisé pour la gestion de fichiers de taille importante.</a:t>
            </a:r>
            <a:endParaRPr/>
          </a:p>
        </p:txBody>
      </p:sp>
      <p:pic>
        <p:nvPicPr>
          <p:cNvPr id="1364" name="Google Shape;1364;p123"/>
          <p:cNvPicPr preferRelativeResize="0"/>
          <p:nvPr/>
        </p:nvPicPr>
        <p:blipFill>
          <a:blip r:embed="rId3">
            <a:alphaModFix/>
          </a:blip>
          <a:stretch>
            <a:fillRect/>
          </a:stretch>
        </p:blipFill>
        <p:spPr>
          <a:xfrm>
            <a:off x="817225" y="2398929"/>
            <a:ext cx="7509550" cy="1397475"/>
          </a:xfrm>
          <a:prstGeom prst="rect">
            <a:avLst/>
          </a:prstGeom>
          <a:noFill/>
          <a:ln>
            <a:noFill/>
          </a:ln>
        </p:spPr>
      </p:pic>
      <p:sp>
        <p:nvSpPr>
          <p:cNvPr id="1365" name="Google Shape;1365;p123"/>
          <p:cNvSpPr txBox="1"/>
          <p:nvPr/>
        </p:nvSpPr>
        <p:spPr>
          <a:xfrm rot="1693307">
            <a:off x="7004537" y="682434"/>
            <a:ext cx="2255302" cy="7245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a:solidFill>
                  <a:schemeClr val="lt1"/>
                </a:solidFill>
                <a:latin typeface="Lato"/>
                <a:ea typeface="Lato"/>
                <a:cs typeface="Lato"/>
                <a:sym typeface="Lato"/>
              </a:rPr>
              <a:t>Remplacé par Colossus</a:t>
            </a:r>
            <a:endParaRPr sz="1300">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9"/>
        <p:cNvGrpSpPr/>
        <p:nvPr/>
      </p:nvGrpSpPr>
      <p:grpSpPr>
        <a:xfrm>
          <a:off x="0" y="0"/>
          <a:ext cx="0" cy="0"/>
          <a:chOff x="0" y="0"/>
          <a:chExt cx="0" cy="0"/>
        </a:xfrm>
      </p:grpSpPr>
      <p:sp>
        <p:nvSpPr>
          <p:cNvPr id="1370" name="Google Shape;1370;p1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Google File System (GFS)</a:t>
            </a:r>
            <a:endParaRPr/>
          </a:p>
        </p:txBody>
      </p:sp>
      <p:sp>
        <p:nvSpPr>
          <p:cNvPr id="1371" name="Google Shape;1371;p124"/>
          <p:cNvSpPr txBox="1">
            <a:spLocks noGrp="1"/>
          </p:cNvSpPr>
          <p:nvPr>
            <p:ph type="body" idx="1"/>
          </p:nvPr>
        </p:nvSpPr>
        <p:spPr>
          <a:xfrm>
            <a:off x="1297500" y="1394075"/>
            <a:ext cx="7038900" cy="693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GFS est un système de fichiers distribué développé par Google pour gérer efficacement de grandes quantités de données.</a:t>
            </a:r>
            <a:endParaRPr/>
          </a:p>
        </p:txBody>
      </p:sp>
      <p:sp>
        <p:nvSpPr>
          <p:cNvPr id="1372" name="Google Shape;1372;p124"/>
          <p:cNvSpPr/>
          <p:nvPr/>
        </p:nvSpPr>
        <p:spPr>
          <a:xfrm>
            <a:off x="1533325" y="2087975"/>
            <a:ext cx="2571900" cy="575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Redondance des données</a:t>
            </a:r>
            <a:endParaRPr>
              <a:latin typeface="Lato"/>
              <a:ea typeface="Lato"/>
              <a:cs typeface="Lato"/>
              <a:sym typeface="Lato"/>
            </a:endParaRPr>
          </a:p>
        </p:txBody>
      </p:sp>
      <p:sp>
        <p:nvSpPr>
          <p:cNvPr id="1373" name="Google Shape;1373;p124"/>
          <p:cNvSpPr/>
          <p:nvPr/>
        </p:nvSpPr>
        <p:spPr>
          <a:xfrm>
            <a:off x="5339225" y="2087975"/>
            <a:ext cx="2571900" cy="575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Haute performance</a:t>
            </a:r>
            <a:endParaRPr>
              <a:latin typeface="Lato"/>
              <a:ea typeface="Lato"/>
              <a:cs typeface="Lato"/>
              <a:sym typeface="Lato"/>
            </a:endParaRPr>
          </a:p>
        </p:txBody>
      </p:sp>
      <p:sp>
        <p:nvSpPr>
          <p:cNvPr id="1374" name="Google Shape;1374;p124"/>
          <p:cNvSpPr/>
          <p:nvPr/>
        </p:nvSpPr>
        <p:spPr>
          <a:xfrm>
            <a:off x="5339100" y="2775900"/>
            <a:ext cx="2571900" cy="208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Efficacité dans la gestion des fichiers volumineux et les multiples lectures en parallèle</a:t>
            </a:r>
            <a:endParaRPr>
              <a:latin typeface="Lato"/>
              <a:ea typeface="Lato"/>
              <a:cs typeface="Lato"/>
              <a:sym typeface="Lato"/>
            </a:endParaRPr>
          </a:p>
        </p:txBody>
      </p:sp>
      <p:sp>
        <p:nvSpPr>
          <p:cNvPr id="1375" name="Google Shape;1375;p124"/>
          <p:cNvSpPr/>
          <p:nvPr/>
        </p:nvSpPr>
        <p:spPr>
          <a:xfrm>
            <a:off x="1477225" y="2775850"/>
            <a:ext cx="2628000" cy="208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GFS réplique automatiquement les données pour garantir leur disponibilité en cas de défaillance matérielle</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9"/>
        <p:cNvGrpSpPr/>
        <p:nvPr/>
      </p:nvGrpSpPr>
      <p:grpSpPr>
        <a:xfrm>
          <a:off x="0" y="0"/>
          <a:ext cx="0" cy="0"/>
          <a:chOff x="0" y="0"/>
          <a:chExt cx="0" cy="0"/>
        </a:xfrm>
      </p:grpSpPr>
      <p:sp>
        <p:nvSpPr>
          <p:cNvPr id="1380" name="Google Shape;1380;p1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Google File System (GFS)</a:t>
            </a:r>
            <a:endParaRPr/>
          </a:p>
        </p:txBody>
      </p:sp>
      <p:pic>
        <p:nvPicPr>
          <p:cNvPr id="1381" name="Google Shape;1381;p125"/>
          <p:cNvPicPr preferRelativeResize="0"/>
          <p:nvPr/>
        </p:nvPicPr>
        <p:blipFill>
          <a:blip r:embed="rId3">
            <a:alphaModFix/>
          </a:blip>
          <a:stretch>
            <a:fillRect/>
          </a:stretch>
        </p:blipFill>
        <p:spPr>
          <a:xfrm>
            <a:off x="1600725" y="1235725"/>
            <a:ext cx="5942526" cy="35308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5"/>
        <p:cNvGrpSpPr/>
        <p:nvPr/>
      </p:nvGrpSpPr>
      <p:grpSpPr>
        <a:xfrm>
          <a:off x="0" y="0"/>
          <a:ext cx="0" cy="0"/>
          <a:chOff x="0" y="0"/>
          <a:chExt cx="0" cy="0"/>
        </a:xfrm>
      </p:grpSpPr>
      <p:sp>
        <p:nvSpPr>
          <p:cNvPr id="1386" name="Google Shape;1386;p1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Google File System (GFS)</a:t>
            </a:r>
            <a:endParaRPr/>
          </a:p>
        </p:txBody>
      </p:sp>
      <p:pic>
        <p:nvPicPr>
          <p:cNvPr id="1387" name="Google Shape;1387;p126"/>
          <p:cNvPicPr preferRelativeResize="0"/>
          <p:nvPr/>
        </p:nvPicPr>
        <p:blipFill>
          <a:blip r:embed="rId3">
            <a:alphaModFix/>
          </a:blip>
          <a:stretch>
            <a:fillRect/>
          </a:stretch>
        </p:blipFill>
        <p:spPr>
          <a:xfrm>
            <a:off x="1600725" y="1235725"/>
            <a:ext cx="5942526" cy="3530851"/>
          </a:xfrm>
          <a:prstGeom prst="rect">
            <a:avLst/>
          </a:prstGeom>
          <a:noFill/>
          <a:ln>
            <a:noFill/>
          </a:ln>
        </p:spPr>
      </p:pic>
      <p:sp>
        <p:nvSpPr>
          <p:cNvPr id="1388" name="Google Shape;1388;p126"/>
          <p:cNvSpPr/>
          <p:nvPr/>
        </p:nvSpPr>
        <p:spPr>
          <a:xfrm>
            <a:off x="5419250" y="1071550"/>
            <a:ext cx="1489800" cy="510300"/>
          </a:xfrm>
          <a:prstGeom prst="rect">
            <a:avLst/>
          </a:prstGeom>
          <a:noFill/>
          <a:ln w="28575" cap="flat" cmpd="sng">
            <a:solidFill>
              <a:srgbClr val="FFFFFF"/>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89" name="Google Shape;1389;p126"/>
          <p:cNvSpPr txBox="1"/>
          <p:nvPr/>
        </p:nvSpPr>
        <p:spPr>
          <a:xfrm>
            <a:off x="6315621" y="766182"/>
            <a:ext cx="20616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a:solidFill>
                  <a:schemeClr val="lt1"/>
                </a:solidFill>
                <a:latin typeface="Lato"/>
                <a:ea typeface="Lato"/>
                <a:cs typeface="Lato"/>
                <a:sym typeface="Lato"/>
              </a:rPr>
              <a:t>Chunk :  bloc de 64 Mo</a:t>
            </a:r>
            <a:endParaRPr sz="1300">
              <a:solidFill>
                <a:schemeClr val="lt1"/>
              </a:solidFill>
              <a:latin typeface="Lato"/>
              <a:ea typeface="Lato"/>
              <a:cs typeface="Lato"/>
              <a:sym typeface="Lato"/>
            </a:endParaRPr>
          </a:p>
        </p:txBody>
      </p:sp>
      <p:sp>
        <p:nvSpPr>
          <p:cNvPr id="1390" name="Google Shape;1390;p126"/>
          <p:cNvSpPr txBox="1"/>
          <p:nvPr/>
        </p:nvSpPr>
        <p:spPr>
          <a:xfrm>
            <a:off x="7011075" y="1071550"/>
            <a:ext cx="1816500" cy="9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a:solidFill>
                  <a:schemeClr val="lt1"/>
                </a:solidFill>
                <a:latin typeface="Lato"/>
                <a:ea typeface="Lato"/>
                <a:cs typeface="Lato"/>
                <a:sym typeface="Lato"/>
              </a:rPr>
              <a:t>Chaque chunk possède un ID unique de 64 bits</a:t>
            </a:r>
            <a:endParaRPr sz="1300">
              <a:solidFill>
                <a:schemeClr val="lt1"/>
              </a:solidFill>
              <a:latin typeface="Lato"/>
              <a:ea typeface="Lato"/>
              <a:cs typeface="Lato"/>
              <a:sym typeface="Lato"/>
            </a:endParaRPr>
          </a:p>
        </p:txBody>
      </p:sp>
      <p:sp>
        <p:nvSpPr>
          <p:cNvPr id="1391" name="Google Shape;1391;p126"/>
          <p:cNvSpPr/>
          <p:nvPr/>
        </p:nvSpPr>
        <p:spPr>
          <a:xfrm>
            <a:off x="5419250" y="2746000"/>
            <a:ext cx="1489800" cy="387900"/>
          </a:xfrm>
          <a:prstGeom prst="rect">
            <a:avLst/>
          </a:prstGeom>
          <a:noFill/>
          <a:ln w="28575" cap="flat" cmpd="sng">
            <a:solidFill>
              <a:srgbClr val="FFFFFF"/>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92" name="Google Shape;1392;p126"/>
          <p:cNvSpPr txBox="1"/>
          <p:nvPr/>
        </p:nvSpPr>
        <p:spPr>
          <a:xfrm>
            <a:off x="7163500" y="2482900"/>
            <a:ext cx="1816500" cy="9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a:solidFill>
                  <a:schemeClr val="lt1"/>
                </a:solidFill>
                <a:latin typeface="Lato"/>
                <a:ea typeface="Lato"/>
                <a:cs typeface="Lato"/>
                <a:sym typeface="Lato"/>
              </a:rPr>
              <a:t>Le fichier est répliqué en plusieurs exemplaires</a:t>
            </a:r>
            <a:endParaRPr sz="1300">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96"/>
        <p:cNvGrpSpPr/>
        <p:nvPr/>
      </p:nvGrpSpPr>
      <p:grpSpPr>
        <a:xfrm>
          <a:off x="0" y="0"/>
          <a:ext cx="0" cy="0"/>
          <a:chOff x="0" y="0"/>
          <a:chExt cx="0" cy="0"/>
        </a:xfrm>
      </p:grpSpPr>
      <p:sp>
        <p:nvSpPr>
          <p:cNvPr id="1397" name="Google Shape;1397;p1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Google File System (GFS)</a:t>
            </a:r>
            <a:endParaRPr/>
          </a:p>
        </p:txBody>
      </p:sp>
      <p:pic>
        <p:nvPicPr>
          <p:cNvPr id="1398" name="Google Shape;1398;p127"/>
          <p:cNvPicPr preferRelativeResize="0"/>
          <p:nvPr/>
        </p:nvPicPr>
        <p:blipFill>
          <a:blip r:embed="rId3">
            <a:alphaModFix/>
          </a:blip>
          <a:stretch>
            <a:fillRect/>
          </a:stretch>
        </p:blipFill>
        <p:spPr>
          <a:xfrm>
            <a:off x="1600725" y="1235725"/>
            <a:ext cx="5942526" cy="3530851"/>
          </a:xfrm>
          <a:prstGeom prst="rect">
            <a:avLst/>
          </a:prstGeom>
          <a:noFill/>
          <a:ln>
            <a:noFill/>
          </a:ln>
        </p:spPr>
      </p:pic>
      <p:sp>
        <p:nvSpPr>
          <p:cNvPr id="1399" name="Google Shape;1399;p127"/>
          <p:cNvSpPr/>
          <p:nvPr/>
        </p:nvSpPr>
        <p:spPr>
          <a:xfrm>
            <a:off x="3010575" y="1479750"/>
            <a:ext cx="2224800" cy="3286800"/>
          </a:xfrm>
          <a:prstGeom prst="rect">
            <a:avLst/>
          </a:prstGeom>
          <a:noFill/>
          <a:ln w="28575" cap="flat" cmpd="sng">
            <a:solidFill>
              <a:srgbClr val="FFFFFF"/>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00" name="Google Shape;1400;p127"/>
          <p:cNvSpPr txBox="1"/>
          <p:nvPr/>
        </p:nvSpPr>
        <p:spPr>
          <a:xfrm>
            <a:off x="3551475" y="1091850"/>
            <a:ext cx="14184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a:solidFill>
                  <a:schemeClr val="lt1"/>
                </a:solidFill>
                <a:latin typeface="Lato"/>
                <a:ea typeface="Lato"/>
                <a:cs typeface="Lato"/>
                <a:sym typeface="Lato"/>
              </a:rPr>
              <a:t>Noeuds (2 types)</a:t>
            </a:r>
            <a:endParaRPr sz="1300">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04"/>
        <p:cNvGrpSpPr/>
        <p:nvPr/>
      </p:nvGrpSpPr>
      <p:grpSpPr>
        <a:xfrm>
          <a:off x="0" y="0"/>
          <a:ext cx="0" cy="0"/>
          <a:chOff x="0" y="0"/>
          <a:chExt cx="0" cy="0"/>
        </a:xfrm>
      </p:grpSpPr>
      <p:sp>
        <p:nvSpPr>
          <p:cNvPr id="1405" name="Google Shape;1405;p1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Google File System (GFS)</a:t>
            </a:r>
            <a:endParaRPr/>
          </a:p>
        </p:txBody>
      </p:sp>
      <p:pic>
        <p:nvPicPr>
          <p:cNvPr id="1406" name="Google Shape;1406;p128"/>
          <p:cNvPicPr preferRelativeResize="0"/>
          <p:nvPr/>
        </p:nvPicPr>
        <p:blipFill>
          <a:blip r:embed="rId3">
            <a:alphaModFix/>
          </a:blip>
          <a:stretch>
            <a:fillRect/>
          </a:stretch>
        </p:blipFill>
        <p:spPr>
          <a:xfrm>
            <a:off x="1600725" y="1235725"/>
            <a:ext cx="5942526" cy="3530851"/>
          </a:xfrm>
          <a:prstGeom prst="rect">
            <a:avLst/>
          </a:prstGeom>
          <a:noFill/>
          <a:ln>
            <a:noFill/>
          </a:ln>
        </p:spPr>
      </p:pic>
      <p:sp>
        <p:nvSpPr>
          <p:cNvPr id="1407" name="Google Shape;1407;p128"/>
          <p:cNvSpPr/>
          <p:nvPr/>
        </p:nvSpPr>
        <p:spPr>
          <a:xfrm>
            <a:off x="3939275" y="1479750"/>
            <a:ext cx="1296000" cy="3286800"/>
          </a:xfrm>
          <a:prstGeom prst="rect">
            <a:avLst/>
          </a:prstGeom>
          <a:noFill/>
          <a:ln w="28575" cap="flat" cmpd="sng">
            <a:solidFill>
              <a:srgbClr val="FFFFFF"/>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08" name="Google Shape;1408;p128"/>
          <p:cNvSpPr txBox="1"/>
          <p:nvPr/>
        </p:nvSpPr>
        <p:spPr>
          <a:xfrm>
            <a:off x="2020650" y="959175"/>
            <a:ext cx="3449400" cy="39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a:solidFill>
                  <a:schemeClr val="lt1"/>
                </a:solidFill>
                <a:latin typeface="Lato"/>
                <a:ea typeface="Lato"/>
                <a:cs typeface="Lato"/>
                <a:sym typeface="Lato"/>
              </a:rPr>
              <a:t>Objectif : stocker les chunks et effectuer les accès en lecture et en écriture</a:t>
            </a:r>
            <a:endParaRPr sz="1300">
              <a:solidFill>
                <a:schemeClr val="lt1"/>
              </a:solidFill>
              <a:latin typeface="Lato"/>
              <a:ea typeface="Lato"/>
              <a:cs typeface="Lato"/>
              <a:sym typeface="Lato"/>
            </a:endParaRPr>
          </a:p>
        </p:txBody>
      </p:sp>
      <p:sp>
        <p:nvSpPr>
          <p:cNvPr id="1409" name="Google Shape;1409;p128"/>
          <p:cNvSpPr txBox="1"/>
          <p:nvPr/>
        </p:nvSpPr>
        <p:spPr>
          <a:xfrm>
            <a:off x="7235600" y="1255250"/>
            <a:ext cx="1816500" cy="34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a:solidFill>
                  <a:schemeClr val="lt1"/>
                </a:solidFill>
                <a:latin typeface="Lato"/>
                <a:ea typeface="Lato"/>
                <a:cs typeface="Lato"/>
                <a:sym typeface="Lato"/>
              </a:rPr>
              <a:t>Effectue l’opération d’écriture sur le bloc considéré comme “copie primaire” puis donne l’ordre aux copies secondaires d’effectuer la même opération.</a:t>
            </a:r>
            <a:endParaRPr sz="1300">
              <a:solidFill>
                <a:schemeClr val="lt1"/>
              </a:solidFill>
              <a:latin typeface="Lato"/>
              <a:ea typeface="Lato"/>
              <a:cs typeface="Lato"/>
              <a:sym typeface="Lato"/>
            </a:endParaRPr>
          </a:p>
          <a:p>
            <a:pPr marL="0" lvl="0" indent="0" algn="l" rtl="0">
              <a:spcBef>
                <a:spcPts val="0"/>
              </a:spcBef>
              <a:spcAft>
                <a:spcPts val="0"/>
              </a:spcAft>
              <a:buNone/>
            </a:pPr>
            <a:r>
              <a:rPr lang="fr" sz="1300">
                <a:solidFill>
                  <a:schemeClr val="lt1"/>
                </a:solidFill>
                <a:latin typeface="Lato"/>
                <a:ea typeface="Lato"/>
                <a:cs typeface="Lato"/>
                <a:sym typeface="Lato"/>
              </a:rPr>
              <a:t>Opérations d’écriture effectuées dans le même ordre sur toutes les répliques</a:t>
            </a:r>
            <a:endParaRPr sz="13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3"/>
        <p:cNvGrpSpPr/>
        <p:nvPr/>
      </p:nvGrpSpPr>
      <p:grpSpPr>
        <a:xfrm>
          <a:off x="0" y="0"/>
          <a:ext cx="0" cy="0"/>
          <a:chOff x="0" y="0"/>
          <a:chExt cx="0" cy="0"/>
        </a:xfrm>
      </p:grpSpPr>
      <p:sp>
        <p:nvSpPr>
          <p:cNvPr id="1264" name="Google Shape;1264;p11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principales solutions du marché</a:t>
            </a:r>
            <a:endParaRPr/>
          </a:p>
        </p:txBody>
      </p:sp>
      <p:sp>
        <p:nvSpPr>
          <p:cNvPr id="1265" name="Google Shape;1265;p11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fr"/>
              <a:t>Le Cloud Programming est un domaine qui englobe un ensemble d'outils et de technologies permettant de gérer et de traiter efficacement des données à grande échelle dans des environnements cloud. Les solutions suivantes sont parmi les plus populaires et largement utilisées dans ce domaine.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1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Google File System (GFS)</a:t>
            </a:r>
            <a:endParaRPr/>
          </a:p>
        </p:txBody>
      </p:sp>
      <p:pic>
        <p:nvPicPr>
          <p:cNvPr id="1415" name="Google Shape;1415;p129"/>
          <p:cNvPicPr preferRelativeResize="0"/>
          <p:nvPr/>
        </p:nvPicPr>
        <p:blipFill>
          <a:blip r:embed="rId3">
            <a:alphaModFix/>
          </a:blip>
          <a:stretch>
            <a:fillRect/>
          </a:stretch>
        </p:blipFill>
        <p:spPr>
          <a:xfrm>
            <a:off x="1600725" y="1235725"/>
            <a:ext cx="5942526" cy="3530851"/>
          </a:xfrm>
          <a:prstGeom prst="rect">
            <a:avLst/>
          </a:prstGeom>
          <a:noFill/>
          <a:ln>
            <a:noFill/>
          </a:ln>
        </p:spPr>
      </p:pic>
      <p:sp>
        <p:nvSpPr>
          <p:cNvPr id="1416" name="Google Shape;1416;p129"/>
          <p:cNvSpPr/>
          <p:nvPr/>
        </p:nvSpPr>
        <p:spPr>
          <a:xfrm>
            <a:off x="3031000" y="2643200"/>
            <a:ext cx="918600" cy="1285800"/>
          </a:xfrm>
          <a:prstGeom prst="rect">
            <a:avLst/>
          </a:prstGeom>
          <a:noFill/>
          <a:ln w="28575" cap="flat" cmpd="sng">
            <a:solidFill>
              <a:srgbClr val="FFFFFF"/>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17" name="Google Shape;1417;p129"/>
          <p:cNvSpPr txBox="1"/>
          <p:nvPr/>
        </p:nvSpPr>
        <p:spPr>
          <a:xfrm>
            <a:off x="1357300" y="1367500"/>
            <a:ext cx="1673700" cy="68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a:solidFill>
                  <a:schemeClr val="lt1"/>
                </a:solidFill>
                <a:latin typeface="Lato"/>
                <a:ea typeface="Lato"/>
                <a:cs typeface="Lato"/>
                <a:sym typeface="Lato"/>
              </a:rPr>
              <a:t>Le Master : gère toutes les métadonnées</a:t>
            </a:r>
            <a:endParaRPr sz="1300">
              <a:solidFill>
                <a:schemeClr val="lt1"/>
              </a:solidFill>
              <a:latin typeface="Lato"/>
              <a:ea typeface="Lato"/>
              <a:cs typeface="Lato"/>
              <a:sym typeface="Lato"/>
            </a:endParaRPr>
          </a:p>
        </p:txBody>
      </p:sp>
      <p:sp>
        <p:nvSpPr>
          <p:cNvPr id="1418" name="Google Shape;1418;p129"/>
          <p:cNvSpPr txBox="1"/>
          <p:nvPr/>
        </p:nvSpPr>
        <p:spPr>
          <a:xfrm>
            <a:off x="652450" y="3469125"/>
            <a:ext cx="1673700" cy="152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a:solidFill>
                  <a:schemeClr val="lt1"/>
                </a:solidFill>
                <a:latin typeface="Lato"/>
                <a:ea typeface="Lato"/>
                <a:cs typeface="Lato"/>
                <a:sym typeface="Lato"/>
              </a:rPr>
              <a:t>Métadonnées : </a:t>
            </a:r>
            <a:endParaRPr sz="1300">
              <a:solidFill>
                <a:schemeClr val="lt1"/>
              </a:solidFill>
              <a:latin typeface="Lato"/>
              <a:ea typeface="Lato"/>
              <a:cs typeface="Lato"/>
              <a:sym typeface="Lato"/>
            </a:endParaRPr>
          </a:p>
          <a:p>
            <a:pPr marL="0" lvl="0" indent="0" algn="l" rtl="0">
              <a:spcBef>
                <a:spcPts val="0"/>
              </a:spcBef>
              <a:spcAft>
                <a:spcPts val="0"/>
              </a:spcAft>
              <a:buNone/>
            </a:pPr>
            <a:r>
              <a:rPr lang="fr" sz="1300">
                <a:solidFill>
                  <a:schemeClr val="lt1"/>
                </a:solidFill>
                <a:latin typeface="Lato"/>
                <a:ea typeface="Lato"/>
                <a:cs typeface="Lato"/>
                <a:sym typeface="Lato"/>
              </a:rPr>
              <a:t>Informations du namespace</a:t>
            </a:r>
            <a:endParaRPr sz="1300">
              <a:solidFill>
                <a:schemeClr val="lt1"/>
              </a:solidFill>
              <a:latin typeface="Lato"/>
              <a:ea typeface="Lato"/>
              <a:cs typeface="Lato"/>
              <a:sym typeface="Lato"/>
            </a:endParaRPr>
          </a:p>
          <a:p>
            <a:pPr marL="0" lvl="0" indent="0" algn="l" rtl="0">
              <a:spcBef>
                <a:spcPts val="0"/>
              </a:spcBef>
              <a:spcAft>
                <a:spcPts val="0"/>
              </a:spcAft>
              <a:buNone/>
            </a:pPr>
            <a:r>
              <a:rPr lang="fr" sz="1300">
                <a:solidFill>
                  <a:schemeClr val="lt1"/>
                </a:solidFill>
                <a:latin typeface="Lato"/>
                <a:ea typeface="Lato"/>
                <a:cs typeface="Lato"/>
                <a:sym typeface="Lato"/>
              </a:rPr>
              <a:t>correspondance entre tous les fichiers et les chunks qui le composent </a:t>
            </a:r>
            <a:endParaRPr sz="1300">
              <a:solidFill>
                <a:schemeClr val="lt1"/>
              </a:solidFill>
              <a:latin typeface="Lato"/>
              <a:ea typeface="Lato"/>
              <a:cs typeface="Lato"/>
              <a:sym typeface="Lato"/>
            </a:endParaRPr>
          </a:p>
        </p:txBody>
      </p:sp>
      <p:sp>
        <p:nvSpPr>
          <p:cNvPr id="1419" name="Google Shape;1419;p129"/>
          <p:cNvSpPr txBox="1"/>
          <p:nvPr/>
        </p:nvSpPr>
        <p:spPr>
          <a:xfrm>
            <a:off x="7264850" y="1235725"/>
            <a:ext cx="1673700" cy="152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a:solidFill>
                  <a:schemeClr val="lt1"/>
                </a:solidFill>
                <a:latin typeface="Lato"/>
                <a:ea typeface="Lato"/>
                <a:cs typeface="Lato"/>
                <a:sym typeface="Lato"/>
              </a:rPr>
              <a:t>Donne les autorisations d’écriture sur les fichiers, vérifie l’intégrité des données stockées.</a:t>
            </a:r>
            <a:endParaRPr sz="1300">
              <a:solidFill>
                <a:schemeClr val="lt1"/>
              </a:solidFill>
              <a:latin typeface="Lato"/>
              <a:ea typeface="Lato"/>
              <a:cs typeface="Lato"/>
              <a:sym typeface="Lato"/>
            </a:endParaRPr>
          </a:p>
          <a:p>
            <a:pPr marL="0" lvl="0" indent="0" algn="l" rtl="0">
              <a:spcBef>
                <a:spcPts val="0"/>
              </a:spcBef>
              <a:spcAft>
                <a:spcPts val="0"/>
              </a:spcAft>
              <a:buNone/>
            </a:pPr>
            <a:r>
              <a:rPr lang="fr" sz="1300">
                <a:solidFill>
                  <a:schemeClr val="lt1"/>
                </a:solidFill>
                <a:latin typeface="Lato"/>
                <a:ea typeface="Lato"/>
                <a:cs typeface="Lato"/>
                <a:sym typeface="Lato"/>
              </a:rPr>
              <a:t>Détermine le placement des blocs dans le système ( “Load Balancer”)</a:t>
            </a: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a:p>
            <a:pPr marL="0" lvl="0" indent="0" algn="l" rtl="0">
              <a:spcBef>
                <a:spcPts val="0"/>
              </a:spcBef>
              <a:spcAft>
                <a:spcPts val="0"/>
              </a:spcAft>
              <a:buNone/>
            </a:pPr>
            <a:r>
              <a:rPr lang="fr" sz="1300">
                <a:solidFill>
                  <a:schemeClr val="lt1"/>
                </a:solidFill>
                <a:latin typeface="Lato"/>
                <a:ea typeface="Lato"/>
                <a:cs typeface="Lato"/>
                <a:sym typeface="Lato"/>
              </a:rPr>
              <a:t>Shadow Master : </a:t>
            </a:r>
            <a:endParaRPr sz="1300">
              <a:solidFill>
                <a:schemeClr val="lt1"/>
              </a:solidFill>
              <a:latin typeface="Lato"/>
              <a:ea typeface="Lato"/>
              <a:cs typeface="Lato"/>
              <a:sym typeface="Lato"/>
            </a:endParaRPr>
          </a:p>
          <a:p>
            <a:pPr marL="0" lvl="0" indent="0" algn="l" rtl="0">
              <a:spcBef>
                <a:spcPts val="0"/>
              </a:spcBef>
              <a:spcAft>
                <a:spcPts val="0"/>
              </a:spcAft>
              <a:buNone/>
            </a:pPr>
            <a:r>
              <a:rPr lang="fr" sz="1300">
                <a:solidFill>
                  <a:schemeClr val="lt1"/>
                </a:solidFill>
                <a:latin typeface="Lato"/>
                <a:ea typeface="Lato"/>
                <a:cs typeface="Lato"/>
                <a:sym typeface="Lato"/>
              </a:rPr>
              <a:t>Miroir du master en cas de problème</a:t>
            </a:r>
            <a:endParaRPr sz="1300">
              <a:solidFill>
                <a:schemeClr val="l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23"/>
        <p:cNvGrpSpPr/>
        <p:nvPr/>
      </p:nvGrpSpPr>
      <p:grpSpPr>
        <a:xfrm>
          <a:off x="0" y="0"/>
          <a:ext cx="0" cy="0"/>
          <a:chOff x="0" y="0"/>
          <a:chExt cx="0" cy="0"/>
        </a:xfrm>
      </p:grpSpPr>
      <p:sp>
        <p:nvSpPr>
          <p:cNvPr id="1424" name="Google Shape;1424;p130"/>
          <p:cNvSpPr txBox="1">
            <a:spLocks noGrp="1"/>
          </p:cNvSpPr>
          <p:nvPr>
            <p:ph type="title"/>
          </p:nvPr>
        </p:nvSpPr>
        <p:spPr>
          <a:xfrm>
            <a:off x="1297500" y="393750"/>
            <a:ext cx="7038900" cy="71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opérations dans GFS</a:t>
            </a:r>
            <a:endParaRPr/>
          </a:p>
        </p:txBody>
      </p:sp>
      <p:sp>
        <p:nvSpPr>
          <p:cNvPr id="1425" name="Google Shape;1425;p130"/>
          <p:cNvSpPr/>
          <p:nvPr/>
        </p:nvSpPr>
        <p:spPr>
          <a:xfrm>
            <a:off x="6286525" y="2194125"/>
            <a:ext cx="2735100" cy="18678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Lecture</a:t>
            </a:r>
            <a:endParaRPr b="1">
              <a:latin typeface="Lato"/>
              <a:ea typeface="Lato"/>
              <a:cs typeface="Lato"/>
              <a:sym typeface="Lato"/>
            </a:endParaRPr>
          </a:p>
          <a:p>
            <a:pPr marL="0" lvl="0" indent="0" algn="ctr" rtl="0">
              <a:spcBef>
                <a:spcPts val="0"/>
              </a:spcBef>
              <a:spcAft>
                <a:spcPts val="0"/>
              </a:spcAft>
              <a:buNone/>
            </a:pP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Pour effectuer une lecture, un client commence par demander au master l’adresse des machines possédant une copie du chunk qui l'intéresse. </a:t>
            </a:r>
            <a:endParaRPr>
              <a:latin typeface="Lato"/>
              <a:ea typeface="Lato"/>
              <a:cs typeface="Lato"/>
              <a:sym typeface="Lato"/>
            </a:endParaRPr>
          </a:p>
        </p:txBody>
      </p:sp>
      <p:sp>
        <p:nvSpPr>
          <p:cNvPr id="1426" name="Google Shape;1426;p130"/>
          <p:cNvSpPr/>
          <p:nvPr/>
        </p:nvSpPr>
        <p:spPr>
          <a:xfrm>
            <a:off x="367375" y="2724150"/>
            <a:ext cx="1336800" cy="714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Client</a:t>
            </a:r>
            <a:endParaRPr>
              <a:latin typeface="Lato"/>
              <a:ea typeface="Lato"/>
              <a:cs typeface="Lato"/>
              <a:sym typeface="Lato"/>
            </a:endParaRPr>
          </a:p>
        </p:txBody>
      </p:sp>
      <p:sp>
        <p:nvSpPr>
          <p:cNvPr id="1427" name="Google Shape;1427;p130"/>
          <p:cNvSpPr/>
          <p:nvPr/>
        </p:nvSpPr>
        <p:spPr>
          <a:xfrm>
            <a:off x="2551375" y="2795550"/>
            <a:ext cx="1224600" cy="5715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Master</a:t>
            </a:r>
            <a:endParaRPr>
              <a:solidFill>
                <a:schemeClr val="lt1"/>
              </a:solidFill>
              <a:latin typeface="Lato"/>
              <a:ea typeface="Lato"/>
              <a:cs typeface="Lato"/>
              <a:sym typeface="Lato"/>
            </a:endParaRPr>
          </a:p>
        </p:txBody>
      </p:sp>
      <p:sp>
        <p:nvSpPr>
          <p:cNvPr id="1428" name="Google Shape;1428;p130"/>
          <p:cNvSpPr/>
          <p:nvPr/>
        </p:nvSpPr>
        <p:spPr>
          <a:xfrm>
            <a:off x="4225025" y="1407788"/>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1</a:t>
            </a:r>
            <a:endParaRPr>
              <a:latin typeface="Lato"/>
              <a:ea typeface="Lato"/>
              <a:cs typeface="Lato"/>
              <a:sym typeface="Lato"/>
            </a:endParaRPr>
          </a:p>
        </p:txBody>
      </p:sp>
      <p:sp>
        <p:nvSpPr>
          <p:cNvPr id="1429" name="Google Shape;1429;p130"/>
          <p:cNvSpPr/>
          <p:nvPr/>
        </p:nvSpPr>
        <p:spPr>
          <a:xfrm>
            <a:off x="4225025" y="1989413"/>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2</a:t>
            </a:r>
            <a:endParaRPr>
              <a:latin typeface="Lato"/>
              <a:ea typeface="Lato"/>
              <a:cs typeface="Lato"/>
              <a:sym typeface="Lato"/>
            </a:endParaRPr>
          </a:p>
        </p:txBody>
      </p:sp>
      <p:sp>
        <p:nvSpPr>
          <p:cNvPr id="1430" name="Google Shape;1430;p130"/>
          <p:cNvSpPr/>
          <p:nvPr/>
        </p:nvSpPr>
        <p:spPr>
          <a:xfrm>
            <a:off x="4225025" y="2571038"/>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3</a:t>
            </a:r>
            <a:endParaRPr>
              <a:latin typeface="Lato"/>
              <a:ea typeface="Lato"/>
              <a:cs typeface="Lato"/>
              <a:sym typeface="Lato"/>
            </a:endParaRPr>
          </a:p>
        </p:txBody>
      </p:sp>
      <p:sp>
        <p:nvSpPr>
          <p:cNvPr id="1431" name="Google Shape;1431;p130"/>
          <p:cNvSpPr/>
          <p:nvPr/>
        </p:nvSpPr>
        <p:spPr>
          <a:xfrm>
            <a:off x="4225025" y="3152663"/>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4</a:t>
            </a:r>
            <a:endParaRPr>
              <a:latin typeface="Lato"/>
              <a:ea typeface="Lato"/>
              <a:cs typeface="Lato"/>
              <a:sym typeface="Lato"/>
            </a:endParaRPr>
          </a:p>
        </p:txBody>
      </p:sp>
      <p:sp>
        <p:nvSpPr>
          <p:cNvPr id="1432" name="Google Shape;1432;p130"/>
          <p:cNvSpPr/>
          <p:nvPr/>
        </p:nvSpPr>
        <p:spPr>
          <a:xfrm>
            <a:off x="4225025" y="3734288"/>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5</a:t>
            </a:r>
            <a:endParaRPr>
              <a:latin typeface="Lato"/>
              <a:ea typeface="Lato"/>
              <a:cs typeface="Lato"/>
              <a:sym typeface="Lato"/>
            </a:endParaRPr>
          </a:p>
        </p:txBody>
      </p:sp>
      <p:sp>
        <p:nvSpPr>
          <p:cNvPr id="1433" name="Google Shape;1433;p130"/>
          <p:cNvSpPr/>
          <p:nvPr/>
        </p:nvSpPr>
        <p:spPr>
          <a:xfrm>
            <a:off x="4225025" y="4315913"/>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6</a:t>
            </a:r>
            <a:endParaRPr>
              <a:latin typeface="Lato"/>
              <a:ea typeface="Lato"/>
              <a:cs typeface="Lato"/>
              <a:sym typeface="Lato"/>
            </a:endParaRPr>
          </a:p>
        </p:txBody>
      </p:sp>
      <p:cxnSp>
        <p:nvCxnSpPr>
          <p:cNvPr id="1434" name="Google Shape;1434;p130"/>
          <p:cNvCxnSpPr>
            <a:stCxn id="1426" idx="3"/>
            <a:endCxn id="1427" idx="1"/>
          </p:cNvCxnSpPr>
          <p:nvPr/>
        </p:nvCxnSpPr>
        <p:spPr>
          <a:xfrm>
            <a:off x="1704175" y="3081300"/>
            <a:ext cx="847200" cy="0"/>
          </a:xfrm>
          <a:prstGeom prst="straightConnector1">
            <a:avLst/>
          </a:prstGeom>
          <a:noFill/>
          <a:ln w="19050" cap="flat" cmpd="sng">
            <a:solidFill>
              <a:srgbClr val="FF0000"/>
            </a:solidFill>
            <a:prstDash val="solid"/>
            <a:round/>
            <a:headEnd type="none" w="med" len="med"/>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131"/>
          <p:cNvSpPr txBox="1">
            <a:spLocks noGrp="1"/>
          </p:cNvSpPr>
          <p:nvPr>
            <p:ph type="title"/>
          </p:nvPr>
        </p:nvSpPr>
        <p:spPr>
          <a:xfrm>
            <a:off x="1297500" y="393750"/>
            <a:ext cx="7038900" cy="71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opérations dans GFS</a:t>
            </a:r>
            <a:endParaRPr/>
          </a:p>
        </p:txBody>
      </p:sp>
      <p:sp>
        <p:nvSpPr>
          <p:cNvPr id="1440" name="Google Shape;1440;p131"/>
          <p:cNvSpPr/>
          <p:nvPr/>
        </p:nvSpPr>
        <p:spPr>
          <a:xfrm>
            <a:off x="6347775" y="2223200"/>
            <a:ext cx="2735100" cy="15111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Lecture</a:t>
            </a:r>
            <a:endParaRPr b="1">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Le master interroge les chunkservers qui possèdent le fichier.</a:t>
            </a:r>
            <a:endParaRPr>
              <a:latin typeface="Lato"/>
              <a:ea typeface="Lato"/>
              <a:cs typeface="Lato"/>
              <a:sym typeface="Lato"/>
            </a:endParaRPr>
          </a:p>
        </p:txBody>
      </p:sp>
      <p:sp>
        <p:nvSpPr>
          <p:cNvPr id="1441" name="Google Shape;1441;p131"/>
          <p:cNvSpPr/>
          <p:nvPr/>
        </p:nvSpPr>
        <p:spPr>
          <a:xfrm>
            <a:off x="367375" y="2724150"/>
            <a:ext cx="1336800" cy="714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Client</a:t>
            </a:r>
            <a:endParaRPr>
              <a:latin typeface="Lato"/>
              <a:ea typeface="Lato"/>
              <a:cs typeface="Lato"/>
              <a:sym typeface="Lato"/>
            </a:endParaRPr>
          </a:p>
        </p:txBody>
      </p:sp>
      <p:sp>
        <p:nvSpPr>
          <p:cNvPr id="1442" name="Google Shape;1442;p131"/>
          <p:cNvSpPr/>
          <p:nvPr/>
        </p:nvSpPr>
        <p:spPr>
          <a:xfrm>
            <a:off x="2551375" y="2795550"/>
            <a:ext cx="1224600" cy="5715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Master</a:t>
            </a:r>
            <a:endParaRPr>
              <a:solidFill>
                <a:schemeClr val="lt1"/>
              </a:solidFill>
              <a:latin typeface="Lato"/>
              <a:ea typeface="Lato"/>
              <a:cs typeface="Lato"/>
              <a:sym typeface="Lato"/>
            </a:endParaRPr>
          </a:p>
        </p:txBody>
      </p:sp>
      <p:sp>
        <p:nvSpPr>
          <p:cNvPr id="1443" name="Google Shape;1443;p131"/>
          <p:cNvSpPr/>
          <p:nvPr/>
        </p:nvSpPr>
        <p:spPr>
          <a:xfrm>
            <a:off x="4225025" y="1407788"/>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1</a:t>
            </a:r>
            <a:endParaRPr>
              <a:latin typeface="Lato"/>
              <a:ea typeface="Lato"/>
              <a:cs typeface="Lato"/>
              <a:sym typeface="Lato"/>
            </a:endParaRPr>
          </a:p>
        </p:txBody>
      </p:sp>
      <p:sp>
        <p:nvSpPr>
          <p:cNvPr id="1444" name="Google Shape;1444;p131"/>
          <p:cNvSpPr/>
          <p:nvPr/>
        </p:nvSpPr>
        <p:spPr>
          <a:xfrm>
            <a:off x="4225025" y="1989413"/>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2</a:t>
            </a:r>
            <a:endParaRPr>
              <a:latin typeface="Lato"/>
              <a:ea typeface="Lato"/>
              <a:cs typeface="Lato"/>
              <a:sym typeface="Lato"/>
            </a:endParaRPr>
          </a:p>
        </p:txBody>
      </p:sp>
      <p:sp>
        <p:nvSpPr>
          <p:cNvPr id="1445" name="Google Shape;1445;p131"/>
          <p:cNvSpPr/>
          <p:nvPr/>
        </p:nvSpPr>
        <p:spPr>
          <a:xfrm>
            <a:off x="4225025" y="2571038"/>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3</a:t>
            </a:r>
            <a:endParaRPr>
              <a:latin typeface="Lato"/>
              <a:ea typeface="Lato"/>
              <a:cs typeface="Lato"/>
              <a:sym typeface="Lato"/>
            </a:endParaRPr>
          </a:p>
        </p:txBody>
      </p:sp>
      <p:sp>
        <p:nvSpPr>
          <p:cNvPr id="1446" name="Google Shape;1446;p131"/>
          <p:cNvSpPr/>
          <p:nvPr/>
        </p:nvSpPr>
        <p:spPr>
          <a:xfrm>
            <a:off x="4225025" y="3152663"/>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4</a:t>
            </a:r>
            <a:endParaRPr>
              <a:latin typeface="Lato"/>
              <a:ea typeface="Lato"/>
              <a:cs typeface="Lato"/>
              <a:sym typeface="Lato"/>
            </a:endParaRPr>
          </a:p>
        </p:txBody>
      </p:sp>
      <p:sp>
        <p:nvSpPr>
          <p:cNvPr id="1447" name="Google Shape;1447;p131"/>
          <p:cNvSpPr/>
          <p:nvPr/>
        </p:nvSpPr>
        <p:spPr>
          <a:xfrm>
            <a:off x="4225025" y="3734288"/>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5</a:t>
            </a:r>
            <a:endParaRPr>
              <a:latin typeface="Lato"/>
              <a:ea typeface="Lato"/>
              <a:cs typeface="Lato"/>
              <a:sym typeface="Lato"/>
            </a:endParaRPr>
          </a:p>
        </p:txBody>
      </p:sp>
      <p:sp>
        <p:nvSpPr>
          <p:cNvPr id="1448" name="Google Shape;1448;p131"/>
          <p:cNvSpPr/>
          <p:nvPr/>
        </p:nvSpPr>
        <p:spPr>
          <a:xfrm>
            <a:off x="4225025" y="4315913"/>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6</a:t>
            </a:r>
            <a:endParaRPr>
              <a:latin typeface="Lato"/>
              <a:ea typeface="Lato"/>
              <a:cs typeface="Lato"/>
              <a:sym typeface="Lato"/>
            </a:endParaRPr>
          </a:p>
        </p:txBody>
      </p:sp>
      <p:cxnSp>
        <p:nvCxnSpPr>
          <p:cNvPr id="1449" name="Google Shape;1449;p131"/>
          <p:cNvCxnSpPr>
            <a:stCxn id="1442" idx="3"/>
            <a:endCxn id="1443" idx="1"/>
          </p:cNvCxnSpPr>
          <p:nvPr/>
        </p:nvCxnSpPr>
        <p:spPr>
          <a:xfrm rot="10800000" flipH="1">
            <a:off x="3775975" y="1627200"/>
            <a:ext cx="449100" cy="1454100"/>
          </a:xfrm>
          <a:prstGeom prst="straightConnector1">
            <a:avLst/>
          </a:prstGeom>
          <a:noFill/>
          <a:ln w="19050" cap="flat" cmpd="sng">
            <a:solidFill>
              <a:srgbClr val="FF0000"/>
            </a:solidFill>
            <a:prstDash val="dashDot"/>
            <a:round/>
            <a:headEnd type="none" w="med" len="med"/>
            <a:tailEnd type="triangle" w="med" len="med"/>
          </a:ln>
        </p:spPr>
      </p:cxnSp>
      <p:cxnSp>
        <p:nvCxnSpPr>
          <p:cNvPr id="1450" name="Google Shape;1450;p131"/>
          <p:cNvCxnSpPr>
            <a:stCxn id="1442" idx="3"/>
            <a:endCxn id="1445" idx="1"/>
          </p:cNvCxnSpPr>
          <p:nvPr/>
        </p:nvCxnSpPr>
        <p:spPr>
          <a:xfrm rot="10800000" flipH="1">
            <a:off x="3775975" y="2790600"/>
            <a:ext cx="449100" cy="290700"/>
          </a:xfrm>
          <a:prstGeom prst="straightConnector1">
            <a:avLst/>
          </a:prstGeom>
          <a:noFill/>
          <a:ln w="19050" cap="flat" cmpd="sng">
            <a:solidFill>
              <a:srgbClr val="FF0000"/>
            </a:solidFill>
            <a:prstDash val="dashDot"/>
            <a:round/>
            <a:headEnd type="none" w="med" len="med"/>
            <a:tailEnd type="triangle" w="med" len="med"/>
          </a:ln>
        </p:spPr>
      </p:cxnSp>
      <p:cxnSp>
        <p:nvCxnSpPr>
          <p:cNvPr id="1451" name="Google Shape;1451;p131"/>
          <p:cNvCxnSpPr>
            <a:stCxn id="1442" idx="3"/>
            <a:endCxn id="1447" idx="1"/>
          </p:cNvCxnSpPr>
          <p:nvPr/>
        </p:nvCxnSpPr>
        <p:spPr>
          <a:xfrm>
            <a:off x="3775975" y="3081300"/>
            <a:ext cx="449100" cy="872400"/>
          </a:xfrm>
          <a:prstGeom prst="straightConnector1">
            <a:avLst/>
          </a:prstGeom>
          <a:noFill/>
          <a:ln w="19050" cap="flat" cmpd="sng">
            <a:solidFill>
              <a:srgbClr val="FF0000"/>
            </a:solidFill>
            <a:prstDash val="dashDot"/>
            <a:round/>
            <a:headEnd type="none" w="med" len="med"/>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55"/>
        <p:cNvGrpSpPr/>
        <p:nvPr/>
      </p:nvGrpSpPr>
      <p:grpSpPr>
        <a:xfrm>
          <a:off x="0" y="0"/>
          <a:ext cx="0" cy="0"/>
          <a:chOff x="0" y="0"/>
          <a:chExt cx="0" cy="0"/>
        </a:xfrm>
      </p:grpSpPr>
      <p:sp>
        <p:nvSpPr>
          <p:cNvPr id="1456" name="Google Shape;1456;p132"/>
          <p:cNvSpPr txBox="1">
            <a:spLocks noGrp="1"/>
          </p:cNvSpPr>
          <p:nvPr>
            <p:ph type="title"/>
          </p:nvPr>
        </p:nvSpPr>
        <p:spPr>
          <a:xfrm>
            <a:off x="1297500" y="393750"/>
            <a:ext cx="7038900" cy="71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opérations dans GFS</a:t>
            </a:r>
            <a:endParaRPr/>
          </a:p>
        </p:txBody>
      </p:sp>
      <p:sp>
        <p:nvSpPr>
          <p:cNvPr id="1457" name="Google Shape;1457;p132"/>
          <p:cNvSpPr/>
          <p:nvPr/>
        </p:nvSpPr>
        <p:spPr>
          <a:xfrm>
            <a:off x="6613075" y="2624250"/>
            <a:ext cx="2428800" cy="9141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Lecture</a:t>
            </a:r>
            <a:endParaRPr b="1">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Le master renvoie la liste des machines. </a:t>
            </a:r>
            <a:endParaRPr>
              <a:latin typeface="Lato"/>
              <a:ea typeface="Lato"/>
              <a:cs typeface="Lato"/>
              <a:sym typeface="Lato"/>
            </a:endParaRPr>
          </a:p>
        </p:txBody>
      </p:sp>
      <p:sp>
        <p:nvSpPr>
          <p:cNvPr id="1458" name="Google Shape;1458;p132"/>
          <p:cNvSpPr/>
          <p:nvPr/>
        </p:nvSpPr>
        <p:spPr>
          <a:xfrm>
            <a:off x="367375" y="2724150"/>
            <a:ext cx="1336800" cy="714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Client</a:t>
            </a:r>
            <a:endParaRPr>
              <a:latin typeface="Lato"/>
              <a:ea typeface="Lato"/>
              <a:cs typeface="Lato"/>
              <a:sym typeface="Lato"/>
            </a:endParaRPr>
          </a:p>
        </p:txBody>
      </p:sp>
      <p:sp>
        <p:nvSpPr>
          <p:cNvPr id="1459" name="Google Shape;1459;p132"/>
          <p:cNvSpPr/>
          <p:nvPr/>
        </p:nvSpPr>
        <p:spPr>
          <a:xfrm>
            <a:off x="2551375" y="2795550"/>
            <a:ext cx="1224600" cy="5715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Master</a:t>
            </a:r>
            <a:endParaRPr>
              <a:solidFill>
                <a:schemeClr val="lt1"/>
              </a:solidFill>
              <a:latin typeface="Lato"/>
              <a:ea typeface="Lato"/>
              <a:cs typeface="Lato"/>
              <a:sym typeface="Lato"/>
            </a:endParaRPr>
          </a:p>
        </p:txBody>
      </p:sp>
      <p:sp>
        <p:nvSpPr>
          <p:cNvPr id="1460" name="Google Shape;1460;p132"/>
          <p:cNvSpPr/>
          <p:nvPr/>
        </p:nvSpPr>
        <p:spPr>
          <a:xfrm>
            <a:off x="4225025" y="1407788"/>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1</a:t>
            </a:r>
            <a:endParaRPr>
              <a:latin typeface="Lato"/>
              <a:ea typeface="Lato"/>
              <a:cs typeface="Lato"/>
              <a:sym typeface="Lato"/>
            </a:endParaRPr>
          </a:p>
        </p:txBody>
      </p:sp>
      <p:sp>
        <p:nvSpPr>
          <p:cNvPr id="1461" name="Google Shape;1461;p132"/>
          <p:cNvSpPr/>
          <p:nvPr/>
        </p:nvSpPr>
        <p:spPr>
          <a:xfrm>
            <a:off x="4225025" y="1989413"/>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2</a:t>
            </a:r>
            <a:endParaRPr>
              <a:latin typeface="Lato"/>
              <a:ea typeface="Lato"/>
              <a:cs typeface="Lato"/>
              <a:sym typeface="Lato"/>
            </a:endParaRPr>
          </a:p>
        </p:txBody>
      </p:sp>
      <p:sp>
        <p:nvSpPr>
          <p:cNvPr id="1462" name="Google Shape;1462;p132"/>
          <p:cNvSpPr/>
          <p:nvPr/>
        </p:nvSpPr>
        <p:spPr>
          <a:xfrm>
            <a:off x="4225025" y="2571038"/>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3</a:t>
            </a:r>
            <a:endParaRPr>
              <a:latin typeface="Lato"/>
              <a:ea typeface="Lato"/>
              <a:cs typeface="Lato"/>
              <a:sym typeface="Lato"/>
            </a:endParaRPr>
          </a:p>
        </p:txBody>
      </p:sp>
      <p:sp>
        <p:nvSpPr>
          <p:cNvPr id="1463" name="Google Shape;1463;p132"/>
          <p:cNvSpPr/>
          <p:nvPr/>
        </p:nvSpPr>
        <p:spPr>
          <a:xfrm>
            <a:off x="4225025" y="3152663"/>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4</a:t>
            </a:r>
            <a:endParaRPr>
              <a:latin typeface="Lato"/>
              <a:ea typeface="Lato"/>
              <a:cs typeface="Lato"/>
              <a:sym typeface="Lato"/>
            </a:endParaRPr>
          </a:p>
        </p:txBody>
      </p:sp>
      <p:sp>
        <p:nvSpPr>
          <p:cNvPr id="1464" name="Google Shape;1464;p132"/>
          <p:cNvSpPr/>
          <p:nvPr/>
        </p:nvSpPr>
        <p:spPr>
          <a:xfrm>
            <a:off x="4225025" y="3734288"/>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5</a:t>
            </a:r>
            <a:endParaRPr>
              <a:latin typeface="Lato"/>
              <a:ea typeface="Lato"/>
              <a:cs typeface="Lato"/>
              <a:sym typeface="Lato"/>
            </a:endParaRPr>
          </a:p>
        </p:txBody>
      </p:sp>
      <p:sp>
        <p:nvSpPr>
          <p:cNvPr id="1465" name="Google Shape;1465;p132"/>
          <p:cNvSpPr/>
          <p:nvPr/>
        </p:nvSpPr>
        <p:spPr>
          <a:xfrm>
            <a:off x="4225025" y="4315913"/>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6</a:t>
            </a:r>
            <a:endParaRPr>
              <a:latin typeface="Lato"/>
              <a:ea typeface="Lato"/>
              <a:cs typeface="Lato"/>
              <a:sym typeface="Lato"/>
            </a:endParaRPr>
          </a:p>
        </p:txBody>
      </p:sp>
      <p:cxnSp>
        <p:nvCxnSpPr>
          <p:cNvPr id="1466" name="Google Shape;1466;p132"/>
          <p:cNvCxnSpPr>
            <a:stCxn id="1458" idx="3"/>
            <a:endCxn id="1459" idx="1"/>
          </p:cNvCxnSpPr>
          <p:nvPr/>
        </p:nvCxnSpPr>
        <p:spPr>
          <a:xfrm>
            <a:off x="1704175" y="3081300"/>
            <a:ext cx="847200" cy="0"/>
          </a:xfrm>
          <a:prstGeom prst="straightConnector1">
            <a:avLst/>
          </a:prstGeom>
          <a:noFill/>
          <a:ln w="19050" cap="flat" cmpd="sng">
            <a:solidFill>
              <a:srgbClr val="FF0000"/>
            </a:solidFill>
            <a:prstDash val="solid"/>
            <a:round/>
            <a:headEnd type="triangl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sp>
        <p:nvSpPr>
          <p:cNvPr id="1471" name="Google Shape;1471;p133"/>
          <p:cNvSpPr txBox="1">
            <a:spLocks noGrp="1"/>
          </p:cNvSpPr>
          <p:nvPr>
            <p:ph type="title"/>
          </p:nvPr>
        </p:nvSpPr>
        <p:spPr>
          <a:xfrm>
            <a:off x="1297500" y="393750"/>
            <a:ext cx="7038900" cy="71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opérations dans GFS</a:t>
            </a:r>
            <a:endParaRPr/>
          </a:p>
        </p:txBody>
      </p:sp>
      <p:sp>
        <p:nvSpPr>
          <p:cNvPr id="1472" name="Google Shape;1472;p133"/>
          <p:cNvSpPr/>
          <p:nvPr/>
        </p:nvSpPr>
        <p:spPr>
          <a:xfrm>
            <a:off x="6266100" y="2325750"/>
            <a:ext cx="2735100" cy="15111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Lecture</a:t>
            </a:r>
            <a:endParaRPr b="1">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Le client s’adresse ensuite directement à l’un des chunkservers qui lui envoie les données désirées.</a:t>
            </a:r>
            <a:endParaRPr>
              <a:latin typeface="Lato"/>
              <a:ea typeface="Lato"/>
              <a:cs typeface="Lato"/>
              <a:sym typeface="Lato"/>
            </a:endParaRPr>
          </a:p>
        </p:txBody>
      </p:sp>
      <p:sp>
        <p:nvSpPr>
          <p:cNvPr id="1473" name="Google Shape;1473;p133"/>
          <p:cNvSpPr/>
          <p:nvPr/>
        </p:nvSpPr>
        <p:spPr>
          <a:xfrm>
            <a:off x="367375" y="2724150"/>
            <a:ext cx="1336800" cy="714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Client</a:t>
            </a:r>
            <a:endParaRPr>
              <a:latin typeface="Lato"/>
              <a:ea typeface="Lato"/>
              <a:cs typeface="Lato"/>
              <a:sym typeface="Lato"/>
            </a:endParaRPr>
          </a:p>
        </p:txBody>
      </p:sp>
      <p:sp>
        <p:nvSpPr>
          <p:cNvPr id="1474" name="Google Shape;1474;p133"/>
          <p:cNvSpPr/>
          <p:nvPr/>
        </p:nvSpPr>
        <p:spPr>
          <a:xfrm>
            <a:off x="2551375" y="2795550"/>
            <a:ext cx="1224600" cy="5715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Master</a:t>
            </a:r>
            <a:endParaRPr>
              <a:solidFill>
                <a:schemeClr val="lt1"/>
              </a:solidFill>
              <a:latin typeface="Lato"/>
              <a:ea typeface="Lato"/>
              <a:cs typeface="Lato"/>
              <a:sym typeface="Lato"/>
            </a:endParaRPr>
          </a:p>
        </p:txBody>
      </p:sp>
      <p:sp>
        <p:nvSpPr>
          <p:cNvPr id="1475" name="Google Shape;1475;p133"/>
          <p:cNvSpPr/>
          <p:nvPr/>
        </p:nvSpPr>
        <p:spPr>
          <a:xfrm>
            <a:off x="4225025" y="1407788"/>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1</a:t>
            </a:r>
            <a:endParaRPr>
              <a:latin typeface="Lato"/>
              <a:ea typeface="Lato"/>
              <a:cs typeface="Lato"/>
              <a:sym typeface="Lato"/>
            </a:endParaRPr>
          </a:p>
        </p:txBody>
      </p:sp>
      <p:sp>
        <p:nvSpPr>
          <p:cNvPr id="1476" name="Google Shape;1476;p133"/>
          <p:cNvSpPr/>
          <p:nvPr/>
        </p:nvSpPr>
        <p:spPr>
          <a:xfrm>
            <a:off x="4225025" y="1989413"/>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2</a:t>
            </a:r>
            <a:endParaRPr>
              <a:latin typeface="Lato"/>
              <a:ea typeface="Lato"/>
              <a:cs typeface="Lato"/>
              <a:sym typeface="Lato"/>
            </a:endParaRPr>
          </a:p>
        </p:txBody>
      </p:sp>
      <p:sp>
        <p:nvSpPr>
          <p:cNvPr id="1477" name="Google Shape;1477;p133"/>
          <p:cNvSpPr/>
          <p:nvPr/>
        </p:nvSpPr>
        <p:spPr>
          <a:xfrm>
            <a:off x="4225025" y="2571038"/>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3</a:t>
            </a:r>
            <a:endParaRPr>
              <a:latin typeface="Lato"/>
              <a:ea typeface="Lato"/>
              <a:cs typeface="Lato"/>
              <a:sym typeface="Lato"/>
            </a:endParaRPr>
          </a:p>
        </p:txBody>
      </p:sp>
      <p:sp>
        <p:nvSpPr>
          <p:cNvPr id="1478" name="Google Shape;1478;p133"/>
          <p:cNvSpPr/>
          <p:nvPr/>
        </p:nvSpPr>
        <p:spPr>
          <a:xfrm>
            <a:off x="4225025" y="3152663"/>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4</a:t>
            </a:r>
            <a:endParaRPr>
              <a:latin typeface="Lato"/>
              <a:ea typeface="Lato"/>
              <a:cs typeface="Lato"/>
              <a:sym typeface="Lato"/>
            </a:endParaRPr>
          </a:p>
        </p:txBody>
      </p:sp>
      <p:sp>
        <p:nvSpPr>
          <p:cNvPr id="1479" name="Google Shape;1479;p133"/>
          <p:cNvSpPr/>
          <p:nvPr/>
        </p:nvSpPr>
        <p:spPr>
          <a:xfrm>
            <a:off x="4225025" y="3734288"/>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5</a:t>
            </a:r>
            <a:endParaRPr>
              <a:latin typeface="Lato"/>
              <a:ea typeface="Lato"/>
              <a:cs typeface="Lato"/>
              <a:sym typeface="Lato"/>
            </a:endParaRPr>
          </a:p>
        </p:txBody>
      </p:sp>
      <p:sp>
        <p:nvSpPr>
          <p:cNvPr id="1480" name="Google Shape;1480;p133"/>
          <p:cNvSpPr/>
          <p:nvPr/>
        </p:nvSpPr>
        <p:spPr>
          <a:xfrm>
            <a:off x="4225025" y="4315913"/>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6</a:t>
            </a:r>
            <a:endParaRPr>
              <a:latin typeface="Lato"/>
              <a:ea typeface="Lato"/>
              <a:cs typeface="Lato"/>
              <a:sym typeface="Lato"/>
            </a:endParaRPr>
          </a:p>
        </p:txBody>
      </p:sp>
      <p:cxnSp>
        <p:nvCxnSpPr>
          <p:cNvPr id="1481" name="Google Shape;1481;p133"/>
          <p:cNvCxnSpPr>
            <a:stCxn id="1473" idx="3"/>
            <a:endCxn id="1475" idx="1"/>
          </p:cNvCxnSpPr>
          <p:nvPr/>
        </p:nvCxnSpPr>
        <p:spPr>
          <a:xfrm rot="10800000" flipH="1">
            <a:off x="1704175" y="1627200"/>
            <a:ext cx="2520900" cy="1454100"/>
          </a:xfrm>
          <a:prstGeom prst="straightConnector1">
            <a:avLst/>
          </a:prstGeom>
          <a:noFill/>
          <a:ln w="19050" cap="flat" cmpd="sng">
            <a:solidFill>
              <a:srgbClr val="FF0000"/>
            </a:solidFill>
            <a:prstDash val="dashDot"/>
            <a:round/>
            <a:headEnd type="stealth" w="med" len="med"/>
            <a:tailEnd type="triangle" w="med" len="med"/>
          </a:ln>
        </p:spPr>
      </p:cxnSp>
      <p:cxnSp>
        <p:nvCxnSpPr>
          <p:cNvPr id="1482" name="Google Shape;1482;p133"/>
          <p:cNvCxnSpPr>
            <a:stCxn id="1473" idx="3"/>
            <a:endCxn id="1478" idx="1"/>
          </p:cNvCxnSpPr>
          <p:nvPr/>
        </p:nvCxnSpPr>
        <p:spPr>
          <a:xfrm>
            <a:off x="1704175" y="3081300"/>
            <a:ext cx="2520900" cy="290700"/>
          </a:xfrm>
          <a:prstGeom prst="straightConnector1">
            <a:avLst/>
          </a:prstGeom>
          <a:noFill/>
          <a:ln w="19050" cap="flat" cmpd="sng">
            <a:solidFill>
              <a:srgbClr val="FF0000"/>
            </a:solidFill>
            <a:prstDash val="dashDot"/>
            <a:round/>
            <a:headEnd type="triangle" w="med" len="med"/>
            <a:tailEnd type="triangle" w="med" len="med"/>
          </a:ln>
        </p:spPr>
      </p:cxnSp>
      <p:cxnSp>
        <p:nvCxnSpPr>
          <p:cNvPr id="1483" name="Google Shape;1483;p133"/>
          <p:cNvCxnSpPr>
            <a:stCxn id="1473" idx="3"/>
            <a:endCxn id="1479" idx="1"/>
          </p:cNvCxnSpPr>
          <p:nvPr/>
        </p:nvCxnSpPr>
        <p:spPr>
          <a:xfrm>
            <a:off x="1704175" y="3081300"/>
            <a:ext cx="2520900" cy="872400"/>
          </a:xfrm>
          <a:prstGeom prst="straightConnector1">
            <a:avLst/>
          </a:prstGeom>
          <a:noFill/>
          <a:ln w="19050" cap="flat" cmpd="sng">
            <a:solidFill>
              <a:srgbClr val="FF0000"/>
            </a:solidFill>
            <a:prstDash val="dashDot"/>
            <a:round/>
            <a:headEnd type="stealth" w="med" len="med"/>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134"/>
          <p:cNvSpPr txBox="1">
            <a:spLocks noGrp="1"/>
          </p:cNvSpPr>
          <p:nvPr>
            <p:ph type="title"/>
          </p:nvPr>
        </p:nvSpPr>
        <p:spPr>
          <a:xfrm>
            <a:off x="1297500" y="393750"/>
            <a:ext cx="7038900" cy="71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opérations dans GFS</a:t>
            </a:r>
            <a:endParaRPr/>
          </a:p>
        </p:txBody>
      </p:sp>
      <p:sp>
        <p:nvSpPr>
          <p:cNvPr id="1489" name="Google Shape;1489;p134"/>
          <p:cNvSpPr/>
          <p:nvPr/>
        </p:nvSpPr>
        <p:spPr>
          <a:xfrm>
            <a:off x="6909025" y="2571050"/>
            <a:ext cx="2163600" cy="11634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Ecriture </a:t>
            </a:r>
            <a:endParaRPr b="1">
              <a:latin typeface="Lato"/>
              <a:ea typeface="Lato"/>
              <a:cs typeface="Lato"/>
              <a:sym typeface="Lato"/>
            </a:endParaRPr>
          </a:p>
          <a:p>
            <a:pPr marL="0" lvl="0" indent="0" algn="ctr" rtl="0">
              <a:spcBef>
                <a:spcPts val="0"/>
              </a:spcBef>
              <a:spcAft>
                <a:spcPts val="0"/>
              </a:spcAft>
              <a:buNone/>
            </a:pP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GFS utilise un système de bail </a:t>
            </a:r>
            <a:endParaRPr>
              <a:latin typeface="Lato"/>
              <a:ea typeface="Lato"/>
              <a:cs typeface="Lato"/>
              <a:sym typeface="Lato"/>
            </a:endParaRPr>
          </a:p>
        </p:txBody>
      </p:sp>
      <p:sp>
        <p:nvSpPr>
          <p:cNvPr id="1490" name="Google Shape;1490;p134"/>
          <p:cNvSpPr/>
          <p:nvPr/>
        </p:nvSpPr>
        <p:spPr>
          <a:xfrm>
            <a:off x="367375" y="2724150"/>
            <a:ext cx="1336800" cy="714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Client</a:t>
            </a:r>
            <a:endParaRPr>
              <a:latin typeface="Lato"/>
              <a:ea typeface="Lato"/>
              <a:cs typeface="Lato"/>
              <a:sym typeface="Lato"/>
            </a:endParaRPr>
          </a:p>
        </p:txBody>
      </p:sp>
      <p:sp>
        <p:nvSpPr>
          <p:cNvPr id="1491" name="Google Shape;1491;p134"/>
          <p:cNvSpPr/>
          <p:nvPr/>
        </p:nvSpPr>
        <p:spPr>
          <a:xfrm>
            <a:off x="2551375" y="2795550"/>
            <a:ext cx="1224600" cy="5715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Master</a:t>
            </a:r>
            <a:endParaRPr>
              <a:solidFill>
                <a:schemeClr val="lt1"/>
              </a:solidFill>
              <a:latin typeface="Lato"/>
              <a:ea typeface="Lato"/>
              <a:cs typeface="Lato"/>
              <a:sym typeface="Lato"/>
            </a:endParaRPr>
          </a:p>
        </p:txBody>
      </p:sp>
      <p:sp>
        <p:nvSpPr>
          <p:cNvPr id="1492" name="Google Shape;1492;p134"/>
          <p:cNvSpPr/>
          <p:nvPr/>
        </p:nvSpPr>
        <p:spPr>
          <a:xfrm>
            <a:off x="4225025" y="1407788"/>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1</a:t>
            </a:r>
            <a:endParaRPr>
              <a:latin typeface="Lato"/>
              <a:ea typeface="Lato"/>
              <a:cs typeface="Lato"/>
              <a:sym typeface="Lato"/>
            </a:endParaRPr>
          </a:p>
        </p:txBody>
      </p:sp>
      <p:sp>
        <p:nvSpPr>
          <p:cNvPr id="1493" name="Google Shape;1493;p134"/>
          <p:cNvSpPr/>
          <p:nvPr/>
        </p:nvSpPr>
        <p:spPr>
          <a:xfrm>
            <a:off x="4225025" y="1989413"/>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2</a:t>
            </a:r>
            <a:endParaRPr>
              <a:latin typeface="Lato"/>
              <a:ea typeface="Lato"/>
              <a:cs typeface="Lato"/>
              <a:sym typeface="Lato"/>
            </a:endParaRPr>
          </a:p>
        </p:txBody>
      </p:sp>
      <p:sp>
        <p:nvSpPr>
          <p:cNvPr id="1494" name="Google Shape;1494;p134"/>
          <p:cNvSpPr/>
          <p:nvPr/>
        </p:nvSpPr>
        <p:spPr>
          <a:xfrm>
            <a:off x="4225025" y="2571038"/>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3</a:t>
            </a:r>
            <a:endParaRPr>
              <a:latin typeface="Lato"/>
              <a:ea typeface="Lato"/>
              <a:cs typeface="Lato"/>
              <a:sym typeface="Lato"/>
            </a:endParaRPr>
          </a:p>
        </p:txBody>
      </p:sp>
      <p:sp>
        <p:nvSpPr>
          <p:cNvPr id="1495" name="Google Shape;1495;p134"/>
          <p:cNvSpPr/>
          <p:nvPr/>
        </p:nvSpPr>
        <p:spPr>
          <a:xfrm>
            <a:off x="4225025" y="3152663"/>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4</a:t>
            </a:r>
            <a:endParaRPr>
              <a:latin typeface="Lato"/>
              <a:ea typeface="Lato"/>
              <a:cs typeface="Lato"/>
              <a:sym typeface="Lato"/>
            </a:endParaRPr>
          </a:p>
        </p:txBody>
      </p:sp>
      <p:sp>
        <p:nvSpPr>
          <p:cNvPr id="1496" name="Google Shape;1496;p134"/>
          <p:cNvSpPr/>
          <p:nvPr/>
        </p:nvSpPr>
        <p:spPr>
          <a:xfrm>
            <a:off x="4225025" y="3734288"/>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5</a:t>
            </a:r>
            <a:endParaRPr>
              <a:latin typeface="Lato"/>
              <a:ea typeface="Lato"/>
              <a:cs typeface="Lato"/>
              <a:sym typeface="Lato"/>
            </a:endParaRPr>
          </a:p>
        </p:txBody>
      </p:sp>
      <p:sp>
        <p:nvSpPr>
          <p:cNvPr id="1497" name="Google Shape;1497;p134"/>
          <p:cNvSpPr/>
          <p:nvPr/>
        </p:nvSpPr>
        <p:spPr>
          <a:xfrm>
            <a:off x="4225025" y="4315913"/>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6</a:t>
            </a:r>
            <a:endParaRPr>
              <a:latin typeface="Lato"/>
              <a:ea typeface="Lato"/>
              <a:cs typeface="Lato"/>
              <a:sym typeface="Lato"/>
            </a:endParaRPr>
          </a:p>
        </p:txBody>
      </p:sp>
      <p:cxnSp>
        <p:nvCxnSpPr>
          <p:cNvPr id="1498" name="Google Shape;1498;p134"/>
          <p:cNvCxnSpPr/>
          <p:nvPr/>
        </p:nvCxnSpPr>
        <p:spPr>
          <a:xfrm>
            <a:off x="1704175" y="3081300"/>
            <a:ext cx="847200" cy="0"/>
          </a:xfrm>
          <a:prstGeom prst="straightConnector1">
            <a:avLst/>
          </a:prstGeom>
          <a:noFill/>
          <a:ln w="19050" cap="flat" cmpd="sng">
            <a:solidFill>
              <a:srgbClr val="FF0000"/>
            </a:solidFill>
            <a:prstDash val="solid"/>
            <a:round/>
            <a:headEnd type="none" w="med" len="med"/>
            <a:tailEnd type="triangl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02"/>
        <p:cNvGrpSpPr/>
        <p:nvPr/>
      </p:nvGrpSpPr>
      <p:grpSpPr>
        <a:xfrm>
          <a:off x="0" y="0"/>
          <a:ext cx="0" cy="0"/>
          <a:chOff x="0" y="0"/>
          <a:chExt cx="0" cy="0"/>
        </a:xfrm>
      </p:grpSpPr>
      <p:sp>
        <p:nvSpPr>
          <p:cNvPr id="1503" name="Google Shape;1503;p135"/>
          <p:cNvSpPr txBox="1">
            <a:spLocks noGrp="1"/>
          </p:cNvSpPr>
          <p:nvPr>
            <p:ph type="title"/>
          </p:nvPr>
        </p:nvSpPr>
        <p:spPr>
          <a:xfrm>
            <a:off x="1297500" y="393750"/>
            <a:ext cx="7038900" cy="71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opérations dans GFS</a:t>
            </a:r>
            <a:endParaRPr/>
          </a:p>
        </p:txBody>
      </p:sp>
      <p:sp>
        <p:nvSpPr>
          <p:cNvPr id="1504" name="Google Shape;1504;p135"/>
          <p:cNvSpPr/>
          <p:nvPr/>
        </p:nvSpPr>
        <p:spPr>
          <a:xfrm>
            <a:off x="6786575" y="1774950"/>
            <a:ext cx="2286000" cy="2612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Ecriture </a:t>
            </a:r>
            <a:endParaRPr b="1">
              <a:latin typeface="Lato"/>
              <a:ea typeface="Lato"/>
              <a:cs typeface="Lato"/>
              <a:sym typeface="Lato"/>
            </a:endParaRPr>
          </a:p>
          <a:p>
            <a:pPr marL="0" lvl="0" indent="0" algn="ctr" rtl="0">
              <a:spcBef>
                <a:spcPts val="0"/>
              </a:spcBef>
              <a:spcAft>
                <a:spcPts val="0"/>
              </a:spcAft>
              <a:buNone/>
            </a:pP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Il choisit l’un des chunkservers possédant une copie du bloc et lui accorde un temps limité pour effectuer des écritures, ce serveur est alors appelé “primaire”.</a:t>
            </a:r>
            <a:endParaRPr>
              <a:latin typeface="Lato"/>
              <a:ea typeface="Lato"/>
              <a:cs typeface="Lato"/>
              <a:sym typeface="Lato"/>
            </a:endParaRPr>
          </a:p>
        </p:txBody>
      </p:sp>
      <p:sp>
        <p:nvSpPr>
          <p:cNvPr id="1505" name="Google Shape;1505;p135"/>
          <p:cNvSpPr/>
          <p:nvPr/>
        </p:nvSpPr>
        <p:spPr>
          <a:xfrm>
            <a:off x="367375" y="2724150"/>
            <a:ext cx="1336800" cy="714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Client</a:t>
            </a:r>
            <a:endParaRPr>
              <a:latin typeface="Lato"/>
              <a:ea typeface="Lato"/>
              <a:cs typeface="Lato"/>
              <a:sym typeface="Lato"/>
            </a:endParaRPr>
          </a:p>
        </p:txBody>
      </p:sp>
      <p:sp>
        <p:nvSpPr>
          <p:cNvPr id="1506" name="Google Shape;1506;p135"/>
          <p:cNvSpPr/>
          <p:nvPr/>
        </p:nvSpPr>
        <p:spPr>
          <a:xfrm>
            <a:off x="2551375" y="2795550"/>
            <a:ext cx="1224600" cy="5715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Master</a:t>
            </a:r>
            <a:endParaRPr>
              <a:solidFill>
                <a:schemeClr val="lt1"/>
              </a:solidFill>
              <a:latin typeface="Lato"/>
              <a:ea typeface="Lato"/>
              <a:cs typeface="Lato"/>
              <a:sym typeface="Lato"/>
            </a:endParaRPr>
          </a:p>
        </p:txBody>
      </p:sp>
      <p:sp>
        <p:nvSpPr>
          <p:cNvPr id="1507" name="Google Shape;1507;p135"/>
          <p:cNvSpPr/>
          <p:nvPr/>
        </p:nvSpPr>
        <p:spPr>
          <a:xfrm>
            <a:off x="4225025" y="1407788"/>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1</a:t>
            </a:r>
            <a:endParaRPr>
              <a:latin typeface="Lato"/>
              <a:ea typeface="Lato"/>
              <a:cs typeface="Lato"/>
              <a:sym typeface="Lato"/>
            </a:endParaRPr>
          </a:p>
        </p:txBody>
      </p:sp>
      <p:sp>
        <p:nvSpPr>
          <p:cNvPr id="1508" name="Google Shape;1508;p135"/>
          <p:cNvSpPr/>
          <p:nvPr/>
        </p:nvSpPr>
        <p:spPr>
          <a:xfrm>
            <a:off x="4225025" y="1989413"/>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2</a:t>
            </a:r>
            <a:endParaRPr>
              <a:latin typeface="Lato"/>
              <a:ea typeface="Lato"/>
              <a:cs typeface="Lato"/>
              <a:sym typeface="Lato"/>
            </a:endParaRPr>
          </a:p>
        </p:txBody>
      </p:sp>
      <p:sp>
        <p:nvSpPr>
          <p:cNvPr id="1509" name="Google Shape;1509;p135"/>
          <p:cNvSpPr/>
          <p:nvPr/>
        </p:nvSpPr>
        <p:spPr>
          <a:xfrm>
            <a:off x="4225025" y="2571038"/>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3</a:t>
            </a:r>
            <a:endParaRPr>
              <a:latin typeface="Lato"/>
              <a:ea typeface="Lato"/>
              <a:cs typeface="Lato"/>
              <a:sym typeface="Lato"/>
            </a:endParaRPr>
          </a:p>
        </p:txBody>
      </p:sp>
      <p:sp>
        <p:nvSpPr>
          <p:cNvPr id="1510" name="Google Shape;1510;p135"/>
          <p:cNvSpPr/>
          <p:nvPr/>
        </p:nvSpPr>
        <p:spPr>
          <a:xfrm>
            <a:off x="4225025" y="3152663"/>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4</a:t>
            </a:r>
            <a:endParaRPr>
              <a:latin typeface="Lato"/>
              <a:ea typeface="Lato"/>
              <a:cs typeface="Lato"/>
              <a:sym typeface="Lato"/>
            </a:endParaRPr>
          </a:p>
        </p:txBody>
      </p:sp>
      <p:sp>
        <p:nvSpPr>
          <p:cNvPr id="1511" name="Google Shape;1511;p135"/>
          <p:cNvSpPr/>
          <p:nvPr/>
        </p:nvSpPr>
        <p:spPr>
          <a:xfrm>
            <a:off x="4225025" y="3734288"/>
            <a:ext cx="1520700" cy="4389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5</a:t>
            </a:r>
            <a:endParaRPr>
              <a:latin typeface="Lato"/>
              <a:ea typeface="Lato"/>
              <a:cs typeface="Lato"/>
              <a:sym typeface="Lato"/>
            </a:endParaRPr>
          </a:p>
        </p:txBody>
      </p:sp>
      <p:sp>
        <p:nvSpPr>
          <p:cNvPr id="1512" name="Google Shape;1512;p135"/>
          <p:cNvSpPr/>
          <p:nvPr/>
        </p:nvSpPr>
        <p:spPr>
          <a:xfrm>
            <a:off x="4225025" y="4315913"/>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6</a:t>
            </a:r>
            <a:endParaRPr>
              <a:latin typeface="Lato"/>
              <a:ea typeface="Lato"/>
              <a:cs typeface="Lato"/>
              <a:sym typeface="Lato"/>
            </a:endParaRPr>
          </a:p>
        </p:txBody>
      </p:sp>
      <p:cxnSp>
        <p:nvCxnSpPr>
          <p:cNvPr id="1513" name="Google Shape;1513;p135"/>
          <p:cNvCxnSpPr/>
          <p:nvPr/>
        </p:nvCxnSpPr>
        <p:spPr>
          <a:xfrm>
            <a:off x="1704175" y="3081300"/>
            <a:ext cx="847200" cy="0"/>
          </a:xfrm>
          <a:prstGeom prst="straightConnector1">
            <a:avLst/>
          </a:prstGeom>
          <a:noFill/>
          <a:ln w="19050" cap="flat" cmpd="sng">
            <a:solidFill>
              <a:srgbClr val="FF0000"/>
            </a:solidFill>
            <a:prstDash val="solid"/>
            <a:round/>
            <a:headEnd type="none" w="med" len="med"/>
            <a:tailEnd type="triangle" w="med" len="med"/>
          </a:ln>
        </p:spPr>
      </p:cxnSp>
      <p:cxnSp>
        <p:nvCxnSpPr>
          <p:cNvPr id="1514" name="Google Shape;1514;p135"/>
          <p:cNvCxnSpPr/>
          <p:nvPr/>
        </p:nvCxnSpPr>
        <p:spPr>
          <a:xfrm>
            <a:off x="3775975" y="3081300"/>
            <a:ext cx="449100" cy="872400"/>
          </a:xfrm>
          <a:prstGeom prst="straightConnector1">
            <a:avLst/>
          </a:prstGeom>
          <a:noFill/>
          <a:ln w="19050" cap="flat" cmpd="sng">
            <a:solidFill>
              <a:srgbClr val="FF0000"/>
            </a:solidFill>
            <a:prstDash val="dashDot"/>
            <a:round/>
            <a:headEnd type="none" w="med" len="med"/>
            <a:tailEnd type="triangle" w="med" len="med"/>
          </a:ln>
        </p:spPr>
      </p:cxnSp>
      <p:sp>
        <p:nvSpPr>
          <p:cNvPr id="1515" name="Google Shape;1515;p135"/>
          <p:cNvSpPr txBox="1"/>
          <p:nvPr/>
        </p:nvSpPr>
        <p:spPr>
          <a:xfrm>
            <a:off x="3194336" y="3816346"/>
            <a:ext cx="1132800" cy="2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b="1" i="1">
                <a:solidFill>
                  <a:srgbClr val="FF0000"/>
                </a:solidFill>
                <a:latin typeface="Lato"/>
                <a:ea typeface="Lato"/>
                <a:cs typeface="Lato"/>
                <a:sym typeface="Lato"/>
              </a:rPr>
              <a:t>Temps limité</a:t>
            </a:r>
            <a:endParaRPr sz="1300" b="1" i="1">
              <a:solidFill>
                <a:srgbClr val="FF0000"/>
              </a:solidFill>
              <a:latin typeface="Lato"/>
              <a:ea typeface="Lato"/>
              <a:cs typeface="Lato"/>
              <a:sym typeface="Lato"/>
            </a:endParaRPr>
          </a:p>
        </p:txBody>
      </p:sp>
      <p:sp>
        <p:nvSpPr>
          <p:cNvPr id="1516" name="Google Shape;1516;p135"/>
          <p:cNvSpPr txBox="1"/>
          <p:nvPr/>
        </p:nvSpPr>
        <p:spPr>
          <a:xfrm>
            <a:off x="4317202" y="3902675"/>
            <a:ext cx="1336800" cy="2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b="1" i="1">
                <a:solidFill>
                  <a:srgbClr val="FF0000"/>
                </a:solidFill>
                <a:latin typeface="Lato"/>
                <a:ea typeface="Lato"/>
                <a:cs typeface="Lato"/>
                <a:sym typeface="Lato"/>
              </a:rPr>
              <a:t>Serveur primaire</a:t>
            </a:r>
            <a:endParaRPr sz="1300" b="1" i="1">
              <a:solidFill>
                <a:srgbClr val="FF0000"/>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20"/>
        <p:cNvGrpSpPr/>
        <p:nvPr/>
      </p:nvGrpSpPr>
      <p:grpSpPr>
        <a:xfrm>
          <a:off x="0" y="0"/>
          <a:ext cx="0" cy="0"/>
          <a:chOff x="0" y="0"/>
          <a:chExt cx="0" cy="0"/>
        </a:xfrm>
      </p:grpSpPr>
      <p:sp>
        <p:nvSpPr>
          <p:cNvPr id="1521" name="Google Shape;1521;p136"/>
          <p:cNvSpPr txBox="1">
            <a:spLocks noGrp="1"/>
          </p:cNvSpPr>
          <p:nvPr>
            <p:ph type="title"/>
          </p:nvPr>
        </p:nvSpPr>
        <p:spPr>
          <a:xfrm>
            <a:off x="1297500" y="393750"/>
            <a:ext cx="7038900" cy="71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opérations dans GFS</a:t>
            </a:r>
            <a:endParaRPr/>
          </a:p>
        </p:txBody>
      </p:sp>
      <p:sp>
        <p:nvSpPr>
          <p:cNvPr id="1522" name="Google Shape;1522;p136"/>
          <p:cNvSpPr/>
          <p:nvPr/>
        </p:nvSpPr>
        <p:spPr>
          <a:xfrm>
            <a:off x="6704925" y="1242525"/>
            <a:ext cx="2357400" cy="17043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Ecriture </a:t>
            </a:r>
            <a:endParaRPr b="1">
              <a:latin typeface="Lato"/>
              <a:ea typeface="Lato"/>
              <a:cs typeface="Lato"/>
              <a:sym typeface="Lato"/>
            </a:endParaRPr>
          </a:p>
          <a:p>
            <a:pPr marL="0" lvl="0" indent="0" algn="ctr" rtl="0">
              <a:spcBef>
                <a:spcPts val="0"/>
              </a:spcBef>
              <a:spcAft>
                <a:spcPts val="0"/>
              </a:spcAft>
              <a:buNone/>
            </a:pP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Le master envoie ensuite au client l’adresse du primaire et des copies secondaires</a:t>
            </a:r>
            <a:endParaRPr>
              <a:latin typeface="Lato"/>
              <a:ea typeface="Lato"/>
              <a:cs typeface="Lato"/>
              <a:sym typeface="Lato"/>
            </a:endParaRPr>
          </a:p>
        </p:txBody>
      </p:sp>
      <p:sp>
        <p:nvSpPr>
          <p:cNvPr id="1523" name="Google Shape;1523;p136"/>
          <p:cNvSpPr/>
          <p:nvPr/>
        </p:nvSpPr>
        <p:spPr>
          <a:xfrm>
            <a:off x="367375" y="2724150"/>
            <a:ext cx="1336800" cy="714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Client</a:t>
            </a:r>
            <a:endParaRPr>
              <a:latin typeface="Lato"/>
              <a:ea typeface="Lato"/>
              <a:cs typeface="Lato"/>
              <a:sym typeface="Lato"/>
            </a:endParaRPr>
          </a:p>
        </p:txBody>
      </p:sp>
      <p:sp>
        <p:nvSpPr>
          <p:cNvPr id="1524" name="Google Shape;1524;p136"/>
          <p:cNvSpPr/>
          <p:nvPr/>
        </p:nvSpPr>
        <p:spPr>
          <a:xfrm>
            <a:off x="2551375" y="2795550"/>
            <a:ext cx="1224600" cy="5715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Master</a:t>
            </a:r>
            <a:endParaRPr>
              <a:solidFill>
                <a:schemeClr val="lt1"/>
              </a:solidFill>
              <a:latin typeface="Lato"/>
              <a:ea typeface="Lato"/>
              <a:cs typeface="Lato"/>
              <a:sym typeface="Lato"/>
            </a:endParaRPr>
          </a:p>
        </p:txBody>
      </p:sp>
      <p:sp>
        <p:nvSpPr>
          <p:cNvPr id="1525" name="Google Shape;1525;p136"/>
          <p:cNvSpPr/>
          <p:nvPr/>
        </p:nvSpPr>
        <p:spPr>
          <a:xfrm>
            <a:off x="4225025" y="1407788"/>
            <a:ext cx="1520700" cy="438900"/>
          </a:xfrm>
          <a:prstGeom prst="roundRect">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1</a:t>
            </a:r>
            <a:endParaRPr>
              <a:latin typeface="Lato"/>
              <a:ea typeface="Lato"/>
              <a:cs typeface="Lato"/>
              <a:sym typeface="Lato"/>
            </a:endParaRPr>
          </a:p>
        </p:txBody>
      </p:sp>
      <p:sp>
        <p:nvSpPr>
          <p:cNvPr id="1526" name="Google Shape;1526;p136"/>
          <p:cNvSpPr/>
          <p:nvPr/>
        </p:nvSpPr>
        <p:spPr>
          <a:xfrm>
            <a:off x="4225025" y="1989413"/>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2</a:t>
            </a:r>
            <a:endParaRPr>
              <a:latin typeface="Lato"/>
              <a:ea typeface="Lato"/>
              <a:cs typeface="Lato"/>
              <a:sym typeface="Lato"/>
            </a:endParaRPr>
          </a:p>
        </p:txBody>
      </p:sp>
      <p:sp>
        <p:nvSpPr>
          <p:cNvPr id="1527" name="Google Shape;1527;p136"/>
          <p:cNvSpPr/>
          <p:nvPr/>
        </p:nvSpPr>
        <p:spPr>
          <a:xfrm>
            <a:off x="4225025" y="2571038"/>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3</a:t>
            </a:r>
            <a:endParaRPr>
              <a:latin typeface="Lato"/>
              <a:ea typeface="Lato"/>
              <a:cs typeface="Lato"/>
              <a:sym typeface="Lato"/>
            </a:endParaRPr>
          </a:p>
        </p:txBody>
      </p:sp>
      <p:sp>
        <p:nvSpPr>
          <p:cNvPr id="1528" name="Google Shape;1528;p136"/>
          <p:cNvSpPr/>
          <p:nvPr/>
        </p:nvSpPr>
        <p:spPr>
          <a:xfrm>
            <a:off x="4225025" y="3152663"/>
            <a:ext cx="1520700" cy="438900"/>
          </a:xfrm>
          <a:prstGeom prst="roundRect">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4</a:t>
            </a:r>
            <a:endParaRPr>
              <a:latin typeface="Lato"/>
              <a:ea typeface="Lato"/>
              <a:cs typeface="Lato"/>
              <a:sym typeface="Lato"/>
            </a:endParaRPr>
          </a:p>
        </p:txBody>
      </p:sp>
      <p:sp>
        <p:nvSpPr>
          <p:cNvPr id="1529" name="Google Shape;1529;p136"/>
          <p:cNvSpPr/>
          <p:nvPr/>
        </p:nvSpPr>
        <p:spPr>
          <a:xfrm>
            <a:off x="4225025" y="3734288"/>
            <a:ext cx="1520700" cy="4389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5</a:t>
            </a:r>
            <a:endParaRPr>
              <a:latin typeface="Lato"/>
              <a:ea typeface="Lato"/>
              <a:cs typeface="Lato"/>
              <a:sym typeface="Lato"/>
            </a:endParaRPr>
          </a:p>
        </p:txBody>
      </p:sp>
      <p:sp>
        <p:nvSpPr>
          <p:cNvPr id="1530" name="Google Shape;1530;p136"/>
          <p:cNvSpPr/>
          <p:nvPr/>
        </p:nvSpPr>
        <p:spPr>
          <a:xfrm>
            <a:off x="4225025" y="4315913"/>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6</a:t>
            </a:r>
            <a:endParaRPr>
              <a:latin typeface="Lato"/>
              <a:ea typeface="Lato"/>
              <a:cs typeface="Lato"/>
              <a:sym typeface="Lato"/>
            </a:endParaRPr>
          </a:p>
        </p:txBody>
      </p:sp>
      <p:cxnSp>
        <p:nvCxnSpPr>
          <p:cNvPr id="1531" name="Google Shape;1531;p136"/>
          <p:cNvCxnSpPr/>
          <p:nvPr/>
        </p:nvCxnSpPr>
        <p:spPr>
          <a:xfrm>
            <a:off x="1704175" y="3081300"/>
            <a:ext cx="847200" cy="0"/>
          </a:xfrm>
          <a:prstGeom prst="straightConnector1">
            <a:avLst/>
          </a:prstGeom>
          <a:noFill/>
          <a:ln w="19050" cap="flat" cmpd="sng">
            <a:solidFill>
              <a:srgbClr val="FF0000"/>
            </a:solidFill>
            <a:prstDash val="solid"/>
            <a:round/>
            <a:headEnd type="triangle" w="med" len="med"/>
            <a:tailEnd type="none" w="med" len="med"/>
          </a:ln>
        </p:spPr>
      </p:cxnSp>
      <p:sp>
        <p:nvSpPr>
          <p:cNvPr id="1532" name="Google Shape;1532;p136"/>
          <p:cNvSpPr txBox="1"/>
          <p:nvPr/>
        </p:nvSpPr>
        <p:spPr>
          <a:xfrm>
            <a:off x="4317202" y="3902675"/>
            <a:ext cx="1336800" cy="2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b="1" i="1">
                <a:solidFill>
                  <a:srgbClr val="FF0000"/>
                </a:solidFill>
                <a:latin typeface="Lato"/>
                <a:ea typeface="Lato"/>
                <a:cs typeface="Lato"/>
                <a:sym typeface="Lato"/>
              </a:rPr>
              <a:t>Serveur primaire</a:t>
            </a:r>
            <a:endParaRPr sz="1300" b="1" i="1">
              <a:solidFill>
                <a:srgbClr val="FF0000"/>
              </a:solidFill>
              <a:latin typeface="Lato"/>
              <a:ea typeface="Lato"/>
              <a:cs typeface="Lato"/>
              <a:sym typeface="Lato"/>
            </a:endParaRPr>
          </a:p>
        </p:txBody>
      </p:sp>
      <p:sp>
        <p:nvSpPr>
          <p:cNvPr id="1533" name="Google Shape;1533;p136"/>
          <p:cNvSpPr txBox="1"/>
          <p:nvPr/>
        </p:nvSpPr>
        <p:spPr>
          <a:xfrm>
            <a:off x="4245538" y="3318875"/>
            <a:ext cx="1612500" cy="2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b="1" i="1">
                <a:solidFill>
                  <a:srgbClr val="FF0000"/>
                </a:solidFill>
                <a:latin typeface="Lato"/>
                <a:ea typeface="Lato"/>
                <a:cs typeface="Lato"/>
                <a:sym typeface="Lato"/>
              </a:rPr>
              <a:t>Serveur secondaire</a:t>
            </a:r>
            <a:endParaRPr sz="1300" b="1" i="1">
              <a:solidFill>
                <a:srgbClr val="FF0000"/>
              </a:solidFill>
              <a:latin typeface="Lato"/>
              <a:ea typeface="Lato"/>
              <a:cs typeface="Lato"/>
              <a:sym typeface="Lato"/>
            </a:endParaRPr>
          </a:p>
        </p:txBody>
      </p:sp>
      <p:sp>
        <p:nvSpPr>
          <p:cNvPr id="1534" name="Google Shape;1534;p136"/>
          <p:cNvSpPr txBox="1"/>
          <p:nvPr/>
        </p:nvSpPr>
        <p:spPr>
          <a:xfrm>
            <a:off x="4250550" y="1551500"/>
            <a:ext cx="1612500" cy="2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b="1" i="1">
                <a:solidFill>
                  <a:srgbClr val="FF0000"/>
                </a:solidFill>
                <a:latin typeface="Lato"/>
                <a:ea typeface="Lato"/>
                <a:cs typeface="Lato"/>
                <a:sym typeface="Lato"/>
              </a:rPr>
              <a:t>Serveur secondaire</a:t>
            </a:r>
            <a:endParaRPr sz="1300" b="1" i="1">
              <a:solidFill>
                <a:srgbClr val="FF0000"/>
              </a:solidFill>
              <a:latin typeface="Lato"/>
              <a:ea typeface="Lato"/>
              <a:cs typeface="Lato"/>
              <a:sym typeface="Lato"/>
            </a:endParaRPr>
          </a:p>
        </p:txBody>
      </p:sp>
      <p:cxnSp>
        <p:nvCxnSpPr>
          <p:cNvPr id="1535" name="Google Shape;1535;p136"/>
          <p:cNvCxnSpPr>
            <a:stCxn id="1529" idx="3"/>
            <a:endCxn id="1533" idx="3"/>
          </p:cNvCxnSpPr>
          <p:nvPr/>
        </p:nvCxnSpPr>
        <p:spPr>
          <a:xfrm rot="10800000" flipH="1">
            <a:off x="5745725" y="3466538"/>
            <a:ext cx="112200" cy="487200"/>
          </a:xfrm>
          <a:prstGeom prst="curvedConnector3">
            <a:avLst>
              <a:gd name="adj1" fmla="val 312333"/>
            </a:avLst>
          </a:prstGeom>
          <a:noFill/>
          <a:ln w="19050" cap="flat" cmpd="sng">
            <a:solidFill>
              <a:srgbClr val="FF0000"/>
            </a:solidFill>
            <a:prstDash val="dashDot"/>
            <a:round/>
            <a:headEnd type="none" w="med" len="med"/>
            <a:tailEnd type="triangle" w="med" len="med"/>
          </a:ln>
        </p:spPr>
      </p:cxnSp>
      <p:cxnSp>
        <p:nvCxnSpPr>
          <p:cNvPr id="1536" name="Google Shape;1536;p136"/>
          <p:cNvCxnSpPr>
            <a:endCxn id="1534" idx="3"/>
          </p:cNvCxnSpPr>
          <p:nvPr/>
        </p:nvCxnSpPr>
        <p:spPr>
          <a:xfrm rot="-5400000">
            <a:off x="4677150" y="2767700"/>
            <a:ext cx="2254500" cy="117300"/>
          </a:xfrm>
          <a:prstGeom prst="curvedConnector4">
            <a:avLst>
              <a:gd name="adj1" fmla="val 45449"/>
              <a:gd name="adj2" fmla="val 303005"/>
            </a:avLst>
          </a:prstGeom>
          <a:noFill/>
          <a:ln w="19050" cap="flat" cmpd="sng">
            <a:solidFill>
              <a:srgbClr val="FF0000"/>
            </a:solidFill>
            <a:prstDash val="dashDot"/>
            <a:round/>
            <a:headEnd type="none" w="med" len="med"/>
            <a:tailEnd type="triangle" w="med" len="med"/>
          </a:ln>
        </p:spPr>
      </p:cxnSp>
      <p:sp>
        <p:nvSpPr>
          <p:cNvPr id="1537" name="Google Shape;1537;p136"/>
          <p:cNvSpPr txBox="1"/>
          <p:nvPr/>
        </p:nvSpPr>
        <p:spPr>
          <a:xfrm>
            <a:off x="5949377" y="3081300"/>
            <a:ext cx="1336800" cy="2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b="1" i="1">
                <a:solidFill>
                  <a:srgbClr val="FF0000"/>
                </a:solidFill>
                <a:latin typeface="Lato"/>
                <a:ea typeface="Lato"/>
                <a:cs typeface="Lato"/>
                <a:sym typeface="Lato"/>
              </a:rPr>
              <a:t>Réplication</a:t>
            </a:r>
            <a:endParaRPr sz="1300" b="1" i="1">
              <a:solidFill>
                <a:srgbClr val="FF0000"/>
              </a:solidFill>
              <a:latin typeface="Lato"/>
              <a:ea typeface="Lato"/>
              <a:cs typeface="Lato"/>
              <a:sym typeface="Lato"/>
            </a:endParaRPr>
          </a:p>
        </p:txBody>
      </p:sp>
      <p:cxnSp>
        <p:nvCxnSpPr>
          <p:cNvPr id="1538" name="Google Shape;1538;p136"/>
          <p:cNvCxnSpPr>
            <a:stCxn id="1534" idx="1"/>
            <a:endCxn id="1524" idx="3"/>
          </p:cNvCxnSpPr>
          <p:nvPr/>
        </p:nvCxnSpPr>
        <p:spPr>
          <a:xfrm flipH="1">
            <a:off x="3775950" y="1699100"/>
            <a:ext cx="474600" cy="1382100"/>
          </a:xfrm>
          <a:prstGeom prst="straightConnector1">
            <a:avLst/>
          </a:prstGeom>
          <a:noFill/>
          <a:ln w="19050" cap="flat" cmpd="sng">
            <a:solidFill>
              <a:srgbClr val="FF0000"/>
            </a:solidFill>
            <a:prstDash val="dashDot"/>
            <a:round/>
            <a:headEnd type="none" w="med" len="med"/>
            <a:tailEnd type="triangle" w="med" len="med"/>
          </a:ln>
        </p:spPr>
      </p:cxnSp>
      <p:cxnSp>
        <p:nvCxnSpPr>
          <p:cNvPr id="1539" name="Google Shape;1539;p136"/>
          <p:cNvCxnSpPr>
            <a:stCxn id="1533" idx="1"/>
            <a:endCxn id="1524" idx="3"/>
          </p:cNvCxnSpPr>
          <p:nvPr/>
        </p:nvCxnSpPr>
        <p:spPr>
          <a:xfrm rot="10800000">
            <a:off x="3776038" y="3081275"/>
            <a:ext cx="469500" cy="385200"/>
          </a:xfrm>
          <a:prstGeom prst="straightConnector1">
            <a:avLst/>
          </a:prstGeom>
          <a:noFill/>
          <a:ln w="19050" cap="flat" cmpd="sng">
            <a:solidFill>
              <a:srgbClr val="FF0000"/>
            </a:solidFill>
            <a:prstDash val="dashDot"/>
            <a:round/>
            <a:headEnd type="none" w="med" len="med"/>
            <a:tailEnd type="triangle" w="med" len="med"/>
          </a:ln>
        </p:spPr>
      </p:cxnSp>
      <p:cxnSp>
        <p:nvCxnSpPr>
          <p:cNvPr id="1540" name="Google Shape;1540;p136"/>
          <p:cNvCxnSpPr>
            <a:stCxn id="1529" idx="1"/>
            <a:endCxn id="1524" idx="3"/>
          </p:cNvCxnSpPr>
          <p:nvPr/>
        </p:nvCxnSpPr>
        <p:spPr>
          <a:xfrm rot="10800000">
            <a:off x="3775925" y="3081338"/>
            <a:ext cx="449100" cy="872400"/>
          </a:xfrm>
          <a:prstGeom prst="straightConnector1">
            <a:avLst/>
          </a:prstGeom>
          <a:noFill/>
          <a:ln w="19050" cap="flat" cmpd="sng">
            <a:solidFill>
              <a:srgbClr val="FF0000"/>
            </a:solidFill>
            <a:prstDash val="dashDot"/>
            <a:round/>
            <a:headEnd type="none" w="med" len="med"/>
            <a:tailEnd type="triangle" w="med" len="med"/>
          </a:ln>
        </p:spPr>
      </p:cxnSp>
      <p:sp>
        <p:nvSpPr>
          <p:cNvPr id="1541" name="Google Shape;1541;p136"/>
          <p:cNvSpPr txBox="1"/>
          <p:nvPr/>
        </p:nvSpPr>
        <p:spPr>
          <a:xfrm>
            <a:off x="4622002" y="4207475"/>
            <a:ext cx="1336800" cy="2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b="1" i="1">
                <a:solidFill>
                  <a:srgbClr val="FF0000"/>
                </a:solidFill>
                <a:latin typeface="Lato"/>
                <a:ea typeface="Lato"/>
                <a:cs typeface="Lato"/>
                <a:sym typeface="Lato"/>
              </a:rPr>
              <a:t>Serveur primaire</a:t>
            </a:r>
            <a:endParaRPr sz="1300" b="1" i="1">
              <a:solidFill>
                <a:srgbClr val="FF0000"/>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sp>
        <p:nvSpPr>
          <p:cNvPr id="1546" name="Google Shape;1546;p137"/>
          <p:cNvSpPr txBox="1">
            <a:spLocks noGrp="1"/>
          </p:cNvSpPr>
          <p:nvPr>
            <p:ph type="title"/>
          </p:nvPr>
        </p:nvSpPr>
        <p:spPr>
          <a:xfrm>
            <a:off x="1297500" y="393750"/>
            <a:ext cx="7038900" cy="71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opérations dans GFS</a:t>
            </a:r>
            <a:endParaRPr/>
          </a:p>
        </p:txBody>
      </p:sp>
      <p:sp>
        <p:nvSpPr>
          <p:cNvPr id="1547" name="Google Shape;1547;p137"/>
          <p:cNvSpPr/>
          <p:nvPr/>
        </p:nvSpPr>
        <p:spPr>
          <a:xfrm>
            <a:off x="6286500" y="223625"/>
            <a:ext cx="2735100" cy="17658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Mise à jour des checksum</a:t>
            </a:r>
            <a:endParaRPr b="1">
              <a:latin typeface="Lato"/>
              <a:ea typeface="Lato"/>
              <a:cs typeface="Lato"/>
              <a:sym typeface="Lato"/>
            </a:endParaRPr>
          </a:p>
          <a:p>
            <a:pPr marL="0" lvl="0" indent="0" algn="ctr" rtl="0">
              <a:spcBef>
                <a:spcPts val="0"/>
              </a:spcBef>
              <a:spcAft>
                <a:spcPts val="0"/>
              </a:spcAft>
              <a:buNone/>
            </a:pP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Lors d’une écriture, les clients doivent mettre à jour la checksum des blocs (64ko) concernés. </a:t>
            </a:r>
            <a:endParaRPr>
              <a:latin typeface="Lato"/>
              <a:ea typeface="Lato"/>
              <a:cs typeface="Lato"/>
              <a:sym typeface="Lato"/>
            </a:endParaRPr>
          </a:p>
        </p:txBody>
      </p:sp>
      <p:sp>
        <p:nvSpPr>
          <p:cNvPr id="1548" name="Google Shape;1548;p137"/>
          <p:cNvSpPr/>
          <p:nvPr/>
        </p:nvSpPr>
        <p:spPr>
          <a:xfrm>
            <a:off x="367375" y="2724150"/>
            <a:ext cx="1336800" cy="714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Client</a:t>
            </a:r>
            <a:endParaRPr>
              <a:latin typeface="Lato"/>
              <a:ea typeface="Lato"/>
              <a:cs typeface="Lato"/>
              <a:sym typeface="Lato"/>
            </a:endParaRPr>
          </a:p>
        </p:txBody>
      </p:sp>
      <p:sp>
        <p:nvSpPr>
          <p:cNvPr id="1549" name="Google Shape;1549;p137"/>
          <p:cNvSpPr/>
          <p:nvPr/>
        </p:nvSpPr>
        <p:spPr>
          <a:xfrm>
            <a:off x="2551375" y="2795550"/>
            <a:ext cx="1224600" cy="5715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Master</a:t>
            </a:r>
            <a:endParaRPr>
              <a:solidFill>
                <a:schemeClr val="lt1"/>
              </a:solidFill>
              <a:latin typeface="Lato"/>
              <a:ea typeface="Lato"/>
              <a:cs typeface="Lato"/>
              <a:sym typeface="Lato"/>
            </a:endParaRPr>
          </a:p>
        </p:txBody>
      </p:sp>
      <p:sp>
        <p:nvSpPr>
          <p:cNvPr id="1550" name="Google Shape;1550;p137"/>
          <p:cNvSpPr/>
          <p:nvPr/>
        </p:nvSpPr>
        <p:spPr>
          <a:xfrm>
            <a:off x="4225025" y="1407788"/>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1</a:t>
            </a:r>
            <a:endParaRPr>
              <a:latin typeface="Lato"/>
              <a:ea typeface="Lato"/>
              <a:cs typeface="Lato"/>
              <a:sym typeface="Lato"/>
            </a:endParaRPr>
          </a:p>
        </p:txBody>
      </p:sp>
      <p:sp>
        <p:nvSpPr>
          <p:cNvPr id="1551" name="Google Shape;1551;p137"/>
          <p:cNvSpPr/>
          <p:nvPr/>
        </p:nvSpPr>
        <p:spPr>
          <a:xfrm>
            <a:off x="4225025" y="1989413"/>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2</a:t>
            </a:r>
            <a:endParaRPr>
              <a:latin typeface="Lato"/>
              <a:ea typeface="Lato"/>
              <a:cs typeface="Lato"/>
              <a:sym typeface="Lato"/>
            </a:endParaRPr>
          </a:p>
        </p:txBody>
      </p:sp>
      <p:sp>
        <p:nvSpPr>
          <p:cNvPr id="1552" name="Google Shape;1552;p137"/>
          <p:cNvSpPr/>
          <p:nvPr/>
        </p:nvSpPr>
        <p:spPr>
          <a:xfrm>
            <a:off x="4225025" y="2571038"/>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3</a:t>
            </a:r>
            <a:endParaRPr>
              <a:latin typeface="Lato"/>
              <a:ea typeface="Lato"/>
              <a:cs typeface="Lato"/>
              <a:sym typeface="Lato"/>
            </a:endParaRPr>
          </a:p>
        </p:txBody>
      </p:sp>
      <p:sp>
        <p:nvSpPr>
          <p:cNvPr id="1553" name="Google Shape;1553;p137"/>
          <p:cNvSpPr/>
          <p:nvPr/>
        </p:nvSpPr>
        <p:spPr>
          <a:xfrm>
            <a:off x="4225025" y="3152663"/>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4</a:t>
            </a:r>
            <a:endParaRPr>
              <a:latin typeface="Lato"/>
              <a:ea typeface="Lato"/>
              <a:cs typeface="Lato"/>
              <a:sym typeface="Lato"/>
            </a:endParaRPr>
          </a:p>
        </p:txBody>
      </p:sp>
      <p:sp>
        <p:nvSpPr>
          <p:cNvPr id="1554" name="Google Shape;1554;p137"/>
          <p:cNvSpPr/>
          <p:nvPr/>
        </p:nvSpPr>
        <p:spPr>
          <a:xfrm>
            <a:off x="4225025" y="3734288"/>
            <a:ext cx="1520700" cy="4389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5</a:t>
            </a:r>
            <a:endParaRPr>
              <a:latin typeface="Lato"/>
              <a:ea typeface="Lato"/>
              <a:cs typeface="Lato"/>
              <a:sym typeface="Lato"/>
            </a:endParaRPr>
          </a:p>
        </p:txBody>
      </p:sp>
      <p:sp>
        <p:nvSpPr>
          <p:cNvPr id="1555" name="Google Shape;1555;p137"/>
          <p:cNvSpPr/>
          <p:nvPr/>
        </p:nvSpPr>
        <p:spPr>
          <a:xfrm>
            <a:off x="4225025" y="4315913"/>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6</a:t>
            </a:r>
            <a:endParaRPr>
              <a:latin typeface="Lato"/>
              <a:ea typeface="Lato"/>
              <a:cs typeface="Lato"/>
              <a:sym typeface="Lato"/>
            </a:endParaRPr>
          </a:p>
        </p:txBody>
      </p:sp>
      <p:sp>
        <p:nvSpPr>
          <p:cNvPr id="1556" name="Google Shape;1556;p137"/>
          <p:cNvSpPr txBox="1"/>
          <p:nvPr/>
        </p:nvSpPr>
        <p:spPr>
          <a:xfrm>
            <a:off x="5817402" y="3806150"/>
            <a:ext cx="1336800" cy="2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b="1" i="1">
                <a:solidFill>
                  <a:srgbClr val="FF0000"/>
                </a:solidFill>
                <a:latin typeface="Lato"/>
                <a:ea typeface="Lato"/>
                <a:cs typeface="Lato"/>
                <a:sym typeface="Lato"/>
              </a:rPr>
              <a:t>Checksum</a:t>
            </a:r>
            <a:endParaRPr sz="1300" b="1" i="1">
              <a:solidFill>
                <a:srgbClr val="FF0000"/>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1561" name="Google Shape;1561;p138"/>
          <p:cNvSpPr txBox="1">
            <a:spLocks noGrp="1"/>
          </p:cNvSpPr>
          <p:nvPr>
            <p:ph type="title"/>
          </p:nvPr>
        </p:nvSpPr>
        <p:spPr>
          <a:xfrm>
            <a:off x="1297500" y="393750"/>
            <a:ext cx="7038900" cy="71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opérations dans GFS</a:t>
            </a:r>
            <a:endParaRPr/>
          </a:p>
        </p:txBody>
      </p:sp>
      <p:sp>
        <p:nvSpPr>
          <p:cNvPr id="1562" name="Google Shape;1562;p138"/>
          <p:cNvSpPr/>
          <p:nvPr/>
        </p:nvSpPr>
        <p:spPr>
          <a:xfrm>
            <a:off x="367375" y="2724150"/>
            <a:ext cx="1336800" cy="714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Client</a:t>
            </a:r>
            <a:endParaRPr>
              <a:latin typeface="Lato"/>
              <a:ea typeface="Lato"/>
              <a:cs typeface="Lato"/>
              <a:sym typeface="Lato"/>
            </a:endParaRPr>
          </a:p>
        </p:txBody>
      </p:sp>
      <p:sp>
        <p:nvSpPr>
          <p:cNvPr id="1563" name="Google Shape;1563;p138"/>
          <p:cNvSpPr/>
          <p:nvPr/>
        </p:nvSpPr>
        <p:spPr>
          <a:xfrm>
            <a:off x="2551375" y="2795550"/>
            <a:ext cx="1224600" cy="5715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Master</a:t>
            </a:r>
            <a:endParaRPr>
              <a:solidFill>
                <a:schemeClr val="lt1"/>
              </a:solidFill>
              <a:latin typeface="Lato"/>
              <a:ea typeface="Lato"/>
              <a:cs typeface="Lato"/>
              <a:sym typeface="Lato"/>
            </a:endParaRPr>
          </a:p>
        </p:txBody>
      </p:sp>
      <p:sp>
        <p:nvSpPr>
          <p:cNvPr id="1564" name="Google Shape;1564;p138"/>
          <p:cNvSpPr/>
          <p:nvPr/>
        </p:nvSpPr>
        <p:spPr>
          <a:xfrm>
            <a:off x="4225025" y="1407788"/>
            <a:ext cx="1520700" cy="438900"/>
          </a:xfrm>
          <a:prstGeom prst="roundRect">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1</a:t>
            </a:r>
            <a:endParaRPr>
              <a:latin typeface="Lato"/>
              <a:ea typeface="Lato"/>
              <a:cs typeface="Lato"/>
              <a:sym typeface="Lato"/>
            </a:endParaRPr>
          </a:p>
        </p:txBody>
      </p:sp>
      <p:sp>
        <p:nvSpPr>
          <p:cNvPr id="1565" name="Google Shape;1565;p138"/>
          <p:cNvSpPr/>
          <p:nvPr/>
        </p:nvSpPr>
        <p:spPr>
          <a:xfrm>
            <a:off x="4225025" y="1989413"/>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2</a:t>
            </a:r>
            <a:endParaRPr>
              <a:latin typeface="Lato"/>
              <a:ea typeface="Lato"/>
              <a:cs typeface="Lato"/>
              <a:sym typeface="Lato"/>
            </a:endParaRPr>
          </a:p>
        </p:txBody>
      </p:sp>
      <p:sp>
        <p:nvSpPr>
          <p:cNvPr id="1566" name="Google Shape;1566;p138"/>
          <p:cNvSpPr/>
          <p:nvPr/>
        </p:nvSpPr>
        <p:spPr>
          <a:xfrm>
            <a:off x="4225025" y="2571038"/>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3</a:t>
            </a:r>
            <a:endParaRPr>
              <a:latin typeface="Lato"/>
              <a:ea typeface="Lato"/>
              <a:cs typeface="Lato"/>
              <a:sym typeface="Lato"/>
            </a:endParaRPr>
          </a:p>
        </p:txBody>
      </p:sp>
      <p:sp>
        <p:nvSpPr>
          <p:cNvPr id="1567" name="Google Shape;1567;p138"/>
          <p:cNvSpPr/>
          <p:nvPr/>
        </p:nvSpPr>
        <p:spPr>
          <a:xfrm>
            <a:off x="4225025" y="3152663"/>
            <a:ext cx="1520700" cy="438900"/>
          </a:xfrm>
          <a:prstGeom prst="roundRect">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4</a:t>
            </a:r>
            <a:endParaRPr>
              <a:latin typeface="Lato"/>
              <a:ea typeface="Lato"/>
              <a:cs typeface="Lato"/>
              <a:sym typeface="Lato"/>
            </a:endParaRPr>
          </a:p>
        </p:txBody>
      </p:sp>
      <p:sp>
        <p:nvSpPr>
          <p:cNvPr id="1568" name="Google Shape;1568;p138"/>
          <p:cNvSpPr/>
          <p:nvPr/>
        </p:nvSpPr>
        <p:spPr>
          <a:xfrm>
            <a:off x="4225025" y="3734288"/>
            <a:ext cx="1520700" cy="4389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5</a:t>
            </a:r>
            <a:endParaRPr>
              <a:latin typeface="Lato"/>
              <a:ea typeface="Lato"/>
              <a:cs typeface="Lato"/>
              <a:sym typeface="Lato"/>
            </a:endParaRPr>
          </a:p>
        </p:txBody>
      </p:sp>
      <p:sp>
        <p:nvSpPr>
          <p:cNvPr id="1569" name="Google Shape;1569;p138"/>
          <p:cNvSpPr/>
          <p:nvPr/>
        </p:nvSpPr>
        <p:spPr>
          <a:xfrm>
            <a:off x="4225025" y="4315913"/>
            <a:ext cx="1520700" cy="4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Chunk Server 6</a:t>
            </a:r>
            <a:endParaRPr>
              <a:latin typeface="Lato"/>
              <a:ea typeface="Lato"/>
              <a:cs typeface="Lato"/>
              <a:sym typeface="Lato"/>
            </a:endParaRPr>
          </a:p>
        </p:txBody>
      </p:sp>
      <p:cxnSp>
        <p:nvCxnSpPr>
          <p:cNvPr id="1570" name="Google Shape;1570;p138"/>
          <p:cNvCxnSpPr/>
          <p:nvPr/>
        </p:nvCxnSpPr>
        <p:spPr>
          <a:xfrm>
            <a:off x="1704175" y="3081300"/>
            <a:ext cx="847200" cy="0"/>
          </a:xfrm>
          <a:prstGeom prst="straightConnector1">
            <a:avLst/>
          </a:prstGeom>
          <a:noFill/>
          <a:ln w="19050" cap="flat" cmpd="sng">
            <a:solidFill>
              <a:srgbClr val="FF0000"/>
            </a:solidFill>
            <a:prstDash val="solid"/>
            <a:round/>
            <a:headEnd type="triangle" w="med" len="med"/>
            <a:tailEnd type="none" w="med" len="med"/>
          </a:ln>
        </p:spPr>
      </p:cxnSp>
      <p:sp>
        <p:nvSpPr>
          <p:cNvPr id="1571" name="Google Shape;1571;p138"/>
          <p:cNvSpPr txBox="1"/>
          <p:nvPr/>
        </p:nvSpPr>
        <p:spPr>
          <a:xfrm>
            <a:off x="4317202" y="3902675"/>
            <a:ext cx="1336800" cy="2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b="1" i="1">
                <a:solidFill>
                  <a:srgbClr val="FF0000"/>
                </a:solidFill>
                <a:latin typeface="Lato"/>
                <a:ea typeface="Lato"/>
                <a:cs typeface="Lato"/>
                <a:sym typeface="Lato"/>
              </a:rPr>
              <a:t>Serveur primaire</a:t>
            </a:r>
            <a:endParaRPr sz="1300" b="1" i="1">
              <a:solidFill>
                <a:srgbClr val="FF0000"/>
              </a:solidFill>
              <a:latin typeface="Lato"/>
              <a:ea typeface="Lato"/>
              <a:cs typeface="Lato"/>
              <a:sym typeface="Lato"/>
            </a:endParaRPr>
          </a:p>
        </p:txBody>
      </p:sp>
      <p:sp>
        <p:nvSpPr>
          <p:cNvPr id="1572" name="Google Shape;1572;p138"/>
          <p:cNvSpPr txBox="1"/>
          <p:nvPr/>
        </p:nvSpPr>
        <p:spPr>
          <a:xfrm>
            <a:off x="4245538" y="3318875"/>
            <a:ext cx="1612500" cy="2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b="1" i="1">
                <a:solidFill>
                  <a:srgbClr val="FF0000"/>
                </a:solidFill>
                <a:latin typeface="Lato"/>
                <a:ea typeface="Lato"/>
                <a:cs typeface="Lato"/>
                <a:sym typeface="Lato"/>
              </a:rPr>
              <a:t>Serveur secondaire</a:t>
            </a:r>
            <a:endParaRPr sz="1300" b="1" i="1">
              <a:solidFill>
                <a:srgbClr val="FF0000"/>
              </a:solidFill>
              <a:latin typeface="Lato"/>
              <a:ea typeface="Lato"/>
              <a:cs typeface="Lato"/>
              <a:sym typeface="Lato"/>
            </a:endParaRPr>
          </a:p>
        </p:txBody>
      </p:sp>
      <p:sp>
        <p:nvSpPr>
          <p:cNvPr id="1573" name="Google Shape;1573;p138"/>
          <p:cNvSpPr txBox="1"/>
          <p:nvPr/>
        </p:nvSpPr>
        <p:spPr>
          <a:xfrm>
            <a:off x="4250550" y="1551500"/>
            <a:ext cx="1612500" cy="2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b="1" i="1">
                <a:solidFill>
                  <a:srgbClr val="FF0000"/>
                </a:solidFill>
                <a:latin typeface="Lato"/>
                <a:ea typeface="Lato"/>
                <a:cs typeface="Lato"/>
                <a:sym typeface="Lato"/>
              </a:rPr>
              <a:t>Serveur secondaire</a:t>
            </a:r>
            <a:endParaRPr sz="1300" b="1" i="1">
              <a:solidFill>
                <a:srgbClr val="FF0000"/>
              </a:solidFill>
              <a:latin typeface="Lato"/>
              <a:ea typeface="Lato"/>
              <a:cs typeface="Lato"/>
              <a:sym typeface="Lato"/>
            </a:endParaRPr>
          </a:p>
        </p:txBody>
      </p:sp>
      <p:cxnSp>
        <p:nvCxnSpPr>
          <p:cNvPr id="1574" name="Google Shape;1574;p138"/>
          <p:cNvCxnSpPr>
            <a:stCxn id="1568" idx="3"/>
            <a:endCxn id="1572" idx="3"/>
          </p:cNvCxnSpPr>
          <p:nvPr/>
        </p:nvCxnSpPr>
        <p:spPr>
          <a:xfrm rot="10800000" flipH="1">
            <a:off x="5745725" y="3466538"/>
            <a:ext cx="112200" cy="487200"/>
          </a:xfrm>
          <a:prstGeom prst="curvedConnector3">
            <a:avLst>
              <a:gd name="adj1" fmla="val 312333"/>
            </a:avLst>
          </a:prstGeom>
          <a:noFill/>
          <a:ln w="19050" cap="flat" cmpd="sng">
            <a:solidFill>
              <a:srgbClr val="FF0000"/>
            </a:solidFill>
            <a:prstDash val="dashDot"/>
            <a:round/>
            <a:headEnd type="none" w="med" len="med"/>
            <a:tailEnd type="triangle" w="med" len="med"/>
          </a:ln>
        </p:spPr>
      </p:cxnSp>
      <p:cxnSp>
        <p:nvCxnSpPr>
          <p:cNvPr id="1575" name="Google Shape;1575;p138"/>
          <p:cNvCxnSpPr>
            <a:endCxn id="1573" idx="3"/>
          </p:cNvCxnSpPr>
          <p:nvPr/>
        </p:nvCxnSpPr>
        <p:spPr>
          <a:xfrm rot="-5400000">
            <a:off x="4677150" y="2767700"/>
            <a:ext cx="2254500" cy="117300"/>
          </a:xfrm>
          <a:prstGeom prst="curvedConnector4">
            <a:avLst>
              <a:gd name="adj1" fmla="val 45449"/>
              <a:gd name="adj2" fmla="val 303005"/>
            </a:avLst>
          </a:prstGeom>
          <a:noFill/>
          <a:ln w="19050" cap="flat" cmpd="sng">
            <a:solidFill>
              <a:srgbClr val="FF0000"/>
            </a:solidFill>
            <a:prstDash val="dashDot"/>
            <a:round/>
            <a:headEnd type="none" w="med" len="med"/>
            <a:tailEnd type="triangle" w="med" len="med"/>
          </a:ln>
        </p:spPr>
      </p:cxnSp>
      <p:sp>
        <p:nvSpPr>
          <p:cNvPr id="1576" name="Google Shape;1576;p138"/>
          <p:cNvSpPr txBox="1"/>
          <p:nvPr/>
        </p:nvSpPr>
        <p:spPr>
          <a:xfrm>
            <a:off x="5969007" y="3265346"/>
            <a:ext cx="1336800" cy="2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b="1" i="1">
                <a:solidFill>
                  <a:srgbClr val="FF0000"/>
                </a:solidFill>
                <a:latin typeface="Lato"/>
                <a:ea typeface="Lato"/>
                <a:cs typeface="Lato"/>
                <a:sym typeface="Lato"/>
              </a:rPr>
              <a:t>Réplication</a:t>
            </a:r>
            <a:endParaRPr sz="1300" b="1" i="1">
              <a:solidFill>
                <a:srgbClr val="FF0000"/>
              </a:solidFill>
              <a:latin typeface="Lato"/>
              <a:ea typeface="Lato"/>
              <a:cs typeface="Lato"/>
              <a:sym typeface="Lato"/>
            </a:endParaRPr>
          </a:p>
        </p:txBody>
      </p:sp>
      <p:cxnSp>
        <p:nvCxnSpPr>
          <p:cNvPr id="1577" name="Google Shape;1577;p138"/>
          <p:cNvCxnSpPr>
            <a:stCxn id="1573" idx="1"/>
            <a:endCxn id="1563" idx="3"/>
          </p:cNvCxnSpPr>
          <p:nvPr/>
        </p:nvCxnSpPr>
        <p:spPr>
          <a:xfrm flipH="1">
            <a:off x="3775950" y="1699100"/>
            <a:ext cx="474600" cy="1382100"/>
          </a:xfrm>
          <a:prstGeom prst="straightConnector1">
            <a:avLst/>
          </a:prstGeom>
          <a:noFill/>
          <a:ln w="19050" cap="flat" cmpd="sng">
            <a:solidFill>
              <a:srgbClr val="FF0000"/>
            </a:solidFill>
            <a:prstDash val="dashDot"/>
            <a:round/>
            <a:headEnd type="none" w="med" len="med"/>
            <a:tailEnd type="triangle" w="med" len="med"/>
          </a:ln>
        </p:spPr>
      </p:cxnSp>
      <p:cxnSp>
        <p:nvCxnSpPr>
          <p:cNvPr id="1578" name="Google Shape;1578;p138"/>
          <p:cNvCxnSpPr>
            <a:stCxn id="1572" idx="1"/>
            <a:endCxn id="1563" idx="3"/>
          </p:cNvCxnSpPr>
          <p:nvPr/>
        </p:nvCxnSpPr>
        <p:spPr>
          <a:xfrm rot="10800000">
            <a:off x="3776038" y="3081275"/>
            <a:ext cx="469500" cy="385200"/>
          </a:xfrm>
          <a:prstGeom prst="straightConnector1">
            <a:avLst/>
          </a:prstGeom>
          <a:noFill/>
          <a:ln w="19050" cap="flat" cmpd="sng">
            <a:solidFill>
              <a:srgbClr val="FF0000"/>
            </a:solidFill>
            <a:prstDash val="dashDot"/>
            <a:round/>
            <a:headEnd type="none" w="med" len="med"/>
            <a:tailEnd type="triangle" w="med" len="med"/>
          </a:ln>
        </p:spPr>
      </p:cxnSp>
      <p:cxnSp>
        <p:nvCxnSpPr>
          <p:cNvPr id="1579" name="Google Shape;1579;p138"/>
          <p:cNvCxnSpPr>
            <a:stCxn id="1568" idx="1"/>
            <a:endCxn id="1563" idx="3"/>
          </p:cNvCxnSpPr>
          <p:nvPr/>
        </p:nvCxnSpPr>
        <p:spPr>
          <a:xfrm rot="10800000">
            <a:off x="3775925" y="3081338"/>
            <a:ext cx="449100" cy="872400"/>
          </a:xfrm>
          <a:prstGeom prst="straightConnector1">
            <a:avLst/>
          </a:prstGeom>
          <a:noFill/>
          <a:ln w="19050" cap="flat" cmpd="sng">
            <a:solidFill>
              <a:srgbClr val="FF0000"/>
            </a:solidFill>
            <a:prstDash val="dashDot"/>
            <a:round/>
            <a:headEnd type="none" w="med" len="med"/>
            <a:tailEnd type="triangle" w="med" len="med"/>
          </a:ln>
        </p:spPr>
      </p:cxnSp>
      <p:sp>
        <p:nvSpPr>
          <p:cNvPr id="1580" name="Google Shape;1580;p138"/>
          <p:cNvSpPr txBox="1"/>
          <p:nvPr/>
        </p:nvSpPr>
        <p:spPr>
          <a:xfrm>
            <a:off x="4622002" y="4207475"/>
            <a:ext cx="1336800" cy="2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b="1" i="1">
                <a:solidFill>
                  <a:srgbClr val="FF0000"/>
                </a:solidFill>
                <a:latin typeface="Lato"/>
                <a:ea typeface="Lato"/>
                <a:cs typeface="Lato"/>
                <a:sym typeface="Lato"/>
              </a:rPr>
              <a:t>Serveur primaire</a:t>
            </a:r>
            <a:endParaRPr sz="1300" b="1" i="1">
              <a:solidFill>
                <a:srgbClr val="FF0000"/>
              </a:solidFill>
              <a:latin typeface="Lato"/>
              <a:ea typeface="Lato"/>
              <a:cs typeface="Lato"/>
              <a:sym typeface="Lato"/>
            </a:endParaRPr>
          </a:p>
        </p:txBody>
      </p:sp>
      <p:sp>
        <p:nvSpPr>
          <p:cNvPr id="1581" name="Google Shape;1581;p138"/>
          <p:cNvSpPr/>
          <p:nvPr/>
        </p:nvSpPr>
        <p:spPr>
          <a:xfrm>
            <a:off x="7082525" y="153075"/>
            <a:ext cx="1949400" cy="4674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Flux de données :</a:t>
            </a:r>
            <a:endParaRPr b="1">
              <a:latin typeface="Lato"/>
              <a:ea typeface="Lato"/>
              <a:cs typeface="Lato"/>
              <a:sym typeface="Lato"/>
            </a:endParaRPr>
          </a:p>
          <a:p>
            <a:pPr marL="0" lvl="0" indent="0" algn="ctr" rtl="0">
              <a:spcBef>
                <a:spcPts val="0"/>
              </a:spcBef>
              <a:spcAft>
                <a:spcPts val="0"/>
              </a:spcAft>
              <a:buNone/>
            </a:pP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Lors d’une écriture, les données sont transmises à un pipeline : le client envoie ses données au chunkserver primaire. Ce dernier tente de trouver la machine la plus proche de lui ( par l’adresse IP) puis envoie l’information</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le réseau étant en mode “full-duplex” un serveur peut transmettre les données dès qu’il commence à les recevoir.</a:t>
            </a:r>
            <a:endParaRPr>
              <a:latin typeface="Lato"/>
              <a:ea typeface="Lato"/>
              <a:cs typeface="Lato"/>
              <a:sym typeface="Lato"/>
            </a:endParaRPr>
          </a:p>
        </p:txBody>
      </p:sp>
      <p:cxnSp>
        <p:nvCxnSpPr>
          <p:cNvPr id="1582" name="Google Shape;1582;p138"/>
          <p:cNvCxnSpPr>
            <a:stCxn id="1572" idx="3"/>
            <a:endCxn id="1573" idx="3"/>
          </p:cNvCxnSpPr>
          <p:nvPr/>
        </p:nvCxnSpPr>
        <p:spPr>
          <a:xfrm rot="10800000" flipH="1">
            <a:off x="5858038" y="1699175"/>
            <a:ext cx="5100" cy="1767300"/>
          </a:xfrm>
          <a:prstGeom prst="curvedConnector3">
            <a:avLst>
              <a:gd name="adj1" fmla="val 9401715"/>
            </a:avLst>
          </a:prstGeom>
          <a:noFill/>
          <a:ln w="19050" cap="flat" cmpd="sng">
            <a:solidFill>
              <a:srgbClr val="FF0000"/>
            </a:solidFill>
            <a:prstDash val="dashDot"/>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11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MongoDB</a:t>
            </a:r>
            <a:endParaRPr/>
          </a:p>
        </p:txBody>
      </p:sp>
      <p:sp>
        <p:nvSpPr>
          <p:cNvPr id="1271" name="Google Shape;1271;p11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fr"/>
              <a:t>MongoDB est une base de données NoSQL documentaire qui stocke les données dans un format de document JSON appelé BSON (Binary JSON). Voici quelques caractéristiques clés de MongoDB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86"/>
        <p:cNvGrpSpPr/>
        <p:nvPr/>
      </p:nvGrpSpPr>
      <p:grpSpPr>
        <a:xfrm>
          <a:off x="0" y="0"/>
          <a:ext cx="0" cy="0"/>
          <a:chOff x="0" y="0"/>
          <a:chExt cx="0" cy="0"/>
        </a:xfrm>
      </p:grpSpPr>
      <p:sp>
        <p:nvSpPr>
          <p:cNvPr id="1587" name="Google Shape;1587;p1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HADOOP</a:t>
            </a:r>
            <a:endParaRPr/>
          </a:p>
        </p:txBody>
      </p:sp>
      <p:sp>
        <p:nvSpPr>
          <p:cNvPr id="1588" name="Google Shape;1588;p139"/>
          <p:cNvSpPr txBox="1">
            <a:spLocks noGrp="1"/>
          </p:cNvSpPr>
          <p:nvPr>
            <p:ph type="body" idx="1"/>
          </p:nvPr>
        </p:nvSpPr>
        <p:spPr>
          <a:xfrm>
            <a:off x="1297500" y="1567550"/>
            <a:ext cx="7038900" cy="830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Hadoop est un framework open source écrit en Java pour le traitement distribué de données volumineuses.</a:t>
            </a:r>
            <a:endParaRPr/>
          </a:p>
        </p:txBody>
      </p:sp>
      <p:pic>
        <p:nvPicPr>
          <p:cNvPr id="1589" name="Google Shape;1589;p139"/>
          <p:cNvPicPr preferRelativeResize="0"/>
          <p:nvPr/>
        </p:nvPicPr>
        <p:blipFill>
          <a:blip r:embed="rId3">
            <a:alphaModFix/>
          </a:blip>
          <a:stretch>
            <a:fillRect/>
          </a:stretch>
        </p:blipFill>
        <p:spPr>
          <a:xfrm>
            <a:off x="836500" y="2571749"/>
            <a:ext cx="7470998" cy="1937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93"/>
        <p:cNvGrpSpPr/>
        <p:nvPr/>
      </p:nvGrpSpPr>
      <p:grpSpPr>
        <a:xfrm>
          <a:off x="0" y="0"/>
          <a:ext cx="0" cy="0"/>
          <a:chOff x="0" y="0"/>
          <a:chExt cx="0" cy="0"/>
        </a:xfrm>
      </p:grpSpPr>
      <p:sp>
        <p:nvSpPr>
          <p:cNvPr id="1594" name="Google Shape;1594;p1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HADOOP</a:t>
            </a:r>
            <a:endParaRPr/>
          </a:p>
        </p:txBody>
      </p:sp>
      <p:sp>
        <p:nvSpPr>
          <p:cNvPr id="1595" name="Google Shape;1595;p140"/>
          <p:cNvSpPr txBox="1">
            <a:spLocks noGrp="1"/>
          </p:cNvSpPr>
          <p:nvPr>
            <p:ph type="body" idx="1"/>
          </p:nvPr>
        </p:nvSpPr>
        <p:spPr>
          <a:xfrm>
            <a:off x="1297500" y="1567550"/>
            <a:ext cx="7038900" cy="746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Le framework d’Hadoop se décompose en 4 modules : le système de stockage HDFS (Hadoop Distributed File System) et le framework de traitement MapReduce.</a:t>
            </a:r>
            <a:endParaRPr/>
          </a:p>
        </p:txBody>
      </p:sp>
      <p:sp>
        <p:nvSpPr>
          <p:cNvPr id="1596" name="Google Shape;1596;p140"/>
          <p:cNvSpPr/>
          <p:nvPr/>
        </p:nvSpPr>
        <p:spPr>
          <a:xfrm>
            <a:off x="2597263" y="2406100"/>
            <a:ext cx="2143200" cy="686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HDFS</a:t>
            </a:r>
            <a:endParaRPr>
              <a:latin typeface="Lato"/>
              <a:ea typeface="Lato"/>
              <a:cs typeface="Lato"/>
              <a:sym typeface="Lato"/>
            </a:endParaRPr>
          </a:p>
          <a:p>
            <a:pPr marL="0" lvl="0" indent="0" algn="ctr" rtl="0">
              <a:spcBef>
                <a:spcPts val="0"/>
              </a:spcBef>
              <a:spcAft>
                <a:spcPts val="0"/>
              </a:spcAft>
              <a:buNone/>
            </a:pPr>
            <a:r>
              <a:rPr lang="fr" i="1">
                <a:latin typeface="Lato"/>
                <a:ea typeface="Lato"/>
                <a:cs typeface="Lato"/>
                <a:sym typeface="Lato"/>
              </a:rPr>
              <a:t>Hadoop Distributed File System</a:t>
            </a:r>
            <a:endParaRPr i="1">
              <a:latin typeface="Lato"/>
              <a:ea typeface="Lato"/>
              <a:cs typeface="Lato"/>
              <a:sym typeface="Lato"/>
            </a:endParaRPr>
          </a:p>
        </p:txBody>
      </p:sp>
      <p:sp>
        <p:nvSpPr>
          <p:cNvPr id="1597" name="Google Shape;1597;p140"/>
          <p:cNvSpPr/>
          <p:nvPr/>
        </p:nvSpPr>
        <p:spPr>
          <a:xfrm>
            <a:off x="4893438" y="2406100"/>
            <a:ext cx="2143200" cy="686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Hadoop Map Reduce</a:t>
            </a:r>
            <a:endParaRPr i="1">
              <a:latin typeface="Lato"/>
              <a:ea typeface="Lato"/>
              <a:cs typeface="Lato"/>
              <a:sym typeface="Lato"/>
            </a:endParaRPr>
          </a:p>
        </p:txBody>
      </p:sp>
      <p:sp>
        <p:nvSpPr>
          <p:cNvPr id="1598" name="Google Shape;1598;p140"/>
          <p:cNvSpPr/>
          <p:nvPr/>
        </p:nvSpPr>
        <p:spPr>
          <a:xfrm>
            <a:off x="2597263" y="3395350"/>
            <a:ext cx="2143200" cy="686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Hadoop YARN</a:t>
            </a:r>
            <a:endParaRPr>
              <a:latin typeface="Lato"/>
              <a:ea typeface="Lato"/>
              <a:cs typeface="Lato"/>
              <a:sym typeface="Lato"/>
            </a:endParaRPr>
          </a:p>
          <a:p>
            <a:pPr marL="0" lvl="0" indent="0" algn="ctr" rtl="0">
              <a:spcBef>
                <a:spcPts val="0"/>
              </a:spcBef>
              <a:spcAft>
                <a:spcPts val="0"/>
              </a:spcAft>
              <a:buNone/>
            </a:pPr>
            <a:r>
              <a:rPr lang="fr" i="1">
                <a:latin typeface="Lato"/>
                <a:ea typeface="Lato"/>
                <a:cs typeface="Lato"/>
                <a:sym typeface="Lato"/>
              </a:rPr>
              <a:t>Yet Another Resource Negotiator</a:t>
            </a:r>
            <a:endParaRPr i="1">
              <a:latin typeface="Lato"/>
              <a:ea typeface="Lato"/>
              <a:cs typeface="Lato"/>
              <a:sym typeface="Lato"/>
            </a:endParaRPr>
          </a:p>
        </p:txBody>
      </p:sp>
      <p:sp>
        <p:nvSpPr>
          <p:cNvPr id="1599" name="Google Shape;1599;p140"/>
          <p:cNvSpPr/>
          <p:nvPr/>
        </p:nvSpPr>
        <p:spPr>
          <a:xfrm>
            <a:off x="4893438" y="3395350"/>
            <a:ext cx="2143200" cy="686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Hadoop Common</a:t>
            </a:r>
            <a:endParaRPr i="1">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03"/>
        <p:cNvGrpSpPr/>
        <p:nvPr/>
      </p:nvGrpSpPr>
      <p:grpSpPr>
        <a:xfrm>
          <a:off x="0" y="0"/>
          <a:ext cx="0" cy="0"/>
          <a:chOff x="0" y="0"/>
          <a:chExt cx="0" cy="0"/>
        </a:xfrm>
      </p:grpSpPr>
      <p:sp>
        <p:nvSpPr>
          <p:cNvPr id="1604" name="Google Shape;1604;p14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HDFS</a:t>
            </a:r>
            <a:endParaRPr/>
          </a:p>
        </p:txBody>
      </p:sp>
      <p:sp>
        <p:nvSpPr>
          <p:cNvPr id="1605" name="Google Shape;1605;p141"/>
          <p:cNvSpPr/>
          <p:nvPr/>
        </p:nvSpPr>
        <p:spPr>
          <a:xfrm>
            <a:off x="3500388" y="1120225"/>
            <a:ext cx="2143200" cy="686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HDFS</a:t>
            </a:r>
            <a:endParaRPr>
              <a:latin typeface="Lato"/>
              <a:ea typeface="Lato"/>
              <a:cs typeface="Lato"/>
              <a:sym typeface="Lato"/>
            </a:endParaRPr>
          </a:p>
          <a:p>
            <a:pPr marL="0" lvl="0" indent="0" algn="ctr" rtl="0">
              <a:spcBef>
                <a:spcPts val="0"/>
              </a:spcBef>
              <a:spcAft>
                <a:spcPts val="0"/>
              </a:spcAft>
              <a:buNone/>
            </a:pPr>
            <a:r>
              <a:rPr lang="fr" i="1">
                <a:latin typeface="Lato"/>
                <a:ea typeface="Lato"/>
                <a:cs typeface="Lato"/>
                <a:sym typeface="Lato"/>
              </a:rPr>
              <a:t>Hadoop Distributed File System</a:t>
            </a:r>
            <a:endParaRPr i="1">
              <a:latin typeface="Lato"/>
              <a:ea typeface="Lato"/>
              <a:cs typeface="Lato"/>
              <a:sym typeface="Lato"/>
            </a:endParaRPr>
          </a:p>
        </p:txBody>
      </p:sp>
      <p:sp>
        <p:nvSpPr>
          <p:cNvPr id="1606" name="Google Shape;1606;p141"/>
          <p:cNvSpPr txBox="1"/>
          <p:nvPr/>
        </p:nvSpPr>
        <p:spPr>
          <a:xfrm>
            <a:off x="1010325" y="2020650"/>
            <a:ext cx="7038900" cy="1061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fr" sz="1300">
                <a:solidFill>
                  <a:schemeClr val="lt1"/>
                </a:solidFill>
                <a:latin typeface="Lato"/>
                <a:ea typeface="Lato"/>
                <a:cs typeface="Lato"/>
                <a:sym typeface="Lato"/>
              </a:rPr>
              <a:t>Le noyau d’Hadoop est constitué d’une partie de stockage que l’on nomme HDFS et d’une partie de traitement appelée “Map-Reduce”.  Hadoop fractionne les fichiers en gros blocs et les distribue à travers les noeuds du cluster.</a:t>
            </a:r>
            <a:endParaRPr sz="1300">
              <a:solidFill>
                <a:schemeClr val="lt1"/>
              </a:solidFill>
              <a:latin typeface="Lato"/>
              <a:ea typeface="Lato"/>
              <a:cs typeface="Lato"/>
              <a:sym typeface="Lato"/>
            </a:endParaRPr>
          </a:p>
          <a:p>
            <a:pPr marL="0" lvl="0" indent="0" algn="just" rtl="0">
              <a:spcBef>
                <a:spcPts val="0"/>
              </a:spcBef>
              <a:spcAft>
                <a:spcPts val="0"/>
              </a:spcAft>
              <a:buNone/>
            </a:pPr>
            <a:r>
              <a:rPr lang="fr" sz="1300">
                <a:solidFill>
                  <a:schemeClr val="lt1"/>
                </a:solidFill>
                <a:latin typeface="Lato"/>
                <a:ea typeface="Lato"/>
                <a:cs typeface="Lato"/>
                <a:sym typeface="Lato"/>
              </a:rPr>
              <a:t>Pour traiter les données, il transfère le code à chaque noeud qui va traiter les données dont il dispose.</a:t>
            </a:r>
            <a:endParaRPr sz="1300">
              <a:solidFill>
                <a:schemeClr val="lt1"/>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1611" name="Google Shape;1611;p142"/>
          <p:cNvSpPr/>
          <p:nvPr/>
        </p:nvSpPr>
        <p:spPr>
          <a:xfrm>
            <a:off x="173500" y="3326950"/>
            <a:ext cx="3541200" cy="801900"/>
          </a:xfrm>
          <a:prstGeom prst="rect">
            <a:avLst/>
          </a:prstGeom>
          <a:noFill/>
          <a:ln w="19050"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612" name="Google Shape;1612;p14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HDFS</a:t>
            </a:r>
            <a:endParaRPr/>
          </a:p>
        </p:txBody>
      </p:sp>
      <p:pic>
        <p:nvPicPr>
          <p:cNvPr id="1613" name="Google Shape;1613;p142"/>
          <p:cNvPicPr preferRelativeResize="0"/>
          <p:nvPr/>
        </p:nvPicPr>
        <p:blipFill>
          <a:blip r:embed="rId3">
            <a:alphaModFix/>
          </a:blip>
          <a:stretch>
            <a:fillRect/>
          </a:stretch>
        </p:blipFill>
        <p:spPr>
          <a:xfrm>
            <a:off x="3864575" y="1256800"/>
            <a:ext cx="5109210" cy="3530850"/>
          </a:xfrm>
          <a:prstGeom prst="rect">
            <a:avLst/>
          </a:prstGeom>
          <a:noFill/>
          <a:ln>
            <a:noFill/>
          </a:ln>
        </p:spPr>
      </p:pic>
      <p:sp>
        <p:nvSpPr>
          <p:cNvPr id="1614" name="Google Shape;1614;p142"/>
          <p:cNvSpPr/>
          <p:nvPr/>
        </p:nvSpPr>
        <p:spPr>
          <a:xfrm>
            <a:off x="1132800" y="2068788"/>
            <a:ext cx="1806300" cy="914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HDFS développé par Hadoop à partir de Google FS</a:t>
            </a:r>
            <a:endParaRPr>
              <a:latin typeface="Lato"/>
              <a:ea typeface="Lato"/>
              <a:cs typeface="Lato"/>
              <a:sym typeface="Lato"/>
            </a:endParaRPr>
          </a:p>
        </p:txBody>
      </p:sp>
      <p:sp>
        <p:nvSpPr>
          <p:cNvPr id="1615" name="Google Shape;1615;p142"/>
          <p:cNvSpPr/>
          <p:nvPr/>
        </p:nvSpPr>
        <p:spPr>
          <a:xfrm>
            <a:off x="336800" y="3465363"/>
            <a:ext cx="1398000" cy="51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NameNode</a:t>
            </a:r>
            <a:endParaRPr>
              <a:latin typeface="Lato"/>
              <a:ea typeface="Lato"/>
              <a:cs typeface="Lato"/>
              <a:sym typeface="Lato"/>
            </a:endParaRPr>
          </a:p>
        </p:txBody>
      </p:sp>
      <p:sp>
        <p:nvSpPr>
          <p:cNvPr id="1616" name="Google Shape;1616;p142"/>
          <p:cNvSpPr/>
          <p:nvPr/>
        </p:nvSpPr>
        <p:spPr>
          <a:xfrm>
            <a:off x="2183300" y="3465363"/>
            <a:ext cx="1398000" cy="51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DataNode</a:t>
            </a:r>
            <a:endParaRPr>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1621" name="Google Shape;1621;p14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HDFS</a:t>
            </a:r>
            <a:endParaRPr/>
          </a:p>
        </p:txBody>
      </p:sp>
      <p:sp>
        <p:nvSpPr>
          <p:cNvPr id="1622" name="Google Shape;1622;p143"/>
          <p:cNvSpPr/>
          <p:nvPr/>
        </p:nvSpPr>
        <p:spPr>
          <a:xfrm>
            <a:off x="3873000" y="1118138"/>
            <a:ext cx="1398000" cy="51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NameNode</a:t>
            </a:r>
            <a:endParaRPr>
              <a:latin typeface="Lato"/>
              <a:ea typeface="Lato"/>
              <a:cs typeface="Lato"/>
              <a:sym typeface="Lato"/>
            </a:endParaRPr>
          </a:p>
        </p:txBody>
      </p:sp>
      <p:sp>
        <p:nvSpPr>
          <p:cNvPr id="1623" name="Google Shape;1623;p143"/>
          <p:cNvSpPr txBox="1"/>
          <p:nvPr/>
        </p:nvSpPr>
        <p:spPr>
          <a:xfrm>
            <a:off x="734775" y="2296200"/>
            <a:ext cx="7776600" cy="22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a:solidFill>
                  <a:schemeClr val="lt1"/>
                </a:solidFill>
                <a:latin typeface="Lato"/>
                <a:ea typeface="Lato"/>
                <a:cs typeface="Lato"/>
                <a:sym typeface="Lato"/>
              </a:rPr>
              <a:t>Le NameNode gère l’espace de noms, l’arborescence du système de fichiers et les métadonnées des fichiers et des répertoires.</a:t>
            </a:r>
            <a:endParaRPr sz="1300">
              <a:solidFill>
                <a:schemeClr val="lt1"/>
              </a:solidFill>
              <a:latin typeface="Lato"/>
              <a:ea typeface="Lato"/>
              <a:cs typeface="Lato"/>
              <a:sym typeface="Lato"/>
            </a:endParaRPr>
          </a:p>
          <a:p>
            <a:pPr marL="0" lvl="0" indent="0" algn="l" rtl="0">
              <a:spcBef>
                <a:spcPts val="0"/>
              </a:spcBef>
              <a:spcAft>
                <a:spcPts val="0"/>
              </a:spcAft>
              <a:buNone/>
            </a:pPr>
            <a:r>
              <a:rPr lang="fr" sz="1300">
                <a:solidFill>
                  <a:schemeClr val="lt1"/>
                </a:solidFill>
                <a:latin typeface="Lato"/>
                <a:ea typeface="Lato"/>
                <a:cs typeface="Lato"/>
                <a:sym typeface="Lato"/>
              </a:rPr>
              <a:t>Il centralise la localisation des blocs répartis dans le cluster. </a:t>
            </a:r>
            <a:endParaRPr sz="1300">
              <a:solidFill>
                <a:schemeClr val="lt1"/>
              </a:solidFill>
              <a:latin typeface="Lato"/>
              <a:ea typeface="Lato"/>
              <a:cs typeface="Lato"/>
              <a:sym typeface="Lato"/>
            </a:endParaRPr>
          </a:p>
          <a:p>
            <a:pPr marL="0" lvl="0" indent="0" algn="l" rtl="0">
              <a:spcBef>
                <a:spcPts val="0"/>
              </a:spcBef>
              <a:spcAft>
                <a:spcPts val="0"/>
              </a:spcAft>
              <a:buNone/>
            </a:pPr>
            <a:r>
              <a:rPr lang="fr" sz="1300">
                <a:solidFill>
                  <a:schemeClr val="lt1"/>
                </a:solidFill>
                <a:latin typeface="Lato"/>
                <a:ea typeface="Lato"/>
                <a:cs typeface="Lato"/>
                <a:sym typeface="Lato"/>
              </a:rPr>
              <a:t>Il est unique et dispose d’une instance back-up secondaire qui gère l’historique des modifications dans le système.</a:t>
            </a:r>
            <a:endParaRPr sz="1300">
              <a:solidFill>
                <a:schemeClr val="lt1"/>
              </a:solidFill>
              <a:latin typeface="Lato"/>
              <a:ea typeface="Lato"/>
              <a:cs typeface="Lato"/>
              <a:sym typeface="Lato"/>
            </a:endParaRPr>
          </a:p>
          <a:p>
            <a:pPr marL="0" lvl="0" indent="0" algn="l" rtl="0">
              <a:spcBef>
                <a:spcPts val="0"/>
              </a:spcBef>
              <a:spcAft>
                <a:spcPts val="0"/>
              </a:spcAft>
              <a:buNone/>
            </a:pPr>
            <a:r>
              <a:rPr lang="fr" sz="1300">
                <a:solidFill>
                  <a:schemeClr val="lt1"/>
                </a:solidFill>
                <a:latin typeface="Lato"/>
                <a:ea typeface="Lato"/>
                <a:cs typeface="Lato"/>
                <a:sym typeface="Lato"/>
              </a:rPr>
              <a:t>Ce NameNode “back-up” permet la continuité du fonctionnement du cluster en cas de panne du NameNode d’origine</a:t>
            </a: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27"/>
        <p:cNvGrpSpPr/>
        <p:nvPr/>
      </p:nvGrpSpPr>
      <p:grpSpPr>
        <a:xfrm>
          <a:off x="0" y="0"/>
          <a:ext cx="0" cy="0"/>
          <a:chOff x="0" y="0"/>
          <a:chExt cx="0" cy="0"/>
        </a:xfrm>
      </p:grpSpPr>
      <p:sp>
        <p:nvSpPr>
          <p:cNvPr id="1628" name="Google Shape;1628;p14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HDFS</a:t>
            </a:r>
            <a:endParaRPr/>
          </a:p>
        </p:txBody>
      </p:sp>
      <p:sp>
        <p:nvSpPr>
          <p:cNvPr id="1629" name="Google Shape;1629;p144"/>
          <p:cNvSpPr/>
          <p:nvPr/>
        </p:nvSpPr>
        <p:spPr>
          <a:xfrm>
            <a:off x="3873000" y="1118138"/>
            <a:ext cx="1398000" cy="51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DataNode</a:t>
            </a:r>
            <a:endParaRPr>
              <a:latin typeface="Lato"/>
              <a:ea typeface="Lato"/>
              <a:cs typeface="Lato"/>
              <a:sym typeface="Lato"/>
            </a:endParaRPr>
          </a:p>
        </p:txBody>
      </p:sp>
      <p:sp>
        <p:nvSpPr>
          <p:cNvPr id="1630" name="Google Shape;1630;p144"/>
          <p:cNvSpPr txBox="1"/>
          <p:nvPr/>
        </p:nvSpPr>
        <p:spPr>
          <a:xfrm>
            <a:off x="704175" y="1816550"/>
            <a:ext cx="7562100" cy="9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a:solidFill>
                  <a:schemeClr val="lt1"/>
                </a:solidFill>
                <a:latin typeface="Lato"/>
                <a:ea typeface="Lato"/>
                <a:cs typeface="Lato"/>
                <a:sym typeface="Lato"/>
              </a:rPr>
              <a:t>Le DataNode est un composant qui stocke et restitue les blocs de données. Lors du processus de lecture d’un fichier, le NameNode est interrogé pour localiser l’ensemble des blocs de données. Pour chacun d’entre eux, le NameNode renvoie l’adresse du DataNode le plus accessible, c’est à dire que le Data Node qui dispose de la plus grande bande passante. </a:t>
            </a: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a:p>
            <a:pPr marL="0" lvl="0" indent="0" algn="l" rtl="0">
              <a:spcBef>
                <a:spcPts val="0"/>
              </a:spcBef>
              <a:spcAft>
                <a:spcPts val="0"/>
              </a:spcAft>
              <a:buNone/>
            </a:pPr>
            <a:r>
              <a:rPr lang="fr" sz="1300">
                <a:solidFill>
                  <a:schemeClr val="lt1"/>
                </a:solidFill>
                <a:latin typeface="Lato"/>
                <a:ea typeface="Lato"/>
                <a:cs typeface="Lato"/>
                <a:sym typeface="Lato"/>
              </a:rPr>
              <a:t>Les DataNodes communiquent de manière périodique au NameNode la liste des blocs de données qu’ils hébergent. Si certains de ces blocs ne sont pas assez répliqués dans le cluster, l’écriture de ces blocs s’effectue en cascade par copie sur d’autres</a:t>
            </a:r>
            <a:endParaRPr sz="1300">
              <a:solidFill>
                <a:schemeClr val="lt1"/>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1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Apache Spark</a:t>
            </a:r>
            <a:endParaRPr/>
          </a:p>
        </p:txBody>
      </p:sp>
      <p:sp>
        <p:nvSpPr>
          <p:cNvPr id="1636" name="Google Shape;1636;p145"/>
          <p:cNvSpPr txBox="1">
            <a:spLocks noGrp="1"/>
          </p:cNvSpPr>
          <p:nvPr>
            <p:ph type="body" idx="1"/>
          </p:nvPr>
        </p:nvSpPr>
        <p:spPr>
          <a:xfrm>
            <a:off x="1297500" y="1465475"/>
            <a:ext cx="7038900" cy="190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Spark est un moteur de traitement de données open source pour le traitement de données en temps réel et en batch. On l’utilise beaucoup dans le Big Data pour l’apprentissage automatique et les applications d’IA</a:t>
            </a:r>
            <a:endParaRPr/>
          </a:p>
          <a:p>
            <a:pPr marL="0" lvl="0" indent="0" algn="l" rtl="0">
              <a:spcBef>
                <a:spcPts val="1200"/>
              </a:spcBef>
              <a:spcAft>
                <a:spcPts val="1200"/>
              </a:spcAft>
              <a:buNone/>
            </a:pPr>
            <a:r>
              <a:rPr lang="fr"/>
              <a:t> Le moteur d’analyse de Spark traite les données 10 à 100 fois plus vite que les autres solutions. Il s’adapte en répartissant le travail de manière distribuée avec un parallélisme et une tolérance aux pannes intégrés. </a:t>
            </a:r>
            <a:endParaRPr/>
          </a:p>
        </p:txBody>
      </p:sp>
      <p:pic>
        <p:nvPicPr>
          <p:cNvPr id="1637" name="Google Shape;1637;p145"/>
          <p:cNvPicPr preferRelativeResize="0"/>
          <p:nvPr/>
        </p:nvPicPr>
        <p:blipFill>
          <a:blip r:embed="rId3">
            <a:alphaModFix/>
          </a:blip>
          <a:stretch>
            <a:fillRect/>
          </a:stretch>
        </p:blipFill>
        <p:spPr>
          <a:xfrm>
            <a:off x="3086100" y="3367125"/>
            <a:ext cx="2971800" cy="15430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41"/>
        <p:cNvGrpSpPr/>
        <p:nvPr/>
      </p:nvGrpSpPr>
      <p:grpSpPr>
        <a:xfrm>
          <a:off x="0" y="0"/>
          <a:ext cx="0" cy="0"/>
          <a:chOff x="0" y="0"/>
          <a:chExt cx="0" cy="0"/>
        </a:xfrm>
      </p:grpSpPr>
      <p:sp>
        <p:nvSpPr>
          <p:cNvPr id="1642" name="Google Shape;1642;p14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Apache Spark vs Hadoop</a:t>
            </a:r>
            <a:endParaRPr/>
          </a:p>
        </p:txBody>
      </p:sp>
      <p:pic>
        <p:nvPicPr>
          <p:cNvPr id="1643" name="Google Shape;1643;p146"/>
          <p:cNvPicPr preferRelativeResize="0"/>
          <p:nvPr/>
        </p:nvPicPr>
        <p:blipFill>
          <a:blip r:embed="rId3">
            <a:alphaModFix/>
          </a:blip>
          <a:stretch>
            <a:fillRect/>
          </a:stretch>
        </p:blipFill>
        <p:spPr>
          <a:xfrm>
            <a:off x="2030875" y="2204425"/>
            <a:ext cx="4980200" cy="2833925"/>
          </a:xfrm>
          <a:prstGeom prst="rect">
            <a:avLst/>
          </a:prstGeom>
          <a:noFill/>
          <a:ln>
            <a:noFill/>
          </a:ln>
        </p:spPr>
      </p:pic>
      <p:sp>
        <p:nvSpPr>
          <p:cNvPr id="1644" name="Google Shape;1644;p146"/>
          <p:cNvSpPr txBox="1"/>
          <p:nvPr/>
        </p:nvSpPr>
        <p:spPr>
          <a:xfrm>
            <a:off x="1520600" y="1194025"/>
            <a:ext cx="7038900" cy="10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a:solidFill>
                  <a:schemeClr val="lt1"/>
                </a:solidFill>
                <a:latin typeface="Lato"/>
                <a:ea typeface="Lato"/>
                <a:cs typeface="Lato"/>
                <a:sym typeface="Lato"/>
              </a:rPr>
              <a:t>Il y a souvent confusion et comparaison entre Hadoop et Spark (en particulier Map-Reduce).</a:t>
            </a:r>
            <a:endParaRPr sz="1300">
              <a:solidFill>
                <a:schemeClr val="lt1"/>
              </a:solidFill>
              <a:latin typeface="Lato"/>
              <a:ea typeface="Lato"/>
              <a:cs typeface="Lato"/>
              <a:sym typeface="Lato"/>
            </a:endParaRPr>
          </a:p>
          <a:p>
            <a:pPr marL="0" lvl="0" indent="0" algn="l" rtl="0">
              <a:spcBef>
                <a:spcPts val="0"/>
              </a:spcBef>
              <a:spcAft>
                <a:spcPts val="0"/>
              </a:spcAft>
              <a:buNone/>
            </a:pPr>
            <a:r>
              <a:rPr lang="fr" sz="1300">
                <a:solidFill>
                  <a:schemeClr val="lt1"/>
                </a:solidFill>
                <a:latin typeface="Lato"/>
                <a:ea typeface="Lato"/>
                <a:cs typeface="Lato"/>
                <a:sym typeface="Lato"/>
              </a:rPr>
              <a:t>La principale différence réside dans le fait que Spark traite et conserve les données en mémoire pour les étapes suivantes, sans écrire ni lire sur le disque. Ce qui permet d'accélérer considérablement les vitesses de traitement.</a:t>
            </a:r>
            <a:endParaRPr sz="1300">
              <a:solidFill>
                <a:schemeClr val="lt1"/>
              </a:solidFill>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14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Apache Cassandra</a:t>
            </a:r>
            <a:endParaRPr/>
          </a:p>
        </p:txBody>
      </p:sp>
      <p:sp>
        <p:nvSpPr>
          <p:cNvPr id="1650" name="Google Shape;1650;p147"/>
          <p:cNvSpPr txBox="1">
            <a:spLocks noGrp="1"/>
          </p:cNvSpPr>
          <p:nvPr>
            <p:ph type="body" idx="1"/>
          </p:nvPr>
        </p:nvSpPr>
        <p:spPr>
          <a:xfrm>
            <a:off x="1297500" y="1567550"/>
            <a:ext cx="7038900" cy="810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Cassandra est une base de données NoSQL distribuée conçue pour gérer de grandes quantités de données sur plusieurs serveurs. </a:t>
            </a:r>
            <a:endParaRPr/>
          </a:p>
        </p:txBody>
      </p:sp>
      <p:pic>
        <p:nvPicPr>
          <p:cNvPr id="1651" name="Google Shape;1651;p147"/>
          <p:cNvPicPr preferRelativeResize="0"/>
          <p:nvPr/>
        </p:nvPicPr>
        <p:blipFill>
          <a:blip r:embed="rId3">
            <a:alphaModFix/>
          </a:blip>
          <a:stretch>
            <a:fillRect/>
          </a:stretch>
        </p:blipFill>
        <p:spPr>
          <a:xfrm>
            <a:off x="2735550" y="2377850"/>
            <a:ext cx="3672909" cy="24608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6" name="Google Shape;1656;p14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Apache Cassandra</a:t>
            </a:r>
            <a:endParaRPr/>
          </a:p>
        </p:txBody>
      </p:sp>
      <p:sp>
        <p:nvSpPr>
          <p:cNvPr id="1657" name="Google Shape;1657;p148"/>
          <p:cNvSpPr txBox="1"/>
          <p:nvPr/>
        </p:nvSpPr>
        <p:spPr>
          <a:xfrm>
            <a:off x="153100" y="1530775"/>
            <a:ext cx="2541000" cy="2928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fr" sz="1300">
                <a:solidFill>
                  <a:schemeClr val="lt1"/>
                </a:solidFill>
                <a:latin typeface="Lato"/>
                <a:ea typeface="Lato"/>
                <a:cs typeface="Lato"/>
                <a:sym typeface="Lato"/>
              </a:rPr>
              <a:t>Apache Cassandra est un SGBD de type NoSQL conçu pour gérer des quantité massives de données sur un grand nombre de serveurs, assurant une haute disponibilité en éliminant les SPoF (Single Point of Failure). </a:t>
            </a:r>
            <a:endParaRPr sz="1300">
              <a:solidFill>
                <a:schemeClr val="lt1"/>
              </a:solidFill>
              <a:latin typeface="Lato"/>
              <a:ea typeface="Lato"/>
              <a:cs typeface="Lato"/>
              <a:sym typeface="Lato"/>
            </a:endParaRPr>
          </a:p>
        </p:txBody>
      </p:sp>
      <p:pic>
        <p:nvPicPr>
          <p:cNvPr id="1658" name="Google Shape;1658;p148"/>
          <p:cNvPicPr preferRelativeResize="0"/>
          <p:nvPr/>
        </p:nvPicPr>
        <p:blipFill>
          <a:blip r:embed="rId3">
            <a:alphaModFix/>
          </a:blip>
          <a:stretch>
            <a:fillRect/>
          </a:stretch>
        </p:blipFill>
        <p:spPr>
          <a:xfrm>
            <a:off x="2765675" y="1380550"/>
            <a:ext cx="6256123" cy="3079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11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MongoDB Atlas et MongoDB Compass</a:t>
            </a:r>
            <a:endParaRPr/>
          </a:p>
        </p:txBody>
      </p:sp>
      <p:pic>
        <p:nvPicPr>
          <p:cNvPr id="1277" name="Google Shape;1277;p113"/>
          <p:cNvPicPr preferRelativeResize="0"/>
          <p:nvPr/>
        </p:nvPicPr>
        <p:blipFill>
          <a:blip r:embed="rId3">
            <a:alphaModFix/>
          </a:blip>
          <a:stretch>
            <a:fillRect/>
          </a:stretch>
        </p:blipFill>
        <p:spPr>
          <a:xfrm>
            <a:off x="5082281" y="1896500"/>
            <a:ext cx="3650400" cy="1533175"/>
          </a:xfrm>
          <a:prstGeom prst="rect">
            <a:avLst/>
          </a:prstGeom>
          <a:noFill/>
          <a:ln>
            <a:noFill/>
          </a:ln>
        </p:spPr>
      </p:pic>
      <p:pic>
        <p:nvPicPr>
          <p:cNvPr id="1278" name="Google Shape;1278;p113"/>
          <p:cNvPicPr preferRelativeResize="0"/>
          <p:nvPr/>
        </p:nvPicPr>
        <p:blipFill>
          <a:blip r:embed="rId4">
            <a:alphaModFix/>
          </a:blip>
          <a:stretch>
            <a:fillRect/>
          </a:stretch>
        </p:blipFill>
        <p:spPr>
          <a:xfrm>
            <a:off x="473250" y="1896500"/>
            <a:ext cx="3650400" cy="15331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662"/>
        <p:cNvGrpSpPr/>
        <p:nvPr/>
      </p:nvGrpSpPr>
      <p:grpSpPr>
        <a:xfrm>
          <a:off x="0" y="0"/>
          <a:ext cx="0" cy="0"/>
          <a:chOff x="0" y="0"/>
          <a:chExt cx="0" cy="0"/>
        </a:xfrm>
      </p:grpSpPr>
      <p:sp>
        <p:nvSpPr>
          <p:cNvPr id="1663" name="Google Shape;1663;p14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 langage de BDD pour Cassandra</a:t>
            </a:r>
            <a:endParaRPr/>
          </a:p>
        </p:txBody>
      </p:sp>
      <p:sp>
        <p:nvSpPr>
          <p:cNvPr id="1664" name="Google Shape;1664;p149"/>
          <p:cNvSpPr txBox="1"/>
          <p:nvPr/>
        </p:nvSpPr>
        <p:spPr>
          <a:xfrm>
            <a:off x="1194025" y="1530800"/>
            <a:ext cx="7038900" cy="6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a:solidFill>
                  <a:schemeClr val="lt1"/>
                </a:solidFill>
                <a:latin typeface="Lato"/>
                <a:ea typeface="Lato"/>
                <a:cs typeface="Lato"/>
                <a:sym typeface="Lato"/>
              </a:rPr>
              <a:t>Le langage de requête pour Cassandra s’appelle le CQL (Cassandra Query Language). Des implémentations (SDK) existent pour Java (JDBC), Python (DBAPI2), Node.js (Helenus) etc..</a:t>
            </a:r>
            <a:endParaRPr sz="1300">
              <a:solidFill>
                <a:schemeClr val="lt1"/>
              </a:solidFill>
              <a:latin typeface="Lato"/>
              <a:ea typeface="Lato"/>
              <a:cs typeface="Lato"/>
              <a:sym typeface="Lato"/>
            </a:endParaRPr>
          </a:p>
        </p:txBody>
      </p:sp>
      <p:pic>
        <p:nvPicPr>
          <p:cNvPr id="1665" name="Google Shape;1665;p149"/>
          <p:cNvPicPr preferRelativeResize="0"/>
          <p:nvPr/>
        </p:nvPicPr>
        <p:blipFill>
          <a:blip r:embed="rId3">
            <a:alphaModFix/>
          </a:blip>
          <a:stretch>
            <a:fillRect/>
          </a:stretch>
        </p:blipFill>
        <p:spPr>
          <a:xfrm>
            <a:off x="1212375" y="2254675"/>
            <a:ext cx="6719237" cy="26956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669"/>
        <p:cNvGrpSpPr/>
        <p:nvPr/>
      </p:nvGrpSpPr>
      <p:grpSpPr>
        <a:xfrm>
          <a:off x="0" y="0"/>
          <a:ext cx="0" cy="0"/>
          <a:chOff x="0" y="0"/>
          <a:chExt cx="0" cy="0"/>
        </a:xfrm>
      </p:grpSpPr>
      <p:sp>
        <p:nvSpPr>
          <p:cNvPr id="1670" name="Google Shape;1670;p15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Apache Cassandra dans la pratique</a:t>
            </a:r>
            <a:endParaRPr/>
          </a:p>
        </p:txBody>
      </p:sp>
      <p:sp>
        <p:nvSpPr>
          <p:cNvPr id="1671" name="Google Shape;1671;p15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72" name="Google Shape;1672;p150"/>
          <p:cNvPicPr preferRelativeResize="0"/>
          <p:nvPr/>
        </p:nvPicPr>
        <p:blipFill>
          <a:blip r:embed="rId3">
            <a:alphaModFix/>
          </a:blip>
          <a:stretch>
            <a:fillRect/>
          </a:stretch>
        </p:blipFill>
        <p:spPr>
          <a:xfrm>
            <a:off x="858370" y="1434875"/>
            <a:ext cx="7427265" cy="3383525"/>
          </a:xfrm>
          <a:prstGeom prst="rect">
            <a:avLst/>
          </a:prstGeom>
          <a:noFill/>
          <a:ln>
            <a:noFill/>
          </a:ln>
        </p:spPr>
      </p:pic>
      <p:sp>
        <p:nvSpPr>
          <p:cNvPr id="1673" name="Google Shape;1673;p150"/>
          <p:cNvSpPr/>
          <p:nvPr/>
        </p:nvSpPr>
        <p:spPr>
          <a:xfrm>
            <a:off x="6113225" y="2122700"/>
            <a:ext cx="1489800" cy="1980000"/>
          </a:xfrm>
          <a:prstGeom prst="rect">
            <a:avLst/>
          </a:prstGeom>
          <a:noFill/>
          <a:ln w="28575"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674" name="Google Shape;1674;p150"/>
          <p:cNvSpPr txBox="1"/>
          <p:nvPr/>
        </p:nvSpPr>
        <p:spPr>
          <a:xfrm>
            <a:off x="5255750" y="4000611"/>
            <a:ext cx="1877700" cy="28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b="1">
                <a:solidFill>
                  <a:srgbClr val="FF0000"/>
                </a:solidFill>
                <a:latin typeface="Lato"/>
                <a:ea typeface="Lato"/>
                <a:cs typeface="Lato"/>
                <a:sym typeface="Lato"/>
              </a:rPr>
              <a:t>Multi AZ Deployment</a:t>
            </a:r>
            <a:endParaRPr sz="1300" b="1">
              <a:solidFill>
                <a:srgbClr val="FF0000"/>
              </a:solidFill>
              <a:latin typeface="Lato"/>
              <a:ea typeface="Lato"/>
              <a:cs typeface="Lato"/>
              <a:sym typeface="Lato"/>
            </a:endParaRPr>
          </a:p>
          <a:p>
            <a:pPr marL="0" lvl="0" indent="0" algn="l" rtl="0">
              <a:spcBef>
                <a:spcPts val="0"/>
              </a:spcBef>
              <a:spcAft>
                <a:spcPts val="0"/>
              </a:spcAft>
              <a:buNone/>
            </a:pPr>
            <a:r>
              <a:rPr lang="fr" sz="1300" b="1">
                <a:solidFill>
                  <a:srgbClr val="FF0000"/>
                </a:solidFill>
                <a:latin typeface="Lato"/>
                <a:ea typeface="Lato"/>
                <a:cs typeface="Lato"/>
                <a:sym typeface="Lato"/>
              </a:rPr>
              <a:t>Haute disponibilité</a:t>
            </a:r>
            <a:endParaRPr sz="1300" b="1">
              <a:solidFill>
                <a:srgbClr val="FF0000"/>
              </a:solidFill>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678"/>
        <p:cNvGrpSpPr/>
        <p:nvPr/>
      </p:nvGrpSpPr>
      <p:grpSpPr>
        <a:xfrm>
          <a:off x="0" y="0"/>
          <a:ext cx="0" cy="0"/>
          <a:chOff x="0" y="0"/>
          <a:chExt cx="0" cy="0"/>
        </a:xfrm>
      </p:grpSpPr>
      <p:sp>
        <p:nvSpPr>
          <p:cNvPr id="1679" name="Google Shape;1679;p15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Conclusion</a:t>
            </a:r>
            <a:endParaRPr/>
          </a:p>
        </p:txBody>
      </p:sp>
      <p:sp>
        <p:nvSpPr>
          <p:cNvPr id="1680" name="Google Shape;1680;p15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fr"/>
              <a:t>Le Cloud Programming est un domaine en constante évolution avec de nombreuses solutions adaptées à différents besoins. Les solutions telles que MongoDB, GFS, Hadoop, DynamoDB, Spark et Cassandra sont largement utilisées dans le monde entier pour gérer et traiter efficacement les données à grande échelle dans des environnements cloud. Le choix de la solution dépendra des exigences spécifiques de votre projet et de la capacité à répondre à ces exigences.</a:t>
            </a:r>
            <a:endParaRPr/>
          </a:p>
          <a:p>
            <a:pPr marL="0" lvl="0" indent="0" algn="just"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2"/>
        <p:cNvGrpSpPr/>
        <p:nvPr/>
      </p:nvGrpSpPr>
      <p:grpSpPr>
        <a:xfrm>
          <a:off x="0" y="0"/>
          <a:ext cx="0" cy="0"/>
          <a:chOff x="0" y="0"/>
          <a:chExt cx="0" cy="0"/>
        </a:xfrm>
      </p:grpSpPr>
      <p:sp>
        <p:nvSpPr>
          <p:cNvPr id="1283" name="Google Shape;1283;p114"/>
          <p:cNvSpPr/>
          <p:nvPr/>
        </p:nvSpPr>
        <p:spPr>
          <a:xfrm>
            <a:off x="194100" y="2408450"/>
            <a:ext cx="3428700" cy="1867500"/>
          </a:xfrm>
          <a:prstGeom prst="rect">
            <a:avLst/>
          </a:prstGeom>
          <a:noFill/>
          <a:ln w="28575" cap="flat" cmpd="sng">
            <a:solidFill>
              <a:srgbClr val="FFFFFF"/>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84" name="Google Shape;1284;p1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MongoDB Atlas vs MongoDB Compass</a:t>
            </a:r>
            <a:endParaRPr/>
          </a:p>
        </p:txBody>
      </p:sp>
      <p:sp>
        <p:nvSpPr>
          <p:cNvPr id="1285" name="Google Shape;1285;p114"/>
          <p:cNvSpPr txBox="1">
            <a:spLocks noGrp="1"/>
          </p:cNvSpPr>
          <p:nvPr>
            <p:ph type="body" idx="1"/>
          </p:nvPr>
        </p:nvSpPr>
        <p:spPr>
          <a:xfrm>
            <a:off x="1297500" y="1567550"/>
            <a:ext cx="7038900" cy="4428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fr"/>
              <a:t>Utilisation de mongoDB en local vs Cloud</a:t>
            </a:r>
            <a:endParaRPr/>
          </a:p>
        </p:txBody>
      </p:sp>
      <p:sp>
        <p:nvSpPr>
          <p:cNvPr id="1286" name="Google Shape;1286;p114"/>
          <p:cNvSpPr/>
          <p:nvPr/>
        </p:nvSpPr>
        <p:spPr>
          <a:xfrm>
            <a:off x="311525" y="3179975"/>
            <a:ext cx="1230300" cy="6492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MongoDB</a:t>
            </a:r>
            <a:endParaRPr>
              <a:solidFill>
                <a:schemeClr val="lt1"/>
              </a:solidFill>
              <a:latin typeface="Lato"/>
              <a:ea typeface="Lato"/>
              <a:cs typeface="Lato"/>
              <a:sym typeface="Lato"/>
            </a:endParaRPr>
          </a:p>
          <a:p>
            <a:pPr marL="0" lvl="0" indent="0" algn="ctr" rtl="0">
              <a:spcBef>
                <a:spcPts val="0"/>
              </a:spcBef>
              <a:spcAft>
                <a:spcPts val="0"/>
              </a:spcAft>
              <a:buNone/>
            </a:pPr>
            <a:r>
              <a:rPr lang="fr">
                <a:solidFill>
                  <a:srgbClr val="FF0000"/>
                </a:solidFill>
                <a:latin typeface="Lato"/>
                <a:ea typeface="Lato"/>
                <a:cs typeface="Lato"/>
                <a:sym typeface="Lato"/>
              </a:rPr>
              <a:t>Compass</a:t>
            </a:r>
            <a:endParaRPr>
              <a:solidFill>
                <a:srgbClr val="FF0000"/>
              </a:solidFill>
              <a:latin typeface="Lato"/>
              <a:ea typeface="Lato"/>
              <a:cs typeface="Lato"/>
              <a:sym typeface="Lato"/>
            </a:endParaRPr>
          </a:p>
        </p:txBody>
      </p:sp>
      <p:sp>
        <p:nvSpPr>
          <p:cNvPr id="1287" name="Google Shape;1287;p114"/>
          <p:cNvSpPr txBox="1">
            <a:spLocks noGrp="1"/>
          </p:cNvSpPr>
          <p:nvPr>
            <p:ph type="body" idx="1"/>
          </p:nvPr>
        </p:nvSpPr>
        <p:spPr>
          <a:xfrm>
            <a:off x="147891" y="2329884"/>
            <a:ext cx="632100" cy="44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Local</a:t>
            </a:r>
            <a:endParaRPr/>
          </a:p>
        </p:txBody>
      </p:sp>
      <p:sp>
        <p:nvSpPr>
          <p:cNvPr id="1288" name="Google Shape;1288;p114"/>
          <p:cNvSpPr txBox="1">
            <a:spLocks noGrp="1"/>
          </p:cNvSpPr>
          <p:nvPr>
            <p:ph type="body" idx="1"/>
          </p:nvPr>
        </p:nvSpPr>
        <p:spPr>
          <a:xfrm>
            <a:off x="299380" y="2905100"/>
            <a:ext cx="1275000" cy="442800"/>
          </a:xfrm>
          <a:prstGeom prst="rect">
            <a:avLst/>
          </a:prstGeom>
        </p:spPr>
        <p:txBody>
          <a:bodyPr spcFirstLastPara="1" wrap="square" lIns="91425" tIns="91425" rIns="91425" bIns="91425" anchor="t" anchorCtr="0">
            <a:normAutofit fontScale="85000"/>
          </a:bodyPr>
          <a:lstStyle/>
          <a:p>
            <a:pPr marL="0" lvl="0" indent="0" algn="ctr" rtl="0">
              <a:spcBef>
                <a:spcPts val="0"/>
              </a:spcBef>
              <a:spcAft>
                <a:spcPts val="1200"/>
              </a:spcAft>
              <a:buNone/>
            </a:pPr>
            <a:r>
              <a:rPr lang="fr"/>
              <a:t>localhost:27017/</a:t>
            </a:r>
            <a:endParaRPr/>
          </a:p>
        </p:txBody>
      </p:sp>
      <p:sp>
        <p:nvSpPr>
          <p:cNvPr id="1289" name="Google Shape;1289;p114"/>
          <p:cNvSpPr/>
          <p:nvPr/>
        </p:nvSpPr>
        <p:spPr>
          <a:xfrm>
            <a:off x="2304975" y="3179975"/>
            <a:ext cx="1230300" cy="6492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Visual Studio Community</a:t>
            </a:r>
            <a:endParaRPr>
              <a:solidFill>
                <a:schemeClr val="lt1"/>
              </a:solidFill>
              <a:latin typeface="Lato"/>
              <a:ea typeface="Lato"/>
              <a:cs typeface="Lato"/>
              <a:sym typeface="Lato"/>
            </a:endParaRPr>
          </a:p>
        </p:txBody>
      </p:sp>
      <p:cxnSp>
        <p:nvCxnSpPr>
          <p:cNvPr id="1290" name="Google Shape;1290;p114"/>
          <p:cNvCxnSpPr>
            <a:stCxn id="1286" idx="3"/>
            <a:endCxn id="1289" idx="1"/>
          </p:cNvCxnSpPr>
          <p:nvPr/>
        </p:nvCxnSpPr>
        <p:spPr>
          <a:xfrm>
            <a:off x="1541825" y="3504575"/>
            <a:ext cx="763200" cy="0"/>
          </a:xfrm>
          <a:prstGeom prst="straightConnector1">
            <a:avLst/>
          </a:prstGeom>
          <a:noFill/>
          <a:ln w="28575" cap="flat" cmpd="sng">
            <a:solidFill>
              <a:srgbClr val="FF0000"/>
            </a:solidFill>
            <a:prstDash val="dash"/>
            <a:round/>
            <a:headEnd type="triangle" w="med" len="med"/>
            <a:tailEnd type="triangle" w="med" len="med"/>
          </a:ln>
        </p:spPr>
      </p:cxnSp>
      <p:sp>
        <p:nvSpPr>
          <p:cNvPr id="1291" name="Google Shape;1291;p114"/>
          <p:cNvSpPr/>
          <p:nvPr/>
        </p:nvSpPr>
        <p:spPr>
          <a:xfrm>
            <a:off x="4298425" y="2408450"/>
            <a:ext cx="1528800" cy="1867500"/>
          </a:xfrm>
          <a:prstGeom prst="rect">
            <a:avLst/>
          </a:prstGeom>
          <a:noFill/>
          <a:ln w="28575" cap="flat" cmpd="sng">
            <a:solidFill>
              <a:srgbClr val="FFFFFF"/>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92" name="Google Shape;1292;p114"/>
          <p:cNvSpPr/>
          <p:nvPr/>
        </p:nvSpPr>
        <p:spPr>
          <a:xfrm>
            <a:off x="4412713" y="3179975"/>
            <a:ext cx="1230300" cy="6492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Visual Studio Community</a:t>
            </a:r>
            <a:endParaRPr>
              <a:solidFill>
                <a:schemeClr val="lt1"/>
              </a:solidFill>
              <a:latin typeface="Lato"/>
              <a:ea typeface="Lato"/>
              <a:cs typeface="Lato"/>
              <a:sym typeface="Lato"/>
            </a:endParaRPr>
          </a:p>
        </p:txBody>
      </p:sp>
      <p:cxnSp>
        <p:nvCxnSpPr>
          <p:cNvPr id="1293" name="Google Shape;1293;p114"/>
          <p:cNvCxnSpPr>
            <a:stCxn id="1292" idx="3"/>
            <a:endCxn id="1294" idx="2"/>
          </p:cNvCxnSpPr>
          <p:nvPr/>
        </p:nvCxnSpPr>
        <p:spPr>
          <a:xfrm>
            <a:off x="5643013" y="3504575"/>
            <a:ext cx="1066200" cy="0"/>
          </a:xfrm>
          <a:prstGeom prst="straightConnector1">
            <a:avLst/>
          </a:prstGeom>
          <a:noFill/>
          <a:ln w="28575" cap="flat" cmpd="sng">
            <a:solidFill>
              <a:srgbClr val="FF0000"/>
            </a:solidFill>
            <a:prstDash val="dash"/>
            <a:round/>
            <a:headEnd type="triangle" w="med" len="med"/>
            <a:tailEnd type="triangle" w="med" len="med"/>
          </a:ln>
        </p:spPr>
      </p:cxnSp>
      <p:sp>
        <p:nvSpPr>
          <p:cNvPr id="1295" name="Google Shape;1295;p114"/>
          <p:cNvSpPr txBox="1">
            <a:spLocks noGrp="1"/>
          </p:cNvSpPr>
          <p:nvPr>
            <p:ph type="body" idx="1"/>
          </p:nvPr>
        </p:nvSpPr>
        <p:spPr>
          <a:xfrm>
            <a:off x="4298416" y="2329884"/>
            <a:ext cx="632100" cy="44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Local</a:t>
            </a:r>
            <a:endParaRPr/>
          </a:p>
        </p:txBody>
      </p:sp>
      <p:cxnSp>
        <p:nvCxnSpPr>
          <p:cNvPr id="1296" name="Google Shape;1296;p114"/>
          <p:cNvCxnSpPr/>
          <p:nvPr/>
        </p:nvCxnSpPr>
        <p:spPr>
          <a:xfrm>
            <a:off x="3980100" y="2163525"/>
            <a:ext cx="0" cy="2663700"/>
          </a:xfrm>
          <a:prstGeom prst="straightConnector1">
            <a:avLst/>
          </a:prstGeom>
          <a:noFill/>
          <a:ln w="19050" cap="flat" cmpd="sng">
            <a:solidFill>
              <a:schemeClr val="dk2"/>
            </a:solidFill>
            <a:prstDash val="solid"/>
            <a:round/>
            <a:headEnd type="none" w="med" len="med"/>
            <a:tailEnd type="none" w="med" len="med"/>
          </a:ln>
        </p:spPr>
      </p:cxnSp>
      <p:sp>
        <p:nvSpPr>
          <p:cNvPr id="1294" name="Google Shape;1294;p114"/>
          <p:cNvSpPr/>
          <p:nvPr/>
        </p:nvSpPr>
        <p:spPr>
          <a:xfrm>
            <a:off x="6702325" y="2570813"/>
            <a:ext cx="2194128" cy="1867536"/>
          </a:xfrm>
          <a:prstGeom prst="clou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MongoDB</a:t>
            </a:r>
            <a:endParaRPr>
              <a:solidFill>
                <a:schemeClr val="lt1"/>
              </a:solidFill>
              <a:latin typeface="Lato"/>
              <a:ea typeface="Lato"/>
              <a:cs typeface="Lato"/>
              <a:sym typeface="Lato"/>
            </a:endParaRPr>
          </a:p>
          <a:p>
            <a:pPr marL="0" lvl="0" indent="0" algn="ctr" rtl="0">
              <a:spcBef>
                <a:spcPts val="0"/>
              </a:spcBef>
              <a:spcAft>
                <a:spcPts val="0"/>
              </a:spcAft>
              <a:buNone/>
            </a:pPr>
            <a:r>
              <a:rPr lang="fr">
                <a:solidFill>
                  <a:srgbClr val="FF0000"/>
                </a:solidFill>
                <a:latin typeface="Lato"/>
                <a:ea typeface="Lato"/>
                <a:cs typeface="Lato"/>
                <a:sym typeface="Lato"/>
              </a:rPr>
              <a:t>Atlas</a:t>
            </a:r>
            <a:endParaRPr>
              <a:solidFill>
                <a:srgbClr val="FF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0"/>
        <p:cNvGrpSpPr/>
        <p:nvPr/>
      </p:nvGrpSpPr>
      <p:grpSpPr>
        <a:xfrm>
          <a:off x="0" y="0"/>
          <a:ext cx="0" cy="0"/>
          <a:chOff x="0" y="0"/>
          <a:chExt cx="0" cy="0"/>
        </a:xfrm>
      </p:grpSpPr>
      <p:sp>
        <p:nvSpPr>
          <p:cNvPr id="1301" name="Google Shape;1301;p1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AWS DynamoDB</a:t>
            </a:r>
            <a:endParaRPr/>
          </a:p>
        </p:txBody>
      </p:sp>
      <p:pic>
        <p:nvPicPr>
          <p:cNvPr id="1302" name="Google Shape;1302;p115"/>
          <p:cNvPicPr preferRelativeResize="0"/>
          <p:nvPr/>
        </p:nvPicPr>
        <p:blipFill>
          <a:blip r:embed="rId3">
            <a:alphaModFix/>
          </a:blip>
          <a:stretch>
            <a:fillRect/>
          </a:stretch>
        </p:blipFill>
        <p:spPr>
          <a:xfrm>
            <a:off x="2878237" y="1919675"/>
            <a:ext cx="3387525" cy="1958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6"/>
        <p:cNvGrpSpPr/>
        <p:nvPr/>
      </p:nvGrpSpPr>
      <p:grpSpPr>
        <a:xfrm>
          <a:off x="0" y="0"/>
          <a:ext cx="0" cy="0"/>
          <a:chOff x="0" y="0"/>
          <a:chExt cx="0" cy="0"/>
        </a:xfrm>
      </p:grpSpPr>
      <p:sp>
        <p:nvSpPr>
          <p:cNvPr id="1307" name="Google Shape;1307;p1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DynamoDB</a:t>
            </a:r>
            <a:endParaRPr/>
          </a:p>
        </p:txBody>
      </p:sp>
      <p:sp>
        <p:nvSpPr>
          <p:cNvPr id="1308" name="Google Shape;1308;p1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09" name="Google Shape;1309;p116"/>
          <p:cNvPicPr preferRelativeResize="0"/>
          <p:nvPr/>
        </p:nvPicPr>
        <p:blipFill>
          <a:blip r:embed="rId3">
            <a:alphaModFix/>
          </a:blip>
          <a:stretch>
            <a:fillRect/>
          </a:stretch>
        </p:blipFill>
        <p:spPr>
          <a:xfrm>
            <a:off x="-9" y="0"/>
            <a:ext cx="910371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sp>
        <p:nvSpPr>
          <p:cNvPr id="1314" name="Google Shape;1314;p1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315" name="Google Shape;1315;p1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16" name="Google Shape;1316;p117"/>
          <p:cNvPicPr preferRelativeResize="0"/>
          <p:nvPr/>
        </p:nvPicPr>
        <p:blipFill>
          <a:blip r:embed="rId3">
            <a:alphaModFix/>
          </a:blip>
          <a:stretch>
            <a:fillRect/>
          </a:stretch>
        </p:blipFill>
        <p:spPr>
          <a:xfrm>
            <a:off x="19050" y="0"/>
            <a:ext cx="91059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0"/>
        <p:cNvGrpSpPr/>
        <p:nvPr/>
      </p:nvGrpSpPr>
      <p:grpSpPr>
        <a:xfrm>
          <a:off x="0" y="0"/>
          <a:ext cx="0" cy="0"/>
          <a:chOff x="0" y="0"/>
          <a:chExt cx="0" cy="0"/>
        </a:xfrm>
      </p:grpSpPr>
      <p:sp>
        <p:nvSpPr>
          <p:cNvPr id="1321" name="Google Shape;1321;p1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322" name="Google Shape;1322;p1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23" name="Google Shape;1323;p118"/>
          <p:cNvPicPr preferRelativeResize="0"/>
          <p:nvPr/>
        </p:nvPicPr>
        <p:blipFill>
          <a:blip r:embed="rId3">
            <a:alphaModFix/>
          </a:blip>
          <a:stretch>
            <a:fillRect/>
          </a:stretch>
        </p:blipFill>
        <p:spPr>
          <a:xfrm>
            <a:off x="17958" y="0"/>
            <a:ext cx="9108082" cy="5143499"/>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1526</Words>
  <Application>Microsoft Office PowerPoint</Application>
  <PresentationFormat>Affichage à l'écran (16:9)</PresentationFormat>
  <Paragraphs>229</Paragraphs>
  <Slides>42</Slides>
  <Notes>42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42</vt:i4>
      </vt:variant>
    </vt:vector>
  </HeadingPairs>
  <TitlesOfParts>
    <vt:vector size="46" baseType="lpstr">
      <vt:lpstr>Montserrat</vt:lpstr>
      <vt:lpstr>Lato</vt:lpstr>
      <vt:lpstr>Arial</vt:lpstr>
      <vt:lpstr>Focus</vt:lpstr>
      <vt:lpstr>Cours 5 : Présentation des principales solutions du marché</vt:lpstr>
      <vt:lpstr>Les principales solutions du marché</vt:lpstr>
      <vt:lpstr>MongoDB</vt:lpstr>
      <vt:lpstr>MongoDB Atlas et MongoDB Compass</vt:lpstr>
      <vt:lpstr>MongoDB Atlas vs MongoDB Compass</vt:lpstr>
      <vt:lpstr>AWS DynamoDB</vt:lpstr>
      <vt:lpstr>DynamoDB</vt:lpstr>
      <vt:lpstr>Présentation PowerPoint</vt:lpstr>
      <vt:lpstr>Présentation PowerPoint</vt:lpstr>
      <vt:lpstr>Présentation PowerPoint</vt:lpstr>
      <vt:lpstr>Présentation PowerPoint</vt:lpstr>
      <vt:lpstr>Démonstration de DynamoDB sur AWS</vt:lpstr>
      <vt:lpstr>Etude de cas : Etude des solutions en Cloud Programming</vt:lpstr>
      <vt:lpstr>Google File System (GFS)</vt:lpstr>
      <vt:lpstr>Google File System (GFS)</vt:lpstr>
      <vt:lpstr>Google File System (GFS)</vt:lpstr>
      <vt:lpstr>Google File System (GFS)</vt:lpstr>
      <vt:lpstr>Google File System (GFS)</vt:lpstr>
      <vt:lpstr>Google File System (GFS)</vt:lpstr>
      <vt:lpstr>Google File System (GFS)</vt:lpstr>
      <vt:lpstr>Les opérations dans GFS</vt:lpstr>
      <vt:lpstr>Les opérations dans GFS</vt:lpstr>
      <vt:lpstr>Les opérations dans GFS</vt:lpstr>
      <vt:lpstr>Les opérations dans GFS</vt:lpstr>
      <vt:lpstr>Les opérations dans GFS</vt:lpstr>
      <vt:lpstr>Les opérations dans GFS</vt:lpstr>
      <vt:lpstr>Les opérations dans GFS</vt:lpstr>
      <vt:lpstr>Les opérations dans GFS</vt:lpstr>
      <vt:lpstr>Les opérations dans GFS</vt:lpstr>
      <vt:lpstr>HADOOP</vt:lpstr>
      <vt:lpstr>HADOOP</vt:lpstr>
      <vt:lpstr>HDFS</vt:lpstr>
      <vt:lpstr>HDFS</vt:lpstr>
      <vt:lpstr>HDFS</vt:lpstr>
      <vt:lpstr>HDFS</vt:lpstr>
      <vt:lpstr>Apache Spark</vt:lpstr>
      <vt:lpstr>Apache Spark vs Hadoop</vt:lpstr>
      <vt:lpstr>Apache Cassandra</vt:lpstr>
      <vt:lpstr>Apache Cassandra</vt:lpstr>
      <vt:lpstr>Le langage de BDD pour Cassandra</vt:lpstr>
      <vt:lpstr>Apache Cassandra dans la pratique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5 : Présentation des principales solutions du marché</dc:title>
  <cp:lastModifiedBy>Yann FORNIER</cp:lastModifiedBy>
  <cp:revision>1</cp:revision>
  <dcterms:modified xsi:type="dcterms:W3CDTF">2023-11-29T18:29:19Z</dcterms:modified>
</cp:coreProperties>
</file>