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27e4cebff8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27e4cebff8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27ee7f2158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27ee7f2158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7ee7f2158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7ee7f2158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29844a50b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29844a50b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ea9930e6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ea9930e6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7ee7f2158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7ee7f2158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27ee7f2158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27ee7f2158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27ee7f2158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27ee7f2158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29844a50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29844a50b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7e6d46ee2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7e6d46ee2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7f137f19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7f137f19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7e6d46ee2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7e6d46ee2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7f137f19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7f137f19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7f137f192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7f137f192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27f137f192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27f137f192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27f137f192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27f137f192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Recherche efficace : Les index permettent de rechercher rapidement des données spécifiques.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Flexibilité : Vous pouvez organiser les données en fonction de différents critères, ce qui facilite les opérations de recherche.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4. Inconvénients de l'Indexation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Coût initial : La création d'index peut être coûteuse en termes de temps et de ressources.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Maintenance : Les index doivent être mis à jour pour refléter les modifications des données.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7ee7f215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7ee7f215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blog.businessdecision.com/tutoriel-mongodb-indexation-performance/#:~:text=Pour%20cr%C3%A9er%20un%20index%20sp%C3%A9cifique,%2C%20%2D1%3A%20d%C3%A9croissant).&amp;text=La%20cr%C3%A9ation%20est%20tr%C3%A8s%20rapide,contient%20que%20120%20000%20documen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docs/manual/core/indexes/create-inde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7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3 : Techniques de distribution de données à large échelle (indexation, hachage)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8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fonctions de hachage</a:t>
            </a:r>
            <a:endParaRPr/>
          </a:p>
        </p:txBody>
      </p:sp>
      <p:sp>
        <p:nvSpPr>
          <p:cNvPr id="1120" name="Google Shape;1120;p88"/>
          <p:cNvSpPr txBox="1">
            <a:spLocks noGrp="1"/>
          </p:cNvSpPr>
          <p:nvPr>
            <p:ph type="body" idx="1"/>
          </p:nvPr>
        </p:nvSpPr>
        <p:spPr>
          <a:xfrm>
            <a:off x="1297500" y="1567550"/>
            <a:ext cx="7038900" cy="79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fonctions de hachage sont des algorithmes qui prennent une entrée (comme une clé) et génèrent une valeur de hachage, généralement une chaîne de caractères fixe de longueur fixe.</a:t>
            </a:r>
            <a:endParaRPr/>
          </a:p>
        </p:txBody>
      </p:sp>
      <p:pic>
        <p:nvPicPr>
          <p:cNvPr id="1121" name="Google Shape;1121;p88"/>
          <p:cNvPicPr preferRelativeResize="0"/>
          <p:nvPr/>
        </p:nvPicPr>
        <p:blipFill>
          <a:blip r:embed="rId3">
            <a:alphaModFix/>
          </a:blip>
          <a:stretch>
            <a:fillRect/>
          </a:stretch>
        </p:blipFill>
        <p:spPr>
          <a:xfrm>
            <a:off x="2342788" y="2358350"/>
            <a:ext cx="4948330" cy="248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caractéristiques d’une fonction de hachage</a:t>
            </a:r>
            <a:endParaRPr/>
          </a:p>
        </p:txBody>
      </p:sp>
      <p:sp>
        <p:nvSpPr>
          <p:cNvPr id="1127" name="Google Shape;1127;p8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fonction de hachage doit avoir les caractéristiques suivantes :</a:t>
            </a:r>
            <a:endParaRPr/>
          </a:p>
          <a:p>
            <a:pPr marL="0" lvl="0" indent="0" algn="l" rtl="0">
              <a:spcBef>
                <a:spcPts val="1200"/>
              </a:spcBef>
              <a:spcAft>
                <a:spcPts val="0"/>
              </a:spcAft>
              <a:buNone/>
            </a:pPr>
            <a:r>
              <a:rPr lang="fr"/>
              <a:t>Déterministe : La fonction est déterministe , c’est-à-dire qu’une même entrée aura toujours la même valeur de hachage.</a:t>
            </a:r>
            <a:endParaRPr/>
          </a:p>
          <a:p>
            <a:pPr marL="0" lvl="0" indent="0" algn="l" rtl="0">
              <a:spcBef>
                <a:spcPts val="1200"/>
              </a:spcBef>
              <a:spcAft>
                <a:spcPts val="0"/>
              </a:spcAft>
              <a:buNone/>
            </a:pPr>
            <a:r>
              <a:rPr lang="fr"/>
              <a:t>Fonction à sens unique : Il ne doit pas être possible de générer le contenu original à partir de la valeur de hachage. Dans l’exemple du dessus, il ne doit pas être possible de générer le texte original «  Bonjour ! » à partir de la valeur de hachage ab557953e6057cbeddc3 .</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9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caractéristiques d’une fonction de hachage</a:t>
            </a:r>
            <a:endParaRPr/>
          </a:p>
        </p:txBody>
      </p:sp>
      <p:sp>
        <p:nvSpPr>
          <p:cNvPr id="1133" name="Google Shape;1133;p9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Sécurité contre les collisions : La même valeur de hachage ne doit pas être attribuée aux différents textes. En d’autres termes, pour chaque entrée différente, le résultat doit être différent. Si cette condition est remplie, on parle également de fonctions de hachage cryptographiques. Dans notre exemple, si nos 2 textes avaient la même valeur de hachage, on parlerait de collision. Ainsi, la fonction de hachage n’est pas protégée contre les collisions et il ne s’agit pas d’une fonction de hachage cryptographique.</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9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caractéristiques d’une fonction de hachage</a:t>
            </a:r>
            <a:endParaRPr/>
          </a:p>
        </p:txBody>
      </p:sp>
      <p:sp>
        <p:nvSpPr>
          <p:cNvPr id="1139" name="Google Shape;1139;p9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rapidité : La procédure de calcul de la valeur de hachage doit être rapide. Même si le temps de calcul augmente avec la taille de la chaîne à /hacher/, il faut que l’algorithme puisse le faire dans un temps respectable.</a:t>
            </a:r>
            <a:endParaRPr/>
          </a:p>
          <a:p>
            <a:pPr marL="0" lvl="0" indent="0" algn="l" rtl="0">
              <a:spcBef>
                <a:spcPts val="1200"/>
              </a:spcBef>
              <a:spcAft>
                <a:spcPts val="1200"/>
              </a:spcAft>
              <a:buNone/>
            </a:pPr>
            <a:r>
              <a:rPr lang="fr"/>
              <a:t>Résistance : Doit être résistante à la falsification (la moindre modification du message aboutit à un résultat totalement différent)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9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avantages du hachage</a:t>
            </a:r>
            <a:endParaRPr/>
          </a:p>
        </p:txBody>
      </p:sp>
      <p:sp>
        <p:nvSpPr>
          <p:cNvPr id="1145" name="Google Shape;1145;p9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L'utilisation de fonctions de hachage garantit une distribution équilibrée des données sur les nœuds. Chaque valeur de hachage est censée être unique, ce qui répartit uniformément les données.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inconvénients du hachage </a:t>
            </a:r>
            <a:endParaRPr/>
          </a:p>
        </p:txBody>
      </p:sp>
      <p:sp>
        <p:nvSpPr>
          <p:cNvPr id="1151" name="Google Shape;1151;p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Collisions : Deux clés différentes peuvent parfois générer la même valeur de hachage, ce qui nécessite des mécanismes de gestion des collisions.</a:t>
            </a:r>
            <a:endParaRPr/>
          </a:p>
          <a:p>
            <a:pPr marL="0" lvl="0" indent="0" algn="l" rtl="0">
              <a:spcBef>
                <a:spcPts val="1200"/>
              </a:spcBef>
              <a:spcAft>
                <a:spcPts val="0"/>
              </a:spcAft>
              <a:buNone/>
            </a:pPr>
            <a:r>
              <a:rPr lang="fr"/>
              <a:t>Difficulté de recherche : Trouver une donnée spécifique peut être plus complexe qu'avec l'indexation.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1157" name="Google Shape;1157;p9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L'indexation et le hachage sont deux techniques fondamentales pour gérer la distribution de données à grande échelle dans les systèmes distribués. Le choix entre ces approches dépend des besoins spécifiques de votre application, de la performance souhaitée et de la complexité de la gestion des données. En comprenant ces techniques, vous pouvez concevoir des systèmes distribués plus robustes et efficaces pour répondre aux besoins de votre entreprise.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9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Suivi de projet</a:t>
            </a:r>
            <a:endParaRPr/>
          </a:p>
        </p:txBody>
      </p:sp>
      <p:sp>
        <p:nvSpPr>
          <p:cNvPr id="1163" name="Google Shape;1163;p9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Au travers des bases de données que vous avez récupéré en Open Data, vous allez créer un système d’indexation lisible et efficace </a:t>
            </a:r>
            <a:endParaRPr/>
          </a:p>
          <a:p>
            <a:pPr marL="0" lvl="0" indent="0" algn="l" rtl="0">
              <a:spcBef>
                <a:spcPts val="1200"/>
              </a:spcBef>
              <a:spcAft>
                <a:spcPts val="0"/>
              </a:spcAft>
              <a:buNone/>
            </a:pPr>
            <a:endParaRPr/>
          </a:p>
          <a:p>
            <a:pPr marL="0" lvl="0" indent="0" algn="l" rtl="0">
              <a:spcBef>
                <a:spcPts val="1200"/>
              </a:spcBef>
              <a:spcAft>
                <a:spcPts val="1200"/>
              </a:spcAft>
              <a:buNone/>
            </a:pPr>
            <a:r>
              <a:rPr lang="fr" u="sng">
                <a:solidFill>
                  <a:schemeClr val="hlink"/>
                </a:solidFill>
                <a:hlinkClick r:id="rId3"/>
              </a:rPr>
              <a:t>https://fr.blog.businessdecision.com/tutoriel-mongodb-indexation-performance/#:~:text=Pour%20cr%C3%A9er%20un%20index%20sp%C3%A9cifique,%2C%20%2D1%3A%20d%C3%A9croissant).&amp;text=La%20cr%C3%A9ation%20est%20tr%C3%A8s%20rapide,contient%20que%20120%20000%20documents.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984" name="Google Shape;984;p8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distribution de données à grande échelle est essentielle pour garantir la disponibilité, la redondance, la scalabilité et la performance des systèmes informatiques distribués. Deux approches principales pour gérer cette distribution sont </a:t>
            </a:r>
            <a:r>
              <a:rPr lang="fr" b="1"/>
              <a:t>l’indexation </a:t>
            </a:r>
            <a:r>
              <a:rPr lang="fr"/>
              <a:t>et le </a:t>
            </a:r>
            <a:r>
              <a:rPr lang="fr" b="1"/>
              <a:t>hachage.</a:t>
            </a:r>
            <a:endParaRPr/>
          </a:p>
          <a:p>
            <a:pPr marL="0" lvl="0" indent="0" algn="l" rtl="0">
              <a:spcBef>
                <a:spcPts val="1200"/>
              </a:spcBef>
              <a:spcAft>
                <a:spcPts val="1200"/>
              </a:spcAft>
              <a:buNone/>
            </a:pPr>
            <a:endParaRPr/>
          </a:p>
        </p:txBody>
      </p:sp>
      <p:sp>
        <p:nvSpPr>
          <p:cNvPr id="985" name="Google Shape;985;p80"/>
          <p:cNvSpPr/>
          <p:nvPr/>
        </p:nvSpPr>
        <p:spPr>
          <a:xfrm>
            <a:off x="1363750" y="2944400"/>
            <a:ext cx="2825400" cy="120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Indexation</a:t>
            </a:r>
            <a:endParaRPr>
              <a:latin typeface="Lato"/>
              <a:ea typeface="Lato"/>
              <a:cs typeface="Lato"/>
              <a:sym typeface="Lato"/>
            </a:endParaRPr>
          </a:p>
        </p:txBody>
      </p:sp>
      <p:sp>
        <p:nvSpPr>
          <p:cNvPr id="986" name="Google Shape;986;p80"/>
          <p:cNvSpPr/>
          <p:nvPr/>
        </p:nvSpPr>
        <p:spPr>
          <a:xfrm>
            <a:off x="5260050" y="2944400"/>
            <a:ext cx="2825400" cy="120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Hachage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Systèmes de fichiers distribués</a:t>
            </a:r>
            <a:endParaRPr/>
          </a:p>
        </p:txBody>
      </p:sp>
      <p:sp>
        <p:nvSpPr>
          <p:cNvPr id="992" name="Google Shape;992;p81"/>
          <p:cNvSpPr txBox="1">
            <a:spLocks noGrp="1"/>
          </p:cNvSpPr>
          <p:nvPr>
            <p:ph type="body" idx="1"/>
          </p:nvPr>
        </p:nvSpPr>
        <p:spPr>
          <a:xfrm>
            <a:off x="1297500" y="1415150"/>
            <a:ext cx="7038900" cy="100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systèmes de fichiers distribués sont une abstraction qui permettent de gérer les disques durs individuels comme un seul disque dur. Grâce à ce système, les utilisateurs voient l’ensemble des disques durs d’un cluster comme un seul.</a:t>
            </a:r>
            <a:endParaRPr/>
          </a:p>
        </p:txBody>
      </p:sp>
      <p:pic>
        <p:nvPicPr>
          <p:cNvPr id="993" name="Google Shape;993;p81"/>
          <p:cNvPicPr preferRelativeResize="0"/>
          <p:nvPr/>
        </p:nvPicPr>
        <p:blipFill>
          <a:blip r:embed="rId3">
            <a:alphaModFix/>
          </a:blip>
          <a:stretch>
            <a:fillRect/>
          </a:stretch>
        </p:blipFill>
        <p:spPr>
          <a:xfrm>
            <a:off x="2506375" y="2344850"/>
            <a:ext cx="4131250" cy="262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L’indexation</a:t>
            </a:r>
            <a:endParaRPr/>
          </a:p>
        </p:txBody>
      </p:sp>
      <p:sp>
        <p:nvSpPr>
          <p:cNvPr id="999" name="Google Shape;999;p82"/>
          <p:cNvSpPr txBox="1">
            <a:spLocks noGrp="1"/>
          </p:cNvSpPr>
          <p:nvPr>
            <p:ph type="body" idx="1"/>
          </p:nvPr>
        </p:nvSpPr>
        <p:spPr>
          <a:xfrm>
            <a:off x="1297500" y="1567550"/>
            <a:ext cx="7038900" cy="132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L’indexation est un processus de gestion de données qui consiste à créer une structure d’index pour faciliter la recherche, l’accès et la récupération de données. Dans le contexte de la distribution de données, l’indexation est utilisée pour organiser et localiser des données dans un système distribué.</a:t>
            </a:r>
            <a:endParaRPr/>
          </a:p>
        </p:txBody>
      </p:sp>
      <p:sp>
        <p:nvSpPr>
          <p:cNvPr id="1000" name="Google Shape;1000;p82"/>
          <p:cNvSpPr/>
          <p:nvPr/>
        </p:nvSpPr>
        <p:spPr>
          <a:xfrm>
            <a:off x="1521200" y="3119350"/>
            <a:ext cx="12072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Clé 1</a:t>
            </a:r>
            <a:endParaRPr>
              <a:latin typeface="Lato"/>
              <a:ea typeface="Lato"/>
              <a:cs typeface="Lato"/>
              <a:sym typeface="Lato"/>
            </a:endParaRPr>
          </a:p>
        </p:txBody>
      </p:sp>
      <p:sp>
        <p:nvSpPr>
          <p:cNvPr id="1001" name="Google Shape;1001;p82"/>
          <p:cNvSpPr/>
          <p:nvPr/>
        </p:nvSpPr>
        <p:spPr>
          <a:xfrm>
            <a:off x="1521200" y="3577900"/>
            <a:ext cx="12072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Clé 2</a:t>
            </a:r>
            <a:endParaRPr>
              <a:latin typeface="Lato"/>
              <a:ea typeface="Lato"/>
              <a:cs typeface="Lato"/>
              <a:sym typeface="Lato"/>
            </a:endParaRPr>
          </a:p>
        </p:txBody>
      </p:sp>
      <p:sp>
        <p:nvSpPr>
          <p:cNvPr id="1002" name="Google Shape;1002;p82"/>
          <p:cNvSpPr/>
          <p:nvPr/>
        </p:nvSpPr>
        <p:spPr>
          <a:xfrm>
            <a:off x="1521200" y="4036450"/>
            <a:ext cx="12072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Clé 3</a:t>
            </a:r>
            <a:endParaRPr>
              <a:latin typeface="Lato"/>
              <a:ea typeface="Lato"/>
              <a:cs typeface="Lato"/>
              <a:sym typeface="Lato"/>
            </a:endParaRPr>
          </a:p>
        </p:txBody>
      </p:sp>
      <p:sp>
        <p:nvSpPr>
          <p:cNvPr id="1003" name="Google Shape;1003;p82"/>
          <p:cNvSpPr/>
          <p:nvPr/>
        </p:nvSpPr>
        <p:spPr>
          <a:xfrm>
            <a:off x="4136700" y="3119500"/>
            <a:ext cx="1775700" cy="34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Valeur 1</a:t>
            </a:r>
            <a:endParaRPr>
              <a:latin typeface="Lato"/>
              <a:ea typeface="Lato"/>
              <a:cs typeface="Lato"/>
              <a:sym typeface="Lato"/>
            </a:endParaRPr>
          </a:p>
        </p:txBody>
      </p:sp>
      <p:sp>
        <p:nvSpPr>
          <p:cNvPr id="1004" name="Google Shape;1004;p82"/>
          <p:cNvSpPr/>
          <p:nvPr/>
        </p:nvSpPr>
        <p:spPr>
          <a:xfrm>
            <a:off x="4136700" y="3577900"/>
            <a:ext cx="1775700" cy="34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Valeur 2</a:t>
            </a:r>
            <a:endParaRPr>
              <a:latin typeface="Lato"/>
              <a:ea typeface="Lato"/>
              <a:cs typeface="Lato"/>
              <a:sym typeface="Lato"/>
            </a:endParaRPr>
          </a:p>
        </p:txBody>
      </p:sp>
      <p:sp>
        <p:nvSpPr>
          <p:cNvPr id="1005" name="Google Shape;1005;p82"/>
          <p:cNvSpPr/>
          <p:nvPr/>
        </p:nvSpPr>
        <p:spPr>
          <a:xfrm>
            <a:off x="4136700" y="4036300"/>
            <a:ext cx="1775700" cy="34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Valeur 3</a:t>
            </a:r>
            <a:endParaRPr>
              <a:latin typeface="Lato"/>
              <a:ea typeface="Lato"/>
              <a:cs typeface="Lato"/>
              <a:sym typeface="Lato"/>
            </a:endParaRPr>
          </a:p>
        </p:txBody>
      </p:sp>
      <p:cxnSp>
        <p:nvCxnSpPr>
          <p:cNvPr id="1006" name="Google Shape;1006;p82"/>
          <p:cNvCxnSpPr>
            <a:stCxn id="1000" idx="3"/>
            <a:endCxn id="1003" idx="2"/>
          </p:cNvCxnSpPr>
          <p:nvPr/>
        </p:nvCxnSpPr>
        <p:spPr>
          <a:xfrm>
            <a:off x="2728400" y="3289900"/>
            <a:ext cx="1408200" cy="300"/>
          </a:xfrm>
          <a:prstGeom prst="straightConnector1">
            <a:avLst/>
          </a:prstGeom>
          <a:noFill/>
          <a:ln w="19050" cap="flat" cmpd="sng">
            <a:solidFill>
              <a:srgbClr val="FF0000"/>
            </a:solidFill>
            <a:prstDash val="dashDot"/>
            <a:round/>
            <a:headEnd type="none" w="med" len="med"/>
            <a:tailEnd type="triangle" w="med" len="med"/>
          </a:ln>
        </p:spPr>
      </p:cxnSp>
      <p:cxnSp>
        <p:nvCxnSpPr>
          <p:cNvPr id="1007" name="Google Shape;1007;p82"/>
          <p:cNvCxnSpPr/>
          <p:nvPr/>
        </p:nvCxnSpPr>
        <p:spPr>
          <a:xfrm>
            <a:off x="2728400" y="3748300"/>
            <a:ext cx="1408200" cy="300"/>
          </a:xfrm>
          <a:prstGeom prst="straightConnector1">
            <a:avLst/>
          </a:prstGeom>
          <a:noFill/>
          <a:ln w="19050" cap="flat" cmpd="sng">
            <a:solidFill>
              <a:srgbClr val="FF0000"/>
            </a:solidFill>
            <a:prstDash val="dashDot"/>
            <a:round/>
            <a:headEnd type="none" w="med" len="med"/>
            <a:tailEnd type="triangle" w="med" len="med"/>
          </a:ln>
        </p:spPr>
      </p:cxnSp>
      <p:cxnSp>
        <p:nvCxnSpPr>
          <p:cNvPr id="1008" name="Google Shape;1008;p82"/>
          <p:cNvCxnSpPr/>
          <p:nvPr/>
        </p:nvCxnSpPr>
        <p:spPr>
          <a:xfrm>
            <a:off x="2728400" y="4206700"/>
            <a:ext cx="1408200" cy="300"/>
          </a:xfrm>
          <a:prstGeom prst="straightConnector1">
            <a:avLst/>
          </a:prstGeom>
          <a:noFill/>
          <a:ln w="19050" cap="flat" cmpd="sng">
            <a:solidFill>
              <a:srgbClr val="FF0000"/>
            </a:solidFill>
            <a:prstDash val="dashDot"/>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83"/>
          <p:cNvSpPr/>
          <p:nvPr/>
        </p:nvSpPr>
        <p:spPr>
          <a:xfrm>
            <a:off x="1874838" y="2642025"/>
            <a:ext cx="5274600" cy="23355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4" name="Google Shape;1014;p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Indexes Distribués</a:t>
            </a:r>
            <a:endParaRPr/>
          </a:p>
        </p:txBody>
      </p:sp>
      <p:sp>
        <p:nvSpPr>
          <p:cNvPr id="1015" name="Google Shape;1015;p83"/>
          <p:cNvSpPr txBox="1">
            <a:spLocks noGrp="1"/>
          </p:cNvSpPr>
          <p:nvPr>
            <p:ph type="body" idx="1"/>
          </p:nvPr>
        </p:nvSpPr>
        <p:spPr>
          <a:xfrm>
            <a:off x="1297500" y="1187700"/>
            <a:ext cx="7038900" cy="10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Dans un système distribué, plusieurs index peuvent être utilisés pour organiser les données. </a:t>
            </a:r>
            <a:endParaRPr/>
          </a:p>
          <a:p>
            <a:pPr marL="0" lvl="0" indent="0" algn="l" rtl="0">
              <a:spcBef>
                <a:spcPts val="1200"/>
              </a:spcBef>
              <a:spcAft>
                <a:spcPts val="1200"/>
              </a:spcAft>
              <a:buNone/>
            </a:pPr>
            <a:r>
              <a:rPr lang="fr"/>
              <a:t>Chaque noeud du système peut avoir son propre index local. Cela permet de réduire la charge sur un seul noeud et d’accélérer l’accès aux données. </a:t>
            </a:r>
            <a:endParaRPr/>
          </a:p>
        </p:txBody>
      </p:sp>
      <p:sp>
        <p:nvSpPr>
          <p:cNvPr id="1016" name="Google Shape;1016;p83"/>
          <p:cNvSpPr/>
          <p:nvPr/>
        </p:nvSpPr>
        <p:spPr>
          <a:xfrm>
            <a:off x="2357288" y="30143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700">
                <a:latin typeface="Lato"/>
                <a:ea typeface="Lato"/>
                <a:cs typeface="Lato"/>
                <a:sym typeface="Lato"/>
              </a:rPr>
              <a:t>noeud</a:t>
            </a:r>
            <a:endParaRPr sz="700">
              <a:latin typeface="Lato"/>
              <a:ea typeface="Lato"/>
              <a:cs typeface="Lato"/>
              <a:sym typeface="Lato"/>
            </a:endParaRPr>
          </a:p>
        </p:txBody>
      </p:sp>
      <p:sp>
        <p:nvSpPr>
          <p:cNvPr id="1017" name="Google Shape;1017;p83"/>
          <p:cNvSpPr/>
          <p:nvPr/>
        </p:nvSpPr>
        <p:spPr>
          <a:xfrm>
            <a:off x="3541888" y="35166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8" name="Google Shape;1018;p83"/>
          <p:cNvSpPr/>
          <p:nvPr/>
        </p:nvSpPr>
        <p:spPr>
          <a:xfrm>
            <a:off x="4201638" y="27768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9" name="Google Shape;1019;p83"/>
          <p:cNvSpPr/>
          <p:nvPr/>
        </p:nvSpPr>
        <p:spPr>
          <a:xfrm>
            <a:off x="2665788" y="41888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0" name="Google Shape;1020;p83"/>
          <p:cNvSpPr/>
          <p:nvPr/>
        </p:nvSpPr>
        <p:spPr>
          <a:xfrm>
            <a:off x="4970063" y="41888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1" name="Google Shape;1021;p83"/>
          <p:cNvSpPr/>
          <p:nvPr/>
        </p:nvSpPr>
        <p:spPr>
          <a:xfrm>
            <a:off x="5498613" y="31553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2" name="Google Shape;1022;p83"/>
          <p:cNvSpPr/>
          <p:nvPr/>
        </p:nvSpPr>
        <p:spPr>
          <a:xfrm>
            <a:off x="6333313" y="394625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023" name="Google Shape;1023;p83"/>
          <p:cNvCxnSpPr>
            <a:stCxn id="1016" idx="6"/>
            <a:endCxn id="1018" idx="2"/>
          </p:cNvCxnSpPr>
          <p:nvPr/>
        </p:nvCxnSpPr>
        <p:spPr>
          <a:xfrm rot="10800000" flipH="1">
            <a:off x="2978288" y="3069875"/>
            <a:ext cx="1223400" cy="23760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p83"/>
          <p:cNvCxnSpPr>
            <a:stCxn id="1018" idx="6"/>
            <a:endCxn id="1021" idx="2"/>
          </p:cNvCxnSpPr>
          <p:nvPr/>
        </p:nvCxnSpPr>
        <p:spPr>
          <a:xfrm>
            <a:off x="4822638" y="3069925"/>
            <a:ext cx="675900" cy="3786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83"/>
          <p:cNvCxnSpPr>
            <a:stCxn id="1017" idx="6"/>
            <a:endCxn id="1022" idx="2"/>
          </p:cNvCxnSpPr>
          <p:nvPr/>
        </p:nvCxnSpPr>
        <p:spPr>
          <a:xfrm>
            <a:off x="4162888" y="3809775"/>
            <a:ext cx="2170500" cy="4296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83"/>
          <p:cNvCxnSpPr>
            <a:stCxn id="1016" idx="5"/>
            <a:endCxn id="1017" idx="2"/>
          </p:cNvCxnSpPr>
          <p:nvPr/>
        </p:nvCxnSpPr>
        <p:spPr>
          <a:xfrm>
            <a:off x="2887344" y="3514728"/>
            <a:ext cx="654600" cy="29490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p83"/>
          <p:cNvCxnSpPr>
            <a:stCxn id="1016" idx="4"/>
            <a:endCxn id="1019" idx="0"/>
          </p:cNvCxnSpPr>
          <p:nvPr/>
        </p:nvCxnSpPr>
        <p:spPr>
          <a:xfrm>
            <a:off x="2667788" y="3600575"/>
            <a:ext cx="308400" cy="588300"/>
          </a:xfrm>
          <a:prstGeom prst="straightConnector1">
            <a:avLst/>
          </a:prstGeom>
          <a:noFill/>
          <a:ln w="9525" cap="flat" cmpd="sng">
            <a:solidFill>
              <a:schemeClr val="dk2"/>
            </a:solidFill>
            <a:prstDash val="solid"/>
            <a:round/>
            <a:headEnd type="none" w="med" len="med"/>
            <a:tailEnd type="none" w="med" len="med"/>
          </a:ln>
        </p:spPr>
      </p:cxnSp>
      <p:cxnSp>
        <p:nvCxnSpPr>
          <p:cNvPr id="1028" name="Google Shape;1028;p83"/>
          <p:cNvCxnSpPr>
            <a:endCxn id="1020" idx="2"/>
          </p:cNvCxnSpPr>
          <p:nvPr/>
        </p:nvCxnSpPr>
        <p:spPr>
          <a:xfrm>
            <a:off x="3286763" y="4481975"/>
            <a:ext cx="1683300" cy="0"/>
          </a:xfrm>
          <a:prstGeom prst="straightConnector1">
            <a:avLst/>
          </a:prstGeom>
          <a:noFill/>
          <a:ln w="9525" cap="flat" cmpd="sng">
            <a:solidFill>
              <a:schemeClr val="dk2"/>
            </a:solidFill>
            <a:prstDash val="solid"/>
            <a:round/>
            <a:headEnd type="none" w="med" len="med"/>
            <a:tailEnd type="none" w="med" len="med"/>
          </a:ln>
        </p:spPr>
      </p:cxnSp>
      <p:cxnSp>
        <p:nvCxnSpPr>
          <p:cNvPr id="1029" name="Google Shape;1029;p83"/>
          <p:cNvCxnSpPr>
            <a:stCxn id="1017" idx="7"/>
            <a:endCxn id="1018" idx="3"/>
          </p:cNvCxnSpPr>
          <p:nvPr/>
        </p:nvCxnSpPr>
        <p:spPr>
          <a:xfrm rot="10800000" flipH="1">
            <a:off x="4071944" y="3277322"/>
            <a:ext cx="220500" cy="325200"/>
          </a:xfrm>
          <a:prstGeom prst="straightConnector1">
            <a:avLst/>
          </a:prstGeom>
          <a:noFill/>
          <a:ln w="9525" cap="flat" cmpd="sng">
            <a:solidFill>
              <a:schemeClr val="dk2"/>
            </a:solidFill>
            <a:prstDash val="solid"/>
            <a:round/>
            <a:headEnd type="none" w="med" len="med"/>
            <a:tailEnd type="none" w="med" len="med"/>
          </a:ln>
        </p:spPr>
      </p:cxnSp>
      <p:sp>
        <p:nvSpPr>
          <p:cNvPr id="1030" name="Google Shape;1030;p83"/>
          <p:cNvSpPr txBox="1"/>
          <p:nvPr/>
        </p:nvSpPr>
        <p:spPr>
          <a:xfrm>
            <a:off x="6307070" y="2330610"/>
            <a:ext cx="962100" cy="3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Système</a:t>
            </a:r>
            <a:endParaRPr b="1">
              <a:solidFill>
                <a:srgbClr val="FF0000"/>
              </a:solidFill>
              <a:latin typeface="Lato"/>
              <a:ea typeface="Lato"/>
              <a:cs typeface="Lato"/>
              <a:sym typeface="Lato"/>
            </a:endParaRPr>
          </a:p>
        </p:txBody>
      </p:sp>
      <p:sp>
        <p:nvSpPr>
          <p:cNvPr id="1031" name="Google Shape;1031;p83"/>
          <p:cNvSpPr/>
          <p:nvPr/>
        </p:nvSpPr>
        <p:spPr>
          <a:xfrm>
            <a:off x="5021188" y="2700325"/>
            <a:ext cx="13122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a:t>
            </a:r>
            <a:endParaRPr sz="1200">
              <a:latin typeface="Lato"/>
              <a:ea typeface="Lato"/>
              <a:cs typeface="Lato"/>
              <a:sym typeface="Lato"/>
            </a:endParaRPr>
          </a:p>
        </p:txBody>
      </p:sp>
      <p:cxnSp>
        <p:nvCxnSpPr>
          <p:cNvPr id="1032" name="Google Shape;1032;p83"/>
          <p:cNvCxnSpPr>
            <a:stCxn id="1018" idx="7"/>
            <a:endCxn id="1031" idx="1"/>
          </p:cNvCxnSpPr>
          <p:nvPr/>
        </p:nvCxnSpPr>
        <p:spPr>
          <a:xfrm rot="10800000" flipH="1">
            <a:off x="4731694" y="2819172"/>
            <a:ext cx="289500" cy="43500"/>
          </a:xfrm>
          <a:prstGeom prst="straightConnector1">
            <a:avLst/>
          </a:prstGeom>
          <a:noFill/>
          <a:ln w="19050" cap="flat" cmpd="sng">
            <a:solidFill>
              <a:schemeClr val="dk2"/>
            </a:solidFill>
            <a:prstDash val="dot"/>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Index Global</a:t>
            </a:r>
            <a:endParaRPr/>
          </a:p>
        </p:txBody>
      </p:sp>
      <p:sp>
        <p:nvSpPr>
          <p:cNvPr id="1038" name="Google Shape;1038;p84"/>
          <p:cNvSpPr txBox="1">
            <a:spLocks noGrp="1"/>
          </p:cNvSpPr>
          <p:nvPr>
            <p:ph type="body" idx="1"/>
          </p:nvPr>
        </p:nvSpPr>
        <p:spPr>
          <a:xfrm>
            <a:off x="1297500" y="11865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Un index Global est une structure d’index qui peut être répartie sur plusieurs noeuds. Il permet une recherche globale des données, mais nécessite souvent des mécanismes de synchronisation pour maintenir la cohérence.</a:t>
            </a:r>
            <a:endParaRPr/>
          </a:p>
        </p:txBody>
      </p:sp>
      <p:sp>
        <p:nvSpPr>
          <p:cNvPr id="1039" name="Google Shape;1039;p84"/>
          <p:cNvSpPr/>
          <p:nvPr/>
        </p:nvSpPr>
        <p:spPr>
          <a:xfrm>
            <a:off x="6209850" y="2445800"/>
            <a:ext cx="2344200" cy="2519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Index Global</a:t>
            </a:r>
            <a:endParaRPr>
              <a:latin typeface="Lato"/>
              <a:ea typeface="Lato"/>
              <a:cs typeface="Lato"/>
              <a:sym typeface="Lato"/>
            </a:endParaRPr>
          </a:p>
        </p:txBody>
      </p:sp>
      <p:sp>
        <p:nvSpPr>
          <p:cNvPr id="1040" name="Google Shape;1040;p84"/>
          <p:cNvSpPr/>
          <p:nvPr/>
        </p:nvSpPr>
        <p:spPr>
          <a:xfrm>
            <a:off x="6485250" y="2923900"/>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1</a:t>
            </a:r>
            <a:endParaRPr sz="1200">
              <a:latin typeface="Lato"/>
              <a:ea typeface="Lato"/>
              <a:cs typeface="Lato"/>
              <a:sym typeface="Lato"/>
            </a:endParaRPr>
          </a:p>
        </p:txBody>
      </p:sp>
      <p:sp>
        <p:nvSpPr>
          <p:cNvPr id="1041" name="Google Shape;1041;p84"/>
          <p:cNvSpPr/>
          <p:nvPr/>
        </p:nvSpPr>
        <p:spPr>
          <a:xfrm>
            <a:off x="6485250" y="3255450"/>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2</a:t>
            </a:r>
            <a:endParaRPr sz="1200">
              <a:latin typeface="Lato"/>
              <a:ea typeface="Lato"/>
              <a:cs typeface="Lato"/>
              <a:sym typeface="Lato"/>
            </a:endParaRPr>
          </a:p>
        </p:txBody>
      </p:sp>
      <p:sp>
        <p:nvSpPr>
          <p:cNvPr id="1042" name="Google Shape;1042;p84"/>
          <p:cNvSpPr/>
          <p:nvPr/>
        </p:nvSpPr>
        <p:spPr>
          <a:xfrm>
            <a:off x="6485250" y="3575950"/>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3</a:t>
            </a:r>
            <a:endParaRPr sz="1200">
              <a:latin typeface="Lato"/>
              <a:ea typeface="Lato"/>
              <a:cs typeface="Lato"/>
              <a:sym typeface="Lato"/>
            </a:endParaRPr>
          </a:p>
        </p:txBody>
      </p:sp>
      <p:sp>
        <p:nvSpPr>
          <p:cNvPr id="1043" name="Google Shape;1043;p84"/>
          <p:cNvSpPr/>
          <p:nvPr/>
        </p:nvSpPr>
        <p:spPr>
          <a:xfrm>
            <a:off x="6485250" y="4424400"/>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n</a:t>
            </a:r>
            <a:endParaRPr sz="1200">
              <a:latin typeface="Lato"/>
              <a:ea typeface="Lato"/>
              <a:cs typeface="Lato"/>
              <a:sym typeface="Lato"/>
            </a:endParaRPr>
          </a:p>
        </p:txBody>
      </p:sp>
      <p:sp>
        <p:nvSpPr>
          <p:cNvPr id="1044" name="Google Shape;1044;p84"/>
          <p:cNvSpPr txBox="1"/>
          <p:nvPr/>
        </p:nvSpPr>
        <p:spPr>
          <a:xfrm>
            <a:off x="7271700" y="3761545"/>
            <a:ext cx="2205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p:txBody>
      </p:sp>
      <p:sp>
        <p:nvSpPr>
          <p:cNvPr id="1045" name="Google Shape;1045;p84"/>
          <p:cNvSpPr/>
          <p:nvPr/>
        </p:nvSpPr>
        <p:spPr>
          <a:xfrm>
            <a:off x="155850" y="2703250"/>
            <a:ext cx="5274600" cy="23355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6" name="Google Shape;1046;p84"/>
          <p:cNvSpPr/>
          <p:nvPr/>
        </p:nvSpPr>
        <p:spPr>
          <a:xfrm>
            <a:off x="638300" y="30756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700">
                <a:latin typeface="Lato"/>
                <a:ea typeface="Lato"/>
                <a:cs typeface="Lato"/>
                <a:sym typeface="Lato"/>
              </a:rPr>
              <a:t>noeud</a:t>
            </a:r>
            <a:endParaRPr sz="700">
              <a:latin typeface="Lato"/>
              <a:ea typeface="Lato"/>
              <a:cs typeface="Lato"/>
              <a:sym typeface="Lato"/>
            </a:endParaRPr>
          </a:p>
        </p:txBody>
      </p:sp>
      <p:sp>
        <p:nvSpPr>
          <p:cNvPr id="1047" name="Google Shape;1047;p84"/>
          <p:cNvSpPr/>
          <p:nvPr/>
        </p:nvSpPr>
        <p:spPr>
          <a:xfrm>
            <a:off x="1822900" y="35779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8" name="Google Shape;1048;p84"/>
          <p:cNvSpPr/>
          <p:nvPr/>
        </p:nvSpPr>
        <p:spPr>
          <a:xfrm>
            <a:off x="2482650" y="283805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9" name="Google Shape;1049;p84"/>
          <p:cNvSpPr/>
          <p:nvPr/>
        </p:nvSpPr>
        <p:spPr>
          <a:xfrm>
            <a:off x="946800" y="42501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0" name="Google Shape;1050;p84"/>
          <p:cNvSpPr/>
          <p:nvPr/>
        </p:nvSpPr>
        <p:spPr>
          <a:xfrm>
            <a:off x="3251075" y="42501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1" name="Google Shape;1051;p84"/>
          <p:cNvSpPr/>
          <p:nvPr/>
        </p:nvSpPr>
        <p:spPr>
          <a:xfrm>
            <a:off x="3779625" y="32165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2" name="Google Shape;1052;p84"/>
          <p:cNvSpPr/>
          <p:nvPr/>
        </p:nvSpPr>
        <p:spPr>
          <a:xfrm>
            <a:off x="4614325" y="40074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053" name="Google Shape;1053;p84"/>
          <p:cNvCxnSpPr>
            <a:stCxn id="1046" idx="6"/>
            <a:endCxn id="1048" idx="2"/>
          </p:cNvCxnSpPr>
          <p:nvPr/>
        </p:nvCxnSpPr>
        <p:spPr>
          <a:xfrm rot="10800000" flipH="1">
            <a:off x="1259300" y="3131100"/>
            <a:ext cx="1223400" cy="237600"/>
          </a:xfrm>
          <a:prstGeom prst="straightConnector1">
            <a:avLst/>
          </a:prstGeom>
          <a:noFill/>
          <a:ln w="9525" cap="flat" cmpd="sng">
            <a:solidFill>
              <a:schemeClr val="dk2"/>
            </a:solidFill>
            <a:prstDash val="solid"/>
            <a:round/>
            <a:headEnd type="none" w="med" len="med"/>
            <a:tailEnd type="none" w="med" len="med"/>
          </a:ln>
        </p:spPr>
      </p:cxnSp>
      <p:cxnSp>
        <p:nvCxnSpPr>
          <p:cNvPr id="1054" name="Google Shape;1054;p84"/>
          <p:cNvCxnSpPr>
            <a:stCxn id="1048" idx="6"/>
            <a:endCxn id="1051" idx="2"/>
          </p:cNvCxnSpPr>
          <p:nvPr/>
        </p:nvCxnSpPr>
        <p:spPr>
          <a:xfrm>
            <a:off x="3103650" y="3131150"/>
            <a:ext cx="675900" cy="378600"/>
          </a:xfrm>
          <a:prstGeom prst="straightConnector1">
            <a:avLst/>
          </a:prstGeom>
          <a:noFill/>
          <a:ln w="9525" cap="flat" cmpd="sng">
            <a:solidFill>
              <a:schemeClr val="dk2"/>
            </a:solidFill>
            <a:prstDash val="solid"/>
            <a:round/>
            <a:headEnd type="none" w="med" len="med"/>
            <a:tailEnd type="none" w="med" len="med"/>
          </a:ln>
        </p:spPr>
      </p:cxnSp>
      <p:cxnSp>
        <p:nvCxnSpPr>
          <p:cNvPr id="1055" name="Google Shape;1055;p84"/>
          <p:cNvCxnSpPr>
            <a:stCxn id="1047" idx="6"/>
            <a:endCxn id="1052" idx="2"/>
          </p:cNvCxnSpPr>
          <p:nvPr/>
        </p:nvCxnSpPr>
        <p:spPr>
          <a:xfrm>
            <a:off x="2443900" y="3871000"/>
            <a:ext cx="2170500" cy="429600"/>
          </a:xfrm>
          <a:prstGeom prst="straightConnector1">
            <a:avLst/>
          </a:prstGeom>
          <a:noFill/>
          <a:ln w="9525" cap="flat" cmpd="sng">
            <a:solidFill>
              <a:schemeClr val="dk2"/>
            </a:solidFill>
            <a:prstDash val="solid"/>
            <a:round/>
            <a:headEnd type="none" w="med" len="med"/>
            <a:tailEnd type="none" w="med" len="med"/>
          </a:ln>
        </p:spPr>
      </p:cxnSp>
      <p:cxnSp>
        <p:nvCxnSpPr>
          <p:cNvPr id="1056" name="Google Shape;1056;p84"/>
          <p:cNvCxnSpPr>
            <a:stCxn id="1046" idx="5"/>
            <a:endCxn id="1047" idx="2"/>
          </p:cNvCxnSpPr>
          <p:nvPr/>
        </p:nvCxnSpPr>
        <p:spPr>
          <a:xfrm>
            <a:off x="1168357" y="3575953"/>
            <a:ext cx="654600" cy="294900"/>
          </a:xfrm>
          <a:prstGeom prst="straightConnector1">
            <a:avLst/>
          </a:prstGeom>
          <a:noFill/>
          <a:ln w="9525" cap="flat" cmpd="sng">
            <a:solidFill>
              <a:schemeClr val="dk2"/>
            </a:solidFill>
            <a:prstDash val="solid"/>
            <a:round/>
            <a:headEnd type="none" w="med" len="med"/>
            <a:tailEnd type="none" w="med" len="med"/>
          </a:ln>
        </p:spPr>
      </p:cxnSp>
      <p:cxnSp>
        <p:nvCxnSpPr>
          <p:cNvPr id="1057" name="Google Shape;1057;p84"/>
          <p:cNvCxnSpPr>
            <a:stCxn id="1046" idx="4"/>
            <a:endCxn id="1049" idx="0"/>
          </p:cNvCxnSpPr>
          <p:nvPr/>
        </p:nvCxnSpPr>
        <p:spPr>
          <a:xfrm>
            <a:off x="948800" y="3661800"/>
            <a:ext cx="308400" cy="588300"/>
          </a:xfrm>
          <a:prstGeom prst="straightConnector1">
            <a:avLst/>
          </a:prstGeom>
          <a:noFill/>
          <a:ln w="9525" cap="flat" cmpd="sng">
            <a:solidFill>
              <a:schemeClr val="dk2"/>
            </a:solidFill>
            <a:prstDash val="solid"/>
            <a:round/>
            <a:headEnd type="none" w="med" len="med"/>
            <a:tailEnd type="none" w="med" len="med"/>
          </a:ln>
        </p:spPr>
      </p:cxnSp>
      <p:cxnSp>
        <p:nvCxnSpPr>
          <p:cNvPr id="1058" name="Google Shape;1058;p84"/>
          <p:cNvCxnSpPr>
            <a:endCxn id="1050" idx="2"/>
          </p:cNvCxnSpPr>
          <p:nvPr/>
        </p:nvCxnSpPr>
        <p:spPr>
          <a:xfrm>
            <a:off x="1567775" y="4543200"/>
            <a:ext cx="1683300" cy="0"/>
          </a:xfrm>
          <a:prstGeom prst="straightConnector1">
            <a:avLst/>
          </a:prstGeom>
          <a:noFill/>
          <a:ln w="9525" cap="flat" cmpd="sng">
            <a:solidFill>
              <a:schemeClr val="dk2"/>
            </a:solidFill>
            <a:prstDash val="solid"/>
            <a:round/>
            <a:headEnd type="none" w="med" len="med"/>
            <a:tailEnd type="none" w="med" len="med"/>
          </a:ln>
        </p:spPr>
      </p:cxnSp>
      <p:cxnSp>
        <p:nvCxnSpPr>
          <p:cNvPr id="1059" name="Google Shape;1059;p84"/>
          <p:cNvCxnSpPr>
            <a:stCxn id="1047" idx="7"/>
            <a:endCxn id="1048" idx="3"/>
          </p:cNvCxnSpPr>
          <p:nvPr/>
        </p:nvCxnSpPr>
        <p:spPr>
          <a:xfrm rot="10800000" flipH="1">
            <a:off x="2352957" y="3338547"/>
            <a:ext cx="220500" cy="325200"/>
          </a:xfrm>
          <a:prstGeom prst="straightConnector1">
            <a:avLst/>
          </a:prstGeom>
          <a:noFill/>
          <a:ln w="9525" cap="flat" cmpd="sng">
            <a:solidFill>
              <a:schemeClr val="dk2"/>
            </a:solidFill>
            <a:prstDash val="solid"/>
            <a:round/>
            <a:headEnd type="none" w="med" len="med"/>
            <a:tailEnd type="none" w="med" len="med"/>
          </a:ln>
        </p:spPr>
      </p:cxnSp>
      <p:sp>
        <p:nvSpPr>
          <p:cNvPr id="1060" name="Google Shape;1060;p84"/>
          <p:cNvSpPr txBox="1"/>
          <p:nvPr/>
        </p:nvSpPr>
        <p:spPr>
          <a:xfrm>
            <a:off x="4588083" y="2391835"/>
            <a:ext cx="962100" cy="3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Système</a:t>
            </a:r>
            <a:endParaRPr b="1">
              <a:solidFill>
                <a:srgbClr val="FF0000"/>
              </a:solidFill>
              <a:latin typeface="Lato"/>
              <a:ea typeface="Lato"/>
              <a:cs typeface="Lato"/>
              <a:sym typeface="Lato"/>
            </a:endParaRPr>
          </a:p>
        </p:txBody>
      </p:sp>
      <p:sp>
        <p:nvSpPr>
          <p:cNvPr id="1061" name="Google Shape;1061;p84"/>
          <p:cNvSpPr/>
          <p:nvPr/>
        </p:nvSpPr>
        <p:spPr>
          <a:xfrm>
            <a:off x="3302200" y="2761550"/>
            <a:ext cx="13122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a:t>
            </a:r>
            <a:endParaRPr sz="1200">
              <a:latin typeface="Lato"/>
              <a:ea typeface="Lato"/>
              <a:cs typeface="Lato"/>
              <a:sym typeface="Lato"/>
            </a:endParaRPr>
          </a:p>
        </p:txBody>
      </p:sp>
      <p:cxnSp>
        <p:nvCxnSpPr>
          <p:cNvPr id="1062" name="Google Shape;1062;p84"/>
          <p:cNvCxnSpPr>
            <a:stCxn id="1048" idx="7"/>
            <a:endCxn id="1061" idx="1"/>
          </p:cNvCxnSpPr>
          <p:nvPr/>
        </p:nvCxnSpPr>
        <p:spPr>
          <a:xfrm rot="10800000" flipH="1">
            <a:off x="3012707" y="2880397"/>
            <a:ext cx="289500" cy="43500"/>
          </a:xfrm>
          <a:prstGeom prst="straightConnector1">
            <a:avLst/>
          </a:prstGeom>
          <a:noFill/>
          <a:ln w="19050" cap="flat" cmpd="sng">
            <a:solidFill>
              <a:schemeClr val="dk2"/>
            </a:solidFill>
            <a:prstDash val="dot"/>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8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Index Global</a:t>
            </a:r>
            <a:endParaRPr/>
          </a:p>
        </p:txBody>
      </p:sp>
      <p:sp>
        <p:nvSpPr>
          <p:cNvPr id="1068" name="Google Shape;1068;p85"/>
          <p:cNvSpPr/>
          <p:nvPr/>
        </p:nvSpPr>
        <p:spPr>
          <a:xfrm>
            <a:off x="6469225" y="1826475"/>
            <a:ext cx="2344200" cy="2519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Index Global 2</a:t>
            </a:r>
            <a:endParaRPr>
              <a:latin typeface="Lato"/>
              <a:ea typeface="Lato"/>
              <a:cs typeface="Lato"/>
              <a:sym typeface="Lato"/>
            </a:endParaRPr>
          </a:p>
        </p:txBody>
      </p:sp>
      <p:sp>
        <p:nvSpPr>
          <p:cNvPr id="1069" name="Google Shape;1069;p85"/>
          <p:cNvSpPr/>
          <p:nvPr/>
        </p:nvSpPr>
        <p:spPr>
          <a:xfrm>
            <a:off x="6744625" y="2304575"/>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1</a:t>
            </a:r>
            <a:endParaRPr sz="1200">
              <a:latin typeface="Lato"/>
              <a:ea typeface="Lato"/>
              <a:cs typeface="Lato"/>
              <a:sym typeface="Lato"/>
            </a:endParaRPr>
          </a:p>
        </p:txBody>
      </p:sp>
      <p:sp>
        <p:nvSpPr>
          <p:cNvPr id="1070" name="Google Shape;1070;p85"/>
          <p:cNvSpPr/>
          <p:nvPr/>
        </p:nvSpPr>
        <p:spPr>
          <a:xfrm>
            <a:off x="6744625" y="2636125"/>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2</a:t>
            </a:r>
            <a:endParaRPr sz="1200">
              <a:latin typeface="Lato"/>
              <a:ea typeface="Lato"/>
              <a:cs typeface="Lato"/>
              <a:sym typeface="Lato"/>
            </a:endParaRPr>
          </a:p>
        </p:txBody>
      </p:sp>
      <p:sp>
        <p:nvSpPr>
          <p:cNvPr id="1071" name="Google Shape;1071;p85"/>
          <p:cNvSpPr/>
          <p:nvPr/>
        </p:nvSpPr>
        <p:spPr>
          <a:xfrm>
            <a:off x="6744625" y="2956625"/>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3</a:t>
            </a:r>
            <a:endParaRPr sz="1200">
              <a:latin typeface="Lato"/>
              <a:ea typeface="Lato"/>
              <a:cs typeface="Lato"/>
              <a:sym typeface="Lato"/>
            </a:endParaRPr>
          </a:p>
        </p:txBody>
      </p:sp>
      <p:sp>
        <p:nvSpPr>
          <p:cNvPr id="1072" name="Google Shape;1072;p85"/>
          <p:cNvSpPr/>
          <p:nvPr/>
        </p:nvSpPr>
        <p:spPr>
          <a:xfrm>
            <a:off x="6744625" y="3805075"/>
            <a:ext cx="17934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 noeud n</a:t>
            </a:r>
            <a:endParaRPr sz="1200">
              <a:latin typeface="Lato"/>
              <a:ea typeface="Lato"/>
              <a:cs typeface="Lato"/>
              <a:sym typeface="Lato"/>
            </a:endParaRPr>
          </a:p>
        </p:txBody>
      </p:sp>
      <p:sp>
        <p:nvSpPr>
          <p:cNvPr id="1073" name="Google Shape;1073;p85"/>
          <p:cNvSpPr txBox="1"/>
          <p:nvPr/>
        </p:nvSpPr>
        <p:spPr>
          <a:xfrm>
            <a:off x="7531075" y="3142220"/>
            <a:ext cx="2205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a:p>
            <a:pPr marL="0" lvl="0" indent="0" algn="l" rtl="0">
              <a:spcBef>
                <a:spcPts val="0"/>
              </a:spcBef>
              <a:spcAft>
                <a:spcPts val="0"/>
              </a:spcAft>
              <a:buNone/>
            </a:pPr>
            <a:r>
              <a:rPr lang="fr" sz="900">
                <a:latin typeface="Lato"/>
                <a:ea typeface="Lato"/>
                <a:cs typeface="Lato"/>
                <a:sym typeface="Lato"/>
              </a:rPr>
              <a:t>.</a:t>
            </a:r>
            <a:endParaRPr sz="900">
              <a:latin typeface="Lato"/>
              <a:ea typeface="Lato"/>
              <a:cs typeface="Lato"/>
              <a:sym typeface="Lato"/>
            </a:endParaRPr>
          </a:p>
        </p:txBody>
      </p:sp>
      <p:sp>
        <p:nvSpPr>
          <p:cNvPr id="1074" name="Google Shape;1074;p85"/>
          <p:cNvSpPr/>
          <p:nvPr/>
        </p:nvSpPr>
        <p:spPr>
          <a:xfrm>
            <a:off x="1370775" y="2065875"/>
            <a:ext cx="1273500" cy="23355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75" name="Google Shape;1075;p85"/>
          <p:cNvSpPr/>
          <p:nvPr/>
        </p:nvSpPr>
        <p:spPr>
          <a:xfrm>
            <a:off x="1617025" y="24382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700">
                <a:latin typeface="Lato"/>
                <a:ea typeface="Lato"/>
                <a:cs typeface="Lato"/>
                <a:sym typeface="Lato"/>
              </a:rPr>
              <a:t>noeud</a:t>
            </a:r>
            <a:endParaRPr sz="700">
              <a:latin typeface="Lato"/>
              <a:ea typeface="Lato"/>
              <a:cs typeface="Lato"/>
              <a:sym typeface="Lato"/>
            </a:endParaRPr>
          </a:p>
        </p:txBody>
      </p:sp>
      <p:sp>
        <p:nvSpPr>
          <p:cNvPr id="1076" name="Google Shape;1076;p85"/>
          <p:cNvSpPr/>
          <p:nvPr/>
        </p:nvSpPr>
        <p:spPr>
          <a:xfrm>
            <a:off x="2801625" y="29405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77" name="Google Shape;1077;p85"/>
          <p:cNvSpPr/>
          <p:nvPr/>
        </p:nvSpPr>
        <p:spPr>
          <a:xfrm>
            <a:off x="3461375" y="220067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78" name="Google Shape;1078;p85"/>
          <p:cNvSpPr/>
          <p:nvPr/>
        </p:nvSpPr>
        <p:spPr>
          <a:xfrm>
            <a:off x="1925525" y="36127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79" name="Google Shape;1079;p85"/>
          <p:cNvSpPr/>
          <p:nvPr/>
        </p:nvSpPr>
        <p:spPr>
          <a:xfrm>
            <a:off x="4229800" y="3612725"/>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0" name="Google Shape;1080;p85"/>
          <p:cNvSpPr/>
          <p:nvPr/>
        </p:nvSpPr>
        <p:spPr>
          <a:xfrm>
            <a:off x="4758350" y="257915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1" name="Google Shape;1081;p85"/>
          <p:cNvSpPr/>
          <p:nvPr/>
        </p:nvSpPr>
        <p:spPr>
          <a:xfrm>
            <a:off x="5593050" y="3370100"/>
            <a:ext cx="621000" cy="586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082" name="Google Shape;1082;p85"/>
          <p:cNvCxnSpPr>
            <a:stCxn id="1075" idx="6"/>
            <a:endCxn id="1077" idx="2"/>
          </p:cNvCxnSpPr>
          <p:nvPr/>
        </p:nvCxnSpPr>
        <p:spPr>
          <a:xfrm rot="10800000" flipH="1">
            <a:off x="2238025" y="2493725"/>
            <a:ext cx="1223400" cy="237600"/>
          </a:xfrm>
          <a:prstGeom prst="straightConnector1">
            <a:avLst/>
          </a:prstGeom>
          <a:noFill/>
          <a:ln w="9525" cap="flat" cmpd="sng">
            <a:solidFill>
              <a:schemeClr val="dk2"/>
            </a:solidFill>
            <a:prstDash val="solid"/>
            <a:round/>
            <a:headEnd type="none" w="med" len="med"/>
            <a:tailEnd type="none" w="med" len="med"/>
          </a:ln>
        </p:spPr>
      </p:cxnSp>
      <p:cxnSp>
        <p:nvCxnSpPr>
          <p:cNvPr id="1083" name="Google Shape;1083;p85"/>
          <p:cNvCxnSpPr>
            <a:stCxn id="1077" idx="6"/>
            <a:endCxn id="1080" idx="2"/>
          </p:cNvCxnSpPr>
          <p:nvPr/>
        </p:nvCxnSpPr>
        <p:spPr>
          <a:xfrm>
            <a:off x="4082375" y="2493775"/>
            <a:ext cx="675900" cy="378600"/>
          </a:xfrm>
          <a:prstGeom prst="straightConnector1">
            <a:avLst/>
          </a:prstGeom>
          <a:noFill/>
          <a:ln w="9525" cap="flat" cmpd="sng">
            <a:solidFill>
              <a:schemeClr val="dk2"/>
            </a:solidFill>
            <a:prstDash val="solid"/>
            <a:round/>
            <a:headEnd type="none" w="med" len="med"/>
            <a:tailEnd type="none" w="med" len="med"/>
          </a:ln>
        </p:spPr>
      </p:cxnSp>
      <p:cxnSp>
        <p:nvCxnSpPr>
          <p:cNvPr id="1084" name="Google Shape;1084;p85"/>
          <p:cNvCxnSpPr>
            <a:stCxn id="1076" idx="6"/>
            <a:endCxn id="1081" idx="2"/>
          </p:cNvCxnSpPr>
          <p:nvPr/>
        </p:nvCxnSpPr>
        <p:spPr>
          <a:xfrm>
            <a:off x="3422625" y="3233625"/>
            <a:ext cx="2170500" cy="429600"/>
          </a:xfrm>
          <a:prstGeom prst="straightConnector1">
            <a:avLst/>
          </a:prstGeom>
          <a:noFill/>
          <a:ln w="9525" cap="flat" cmpd="sng">
            <a:solidFill>
              <a:schemeClr val="dk2"/>
            </a:solidFill>
            <a:prstDash val="solid"/>
            <a:round/>
            <a:headEnd type="none" w="med" len="med"/>
            <a:tailEnd type="none" w="med" len="med"/>
          </a:ln>
        </p:spPr>
      </p:cxnSp>
      <p:cxnSp>
        <p:nvCxnSpPr>
          <p:cNvPr id="1085" name="Google Shape;1085;p85"/>
          <p:cNvCxnSpPr>
            <a:stCxn id="1075" idx="5"/>
            <a:endCxn id="1076" idx="2"/>
          </p:cNvCxnSpPr>
          <p:nvPr/>
        </p:nvCxnSpPr>
        <p:spPr>
          <a:xfrm>
            <a:off x="2147082" y="2938578"/>
            <a:ext cx="654600" cy="29490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85"/>
          <p:cNvCxnSpPr>
            <a:stCxn id="1075" idx="4"/>
            <a:endCxn id="1078" idx="0"/>
          </p:cNvCxnSpPr>
          <p:nvPr/>
        </p:nvCxnSpPr>
        <p:spPr>
          <a:xfrm>
            <a:off x="1927525" y="3024425"/>
            <a:ext cx="308400" cy="588300"/>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85"/>
          <p:cNvCxnSpPr>
            <a:endCxn id="1079" idx="2"/>
          </p:cNvCxnSpPr>
          <p:nvPr/>
        </p:nvCxnSpPr>
        <p:spPr>
          <a:xfrm>
            <a:off x="2546500" y="3905825"/>
            <a:ext cx="1683300" cy="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85"/>
          <p:cNvCxnSpPr>
            <a:stCxn id="1076" idx="7"/>
            <a:endCxn id="1077" idx="3"/>
          </p:cNvCxnSpPr>
          <p:nvPr/>
        </p:nvCxnSpPr>
        <p:spPr>
          <a:xfrm rot="10800000" flipH="1">
            <a:off x="3331682" y="2701172"/>
            <a:ext cx="220500" cy="325200"/>
          </a:xfrm>
          <a:prstGeom prst="straightConnector1">
            <a:avLst/>
          </a:prstGeom>
          <a:noFill/>
          <a:ln w="9525" cap="flat" cmpd="sng">
            <a:solidFill>
              <a:schemeClr val="dk2"/>
            </a:solidFill>
            <a:prstDash val="solid"/>
            <a:round/>
            <a:headEnd type="none" w="med" len="med"/>
            <a:tailEnd type="none" w="med" len="med"/>
          </a:ln>
        </p:spPr>
      </p:cxnSp>
      <p:sp>
        <p:nvSpPr>
          <p:cNvPr id="1089" name="Google Shape;1089;p85"/>
          <p:cNvSpPr txBox="1"/>
          <p:nvPr/>
        </p:nvSpPr>
        <p:spPr>
          <a:xfrm>
            <a:off x="1541124" y="1745225"/>
            <a:ext cx="1081200" cy="3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Système 1</a:t>
            </a:r>
            <a:endParaRPr b="1">
              <a:solidFill>
                <a:srgbClr val="FF0000"/>
              </a:solidFill>
              <a:latin typeface="Lato"/>
              <a:ea typeface="Lato"/>
              <a:cs typeface="Lato"/>
              <a:sym typeface="Lato"/>
            </a:endParaRPr>
          </a:p>
        </p:txBody>
      </p:sp>
      <p:sp>
        <p:nvSpPr>
          <p:cNvPr id="1090" name="Google Shape;1090;p85"/>
          <p:cNvSpPr/>
          <p:nvPr/>
        </p:nvSpPr>
        <p:spPr>
          <a:xfrm>
            <a:off x="4280925" y="2124175"/>
            <a:ext cx="1312200" cy="23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index local</a:t>
            </a:r>
            <a:endParaRPr sz="1200">
              <a:latin typeface="Lato"/>
              <a:ea typeface="Lato"/>
              <a:cs typeface="Lato"/>
              <a:sym typeface="Lato"/>
            </a:endParaRPr>
          </a:p>
        </p:txBody>
      </p:sp>
      <p:cxnSp>
        <p:nvCxnSpPr>
          <p:cNvPr id="1091" name="Google Shape;1091;p85"/>
          <p:cNvCxnSpPr>
            <a:stCxn id="1077" idx="7"/>
            <a:endCxn id="1090" idx="1"/>
          </p:cNvCxnSpPr>
          <p:nvPr/>
        </p:nvCxnSpPr>
        <p:spPr>
          <a:xfrm rot="10800000" flipH="1">
            <a:off x="3991432" y="2243022"/>
            <a:ext cx="289500" cy="43500"/>
          </a:xfrm>
          <a:prstGeom prst="straightConnector1">
            <a:avLst/>
          </a:prstGeom>
          <a:noFill/>
          <a:ln w="19050" cap="flat" cmpd="sng">
            <a:solidFill>
              <a:schemeClr val="dk2"/>
            </a:solidFill>
            <a:prstDash val="dot"/>
            <a:round/>
            <a:headEnd type="none" w="med" len="med"/>
            <a:tailEnd type="none" w="med" len="med"/>
          </a:ln>
        </p:spPr>
      </p:cxnSp>
      <p:sp>
        <p:nvSpPr>
          <p:cNvPr id="1092" name="Google Shape;1092;p85"/>
          <p:cNvSpPr/>
          <p:nvPr/>
        </p:nvSpPr>
        <p:spPr>
          <a:xfrm>
            <a:off x="3453775" y="1841375"/>
            <a:ext cx="2860200" cy="25599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3" name="Google Shape;1093;p85"/>
          <p:cNvSpPr txBox="1"/>
          <p:nvPr/>
        </p:nvSpPr>
        <p:spPr>
          <a:xfrm>
            <a:off x="5232774" y="1516175"/>
            <a:ext cx="1081200" cy="3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Système 2</a:t>
            </a:r>
            <a:endParaRPr b="1">
              <a:solidFill>
                <a:srgbClr val="FF0000"/>
              </a:solidFill>
              <a:latin typeface="Lato"/>
              <a:ea typeface="Lato"/>
              <a:cs typeface="Lato"/>
              <a:sym typeface="Lato"/>
            </a:endParaRPr>
          </a:p>
        </p:txBody>
      </p:sp>
      <p:sp>
        <p:nvSpPr>
          <p:cNvPr id="1094" name="Google Shape;1094;p85"/>
          <p:cNvSpPr/>
          <p:nvPr/>
        </p:nvSpPr>
        <p:spPr>
          <a:xfrm>
            <a:off x="330575" y="1974075"/>
            <a:ext cx="924600" cy="2519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Index Global 1</a:t>
            </a:r>
            <a:endParaRPr>
              <a:latin typeface="Lato"/>
              <a:ea typeface="Lato"/>
              <a:cs typeface="Lato"/>
              <a:sym typeface="Lato"/>
            </a:endParaRPr>
          </a:p>
        </p:txBody>
      </p:sp>
      <p:sp>
        <p:nvSpPr>
          <p:cNvPr id="1095" name="Google Shape;1095;p85"/>
          <p:cNvSpPr/>
          <p:nvPr/>
        </p:nvSpPr>
        <p:spPr>
          <a:xfrm>
            <a:off x="406425" y="2612525"/>
            <a:ext cx="755100" cy="66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index local noeud 1</a:t>
            </a:r>
            <a:endParaRPr sz="1100">
              <a:latin typeface="Lato"/>
              <a:ea typeface="Lato"/>
              <a:cs typeface="Lato"/>
              <a:sym typeface="Lato"/>
            </a:endParaRPr>
          </a:p>
        </p:txBody>
      </p:sp>
      <p:sp>
        <p:nvSpPr>
          <p:cNvPr id="1096" name="Google Shape;1096;p85"/>
          <p:cNvSpPr/>
          <p:nvPr/>
        </p:nvSpPr>
        <p:spPr>
          <a:xfrm>
            <a:off x="406425" y="3370100"/>
            <a:ext cx="755100" cy="66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index local noeud 2</a:t>
            </a:r>
            <a:endParaRPr sz="1100">
              <a:latin typeface="Lato"/>
              <a:ea typeface="Lato"/>
              <a:cs typeface="Lato"/>
              <a:sym typeface="Lato"/>
            </a:endParaRPr>
          </a:p>
        </p:txBody>
      </p:sp>
      <p:sp>
        <p:nvSpPr>
          <p:cNvPr id="1097" name="Google Shape;1097;p85"/>
          <p:cNvSpPr txBox="1"/>
          <p:nvPr/>
        </p:nvSpPr>
        <p:spPr>
          <a:xfrm>
            <a:off x="1757375" y="4711375"/>
            <a:ext cx="5301000" cy="2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u="sng">
                <a:solidFill>
                  <a:schemeClr val="hlink"/>
                </a:solidFill>
                <a:latin typeface="Lato"/>
                <a:ea typeface="Lato"/>
                <a:cs typeface="Lato"/>
                <a:sym typeface="Lato"/>
                <a:hlinkClick r:id="rId3"/>
              </a:rPr>
              <a:t>https://www.mongodb.com/docs/manual/core/indexes/create-index/</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8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L’indexation</a:t>
            </a:r>
            <a:endParaRPr/>
          </a:p>
        </p:txBody>
      </p:sp>
      <p:sp>
        <p:nvSpPr>
          <p:cNvPr id="1103" name="Google Shape;1103;p86"/>
          <p:cNvSpPr/>
          <p:nvPr/>
        </p:nvSpPr>
        <p:spPr>
          <a:xfrm>
            <a:off x="1188800" y="1247400"/>
            <a:ext cx="2895300" cy="345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Avantages</a:t>
            </a:r>
            <a:endParaRPr>
              <a:latin typeface="Lato"/>
              <a:ea typeface="Lato"/>
              <a:cs typeface="Lato"/>
              <a:sym typeface="Lato"/>
            </a:endParaRPr>
          </a:p>
        </p:txBody>
      </p:sp>
      <p:sp>
        <p:nvSpPr>
          <p:cNvPr id="1104" name="Google Shape;1104;p86"/>
          <p:cNvSpPr/>
          <p:nvPr/>
        </p:nvSpPr>
        <p:spPr>
          <a:xfrm>
            <a:off x="4892650" y="1247400"/>
            <a:ext cx="2895300" cy="3455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Inconvénients</a:t>
            </a:r>
            <a:endParaRPr>
              <a:latin typeface="Lato"/>
              <a:ea typeface="Lato"/>
              <a:cs typeface="Lato"/>
              <a:sym typeface="Lato"/>
            </a:endParaRPr>
          </a:p>
        </p:txBody>
      </p:sp>
      <p:sp>
        <p:nvSpPr>
          <p:cNvPr id="1105" name="Google Shape;1105;p86"/>
          <p:cNvSpPr/>
          <p:nvPr/>
        </p:nvSpPr>
        <p:spPr>
          <a:xfrm>
            <a:off x="1433725" y="2034675"/>
            <a:ext cx="2405400" cy="7173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Flexibilité</a:t>
            </a:r>
            <a:endParaRPr>
              <a:solidFill>
                <a:schemeClr val="lt1"/>
              </a:solidFill>
              <a:latin typeface="Lato"/>
              <a:ea typeface="Lato"/>
              <a:cs typeface="Lato"/>
              <a:sym typeface="Lato"/>
            </a:endParaRPr>
          </a:p>
        </p:txBody>
      </p:sp>
      <p:sp>
        <p:nvSpPr>
          <p:cNvPr id="1106" name="Google Shape;1106;p86"/>
          <p:cNvSpPr/>
          <p:nvPr/>
        </p:nvSpPr>
        <p:spPr>
          <a:xfrm>
            <a:off x="1433725" y="2956850"/>
            <a:ext cx="2405400" cy="7173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Recherche optimisée</a:t>
            </a:r>
            <a:endParaRPr>
              <a:solidFill>
                <a:schemeClr val="lt1"/>
              </a:solidFill>
              <a:latin typeface="Lato"/>
              <a:ea typeface="Lato"/>
              <a:cs typeface="Lato"/>
              <a:sym typeface="Lato"/>
            </a:endParaRPr>
          </a:p>
        </p:txBody>
      </p:sp>
      <p:sp>
        <p:nvSpPr>
          <p:cNvPr id="1107" name="Google Shape;1107;p86"/>
          <p:cNvSpPr/>
          <p:nvPr/>
        </p:nvSpPr>
        <p:spPr>
          <a:xfrm>
            <a:off x="5137600" y="2034675"/>
            <a:ext cx="2405400" cy="7173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Coût initial</a:t>
            </a:r>
            <a:endParaRPr>
              <a:solidFill>
                <a:schemeClr val="lt1"/>
              </a:solidFill>
              <a:latin typeface="Lato"/>
              <a:ea typeface="Lato"/>
              <a:cs typeface="Lato"/>
              <a:sym typeface="Lato"/>
            </a:endParaRPr>
          </a:p>
        </p:txBody>
      </p:sp>
      <p:sp>
        <p:nvSpPr>
          <p:cNvPr id="1108" name="Google Shape;1108;p86"/>
          <p:cNvSpPr/>
          <p:nvPr/>
        </p:nvSpPr>
        <p:spPr>
          <a:xfrm>
            <a:off x="5137600" y="2956850"/>
            <a:ext cx="2405400" cy="7173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Synchronisation entre index globaux</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8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Hachage</a:t>
            </a:r>
            <a:endParaRPr/>
          </a:p>
        </p:txBody>
      </p:sp>
      <p:sp>
        <p:nvSpPr>
          <p:cNvPr id="1114" name="Google Shape;1114;p8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hachage est une technique qui consiste à appliquer une fonction de hachage à une clé de données pour déterminer son emplacement de stockage dans un système distribué. Chaque clé est transformée en une valeur de hachage, qui est ensuite utilisée pour identifier le nœud de stockage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Affichage à l'écran (16:9)</PresentationFormat>
  <Paragraphs>87</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Lato</vt:lpstr>
      <vt:lpstr>Calibri</vt:lpstr>
      <vt:lpstr>Arial</vt:lpstr>
      <vt:lpstr>Montserrat</vt:lpstr>
      <vt:lpstr>Focus</vt:lpstr>
      <vt:lpstr>Cours 3 : Techniques de distribution de données à large échelle (indexation, hachage) </vt:lpstr>
      <vt:lpstr>Introduction</vt:lpstr>
      <vt:lpstr>Systèmes de fichiers distribués</vt:lpstr>
      <vt:lpstr>L’indexation</vt:lpstr>
      <vt:lpstr>Indexes Distribués</vt:lpstr>
      <vt:lpstr>Index Global</vt:lpstr>
      <vt:lpstr>Index Global</vt:lpstr>
      <vt:lpstr>L’indexation</vt:lpstr>
      <vt:lpstr>Le Hachage</vt:lpstr>
      <vt:lpstr>Les fonctions de hachage</vt:lpstr>
      <vt:lpstr>Les caractéristiques d’une fonction de hachage</vt:lpstr>
      <vt:lpstr>Les caractéristiques d’une fonction de hachage</vt:lpstr>
      <vt:lpstr>Les caractéristiques d’une fonction de hachage</vt:lpstr>
      <vt:lpstr>Les avantages du hachage</vt:lpstr>
      <vt:lpstr>Les inconvénients du hachage </vt:lpstr>
      <vt:lpstr>Conclusion</vt:lpstr>
      <vt:lpstr>Suivi de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3 : Techniques de distribution de données à large échelle (indexation, hachage) </dc:title>
  <cp:lastModifiedBy>FORNIER Yann</cp:lastModifiedBy>
  <cp:revision>1</cp:revision>
  <dcterms:modified xsi:type="dcterms:W3CDTF">2023-11-08T08:21:57Z</dcterms:modified>
</cp:coreProperties>
</file>