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9"/>
  </p:notesMasterIdLst>
  <p:sldIdLst>
    <p:sldId id="394" r:id="rId2"/>
    <p:sldId id="395" r:id="rId3"/>
    <p:sldId id="396" r:id="rId4"/>
    <p:sldId id="397" r:id="rId5"/>
    <p:sldId id="398" r:id="rId6"/>
    <p:sldId id="399" r:id="rId7"/>
    <p:sldId id="400" r:id="rId8"/>
    <p:sldId id="401" r:id="rId9"/>
    <p:sldId id="402" r:id="rId10"/>
    <p:sldId id="403" r:id="rId11"/>
    <p:sldId id="404" r:id="rId12"/>
    <p:sldId id="405" r:id="rId13"/>
    <p:sldId id="406" r:id="rId14"/>
    <p:sldId id="407" r:id="rId15"/>
    <p:sldId id="408" r:id="rId16"/>
    <p:sldId id="409" r:id="rId17"/>
    <p:sldId id="410" r:id="rId18"/>
    <p:sldId id="411" r:id="rId19"/>
    <p:sldId id="412" r:id="rId20"/>
    <p:sldId id="413" r:id="rId21"/>
    <p:sldId id="414" r:id="rId22"/>
    <p:sldId id="415" r:id="rId23"/>
    <p:sldId id="416" r:id="rId24"/>
    <p:sldId id="417" r:id="rId25"/>
    <p:sldId id="418" r:id="rId26"/>
    <p:sldId id="419" r:id="rId27"/>
    <p:sldId id="420" r:id="rId28"/>
  </p:sldIdLst>
  <p:sldSz cx="9144000" cy="5143500" type="screen16x9"/>
  <p:notesSz cx="6858000" cy="9144000"/>
  <p:embeddedFontLst>
    <p:embeddedFont>
      <p:font typeface="Lato" panose="020F0502020204030203" pitchFamily="34" charset="0"/>
      <p:regular r:id="rId30"/>
      <p:bold r:id="rId31"/>
      <p:italic r:id="rId32"/>
      <p:boldItalic r:id="rId33"/>
    </p:embeddedFont>
    <p:embeddedFont>
      <p:font typeface="Montserrat" panose="000005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774"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1"/>
        <p:cNvGrpSpPr/>
        <p:nvPr/>
      </p:nvGrpSpPr>
      <p:grpSpPr>
        <a:xfrm>
          <a:off x="0" y="0"/>
          <a:ext cx="0" cy="0"/>
          <a:chOff x="0" y="0"/>
          <a:chExt cx="0" cy="0"/>
        </a:xfrm>
      </p:grpSpPr>
      <p:sp>
        <p:nvSpPr>
          <p:cNvPr id="1682" name="Google Shape;1682;g27e4cebff87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3" name="Google Shape;1683;g27e4cebff87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3"/>
        <p:cNvGrpSpPr/>
        <p:nvPr/>
      </p:nvGrpSpPr>
      <p:grpSpPr>
        <a:xfrm>
          <a:off x="0" y="0"/>
          <a:ext cx="0" cy="0"/>
          <a:chOff x="0" y="0"/>
          <a:chExt cx="0" cy="0"/>
        </a:xfrm>
      </p:grpSpPr>
      <p:sp>
        <p:nvSpPr>
          <p:cNvPr id="1954" name="Google Shape;1954;g1ec76a101fd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5" name="Google Shape;1955;g1ec76a101fd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6"/>
        <p:cNvGrpSpPr/>
        <p:nvPr/>
      </p:nvGrpSpPr>
      <p:grpSpPr>
        <a:xfrm>
          <a:off x="0" y="0"/>
          <a:ext cx="0" cy="0"/>
          <a:chOff x="0" y="0"/>
          <a:chExt cx="0" cy="0"/>
        </a:xfrm>
      </p:grpSpPr>
      <p:sp>
        <p:nvSpPr>
          <p:cNvPr id="2017" name="Google Shape;2017;g1ec76a101fd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8" name="Google Shape;2018;g1ec76a101fd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1"/>
        <p:cNvGrpSpPr/>
        <p:nvPr/>
      </p:nvGrpSpPr>
      <p:grpSpPr>
        <a:xfrm>
          <a:off x="0" y="0"/>
          <a:ext cx="0" cy="0"/>
          <a:chOff x="0" y="0"/>
          <a:chExt cx="0" cy="0"/>
        </a:xfrm>
      </p:grpSpPr>
      <p:sp>
        <p:nvSpPr>
          <p:cNvPr id="2082" name="Google Shape;2082;g1ec76a101fd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3" name="Google Shape;2083;g1ec76a101fd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8"/>
        <p:cNvGrpSpPr/>
        <p:nvPr/>
      </p:nvGrpSpPr>
      <p:grpSpPr>
        <a:xfrm>
          <a:off x="0" y="0"/>
          <a:ext cx="0" cy="0"/>
          <a:chOff x="0" y="0"/>
          <a:chExt cx="0" cy="0"/>
        </a:xfrm>
      </p:grpSpPr>
      <p:sp>
        <p:nvSpPr>
          <p:cNvPr id="2149" name="Google Shape;2149;g1ec76a101f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0" name="Google Shape;2150;g1ec76a101f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3"/>
        <p:cNvGrpSpPr/>
        <p:nvPr/>
      </p:nvGrpSpPr>
      <p:grpSpPr>
        <a:xfrm>
          <a:off x="0" y="0"/>
          <a:ext cx="0" cy="0"/>
          <a:chOff x="0" y="0"/>
          <a:chExt cx="0" cy="0"/>
        </a:xfrm>
      </p:grpSpPr>
      <p:sp>
        <p:nvSpPr>
          <p:cNvPr id="2224" name="Google Shape;2224;g1ec76a101fd_0_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5" name="Google Shape;2225;g1ec76a101fd_0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1ec76a101fd_0_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1ec76a101fd_0_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8"/>
        <p:cNvGrpSpPr/>
        <p:nvPr/>
      </p:nvGrpSpPr>
      <p:grpSpPr>
        <a:xfrm>
          <a:off x="0" y="0"/>
          <a:ext cx="0" cy="0"/>
          <a:chOff x="0" y="0"/>
          <a:chExt cx="0" cy="0"/>
        </a:xfrm>
      </p:grpSpPr>
      <p:sp>
        <p:nvSpPr>
          <p:cNvPr id="2279" name="Google Shape;2279;g1ec7243f1c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0" name="Google Shape;2280;g1ec7243f1c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5"/>
        <p:cNvGrpSpPr/>
        <p:nvPr/>
      </p:nvGrpSpPr>
      <p:grpSpPr>
        <a:xfrm>
          <a:off x="0" y="0"/>
          <a:ext cx="0" cy="0"/>
          <a:chOff x="0" y="0"/>
          <a:chExt cx="0" cy="0"/>
        </a:xfrm>
      </p:grpSpPr>
      <p:sp>
        <p:nvSpPr>
          <p:cNvPr id="2286" name="Google Shape;2286;g1ec7243f1c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7" name="Google Shape;2287;g1ec7243f1c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1"/>
        <p:cNvGrpSpPr/>
        <p:nvPr/>
      </p:nvGrpSpPr>
      <p:grpSpPr>
        <a:xfrm>
          <a:off x="0" y="0"/>
          <a:ext cx="0" cy="0"/>
          <a:chOff x="0" y="0"/>
          <a:chExt cx="0" cy="0"/>
        </a:xfrm>
      </p:grpSpPr>
      <p:sp>
        <p:nvSpPr>
          <p:cNvPr id="2292" name="Google Shape;2292;g280c7dd0a6a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3" name="Google Shape;2293;g280c7dd0a6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7"/>
        <p:cNvGrpSpPr/>
        <p:nvPr/>
      </p:nvGrpSpPr>
      <p:grpSpPr>
        <a:xfrm>
          <a:off x="0" y="0"/>
          <a:ext cx="0" cy="0"/>
          <a:chOff x="0" y="0"/>
          <a:chExt cx="0" cy="0"/>
        </a:xfrm>
      </p:grpSpPr>
      <p:sp>
        <p:nvSpPr>
          <p:cNvPr id="2298" name="Google Shape;2298;g280c7dd0a6a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9" name="Google Shape;2299;g280c7dd0a6a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g1ec76a101fd_0_6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g1ec76a101fd_0_6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g280c7dd0a6a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8" name="Google Shape;2318;g280c7dd0a6a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1"/>
        <p:cNvGrpSpPr/>
        <p:nvPr/>
      </p:nvGrpSpPr>
      <p:grpSpPr>
        <a:xfrm>
          <a:off x="0" y="0"/>
          <a:ext cx="0" cy="0"/>
          <a:chOff x="0" y="0"/>
          <a:chExt cx="0" cy="0"/>
        </a:xfrm>
      </p:grpSpPr>
      <p:sp>
        <p:nvSpPr>
          <p:cNvPr id="2332" name="Google Shape;2332;g280c7dd0a6a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3" name="Google Shape;2333;g280c7dd0a6a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2"/>
        <p:cNvGrpSpPr/>
        <p:nvPr/>
      </p:nvGrpSpPr>
      <p:grpSpPr>
        <a:xfrm>
          <a:off x="0" y="0"/>
          <a:ext cx="0" cy="0"/>
          <a:chOff x="0" y="0"/>
          <a:chExt cx="0" cy="0"/>
        </a:xfrm>
      </p:grpSpPr>
      <p:sp>
        <p:nvSpPr>
          <p:cNvPr id="2363" name="Google Shape;2363;g1ec76a101f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4" name="Google Shape;2364;g1ec76a101f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2"/>
        <p:cNvGrpSpPr/>
        <p:nvPr/>
      </p:nvGrpSpPr>
      <p:grpSpPr>
        <a:xfrm>
          <a:off x="0" y="0"/>
          <a:ext cx="0" cy="0"/>
          <a:chOff x="0" y="0"/>
          <a:chExt cx="0" cy="0"/>
        </a:xfrm>
      </p:grpSpPr>
      <p:sp>
        <p:nvSpPr>
          <p:cNvPr id="2393" name="Google Shape;2393;g1ec76a101fd_0_7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4" name="Google Shape;2394;g1ec76a101fd_0_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4"/>
        <p:cNvGrpSpPr/>
        <p:nvPr/>
      </p:nvGrpSpPr>
      <p:grpSpPr>
        <a:xfrm>
          <a:off x="0" y="0"/>
          <a:ext cx="0" cy="0"/>
          <a:chOff x="0" y="0"/>
          <a:chExt cx="0" cy="0"/>
        </a:xfrm>
      </p:grpSpPr>
      <p:sp>
        <p:nvSpPr>
          <p:cNvPr id="2425" name="Google Shape;2425;g1ec76a101fd_0_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6" name="Google Shape;2426;g1ec76a101fd_0_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4"/>
        <p:cNvGrpSpPr/>
        <p:nvPr/>
      </p:nvGrpSpPr>
      <p:grpSpPr>
        <a:xfrm>
          <a:off x="0" y="0"/>
          <a:ext cx="0" cy="0"/>
          <a:chOff x="0" y="0"/>
          <a:chExt cx="0" cy="0"/>
        </a:xfrm>
      </p:grpSpPr>
      <p:sp>
        <p:nvSpPr>
          <p:cNvPr id="2455" name="Google Shape;2455;g280c7dd0a6a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6" name="Google Shape;2456;g280c7dd0a6a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0"/>
        <p:cNvGrpSpPr/>
        <p:nvPr/>
      </p:nvGrpSpPr>
      <p:grpSpPr>
        <a:xfrm>
          <a:off x="0" y="0"/>
          <a:ext cx="0" cy="0"/>
          <a:chOff x="0" y="0"/>
          <a:chExt cx="0" cy="0"/>
        </a:xfrm>
      </p:grpSpPr>
      <p:sp>
        <p:nvSpPr>
          <p:cNvPr id="2461" name="Google Shape;2461;g1ec76a101fd_0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2" name="Google Shape;2462;g1ec76a101fd_0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6"/>
        <p:cNvGrpSpPr/>
        <p:nvPr/>
      </p:nvGrpSpPr>
      <p:grpSpPr>
        <a:xfrm>
          <a:off x="0" y="0"/>
          <a:ext cx="0" cy="0"/>
          <a:chOff x="0" y="0"/>
          <a:chExt cx="0" cy="0"/>
        </a:xfrm>
      </p:grpSpPr>
      <p:sp>
        <p:nvSpPr>
          <p:cNvPr id="2467" name="Google Shape;2467;g1ec76a101fd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8" name="Google Shape;2468;g1ec76a101fd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2"/>
        <p:cNvGrpSpPr/>
        <p:nvPr/>
      </p:nvGrpSpPr>
      <p:grpSpPr>
        <a:xfrm>
          <a:off x="0" y="0"/>
          <a:ext cx="0" cy="0"/>
          <a:chOff x="0" y="0"/>
          <a:chExt cx="0" cy="0"/>
        </a:xfrm>
      </p:grpSpPr>
      <p:sp>
        <p:nvSpPr>
          <p:cNvPr id="1693" name="Google Shape;1693;g1ec76a101fd_0_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4" name="Google Shape;1694;g1ec76a101fd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9"/>
        <p:cNvGrpSpPr/>
        <p:nvPr/>
      </p:nvGrpSpPr>
      <p:grpSpPr>
        <a:xfrm>
          <a:off x="0" y="0"/>
          <a:ext cx="0" cy="0"/>
          <a:chOff x="0" y="0"/>
          <a:chExt cx="0" cy="0"/>
        </a:xfrm>
      </p:grpSpPr>
      <p:sp>
        <p:nvSpPr>
          <p:cNvPr id="1700" name="Google Shape;1700;g2a1fcd9eab7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1" name="Google Shape;1701;g2a1fcd9eab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4"/>
        <p:cNvGrpSpPr/>
        <p:nvPr/>
      </p:nvGrpSpPr>
      <p:grpSpPr>
        <a:xfrm>
          <a:off x="0" y="0"/>
          <a:ext cx="0" cy="0"/>
          <a:chOff x="0" y="0"/>
          <a:chExt cx="0" cy="0"/>
        </a:xfrm>
      </p:grpSpPr>
      <p:sp>
        <p:nvSpPr>
          <p:cNvPr id="1725" name="Google Shape;1725;g1ec7243f1c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6" name="Google Shape;1726;g1ec7243f1c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0"/>
        <p:cNvGrpSpPr/>
        <p:nvPr/>
      </p:nvGrpSpPr>
      <p:grpSpPr>
        <a:xfrm>
          <a:off x="0" y="0"/>
          <a:ext cx="0" cy="0"/>
          <a:chOff x="0" y="0"/>
          <a:chExt cx="0" cy="0"/>
        </a:xfrm>
      </p:grpSpPr>
      <p:sp>
        <p:nvSpPr>
          <p:cNvPr id="1731" name="Google Shape;1731;g1ec76a101fd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2" name="Google Shape;1732;g1ec76a101fd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1ec76a101fd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1ec76a101fd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3"/>
        <p:cNvGrpSpPr/>
        <p:nvPr/>
      </p:nvGrpSpPr>
      <p:grpSpPr>
        <a:xfrm>
          <a:off x="0" y="0"/>
          <a:ext cx="0" cy="0"/>
          <a:chOff x="0" y="0"/>
          <a:chExt cx="0" cy="0"/>
        </a:xfrm>
      </p:grpSpPr>
      <p:sp>
        <p:nvSpPr>
          <p:cNvPr id="1834" name="Google Shape;1834;g1ec76a101fd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5" name="Google Shape;1835;g1ec76a101fd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1ec76a101fd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1ec76a101fd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1"/>
                </a:solidFill>
                <a:latin typeface="Lato"/>
                <a:ea typeface="Lato"/>
                <a:cs typeface="Lato"/>
                <a:sym typeface="Lato"/>
              </a:defRPr>
            </a:lvl1pPr>
            <a:lvl2pPr lvl="1" algn="r" rtl="0">
              <a:buNone/>
              <a:defRPr sz="1000">
                <a:solidFill>
                  <a:schemeClr val="lt1"/>
                </a:solidFill>
                <a:latin typeface="Lato"/>
                <a:ea typeface="Lato"/>
                <a:cs typeface="Lato"/>
                <a:sym typeface="Lato"/>
              </a:defRPr>
            </a:lvl2pPr>
            <a:lvl3pPr lvl="2" algn="r" rtl="0">
              <a:buNone/>
              <a:defRPr sz="1000">
                <a:solidFill>
                  <a:schemeClr val="lt1"/>
                </a:solidFill>
                <a:latin typeface="Lato"/>
                <a:ea typeface="Lato"/>
                <a:cs typeface="Lato"/>
                <a:sym typeface="Lato"/>
              </a:defRPr>
            </a:lvl3pPr>
            <a:lvl4pPr lvl="3" algn="r" rtl="0">
              <a:buNone/>
              <a:defRPr sz="1000">
                <a:solidFill>
                  <a:schemeClr val="lt1"/>
                </a:solidFill>
                <a:latin typeface="Lato"/>
                <a:ea typeface="Lato"/>
                <a:cs typeface="Lato"/>
                <a:sym typeface="Lato"/>
              </a:defRPr>
            </a:lvl4pPr>
            <a:lvl5pPr lvl="4" algn="r" rtl="0">
              <a:buNone/>
              <a:defRPr sz="1000">
                <a:solidFill>
                  <a:schemeClr val="lt1"/>
                </a:solidFill>
                <a:latin typeface="Lato"/>
                <a:ea typeface="Lato"/>
                <a:cs typeface="Lato"/>
                <a:sym typeface="Lato"/>
              </a:defRPr>
            </a:lvl5pPr>
            <a:lvl6pPr lvl="5" algn="r" rtl="0">
              <a:buNone/>
              <a:defRPr sz="1000">
                <a:solidFill>
                  <a:schemeClr val="lt1"/>
                </a:solidFill>
                <a:latin typeface="Lato"/>
                <a:ea typeface="Lato"/>
                <a:cs typeface="Lato"/>
                <a:sym typeface="Lato"/>
              </a:defRPr>
            </a:lvl6pPr>
            <a:lvl7pPr lvl="6" algn="r" rtl="0">
              <a:buNone/>
              <a:defRPr sz="1000">
                <a:solidFill>
                  <a:schemeClr val="lt1"/>
                </a:solidFill>
                <a:latin typeface="Lato"/>
                <a:ea typeface="Lato"/>
                <a:cs typeface="Lato"/>
                <a:sym typeface="Lato"/>
              </a:defRPr>
            </a:lvl7pPr>
            <a:lvl8pPr lvl="7" algn="r" rtl="0">
              <a:buNone/>
              <a:defRPr sz="1000">
                <a:solidFill>
                  <a:schemeClr val="lt1"/>
                </a:solidFill>
                <a:latin typeface="Lato"/>
                <a:ea typeface="Lato"/>
                <a:cs typeface="Lato"/>
                <a:sym typeface="Lato"/>
              </a:defRPr>
            </a:lvl8pPr>
            <a:lvl9pPr lvl="8" algn="r" rtl="0">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www.guru99.com/fr/c-sharp-hashtable.ht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4"/>
        <p:cNvGrpSpPr/>
        <p:nvPr/>
      </p:nvGrpSpPr>
      <p:grpSpPr>
        <a:xfrm>
          <a:off x="0" y="0"/>
          <a:ext cx="0" cy="0"/>
          <a:chOff x="0" y="0"/>
          <a:chExt cx="0" cy="0"/>
        </a:xfrm>
      </p:grpSpPr>
      <p:sp>
        <p:nvSpPr>
          <p:cNvPr id="1685" name="Google Shape;1685;p152"/>
          <p:cNvSpPr txBox="1">
            <a:spLocks noGrp="1"/>
          </p:cNvSpPr>
          <p:nvPr>
            <p:ph type="title"/>
          </p:nvPr>
        </p:nvSpPr>
        <p:spPr>
          <a:xfrm>
            <a:off x="797625" y="2035500"/>
            <a:ext cx="4587000" cy="11487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fr"/>
              <a:t>Cours 6 : Distribution de données via une table de hachage distribuée et tables de hachage dynamique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6"/>
        <p:cNvGrpSpPr/>
        <p:nvPr/>
      </p:nvGrpSpPr>
      <p:grpSpPr>
        <a:xfrm>
          <a:off x="0" y="0"/>
          <a:ext cx="0" cy="0"/>
          <a:chOff x="0" y="0"/>
          <a:chExt cx="0" cy="0"/>
        </a:xfrm>
      </p:grpSpPr>
      <p:sp>
        <p:nvSpPr>
          <p:cNvPr id="1957" name="Google Shape;1957;p161"/>
          <p:cNvSpPr txBox="1">
            <a:spLocks noGrp="1"/>
          </p:cNvSpPr>
          <p:nvPr>
            <p:ph type="title"/>
          </p:nvPr>
        </p:nvSpPr>
        <p:spPr>
          <a:xfrm>
            <a:off x="1297500" y="393750"/>
            <a:ext cx="7038900" cy="55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Une table de hachage</a:t>
            </a:r>
            <a:endParaRPr/>
          </a:p>
        </p:txBody>
      </p:sp>
      <p:sp>
        <p:nvSpPr>
          <p:cNvPr id="1958" name="Google Shape;1958;p161"/>
          <p:cNvSpPr/>
          <p:nvPr/>
        </p:nvSpPr>
        <p:spPr>
          <a:xfrm>
            <a:off x="148144" y="2347250"/>
            <a:ext cx="2035200" cy="261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59" name="Google Shape;1959;p161"/>
          <p:cNvSpPr/>
          <p:nvPr/>
        </p:nvSpPr>
        <p:spPr>
          <a:xfrm>
            <a:off x="209492" y="2810550"/>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75</a:t>
            </a:r>
            <a:endParaRPr>
              <a:latin typeface="Lato"/>
              <a:ea typeface="Lato"/>
              <a:cs typeface="Lato"/>
              <a:sym typeface="Lato"/>
            </a:endParaRPr>
          </a:p>
        </p:txBody>
      </p:sp>
      <p:sp>
        <p:nvSpPr>
          <p:cNvPr id="1960" name="Google Shape;1960;p161"/>
          <p:cNvSpPr/>
          <p:nvPr/>
        </p:nvSpPr>
        <p:spPr>
          <a:xfrm>
            <a:off x="209492" y="3228875"/>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50</a:t>
            </a:r>
            <a:endParaRPr>
              <a:latin typeface="Lato"/>
              <a:ea typeface="Lato"/>
              <a:cs typeface="Lato"/>
              <a:sym typeface="Lato"/>
            </a:endParaRPr>
          </a:p>
        </p:txBody>
      </p:sp>
      <p:sp>
        <p:nvSpPr>
          <p:cNvPr id="1961" name="Google Shape;1961;p161"/>
          <p:cNvSpPr/>
          <p:nvPr/>
        </p:nvSpPr>
        <p:spPr>
          <a:xfrm>
            <a:off x="209492" y="3647200"/>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59</a:t>
            </a:r>
            <a:endParaRPr>
              <a:latin typeface="Lato"/>
              <a:ea typeface="Lato"/>
              <a:cs typeface="Lato"/>
              <a:sym typeface="Lato"/>
            </a:endParaRPr>
          </a:p>
        </p:txBody>
      </p:sp>
      <p:sp>
        <p:nvSpPr>
          <p:cNvPr id="1962" name="Google Shape;1962;p161"/>
          <p:cNvSpPr/>
          <p:nvPr/>
        </p:nvSpPr>
        <p:spPr>
          <a:xfrm>
            <a:off x="209492" y="4065525"/>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33</a:t>
            </a:r>
            <a:endParaRPr>
              <a:latin typeface="Lato"/>
              <a:ea typeface="Lato"/>
              <a:cs typeface="Lato"/>
              <a:sym typeface="Lato"/>
            </a:endParaRPr>
          </a:p>
        </p:txBody>
      </p:sp>
      <p:sp>
        <p:nvSpPr>
          <p:cNvPr id="1963" name="Google Shape;1963;p161"/>
          <p:cNvSpPr/>
          <p:nvPr/>
        </p:nvSpPr>
        <p:spPr>
          <a:xfrm>
            <a:off x="209492" y="4483850"/>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83</a:t>
            </a:r>
            <a:endParaRPr>
              <a:latin typeface="Lato"/>
              <a:ea typeface="Lato"/>
              <a:cs typeface="Lato"/>
              <a:sym typeface="Lato"/>
            </a:endParaRPr>
          </a:p>
        </p:txBody>
      </p:sp>
      <p:sp>
        <p:nvSpPr>
          <p:cNvPr id="1964" name="Google Shape;1964;p161"/>
          <p:cNvSpPr/>
          <p:nvPr/>
        </p:nvSpPr>
        <p:spPr>
          <a:xfrm>
            <a:off x="1190575" y="2810550"/>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Paris</a:t>
            </a:r>
            <a:endParaRPr>
              <a:latin typeface="Lato"/>
              <a:ea typeface="Lato"/>
              <a:cs typeface="Lato"/>
              <a:sym typeface="Lato"/>
            </a:endParaRPr>
          </a:p>
        </p:txBody>
      </p:sp>
      <p:sp>
        <p:nvSpPr>
          <p:cNvPr id="1965" name="Google Shape;1965;p161"/>
          <p:cNvSpPr/>
          <p:nvPr/>
        </p:nvSpPr>
        <p:spPr>
          <a:xfrm>
            <a:off x="1190570" y="3228875"/>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Manche</a:t>
            </a:r>
            <a:endParaRPr>
              <a:latin typeface="Lato"/>
              <a:ea typeface="Lato"/>
              <a:cs typeface="Lato"/>
              <a:sym typeface="Lato"/>
            </a:endParaRPr>
          </a:p>
        </p:txBody>
      </p:sp>
      <p:sp>
        <p:nvSpPr>
          <p:cNvPr id="1966" name="Google Shape;1966;p161"/>
          <p:cNvSpPr/>
          <p:nvPr/>
        </p:nvSpPr>
        <p:spPr>
          <a:xfrm>
            <a:off x="1190571" y="3647200"/>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Nord</a:t>
            </a:r>
            <a:endParaRPr>
              <a:latin typeface="Lato"/>
              <a:ea typeface="Lato"/>
              <a:cs typeface="Lato"/>
              <a:sym typeface="Lato"/>
            </a:endParaRPr>
          </a:p>
        </p:txBody>
      </p:sp>
      <p:sp>
        <p:nvSpPr>
          <p:cNvPr id="1967" name="Google Shape;1967;p161"/>
          <p:cNvSpPr/>
          <p:nvPr/>
        </p:nvSpPr>
        <p:spPr>
          <a:xfrm>
            <a:off x="1190575" y="4065525"/>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Gironde</a:t>
            </a:r>
            <a:endParaRPr>
              <a:latin typeface="Lato"/>
              <a:ea typeface="Lato"/>
              <a:cs typeface="Lato"/>
              <a:sym typeface="Lato"/>
            </a:endParaRPr>
          </a:p>
        </p:txBody>
      </p:sp>
      <p:sp>
        <p:nvSpPr>
          <p:cNvPr id="1968" name="Google Shape;1968;p161"/>
          <p:cNvSpPr/>
          <p:nvPr/>
        </p:nvSpPr>
        <p:spPr>
          <a:xfrm>
            <a:off x="1190571" y="4483850"/>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Var</a:t>
            </a:r>
            <a:endParaRPr>
              <a:latin typeface="Lato"/>
              <a:ea typeface="Lato"/>
              <a:cs typeface="Lato"/>
              <a:sym typeface="Lato"/>
            </a:endParaRPr>
          </a:p>
        </p:txBody>
      </p:sp>
      <p:sp>
        <p:nvSpPr>
          <p:cNvPr id="1969" name="Google Shape;1969;p161"/>
          <p:cNvSpPr/>
          <p:nvPr/>
        </p:nvSpPr>
        <p:spPr>
          <a:xfrm>
            <a:off x="203499" y="2409025"/>
            <a:ext cx="496500" cy="3207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Clé</a:t>
            </a:r>
            <a:endParaRPr>
              <a:solidFill>
                <a:schemeClr val="lt1"/>
              </a:solidFill>
              <a:latin typeface="Lato"/>
              <a:ea typeface="Lato"/>
              <a:cs typeface="Lato"/>
              <a:sym typeface="Lato"/>
            </a:endParaRPr>
          </a:p>
        </p:txBody>
      </p:sp>
      <p:sp>
        <p:nvSpPr>
          <p:cNvPr id="1970" name="Google Shape;1970;p161"/>
          <p:cNvSpPr/>
          <p:nvPr/>
        </p:nvSpPr>
        <p:spPr>
          <a:xfrm>
            <a:off x="1190572" y="2409025"/>
            <a:ext cx="862800" cy="3207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Valeur</a:t>
            </a:r>
            <a:endParaRPr>
              <a:solidFill>
                <a:schemeClr val="lt1"/>
              </a:solidFill>
              <a:latin typeface="Lato"/>
              <a:ea typeface="Lato"/>
              <a:cs typeface="Lato"/>
              <a:sym typeface="Lato"/>
            </a:endParaRPr>
          </a:p>
        </p:txBody>
      </p:sp>
      <p:cxnSp>
        <p:nvCxnSpPr>
          <p:cNvPr id="1971" name="Google Shape;1971;p161"/>
          <p:cNvCxnSpPr>
            <a:stCxn id="1959" idx="3"/>
            <a:endCxn id="1964" idx="1"/>
          </p:cNvCxnSpPr>
          <p:nvPr/>
        </p:nvCxnSpPr>
        <p:spPr>
          <a:xfrm>
            <a:off x="693992" y="2984100"/>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1972" name="Google Shape;1972;p161"/>
          <p:cNvCxnSpPr>
            <a:stCxn id="1960" idx="3"/>
            <a:endCxn id="1965" idx="1"/>
          </p:cNvCxnSpPr>
          <p:nvPr/>
        </p:nvCxnSpPr>
        <p:spPr>
          <a:xfrm>
            <a:off x="693992" y="3402425"/>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1973" name="Google Shape;1973;p161"/>
          <p:cNvCxnSpPr>
            <a:stCxn id="1961" idx="3"/>
            <a:endCxn id="1966" idx="1"/>
          </p:cNvCxnSpPr>
          <p:nvPr/>
        </p:nvCxnSpPr>
        <p:spPr>
          <a:xfrm>
            <a:off x="693992" y="3820750"/>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1974" name="Google Shape;1974;p161"/>
          <p:cNvCxnSpPr>
            <a:stCxn id="1962" idx="3"/>
            <a:endCxn id="1967" idx="1"/>
          </p:cNvCxnSpPr>
          <p:nvPr/>
        </p:nvCxnSpPr>
        <p:spPr>
          <a:xfrm>
            <a:off x="693992" y="4239075"/>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1975" name="Google Shape;1975;p161"/>
          <p:cNvCxnSpPr>
            <a:stCxn id="1963" idx="3"/>
            <a:endCxn id="1968" idx="1"/>
          </p:cNvCxnSpPr>
          <p:nvPr/>
        </p:nvCxnSpPr>
        <p:spPr>
          <a:xfrm>
            <a:off x="693992" y="4657400"/>
            <a:ext cx="496500" cy="0"/>
          </a:xfrm>
          <a:prstGeom prst="straightConnector1">
            <a:avLst/>
          </a:prstGeom>
          <a:noFill/>
          <a:ln w="19050" cap="flat" cmpd="sng">
            <a:solidFill>
              <a:srgbClr val="FF0000"/>
            </a:solidFill>
            <a:prstDash val="solid"/>
            <a:round/>
            <a:headEnd type="none" w="med" len="med"/>
            <a:tailEnd type="triangle" w="med" len="med"/>
          </a:ln>
        </p:spPr>
      </p:cxnSp>
      <p:sp>
        <p:nvSpPr>
          <p:cNvPr id="1976" name="Google Shape;1976;p161"/>
          <p:cNvSpPr txBox="1"/>
          <p:nvPr/>
        </p:nvSpPr>
        <p:spPr>
          <a:xfrm>
            <a:off x="446200" y="1921350"/>
            <a:ext cx="1439100" cy="27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Entrée &lt;K,V&gt;</a:t>
            </a:r>
            <a:endParaRPr sz="1500">
              <a:solidFill>
                <a:schemeClr val="lt1"/>
              </a:solidFill>
              <a:latin typeface="Lato"/>
              <a:ea typeface="Lato"/>
              <a:cs typeface="Lato"/>
              <a:sym typeface="Lato"/>
            </a:endParaRPr>
          </a:p>
        </p:txBody>
      </p:sp>
      <p:sp>
        <p:nvSpPr>
          <p:cNvPr id="1977" name="Google Shape;1977;p161"/>
          <p:cNvSpPr/>
          <p:nvPr/>
        </p:nvSpPr>
        <p:spPr>
          <a:xfrm>
            <a:off x="2194012" y="1592025"/>
            <a:ext cx="1439100" cy="4083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key.hashCode()</a:t>
            </a:r>
            <a:endParaRPr sz="1200" b="1">
              <a:latin typeface="Lato"/>
              <a:ea typeface="Lato"/>
              <a:cs typeface="Lato"/>
              <a:sym typeface="Lato"/>
            </a:endParaRPr>
          </a:p>
        </p:txBody>
      </p:sp>
      <p:sp>
        <p:nvSpPr>
          <p:cNvPr id="1978" name="Google Shape;1978;p161"/>
          <p:cNvSpPr/>
          <p:nvPr/>
        </p:nvSpPr>
        <p:spPr>
          <a:xfrm>
            <a:off x="2482162" y="2846250"/>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48625</a:t>
            </a:r>
            <a:endParaRPr sz="1200" b="1">
              <a:latin typeface="Lato"/>
              <a:ea typeface="Lato"/>
              <a:cs typeface="Lato"/>
              <a:sym typeface="Lato"/>
            </a:endParaRPr>
          </a:p>
        </p:txBody>
      </p:sp>
      <p:sp>
        <p:nvSpPr>
          <p:cNvPr id="1979" name="Google Shape;1979;p161"/>
          <p:cNvSpPr/>
          <p:nvPr/>
        </p:nvSpPr>
        <p:spPr>
          <a:xfrm>
            <a:off x="2482162" y="3264575"/>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48690</a:t>
            </a:r>
            <a:endParaRPr sz="1200" b="1">
              <a:latin typeface="Lato"/>
              <a:ea typeface="Lato"/>
              <a:cs typeface="Lato"/>
              <a:sym typeface="Lato"/>
            </a:endParaRPr>
          </a:p>
        </p:txBody>
      </p:sp>
      <p:sp>
        <p:nvSpPr>
          <p:cNvPr id="1980" name="Google Shape;1980;p161"/>
          <p:cNvSpPr/>
          <p:nvPr/>
        </p:nvSpPr>
        <p:spPr>
          <a:xfrm>
            <a:off x="2482162" y="3682900"/>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50610</a:t>
            </a:r>
            <a:endParaRPr sz="1200" b="1">
              <a:latin typeface="Lato"/>
              <a:ea typeface="Lato"/>
              <a:cs typeface="Lato"/>
              <a:sym typeface="Lato"/>
            </a:endParaRPr>
          </a:p>
        </p:txBody>
      </p:sp>
      <p:sp>
        <p:nvSpPr>
          <p:cNvPr id="1981" name="Google Shape;1981;p161"/>
          <p:cNvSpPr/>
          <p:nvPr/>
        </p:nvSpPr>
        <p:spPr>
          <a:xfrm>
            <a:off x="2482162" y="4101225"/>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52629</a:t>
            </a:r>
            <a:endParaRPr sz="1200" b="1">
              <a:latin typeface="Lato"/>
              <a:ea typeface="Lato"/>
              <a:cs typeface="Lato"/>
              <a:sym typeface="Lato"/>
            </a:endParaRPr>
          </a:p>
        </p:txBody>
      </p:sp>
      <p:sp>
        <p:nvSpPr>
          <p:cNvPr id="1982" name="Google Shape;1982;p161"/>
          <p:cNvSpPr/>
          <p:nvPr/>
        </p:nvSpPr>
        <p:spPr>
          <a:xfrm>
            <a:off x="2482162" y="4519550"/>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54615</a:t>
            </a:r>
            <a:endParaRPr sz="1200" b="1">
              <a:latin typeface="Lato"/>
              <a:ea typeface="Lato"/>
              <a:cs typeface="Lato"/>
              <a:sym typeface="Lato"/>
            </a:endParaRPr>
          </a:p>
        </p:txBody>
      </p:sp>
      <p:cxnSp>
        <p:nvCxnSpPr>
          <p:cNvPr id="1983" name="Google Shape;1983;p161"/>
          <p:cNvCxnSpPr>
            <a:stCxn id="1964" idx="3"/>
            <a:endCxn id="1978" idx="1"/>
          </p:cNvCxnSpPr>
          <p:nvPr/>
        </p:nvCxnSpPr>
        <p:spPr>
          <a:xfrm>
            <a:off x="2053375" y="2984100"/>
            <a:ext cx="428700" cy="0"/>
          </a:xfrm>
          <a:prstGeom prst="straightConnector1">
            <a:avLst/>
          </a:prstGeom>
          <a:noFill/>
          <a:ln w="9525" cap="flat" cmpd="sng">
            <a:solidFill>
              <a:schemeClr val="dk2"/>
            </a:solidFill>
            <a:prstDash val="solid"/>
            <a:round/>
            <a:headEnd type="none" w="med" len="med"/>
            <a:tailEnd type="triangle" w="med" len="med"/>
          </a:ln>
        </p:spPr>
      </p:cxnSp>
      <p:cxnSp>
        <p:nvCxnSpPr>
          <p:cNvPr id="1984" name="Google Shape;1984;p161"/>
          <p:cNvCxnSpPr>
            <a:stCxn id="1965" idx="3"/>
            <a:endCxn id="1979" idx="1"/>
          </p:cNvCxnSpPr>
          <p:nvPr/>
        </p:nvCxnSpPr>
        <p:spPr>
          <a:xfrm>
            <a:off x="2053370" y="3402425"/>
            <a:ext cx="428700" cy="0"/>
          </a:xfrm>
          <a:prstGeom prst="straightConnector1">
            <a:avLst/>
          </a:prstGeom>
          <a:noFill/>
          <a:ln w="9525" cap="flat" cmpd="sng">
            <a:solidFill>
              <a:schemeClr val="dk2"/>
            </a:solidFill>
            <a:prstDash val="solid"/>
            <a:round/>
            <a:headEnd type="none" w="med" len="med"/>
            <a:tailEnd type="triangle" w="med" len="med"/>
          </a:ln>
        </p:spPr>
      </p:cxnSp>
      <p:cxnSp>
        <p:nvCxnSpPr>
          <p:cNvPr id="1985" name="Google Shape;1985;p161"/>
          <p:cNvCxnSpPr>
            <a:stCxn id="1966" idx="3"/>
            <a:endCxn id="1980" idx="1"/>
          </p:cNvCxnSpPr>
          <p:nvPr/>
        </p:nvCxnSpPr>
        <p:spPr>
          <a:xfrm>
            <a:off x="2053371" y="3820750"/>
            <a:ext cx="428700" cy="0"/>
          </a:xfrm>
          <a:prstGeom prst="straightConnector1">
            <a:avLst/>
          </a:prstGeom>
          <a:noFill/>
          <a:ln w="9525" cap="flat" cmpd="sng">
            <a:solidFill>
              <a:schemeClr val="dk2"/>
            </a:solidFill>
            <a:prstDash val="solid"/>
            <a:round/>
            <a:headEnd type="none" w="med" len="med"/>
            <a:tailEnd type="triangle" w="med" len="med"/>
          </a:ln>
        </p:spPr>
      </p:cxnSp>
      <p:cxnSp>
        <p:nvCxnSpPr>
          <p:cNvPr id="1986" name="Google Shape;1986;p161"/>
          <p:cNvCxnSpPr>
            <a:stCxn id="1967" idx="3"/>
            <a:endCxn id="1981" idx="1"/>
          </p:cNvCxnSpPr>
          <p:nvPr/>
        </p:nvCxnSpPr>
        <p:spPr>
          <a:xfrm>
            <a:off x="2053375" y="4239075"/>
            <a:ext cx="428700" cy="0"/>
          </a:xfrm>
          <a:prstGeom prst="straightConnector1">
            <a:avLst/>
          </a:prstGeom>
          <a:noFill/>
          <a:ln w="9525" cap="flat" cmpd="sng">
            <a:solidFill>
              <a:schemeClr val="dk2"/>
            </a:solidFill>
            <a:prstDash val="solid"/>
            <a:round/>
            <a:headEnd type="none" w="med" len="med"/>
            <a:tailEnd type="triangle" w="med" len="med"/>
          </a:ln>
        </p:spPr>
      </p:cxnSp>
      <p:cxnSp>
        <p:nvCxnSpPr>
          <p:cNvPr id="1987" name="Google Shape;1987;p161"/>
          <p:cNvCxnSpPr>
            <a:stCxn id="1968" idx="3"/>
            <a:endCxn id="1982" idx="1"/>
          </p:cNvCxnSpPr>
          <p:nvPr/>
        </p:nvCxnSpPr>
        <p:spPr>
          <a:xfrm>
            <a:off x="2053371" y="4657400"/>
            <a:ext cx="428700" cy="0"/>
          </a:xfrm>
          <a:prstGeom prst="straightConnector1">
            <a:avLst/>
          </a:prstGeom>
          <a:noFill/>
          <a:ln w="9525" cap="flat" cmpd="sng">
            <a:solidFill>
              <a:schemeClr val="dk2"/>
            </a:solidFill>
            <a:prstDash val="solid"/>
            <a:round/>
            <a:headEnd type="none" w="med" len="med"/>
            <a:tailEnd type="triangle" w="med" len="med"/>
          </a:ln>
        </p:spPr>
      </p:cxnSp>
      <p:sp>
        <p:nvSpPr>
          <p:cNvPr id="1988" name="Google Shape;1988;p161"/>
          <p:cNvSpPr/>
          <p:nvPr/>
        </p:nvSpPr>
        <p:spPr>
          <a:xfrm>
            <a:off x="5844925" y="1306275"/>
            <a:ext cx="1153200" cy="373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89" name="Google Shape;1989;p161"/>
          <p:cNvSpPr txBox="1"/>
          <p:nvPr/>
        </p:nvSpPr>
        <p:spPr>
          <a:xfrm>
            <a:off x="5640825" y="998759"/>
            <a:ext cx="1551300" cy="27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Table de hachage</a:t>
            </a:r>
            <a:endParaRPr>
              <a:solidFill>
                <a:schemeClr val="lt1"/>
              </a:solidFill>
              <a:latin typeface="Lato"/>
              <a:ea typeface="Lato"/>
              <a:cs typeface="Lato"/>
              <a:sym typeface="Lato"/>
            </a:endParaRPr>
          </a:p>
        </p:txBody>
      </p:sp>
      <p:sp>
        <p:nvSpPr>
          <p:cNvPr id="1990" name="Google Shape;1990;p161"/>
          <p:cNvSpPr/>
          <p:nvPr/>
        </p:nvSpPr>
        <p:spPr>
          <a:xfrm>
            <a:off x="5906175" y="17757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91" name="Google Shape;1991;p161"/>
          <p:cNvSpPr/>
          <p:nvPr/>
        </p:nvSpPr>
        <p:spPr>
          <a:xfrm>
            <a:off x="5911225" y="214245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92" name="Google Shape;1992;p161"/>
          <p:cNvSpPr/>
          <p:nvPr/>
        </p:nvSpPr>
        <p:spPr>
          <a:xfrm>
            <a:off x="5911225" y="250917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93" name="Google Shape;1993;p161"/>
          <p:cNvSpPr/>
          <p:nvPr/>
        </p:nvSpPr>
        <p:spPr>
          <a:xfrm>
            <a:off x="5911225" y="28759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94" name="Google Shape;1994;p161"/>
          <p:cNvSpPr/>
          <p:nvPr/>
        </p:nvSpPr>
        <p:spPr>
          <a:xfrm>
            <a:off x="5911225" y="32426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latin typeface="Lato"/>
                <a:ea typeface="Lato"/>
                <a:cs typeface="Lato"/>
                <a:sym typeface="Lato"/>
              </a:rPr>
              <a:t>k : 75</a:t>
            </a:r>
            <a:endParaRPr sz="1000" b="1">
              <a:latin typeface="Lato"/>
              <a:ea typeface="Lato"/>
              <a:cs typeface="Lato"/>
              <a:sym typeface="Lato"/>
            </a:endParaRPr>
          </a:p>
          <a:p>
            <a:pPr marL="0" lvl="0" indent="0" algn="ctr" rtl="0">
              <a:spcBef>
                <a:spcPts val="0"/>
              </a:spcBef>
              <a:spcAft>
                <a:spcPts val="0"/>
              </a:spcAft>
              <a:buNone/>
            </a:pPr>
            <a:r>
              <a:rPr lang="fr" sz="1000" b="1">
                <a:latin typeface="Lato"/>
                <a:ea typeface="Lato"/>
                <a:cs typeface="Lato"/>
                <a:sym typeface="Lato"/>
              </a:rPr>
              <a:t>v : Paris</a:t>
            </a:r>
            <a:endParaRPr sz="1000" b="1">
              <a:latin typeface="Lato"/>
              <a:ea typeface="Lato"/>
              <a:cs typeface="Lato"/>
              <a:sym typeface="Lato"/>
            </a:endParaRPr>
          </a:p>
        </p:txBody>
      </p:sp>
      <p:sp>
        <p:nvSpPr>
          <p:cNvPr id="1995" name="Google Shape;1995;p161"/>
          <p:cNvSpPr/>
          <p:nvPr/>
        </p:nvSpPr>
        <p:spPr>
          <a:xfrm>
            <a:off x="5906175" y="360935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96" name="Google Shape;1996;p161"/>
          <p:cNvSpPr/>
          <p:nvPr/>
        </p:nvSpPr>
        <p:spPr>
          <a:xfrm>
            <a:off x="5911225" y="397607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97" name="Google Shape;1997;p161"/>
          <p:cNvSpPr/>
          <p:nvPr/>
        </p:nvSpPr>
        <p:spPr>
          <a:xfrm>
            <a:off x="5911225" y="43428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98" name="Google Shape;1998;p161"/>
          <p:cNvSpPr/>
          <p:nvPr/>
        </p:nvSpPr>
        <p:spPr>
          <a:xfrm>
            <a:off x="5906175" y="13854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latin typeface="Lato"/>
                <a:ea typeface="Lato"/>
                <a:cs typeface="Lato"/>
                <a:sym typeface="Lato"/>
              </a:rPr>
              <a:t>k : 50</a:t>
            </a:r>
            <a:endParaRPr sz="1000" b="1">
              <a:latin typeface="Lato"/>
              <a:ea typeface="Lato"/>
              <a:cs typeface="Lato"/>
              <a:sym typeface="Lato"/>
            </a:endParaRPr>
          </a:p>
          <a:p>
            <a:pPr marL="0" lvl="0" indent="0" algn="ctr" rtl="0">
              <a:spcBef>
                <a:spcPts val="0"/>
              </a:spcBef>
              <a:spcAft>
                <a:spcPts val="0"/>
              </a:spcAft>
              <a:buNone/>
            </a:pPr>
            <a:r>
              <a:rPr lang="fr" sz="1000" b="1">
                <a:latin typeface="Lato"/>
                <a:ea typeface="Lato"/>
                <a:cs typeface="Lato"/>
                <a:sym typeface="Lato"/>
              </a:rPr>
              <a:t>v : Manche</a:t>
            </a:r>
            <a:endParaRPr sz="1000" b="1">
              <a:latin typeface="Lato"/>
              <a:ea typeface="Lato"/>
              <a:cs typeface="Lato"/>
              <a:sym typeface="Lato"/>
            </a:endParaRPr>
          </a:p>
        </p:txBody>
      </p:sp>
      <p:sp>
        <p:nvSpPr>
          <p:cNvPr id="1999" name="Google Shape;1999;p161"/>
          <p:cNvSpPr/>
          <p:nvPr/>
        </p:nvSpPr>
        <p:spPr>
          <a:xfrm>
            <a:off x="5906175" y="47095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latin typeface="Lato"/>
              <a:ea typeface="Lato"/>
              <a:cs typeface="Lato"/>
              <a:sym typeface="Lato"/>
            </a:endParaRPr>
          </a:p>
        </p:txBody>
      </p:sp>
      <p:sp>
        <p:nvSpPr>
          <p:cNvPr id="2000" name="Google Shape;2000;p161"/>
          <p:cNvSpPr txBox="1"/>
          <p:nvPr/>
        </p:nvSpPr>
        <p:spPr>
          <a:xfrm>
            <a:off x="5569400" y="13241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0</a:t>
            </a:r>
            <a:endParaRPr sz="1500">
              <a:solidFill>
                <a:schemeClr val="lt1"/>
              </a:solidFill>
              <a:latin typeface="Lato"/>
              <a:ea typeface="Lato"/>
              <a:cs typeface="Lato"/>
              <a:sym typeface="Lato"/>
            </a:endParaRPr>
          </a:p>
        </p:txBody>
      </p:sp>
      <p:sp>
        <p:nvSpPr>
          <p:cNvPr id="2001" name="Google Shape;2001;p161"/>
          <p:cNvSpPr txBox="1"/>
          <p:nvPr/>
        </p:nvSpPr>
        <p:spPr>
          <a:xfrm>
            <a:off x="5569400" y="17625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1</a:t>
            </a:r>
            <a:endParaRPr sz="1500">
              <a:solidFill>
                <a:schemeClr val="lt1"/>
              </a:solidFill>
              <a:latin typeface="Lato"/>
              <a:ea typeface="Lato"/>
              <a:cs typeface="Lato"/>
              <a:sym typeface="Lato"/>
            </a:endParaRPr>
          </a:p>
        </p:txBody>
      </p:sp>
      <p:sp>
        <p:nvSpPr>
          <p:cNvPr id="2002" name="Google Shape;2002;p161"/>
          <p:cNvSpPr txBox="1"/>
          <p:nvPr/>
        </p:nvSpPr>
        <p:spPr>
          <a:xfrm>
            <a:off x="5569400" y="21292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2</a:t>
            </a:r>
            <a:endParaRPr sz="1500">
              <a:solidFill>
                <a:schemeClr val="lt1"/>
              </a:solidFill>
              <a:latin typeface="Lato"/>
              <a:ea typeface="Lato"/>
              <a:cs typeface="Lato"/>
              <a:sym typeface="Lato"/>
            </a:endParaRPr>
          </a:p>
        </p:txBody>
      </p:sp>
      <p:sp>
        <p:nvSpPr>
          <p:cNvPr id="2003" name="Google Shape;2003;p161"/>
          <p:cNvSpPr txBox="1"/>
          <p:nvPr/>
        </p:nvSpPr>
        <p:spPr>
          <a:xfrm>
            <a:off x="5569400" y="249597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3</a:t>
            </a:r>
            <a:endParaRPr sz="1500">
              <a:solidFill>
                <a:schemeClr val="lt1"/>
              </a:solidFill>
              <a:latin typeface="Lato"/>
              <a:ea typeface="Lato"/>
              <a:cs typeface="Lato"/>
              <a:sym typeface="Lato"/>
            </a:endParaRPr>
          </a:p>
        </p:txBody>
      </p:sp>
      <p:sp>
        <p:nvSpPr>
          <p:cNvPr id="2004" name="Google Shape;2004;p161"/>
          <p:cNvSpPr txBox="1"/>
          <p:nvPr/>
        </p:nvSpPr>
        <p:spPr>
          <a:xfrm>
            <a:off x="5569400" y="286270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4</a:t>
            </a:r>
            <a:endParaRPr sz="1500">
              <a:solidFill>
                <a:schemeClr val="lt1"/>
              </a:solidFill>
              <a:latin typeface="Lato"/>
              <a:ea typeface="Lato"/>
              <a:cs typeface="Lato"/>
              <a:sym typeface="Lato"/>
            </a:endParaRPr>
          </a:p>
        </p:txBody>
      </p:sp>
      <p:sp>
        <p:nvSpPr>
          <p:cNvPr id="2005" name="Google Shape;2005;p161"/>
          <p:cNvSpPr txBox="1"/>
          <p:nvPr/>
        </p:nvSpPr>
        <p:spPr>
          <a:xfrm>
            <a:off x="5569400" y="32294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5</a:t>
            </a:r>
            <a:endParaRPr sz="1500">
              <a:solidFill>
                <a:schemeClr val="lt1"/>
              </a:solidFill>
              <a:latin typeface="Lato"/>
              <a:ea typeface="Lato"/>
              <a:cs typeface="Lato"/>
              <a:sym typeface="Lato"/>
            </a:endParaRPr>
          </a:p>
        </p:txBody>
      </p:sp>
      <p:sp>
        <p:nvSpPr>
          <p:cNvPr id="2006" name="Google Shape;2006;p161"/>
          <p:cNvSpPr txBox="1"/>
          <p:nvPr/>
        </p:nvSpPr>
        <p:spPr>
          <a:xfrm>
            <a:off x="5569400" y="35961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6</a:t>
            </a:r>
            <a:endParaRPr sz="1500">
              <a:solidFill>
                <a:schemeClr val="lt1"/>
              </a:solidFill>
              <a:latin typeface="Lato"/>
              <a:ea typeface="Lato"/>
              <a:cs typeface="Lato"/>
              <a:sym typeface="Lato"/>
            </a:endParaRPr>
          </a:p>
        </p:txBody>
      </p:sp>
      <p:sp>
        <p:nvSpPr>
          <p:cNvPr id="2007" name="Google Shape;2007;p161"/>
          <p:cNvSpPr txBox="1"/>
          <p:nvPr/>
        </p:nvSpPr>
        <p:spPr>
          <a:xfrm>
            <a:off x="5569400" y="396287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7</a:t>
            </a:r>
            <a:endParaRPr sz="1500">
              <a:solidFill>
                <a:schemeClr val="lt1"/>
              </a:solidFill>
              <a:latin typeface="Lato"/>
              <a:ea typeface="Lato"/>
              <a:cs typeface="Lato"/>
              <a:sym typeface="Lato"/>
            </a:endParaRPr>
          </a:p>
        </p:txBody>
      </p:sp>
      <p:sp>
        <p:nvSpPr>
          <p:cNvPr id="2008" name="Google Shape;2008;p161"/>
          <p:cNvSpPr txBox="1"/>
          <p:nvPr/>
        </p:nvSpPr>
        <p:spPr>
          <a:xfrm>
            <a:off x="5569400" y="432960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8</a:t>
            </a:r>
            <a:endParaRPr sz="1500">
              <a:solidFill>
                <a:schemeClr val="lt1"/>
              </a:solidFill>
              <a:latin typeface="Lato"/>
              <a:ea typeface="Lato"/>
              <a:cs typeface="Lato"/>
              <a:sym typeface="Lato"/>
            </a:endParaRPr>
          </a:p>
        </p:txBody>
      </p:sp>
      <p:sp>
        <p:nvSpPr>
          <p:cNvPr id="2009" name="Google Shape;2009;p161"/>
          <p:cNvSpPr txBox="1"/>
          <p:nvPr/>
        </p:nvSpPr>
        <p:spPr>
          <a:xfrm>
            <a:off x="5569400" y="46963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9</a:t>
            </a:r>
            <a:endParaRPr sz="1500">
              <a:solidFill>
                <a:schemeClr val="lt1"/>
              </a:solidFill>
              <a:latin typeface="Lato"/>
              <a:ea typeface="Lato"/>
              <a:cs typeface="Lato"/>
              <a:sym typeface="Lato"/>
            </a:endParaRPr>
          </a:p>
        </p:txBody>
      </p:sp>
      <p:sp>
        <p:nvSpPr>
          <p:cNvPr id="2010" name="Google Shape;2010;p161"/>
          <p:cNvSpPr/>
          <p:nvPr/>
        </p:nvSpPr>
        <p:spPr>
          <a:xfrm>
            <a:off x="3809168" y="1592025"/>
            <a:ext cx="1209300" cy="4083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 de capacité</a:t>
            </a:r>
            <a:endParaRPr sz="1200" b="1">
              <a:latin typeface="Lato"/>
              <a:ea typeface="Lato"/>
              <a:cs typeface="Lato"/>
              <a:sym typeface="Lato"/>
            </a:endParaRPr>
          </a:p>
        </p:txBody>
      </p:sp>
      <p:sp>
        <p:nvSpPr>
          <p:cNvPr id="2011" name="Google Shape;2011;p161"/>
          <p:cNvSpPr/>
          <p:nvPr/>
        </p:nvSpPr>
        <p:spPr>
          <a:xfrm>
            <a:off x="3835993" y="3616600"/>
            <a:ext cx="1209300" cy="4083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 10</a:t>
            </a:r>
            <a:endParaRPr sz="1200" b="1">
              <a:latin typeface="Lato"/>
              <a:ea typeface="Lato"/>
              <a:cs typeface="Lato"/>
              <a:sym typeface="Lato"/>
            </a:endParaRPr>
          </a:p>
        </p:txBody>
      </p:sp>
      <p:cxnSp>
        <p:nvCxnSpPr>
          <p:cNvPr id="2012" name="Google Shape;2012;p161"/>
          <p:cNvCxnSpPr>
            <a:stCxn id="1978" idx="3"/>
            <a:endCxn id="2011" idx="1"/>
          </p:cNvCxnSpPr>
          <p:nvPr/>
        </p:nvCxnSpPr>
        <p:spPr>
          <a:xfrm>
            <a:off x="3344962" y="2984100"/>
            <a:ext cx="491100" cy="836700"/>
          </a:xfrm>
          <a:prstGeom prst="straightConnector1">
            <a:avLst/>
          </a:prstGeom>
          <a:noFill/>
          <a:ln w="19050" cap="flat" cmpd="sng">
            <a:solidFill>
              <a:srgbClr val="FF0000"/>
            </a:solidFill>
            <a:prstDash val="solid"/>
            <a:round/>
            <a:headEnd type="none" w="med" len="med"/>
            <a:tailEnd type="triangle" w="med" len="med"/>
          </a:ln>
        </p:spPr>
      </p:cxnSp>
      <p:cxnSp>
        <p:nvCxnSpPr>
          <p:cNvPr id="2013" name="Google Shape;2013;p161"/>
          <p:cNvCxnSpPr>
            <a:stCxn id="2011" idx="3"/>
            <a:endCxn id="2005" idx="1"/>
          </p:cNvCxnSpPr>
          <p:nvPr/>
        </p:nvCxnSpPr>
        <p:spPr>
          <a:xfrm rot="10800000" flipH="1">
            <a:off x="5045293" y="3402850"/>
            <a:ext cx="524100" cy="417900"/>
          </a:xfrm>
          <a:prstGeom prst="straightConnector1">
            <a:avLst/>
          </a:prstGeom>
          <a:noFill/>
          <a:ln w="19050" cap="flat" cmpd="sng">
            <a:solidFill>
              <a:srgbClr val="FF0000"/>
            </a:solidFill>
            <a:prstDash val="solid"/>
            <a:round/>
            <a:headEnd type="none" w="med" len="med"/>
            <a:tailEnd type="triangle" w="med" len="med"/>
          </a:ln>
        </p:spPr>
      </p:cxnSp>
      <p:cxnSp>
        <p:nvCxnSpPr>
          <p:cNvPr id="2014" name="Google Shape;2014;p161"/>
          <p:cNvCxnSpPr>
            <a:stCxn id="1979" idx="3"/>
            <a:endCxn id="2011" idx="1"/>
          </p:cNvCxnSpPr>
          <p:nvPr/>
        </p:nvCxnSpPr>
        <p:spPr>
          <a:xfrm>
            <a:off x="3344962" y="3402425"/>
            <a:ext cx="491100" cy="418200"/>
          </a:xfrm>
          <a:prstGeom prst="straightConnector1">
            <a:avLst/>
          </a:prstGeom>
          <a:noFill/>
          <a:ln w="19050" cap="flat" cmpd="sng">
            <a:solidFill>
              <a:srgbClr val="FFFF00"/>
            </a:solidFill>
            <a:prstDash val="solid"/>
            <a:round/>
            <a:headEnd type="none" w="med" len="med"/>
            <a:tailEnd type="triangle" w="med" len="med"/>
          </a:ln>
        </p:spPr>
      </p:cxnSp>
      <p:cxnSp>
        <p:nvCxnSpPr>
          <p:cNvPr id="2015" name="Google Shape;2015;p161"/>
          <p:cNvCxnSpPr>
            <a:stCxn id="2011" idx="3"/>
            <a:endCxn id="2000" idx="1"/>
          </p:cNvCxnSpPr>
          <p:nvPr/>
        </p:nvCxnSpPr>
        <p:spPr>
          <a:xfrm rot="10800000" flipH="1">
            <a:off x="5045293" y="1497850"/>
            <a:ext cx="524100" cy="2322900"/>
          </a:xfrm>
          <a:prstGeom prst="straightConnector1">
            <a:avLst/>
          </a:prstGeom>
          <a:noFill/>
          <a:ln w="19050" cap="flat" cmpd="sng">
            <a:solidFill>
              <a:srgbClr val="FFFF00"/>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9"/>
        <p:cNvGrpSpPr/>
        <p:nvPr/>
      </p:nvGrpSpPr>
      <p:grpSpPr>
        <a:xfrm>
          <a:off x="0" y="0"/>
          <a:ext cx="0" cy="0"/>
          <a:chOff x="0" y="0"/>
          <a:chExt cx="0" cy="0"/>
        </a:xfrm>
      </p:grpSpPr>
      <p:sp>
        <p:nvSpPr>
          <p:cNvPr id="2020" name="Google Shape;2020;p162"/>
          <p:cNvSpPr txBox="1">
            <a:spLocks noGrp="1"/>
          </p:cNvSpPr>
          <p:nvPr>
            <p:ph type="title"/>
          </p:nvPr>
        </p:nvSpPr>
        <p:spPr>
          <a:xfrm>
            <a:off x="1297500" y="393750"/>
            <a:ext cx="7038900" cy="55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Une table de hachage</a:t>
            </a:r>
            <a:endParaRPr/>
          </a:p>
        </p:txBody>
      </p:sp>
      <p:sp>
        <p:nvSpPr>
          <p:cNvPr id="2021" name="Google Shape;2021;p162"/>
          <p:cNvSpPr/>
          <p:nvPr/>
        </p:nvSpPr>
        <p:spPr>
          <a:xfrm>
            <a:off x="148144" y="2347250"/>
            <a:ext cx="2035200" cy="261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22" name="Google Shape;2022;p162"/>
          <p:cNvSpPr/>
          <p:nvPr/>
        </p:nvSpPr>
        <p:spPr>
          <a:xfrm>
            <a:off x="209492" y="2810550"/>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75</a:t>
            </a:r>
            <a:endParaRPr>
              <a:latin typeface="Lato"/>
              <a:ea typeface="Lato"/>
              <a:cs typeface="Lato"/>
              <a:sym typeface="Lato"/>
            </a:endParaRPr>
          </a:p>
        </p:txBody>
      </p:sp>
      <p:sp>
        <p:nvSpPr>
          <p:cNvPr id="2023" name="Google Shape;2023;p162"/>
          <p:cNvSpPr/>
          <p:nvPr/>
        </p:nvSpPr>
        <p:spPr>
          <a:xfrm>
            <a:off x="209492" y="3228875"/>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50</a:t>
            </a:r>
            <a:endParaRPr>
              <a:latin typeface="Lato"/>
              <a:ea typeface="Lato"/>
              <a:cs typeface="Lato"/>
              <a:sym typeface="Lato"/>
            </a:endParaRPr>
          </a:p>
        </p:txBody>
      </p:sp>
      <p:sp>
        <p:nvSpPr>
          <p:cNvPr id="2024" name="Google Shape;2024;p162"/>
          <p:cNvSpPr/>
          <p:nvPr/>
        </p:nvSpPr>
        <p:spPr>
          <a:xfrm>
            <a:off x="209492" y="3647200"/>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59</a:t>
            </a:r>
            <a:endParaRPr>
              <a:latin typeface="Lato"/>
              <a:ea typeface="Lato"/>
              <a:cs typeface="Lato"/>
              <a:sym typeface="Lato"/>
            </a:endParaRPr>
          </a:p>
        </p:txBody>
      </p:sp>
      <p:sp>
        <p:nvSpPr>
          <p:cNvPr id="2025" name="Google Shape;2025;p162"/>
          <p:cNvSpPr/>
          <p:nvPr/>
        </p:nvSpPr>
        <p:spPr>
          <a:xfrm>
            <a:off x="209492" y="4065525"/>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33</a:t>
            </a:r>
            <a:endParaRPr>
              <a:latin typeface="Lato"/>
              <a:ea typeface="Lato"/>
              <a:cs typeface="Lato"/>
              <a:sym typeface="Lato"/>
            </a:endParaRPr>
          </a:p>
        </p:txBody>
      </p:sp>
      <p:sp>
        <p:nvSpPr>
          <p:cNvPr id="2026" name="Google Shape;2026;p162"/>
          <p:cNvSpPr/>
          <p:nvPr/>
        </p:nvSpPr>
        <p:spPr>
          <a:xfrm>
            <a:off x="209492" y="4483850"/>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83</a:t>
            </a:r>
            <a:endParaRPr>
              <a:latin typeface="Lato"/>
              <a:ea typeface="Lato"/>
              <a:cs typeface="Lato"/>
              <a:sym typeface="Lato"/>
            </a:endParaRPr>
          </a:p>
        </p:txBody>
      </p:sp>
      <p:sp>
        <p:nvSpPr>
          <p:cNvPr id="2027" name="Google Shape;2027;p162"/>
          <p:cNvSpPr/>
          <p:nvPr/>
        </p:nvSpPr>
        <p:spPr>
          <a:xfrm>
            <a:off x="1190575" y="2810550"/>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Paris</a:t>
            </a:r>
            <a:endParaRPr>
              <a:latin typeface="Lato"/>
              <a:ea typeface="Lato"/>
              <a:cs typeface="Lato"/>
              <a:sym typeface="Lato"/>
            </a:endParaRPr>
          </a:p>
        </p:txBody>
      </p:sp>
      <p:sp>
        <p:nvSpPr>
          <p:cNvPr id="2028" name="Google Shape;2028;p162"/>
          <p:cNvSpPr/>
          <p:nvPr/>
        </p:nvSpPr>
        <p:spPr>
          <a:xfrm>
            <a:off x="1190570" y="3228875"/>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Manche</a:t>
            </a:r>
            <a:endParaRPr>
              <a:latin typeface="Lato"/>
              <a:ea typeface="Lato"/>
              <a:cs typeface="Lato"/>
              <a:sym typeface="Lato"/>
            </a:endParaRPr>
          </a:p>
        </p:txBody>
      </p:sp>
      <p:sp>
        <p:nvSpPr>
          <p:cNvPr id="2029" name="Google Shape;2029;p162"/>
          <p:cNvSpPr/>
          <p:nvPr/>
        </p:nvSpPr>
        <p:spPr>
          <a:xfrm>
            <a:off x="1190571" y="3647200"/>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Nord</a:t>
            </a:r>
            <a:endParaRPr>
              <a:latin typeface="Lato"/>
              <a:ea typeface="Lato"/>
              <a:cs typeface="Lato"/>
              <a:sym typeface="Lato"/>
            </a:endParaRPr>
          </a:p>
        </p:txBody>
      </p:sp>
      <p:sp>
        <p:nvSpPr>
          <p:cNvPr id="2030" name="Google Shape;2030;p162"/>
          <p:cNvSpPr/>
          <p:nvPr/>
        </p:nvSpPr>
        <p:spPr>
          <a:xfrm>
            <a:off x="1190575" y="4065525"/>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Gironde</a:t>
            </a:r>
            <a:endParaRPr>
              <a:latin typeface="Lato"/>
              <a:ea typeface="Lato"/>
              <a:cs typeface="Lato"/>
              <a:sym typeface="Lato"/>
            </a:endParaRPr>
          </a:p>
        </p:txBody>
      </p:sp>
      <p:sp>
        <p:nvSpPr>
          <p:cNvPr id="2031" name="Google Shape;2031;p162"/>
          <p:cNvSpPr/>
          <p:nvPr/>
        </p:nvSpPr>
        <p:spPr>
          <a:xfrm>
            <a:off x="1190571" y="4483850"/>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Var</a:t>
            </a:r>
            <a:endParaRPr>
              <a:latin typeface="Lato"/>
              <a:ea typeface="Lato"/>
              <a:cs typeface="Lato"/>
              <a:sym typeface="Lato"/>
            </a:endParaRPr>
          </a:p>
        </p:txBody>
      </p:sp>
      <p:sp>
        <p:nvSpPr>
          <p:cNvPr id="2032" name="Google Shape;2032;p162"/>
          <p:cNvSpPr/>
          <p:nvPr/>
        </p:nvSpPr>
        <p:spPr>
          <a:xfrm>
            <a:off x="203499" y="2409025"/>
            <a:ext cx="496500" cy="3207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Clé</a:t>
            </a:r>
            <a:endParaRPr>
              <a:solidFill>
                <a:schemeClr val="lt1"/>
              </a:solidFill>
              <a:latin typeface="Lato"/>
              <a:ea typeface="Lato"/>
              <a:cs typeface="Lato"/>
              <a:sym typeface="Lato"/>
            </a:endParaRPr>
          </a:p>
        </p:txBody>
      </p:sp>
      <p:sp>
        <p:nvSpPr>
          <p:cNvPr id="2033" name="Google Shape;2033;p162"/>
          <p:cNvSpPr/>
          <p:nvPr/>
        </p:nvSpPr>
        <p:spPr>
          <a:xfrm>
            <a:off x="1190572" y="2409025"/>
            <a:ext cx="862800" cy="3207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Valeur</a:t>
            </a:r>
            <a:endParaRPr>
              <a:solidFill>
                <a:schemeClr val="lt1"/>
              </a:solidFill>
              <a:latin typeface="Lato"/>
              <a:ea typeface="Lato"/>
              <a:cs typeface="Lato"/>
              <a:sym typeface="Lato"/>
            </a:endParaRPr>
          </a:p>
        </p:txBody>
      </p:sp>
      <p:cxnSp>
        <p:nvCxnSpPr>
          <p:cNvPr id="2034" name="Google Shape;2034;p162"/>
          <p:cNvCxnSpPr>
            <a:stCxn id="2022" idx="3"/>
            <a:endCxn id="2027" idx="1"/>
          </p:cNvCxnSpPr>
          <p:nvPr/>
        </p:nvCxnSpPr>
        <p:spPr>
          <a:xfrm>
            <a:off x="693992" y="2984100"/>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2035" name="Google Shape;2035;p162"/>
          <p:cNvCxnSpPr>
            <a:stCxn id="2023" idx="3"/>
            <a:endCxn id="2028" idx="1"/>
          </p:cNvCxnSpPr>
          <p:nvPr/>
        </p:nvCxnSpPr>
        <p:spPr>
          <a:xfrm>
            <a:off x="693992" y="3402425"/>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2036" name="Google Shape;2036;p162"/>
          <p:cNvCxnSpPr>
            <a:stCxn id="2024" idx="3"/>
            <a:endCxn id="2029" idx="1"/>
          </p:cNvCxnSpPr>
          <p:nvPr/>
        </p:nvCxnSpPr>
        <p:spPr>
          <a:xfrm>
            <a:off x="693992" y="3820750"/>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2037" name="Google Shape;2037;p162"/>
          <p:cNvCxnSpPr>
            <a:stCxn id="2025" idx="3"/>
            <a:endCxn id="2030" idx="1"/>
          </p:cNvCxnSpPr>
          <p:nvPr/>
        </p:nvCxnSpPr>
        <p:spPr>
          <a:xfrm>
            <a:off x="693992" y="4239075"/>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2038" name="Google Shape;2038;p162"/>
          <p:cNvCxnSpPr>
            <a:stCxn id="2026" idx="3"/>
            <a:endCxn id="2031" idx="1"/>
          </p:cNvCxnSpPr>
          <p:nvPr/>
        </p:nvCxnSpPr>
        <p:spPr>
          <a:xfrm>
            <a:off x="693992" y="4657400"/>
            <a:ext cx="496500" cy="0"/>
          </a:xfrm>
          <a:prstGeom prst="straightConnector1">
            <a:avLst/>
          </a:prstGeom>
          <a:noFill/>
          <a:ln w="19050" cap="flat" cmpd="sng">
            <a:solidFill>
              <a:srgbClr val="FF0000"/>
            </a:solidFill>
            <a:prstDash val="solid"/>
            <a:round/>
            <a:headEnd type="none" w="med" len="med"/>
            <a:tailEnd type="triangle" w="med" len="med"/>
          </a:ln>
        </p:spPr>
      </p:cxnSp>
      <p:sp>
        <p:nvSpPr>
          <p:cNvPr id="2039" name="Google Shape;2039;p162"/>
          <p:cNvSpPr txBox="1"/>
          <p:nvPr/>
        </p:nvSpPr>
        <p:spPr>
          <a:xfrm>
            <a:off x="446200" y="1921350"/>
            <a:ext cx="1439100" cy="27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Entrée &lt;K,V&gt;</a:t>
            </a:r>
            <a:endParaRPr sz="1500">
              <a:solidFill>
                <a:schemeClr val="lt1"/>
              </a:solidFill>
              <a:latin typeface="Lato"/>
              <a:ea typeface="Lato"/>
              <a:cs typeface="Lato"/>
              <a:sym typeface="Lato"/>
            </a:endParaRPr>
          </a:p>
        </p:txBody>
      </p:sp>
      <p:sp>
        <p:nvSpPr>
          <p:cNvPr id="2040" name="Google Shape;2040;p162"/>
          <p:cNvSpPr/>
          <p:nvPr/>
        </p:nvSpPr>
        <p:spPr>
          <a:xfrm>
            <a:off x="2194012" y="1592025"/>
            <a:ext cx="1439100" cy="4083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key.hashCode()</a:t>
            </a:r>
            <a:endParaRPr sz="1200" b="1">
              <a:latin typeface="Lato"/>
              <a:ea typeface="Lato"/>
              <a:cs typeface="Lato"/>
              <a:sym typeface="Lato"/>
            </a:endParaRPr>
          </a:p>
        </p:txBody>
      </p:sp>
      <p:sp>
        <p:nvSpPr>
          <p:cNvPr id="2041" name="Google Shape;2041;p162"/>
          <p:cNvSpPr/>
          <p:nvPr/>
        </p:nvSpPr>
        <p:spPr>
          <a:xfrm>
            <a:off x="2482162" y="2846250"/>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48625</a:t>
            </a:r>
            <a:endParaRPr sz="1200" b="1">
              <a:latin typeface="Lato"/>
              <a:ea typeface="Lato"/>
              <a:cs typeface="Lato"/>
              <a:sym typeface="Lato"/>
            </a:endParaRPr>
          </a:p>
        </p:txBody>
      </p:sp>
      <p:sp>
        <p:nvSpPr>
          <p:cNvPr id="2042" name="Google Shape;2042;p162"/>
          <p:cNvSpPr/>
          <p:nvPr/>
        </p:nvSpPr>
        <p:spPr>
          <a:xfrm>
            <a:off x="2482162" y="3264575"/>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48690</a:t>
            </a:r>
            <a:endParaRPr sz="1200" b="1">
              <a:latin typeface="Lato"/>
              <a:ea typeface="Lato"/>
              <a:cs typeface="Lato"/>
              <a:sym typeface="Lato"/>
            </a:endParaRPr>
          </a:p>
        </p:txBody>
      </p:sp>
      <p:sp>
        <p:nvSpPr>
          <p:cNvPr id="2043" name="Google Shape;2043;p162"/>
          <p:cNvSpPr/>
          <p:nvPr/>
        </p:nvSpPr>
        <p:spPr>
          <a:xfrm>
            <a:off x="2482162" y="3682900"/>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50610</a:t>
            </a:r>
            <a:endParaRPr sz="1200" b="1">
              <a:latin typeface="Lato"/>
              <a:ea typeface="Lato"/>
              <a:cs typeface="Lato"/>
              <a:sym typeface="Lato"/>
            </a:endParaRPr>
          </a:p>
        </p:txBody>
      </p:sp>
      <p:sp>
        <p:nvSpPr>
          <p:cNvPr id="2044" name="Google Shape;2044;p162"/>
          <p:cNvSpPr/>
          <p:nvPr/>
        </p:nvSpPr>
        <p:spPr>
          <a:xfrm>
            <a:off x="2482162" y="4101225"/>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52629</a:t>
            </a:r>
            <a:endParaRPr sz="1200" b="1">
              <a:latin typeface="Lato"/>
              <a:ea typeface="Lato"/>
              <a:cs typeface="Lato"/>
              <a:sym typeface="Lato"/>
            </a:endParaRPr>
          </a:p>
        </p:txBody>
      </p:sp>
      <p:sp>
        <p:nvSpPr>
          <p:cNvPr id="2045" name="Google Shape;2045;p162"/>
          <p:cNvSpPr/>
          <p:nvPr/>
        </p:nvSpPr>
        <p:spPr>
          <a:xfrm>
            <a:off x="2482162" y="4519550"/>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54615</a:t>
            </a:r>
            <a:endParaRPr sz="1200" b="1">
              <a:latin typeface="Lato"/>
              <a:ea typeface="Lato"/>
              <a:cs typeface="Lato"/>
              <a:sym typeface="Lato"/>
            </a:endParaRPr>
          </a:p>
        </p:txBody>
      </p:sp>
      <p:cxnSp>
        <p:nvCxnSpPr>
          <p:cNvPr id="2046" name="Google Shape;2046;p162"/>
          <p:cNvCxnSpPr>
            <a:stCxn id="2027" idx="3"/>
            <a:endCxn id="2041" idx="1"/>
          </p:cNvCxnSpPr>
          <p:nvPr/>
        </p:nvCxnSpPr>
        <p:spPr>
          <a:xfrm>
            <a:off x="2053375" y="2984100"/>
            <a:ext cx="428700" cy="0"/>
          </a:xfrm>
          <a:prstGeom prst="straightConnector1">
            <a:avLst/>
          </a:prstGeom>
          <a:noFill/>
          <a:ln w="9525" cap="flat" cmpd="sng">
            <a:solidFill>
              <a:schemeClr val="dk2"/>
            </a:solidFill>
            <a:prstDash val="solid"/>
            <a:round/>
            <a:headEnd type="none" w="med" len="med"/>
            <a:tailEnd type="triangle" w="med" len="med"/>
          </a:ln>
        </p:spPr>
      </p:cxnSp>
      <p:cxnSp>
        <p:nvCxnSpPr>
          <p:cNvPr id="2047" name="Google Shape;2047;p162"/>
          <p:cNvCxnSpPr>
            <a:stCxn id="2028" idx="3"/>
            <a:endCxn id="2042" idx="1"/>
          </p:cNvCxnSpPr>
          <p:nvPr/>
        </p:nvCxnSpPr>
        <p:spPr>
          <a:xfrm>
            <a:off x="2053370" y="3402425"/>
            <a:ext cx="428700" cy="0"/>
          </a:xfrm>
          <a:prstGeom prst="straightConnector1">
            <a:avLst/>
          </a:prstGeom>
          <a:noFill/>
          <a:ln w="9525" cap="flat" cmpd="sng">
            <a:solidFill>
              <a:schemeClr val="dk2"/>
            </a:solidFill>
            <a:prstDash val="solid"/>
            <a:round/>
            <a:headEnd type="none" w="med" len="med"/>
            <a:tailEnd type="triangle" w="med" len="med"/>
          </a:ln>
        </p:spPr>
      </p:cxnSp>
      <p:cxnSp>
        <p:nvCxnSpPr>
          <p:cNvPr id="2048" name="Google Shape;2048;p162"/>
          <p:cNvCxnSpPr>
            <a:stCxn id="2029" idx="3"/>
            <a:endCxn id="2043" idx="1"/>
          </p:cNvCxnSpPr>
          <p:nvPr/>
        </p:nvCxnSpPr>
        <p:spPr>
          <a:xfrm>
            <a:off x="2053371" y="3820750"/>
            <a:ext cx="428700" cy="0"/>
          </a:xfrm>
          <a:prstGeom prst="straightConnector1">
            <a:avLst/>
          </a:prstGeom>
          <a:noFill/>
          <a:ln w="9525" cap="flat" cmpd="sng">
            <a:solidFill>
              <a:schemeClr val="dk2"/>
            </a:solidFill>
            <a:prstDash val="solid"/>
            <a:round/>
            <a:headEnd type="none" w="med" len="med"/>
            <a:tailEnd type="triangle" w="med" len="med"/>
          </a:ln>
        </p:spPr>
      </p:cxnSp>
      <p:cxnSp>
        <p:nvCxnSpPr>
          <p:cNvPr id="2049" name="Google Shape;2049;p162"/>
          <p:cNvCxnSpPr>
            <a:stCxn id="2030" idx="3"/>
            <a:endCxn id="2044" idx="1"/>
          </p:cNvCxnSpPr>
          <p:nvPr/>
        </p:nvCxnSpPr>
        <p:spPr>
          <a:xfrm>
            <a:off x="2053375" y="4239075"/>
            <a:ext cx="428700" cy="0"/>
          </a:xfrm>
          <a:prstGeom prst="straightConnector1">
            <a:avLst/>
          </a:prstGeom>
          <a:noFill/>
          <a:ln w="9525" cap="flat" cmpd="sng">
            <a:solidFill>
              <a:schemeClr val="dk2"/>
            </a:solidFill>
            <a:prstDash val="solid"/>
            <a:round/>
            <a:headEnd type="none" w="med" len="med"/>
            <a:tailEnd type="triangle" w="med" len="med"/>
          </a:ln>
        </p:spPr>
      </p:cxnSp>
      <p:cxnSp>
        <p:nvCxnSpPr>
          <p:cNvPr id="2050" name="Google Shape;2050;p162"/>
          <p:cNvCxnSpPr>
            <a:stCxn id="2031" idx="3"/>
            <a:endCxn id="2045" idx="1"/>
          </p:cNvCxnSpPr>
          <p:nvPr/>
        </p:nvCxnSpPr>
        <p:spPr>
          <a:xfrm>
            <a:off x="2053371" y="4657400"/>
            <a:ext cx="428700" cy="0"/>
          </a:xfrm>
          <a:prstGeom prst="straightConnector1">
            <a:avLst/>
          </a:prstGeom>
          <a:noFill/>
          <a:ln w="9525" cap="flat" cmpd="sng">
            <a:solidFill>
              <a:schemeClr val="dk2"/>
            </a:solidFill>
            <a:prstDash val="solid"/>
            <a:round/>
            <a:headEnd type="none" w="med" len="med"/>
            <a:tailEnd type="triangle" w="med" len="med"/>
          </a:ln>
        </p:spPr>
      </p:cxnSp>
      <p:sp>
        <p:nvSpPr>
          <p:cNvPr id="2051" name="Google Shape;2051;p162"/>
          <p:cNvSpPr/>
          <p:nvPr/>
        </p:nvSpPr>
        <p:spPr>
          <a:xfrm>
            <a:off x="5844925" y="1306275"/>
            <a:ext cx="1153200" cy="373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52" name="Google Shape;2052;p162"/>
          <p:cNvSpPr txBox="1"/>
          <p:nvPr/>
        </p:nvSpPr>
        <p:spPr>
          <a:xfrm>
            <a:off x="5640825" y="998759"/>
            <a:ext cx="1551300" cy="27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Table de hachage</a:t>
            </a:r>
            <a:endParaRPr>
              <a:solidFill>
                <a:schemeClr val="lt1"/>
              </a:solidFill>
              <a:latin typeface="Lato"/>
              <a:ea typeface="Lato"/>
              <a:cs typeface="Lato"/>
              <a:sym typeface="Lato"/>
            </a:endParaRPr>
          </a:p>
        </p:txBody>
      </p:sp>
      <p:sp>
        <p:nvSpPr>
          <p:cNvPr id="2053" name="Google Shape;2053;p162"/>
          <p:cNvSpPr/>
          <p:nvPr/>
        </p:nvSpPr>
        <p:spPr>
          <a:xfrm>
            <a:off x="5906175" y="17757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54" name="Google Shape;2054;p162"/>
          <p:cNvSpPr/>
          <p:nvPr/>
        </p:nvSpPr>
        <p:spPr>
          <a:xfrm>
            <a:off x="5911225" y="214245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55" name="Google Shape;2055;p162"/>
          <p:cNvSpPr/>
          <p:nvPr/>
        </p:nvSpPr>
        <p:spPr>
          <a:xfrm>
            <a:off x="5911225" y="250917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56" name="Google Shape;2056;p162"/>
          <p:cNvSpPr/>
          <p:nvPr/>
        </p:nvSpPr>
        <p:spPr>
          <a:xfrm>
            <a:off x="5911225" y="28759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57" name="Google Shape;2057;p162"/>
          <p:cNvSpPr/>
          <p:nvPr/>
        </p:nvSpPr>
        <p:spPr>
          <a:xfrm>
            <a:off x="5911225" y="32426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latin typeface="Lato"/>
                <a:ea typeface="Lato"/>
                <a:cs typeface="Lato"/>
                <a:sym typeface="Lato"/>
              </a:rPr>
              <a:t>k : 75</a:t>
            </a:r>
            <a:endParaRPr sz="1000" b="1">
              <a:latin typeface="Lato"/>
              <a:ea typeface="Lato"/>
              <a:cs typeface="Lato"/>
              <a:sym typeface="Lato"/>
            </a:endParaRPr>
          </a:p>
          <a:p>
            <a:pPr marL="0" lvl="0" indent="0" algn="ctr" rtl="0">
              <a:spcBef>
                <a:spcPts val="0"/>
              </a:spcBef>
              <a:spcAft>
                <a:spcPts val="0"/>
              </a:spcAft>
              <a:buNone/>
            </a:pPr>
            <a:r>
              <a:rPr lang="fr" sz="1000" b="1">
                <a:latin typeface="Lato"/>
                <a:ea typeface="Lato"/>
                <a:cs typeface="Lato"/>
                <a:sym typeface="Lato"/>
              </a:rPr>
              <a:t>v : Paris</a:t>
            </a:r>
            <a:endParaRPr sz="1000" b="1">
              <a:latin typeface="Lato"/>
              <a:ea typeface="Lato"/>
              <a:cs typeface="Lato"/>
              <a:sym typeface="Lato"/>
            </a:endParaRPr>
          </a:p>
        </p:txBody>
      </p:sp>
      <p:sp>
        <p:nvSpPr>
          <p:cNvPr id="2058" name="Google Shape;2058;p162"/>
          <p:cNvSpPr/>
          <p:nvPr/>
        </p:nvSpPr>
        <p:spPr>
          <a:xfrm>
            <a:off x="5906175" y="360935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59" name="Google Shape;2059;p162"/>
          <p:cNvSpPr/>
          <p:nvPr/>
        </p:nvSpPr>
        <p:spPr>
          <a:xfrm>
            <a:off x="5911225" y="397607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60" name="Google Shape;2060;p162"/>
          <p:cNvSpPr/>
          <p:nvPr/>
        </p:nvSpPr>
        <p:spPr>
          <a:xfrm>
            <a:off x="5911225" y="43428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61" name="Google Shape;2061;p162"/>
          <p:cNvSpPr/>
          <p:nvPr/>
        </p:nvSpPr>
        <p:spPr>
          <a:xfrm>
            <a:off x="5906175" y="13854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latin typeface="Lato"/>
                <a:ea typeface="Lato"/>
                <a:cs typeface="Lato"/>
                <a:sym typeface="Lato"/>
              </a:rPr>
              <a:t>k : 50</a:t>
            </a:r>
            <a:endParaRPr sz="1000" b="1">
              <a:latin typeface="Lato"/>
              <a:ea typeface="Lato"/>
              <a:cs typeface="Lato"/>
              <a:sym typeface="Lato"/>
            </a:endParaRPr>
          </a:p>
          <a:p>
            <a:pPr marL="0" lvl="0" indent="0" algn="ctr" rtl="0">
              <a:spcBef>
                <a:spcPts val="0"/>
              </a:spcBef>
              <a:spcAft>
                <a:spcPts val="0"/>
              </a:spcAft>
              <a:buNone/>
            </a:pPr>
            <a:r>
              <a:rPr lang="fr" sz="1000" b="1">
                <a:latin typeface="Lato"/>
                <a:ea typeface="Lato"/>
                <a:cs typeface="Lato"/>
                <a:sym typeface="Lato"/>
              </a:rPr>
              <a:t>v : Manche</a:t>
            </a:r>
            <a:endParaRPr sz="1000" b="1">
              <a:latin typeface="Lato"/>
              <a:ea typeface="Lato"/>
              <a:cs typeface="Lato"/>
              <a:sym typeface="Lato"/>
            </a:endParaRPr>
          </a:p>
        </p:txBody>
      </p:sp>
      <p:sp>
        <p:nvSpPr>
          <p:cNvPr id="2062" name="Google Shape;2062;p162"/>
          <p:cNvSpPr/>
          <p:nvPr/>
        </p:nvSpPr>
        <p:spPr>
          <a:xfrm>
            <a:off x="5906175" y="47095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latin typeface="Lato"/>
              <a:ea typeface="Lato"/>
              <a:cs typeface="Lato"/>
              <a:sym typeface="Lato"/>
            </a:endParaRPr>
          </a:p>
        </p:txBody>
      </p:sp>
      <p:sp>
        <p:nvSpPr>
          <p:cNvPr id="2063" name="Google Shape;2063;p162"/>
          <p:cNvSpPr txBox="1"/>
          <p:nvPr/>
        </p:nvSpPr>
        <p:spPr>
          <a:xfrm>
            <a:off x="5569400" y="13241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0</a:t>
            </a:r>
            <a:endParaRPr sz="1500">
              <a:solidFill>
                <a:schemeClr val="lt1"/>
              </a:solidFill>
              <a:latin typeface="Lato"/>
              <a:ea typeface="Lato"/>
              <a:cs typeface="Lato"/>
              <a:sym typeface="Lato"/>
            </a:endParaRPr>
          </a:p>
        </p:txBody>
      </p:sp>
      <p:sp>
        <p:nvSpPr>
          <p:cNvPr id="2064" name="Google Shape;2064;p162"/>
          <p:cNvSpPr txBox="1"/>
          <p:nvPr/>
        </p:nvSpPr>
        <p:spPr>
          <a:xfrm>
            <a:off x="5569400" y="17625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1</a:t>
            </a:r>
            <a:endParaRPr sz="1500">
              <a:solidFill>
                <a:schemeClr val="lt1"/>
              </a:solidFill>
              <a:latin typeface="Lato"/>
              <a:ea typeface="Lato"/>
              <a:cs typeface="Lato"/>
              <a:sym typeface="Lato"/>
            </a:endParaRPr>
          </a:p>
        </p:txBody>
      </p:sp>
      <p:sp>
        <p:nvSpPr>
          <p:cNvPr id="2065" name="Google Shape;2065;p162"/>
          <p:cNvSpPr txBox="1"/>
          <p:nvPr/>
        </p:nvSpPr>
        <p:spPr>
          <a:xfrm>
            <a:off x="5569400" y="21292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2</a:t>
            </a:r>
            <a:endParaRPr sz="1500">
              <a:solidFill>
                <a:schemeClr val="lt1"/>
              </a:solidFill>
              <a:latin typeface="Lato"/>
              <a:ea typeface="Lato"/>
              <a:cs typeface="Lato"/>
              <a:sym typeface="Lato"/>
            </a:endParaRPr>
          </a:p>
        </p:txBody>
      </p:sp>
      <p:sp>
        <p:nvSpPr>
          <p:cNvPr id="2066" name="Google Shape;2066;p162"/>
          <p:cNvSpPr txBox="1"/>
          <p:nvPr/>
        </p:nvSpPr>
        <p:spPr>
          <a:xfrm>
            <a:off x="5569400" y="249597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3</a:t>
            </a:r>
            <a:endParaRPr sz="1500">
              <a:solidFill>
                <a:schemeClr val="lt1"/>
              </a:solidFill>
              <a:latin typeface="Lato"/>
              <a:ea typeface="Lato"/>
              <a:cs typeface="Lato"/>
              <a:sym typeface="Lato"/>
            </a:endParaRPr>
          </a:p>
        </p:txBody>
      </p:sp>
      <p:sp>
        <p:nvSpPr>
          <p:cNvPr id="2067" name="Google Shape;2067;p162"/>
          <p:cNvSpPr txBox="1"/>
          <p:nvPr/>
        </p:nvSpPr>
        <p:spPr>
          <a:xfrm>
            <a:off x="5569400" y="286270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4</a:t>
            </a:r>
            <a:endParaRPr sz="1500">
              <a:solidFill>
                <a:schemeClr val="lt1"/>
              </a:solidFill>
              <a:latin typeface="Lato"/>
              <a:ea typeface="Lato"/>
              <a:cs typeface="Lato"/>
              <a:sym typeface="Lato"/>
            </a:endParaRPr>
          </a:p>
        </p:txBody>
      </p:sp>
      <p:sp>
        <p:nvSpPr>
          <p:cNvPr id="2068" name="Google Shape;2068;p162"/>
          <p:cNvSpPr txBox="1"/>
          <p:nvPr/>
        </p:nvSpPr>
        <p:spPr>
          <a:xfrm>
            <a:off x="5569400" y="32294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5</a:t>
            </a:r>
            <a:endParaRPr sz="1500">
              <a:solidFill>
                <a:schemeClr val="lt1"/>
              </a:solidFill>
              <a:latin typeface="Lato"/>
              <a:ea typeface="Lato"/>
              <a:cs typeface="Lato"/>
              <a:sym typeface="Lato"/>
            </a:endParaRPr>
          </a:p>
        </p:txBody>
      </p:sp>
      <p:sp>
        <p:nvSpPr>
          <p:cNvPr id="2069" name="Google Shape;2069;p162"/>
          <p:cNvSpPr txBox="1"/>
          <p:nvPr/>
        </p:nvSpPr>
        <p:spPr>
          <a:xfrm>
            <a:off x="5569400" y="35961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6</a:t>
            </a:r>
            <a:endParaRPr sz="1500">
              <a:solidFill>
                <a:schemeClr val="lt1"/>
              </a:solidFill>
              <a:latin typeface="Lato"/>
              <a:ea typeface="Lato"/>
              <a:cs typeface="Lato"/>
              <a:sym typeface="Lato"/>
            </a:endParaRPr>
          </a:p>
        </p:txBody>
      </p:sp>
      <p:sp>
        <p:nvSpPr>
          <p:cNvPr id="2070" name="Google Shape;2070;p162"/>
          <p:cNvSpPr txBox="1"/>
          <p:nvPr/>
        </p:nvSpPr>
        <p:spPr>
          <a:xfrm>
            <a:off x="5569400" y="396287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7</a:t>
            </a:r>
            <a:endParaRPr sz="1500">
              <a:solidFill>
                <a:schemeClr val="lt1"/>
              </a:solidFill>
              <a:latin typeface="Lato"/>
              <a:ea typeface="Lato"/>
              <a:cs typeface="Lato"/>
              <a:sym typeface="Lato"/>
            </a:endParaRPr>
          </a:p>
        </p:txBody>
      </p:sp>
      <p:sp>
        <p:nvSpPr>
          <p:cNvPr id="2071" name="Google Shape;2071;p162"/>
          <p:cNvSpPr txBox="1"/>
          <p:nvPr/>
        </p:nvSpPr>
        <p:spPr>
          <a:xfrm>
            <a:off x="5569400" y="432960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8</a:t>
            </a:r>
            <a:endParaRPr sz="1500">
              <a:solidFill>
                <a:schemeClr val="lt1"/>
              </a:solidFill>
              <a:latin typeface="Lato"/>
              <a:ea typeface="Lato"/>
              <a:cs typeface="Lato"/>
              <a:sym typeface="Lato"/>
            </a:endParaRPr>
          </a:p>
        </p:txBody>
      </p:sp>
      <p:sp>
        <p:nvSpPr>
          <p:cNvPr id="2072" name="Google Shape;2072;p162"/>
          <p:cNvSpPr txBox="1"/>
          <p:nvPr/>
        </p:nvSpPr>
        <p:spPr>
          <a:xfrm>
            <a:off x="5569400" y="46963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9</a:t>
            </a:r>
            <a:endParaRPr sz="1500">
              <a:solidFill>
                <a:schemeClr val="lt1"/>
              </a:solidFill>
              <a:latin typeface="Lato"/>
              <a:ea typeface="Lato"/>
              <a:cs typeface="Lato"/>
              <a:sym typeface="Lato"/>
            </a:endParaRPr>
          </a:p>
        </p:txBody>
      </p:sp>
      <p:sp>
        <p:nvSpPr>
          <p:cNvPr id="2073" name="Google Shape;2073;p162"/>
          <p:cNvSpPr/>
          <p:nvPr/>
        </p:nvSpPr>
        <p:spPr>
          <a:xfrm>
            <a:off x="3809168" y="1592025"/>
            <a:ext cx="1209300" cy="4083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 de capacité</a:t>
            </a:r>
            <a:endParaRPr sz="1200" b="1">
              <a:latin typeface="Lato"/>
              <a:ea typeface="Lato"/>
              <a:cs typeface="Lato"/>
              <a:sym typeface="Lato"/>
            </a:endParaRPr>
          </a:p>
        </p:txBody>
      </p:sp>
      <p:sp>
        <p:nvSpPr>
          <p:cNvPr id="2074" name="Google Shape;2074;p162"/>
          <p:cNvSpPr/>
          <p:nvPr/>
        </p:nvSpPr>
        <p:spPr>
          <a:xfrm>
            <a:off x="3835993" y="3616600"/>
            <a:ext cx="1209300" cy="4083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 10</a:t>
            </a:r>
            <a:endParaRPr sz="1200" b="1">
              <a:latin typeface="Lato"/>
              <a:ea typeface="Lato"/>
              <a:cs typeface="Lato"/>
              <a:sym typeface="Lato"/>
            </a:endParaRPr>
          </a:p>
        </p:txBody>
      </p:sp>
      <p:cxnSp>
        <p:nvCxnSpPr>
          <p:cNvPr id="2075" name="Google Shape;2075;p162"/>
          <p:cNvCxnSpPr>
            <a:stCxn id="2041" idx="3"/>
            <a:endCxn id="2074" idx="1"/>
          </p:cNvCxnSpPr>
          <p:nvPr/>
        </p:nvCxnSpPr>
        <p:spPr>
          <a:xfrm>
            <a:off x="3344962" y="2984100"/>
            <a:ext cx="491100" cy="836700"/>
          </a:xfrm>
          <a:prstGeom prst="straightConnector1">
            <a:avLst/>
          </a:prstGeom>
          <a:noFill/>
          <a:ln w="19050" cap="flat" cmpd="sng">
            <a:solidFill>
              <a:srgbClr val="FF0000"/>
            </a:solidFill>
            <a:prstDash val="solid"/>
            <a:round/>
            <a:headEnd type="none" w="med" len="med"/>
            <a:tailEnd type="triangle" w="med" len="med"/>
          </a:ln>
        </p:spPr>
      </p:cxnSp>
      <p:cxnSp>
        <p:nvCxnSpPr>
          <p:cNvPr id="2076" name="Google Shape;2076;p162"/>
          <p:cNvCxnSpPr>
            <a:stCxn id="2074" idx="3"/>
            <a:endCxn id="2068" idx="1"/>
          </p:cNvCxnSpPr>
          <p:nvPr/>
        </p:nvCxnSpPr>
        <p:spPr>
          <a:xfrm rot="10800000" flipH="1">
            <a:off x="5045293" y="3402850"/>
            <a:ext cx="524100" cy="417900"/>
          </a:xfrm>
          <a:prstGeom prst="straightConnector1">
            <a:avLst/>
          </a:prstGeom>
          <a:noFill/>
          <a:ln w="19050" cap="flat" cmpd="sng">
            <a:solidFill>
              <a:srgbClr val="FF0000"/>
            </a:solidFill>
            <a:prstDash val="solid"/>
            <a:round/>
            <a:headEnd type="none" w="med" len="med"/>
            <a:tailEnd type="triangle" w="med" len="med"/>
          </a:ln>
        </p:spPr>
      </p:cxnSp>
      <p:cxnSp>
        <p:nvCxnSpPr>
          <p:cNvPr id="2077" name="Google Shape;2077;p162"/>
          <p:cNvCxnSpPr>
            <a:stCxn id="2042" idx="3"/>
            <a:endCxn id="2074" idx="1"/>
          </p:cNvCxnSpPr>
          <p:nvPr/>
        </p:nvCxnSpPr>
        <p:spPr>
          <a:xfrm>
            <a:off x="3344962" y="3402425"/>
            <a:ext cx="491100" cy="418200"/>
          </a:xfrm>
          <a:prstGeom prst="straightConnector1">
            <a:avLst/>
          </a:prstGeom>
          <a:noFill/>
          <a:ln w="19050" cap="flat" cmpd="sng">
            <a:solidFill>
              <a:srgbClr val="FFFF00"/>
            </a:solidFill>
            <a:prstDash val="solid"/>
            <a:round/>
            <a:headEnd type="none" w="med" len="med"/>
            <a:tailEnd type="triangle" w="med" len="med"/>
          </a:ln>
        </p:spPr>
      </p:cxnSp>
      <p:cxnSp>
        <p:nvCxnSpPr>
          <p:cNvPr id="2078" name="Google Shape;2078;p162"/>
          <p:cNvCxnSpPr>
            <a:stCxn id="2074" idx="3"/>
            <a:endCxn id="2063" idx="1"/>
          </p:cNvCxnSpPr>
          <p:nvPr/>
        </p:nvCxnSpPr>
        <p:spPr>
          <a:xfrm rot="10800000" flipH="1">
            <a:off x="5045293" y="1497850"/>
            <a:ext cx="524100" cy="2322900"/>
          </a:xfrm>
          <a:prstGeom prst="straightConnector1">
            <a:avLst/>
          </a:prstGeom>
          <a:noFill/>
          <a:ln w="19050" cap="flat" cmpd="sng">
            <a:solidFill>
              <a:srgbClr val="FFFF00"/>
            </a:solidFill>
            <a:prstDash val="solid"/>
            <a:round/>
            <a:headEnd type="none" w="med" len="med"/>
            <a:tailEnd type="triangle" w="med" len="med"/>
          </a:ln>
        </p:spPr>
      </p:cxnSp>
      <p:cxnSp>
        <p:nvCxnSpPr>
          <p:cNvPr id="2079" name="Google Shape;2079;p162"/>
          <p:cNvCxnSpPr>
            <a:stCxn id="2043" idx="3"/>
            <a:endCxn id="2074" idx="1"/>
          </p:cNvCxnSpPr>
          <p:nvPr/>
        </p:nvCxnSpPr>
        <p:spPr>
          <a:xfrm>
            <a:off x="3344962" y="3820750"/>
            <a:ext cx="491100" cy="0"/>
          </a:xfrm>
          <a:prstGeom prst="straightConnector1">
            <a:avLst/>
          </a:prstGeom>
          <a:noFill/>
          <a:ln w="19050" cap="flat" cmpd="sng">
            <a:solidFill>
              <a:srgbClr val="4A86E8"/>
            </a:solidFill>
            <a:prstDash val="solid"/>
            <a:round/>
            <a:headEnd type="none" w="med" len="med"/>
            <a:tailEnd type="triangle" w="med" len="med"/>
          </a:ln>
        </p:spPr>
      </p:cxnSp>
      <p:cxnSp>
        <p:nvCxnSpPr>
          <p:cNvPr id="2080" name="Google Shape;2080;p162"/>
          <p:cNvCxnSpPr>
            <a:stCxn id="2074" idx="3"/>
            <a:endCxn id="2063" idx="2"/>
          </p:cNvCxnSpPr>
          <p:nvPr/>
        </p:nvCxnSpPr>
        <p:spPr>
          <a:xfrm rot="10800000" flipH="1">
            <a:off x="5045293" y="1671250"/>
            <a:ext cx="636300" cy="2149500"/>
          </a:xfrm>
          <a:prstGeom prst="straightConnector1">
            <a:avLst/>
          </a:prstGeom>
          <a:noFill/>
          <a:ln w="19050" cap="flat" cmpd="sng">
            <a:solidFill>
              <a:srgbClr val="4A86E8"/>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4"/>
        <p:cNvGrpSpPr/>
        <p:nvPr/>
      </p:nvGrpSpPr>
      <p:grpSpPr>
        <a:xfrm>
          <a:off x="0" y="0"/>
          <a:ext cx="0" cy="0"/>
          <a:chOff x="0" y="0"/>
          <a:chExt cx="0" cy="0"/>
        </a:xfrm>
      </p:grpSpPr>
      <p:sp>
        <p:nvSpPr>
          <p:cNvPr id="2085" name="Google Shape;2085;p163"/>
          <p:cNvSpPr txBox="1">
            <a:spLocks noGrp="1"/>
          </p:cNvSpPr>
          <p:nvPr>
            <p:ph type="title"/>
          </p:nvPr>
        </p:nvSpPr>
        <p:spPr>
          <a:xfrm>
            <a:off x="1297500" y="393750"/>
            <a:ext cx="7038900" cy="55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Une table de hachage</a:t>
            </a:r>
            <a:endParaRPr/>
          </a:p>
        </p:txBody>
      </p:sp>
      <p:sp>
        <p:nvSpPr>
          <p:cNvPr id="2086" name="Google Shape;2086;p163"/>
          <p:cNvSpPr/>
          <p:nvPr/>
        </p:nvSpPr>
        <p:spPr>
          <a:xfrm>
            <a:off x="148144" y="2347250"/>
            <a:ext cx="2035200" cy="261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87" name="Google Shape;2087;p163"/>
          <p:cNvSpPr/>
          <p:nvPr/>
        </p:nvSpPr>
        <p:spPr>
          <a:xfrm>
            <a:off x="209492" y="2810550"/>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75</a:t>
            </a:r>
            <a:endParaRPr>
              <a:latin typeface="Lato"/>
              <a:ea typeface="Lato"/>
              <a:cs typeface="Lato"/>
              <a:sym typeface="Lato"/>
            </a:endParaRPr>
          </a:p>
        </p:txBody>
      </p:sp>
      <p:sp>
        <p:nvSpPr>
          <p:cNvPr id="2088" name="Google Shape;2088;p163"/>
          <p:cNvSpPr/>
          <p:nvPr/>
        </p:nvSpPr>
        <p:spPr>
          <a:xfrm>
            <a:off x="209492" y="3228875"/>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50</a:t>
            </a:r>
            <a:endParaRPr>
              <a:latin typeface="Lato"/>
              <a:ea typeface="Lato"/>
              <a:cs typeface="Lato"/>
              <a:sym typeface="Lato"/>
            </a:endParaRPr>
          </a:p>
        </p:txBody>
      </p:sp>
      <p:sp>
        <p:nvSpPr>
          <p:cNvPr id="2089" name="Google Shape;2089;p163"/>
          <p:cNvSpPr/>
          <p:nvPr/>
        </p:nvSpPr>
        <p:spPr>
          <a:xfrm>
            <a:off x="209492" y="3647200"/>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59</a:t>
            </a:r>
            <a:endParaRPr>
              <a:latin typeface="Lato"/>
              <a:ea typeface="Lato"/>
              <a:cs typeface="Lato"/>
              <a:sym typeface="Lato"/>
            </a:endParaRPr>
          </a:p>
        </p:txBody>
      </p:sp>
      <p:sp>
        <p:nvSpPr>
          <p:cNvPr id="2090" name="Google Shape;2090;p163"/>
          <p:cNvSpPr/>
          <p:nvPr/>
        </p:nvSpPr>
        <p:spPr>
          <a:xfrm>
            <a:off x="209492" y="4065525"/>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33</a:t>
            </a:r>
            <a:endParaRPr>
              <a:latin typeface="Lato"/>
              <a:ea typeface="Lato"/>
              <a:cs typeface="Lato"/>
              <a:sym typeface="Lato"/>
            </a:endParaRPr>
          </a:p>
        </p:txBody>
      </p:sp>
      <p:sp>
        <p:nvSpPr>
          <p:cNvPr id="2091" name="Google Shape;2091;p163"/>
          <p:cNvSpPr/>
          <p:nvPr/>
        </p:nvSpPr>
        <p:spPr>
          <a:xfrm>
            <a:off x="209492" y="4483850"/>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83</a:t>
            </a:r>
            <a:endParaRPr>
              <a:latin typeface="Lato"/>
              <a:ea typeface="Lato"/>
              <a:cs typeface="Lato"/>
              <a:sym typeface="Lato"/>
            </a:endParaRPr>
          </a:p>
        </p:txBody>
      </p:sp>
      <p:sp>
        <p:nvSpPr>
          <p:cNvPr id="2092" name="Google Shape;2092;p163"/>
          <p:cNvSpPr/>
          <p:nvPr/>
        </p:nvSpPr>
        <p:spPr>
          <a:xfrm>
            <a:off x="1190575" y="2810550"/>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Paris</a:t>
            </a:r>
            <a:endParaRPr>
              <a:latin typeface="Lato"/>
              <a:ea typeface="Lato"/>
              <a:cs typeface="Lato"/>
              <a:sym typeface="Lato"/>
            </a:endParaRPr>
          </a:p>
        </p:txBody>
      </p:sp>
      <p:sp>
        <p:nvSpPr>
          <p:cNvPr id="2093" name="Google Shape;2093;p163"/>
          <p:cNvSpPr/>
          <p:nvPr/>
        </p:nvSpPr>
        <p:spPr>
          <a:xfrm>
            <a:off x="1190570" y="3228875"/>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Manche</a:t>
            </a:r>
            <a:endParaRPr>
              <a:latin typeface="Lato"/>
              <a:ea typeface="Lato"/>
              <a:cs typeface="Lato"/>
              <a:sym typeface="Lato"/>
            </a:endParaRPr>
          </a:p>
        </p:txBody>
      </p:sp>
      <p:sp>
        <p:nvSpPr>
          <p:cNvPr id="2094" name="Google Shape;2094;p163"/>
          <p:cNvSpPr/>
          <p:nvPr/>
        </p:nvSpPr>
        <p:spPr>
          <a:xfrm>
            <a:off x="1190571" y="3647200"/>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Nord</a:t>
            </a:r>
            <a:endParaRPr>
              <a:latin typeface="Lato"/>
              <a:ea typeface="Lato"/>
              <a:cs typeface="Lato"/>
              <a:sym typeface="Lato"/>
            </a:endParaRPr>
          </a:p>
        </p:txBody>
      </p:sp>
      <p:sp>
        <p:nvSpPr>
          <p:cNvPr id="2095" name="Google Shape;2095;p163"/>
          <p:cNvSpPr/>
          <p:nvPr/>
        </p:nvSpPr>
        <p:spPr>
          <a:xfrm>
            <a:off x="1190575" y="4065525"/>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Gironde</a:t>
            </a:r>
            <a:endParaRPr>
              <a:latin typeface="Lato"/>
              <a:ea typeface="Lato"/>
              <a:cs typeface="Lato"/>
              <a:sym typeface="Lato"/>
            </a:endParaRPr>
          </a:p>
        </p:txBody>
      </p:sp>
      <p:sp>
        <p:nvSpPr>
          <p:cNvPr id="2096" name="Google Shape;2096;p163"/>
          <p:cNvSpPr/>
          <p:nvPr/>
        </p:nvSpPr>
        <p:spPr>
          <a:xfrm>
            <a:off x="1190571" y="4483850"/>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Var</a:t>
            </a:r>
            <a:endParaRPr>
              <a:latin typeface="Lato"/>
              <a:ea typeface="Lato"/>
              <a:cs typeface="Lato"/>
              <a:sym typeface="Lato"/>
            </a:endParaRPr>
          </a:p>
        </p:txBody>
      </p:sp>
      <p:sp>
        <p:nvSpPr>
          <p:cNvPr id="2097" name="Google Shape;2097;p163"/>
          <p:cNvSpPr/>
          <p:nvPr/>
        </p:nvSpPr>
        <p:spPr>
          <a:xfrm>
            <a:off x="203499" y="2409025"/>
            <a:ext cx="496500" cy="3207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Clé</a:t>
            </a:r>
            <a:endParaRPr>
              <a:solidFill>
                <a:schemeClr val="lt1"/>
              </a:solidFill>
              <a:latin typeface="Lato"/>
              <a:ea typeface="Lato"/>
              <a:cs typeface="Lato"/>
              <a:sym typeface="Lato"/>
            </a:endParaRPr>
          </a:p>
        </p:txBody>
      </p:sp>
      <p:sp>
        <p:nvSpPr>
          <p:cNvPr id="2098" name="Google Shape;2098;p163"/>
          <p:cNvSpPr/>
          <p:nvPr/>
        </p:nvSpPr>
        <p:spPr>
          <a:xfrm>
            <a:off x="1190572" y="2409025"/>
            <a:ext cx="862800" cy="3207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Valeur</a:t>
            </a:r>
            <a:endParaRPr>
              <a:solidFill>
                <a:schemeClr val="lt1"/>
              </a:solidFill>
              <a:latin typeface="Lato"/>
              <a:ea typeface="Lato"/>
              <a:cs typeface="Lato"/>
              <a:sym typeface="Lato"/>
            </a:endParaRPr>
          </a:p>
        </p:txBody>
      </p:sp>
      <p:cxnSp>
        <p:nvCxnSpPr>
          <p:cNvPr id="2099" name="Google Shape;2099;p163"/>
          <p:cNvCxnSpPr>
            <a:stCxn id="2087" idx="3"/>
            <a:endCxn id="2092" idx="1"/>
          </p:cNvCxnSpPr>
          <p:nvPr/>
        </p:nvCxnSpPr>
        <p:spPr>
          <a:xfrm>
            <a:off x="693992" y="2984100"/>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2100" name="Google Shape;2100;p163"/>
          <p:cNvCxnSpPr>
            <a:stCxn id="2088" idx="3"/>
            <a:endCxn id="2093" idx="1"/>
          </p:cNvCxnSpPr>
          <p:nvPr/>
        </p:nvCxnSpPr>
        <p:spPr>
          <a:xfrm>
            <a:off x="693992" y="3402425"/>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2101" name="Google Shape;2101;p163"/>
          <p:cNvCxnSpPr>
            <a:stCxn id="2089" idx="3"/>
            <a:endCxn id="2094" idx="1"/>
          </p:cNvCxnSpPr>
          <p:nvPr/>
        </p:nvCxnSpPr>
        <p:spPr>
          <a:xfrm>
            <a:off x="693992" y="3820750"/>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2102" name="Google Shape;2102;p163"/>
          <p:cNvCxnSpPr>
            <a:stCxn id="2090" idx="3"/>
            <a:endCxn id="2095" idx="1"/>
          </p:cNvCxnSpPr>
          <p:nvPr/>
        </p:nvCxnSpPr>
        <p:spPr>
          <a:xfrm>
            <a:off x="693992" y="4239075"/>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2103" name="Google Shape;2103;p163"/>
          <p:cNvCxnSpPr>
            <a:stCxn id="2091" idx="3"/>
            <a:endCxn id="2096" idx="1"/>
          </p:cNvCxnSpPr>
          <p:nvPr/>
        </p:nvCxnSpPr>
        <p:spPr>
          <a:xfrm>
            <a:off x="693992" y="4657400"/>
            <a:ext cx="496500" cy="0"/>
          </a:xfrm>
          <a:prstGeom prst="straightConnector1">
            <a:avLst/>
          </a:prstGeom>
          <a:noFill/>
          <a:ln w="19050" cap="flat" cmpd="sng">
            <a:solidFill>
              <a:srgbClr val="FF0000"/>
            </a:solidFill>
            <a:prstDash val="solid"/>
            <a:round/>
            <a:headEnd type="none" w="med" len="med"/>
            <a:tailEnd type="triangle" w="med" len="med"/>
          </a:ln>
        </p:spPr>
      </p:cxnSp>
      <p:sp>
        <p:nvSpPr>
          <p:cNvPr id="2104" name="Google Shape;2104;p163"/>
          <p:cNvSpPr txBox="1"/>
          <p:nvPr/>
        </p:nvSpPr>
        <p:spPr>
          <a:xfrm>
            <a:off x="446200" y="1921350"/>
            <a:ext cx="1439100" cy="27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Entrée &lt;K,V&gt;</a:t>
            </a:r>
            <a:endParaRPr sz="1500">
              <a:solidFill>
                <a:schemeClr val="lt1"/>
              </a:solidFill>
              <a:latin typeface="Lato"/>
              <a:ea typeface="Lato"/>
              <a:cs typeface="Lato"/>
              <a:sym typeface="Lato"/>
            </a:endParaRPr>
          </a:p>
        </p:txBody>
      </p:sp>
      <p:sp>
        <p:nvSpPr>
          <p:cNvPr id="2105" name="Google Shape;2105;p163"/>
          <p:cNvSpPr/>
          <p:nvPr/>
        </p:nvSpPr>
        <p:spPr>
          <a:xfrm>
            <a:off x="2194012" y="1592025"/>
            <a:ext cx="1439100" cy="4083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key.hashCode()</a:t>
            </a:r>
            <a:endParaRPr sz="1200" b="1">
              <a:latin typeface="Lato"/>
              <a:ea typeface="Lato"/>
              <a:cs typeface="Lato"/>
              <a:sym typeface="Lato"/>
            </a:endParaRPr>
          </a:p>
        </p:txBody>
      </p:sp>
      <p:sp>
        <p:nvSpPr>
          <p:cNvPr id="2106" name="Google Shape;2106;p163"/>
          <p:cNvSpPr/>
          <p:nvPr/>
        </p:nvSpPr>
        <p:spPr>
          <a:xfrm>
            <a:off x="2482162" y="2846250"/>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48625</a:t>
            </a:r>
            <a:endParaRPr sz="1200" b="1">
              <a:latin typeface="Lato"/>
              <a:ea typeface="Lato"/>
              <a:cs typeface="Lato"/>
              <a:sym typeface="Lato"/>
            </a:endParaRPr>
          </a:p>
        </p:txBody>
      </p:sp>
      <p:sp>
        <p:nvSpPr>
          <p:cNvPr id="2107" name="Google Shape;2107;p163"/>
          <p:cNvSpPr/>
          <p:nvPr/>
        </p:nvSpPr>
        <p:spPr>
          <a:xfrm>
            <a:off x="2482162" y="3264575"/>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48690</a:t>
            </a:r>
            <a:endParaRPr sz="1200" b="1">
              <a:latin typeface="Lato"/>
              <a:ea typeface="Lato"/>
              <a:cs typeface="Lato"/>
              <a:sym typeface="Lato"/>
            </a:endParaRPr>
          </a:p>
        </p:txBody>
      </p:sp>
      <p:sp>
        <p:nvSpPr>
          <p:cNvPr id="2108" name="Google Shape;2108;p163"/>
          <p:cNvSpPr/>
          <p:nvPr/>
        </p:nvSpPr>
        <p:spPr>
          <a:xfrm>
            <a:off x="2482162" y="3682900"/>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50610</a:t>
            </a:r>
            <a:endParaRPr sz="1200" b="1">
              <a:latin typeface="Lato"/>
              <a:ea typeface="Lato"/>
              <a:cs typeface="Lato"/>
              <a:sym typeface="Lato"/>
            </a:endParaRPr>
          </a:p>
        </p:txBody>
      </p:sp>
      <p:sp>
        <p:nvSpPr>
          <p:cNvPr id="2109" name="Google Shape;2109;p163"/>
          <p:cNvSpPr/>
          <p:nvPr/>
        </p:nvSpPr>
        <p:spPr>
          <a:xfrm>
            <a:off x="2482162" y="4101225"/>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52629</a:t>
            </a:r>
            <a:endParaRPr sz="1200" b="1">
              <a:latin typeface="Lato"/>
              <a:ea typeface="Lato"/>
              <a:cs typeface="Lato"/>
              <a:sym typeface="Lato"/>
            </a:endParaRPr>
          </a:p>
        </p:txBody>
      </p:sp>
      <p:sp>
        <p:nvSpPr>
          <p:cNvPr id="2110" name="Google Shape;2110;p163"/>
          <p:cNvSpPr/>
          <p:nvPr/>
        </p:nvSpPr>
        <p:spPr>
          <a:xfrm>
            <a:off x="2482162" y="4519550"/>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54615</a:t>
            </a:r>
            <a:endParaRPr sz="1200" b="1">
              <a:latin typeface="Lato"/>
              <a:ea typeface="Lato"/>
              <a:cs typeface="Lato"/>
              <a:sym typeface="Lato"/>
            </a:endParaRPr>
          </a:p>
        </p:txBody>
      </p:sp>
      <p:cxnSp>
        <p:nvCxnSpPr>
          <p:cNvPr id="2111" name="Google Shape;2111;p163"/>
          <p:cNvCxnSpPr>
            <a:stCxn id="2092" idx="3"/>
            <a:endCxn id="2106" idx="1"/>
          </p:cNvCxnSpPr>
          <p:nvPr/>
        </p:nvCxnSpPr>
        <p:spPr>
          <a:xfrm>
            <a:off x="2053375" y="2984100"/>
            <a:ext cx="428700" cy="0"/>
          </a:xfrm>
          <a:prstGeom prst="straightConnector1">
            <a:avLst/>
          </a:prstGeom>
          <a:noFill/>
          <a:ln w="9525" cap="flat" cmpd="sng">
            <a:solidFill>
              <a:schemeClr val="dk2"/>
            </a:solidFill>
            <a:prstDash val="solid"/>
            <a:round/>
            <a:headEnd type="none" w="med" len="med"/>
            <a:tailEnd type="triangle" w="med" len="med"/>
          </a:ln>
        </p:spPr>
      </p:cxnSp>
      <p:cxnSp>
        <p:nvCxnSpPr>
          <p:cNvPr id="2112" name="Google Shape;2112;p163"/>
          <p:cNvCxnSpPr>
            <a:stCxn id="2093" idx="3"/>
            <a:endCxn id="2107" idx="1"/>
          </p:cNvCxnSpPr>
          <p:nvPr/>
        </p:nvCxnSpPr>
        <p:spPr>
          <a:xfrm>
            <a:off x="2053370" y="3402425"/>
            <a:ext cx="428700" cy="0"/>
          </a:xfrm>
          <a:prstGeom prst="straightConnector1">
            <a:avLst/>
          </a:prstGeom>
          <a:noFill/>
          <a:ln w="9525" cap="flat" cmpd="sng">
            <a:solidFill>
              <a:schemeClr val="dk2"/>
            </a:solidFill>
            <a:prstDash val="solid"/>
            <a:round/>
            <a:headEnd type="none" w="med" len="med"/>
            <a:tailEnd type="triangle" w="med" len="med"/>
          </a:ln>
        </p:spPr>
      </p:cxnSp>
      <p:cxnSp>
        <p:nvCxnSpPr>
          <p:cNvPr id="2113" name="Google Shape;2113;p163"/>
          <p:cNvCxnSpPr>
            <a:stCxn id="2094" idx="3"/>
            <a:endCxn id="2108" idx="1"/>
          </p:cNvCxnSpPr>
          <p:nvPr/>
        </p:nvCxnSpPr>
        <p:spPr>
          <a:xfrm>
            <a:off x="2053371" y="3820750"/>
            <a:ext cx="428700" cy="0"/>
          </a:xfrm>
          <a:prstGeom prst="straightConnector1">
            <a:avLst/>
          </a:prstGeom>
          <a:noFill/>
          <a:ln w="9525" cap="flat" cmpd="sng">
            <a:solidFill>
              <a:schemeClr val="dk2"/>
            </a:solidFill>
            <a:prstDash val="solid"/>
            <a:round/>
            <a:headEnd type="none" w="med" len="med"/>
            <a:tailEnd type="triangle" w="med" len="med"/>
          </a:ln>
        </p:spPr>
      </p:cxnSp>
      <p:cxnSp>
        <p:nvCxnSpPr>
          <p:cNvPr id="2114" name="Google Shape;2114;p163"/>
          <p:cNvCxnSpPr>
            <a:stCxn id="2095" idx="3"/>
            <a:endCxn id="2109" idx="1"/>
          </p:cNvCxnSpPr>
          <p:nvPr/>
        </p:nvCxnSpPr>
        <p:spPr>
          <a:xfrm>
            <a:off x="2053375" y="4239075"/>
            <a:ext cx="428700" cy="0"/>
          </a:xfrm>
          <a:prstGeom prst="straightConnector1">
            <a:avLst/>
          </a:prstGeom>
          <a:noFill/>
          <a:ln w="9525" cap="flat" cmpd="sng">
            <a:solidFill>
              <a:schemeClr val="dk2"/>
            </a:solidFill>
            <a:prstDash val="solid"/>
            <a:round/>
            <a:headEnd type="none" w="med" len="med"/>
            <a:tailEnd type="triangle" w="med" len="med"/>
          </a:ln>
        </p:spPr>
      </p:cxnSp>
      <p:cxnSp>
        <p:nvCxnSpPr>
          <p:cNvPr id="2115" name="Google Shape;2115;p163"/>
          <p:cNvCxnSpPr>
            <a:stCxn id="2096" idx="3"/>
            <a:endCxn id="2110" idx="1"/>
          </p:cNvCxnSpPr>
          <p:nvPr/>
        </p:nvCxnSpPr>
        <p:spPr>
          <a:xfrm>
            <a:off x="2053371" y="4657400"/>
            <a:ext cx="428700" cy="0"/>
          </a:xfrm>
          <a:prstGeom prst="straightConnector1">
            <a:avLst/>
          </a:prstGeom>
          <a:noFill/>
          <a:ln w="9525" cap="flat" cmpd="sng">
            <a:solidFill>
              <a:schemeClr val="dk2"/>
            </a:solidFill>
            <a:prstDash val="solid"/>
            <a:round/>
            <a:headEnd type="none" w="med" len="med"/>
            <a:tailEnd type="triangle" w="med" len="med"/>
          </a:ln>
        </p:spPr>
      </p:cxnSp>
      <p:sp>
        <p:nvSpPr>
          <p:cNvPr id="2116" name="Google Shape;2116;p163"/>
          <p:cNvSpPr/>
          <p:nvPr/>
        </p:nvSpPr>
        <p:spPr>
          <a:xfrm>
            <a:off x="5844925" y="1306275"/>
            <a:ext cx="1153200" cy="373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17" name="Google Shape;2117;p163"/>
          <p:cNvSpPr txBox="1"/>
          <p:nvPr/>
        </p:nvSpPr>
        <p:spPr>
          <a:xfrm>
            <a:off x="5640825" y="998759"/>
            <a:ext cx="1551300" cy="27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Table de hachage</a:t>
            </a:r>
            <a:endParaRPr>
              <a:solidFill>
                <a:schemeClr val="lt1"/>
              </a:solidFill>
              <a:latin typeface="Lato"/>
              <a:ea typeface="Lato"/>
              <a:cs typeface="Lato"/>
              <a:sym typeface="Lato"/>
            </a:endParaRPr>
          </a:p>
        </p:txBody>
      </p:sp>
      <p:sp>
        <p:nvSpPr>
          <p:cNvPr id="2118" name="Google Shape;2118;p163"/>
          <p:cNvSpPr/>
          <p:nvPr/>
        </p:nvSpPr>
        <p:spPr>
          <a:xfrm>
            <a:off x="5906175" y="17757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19" name="Google Shape;2119;p163"/>
          <p:cNvSpPr/>
          <p:nvPr/>
        </p:nvSpPr>
        <p:spPr>
          <a:xfrm>
            <a:off x="5911225" y="214245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20" name="Google Shape;2120;p163"/>
          <p:cNvSpPr/>
          <p:nvPr/>
        </p:nvSpPr>
        <p:spPr>
          <a:xfrm>
            <a:off x="5911225" y="250917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21" name="Google Shape;2121;p163"/>
          <p:cNvSpPr/>
          <p:nvPr/>
        </p:nvSpPr>
        <p:spPr>
          <a:xfrm>
            <a:off x="5911225" y="28759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22" name="Google Shape;2122;p163"/>
          <p:cNvSpPr/>
          <p:nvPr/>
        </p:nvSpPr>
        <p:spPr>
          <a:xfrm>
            <a:off x="5911225" y="32426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latin typeface="Lato"/>
                <a:ea typeface="Lato"/>
                <a:cs typeface="Lato"/>
                <a:sym typeface="Lato"/>
              </a:rPr>
              <a:t>k : 75</a:t>
            </a:r>
            <a:endParaRPr sz="1000" b="1">
              <a:latin typeface="Lato"/>
              <a:ea typeface="Lato"/>
              <a:cs typeface="Lato"/>
              <a:sym typeface="Lato"/>
            </a:endParaRPr>
          </a:p>
          <a:p>
            <a:pPr marL="0" lvl="0" indent="0" algn="ctr" rtl="0">
              <a:spcBef>
                <a:spcPts val="0"/>
              </a:spcBef>
              <a:spcAft>
                <a:spcPts val="0"/>
              </a:spcAft>
              <a:buNone/>
            </a:pPr>
            <a:r>
              <a:rPr lang="fr" sz="1000" b="1">
                <a:latin typeface="Lato"/>
                <a:ea typeface="Lato"/>
                <a:cs typeface="Lato"/>
                <a:sym typeface="Lato"/>
              </a:rPr>
              <a:t>v : Paris</a:t>
            </a:r>
            <a:endParaRPr sz="1000" b="1">
              <a:latin typeface="Lato"/>
              <a:ea typeface="Lato"/>
              <a:cs typeface="Lato"/>
              <a:sym typeface="Lato"/>
            </a:endParaRPr>
          </a:p>
        </p:txBody>
      </p:sp>
      <p:sp>
        <p:nvSpPr>
          <p:cNvPr id="2123" name="Google Shape;2123;p163"/>
          <p:cNvSpPr/>
          <p:nvPr/>
        </p:nvSpPr>
        <p:spPr>
          <a:xfrm>
            <a:off x="5906175" y="360935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24" name="Google Shape;2124;p163"/>
          <p:cNvSpPr/>
          <p:nvPr/>
        </p:nvSpPr>
        <p:spPr>
          <a:xfrm>
            <a:off x="5911225" y="397607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25" name="Google Shape;2125;p163"/>
          <p:cNvSpPr/>
          <p:nvPr/>
        </p:nvSpPr>
        <p:spPr>
          <a:xfrm>
            <a:off x="5911225" y="43428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26" name="Google Shape;2126;p163"/>
          <p:cNvSpPr/>
          <p:nvPr/>
        </p:nvSpPr>
        <p:spPr>
          <a:xfrm>
            <a:off x="5906175" y="13854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latin typeface="Lato"/>
                <a:ea typeface="Lato"/>
                <a:cs typeface="Lato"/>
                <a:sym typeface="Lato"/>
              </a:rPr>
              <a:t>k : 50</a:t>
            </a:r>
            <a:endParaRPr sz="1000" b="1">
              <a:latin typeface="Lato"/>
              <a:ea typeface="Lato"/>
              <a:cs typeface="Lato"/>
              <a:sym typeface="Lato"/>
            </a:endParaRPr>
          </a:p>
          <a:p>
            <a:pPr marL="0" lvl="0" indent="0" algn="ctr" rtl="0">
              <a:spcBef>
                <a:spcPts val="0"/>
              </a:spcBef>
              <a:spcAft>
                <a:spcPts val="0"/>
              </a:spcAft>
              <a:buNone/>
            </a:pPr>
            <a:r>
              <a:rPr lang="fr" sz="1000" b="1">
                <a:latin typeface="Lato"/>
                <a:ea typeface="Lato"/>
                <a:cs typeface="Lato"/>
                <a:sym typeface="Lato"/>
              </a:rPr>
              <a:t>v : Manche</a:t>
            </a:r>
            <a:endParaRPr sz="1000" b="1">
              <a:latin typeface="Lato"/>
              <a:ea typeface="Lato"/>
              <a:cs typeface="Lato"/>
              <a:sym typeface="Lato"/>
            </a:endParaRPr>
          </a:p>
        </p:txBody>
      </p:sp>
      <p:sp>
        <p:nvSpPr>
          <p:cNvPr id="2127" name="Google Shape;2127;p163"/>
          <p:cNvSpPr/>
          <p:nvPr/>
        </p:nvSpPr>
        <p:spPr>
          <a:xfrm>
            <a:off x="5906175" y="47095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latin typeface="Lato"/>
              <a:ea typeface="Lato"/>
              <a:cs typeface="Lato"/>
              <a:sym typeface="Lato"/>
            </a:endParaRPr>
          </a:p>
        </p:txBody>
      </p:sp>
      <p:sp>
        <p:nvSpPr>
          <p:cNvPr id="2128" name="Google Shape;2128;p163"/>
          <p:cNvSpPr txBox="1"/>
          <p:nvPr/>
        </p:nvSpPr>
        <p:spPr>
          <a:xfrm>
            <a:off x="5569400" y="13241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0</a:t>
            </a:r>
            <a:endParaRPr sz="1500">
              <a:solidFill>
                <a:schemeClr val="lt1"/>
              </a:solidFill>
              <a:latin typeface="Lato"/>
              <a:ea typeface="Lato"/>
              <a:cs typeface="Lato"/>
              <a:sym typeface="Lato"/>
            </a:endParaRPr>
          </a:p>
        </p:txBody>
      </p:sp>
      <p:sp>
        <p:nvSpPr>
          <p:cNvPr id="2129" name="Google Shape;2129;p163"/>
          <p:cNvSpPr txBox="1"/>
          <p:nvPr/>
        </p:nvSpPr>
        <p:spPr>
          <a:xfrm>
            <a:off x="5569400" y="17625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1</a:t>
            </a:r>
            <a:endParaRPr sz="1500">
              <a:solidFill>
                <a:schemeClr val="lt1"/>
              </a:solidFill>
              <a:latin typeface="Lato"/>
              <a:ea typeface="Lato"/>
              <a:cs typeface="Lato"/>
              <a:sym typeface="Lato"/>
            </a:endParaRPr>
          </a:p>
        </p:txBody>
      </p:sp>
      <p:sp>
        <p:nvSpPr>
          <p:cNvPr id="2130" name="Google Shape;2130;p163"/>
          <p:cNvSpPr txBox="1"/>
          <p:nvPr/>
        </p:nvSpPr>
        <p:spPr>
          <a:xfrm>
            <a:off x="5569400" y="21292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2</a:t>
            </a:r>
            <a:endParaRPr sz="1500">
              <a:solidFill>
                <a:schemeClr val="lt1"/>
              </a:solidFill>
              <a:latin typeface="Lato"/>
              <a:ea typeface="Lato"/>
              <a:cs typeface="Lato"/>
              <a:sym typeface="Lato"/>
            </a:endParaRPr>
          </a:p>
        </p:txBody>
      </p:sp>
      <p:sp>
        <p:nvSpPr>
          <p:cNvPr id="2131" name="Google Shape;2131;p163"/>
          <p:cNvSpPr txBox="1"/>
          <p:nvPr/>
        </p:nvSpPr>
        <p:spPr>
          <a:xfrm>
            <a:off x="5569400" y="249597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3</a:t>
            </a:r>
            <a:endParaRPr sz="1500">
              <a:solidFill>
                <a:schemeClr val="lt1"/>
              </a:solidFill>
              <a:latin typeface="Lato"/>
              <a:ea typeface="Lato"/>
              <a:cs typeface="Lato"/>
              <a:sym typeface="Lato"/>
            </a:endParaRPr>
          </a:p>
        </p:txBody>
      </p:sp>
      <p:sp>
        <p:nvSpPr>
          <p:cNvPr id="2132" name="Google Shape;2132;p163"/>
          <p:cNvSpPr txBox="1"/>
          <p:nvPr/>
        </p:nvSpPr>
        <p:spPr>
          <a:xfrm>
            <a:off x="5569400" y="286270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4</a:t>
            </a:r>
            <a:endParaRPr sz="1500">
              <a:solidFill>
                <a:schemeClr val="lt1"/>
              </a:solidFill>
              <a:latin typeface="Lato"/>
              <a:ea typeface="Lato"/>
              <a:cs typeface="Lato"/>
              <a:sym typeface="Lato"/>
            </a:endParaRPr>
          </a:p>
        </p:txBody>
      </p:sp>
      <p:sp>
        <p:nvSpPr>
          <p:cNvPr id="2133" name="Google Shape;2133;p163"/>
          <p:cNvSpPr txBox="1"/>
          <p:nvPr/>
        </p:nvSpPr>
        <p:spPr>
          <a:xfrm>
            <a:off x="5569400" y="32294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5</a:t>
            </a:r>
            <a:endParaRPr sz="1500">
              <a:solidFill>
                <a:schemeClr val="lt1"/>
              </a:solidFill>
              <a:latin typeface="Lato"/>
              <a:ea typeface="Lato"/>
              <a:cs typeface="Lato"/>
              <a:sym typeface="Lato"/>
            </a:endParaRPr>
          </a:p>
        </p:txBody>
      </p:sp>
      <p:sp>
        <p:nvSpPr>
          <p:cNvPr id="2134" name="Google Shape;2134;p163"/>
          <p:cNvSpPr txBox="1"/>
          <p:nvPr/>
        </p:nvSpPr>
        <p:spPr>
          <a:xfrm>
            <a:off x="5569400" y="35961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6</a:t>
            </a:r>
            <a:endParaRPr sz="1500">
              <a:solidFill>
                <a:schemeClr val="lt1"/>
              </a:solidFill>
              <a:latin typeface="Lato"/>
              <a:ea typeface="Lato"/>
              <a:cs typeface="Lato"/>
              <a:sym typeface="Lato"/>
            </a:endParaRPr>
          </a:p>
        </p:txBody>
      </p:sp>
      <p:sp>
        <p:nvSpPr>
          <p:cNvPr id="2135" name="Google Shape;2135;p163"/>
          <p:cNvSpPr txBox="1"/>
          <p:nvPr/>
        </p:nvSpPr>
        <p:spPr>
          <a:xfrm>
            <a:off x="5569400" y="396287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7</a:t>
            </a:r>
            <a:endParaRPr sz="1500">
              <a:solidFill>
                <a:schemeClr val="lt1"/>
              </a:solidFill>
              <a:latin typeface="Lato"/>
              <a:ea typeface="Lato"/>
              <a:cs typeface="Lato"/>
              <a:sym typeface="Lato"/>
            </a:endParaRPr>
          </a:p>
        </p:txBody>
      </p:sp>
      <p:sp>
        <p:nvSpPr>
          <p:cNvPr id="2136" name="Google Shape;2136;p163"/>
          <p:cNvSpPr txBox="1"/>
          <p:nvPr/>
        </p:nvSpPr>
        <p:spPr>
          <a:xfrm>
            <a:off x="5569400" y="432960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8</a:t>
            </a:r>
            <a:endParaRPr sz="1500">
              <a:solidFill>
                <a:schemeClr val="lt1"/>
              </a:solidFill>
              <a:latin typeface="Lato"/>
              <a:ea typeface="Lato"/>
              <a:cs typeface="Lato"/>
              <a:sym typeface="Lato"/>
            </a:endParaRPr>
          </a:p>
        </p:txBody>
      </p:sp>
      <p:sp>
        <p:nvSpPr>
          <p:cNvPr id="2137" name="Google Shape;2137;p163"/>
          <p:cNvSpPr txBox="1"/>
          <p:nvPr/>
        </p:nvSpPr>
        <p:spPr>
          <a:xfrm>
            <a:off x="5569400" y="46963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9</a:t>
            </a:r>
            <a:endParaRPr sz="1500">
              <a:solidFill>
                <a:schemeClr val="lt1"/>
              </a:solidFill>
              <a:latin typeface="Lato"/>
              <a:ea typeface="Lato"/>
              <a:cs typeface="Lato"/>
              <a:sym typeface="Lato"/>
            </a:endParaRPr>
          </a:p>
        </p:txBody>
      </p:sp>
      <p:sp>
        <p:nvSpPr>
          <p:cNvPr id="2138" name="Google Shape;2138;p163"/>
          <p:cNvSpPr/>
          <p:nvPr/>
        </p:nvSpPr>
        <p:spPr>
          <a:xfrm>
            <a:off x="3809168" y="1592025"/>
            <a:ext cx="1209300" cy="4083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 de capacité</a:t>
            </a:r>
            <a:endParaRPr sz="1200" b="1">
              <a:latin typeface="Lato"/>
              <a:ea typeface="Lato"/>
              <a:cs typeface="Lato"/>
              <a:sym typeface="Lato"/>
            </a:endParaRPr>
          </a:p>
        </p:txBody>
      </p:sp>
      <p:sp>
        <p:nvSpPr>
          <p:cNvPr id="2139" name="Google Shape;2139;p163"/>
          <p:cNvSpPr/>
          <p:nvPr/>
        </p:nvSpPr>
        <p:spPr>
          <a:xfrm>
            <a:off x="3835993" y="3616600"/>
            <a:ext cx="1209300" cy="4083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 10</a:t>
            </a:r>
            <a:endParaRPr sz="1200" b="1">
              <a:latin typeface="Lato"/>
              <a:ea typeface="Lato"/>
              <a:cs typeface="Lato"/>
              <a:sym typeface="Lato"/>
            </a:endParaRPr>
          </a:p>
        </p:txBody>
      </p:sp>
      <p:cxnSp>
        <p:nvCxnSpPr>
          <p:cNvPr id="2140" name="Google Shape;2140;p163"/>
          <p:cNvCxnSpPr>
            <a:stCxn id="2106" idx="3"/>
            <a:endCxn id="2139" idx="1"/>
          </p:cNvCxnSpPr>
          <p:nvPr/>
        </p:nvCxnSpPr>
        <p:spPr>
          <a:xfrm>
            <a:off x="3344962" y="2984100"/>
            <a:ext cx="491100" cy="836700"/>
          </a:xfrm>
          <a:prstGeom prst="straightConnector1">
            <a:avLst/>
          </a:prstGeom>
          <a:noFill/>
          <a:ln w="19050" cap="flat" cmpd="sng">
            <a:solidFill>
              <a:srgbClr val="FF0000"/>
            </a:solidFill>
            <a:prstDash val="solid"/>
            <a:round/>
            <a:headEnd type="none" w="med" len="med"/>
            <a:tailEnd type="triangle" w="med" len="med"/>
          </a:ln>
        </p:spPr>
      </p:cxnSp>
      <p:cxnSp>
        <p:nvCxnSpPr>
          <p:cNvPr id="2141" name="Google Shape;2141;p163"/>
          <p:cNvCxnSpPr>
            <a:stCxn id="2139" idx="3"/>
            <a:endCxn id="2133" idx="1"/>
          </p:cNvCxnSpPr>
          <p:nvPr/>
        </p:nvCxnSpPr>
        <p:spPr>
          <a:xfrm rot="10800000" flipH="1">
            <a:off x="5045293" y="3402850"/>
            <a:ext cx="524100" cy="417900"/>
          </a:xfrm>
          <a:prstGeom prst="straightConnector1">
            <a:avLst/>
          </a:prstGeom>
          <a:noFill/>
          <a:ln w="19050" cap="flat" cmpd="sng">
            <a:solidFill>
              <a:srgbClr val="FF0000"/>
            </a:solidFill>
            <a:prstDash val="solid"/>
            <a:round/>
            <a:headEnd type="none" w="med" len="med"/>
            <a:tailEnd type="triangle" w="med" len="med"/>
          </a:ln>
        </p:spPr>
      </p:cxnSp>
      <p:cxnSp>
        <p:nvCxnSpPr>
          <p:cNvPr id="2142" name="Google Shape;2142;p163"/>
          <p:cNvCxnSpPr>
            <a:stCxn id="2107" idx="3"/>
            <a:endCxn id="2139" idx="1"/>
          </p:cNvCxnSpPr>
          <p:nvPr/>
        </p:nvCxnSpPr>
        <p:spPr>
          <a:xfrm>
            <a:off x="3344962" y="3402425"/>
            <a:ext cx="491100" cy="418200"/>
          </a:xfrm>
          <a:prstGeom prst="straightConnector1">
            <a:avLst/>
          </a:prstGeom>
          <a:noFill/>
          <a:ln w="19050" cap="flat" cmpd="sng">
            <a:solidFill>
              <a:srgbClr val="FFFF00"/>
            </a:solidFill>
            <a:prstDash val="solid"/>
            <a:round/>
            <a:headEnd type="none" w="med" len="med"/>
            <a:tailEnd type="triangle" w="med" len="med"/>
          </a:ln>
        </p:spPr>
      </p:cxnSp>
      <p:cxnSp>
        <p:nvCxnSpPr>
          <p:cNvPr id="2143" name="Google Shape;2143;p163"/>
          <p:cNvCxnSpPr>
            <a:stCxn id="2139" idx="3"/>
            <a:endCxn id="2128" idx="1"/>
          </p:cNvCxnSpPr>
          <p:nvPr/>
        </p:nvCxnSpPr>
        <p:spPr>
          <a:xfrm rot="10800000" flipH="1">
            <a:off x="5045293" y="1497850"/>
            <a:ext cx="524100" cy="2322900"/>
          </a:xfrm>
          <a:prstGeom prst="straightConnector1">
            <a:avLst/>
          </a:prstGeom>
          <a:noFill/>
          <a:ln w="19050" cap="flat" cmpd="sng">
            <a:solidFill>
              <a:srgbClr val="FFFF00"/>
            </a:solidFill>
            <a:prstDash val="solid"/>
            <a:round/>
            <a:headEnd type="none" w="med" len="med"/>
            <a:tailEnd type="triangle" w="med" len="med"/>
          </a:ln>
        </p:spPr>
      </p:cxnSp>
      <p:cxnSp>
        <p:nvCxnSpPr>
          <p:cNvPr id="2144" name="Google Shape;2144;p163"/>
          <p:cNvCxnSpPr>
            <a:stCxn id="2108" idx="3"/>
            <a:endCxn id="2139" idx="1"/>
          </p:cNvCxnSpPr>
          <p:nvPr/>
        </p:nvCxnSpPr>
        <p:spPr>
          <a:xfrm>
            <a:off x="3344962" y="3820750"/>
            <a:ext cx="491100" cy="0"/>
          </a:xfrm>
          <a:prstGeom prst="straightConnector1">
            <a:avLst/>
          </a:prstGeom>
          <a:noFill/>
          <a:ln w="19050" cap="flat" cmpd="sng">
            <a:solidFill>
              <a:srgbClr val="4A86E8"/>
            </a:solidFill>
            <a:prstDash val="solid"/>
            <a:round/>
            <a:headEnd type="none" w="med" len="med"/>
            <a:tailEnd type="triangle" w="med" len="med"/>
          </a:ln>
        </p:spPr>
      </p:cxnSp>
      <p:cxnSp>
        <p:nvCxnSpPr>
          <p:cNvPr id="2145" name="Google Shape;2145;p163"/>
          <p:cNvCxnSpPr>
            <a:stCxn id="2139" idx="3"/>
            <a:endCxn id="2128" idx="2"/>
          </p:cNvCxnSpPr>
          <p:nvPr/>
        </p:nvCxnSpPr>
        <p:spPr>
          <a:xfrm rot="10800000" flipH="1">
            <a:off x="5045293" y="1671250"/>
            <a:ext cx="636300" cy="2149500"/>
          </a:xfrm>
          <a:prstGeom prst="straightConnector1">
            <a:avLst/>
          </a:prstGeom>
          <a:noFill/>
          <a:ln w="19050" cap="flat" cmpd="sng">
            <a:solidFill>
              <a:srgbClr val="4A86E8"/>
            </a:solidFill>
            <a:prstDash val="solid"/>
            <a:round/>
            <a:headEnd type="none" w="med" len="med"/>
            <a:tailEnd type="triangle" w="med" len="med"/>
          </a:ln>
        </p:spPr>
      </p:cxnSp>
      <p:sp>
        <p:nvSpPr>
          <p:cNvPr id="2146" name="Google Shape;2146;p163"/>
          <p:cNvSpPr/>
          <p:nvPr/>
        </p:nvSpPr>
        <p:spPr>
          <a:xfrm>
            <a:off x="7273650" y="13854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latin typeface="Lato"/>
                <a:ea typeface="Lato"/>
                <a:cs typeface="Lato"/>
                <a:sym typeface="Lato"/>
              </a:rPr>
              <a:t>k : 59</a:t>
            </a:r>
            <a:endParaRPr sz="1000" b="1">
              <a:latin typeface="Lato"/>
              <a:ea typeface="Lato"/>
              <a:cs typeface="Lato"/>
              <a:sym typeface="Lato"/>
            </a:endParaRPr>
          </a:p>
          <a:p>
            <a:pPr marL="0" lvl="0" indent="0" algn="ctr" rtl="0">
              <a:spcBef>
                <a:spcPts val="0"/>
              </a:spcBef>
              <a:spcAft>
                <a:spcPts val="0"/>
              </a:spcAft>
              <a:buNone/>
            </a:pPr>
            <a:r>
              <a:rPr lang="fr" sz="1000" b="1">
                <a:latin typeface="Lato"/>
                <a:ea typeface="Lato"/>
                <a:cs typeface="Lato"/>
                <a:sym typeface="Lato"/>
              </a:rPr>
              <a:t>v : Nord</a:t>
            </a:r>
            <a:endParaRPr sz="1000" b="1">
              <a:latin typeface="Lato"/>
              <a:ea typeface="Lato"/>
              <a:cs typeface="Lato"/>
              <a:sym typeface="Lato"/>
            </a:endParaRPr>
          </a:p>
        </p:txBody>
      </p:sp>
      <p:cxnSp>
        <p:nvCxnSpPr>
          <p:cNvPr id="2147" name="Google Shape;2147;p163"/>
          <p:cNvCxnSpPr>
            <a:stCxn id="2126" idx="3"/>
            <a:endCxn id="2146" idx="1"/>
          </p:cNvCxnSpPr>
          <p:nvPr/>
        </p:nvCxnSpPr>
        <p:spPr>
          <a:xfrm>
            <a:off x="6926775" y="1545750"/>
            <a:ext cx="346800" cy="0"/>
          </a:xfrm>
          <a:prstGeom prst="straightConnector1">
            <a:avLst/>
          </a:prstGeom>
          <a:noFill/>
          <a:ln w="19050" cap="flat" cmpd="sng">
            <a:solidFill>
              <a:srgbClr val="4A86E8"/>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1"/>
        <p:cNvGrpSpPr/>
        <p:nvPr/>
      </p:nvGrpSpPr>
      <p:grpSpPr>
        <a:xfrm>
          <a:off x="0" y="0"/>
          <a:ext cx="0" cy="0"/>
          <a:chOff x="0" y="0"/>
          <a:chExt cx="0" cy="0"/>
        </a:xfrm>
      </p:grpSpPr>
      <p:sp>
        <p:nvSpPr>
          <p:cNvPr id="2152" name="Google Shape;2152;p164"/>
          <p:cNvSpPr txBox="1">
            <a:spLocks noGrp="1"/>
          </p:cNvSpPr>
          <p:nvPr>
            <p:ph type="title"/>
          </p:nvPr>
        </p:nvSpPr>
        <p:spPr>
          <a:xfrm>
            <a:off x="1297500" y="393750"/>
            <a:ext cx="7038900" cy="55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Une table de hachage</a:t>
            </a:r>
            <a:endParaRPr/>
          </a:p>
        </p:txBody>
      </p:sp>
      <p:sp>
        <p:nvSpPr>
          <p:cNvPr id="2153" name="Google Shape;2153;p164"/>
          <p:cNvSpPr/>
          <p:nvPr/>
        </p:nvSpPr>
        <p:spPr>
          <a:xfrm>
            <a:off x="148144" y="2347250"/>
            <a:ext cx="2035200" cy="261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54" name="Google Shape;2154;p164"/>
          <p:cNvSpPr/>
          <p:nvPr/>
        </p:nvSpPr>
        <p:spPr>
          <a:xfrm>
            <a:off x="209492" y="2810550"/>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75</a:t>
            </a:r>
            <a:endParaRPr>
              <a:latin typeface="Lato"/>
              <a:ea typeface="Lato"/>
              <a:cs typeface="Lato"/>
              <a:sym typeface="Lato"/>
            </a:endParaRPr>
          </a:p>
        </p:txBody>
      </p:sp>
      <p:sp>
        <p:nvSpPr>
          <p:cNvPr id="2155" name="Google Shape;2155;p164"/>
          <p:cNvSpPr/>
          <p:nvPr/>
        </p:nvSpPr>
        <p:spPr>
          <a:xfrm>
            <a:off x="209492" y="3228875"/>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50</a:t>
            </a:r>
            <a:endParaRPr>
              <a:latin typeface="Lato"/>
              <a:ea typeface="Lato"/>
              <a:cs typeface="Lato"/>
              <a:sym typeface="Lato"/>
            </a:endParaRPr>
          </a:p>
        </p:txBody>
      </p:sp>
      <p:sp>
        <p:nvSpPr>
          <p:cNvPr id="2156" name="Google Shape;2156;p164"/>
          <p:cNvSpPr/>
          <p:nvPr/>
        </p:nvSpPr>
        <p:spPr>
          <a:xfrm>
            <a:off x="209492" y="3647200"/>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59</a:t>
            </a:r>
            <a:endParaRPr>
              <a:latin typeface="Lato"/>
              <a:ea typeface="Lato"/>
              <a:cs typeface="Lato"/>
              <a:sym typeface="Lato"/>
            </a:endParaRPr>
          </a:p>
        </p:txBody>
      </p:sp>
      <p:sp>
        <p:nvSpPr>
          <p:cNvPr id="2157" name="Google Shape;2157;p164"/>
          <p:cNvSpPr/>
          <p:nvPr/>
        </p:nvSpPr>
        <p:spPr>
          <a:xfrm>
            <a:off x="209492" y="4065525"/>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33</a:t>
            </a:r>
            <a:endParaRPr>
              <a:latin typeface="Lato"/>
              <a:ea typeface="Lato"/>
              <a:cs typeface="Lato"/>
              <a:sym typeface="Lato"/>
            </a:endParaRPr>
          </a:p>
        </p:txBody>
      </p:sp>
      <p:sp>
        <p:nvSpPr>
          <p:cNvPr id="2158" name="Google Shape;2158;p164"/>
          <p:cNvSpPr/>
          <p:nvPr/>
        </p:nvSpPr>
        <p:spPr>
          <a:xfrm>
            <a:off x="209492" y="4483850"/>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83</a:t>
            </a:r>
            <a:endParaRPr>
              <a:latin typeface="Lato"/>
              <a:ea typeface="Lato"/>
              <a:cs typeface="Lato"/>
              <a:sym typeface="Lato"/>
            </a:endParaRPr>
          </a:p>
        </p:txBody>
      </p:sp>
      <p:sp>
        <p:nvSpPr>
          <p:cNvPr id="2159" name="Google Shape;2159;p164"/>
          <p:cNvSpPr/>
          <p:nvPr/>
        </p:nvSpPr>
        <p:spPr>
          <a:xfrm>
            <a:off x="1190575" y="2810550"/>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Paris</a:t>
            </a:r>
            <a:endParaRPr>
              <a:latin typeface="Lato"/>
              <a:ea typeface="Lato"/>
              <a:cs typeface="Lato"/>
              <a:sym typeface="Lato"/>
            </a:endParaRPr>
          </a:p>
        </p:txBody>
      </p:sp>
      <p:sp>
        <p:nvSpPr>
          <p:cNvPr id="2160" name="Google Shape;2160;p164"/>
          <p:cNvSpPr/>
          <p:nvPr/>
        </p:nvSpPr>
        <p:spPr>
          <a:xfrm>
            <a:off x="1190570" y="3228875"/>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Manche</a:t>
            </a:r>
            <a:endParaRPr>
              <a:latin typeface="Lato"/>
              <a:ea typeface="Lato"/>
              <a:cs typeface="Lato"/>
              <a:sym typeface="Lato"/>
            </a:endParaRPr>
          </a:p>
        </p:txBody>
      </p:sp>
      <p:sp>
        <p:nvSpPr>
          <p:cNvPr id="2161" name="Google Shape;2161;p164"/>
          <p:cNvSpPr/>
          <p:nvPr/>
        </p:nvSpPr>
        <p:spPr>
          <a:xfrm>
            <a:off x="1190571" y="3647200"/>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Nord</a:t>
            </a:r>
            <a:endParaRPr>
              <a:latin typeface="Lato"/>
              <a:ea typeface="Lato"/>
              <a:cs typeface="Lato"/>
              <a:sym typeface="Lato"/>
            </a:endParaRPr>
          </a:p>
        </p:txBody>
      </p:sp>
      <p:sp>
        <p:nvSpPr>
          <p:cNvPr id="2162" name="Google Shape;2162;p164"/>
          <p:cNvSpPr/>
          <p:nvPr/>
        </p:nvSpPr>
        <p:spPr>
          <a:xfrm>
            <a:off x="1190575" y="4065525"/>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Gironde</a:t>
            </a:r>
            <a:endParaRPr>
              <a:latin typeface="Lato"/>
              <a:ea typeface="Lato"/>
              <a:cs typeface="Lato"/>
              <a:sym typeface="Lato"/>
            </a:endParaRPr>
          </a:p>
        </p:txBody>
      </p:sp>
      <p:sp>
        <p:nvSpPr>
          <p:cNvPr id="2163" name="Google Shape;2163;p164"/>
          <p:cNvSpPr/>
          <p:nvPr/>
        </p:nvSpPr>
        <p:spPr>
          <a:xfrm>
            <a:off x="1190571" y="4483850"/>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Var</a:t>
            </a:r>
            <a:endParaRPr>
              <a:latin typeface="Lato"/>
              <a:ea typeface="Lato"/>
              <a:cs typeface="Lato"/>
              <a:sym typeface="Lato"/>
            </a:endParaRPr>
          </a:p>
        </p:txBody>
      </p:sp>
      <p:sp>
        <p:nvSpPr>
          <p:cNvPr id="2164" name="Google Shape;2164;p164"/>
          <p:cNvSpPr/>
          <p:nvPr/>
        </p:nvSpPr>
        <p:spPr>
          <a:xfrm>
            <a:off x="203499" y="2409025"/>
            <a:ext cx="496500" cy="3207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Clé</a:t>
            </a:r>
            <a:endParaRPr>
              <a:solidFill>
                <a:schemeClr val="lt1"/>
              </a:solidFill>
              <a:latin typeface="Lato"/>
              <a:ea typeface="Lato"/>
              <a:cs typeface="Lato"/>
              <a:sym typeface="Lato"/>
            </a:endParaRPr>
          </a:p>
        </p:txBody>
      </p:sp>
      <p:sp>
        <p:nvSpPr>
          <p:cNvPr id="2165" name="Google Shape;2165;p164"/>
          <p:cNvSpPr/>
          <p:nvPr/>
        </p:nvSpPr>
        <p:spPr>
          <a:xfrm>
            <a:off x="1190572" y="2409025"/>
            <a:ext cx="862800" cy="3207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Valeur</a:t>
            </a:r>
            <a:endParaRPr>
              <a:solidFill>
                <a:schemeClr val="lt1"/>
              </a:solidFill>
              <a:latin typeface="Lato"/>
              <a:ea typeface="Lato"/>
              <a:cs typeface="Lato"/>
              <a:sym typeface="Lato"/>
            </a:endParaRPr>
          </a:p>
        </p:txBody>
      </p:sp>
      <p:cxnSp>
        <p:nvCxnSpPr>
          <p:cNvPr id="2166" name="Google Shape;2166;p164"/>
          <p:cNvCxnSpPr>
            <a:stCxn id="2154" idx="3"/>
            <a:endCxn id="2159" idx="1"/>
          </p:cNvCxnSpPr>
          <p:nvPr/>
        </p:nvCxnSpPr>
        <p:spPr>
          <a:xfrm>
            <a:off x="693992" y="2984100"/>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2167" name="Google Shape;2167;p164"/>
          <p:cNvCxnSpPr>
            <a:stCxn id="2155" idx="3"/>
            <a:endCxn id="2160" idx="1"/>
          </p:cNvCxnSpPr>
          <p:nvPr/>
        </p:nvCxnSpPr>
        <p:spPr>
          <a:xfrm>
            <a:off x="693992" y="3402425"/>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2168" name="Google Shape;2168;p164"/>
          <p:cNvCxnSpPr>
            <a:stCxn id="2156" idx="3"/>
            <a:endCxn id="2161" idx="1"/>
          </p:cNvCxnSpPr>
          <p:nvPr/>
        </p:nvCxnSpPr>
        <p:spPr>
          <a:xfrm>
            <a:off x="693992" y="3820750"/>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2169" name="Google Shape;2169;p164"/>
          <p:cNvCxnSpPr>
            <a:stCxn id="2157" idx="3"/>
            <a:endCxn id="2162" idx="1"/>
          </p:cNvCxnSpPr>
          <p:nvPr/>
        </p:nvCxnSpPr>
        <p:spPr>
          <a:xfrm>
            <a:off x="693992" y="4239075"/>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2170" name="Google Shape;2170;p164"/>
          <p:cNvCxnSpPr>
            <a:stCxn id="2158" idx="3"/>
            <a:endCxn id="2163" idx="1"/>
          </p:cNvCxnSpPr>
          <p:nvPr/>
        </p:nvCxnSpPr>
        <p:spPr>
          <a:xfrm>
            <a:off x="693992" y="4657400"/>
            <a:ext cx="496500" cy="0"/>
          </a:xfrm>
          <a:prstGeom prst="straightConnector1">
            <a:avLst/>
          </a:prstGeom>
          <a:noFill/>
          <a:ln w="19050" cap="flat" cmpd="sng">
            <a:solidFill>
              <a:srgbClr val="FF0000"/>
            </a:solidFill>
            <a:prstDash val="solid"/>
            <a:round/>
            <a:headEnd type="none" w="med" len="med"/>
            <a:tailEnd type="triangle" w="med" len="med"/>
          </a:ln>
        </p:spPr>
      </p:cxnSp>
      <p:sp>
        <p:nvSpPr>
          <p:cNvPr id="2171" name="Google Shape;2171;p164"/>
          <p:cNvSpPr txBox="1"/>
          <p:nvPr/>
        </p:nvSpPr>
        <p:spPr>
          <a:xfrm>
            <a:off x="446200" y="1921350"/>
            <a:ext cx="1439100" cy="27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Entrée &lt;K,V&gt;</a:t>
            </a:r>
            <a:endParaRPr sz="1500">
              <a:solidFill>
                <a:schemeClr val="lt1"/>
              </a:solidFill>
              <a:latin typeface="Lato"/>
              <a:ea typeface="Lato"/>
              <a:cs typeface="Lato"/>
              <a:sym typeface="Lato"/>
            </a:endParaRPr>
          </a:p>
        </p:txBody>
      </p:sp>
      <p:sp>
        <p:nvSpPr>
          <p:cNvPr id="2172" name="Google Shape;2172;p164"/>
          <p:cNvSpPr/>
          <p:nvPr/>
        </p:nvSpPr>
        <p:spPr>
          <a:xfrm>
            <a:off x="2194012" y="1592025"/>
            <a:ext cx="1439100" cy="4083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key.hashCode()</a:t>
            </a:r>
            <a:endParaRPr sz="1200" b="1">
              <a:latin typeface="Lato"/>
              <a:ea typeface="Lato"/>
              <a:cs typeface="Lato"/>
              <a:sym typeface="Lato"/>
            </a:endParaRPr>
          </a:p>
        </p:txBody>
      </p:sp>
      <p:sp>
        <p:nvSpPr>
          <p:cNvPr id="2173" name="Google Shape;2173;p164"/>
          <p:cNvSpPr/>
          <p:nvPr/>
        </p:nvSpPr>
        <p:spPr>
          <a:xfrm>
            <a:off x="2482162" y="2846250"/>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48625</a:t>
            </a:r>
            <a:endParaRPr sz="1200" b="1">
              <a:latin typeface="Lato"/>
              <a:ea typeface="Lato"/>
              <a:cs typeface="Lato"/>
              <a:sym typeface="Lato"/>
            </a:endParaRPr>
          </a:p>
        </p:txBody>
      </p:sp>
      <p:sp>
        <p:nvSpPr>
          <p:cNvPr id="2174" name="Google Shape;2174;p164"/>
          <p:cNvSpPr/>
          <p:nvPr/>
        </p:nvSpPr>
        <p:spPr>
          <a:xfrm>
            <a:off x="2482162" y="3264575"/>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48690</a:t>
            </a:r>
            <a:endParaRPr sz="1200" b="1">
              <a:latin typeface="Lato"/>
              <a:ea typeface="Lato"/>
              <a:cs typeface="Lato"/>
              <a:sym typeface="Lato"/>
            </a:endParaRPr>
          </a:p>
        </p:txBody>
      </p:sp>
      <p:sp>
        <p:nvSpPr>
          <p:cNvPr id="2175" name="Google Shape;2175;p164"/>
          <p:cNvSpPr/>
          <p:nvPr/>
        </p:nvSpPr>
        <p:spPr>
          <a:xfrm>
            <a:off x="2482162" y="3682900"/>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50610</a:t>
            </a:r>
            <a:endParaRPr sz="1200" b="1">
              <a:latin typeface="Lato"/>
              <a:ea typeface="Lato"/>
              <a:cs typeface="Lato"/>
              <a:sym typeface="Lato"/>
            </a:endParaRPr>
          </a:p>
        </p:txBody>
      </p:sp>
      <p:sp>
        <p:nvSpPr>
          <p:cNvPr id="2176" name="Google Shape;2176;p164"/>
          <p:cNvSpPr/>
          <p:nvPr/>
        </p:nvSpPr>
        <p:spPr>
          <a:xfrm>
            <a:off x="2482162" y="4101225"/>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52629</a:t>
            </a:r>
            <a:endParaRPr sz="1200" b="1">
              <a:latin typeface="Lato"/>
              <a:ea typeface="Lato"/>
              <a:cs typeface="Lato"/>
              <a:sym typeface="Lato"/>
            </a:endParaRPr>
          </a:p>
        </p:txBody>
      </p:sp>
      <p:sp>
        <p:nvSpPr>
          <p:cNvPr id="2177" name="Google Shape;2177;p164"/>
          <p:cNvSpPr/>
          <p:nvPr/>
        </p:nvSpPr>
        <p:spPr>
          <a:xfrm>
            <a:off x="2482162" y="4519550"/>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54615</a:t>
            </a:r>
            <a:endParaRPr sz="1200" b="1">
              <a:latin typeface="Lato"/>
              <a:ea typeface="Lato"/>
              <a:cs typeface="Lato"/>
              <a:sym typeface="Lato"/>
            </a:endParaRPr>
          </a:p>
        </p:txBody>
      </p:sp>
      <p:cxnSp>
        <p:nvCxnSpPr>
          <p:cNvPr id="2178" name="Google Shape;2178;p164"/>
          <p:cNvCxnSpPr>
            <a:stCxn id="2159" idx="3"/>
            <a:endCxn id="2173" idx="1"/>
          </p:cNvCxnSpPr>
          <p:nvPr/>
        </p:nvCxnSpPr>
        <p:spPr>
          <a:xfrm>
            <a:off x="2053375" y="2984100"/>
            <a:ext cx="428700" cy="0"/>
          </a:xfrm>
          <a:prstGeom prst="straightConnector1">
            <a:avLst/>
          </a:prstGeom>
          <a:noFill/>
          <a:ln w="9525" cap="flat" cmpd="sng">
            <a:solidFill>
              <a:schemeClr val="dk2"/>
            </a:solidFill>
            <a:prstDash val="solid"/>
            <a:round/>
            <a:headEnd type="none" w="med" len="med"/>
            <a:tailEnd type="triangle" w="med" len="med"/>
          </a:ln>
        </p:spPr>
      </p:cxnSp>
      <p:cxnSp>
        <p:nvCxnSpPr>
          <p:cNvPr id="2179" name="Google Shape;2179;p164"/>
          <p:cNvCxnSpPr>
            <a:stCxn id="2160" idx="3"/>
            <a:endCxn id="2174" idx="1"/>
          </p:cNvCxnSpPr>
          <p:nvPr/>
        </p:nvCxnSpPr>
        <p:spPr>
          <a:xfrm>
            <a:off x="2053370" y="3402425"/>
            <a:ext cx="428700" cy="0"/>
          </a:xfrm>
          <a:prstGeom prst="straightConnector1">
            <a:avLst/>
          </a:prstGeom>
          <a:noFill/>
          <a:ln w="9525" cap="flat" cmpd="sng">
            <a:solidFill>
              <a:schemeClr val="dk2"/>
            </a:solidFill>
            <a:prstDash val="solid"/>
            <a:round/>
            <a:headEnd type="none" w="med" len="med"/>
            <a:tailEnd type="triangle" w="med" len="med"/>
          </a:ln>
        </p:spPr>
      </p:cxnSp>
      <p:cxnSp>
        <p:nvCxnSpPr>
          <p:cNvPr id="2180" name="Google Shape;2180;p164"/>
          <p:cNvCxnSpPr>
            <a:stCxn id="2161" idx="3"/>
            <a:endCxn id="2175" idx="1"/>
          </p:cNvCxnSpPr>
          <p:nvPr/>
        </p:nvCxnSpPr>
        <p:spPr>
          <a:xfrm>
            <a:off x="2053371" y="3820750"/>
            <a:ext cx="428700" cy="0"/>
          </a:xfrm>
          <a:prstGeom prst="straightConnector1">
            <a:avLst/>
          </a:prstGeom>
          <a:noFill/>
          <a:ln w="9525" cap="flat" cmpd="sng">
            <a:solidFill>
              <a:schemeClr val="dk2"/>
            </a:solidFill>
            <a:prstDash val="solid"/>
            <a:round/>
            <a:headEnd type="none" w="med" len="med"/>
            <a:tailEnd type="triangle" w="med" len="med"/>
          </a:ln>
        </p:spPr>
      </p:cxnSp>
      <p:cxnSp>
        <p:nvCxnSpPr>
          <p:cNvPr id="2181" name="Google Shape;2181;p164"/>
          <p:cNvCxnSpPr>
            <a:stCxn id="2162" idx="3"/>
            <a:endCxn id="2176" idx="1"/>
          </p:cNvCxnSpPr>
          <p:nvPr/>
        </p:nvCxnSpPr>
        <p:spPr>
          <a:xfrm>
            <a:off x="2053375" y="4239075"/>
            <a:ext cx="428700" cy="0"/>
          </a:xfrm>
          <a:prstGeom prst="straightConnector1">
            <a:avLst/>
          </a:prstGeom>
          <a:noFill/>
          <a:ln w="9525" cap="flat" cmpd="sng">
            <a:solidFill>
              <a:schemeClr val="dk2"/>
            </a:solidFill>
            <a:prstDash val="solid"/>
            <a:round/>
            <a:headEnd type="none" w="med" len="med"/>
            <a:tailEnd type="triangle" w="med" len="med"/>
          </a:ln>
        </p:spPr>
      </p:cxnSp>
      <p:cxnSp>
        <p:nvCxnSpPr>
          <p:cNvPr id="2182" name="Google Shape;2182;p164"/>
          <p:cNvCxnSpPr>
            <a:stCxn id="2163" idx="3"/>
            <a:endCxn id="2177" idx="1"/>
          </p:cNvCxnSpPr>
          <p:nvPr/>
        </p:nvCxnSpPr>
        <p:spPr>
          <a:xfrm>
            <a:off x="2053371" y="4657400"/>
            <a:ext cx="428700" cy="0"/>
          </a:xfrm>
          <a:prstGeom prst="straightConnector1">
            <a:avLst/>
          </a:prstGeom>
          <a:noFill/>
          <a:ln w="9525" cap="flat" cmpd="sng">
            <a:solidFill>
              <a:schemeClr val="dk2"/>
            </a:solidFill>
            <a:prstDash val="solid"/>
            <a:round/>
            <a:headEnd type="none" w="med" len="med"/>
            <a:tailEnd type="triangle" w="med" len="med"/>
          </a:ln>
        </p:spPr>
      </p:cxnSp>
      <p:sp>
        <p:nvSpPr>
          <p:cNvPr id="2183" name="Google Shape;2183;p164"/>
          <p:cNvSpPr/>
          <p:nvPr/>
        </p:nvSpPr>
        <p:spPr>
          <a:xfrm>
            <a:off x="5844925" y="1306275"/>
            <a:ext cx="1153200" cy="373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84" name="Google Shape;2184;p164"/>
          <p:cNvSpPr txBox="1"/>
          <p:nvPr/>
        </p:nvSpPr>
        <p:spPr>
          <a:xfrm>
            <a:off x="5640825" y="998759"/>
            <a:ext cx="1551300" cy="27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Table de hachage</a:t>
            </a:r>
            <a:endParaRPr>
              <a:solidFill>
                <a:schemeClr val="lt1"/>
              </a:solidFill>
              <a:latin typeface="Lato"/>
              <a:ea typeface="Lato"/>
              <a:cs typeface="Lato"/>
              <a:sym typeface="Lato"/>
            </a:endParaRPr>
          </a:p>
        </p:txBody>
      </p:sp>
      <p:sp>
        <p:nvSpPr>
          <p:cNvPr id="2185" name="Google Shape;2185;p164"/>
          <p:cNvSpPr/>
          <p:nvPr/>
        </p:nvSpPr>
        <p:spPr>
          <a:xfrm>
            <a:off x="5906175" y="17757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86" name="Google Shape;2186;p164"/>
          <p:cNvSpPr/>
          <p:nvPr/>
        </p:nvSpPr>
        <p:spPr>
          <a:xfrm>
            <a:off x="5911225" y="214245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87" name="Google Shape;2187;p164"/>
          <p:cNvSpPr/>
          <p:nvPr/>
        </p:nvSpPr>
        <p:spPr>
          <a:xfrm>
            <a:off x="5911225" y="250917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88" name="Google Shape;2188;p164"/>
          <p:cNvSpPr/>
          <p:nvPr/>
        </p:nvSpPr>
        <p:spPr>
          <a:xfrm>
            <a:off x="5911225" y="28759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89" name="Google Shape;2189;p164"/>
          <p:cNvSpPr/>
          <p:nvPr/>
        </p:nvSpPr>
        <p:spPr>
          <a:xfrm>
            <a:off x="5911225" y="32426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latin typeface="Lato"/>
                <a:ea typeface="Lato"/>
                <a:cs typeface="Lato"/>
                <a:sym typeface="Lato"/>
              </a:rPr>
              <a:t>k : 75</a:t>
            </a:r>
            <a:endParaRPr sz="1000" b="1">
              <a:latin typeface="Lato"/>
              <a:ea typeface="Lato"/>
              <a:cs typeface="Lato"/>
              <a:sym typeface="Lato"/>
            </a:endParaRPr>
          </a:p>
          <a:p>
            <a:pPr marL="0" lvl="0" indent="0" algn="ctr" rtl="0">
              <a:spcBef>
                <a:spcPts val="0"/>
              </a:spcBef>
              <a:spcAft>
                <a:spcPts val="0"/>
              </a:spcAft>
              <a:buNone/>
            </a:pPr>
            <a:r>
              <a:rPr lang="fr" sz="1000" b="1">
                <a:latin typeface="Lato"/>
                <a:ea typeface="Lato"/>
                <a:cs typeface="Lato"/>
                <a:sym typeface="Lato"/>
              </a:rPr>
              <a:t>v : Paris</a:t>
            </a:r>
            <a:endParaRPr sz="1000" b="1">
              <a:latin typeface="Lato"/>
              <a:ea typeface="Lato"/>
              <a:cs typeface="Lato"/>
              <a:sym typeface="Lato"/>
            </a:endParaRPr>
          </a:p>
        </p:txBody>
      </p:sp>
      <p:sp>
        <p:nvSpPr>
          <p:cNvPr id="2190" name="Google Shape;2190;p164"/>
          <p:cNvSpPr/>
          <p:nvPr/>
        </p:nvSpPr>
        <p:spPr>
          <a:xfrm>
            <a:off x="5906175" y="360935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91" name="Google Shape;2191;p164"/>
          <p:cNvSpPr/>
          <p:nvPr/>
        </p:nvSpPr>
        <p:spPr>
          <a:xfrm>
            <a:off x="5911225" y="397607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92" name="Google Shape;2192;p164"/>
          <p:cNvSpPr/>
          <p:nvPr/>
        </p:nvSpPr>
        <p:spPr>
          <a:xfrm>
            <a:off x="5911225" y="43428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193" name="Google Shape;2193;p164"/>
          <p:cNvSpPr/>
          <p:nvPr/>
        </p:nvSpPr>
        <p:spPr>
          <a:xfrm>
            <a:off x="5906175" y="13854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latin typeface="Lato"/>
                <a:ea typeface="Lato"/>
                <a:cs typeface="Lato"/>
                <a:sym typeface="Lato"/>
              </a:rPr>
              <a:t>k : 50</a:t>
            </a:r>
            <a:endParaRPr sz="1000" b="1">
              <a:latin typeface="Lato"/>
              <a:ea typeface="Lato"/>
              <a:cs typeface="Lato"/>
              <a:sym typeface="Lato"/>
            </a:endParaRPr>
          </a:p>
          <a:p>
            <a:pPr marL="0" lvl="0" indent="0" algn="ctr" rtl="0">
              <a:spcBef>
                <a:spcPts val="0"/>
              </a:spcBef>
              <a:spcAft>
                <a:spcPts val="0"/>
              </a:spcAft>
              <a:buNone/>
            </a:pPr>
            <a:r>
              <a:rPr lang="fr" sz="1000" b="1">
                <a:latin typeface="Lato"/>
                <a:ea typeface="Lato"/>
                <a:cs typeface="Lato"/>
                <a:sym typeface="Lato"/>
              </a:rPr>
              <a:t>v : Manche</a:t>
            </a:r>
            <a:endParaRPr sz="1000" b="1">
              <a:latin typeface="Lato"/>
              <a:ea typeface="Lato"/>
              <a:cs typeface="Lato"/>
              <a:sym typeface="Lato"/>
            </a:endParaRPr>
          </a:p>
        </p:txBody>
      </p:sp>
      <p:sp>
        <p:nvSpPr>
          <p:cNvPr id="2194" name="Google Shape;2194;p164"/>
          <p:cNvSpPr/>
          <p:nvPr/>
        </p:nvSpPr>
        <p:spPr>
          <a:xfrm>
            <a:off x="5906175" y="47095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latin typeface="Lato"/>
                <a:ea typeface="Lato"/>
                <a:cs typeface="Lato"/>
                <a:sym typeface="Lato"/>
              </a:rPr>
              <a:t>key : 33</a:t>
            </a:r>
            <a:endParaRPr sz="1000" b="1">
              <a:latin typeface="Lato"/>
              <a:ea typeface="Lato"/>
              <a:cs typeface="Lato"/>
              <a:sym typeface="Lato"/>
            </a:endParaRPr>
          </a:p>
          <a:p>
            <a:pPr marL="0" lvl="0" indent="0" algn="ctr" rtl="0">
              <a:spcBef>
                <a:spcPts val="0"/>
              </a:spcBef>
              <a:spcAft>
                <a:spcPts val="0"/>
              </a:spcAft>
              <a:buNone/>
            </a:pPr>
            <a:r>
              <a:rPr lang="fr" sz="1000" b="1">
                <a:latin typeface="Lato"/>
                <a:ea typeface="Lato"/>
                <a:cs typeface="Lato"/>
                <a:sym typeface="Lato"/>
              </a:rPr>
              <a:t>v : Gironde</a:t>
            </a:r>
            <a:endParaRPr sz="1000" b="1">
              <a:latin typeface="Lato"/>
              <a:ea typeface="Lato"/>
              <a:cs typeface="Lato"/>
              <a:sym typeface="Lato"/>
            </a:endParaRPr>
          </a:p>
        </p:txBody>
      </p:sp>
      <p:sp>
        <p:nvSpPr>
          <p:cNvPr id="2195" name="Google Shape;2195;p164"/>
          <p:cNvSpPr txBox="1"/>
          <p:nvPr/>
        </p:nvSpPr>
        <p:spPr>
          <a:xfrm>
            <a:off x="5569400" y="13241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0</a:t>
            </a:r>
            <a:endParaRPr sz="1500">
              <a:solidFill>
                <a:schemeClr val="lt1"/>
              </a:solidFill>
              <a:latin typeface="Lato"/>
              <a:ea typeface="Lato"/>
              <a:cs typeface="Lato"/>
              <a:sym typeface="Lato"/>
            </a:endParaRPr>
          </a:p>
        </p:txBody>
      </p:sp>
      <p:sp>
        <p:nvSpPr>
          <p:cNvPr id="2196" name="Google Shape;2196;p164"/>
          <p:cNvSpPr txBox="1"/>
          <p:nvPr/>
        </p:nvSpPr>
        <p:spPr>
          <a:xfrm>
            <a:off x="5569400" y="17625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1</a:t>
            </a:r>
            <a:endParaRPr sz="1500">
              <a:solidFill>
                <a:schemeClr val="lt1"/>
              </a:solidFill>
              <a:latin typeface="Lato"/>
              <a:ea typeface="Lato"/>
              <a:cs typeface="Lato"/>
              <a:sym typeface="Lato"/>
            </a:endParaRPr>
          </a:p>
        </p:txBody>
      </p:sp>
      <p:sp>
        <p:nvSpPr>
          <p:cNvPr id="2197" name="Google Shape;2197;p164"/>
          <p:cNvSpPr txBox="1"/>
          <p:nvPr/>
        </p:nvSpPr>
        <p:spPr>
          <a:xfrm>
            <a:off x="5569400" y="21292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2</a:t>
            </a:r>
            <a:endParaRPr sz="1500">
              <a:solidFill>
                <a:schemeClr val="lt1"/>
              </a:solidFill>
              <a:latin typeface="Lato"/>
              <a:ea typeface="Lato"/>
              <a:cs typeface="Lato"/>
              <a:sym typeface="Lato"/>
            </a:endParaRPr>
          </a:p>
        </p:txBody>
      </p:sp>
      <p:sp>
        <p:nvSpPr>
          <p:cNvPr id="2198" name="Google Shape;2198;p164"/>
          <p:cNvSpPr txBox="1"/>
          <p:nvPr/>
        </p:nvSpPr>
        <p:spPr>
          <a:xfrm>
            <a:off x="5569400" y="249597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3</a:t>
            </a:r>
            <a:endParaRPr sz="1500">
              <a:solidFill>
                <a:schemeClr val="lt1"/>
              </a:solidFill>
              <a:latin typeface="Lato"/>
              <a:ea typeface="Lato"/>
              <a:cs typeface="Lato"/>
              <a:sym typeface="Lato"/>
            </a:endParaRPr>
          </a:p>
        </p:txBody>
      </p:sp>
      <p:sp>
        <p:nvSpPr>
          <p:cNvPr id="2199" name="Google Shape;2199;p164"/>
          <p:cNvSpPr txBox="1"/>
          <p:nvPr/>
        </p:nvSpPr>
        <p:spPr>
          <a:xfrm>
            <a:off x="5569400" y="286270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4</a:t>
            </a:r>
            <a:endParaRPr sz="1500">
              <a:solidFill>
                <a:schemeClr val="lt1"/>
              </a:solidFill>
              <a:latin typeface="Lato"/>
              <a:ea typeface="Lato"/>
              <a:cs typeface="Lato"/>
              <a:sym typeface="Lato"/>
            </a:endParaRPr>
          </a:p>
        </p:txBody>
      </p:sp>
      <p:sp>
        <p:nvSpPr>
          <p:cNvPr id="2200" name="Google Shape;2200;p164"/>
          <p:cNvSpPr txBox="1"/>
          <p:nvPr/>
        </p:nvSpPr>
        <p:spPr>
          <a:xfrm>
            <a:off x="5569400" y="32294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5</a:t>
            </a:r>
            <a:endParaRPr sz="1500">
              <a:solidFill>
                <a:schemeClr val="lt1"/>
              </a:solidFill>
              <a:latin typeface="Lato"/>
              <a:ea typeface="Lato"/>
              <a:cs typeface="Lato"/>
              <a:sym typeface="Lato"/>
            </a:endParaRPr>
          </a:p>
        </p:txBody>
      </p:sp>
      <p:sp>
        <p:nvSpPr>
          <p:cNvPr id="2201" name="Google Shape;2201;p164"/>
          <p:cNvSpPr txBox="1"/>
          <p:nvPr/>
        </p:nvSpPr>
        <p:spPr>
          <a:xfrm>
            <a:off x="5569400" y="35961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6</a:t>
            </a:r>
            <a:endParaRPr sz="1500">
              <a:solidFill>
                <a:schemeClr val="lt1"/>
              </a:solidFill>
              <a:latin typeface="Lato"/>
              <a:ea typeface="Lato"/>
              <a:cs typeface="Lato"/>
              <a:sym typeface="Lato"/>
            </a:endParaRPr>
          </a:p>
        </p:txBody>
      </p:sp>
      <p:sp>
        <p:nvSpPr>
          <p:cNvPr id="2202" name="Google Shape;2202;p164"/>
          <p:cNvSpPr txBox="1"/>
          <p:nvPr/>
        </p:nvSpPr>
        <p:spPr>
          <a:xfrm>
            <a:off x="5569400" y="396287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7</a:t>
            </a:r>
            <a:endParaRPr sz="1500">
              <a:solidFill>
                <a:schemeClr val="lt1"/>
              </a:solidFill>
              <a:latin typeface="Lato"/>
              <a:ea typeface="Lato"/>
              <a:cs typeface="Lato"/>
              <a:sym typeface="Lato"/>
            </a:endParaRPr>
          </a:p>
        </p:txBody>
      </p:sp>
      <p:sp>
        <p:nvSpPr>
          <p:cNvPr id="2203" name="Google Shape;2203;p164"/>
          <p:cNvSpPr txBox="1"/>
          <p:nvPr/>
        </p:nvSpPr>
        <p:spPr>
          <a:xfrm>
            <a:off x="5569400" y="432960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8</a:t>
            </a:r>
            <a:endParaRPr sz="1500">
              <a:solidFill>
                <a:schemeClr val="lt1"/>
              </a:solidFill>
              <a:latin typeface="Lato"/>
              <a:ea typeface="Lato"/>
              <a:cs typeface="Lato"/>
              <a:sym typeface="Lato"/>
            </a:endParaRPr>
          </a:p>
        </p:txBody>
      </p:sp>
      <p:sp>
        <p:nvSpPr>
          <p:cNvPr id="2204" name="Google Shape;2204;p164"/>
          <p:cNvSpPr txBox="1"/>
          <p:nvPr/>
        </p:nvSpPr>
        <p:spPr>
          <a:xfrm>
            <a:off x="5569400" y="46963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9</a:t>
            </a:r>
            <a:endParaRPr sz="1500">
              <a:solidFill>
                <a:schemeClr val="lt1"/>
              </a:solidFill>
              <a:latin typeface="Lato"/>
              <a:ea typeface="Lato"/>
              <a:cs typeface="Lato"/>
              <a:sym typeface="Lato"/>
            </a:endParaRPr>
          </a:p>
        </p:txBody>
      </p:sp>
      <p:sp>
        <p:nvSpPr>
          <p:cNvPr id="2205" name="Google Shape;2205;p164"/>
          <p:cNvSpPr/>
          <p:nvPr/>
        </p:nvSpPr>
        <p:spPr>
          <a:xfrm>
            <a:off x="3809168" y="1592025"/>
            <a:ext cx="1209300" cy="4083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 de capacité</a:t>
            </a:r>
            <a:endParaRPr sz="1200" b="1">
              <a:latin typeface="Lato"/>
              <a:ea typeface="Lato"/>
              <a:cs typeface="Lato"/>
              <a:sym typeface="Lato"/>
            </a:endParaRPr>
          </a:p>
        </p:txBody>
      </p:sp>
      <p:sp>
        <p:nvSpPr>
          <p:cNvPr id="2206" name="Google Shape;2206;p164"/>
          <p:cNvSpPr/>
          <p:nvPr/>
        </p:nvSpPr>
        <p:spPr>
          <a:xfrm>
            <a:off x="3835993" y="3616600"/>
            <a:ext cx="1209300" cy="4083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 10</a:t>
            </a:r>
            <a:endParaRPr sz="1200" b="1">
              <a:latin typeface="Lato"/>
              <a:ea typeface="Lato"/>
              <a:cs typeface="Lato"/>
              <a:sym typeface="Lato"/>
            </a:endParaRPr>
          </a:p>
        </p:txBody>
      </p:sp>
      <p:cxnSp>
        <p:nvCxnSpPr>
          <p:cNvPr id="2207" name="Google Shape;2207;p164"/>
          <p:cNvCxnSpPr>
            <a:stCxn id="2173" idx="3"/>
            <a:endCxn id="2206" idx="1"/>
          </p:cNvCxnSpPr>
          <p:nvPr/>
        </p:nvCxnSpPr>
        <p:spPr>
          <a:xfrm>
            <a:off x="3344962" y="2984100"/>
            <a:ext cx="491100" cy="836700"/>
          </a:xfrm>
          <a:prstGeom prst="straightConnector1">
            <a:avLst/>
          </a:prstGeom>
          <a:noFill/>
          <a:ln w="19050" cap="flat" cmpd="sng">
            <a:solidFill>
              <a:srgbClr val="FF0000"/>
            </a:solidFill>
            <a:prstDash val="solid"/>
            <a:round/>
            <a:headEnd type="none" w="med" len="med"/>
            <a:tailEnd type="triangle" w="med" len="med"/>
          </a:ln>
        </p:spPr>
      </p:cxnSp>
      <p:cxnSp>
        <p:nvCxnSpPr>
          <p:cNvPr id="2208" name="Google Shape;2208;p164"/>
          <p:cNvCxnSpPr>
            <a:stCxn id="2206" idx="3"/>
            <a:endCxn id="2200" idx="1"/>
          </p:cNvCxnSpPr>
          <p:nvPr/>
        </p:nvCxnSpPr>
        <p:spPr>
          <a:xfrm rot="10800000" flipH="1">
            <a:off x="5045293" y="3402850"/>
            <a:ext cx="524100" cy="417900"/>
          </a:xfrm>
          <a:prstGeom prst="straightConnector1">
            <a:avLst/>
          </a:prstGeom>
          <a:noFill/>
          <a:ln w="19050" cap="flat" cmpd="sng">
            <a:solidFill>
              <a:srgbClr val="FF0000"/>
            </a:solidFill>
            <a:prstDash val="solid"/>
            <a:round/>
            <a:headEnd type="none" w="med" len="med"/>
            <a:tailEnd type="triangle" w="med" len="med"/>
          </a:ln>
        </p:spPr>
      </p:cxnSp>
      <p:cxnSp>
        <p:nvCxnSpPr>
          <p:cNvPr id="2209" name="Google Shape;2209;p164"/>
          <p:cNvCxnSpPr>
            <a:stCxn id="2174" idx="3"/>
            <a:endCxn id="2206" idx="1"/>
          </p:cNvCxnSpPr>
          <p:nvPr/>
        </p:nvCxnSpPr>
        <p:spPr>
          <a:xfrm>
            <a:off x="3344962" y="3402425"/>
            <a:ext cx="491100" cy="418200"/>
          </a:xfrm>
          <a:prstGeom prst="straightConnector1">
            <a:avLst/>
          </a:prstGeom>
          <a:noFill/>
          <a:ln w="19050" cap="flat" cmpd="sng">
            <a:solidFill>
              <a:srgbClr val="FFFF00"/>
            </a:solidFill>
            <a:prstDash val="solid"/>
            <a:round/>
            <a:headEnd type="none" w="med" len="med"/>
            <a:tailEnd type="triangle" w="med" len="med"/>
          </a:ln>
        </p:spPr>
      </p:cxnSp>
      <p:cxnSp>
        <p:nvCxnSpPr>
          <p:cNvPr id="2210" name="Google Shape;2210;p164"/>
          <p:cNvCxnSpPr>
            <a:stCxn id="2206" idx="3"/>
            <a:endCxn id="2195" idx="1"/>
          </p:cNvCxnSpPr>
          <p:nvPr/>
        </p:nvCxnSpPr>
        <p:spPr>
          <a:xfrm rot="10800000" flipH="1">
            <a:off x="5045293" y="1497850"/>
            <a:ext cx="524100" cy="2322900"/>
          </a:xfrm>
          <a:prstGeom prst="straightConnector1">
            <a:avLst/>
          </a:prstGeom>
          <a:noFill/>
          <a:ln w="19050" cap="flat" cmpd="sng">
            <a:solidFill>
              <a:srgbClr val="FFFF00"/>
            </a:solidFill>
            <a:prstDash val="solid"/>
            <a:round/>
            <a:headEnd type="none" w="med" len="med"/>
            <a:tailEnd type="triangle" w="med" len="med"/>
          </a:ln>
        </p:spPr>
      </p:cxnSp>
      <p:cxnSp>
        <p:nvCxnSpPr>
          <p:cNvPr id="2211" name="Google Shape;2211;p164"/>
          <p:cNvCxnSpPr>
            <a:stCxn id="2175" idx="3"/>
            <a:endCxn id="2206" idx="1"/>
          </p:cNvCxnSpPr>
          <p:nvPr/>
        </p:nvCxnSpPr>
        <p:spPr>
          <a:xfrm>
            <a:off x="3344962" y="3820750"/>
            <a:ext cx="491100" cy="0"/>
          </a:xfrm>
          <a:prstGeom prst="straightConnector1">
            <a:avLst/>
          </a:prstGeom>
          <a:noFill/>
          <a:ln w="19050" cap="flat" cmpd="sng">
            <a:solidFill>
              <a:srgbClr val="4A86E8"/>
            </a:solidFill>
            <a:prstDash val="solid"/>
            <a:round/>
            <a:headEnd type="none" w="med" len="med"/>
            <a:tailEnd type="triangle" w="med" len="med"/>
          </a:ln>
        </p:spPr>
      </p:cxnSp>
      <p:cxnSp>
        <p:nvCxnSpPr>
          <p:cNvPr id="2212" name="Google Shape;2212;p164"/>
          <p:cNvCxnSpPr>
            <a:stCxn id="2206" idx="3"/>
            <a:endCxn id="2195" idx="2"/>
          </p:cNvCxnSpPr>
          <p:nvPr/>
        </p:nvCxnSpPr>
        <p:spPr>
          <a:xfrm rot="10800000" flipH="1">
            <a:off x="5045293" y="1671250"/>
            <a:ext cx="636300" cy="2149500"/>
          </a:xfrm>
          <a:prstGeom prst="straightConnector1">
            <a:avLst/>
          </a:prstGeom>
          <a:noFill/>
          <a:ln w="19050" cap="flat" cmpd="sng">
            <a:solidFill>
              <a:srgbClr val="4A86E8"/>
            </a:solidFill>
            <a:prstDash val="solid"/>
            <a:round/>
            <a:headEnd type="none" w="med" len="med"/>
            <a:tailEnd type="triangle" w="med" len="med"/>
          </a:ln>
        </p:spPr>
      </p:cxnSp>
      <p:cxnSp>
        <p:nvCxnSpPr>
          <p:cNvPr id="2213" name="Google Shape;2213;p164"/>
          <p:cNvCxnSpPr>
            <a:stCxn id="2176" idx="3"/>
            <a:endCxn id="2206" idx="1"/>
          </p:cNvCxnSpPr>
          <p:nvPr/>
        </p:nvCxnSpPr>
        <p:spPr>
          <a:xfrm rot="10800000" flipH="1">
            <a:off x="3344962" y="3820875"/>
            <a:ext cx="491100" cy="418200"/>
          </a:xfrm>
          <a:prstGeom prst="straightConnector1">
            <a:avLst/>
          </a:prstGeom>
          <a:noFill/>
          <a:ln w="19050" cap="flat" cmpd="sng">
            <a:solidFill>
              <a:srgbClr val="00FF00"/>
            </a:solidFill>
            <a:prstDash val="solid"/>
            <a:round/>
            <a:headEnd type="none" w="med" len="med"/>
            <a:tailEnd type="triangle" w="med" len="med"/>
          </a:ln>
        </p:spPr>
      </p:cxnSp>
      <p:cxnSp>
        <p:nvCxnSpPr>
          <p:cNvPr id="2214" name="Google Shape;2214;p164"/>
          <p:cNvCxnSpPr>
            <a:stCxn id="2206" idx="3"/>
            <a:endCxn id="2204" idx="1"/>
          </p:cNvCxnSpPr>
          <p:nvPr/>
        </p:nvCxnSpPr>
        <p:spPr>
          <a:xfrm>
            <a:off x="5045293" y="3820750"/>
            <a:ext cx="524100" cy="1049100"/>
          </a:xfrm>
          <a:prstGeom prst="straightConnector1">
            <a:avLst/>
          </a:prstGeom>
          <a:noFill/>
          <a:ln w="19050" cap="flat" cmpd="sng">
            <a:solidFill>
              <a:srgbClr val="00FF00"/>
            </a:solidFill>
            <a:prstDash val="solid"/>
            <a:round/>
            <a:headEnd type="none" w="med" len="med"/>
            <a:tailEnd type="triangle" w="med" len="med"/>
          </a:ln>
        </p:spPr>
      </p:cxnSp>
      <p:cxnSp>
        <p:nvCxnSpPr>
          <p:cNvPr id="2215" name="Google Shape;2215;p164"/>
          <p:cNvCxnSpPr>
            <a:stCxn id="2177" idx="3"/>
            <a:endCxn id="2206" idx="1"/>
          </p:cNvCxnSpPr>
          <p:nvPr/>
        </p:nvCxnSpPr>
        <p:spPr>
          <a:xfrm rot="10800000" flipH="1">
            <a:off x="3344962" y="3820700"/>
            <a:ext cx="491100" cy="836700"/>
          </a:xfrm>
          <a:prstGeom prst="straightConnector1">
            <a:avLst/>
          </a:prstGeom>
          <a:noFill/>
          <a:ln w="19050" cap="flat" cmpd="sng">
            <a:solidFill>
              <a:srgbClr val="FF00FF"/>
            </a:solidFill>
            <a:prstDash val="solid"/>
            <a:round/>
            <a:headEnd type="none" w="med" len="med"/>
            <a:tailEnd type="triangle" w="med" len="med"/>
          </a:ln>
        </p:spPr>
      </p:cxnSp>
      <p:cxnSp>
        <p:nvCxnSpPr>
          <p:cNvPr id="2216" name="Google Shape;2216;p164"/>
          <p:cNvCxnSpPr>
            <a:stCxn id="2206" idx="3"/>
            <a:endCxn id="2201" idx="0"/>
          </p:cNvCxnSpPr>
          <p:nvPr/>
        </p:nvCxnSpPr>
        <p:spPr>
          <a:xfrm rot="10800000" flipH="1">
            <a:off x="5045293" y="3596050"/>
            <a:ext cx="636300" cy="224700"/>
          </a:xfrm>
          <a:prstGeom prst="straightConnector1">
            <a:avLst/>
          </a:prstGeom>
          <a:noFill/>
          <a:ln w="19050" cap="flat" cmpd="sng">
            <a:solidFill>
              <a:srgbClr val="FF00FF"/>
            </a:solidFill>
            <a:prstDash val="solid"/>
            <a:round/>
            <a:headEnd type="none" w="med" len="med"/>
            <a:tailEnd type="triangle" w="med" len="med"/>
          </a:ln>
        </p:spPr>
      </p:cxnSp>
      <p:sp>
        <p:nvSpPr>
          <p:cNvPr id="2217" name="Google Shape;2217;p164"/>
          <p:cNvSpPr/>
          <p:nvPr/>
        </p:nvSpPr>
        <p:spPr>
          <a:xfrm>
            <a:off x="7273650" y="13854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latin typeface="Lato"/>
                <a:ea typeface="Lato"/>
                <a:cs typeface="Lato"/>
                <a:sym typeface="Lato"/>
              </a:rPr>
              <a:t>k : 59</a:t>
            </a:r>
            <a:endParaRPr sz="1000" b="1">
              <a:latin typeface="Lato"/>
              <a:ea typeface="Lato"/>
              <a:cs typeface="Lato"/>
              <a:sym typeface="Lato"/>
            </a:endParaRPr>
          </a:p>
          <a:p>
            <a:pPr marL="0" lvl="0" indent="0" algn="ctr" rtl="0">
              <a:spcBef>
                <a:spcPts val="0"/>
              </a:spcBef>
              <a:spcAft>
                <a:spcPts val="0"/>
              </a:spcAft>
              <a:buNone/>
            </a:pPr>
            <a:r>
              <a:rPr lang="fr" sz="1000" b="1">
                <a:latin typeface="Lato"/>
                <a:ea typeface="Lato"/>
                <a:cs typeface="Lato"/>
                <a:sym typeface="Lato"/>
              </a:rPr>
              <a:t>v : Nord</a:t>
            </a:r>
            <a:endParaRPr sz="1000" b="1">
              <a:latin typeface="Lato"/>
              <a:ea typeface="Lato"/>
              <a:cs typeface="Lato"/>
              <a:sym typeface="Lato"/>
            </a:endParaRPr>
          </a:p>
        </p:txBody>
      </p:sp>
      <p:cxnSp>
        <p:nvCxnSpPr>
          <p:cNvPr id="2218" name="Google Shape;2218;p164"/>
          <p:cNvCxnSpPr>
            <a:stCxn id="2193" idx="3"/>
            <a:endCxn id="2217" idx="1"/>
          </p:cNvCxnSpPr>
          <p:nvPr/>
        </p:nvCxnSpPr>
        <p:spPr>
          <a:xfrm>
            <a:off x="6926775" y="1545750"/>
            <a:ext cx="346800" cy="0"/>
          </a:xfrm>
          <a:prstGeom prst="straightConnector1">
            <a:avLst/>
          </a:prstGeom>
          <a:noFill/>
          <a:ln w="19050" cap="flat" cmpd="sng">
            <a:solidFill>
              <a:srgbClr val="4A86E8"/>
            </a:solidFill>
            <a:prstDash val="solid"/>
            <a:round/>
            <a:headEnd type="none" w="med" len="med"/>
            <a:tailEnd type="triangle" w="med" len="med"/>
          </a:ln>
        </p:spPr>
      </p:cxnSp>
      <p:sp>
        <p:nvSpPr>
          <p:cNvPr id="2219" name="Google Shape;2219;p164"/>
          <p:cNvSpPr/>
          <p:nvPr/>
        </p:nvSpPr>
        <p:spPr>
          <a:xfrm>
            <a:off x="7237650" y="32426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latin typeface="Lato"/>
                <a:ea typeface="Lato"/>
                <a:cs typeface="Lato"/>
                <a:sym typeface="Lato"/>
              </a:rPr>
              <a:t>k : 50</a:t>
            </a:r>
            <a:endParaRPr sz="1000" b="1">
              <a:latin typeface="Lato"/>
              <a:ea typeface="Lato"/>
              <a:cs typeface="Lato"/>
              <a:sym typeface="Lato"/>
            </a:endParaRPr>
          </a:p>
          <a:p>
            <a:pPr marL="0" lvl="0" indent="0" algn="ctr" rtl="0">
              <a:spcBef>
                <a:spcPts val="0"/>
              </a:spcBef>
              <a:spcAft>
                <a:spcPts val="0"/>
              </a:spcAft>
              <a:buNone/>
            </a:pPr>
            <a:r>
              <a:rPr lang="fr" sz="1000" b="1">
                <a:latin typeface="Lato"/>
                <a:ea typeface="Lato"/>
                <a:cs typeface="Lato"/>
                <a:sym typeface="Lato"/>
              </a:rPr>
              <a:t>v : Manche</a:t>
            </a:r>
            <a:endParaRPr sz="1000" b="1">
              <a:latin typeface="Lato"/>
              <a:ea typeface="Lato"/>
              <a:cs typeface="Lato"/>
              <a:sym typeface="Lato"/>
            </a:endParaRPr>
          </a:p>
        </p:txBody>
      </p:sp>
      <p:cxnSp>
        <p:nvCxnSpPr>
          <p:cNvPr id="2220" name="Google Shape;2220;p164"/>
          <p:cNvCxnSpPr>
            <a:endCxn id="2219" idx="1"/>
          </p:cNvCxnSpPr>
          <p:nvPr/>
        </p:nvCxnSpPr>
        <p:spPr>
          <a:xfrm>
            <a:off x="6890850" y="3402975"/>
            <a:ext cx="346800" cy="0"/>
          </a:xfrm>
          <a:prstGeom prst="straightConnector1">
            <a:avLst/>
          </a:prstGeom>
          <a:noFill/>
          <a:ln w="19050" cap="flat" cmpd="sng">
            <a:solidFill>
              <a:srgbClr val="FF00FF"/>
            </a:solidFill>
            <a:prstDash val="solid"/>
            <a:round/>
            <a:headEnd type="none" w="med" len="med"/>
            <a:tailEnd type="triangle" w="med" len="med"/>
          </a:ln>
        </p:spPr>
      </p:cxnSp>
      <p:sp>
        <p:nvSpPr>
          <p:cNvPr id="2221" name="Google Shape;2221;p164"/>
          <p:cNvSpPr/>
          <p:nvPr/>
        </p:nvSpPr>
        <p:spPr>
          <a:xfrm>
            <a:off x="2364725" y="1183825"/>
            <a:ext cx="3005700" cy="3857700"/>
          </a:xfrm>
          <a:prstGeom prst="ellipse">
            <a:avLst/>
          </a:prstGeom>
          <a:noFill/>
          <a:ln w="2857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222" name="Google Shape;2222;p164"/>
          <p:cNvSpPr txBox="1"/>
          <p:nvPr/>
        </p:nvSpPr>
        <p:spPr>
          <a:xfrm>
            <a:off x="2849975" y="857202"/>
            <a:ext cx="2035200" cy="27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rgbClr val="FF0000"/>
                </a:solidFill>
                <a:latin typeface="Lato"/>
                <a:ea typeface="Lato"/>
                <a:cs typeface="Lato"/>
                <a:sym typeface="Lato"/>
              </a:rPr>
              <a:t>Structure de routage</a:t>
            </a:r>
            <a:endParaRPr sz="1500">
              <a:solidFill>
                <a:srgbClr val="FF0000"/>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6"/>
        <p:cNvGrpSpPr/>
        <p:nvPr/>
      </p:nvGrpSpPr>
      <p:grpSpPr>
        <a:xfrm>
          <a:off x="0" y="0"/>
          <a:ext cx="0" cy="0"/>
          <a:chOff x="0" y="0"/>
          <a:chExt cx="0" cy="0"/>
        </a:xfrm>
      </p:grpSpPr>
      <p:sp>
        <p:nvSpPr>
          <p:cNvPr id="2227" name="Google Shape;2227;p165"/>
          <p:cNvSpPr/>
          <p:nvPr/>
        </p:nvSpPr>
        <p:spPr>
          <a:xfrm>
            <a:off x="969500" y="928700"/>
            <a:ext cx="2939100" cy="4214700"/>
          </a:xfrm>
          <a:prstGeom prst="rect">
            <a:avLst/>
          </a:prstGeom>
          <a:noFill/>
          <a:ln w="28575"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228" name="Google Shape;2228;p165"/>
          <p:cNvSpPr txBox="1">
            <a:spLocks noGrp="1"/>
          </p:cNvSpPr>
          <p:nvPr>
            <p:ph type="title"/>
          </p:nvPr>
        </p:nvSpPr>
        <p:spPr>
          <a:xfrm>
            <a:off x="1297500" y="393750"/>
            <a:ext cx="7038900" cy="55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Une table de hachage</a:t>
            </a:r>
            <a:endParaRPr/>
          </a:p>
        </p:txBody>
      </p:sp>
      <p:sp>
        <p:nvSpPr>
          <p:cNvPr id="2229" name="Google Shape;2229;p165"/>
          <p:cNvSpPr/>
          <p:nvPr/>
        </p:nvSpPr>
        <p:spPr>
          <a:xfrm>
            <a:off x="1303525" y="1326675"/>
            <a:ext cx="1153200" cy="373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230" name="Google Shape;2230;p165"/>
          <p:cNvSpPr txBox="1"/>
          <p:nvPr/>
        </p:nvSpPr>
        <p:spPr>
          <a:xfrm>
            <a:off x="1099425" y="1019159"/>
            <a:ext cx="1551300" cy="27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Table de hachage</a:t>
            </a:r>
            <a:endParaRPr>
              <a:solidFill>
                <a:schemeClr val="lt1"/>
              </a:solidFill>
              <a:latin typeface="Lato"/>
              <a:ea typeface="Lato"/>
              <a:cs typeface="Lato"/>
              <a:sym typeface="Lato"/>
            </a:endParaRPr>
          </a:p>
        </p:txBody>
      </p:sp>
      <p:sp>
        <p:nvSpPr>
          <p:cNvPr id="2231" name="Google Shape;2231;p165"/>
          <p:cNvSpPr/>
          <p:nvPr/>
        </p:nvSpPr>
        <p:spPr>
          <a:xfrm>
            <a:off x="1364775" y="17961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232" name="Google Shape;2232;p165"/>
          <p:cNvSpPr/>
          <p:nvPr/>
        </p:nvSpPr>
        <p:spPr>
          <a:xfrm>
            <a:off x="1369825" y="216285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233" name="Google Shape;2233;p165"/>
          <p:cNvSpPr/>
          <p:nvPr/>
        </p:nvSpPr>
        <p:spPr>
          <a:xfrm>
            <a:off x="1369825" y="252957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234" name="Google Shape;2234;p165"/>
          <p:cNvSpPr/>
          <p:nvPr/>
        </p:nvSpPr>
        <p:spPr>
          <a:xfrm>
            <a:off x="1369825" y="28963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235" name="Google Shape;2235;p165"/>
          <p:cNvSpPr/>
          <p:nvPr/>
        </p:nvSpPr>
        <p:spPr>
          <a:xfrm>
            <a:off x="1369825" y="32630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latin typeface="Lato"/>
                <a:ea typeface="Lato"/>
                <a:cs typeface="Lato"/>
                <a:sym typeface="Lato"/>
              </a:rPr>
              <a:t>k : 75</a:t>
            </a:r>
            <a:endParaRPr sz="1000" b="1">
              <a:latin typeface="Lato"/>
              <a:ea typeface="Lato"/>
              <a:cs typeface="Lato"/>
              <a:sym typeface="Lato"/>
            </a:endParaRPr>
          </a:p>
          <a:p>
            <a:pPr marL="0" lvl="0" indent="0" algn="ctr" rtl="0">
              <a:spcBef>
                <a:spcPts val="0"/>
              </a:spcBef>
              <a:spcAft>
                <a:spcPts val="0"/>
              </a:spcAft>
              <a:buNone/>
            </a:pPr>
            <a:r>
              <a:rPr lang="fr" sz="1000" b="1">
                <a:latin typeface="Lato"/>
                <a:ea typeface="Lato"/>
                <a:cs typeface="Lato"/>
                <a:sym typeface="Lato"/>
              </a:rPr>
              <a:t>v : Paris</a:t>
            </a:r>
            <a:endParaRPr sz="1000" b="1">
              <a:latin typeface="Lato"/>
              <a:ea typeface="Lato"/>
              <a:cs typeface="Lato"/>
              <a:sym typeface="Lato"/>
            </a:endParaRPr>
          </a:p>
        </p:txBody>
      </p:sp>
      <p:sp>
        <p:nvSpPr>
          <p:cNvPr id="2236" name="Google Shape;2236;p165"/>
          <p:cNvSpPr/>
          <p:nvPr/>
        </p:nvSpPr>
        <p:spPr>
          <a:xfrm>
            <a:off x="1364775" y="362975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237" name="Google Shape;2237;p165"/>
          <p:cNvSpPr/>
          <p:nvPr/>
        </p:nvSpPr>
        <p:spPr>
          <a:xfrm>
            <a:off x="1369825" y="399647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238" name="Google Shape;2238;p165"/>
          <p:cNvSpPr/>
          <p:nvPr/>
        </p:nvSpPr>
        <p:spPr>
          <a:xfrm>
            <a:off x="1369825" y="43632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239" name="Google Shape;2239;p165"/>
          <p:cNvSpPr/>
          <p:nvPr/>
        </p:nvSpPr>
        <p:spPr>
          <a:xfrm>
            <a:off x="1364775" y="14058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latin typeface="Lato"/>
                <a:ea typeface="Lato"/>
                <a:cs typeface="Lato"/>
                <a:sym typeface="Lato"/>
              </a:rPr>
              <a:t>k : 50</a:t>
            </a:r>
            <a:endParaRPr sz="1000" b="1">
              <a:latin typeface="Lato"/>
              <a:ea typeface="Lato"/>
              <a:cs typeface="Lato"/>
              <a:sym typeface="Lato"/>
            </a:endParaRPr>
          </a:p>
          <a:p>
            <a:pPr marL="0" lvl="0" indent="0" algn="ctr" rtl="0">
              <a:spcBef>
                <a:spcPts val="0"/>
              </a:spcBef>
              <a:spcAft>
                <a:spcPts val="0"/>
              </a:spcAft>
              <a:buNone/>
            </a:pPr>
            <a:r>
              <a:rPr lang="fr" sz="1000" b="1">
                <a:latin typeface="Lato"/>
                <a:ea typeface="Lato"/>
                <a:cs typeface="Lato"/>
                <a:sym typeface="Lato"/>
              </a:rPr>
              <a:t>v : Manche</a:t>
            </a:r>
            <a:endParaRPr sz="1000" b="1">
              <a:latin typeface="Lato"/>
              <a:ea typeface="Lato"/>
              <a:cs typeface="Lato"/>
              <a:sym typeface="Lato"/>
            </a:endParaRPr>
          </a:p>
        </p:txBody>
      </p:sp>
      <p:sp>
        <p:nvSpPr>
          <p:cNvPr id="2240" name="Google Shape;2240;p165"/>
          <p:cNvSpPr/>
          <p:nvPr/>
        </p:nvSpPr>
        <p:spPr>
          <a:xfrm>
            <a:off x="1364775" y="47299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latin typeface="Lato"/>
                <a:ea typeface="Lato"/>
                <a:cs typeface="Lato"/>
                <a:sym typeface="Lato"/>
              </a:rPr>
              <a:t>key : 33</a:t>
            </a:r>
            <a:endParaRPr sz="1000" b="1">
              <a:latin typeface="Lato"/>
              <a:ea typeface="Lato"/>
              <a:cs typeface="Lato"/>
              <a:sym typeface="Lato"/>
            </a:endParaRPr>
          </a:p>
          <a:p>
            <a:pPr marL="0" lvl="0" indent="0" algn="ctr" rtl="0">
              <a:spcBef>
                <a:spcPts val="0"/>
              </a:spcBef>
              <a:spcAft>
                <a:spcPts val="0"/>
              </a:spcAft>
              <a:buNone/>
            </a:pPr>
            <a:r>
              <a:rPr lang="fr" sz="1000" b="1">
                <a:latin typeface="Lato"/>
                <a:ea typeface="Lato"/>
                <a:cs typeface="Lato"/>
                <a:sym typeface="Lato"/>
              </a:rPr>
              <a:t>v : Gironde</a:t>
            </a:r>
            <a:endParaRPr sz="1000" b="1">
              <a:latin typeface="Lato"/>
              <a:ea typeface="Lato"/>
              <a:cs typeface="Lato"/>
              <a:sym typeface="Lato"/>
            </a:endParaRPr>
          </a:p>
        </p:txBody>
      </p:sp>
      <p:sp>
        <p:nvSpPr>
          <p:cNvPr id="2241" name="Google Shape;2241;p165"/>
          <p:cNvSpPr txBox="1"/>
          <p:nvPr/>
        </p:nvSpPr>
        <p:spPr>
          <a:xfrm>
            <a:off x="1028000" y="13445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0</a:t>
            </a:r>
            <a:endParaRPr sz="1500">
              <a:solidFill>
                <a:schemeClr val="lt1"/>
              </a:solidFill>
              <a:latin typeface="Lato"/>
              <a:ea typeface="Lato"/>
              <a:cs typeface="Lato"/>
              <a:sym typeface="Lato"/>
            </a:endParaRPr>
          </a:p>
        </p:txBody>
      </p:sp>
      <p:sp>
        <p:nvSpPr>
          <p:cNvPr id="2242" name="Google Shape;2242;p165"/>
          <p:cNvSpPr txBox="1"/>
          <p:nvPr/>
        </p:nvSpPr>
        <p:spPr>
          <a:xfrm>
            <a:off x="1028000" y="17829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1</a:t>
            </a:r>
            <a:endParaRPr sz="1500">
              <a:solidFill>
                <a:schemeClr val="lt1"/>
              </a:solidFill>
              <a:latin typeface="Lato"/>
              <a:ea typeface="Lato"/>
              <a:cs typeface="Lato"/>
              <a:sym typeface="Lato"/>
            </a:endParaRPr>
          </a:p>
        </p:txBody>
      </p:sp>
      <p:sp>
        <p:nvSpPr>
          <p:cNvPr id="2243" name="Google Shape;2243;p165"/>
          <p:cNvSpPr txBox="1"/>
          <p:nvPr/>
        </p:nvSpPr>
        <p:spPr>
          <a:xfrm>
            <a:off x="1028000" y="21496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2</a:t>
            </a:r>
            <a:endParaRPr sz="1500">
              <a:solidFill>
                <a:schemeClr val="lt1"/>
              </a:solidFill>
              <a:latin typeface="Lato"/>
              <a:ea typeface="Lato"/>
              <a:cs typeface="Lato"/>
              <a:sym typeface="Lato"/>
            </a:endParaRPr>
          </a:p>
        </p:txBody>
      </p:sp>
      <p:sp>
        <p:nvSpPr>
          <p:cNvPr id="2244" name="Google Shape;2244;p165"/>
          <p:cNvSpPr txBox="1"/>
          <p:nvPr/>
        </p:nvSpPr>
        <p:spPr>
          <a:xfrm>
            <a:off x="1028000" y="251637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3</a:t>
            </a:r>
            <a:endParaRPr sz="1500">
              <a:solidFill>
                <a:schemeClr val="lt1"/>
              </a:solidFill>
              <a:latin typeface="Lato"/>
              <a:ea typeface="Lato"/>
              <a:cs typeface="Lato"/>
              <a:sym typeface="Lato"/>
            </a:endParaRPr>
          </a:p>
        </p:txBody>
      </p:sp>
      <p:sp>
        <p:nvSpPr>
          <p:cNvPr id="2245" name="Google Shape;2245;p165"/>
          <p:cNvSpPr txBox="1"/>
          <p:nvPr/>
        </p:nvSpPr>
        <p:spPr>
          <a:xfrm>
            <a:off x="1028000" y="288310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4</a:t>
            </a:r>
            <a:endParaRPr sz="1500">
              <a:solidFill>
                <a:schemeClr val="lt1"/>
              </a:solidFill>
              <a:latin typeface="Lato"/>
              <a:ea typeface="Lato"/>
              <a:cs typeface="Lato"/>
              <a:sym typeface="Lato"/>
            </a:endParaRPr>
          </a:p>
        </p:txBody>
      </p:sp>
      <p:sp>
        <p:nvSpPr>
          <p:cNvPr id="2246" name="Google Shape;2246;p165"/>
          <p:cNvSpPr txBox="1"/>
          <p:nvPr/>
        </p:nvSpPr>
        <p:spPr>
          <a:xfrm>
            <a:off x="1028000" y="32498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5</a:t>
            </a:r>
            <a:endParaRPr sz="1500">
              <a:solidFill>
                <a:schemeClr val="lt1"/>
              </a:solidFill>
              <a:latin typeface="Lato"/>
              <a:ea typeface="Lato"/>
              <a:cs typeface="Lato"/>
              <a:sym typeface="Lato"/>
            </a:endParaRPr>
          </a:p>
        </p:txBody>
      </p:sp>
      <p:sp>
        <p:nvSpPr>
          <p:cNvPr id="2247" name="Google Shape;2247;p165"/>
          <p:cNvSpPr txBox="1"/>
          <p:nvPr/>
        </p:nvSpPr>
        <p:spPr>
          <a:xfrm>
            <a:off x="1028000" y="36165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6</a:t>
            </a:r>
            <a:endParaRPr sz="1500">
              <a:solidFill>
                <a:schemeClr val="lt1"/>
              </a:solidFill>
              <a:latin typeface="Lato"/>
              <a:ea typeface="Lato"/>
              <a:cs typeface="Lato"/>
              <a:sym typeface="Lato"/>
            </a:endParaRPr>
          </a:p>
        </p:txBody>
      </p:sp>
      <p:sp>
        <p:nvSpPr>
          <p:cNvPr id="2248" name="Google Shape;2248;p165"/>
          <p:cNvSpPr txBox="1"/>
          <p:nvPr/>
        </p:nvSpPr>
        <p:spPr>
          <a:xfrm>
            <a:off x="1028000" y="398327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7</a:t>
            </a:r>
            <a:endParaRPr sz="1500">
              <a:solidFill>
                <a:schemeClr val="lt1"/>
              </a:solidFill>
              <a:latin typeface="Lato"/>
              <a:ea typeface="Lato"/>
              <a:cs typeface="Lato"/>
              <a:sym typeface="Lato"/>
            </a:endParaRPr>
          </a:p>
        </p:txBody>
      </p:sp>
      <p:sp>
        <p:nvSpPr>
          <p:cNvPr id="2249" name="Google Shape;2249;p165"/>
          <p:cNvSpPr txBox="1"/>
          <p:nvPr/>
        </p:nvSpPr>
        <p:spPr>
          <a:xfrm>
            <a:off x="1028000" y="435000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8</a:t>
            </a:r>
            <a:endParaRPr sz="1500">
              <a:solidFill>
                <a:schemeClr val="lt1"/>
              </a:solidFill>
              <a:latin typeface="Lato"/>
              <a:ea typeface="Lato"/>
              <a:cs typeface="Lato"/>
              <a:sym typeface="Lato"/>
            </a:endParaRPr>
          </a:p>
        </p:txBody>
      </p:sp>
      <p:sp>
        <p:nvSpPr>
          <p:cNvPr id="2250" name="Google Shape;2250;p165"/>
          <p:cNvSpPr txBox="1"/>
          <p:nvPr/>
        </p:nvSpPr>
        <p:spPr>
          <a:xfrm>
            <a:off x="1028000" y="47167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9</a:t>
            </a:r>
            <a:endParaRPr sz="1500">
              <a:solidFill>
                <a:schemeClr val="lt1"/>
              </a:solidFill>
              <a:latin typeface="Lato"/>
              <a:ea typeface="Lato"/>
              <a:cs typeface="Lato"/>
              <a:sym typeface="Lato"/>
            </a:endParaRPr>
          </a:p>
        </p:txBody>
      </p:sp>
      <p:sp>
        <p:nvSpPr>
          <p:cNvPr id="2251" name="Google Shape;2251;p165"/>
          <p:cNvSpPr/>
          <p:nvPr/>
        </p:nvSpPr>
        <p:spPr>
          <a:xfrm>
            <a:off x="2732250" y="14058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latin typeface="Lato"/>
                <a:ea typeface="Lato"/>
                <a:cs typeface="Lato"/>
                <a:sym typeface="Lato"/>
              </a:rPr>
              <a:t>k : 59</a:t>
            </a:r>
            <a:endParaRPr sz="1000" b="1">
              <a:latin typeface="Lato"/>
              <a:ea typeface="Lato"/>
              <a:cs typeface="Lato"/>
              <a:sym typeface="Lato"/>
            </a:endParaRPr>
          </a:p>
          <a:p>
            <a:pPr marL="0" lvl="0" indent="0" algn="ctr" rtl="0">
              <a:spcBef>
                <a:spcPts val="0"/>
              </a:spcBef>
              <a:spcAft>
                <a:spcPts val="0"/>
              </a:spcAft>
              <a:buNone/>
            </a:pPr>
            <a:r>
              <a:rPr lang="fr" sz="1000" b="1">
                <a:latin typeface="Lato"/>
                <a:ea typeface="Lato"/>
                <a:cs typeface="Lato"/>
                <a:sym typeface="Lato"/>
              </a:rPr>
              <a:t>v : Nord</a:t>
            </a:r>
            <a:endParaRPr sz="1000" b="1">
              <a:latin typeface="Lato"/>
              <a:ea typeface="Lato"/>
              <a:cs typeface="Lato"/>
              <a:sym typeface="Lato"/>
            </a:endParaRPr>
          </a:p>
        </p:txBody>
      </p:sp>
      <p:cxnSp>
        <p:nvCxnSpPr>
          <p:cNvPr id="2252" name="Google Shape;2252;p165"/>
          <p:cNvCxnSpPr>
            <a:stCxn id="2239" idx="3"/>
            <a:endCxn id="2251" idx="1"/>
          </p:cNvCxnSpPr>
          <p:nvPr/>
        </p:nvCxnSpPr>
        <p:spPr>
          <a:xfrm>
            <a:off x="2385375" y="1566150"/>
            <a:ext cx="346800" cy="0"/>
          </a:xfrm>
          <a:prstGeom prst="straightConnector1">
            <a:avLst/>
          </a:prstGeom>
          <a:noFill/>
          <a:ln w="19050" cap="flat" cmpd="sng">
            <a:solidFill>
              <a:srgbClr val="4A86E8"/>
            </a:solidFill>
            <a:prstDash val="solid"/>
            <a:round/>
            <a:headEnd type="none" w="med" len="med"/>
            <a:tailEnd type="triangle" w="med" len="med"/>
          </a:ln>
        </p:spPr>
      </p:cxnSp>
      <p:sp>
        <p:nvSpPr>
          <p:cNvPr id="2253" name="Google Shape;2253;p165"/>
          <p:cNvSpPr/>
          <p:nvPr/>
        </p:nvSpPr>
        <p:spPr>
          <a:xfrm>
            <a:off x="2696250" y="32630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latin typeface="Lato"/>
                <a:ea typeface="Lato"/>
                <a:cs typeface="Lato"/>
                <a:sym typeface="Lato"/>
              </a:rPr>
              <a:t>k : 50</a:t>
            </a:r>
            <a:endParaRPr sz="1000" b="1">
              <a:latin typeface="Lato"/>
              <a:ea typeface="Lato"/>
              <a:cs typeface="Lato"/>
              <a:sym typeface="Lato"/>
            </a:endParaRPr>
          </a:p>
          <a:p>
            <a:pPr marL="0" lvl="0" indent="0" algn="ctr" rtl="0">
              <a:spcBef>
                <a:spcPts val="0"/>
              </a:spcBef>
              <a:spcAft>
                <a:spcPts val="0"/>
              </a:spcAft>
              <a:buNone/>
            </a:pPr>
            <a:r>
              <a:rPr lang="fr" sz="1000" b="1">
                <a:latin typeface="Lato"/>
                <a:ea typeface="Lato"/>
                <a:cs typeface="Lato"/>
                <a:sym typeface="Lato"/>
              </a:rPr>
              <a:t>v : Manche</a:t>
            </a:r>
            <a:endParaRPr sz="1000" b="1">
              <a:latin typeface="Lato"/>
              <a:ea typeface="Lato"/>
              <a:cs typeface="Lato"/>
              <a:sym typeface="Lato"/>
            </a:endParaRPr>
          </a:p>
        </p:txBody>
      </p:sp>
      <p:cxnSp>
        <p:nvCxnSpPr>
          <p:cNvPr id="2254" name="Google Shape;2254;p165"/>
          <p:cNvCxnSpPr>
            <a:endCxn id="2253" idx="1"/>
          </p:cNvCxnSpPr>
          <p:nvPr/>
        </p:nvCxnSpPr>
        <p:spPr>
          <a:xfrm>
            <a:off x="2349450" y="3423375"/>
            <a:ext cx="346800" cy="0"/>
          </a:xfrm>
          <a:prstGeom prst="straightConnector1">
            <a:avLst/>
          </a:prstGeom>
          <a:noFill/>
          <a:ln w="19050" cap="flat" cmpd="sng">
            <a:solidFill>
              <a:srgbClr val="FF00FF"/>
            </a:solidFill>
            <a:prstDash val="solid"/>
            <a:round/>
            <a:headEnd type="none" w="med" len="med"/>
            <a:tailEnd type="triangle" w="med" len="med"/>
          </a:ln>
        </p:spPr>
      </p:cxnSp>
      <p:sp>
        <p:nvSpPr>
          <p:cNvPr id="2255" name="Google Shape;2255;p165"/>
          <p:cNvSpPr txBox="1"/>
          <p:nvPr/>
        </p:nvSpPr>
        <p:spPr>
          <a:xfrm>
            <a:off x="2796250" y="928700"/>
            <a:ext cx="1194000" cy="32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b="1">
                <a:solidFill>
                  <a:srgbClr val="FF0000"/>
                </a:solidFill>
                <a:latin typeface="Lato"/>
                <a:ea typeface="Lato"/>
                <a:cs typeface="Lato"/>
                <a:sym typeface="Lato"/>
              </a:rPr>
              <a:t>Index Global</a:t>
            </a:r>
            <a:endParaRPr sz="1300" b="1">
              <a:solidFill>
                <a:srgbClr val="FF0000"/>
              </a:solidFill>
              <a:latin typeface="Lato"/>
              <a:ea typeface="Lato"/>
              <a:cs typeface="Lato"/>
              <a:sym typeface="Lato"/>
            </a:endParaRPr>
          </a:p>
        </p:txBody>
      </p:sp>
      <p:sp>
        <p:nvSpPr>
          <p:cNvPr id="2256" name="Google Shape;2256;p165"/>
          <p:cNvSpPr/>
          <p:nvPr/>
        </p:nvSpPr>
        <p:spPr>
          <a:xfrm>
            <a:off x="5832450" y="1438350"/>
            <a:ext cx="1306200" cy="275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Ordinateur 1</a:t>
            </a:r>
            <a:endParaRPr sz="1200" b="1">
              <a:latin typeface="Lato"/>
              <a:ea typeface="Lato"/>
              <a:cs typeface="Lato"/>
              <a:sym typeface="Lato"/>
            </a:endParaRPr>
          </a:p>
        </p:txBody>
      </p:sp>
      <p:sp>
        <p:nvSpPr>
          <p:cNvPr id="2257" name="Google Shape;2257;p165"/>
          <p:cNvSpPr/>
          <p:nvPr/>
        </p:nvSpPr>
        <p:spPr>
          <a:xfrm>
            <a:off x="5832450" y="1828675"/>
            <a:ext cx="1306200" cy="275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Ordinateur 2</a:t>
            </a:r>
            <a:endParaRPr sz="1200" b="1">
              <a:latin typeface="Lato"/>
              <a:ea typeface="Lato"/>
              <a:cs typeface="Lato"/>
              <a:sym typeface="Lato"/>
            </a:endParaRPr>
          </a:p>
        </p:txBody>
      </p:sp>
      <p:sp>
        <p:nvSpPr>
          <p:cNvPr id="2258" name="Google Shape;2258;p165"/>
          <p:cNvSpPr/>
          <p:nvPr/>
        </p:nvSpPr>
        <p:spPr>
          <a:xfrm>
            <a:off x="5832450" y="2219000"/>
            <a:ext cx="1306200" cy="275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Ordinateur 3</a:t>
            </a:r>
            <a:endParaRPr sz="1200" b="1">
              <a:latin typeface="Lato"/>
              <a:ea typeface="Lato"/>
              <a:cs typeface="Lato"/>
              <a:sym typeface="Lato"/>
            </a:endParaRPr>
          </a:p>
        </p:txBody>
      </p:sp>
      <p:sp>
        <p:nvSpPr>
          <p:cNvPr id="2259" name="Google Shape;2259;p165"/>
          <p:cNvSpPr/>
          <p:nvPr/>
        </p:nvSpPr>
        <p:spPr>
          <a:xfrm>
            <a:off x="5832450" y="2573925"/>
            <a:ext cx="1306200" cy="275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Ordinateur 4</a:t>
            </a:r>
            <a:endParaRPr sz="1200" b="1">
              <a:latin typeface="Lato"/>
              <a:ea typeface="Lato"/>
              <a:cs typeface="Lato"/>
              <a:sym typeface="Lato"/>
            </a:endParaRPr>
          </a:p>
        </p:txBody>
      </p:sp>
      <p:sp>
        <p:nvSpPr>
          <p:cNvPr id="2260" name="Google Shape;2260;p165"/>
          <p:cNvSpPr/>
          <p:nvPr/>
        </p:nvSpPr>
        <p:spPr>
          <a:xfrm>
            <a:off x="5832450" y="2928850"/>
            <a:ext cx="1306200" cy="275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Ordinateur 5</a:t>
            </a:r>
            <a:endParaRPr sz="1200" b="1">
              <a:latin typeface="Lato"/>
              <a:ea typeface="Lato"/>
              <a:cs typeface="Lato"/>
              <a:sym typeface="Lato"/>
            </a:endParaRPr>
          </a:p>
        </p:txBody>
      </p:sp>
      <p:sp>
        <p:nvSpPr>
          <p:cNvPr id="2261" name="Google Shape;2261;p165"/>
          <p:cNvSpPr/>
          <p:nvPr/>
        </p:nvSpPr>
        <p:spPr>
          <a:xfrm>
            <a:off x="5832450" y="3288559"/>
            <a:ext cx="1306200" cy="275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Ordinateur 6</a:t>
            </a:r>
            <a:endParaRPr sz="1200" b="1">
              <a:latin typeface="Lato"/>
              <a:ea typeface="Lato"/>
              <a:cs typeface="Lato"/>
              <a:sym typeface="Lato"/>
            </a:endParaRPr>
          </a:p>
        </p:txBody>
      </p:sp>
      <p:sp>
        <p:nvSpPr>
          <p:cNvPr id="2262" name="Google Shape;2262;p165"/>
          <p:cNvSpPr/>
          <p:nvPr/>
        </p:nvSpPr>
        <p:spPr>
          <a:xfrm>
            <a:off x="5832450" y="3648250"/>
            <a:ext cx="1306200" cy="275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Ordinateur 7</a:t>
            </a:r>
            <a:endParaRPr sz="1200" b="1">
              <a:latin typeface="Lato"/>
              <a:ea typeface="Lato"/>
              <a:cs typeface="Lato"/>
              <a:sym typeface="Lato"/>
            </a:endParaRPr>
          </a:p>
        </p:txBody>
      </p:sp>
      <p:sp>
        <p:nvSpPr>
          <p:cNvPr id="2263" name="Google Shape;2263;p165"/>
          <p:cNvSpPr/>
          <p:nvPr/>
        </p:nvSpPr>
        <p:spPr>
          <a:xfrm>
            <a:off x="5832450" y="4003175"/>
            <a:ext cx="1306200" cy="275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Ordinateur 8</a:t>
            </a:r>
            <a:endParaRPr sz="1200" b="1">
              <a:latin typeface="Lato"/>
              <a:ea typeface="Lato"/>
              <a:cs typeface="Lato"/>
              <a:sym typeface="Lato"/>
            </a:endParaRPr>
          </a:p>
        </p:txBody>
      </p:sp>
      <p:sp>
        <p:nvSpPr>
          <p:cNvPr id="2264" name="Google Shape;2264;p165"/>
          <p:cNvSpPr/>
          <p:nvPr/>
        </p:nvSpPr>
        <p:spPr>
          <a:xfrm>
            <a:off x="5832450" y="4358100"/>
            <a:ext cx="1306200" cy="275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Ordinateur 9</a:t>
            </a:r>
            <a:endParaRPr sz="1200" b="1">
              <a:latin typeface="Lato"/>
              <a:ea typeface="Lato"/>
              <a:cs typeface="Lato"/>
              <a:sym typeface="Lato"/>
            </a:endParaRPr>
          </a:p>
        </p:txBody>
      </p:sp>
      <p:sp>
        <p:nvSpPr>
          <p:cNvPr id="2265" name="Google Shape;2265;p165"/>
          <p:cNvSpPr/>
          <p:nvPr/>
        </p:nvSpPr>
        <p:spPr>
          <a:xfrm>
            <a:off x="5832450" y="4713025"/>
            <a:ext cx="1306200" cy="275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Ordinateur 10</a:t>
            </a:r>
            <a:endParaRPr sz="1200" b="1">
              <a:latin typeface="Lato"/>
              <a:ea typeface="Lato"/>
              <a:cs typeface="Lato"/>
              <a:sym typeface="Lato"/>
            </a:endParaRPr>
          </a:p>
        </p:txBody>
      </p:sp>
      <p:sp>
        <p:nvSpPr>
          <p:cNvPr id="2266" name="Google Shape;2266;p165"/>
          <p:cNvSpPr/>
          <p:nvPr/>
        </p:nvSpPr>
        <p:spPr>
          <a:xfrm>
            <a:off x="1252400" y="1364950"/>
            <a:ext cx="3636000" cy="417900"/>
          </a:xfrm>
          <a:prstGeom prst="rect">
            <a:avLst/>
          </a:prstGeom>
          <a:noFill/>
          <a:ln w="28575" cap="flat" cmpd="sng">
            <a:solidFill>
              <a:schemeClr val="lt2"/>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267" name="Google Shape;2267;p165"/>
          <p:cNvSpPr txBox="1"/>
          <p:nvPr/>
        </p:nvSpPr>
        <p:spPr>
          <a:xfrm>
            <a:off x="4061025" y="1019150"/>
            <a:ext cx="1194000" cy="32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b="1">
                <a:solidFill>
                  <a:schemeClr val="lt2"/>
                </a:solidFill>
                <a:latin typeface="Lato"/>
                <a:ea typeface="Lato"/>
                <a:cs typeface="Lato"/>
                <a:sym typeface="Lato"/>
              </a:rPr>
              <a:t>Index Local</a:t>
            </a:r>
            <a:endParaRPr sz="1300" b="1">
              <a:solidFill>
                <a:schemeClr val="lt2"/>
              </a:solidFill>
              <a:latin typeface="Lato"/>
              <a:ea typeface="Lato"/>
              <a:cs typeface="Lato"/>
              <a:sym typeface="Lato"/>
            </a:endParaRPr>
          </a:p>
        </p:txBody>
      </p:sp>
      <p:cxnSp>
        <p:nvCxnSpPr>
          <p:cNvPr id="2268" name="Google Shape;2268;p165"/>
          <p:cNvCxnSpPr>
            <a:stCxn id="2266" idx="3"/>
            <a:endCxn id="2256" idx="1"/>
          </p:cNvCxnSpPr>
          <p:nvPr/>
        </p:nvCxnSpPr>
        <p:spPr>
          <a:xfrm>
            <a:off x="4888400" y="1573900"/>
            <a:ext cx="944100" cy="2400"/>
          </a:xfrm>
          <a:prstGeom prst="straightConnector1">
            <a:avLst/>
          </a:prstGeom>
          <a:noFill/>
          <a:ln w="9525" cap="flat" cmpd="sng">
            <a:solidFill>
              <a:schemeClr val="dk2"/>
            </a:solidFill>
            <a:prstDash val="solid"/>
            <a:round/>
            <a:headEnd type="none" w="med" len="med"/>
            <a:tailEnd type="triangle" w="med" len="med"/>
          </a:ln>
        </p:spPr>
      </p:cxnSp>
      <p:cxnSp>
        <p:nvCxnSpPr>
          <p:cNvPr id="2269" name="Google Shape;2269;p165"/>
          <p:cNvCxnSpPr>
            <a:stCxn id="2253" idx="3"/>
            <a:endCxn id="2261" idx="1"/>
          </p:cNvCxnSpPr>
          <p:nvPr/>
        </p:nvCxnSpPr>
        <p:spPr>
          <a:xfrm>
            <a:off x="3716850" y="3423375"/>
            <a:ext cx="2115600" cy="3000"/>
          </a:xfrm>
          <a:prstGeom prst="straightConnector1">
            <a:avLst/>
          </a:prstGeom>
          <a:noFill/>
          <a:ln w="9525" cap="flat" cmpd="sng">
            <a:solidFill>
              <a:schemeClr val="dk2"/>
            </a:solidFill>
            <a:prstDash val="solid"/>
            <a:round/>
            <a:headEnd type="none" w="med" len="med"/>
            <a:tailEnd type="triangle" w="med" len="med"/>
          </a:ln>
        </p:spPr>
      </p:cxnSp>
      <p:sp>
        <p:nvSpPr>
          <p:cNvPr id="2270" name="Google Shape;2270;p165"/>
          <p:cNvSpPr txBox="1"/>
          <p:nvPr/>
        </p:nvSpPr>
        <p:spPr>
          <a:xfrm>
            <a:off x="6723925" y="865400"/>
            <a:ext cx="1194000" cy="32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b="1">
                <a:solidFill>
                  <a:schemeClr val="lt2"/>
                </a:solidFill>
                <a:latin typeface="Lato"/>
                <a:ea typeface="Lato"/>
                <a:cs typeface="Lato"/>
                <a:sym typeface="Lato"/>
              </a:rPr>
              <a:t>Index Local</a:t>
            </a:r>
            <a:endParaRPr sz="1300" b="1">
              <a:solidFill>
                <a:schemeClr val="lt2"/>
              </a:solidFill>
              <a:latin typeface="Lato"/>
              <a:ea typeface="Lato"/>
              <a:cs typeface="Lato"/>
              <a:sym typeface="Lato"/>
            </a:endParaRPr>
          </a:p>
        </p:txBody>
      </p:sp>
      <p:cxnSp>
        <p:nvCxnSpPr>
          <p:cNvPr id="2271" name="Google Shape;2271;p165"/>
          <p:cNvCxnSpPr>
            <a:stCxn id="2270" idx="2"/>
            <a:endCxn id="2256" idx="0"/>
          </p:cNvCxnSpPr>
          <p:nvPr/>
        </p:nvCxnSpPr>
        <p:spPr>
          <a:xfrm flipH="1">
            <a:off x="6485425" y="1186100"/>
            <a:ext cx="835500" cy="252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275"/>
        <p:cNvGrpSpPr/>
        <p:nvPr/>
      </p:nvGrpSpPr>
      <p:grpSpPr>
        <a:xfrm>
          <a:off x="0" y="0"/>
          <a:ext cx="0" cy="0"/>
          <a:chOff x="0" y="0"/>
          <a:chExt cx="0" cy="0"/>
        </a:xfrm>
      </p:grpSpPr>
      <p:sp>
        <p:nvSpPr>
          <p:cNvPr id="2276" name="Google Shape;2276;p16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solidFill>
                  <a:schemeClr val="dk1"/>
                </a:solidFill>
              </a:rPr>
              <a:t>Google File System (GFS)</a:t>
            </a:r>
            <a:endParaRPr>
              <a:solidFill>
                <a:schemeClr val="dk1"/>
              </a:solidFill>
            </a:endParaRPr>
          </a:p>
        </p:txBody>
      </p:sp>
      <p:pic>
        <p:nvPicPr>
          <p:cNvPr id="2277" name="Google Shape;2277;p166"/>
          <p:cNvPicPr preferRelativeResize="0"/>
          <p:nvPr/>
        </p:nvPicPr>
        <p:blipFill>
          <a:blip r:embed="rId3">
            <a:alphaModFix/>
          </a:blip>
          <a:stretch>
            <a:fillRect/>
          </a:stretch>
        </p:blipFill>
        <p:spPr>
          <a:xfrm>
            <a:off x="1600725" y="1235725"/>
            <a:ext cx="5942526" cy="35308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1"/>
        <p:cNvGrpSpPr/>
        <p:nvPr/>
      </p:nvGrpSpPr>
      <p:grpSpPr>
        <a:xfrm>
          <a:off x="0" y="0"/>
          <a:ext cx="0" cy="0"/>
          <a:chOff x="0" y="0"/>
          <a:chExt cx="0" cy="0"/>
        </a:xfrm>
      </p:grpSpPr>
      <p:sp>
        <p:nvSpPr>
          <p:cNvPr id="2282" name="Google Shape;2282;p167"/>
          <p:cNvSpPr txBox="1">
            <a:spLocks noGrp="1"/>
          </p:cNvSpPr>
          <p:nvPr>
            <p:ph type="title"/>
          </p:nvPr>
        </p:nvSpPr>
        <p:spPr>
          <a:xfrm>
            <a:off x="1348525" y="363150"/>
            <a:ext cx="38562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Création d’une table de hachage en C#</a:t>
            </a:r>
            <a:endParaRPr/>
          </a:p>
        </p:txBody>
      </p:sp>
      <p:pic>
        <p:nvPicPr>
          <p:cNvPr id="2283" name="Google Shape;2283;p167"/>
          <p:cNvPicPr preferRelativeResize="0"/>
          <p:nvPr/>
        </p:nvPicPr>
        <p:blipFill>
          <a:blip r:embed="rId3">
            <a:alphaModFix/>
          </a:blip>
          <a:stretch>
            <a:fillRect/>
          </a:stretch>
        </p:blipFill>
        <p:spPr>
          <a:xfrm>
            <a:off x="5765375" y="36175"/>
            <a:ext cx="2762748" cy="5071151"/>
          </a:xfrm>
          <a:prstGeom prst="rect">
            <a:avLst/>
          </a:prstGeom>
          <a:noFill/>
          <a:ln>
            <a:noFill/>
          </a:ln>
        </p:spPr>
      </p:pic>
      <p:sp>
        <p:nvSpPr>
          <p:cNvPr id="2284" name="Google Shape;2284;p167"/>
          <p:cNvSpPr txBox="1"/>
          <p:nvPr/>
        </p:nvSpPr>
        <p:spPr>
          <a:xfrm>
            <a:off x="1122600" y="3816800"/>
            <a:ext cx="4184100" cy="6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u="sng">
                <a:solidFill>
                  <a:schemeClr val="hlink"/>
                </a:solidFill>
                <a:latin typeface="Lato"/>
                <a:ea typeface="Lato"/>
                <a:cs typeface="Lato"/>
                <a:sym typeface="Lato"/>
                <a:hlinkClick r:id="rId4"/>
              </a:rPr>
              <a:t>https://www.guru99.com/fr/c-sharp-hashtable.html</a:t>
            </a:r>
            <a:endParaRPr sz="130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288"/>
        <p:cNvGrpSpPr/>
        <p:nvPr/>
      </p:nvGrpSpPr>
      <p:grpSpPr>
        <a:xfrm>
          <a:off x="0" y="0"/>
          <a:ext cx="0" cy="0"/>
          <a:chOff x="0" y="0"/>
          <a:chExt cx="0" cy="0"/>
        </a:xfrm>
      </p:grpSpPr>
      <p:sp>
        <p:nvSpPr>
          <p:cNvPr id="2289" name="Google Shape;2289;p16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solidFill>
                  <a:schemeClr val="dk1"/>
                </a:solidFill>
              </a:rPr>
              <a:t>Hadoop et Map-Reduce</a:t>
            </a:r>
            <a:endParaRPr>
              <a:solidFill>
                <a:schemeClr val="dk1"/>
              </a:solidFill>
            </a:endParaRPr>
          </a:p>
        </p:txBody>
      </p:sp>
      <p:pic>
        <p:nvPicPr>
          <p:cNvPr id="2290" name="Google Shape;2290;p168"/>
          <p:cNvPicPr preferRelativeResize="0"/>
          <p:nvPr/>
        </p:nvPicPr>
        <p:blipFill>
          <a:blip r:embed="rId3">
            <a:alphaModFix/>
          </a:blip>
          <a:stretch>
            <a:fillRect/>
          </a:stretch>
        </p:blipFill>
        <p:spPr>
          <a:xfrm>
            <a:off x="1358725" y="929550"/>
            <a:ext cx="6017072" cy="4173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2295" name="Google Shape;2295;p16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Table de Hachage Distribuée</a:t>
            </a:r>
            <a:endParaRPr/>
          </a:p>
        </p:txBody>
      </p:sp>
      <p:sp>
        <p:nvSpPr>
          <p:cNvPr id="2296" name="Google Shape;2296;p16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Une table de hachage distribuée est généralement composée de plusieurs nœuds de stockage, chaque nœud étant responsable d'une plage spécifique de valeurs de hachage. </a:t>
            </a:r>
            <a:endParaRPr/>
          </a:p>
          <a:p>
            <a:pPr marL="0" lvl="0" indent="0" algn="l" rtl="0">
              <a:spcBef>
                <a:spcPts val="1200"/>
              </a:spcBef>
              <a:spcAft>
                <a:spcPts val="0"/>
              </a:spcAft>
              <a:buNone/>
            </a:pPr>
            <a:r>
              <a:rPr lang="fr"/>
              <a:t>Les recherches sur les DHTs ont été motivées par des systèmes P2P comme Napster, Gnutella, EMule etc.. qui reposaient sur des ressources distribuées pour fonctionner. </a:t>
            </a:r>
            <a:endParaRPr/>
          </a:p>
          <a:p>
            <a:pPr marL="0" lvl="0" indent="0" algn="l" rtl="0">
              <a:spcBef>
                <a:spcPts val="120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0"/>
        <p:cNvGrpSpPr/>
        <p:nvPr/>
      </p:nvGrpSpPr>
      <p:grpSpPr>
        <a:xfrm>
          <a:off x="0" y="0"/>
          <a:ext cx="0" cy="0"/>
          <a:chOff x="0" y="0"/>
          <a:chExt cx="0" cy="0"/>
        </a:xfrm>
      </p:grpSpPr>
      <p:cxnSp>
        <p:nvCxnSpPr>
          <p:cNvPr id="2301" name="Google Shape;2301;p170"/>
          <p:cNvCxnSpPr>
            <a:stCxn id="2302" idx="3"/>
            <a:endCxn id="2303" idx="1"/>
          </p:cNvCxnSpPr>
          <p:nvPr/>
        </p:nvCxnSpPr>
        <p:spPr>
          <a:xfrm>
            <a:off x="1530775" y="3214750"/>
            <a:ext cx="2887500" cy="0"/>
          </a:xfrm>
          <a:prstGeom prst="straightConnector1">
            <a:avLst/>
          </a:prstGeom>
          <a:noFill/>
          <a:ln w="19050" cap="flat" cmpd="sng">
            <a:solidFill>
              <a:schemeClr val="dk2"/>
            </a:solidFill>
            <a:prstDash val="solid"/>
            <a:round/>
            <a:headEnd type="none" w="med" len="med"/>
            <a:tailEnd type="triangle" w="med" len="med"/>
          </a:ln>
        </p:spPr>
      </p:cxnSp>
      <p:sp>
        <p:nvSpPr>
          <p:cNvPr id="2304" name="Google Shape;2304;p17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Hachage des clés</a:t>
            </a:r>
            <a:endParaRPr/>
          </a:p>
        </p:txBody>
      </p:sp>
      <p:sp>
        <p:nvSpPr>
          <p:cNvPr id="2305" name="Google Shape;2305;p170"/>
          <p:cNvSpPr txBox="1">
            <a:spLocks noGrp="1"/>
          </p:cNvSpPr>
          <p:nvPr>
            <p:ph type="body" idx="1"/>
          </p:nvPr>
        </p:nvSpPr>
        <p:spPr>
          <a:xfrm>
            <a:off x="1297500" y="13078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Lorsqu'une clé de données est insérée ou recherchée, une fonction de hachage est appliquée à cette clé pour générer une valeur de hachage. Cette valeur de hachage détermine le nœud de stockage où les données seront placées ou recherchées.</a:t>
            </a:r>
            <a:endParaRPr/>
          </a:p>
        </p:txBody>
      </p:sp>
      <p:sp>
        <p:nvSpPr>
          <p:cNvPr id="2302" name="Google Shape;2302;p170"/>
          <p:cNvSpPr/>
          <p:nvPr/>
        </p:nvSpPr>
        <p:spPr>
          <a:xfrm>
            <a:off x="357175" y="3041200"/>
            <a:ext cx="1173600" cy="347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Clé</a:t>
            </a:r>
            <a:endParaRPr>
              <a:latin typeface="Lato"/>
              <a:ea typeface="Lato"/>
              <a:cs typeface="Lato"/>
              <a:sym typeface="Lato"/>
            </a:endParaRPr>
          </a:p>
        </p:txBody>
      </p:sp>
      <p:sp>
        <p:nvSpPr>
          <p:cNvPr id="2306" name="Google Shape;2306;p170"/>
          <p:cNvSpPr/>
          <p:nvPr/>
        </p:nvSpPr>
        <p:spPr>
          <a:xfrm>
            <a:off x="1882513" y="3041200"/>
            <a:ext cx="2184000" cy="347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Fonction de hachage</a:t>
            </a:r>
            <a:endParaRPr>
              <a:latin typeface="Lato"/>
              <a:ea typeface="Lato"/>
              <a:cs typeface="Lato"/>
              <a:sym typeface="Lato"/>
            </a:endParaRPr>
          </a:p>
        </p:txBody>
      </p:sp>
      <p:sp>
        <p:nvSpPr>
          <p:cNvPr id="2303" name="Google Shape;2303;p170"/>
          <p:cNvSpPr/>
          <p:nvPr/>
        </p:nvSpPr>
        <p:spPr>
          <a:xfrm>
            <a:off x="4418250" y="3041200"/>
            <a:ext cx="1633500" cy="3471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Valeur de hachage</a:t>
            </a:r>
            <a:endParaRPr>
              <a:latin typeface="Lato"/>
              <a:ea typeface="Lato"/>
              <a:cs typeface="Lato"/>
              <a:sym typeface="Lato"/>
            </a:endParaRPr>
          </a:p>
        </p:txBody>
      </p:sp>
      <p:sp>
        <p:nvSpPr>
          <p:cNvPr id="2307" name="Google Shape;2307;p170"/>
          <p:cNvSpPr/>
          <p:nvPr/>
        </p:nvSpPr>
        <p:spPr>
          <a:xfrm>
            <a:off x="6868075" y="2246238"/>
            <a:ext cx="1764300" cy="347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Noeud 1</a:t>
            </a:r>
            <a:endParaRPr>
              <a:latin typeface="Lato"/>
              <a:ea typeface="Lato"/>
              <a:cs typeface="Lato"/>
              <a:sym typeface="Lato"/>
            </a:endParaRPr>
          </a:p>
        </p:txBody>
      </p:sp>
      <p:sp>
        <p:nvSpPr>
          <p:cNvPr id="2308" name="Google Shape;2308;p170"/>
          <p:cNvSpPr/>
          <p:nvPr/>
        </p:nvSpPr>
        <p:spPr>
          <a:xfrm>
            <a:off x="6868075" y="2776213"/>
            <a:ext cx="1764300" cy="347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Noeud 2</a:t>
            </a:r>
            <a:endParaRPr>
              <a:latin typeface="Lato"/>
              <a:ea typeface="Lato"/>
              <a:cs typeface="Lato"/>
              <a:sym typeface="Lato"/>
            </a:endParaRPr>
          </a:p>
        </p:txBody>
      </p:sp>
      <p:sp>
        <p:nvSpPr>
          <p:cNvPr id="2309" name="Google Shape;2309;p170"/>
          <p:cNvSpPr/>
          <p:nvPr/>
        </p:nvSpPr>
        <p:spPr>
          <a:xfrm>
            <a:off x="6868075" y="3306188"/>
            <a:ext cx="1764300" cy="347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Noeud 3</a:t>
            </a:r>
            <a:endParaRPr>
              <a:latin typeface="Lato"/>
              <a:ea typeface="Lato"/>
              <a:cs typeface="Lato"/>
              <a:sym typeface="Lato"/>
            </a:endParaRPr>
          </a:p>
        </p:txBody>
      </p:sp>
      <p:sp>
        <p:nvSpPr>
          <p:cNvPr id="2310" name="Google Shape;2310;p170"/>
          <p:cNvSpPr/>
          <p:nvPr/>
        </p:nvSpPr>
        <p:spPr>
          <a:xfrm>
            <a:off x="6868075" y="3836163"/>
            <a:ext cx="1764300" cy="347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Noeud 4</a:t>
            </a:r>
            <a:endParaRPr>
              <a:latin typeface="Lato"/>
              <a:ea typeface="Lato"/>
              <a:cs typeface="Lato"/>
              <a:sym typeface="Lato"/>
            </a:endParaRPr>
          </a:p>
        </p:txBody>
      </p:sp>
      <p:cxnSp>
        <p:nvCxnSpPr>
          <p:cNvPr id="2311" name="Google Shape;2311;p170"/>
          <p:cNvCxnSpPr>
            <a:stCxn id="2303" idx="3"/>
            <a:endCxn id="2307" idx="1"/>
          </p:cNvCxnSpPr>
          <p:nvPr/>
        </p:nvCxnSpPr>
        <p:spPr>
          <a:xfrm rot="10800000" flipH="1">
            <a:off x="6051750" y="2419750"/>
            <a:ext cx="816300" cy="795000"/>
          </a:xfrm>
          <a:prstGeom prst="straightConnector1">
            <a:avLst/>
          </a:prstGeom>
          <a:noFill/>
          <a:ln w="19050" cap="flat" cmpd="sng">
            <a:solidFill>
              <a:srgbClr val="FF0000"/>
            </a:solidFill>
            <a:prstDash val="dashDot"/>
            <a:round/>
            <a:headEnd type="none" w="med" len="med"/>
            <a:tailEnd type="triangle" w="med" len="med"/>
          </a:ln>
        </p:spPr>
      </p:cxnSp>
      <p:cxnSp>
        <p:nvCxnSpPr>
          <p:cNvPr id="2312" name="Google Shape;2312;p170"/>
          <p:cNvCxnSpPr>
            <a:stCxn id="2303" idx="3"/>
            <a:endCxn id="2309" idx="1"/>
          </p:cNvCxnSpPr>
          <p:nvPr/>
        </p:nvCxnSpPr>
        <p:spPr>
          <a:xfrm>
            <a:off x="6051750" y="3214750"/>
            <a:ext cx="816300" cy="264900"/>
          </a:xfrm>
          <a:prstGeom prst="straightConnector1">
            <a:avLst/>
          </a:prstGeom>
          <a:noFill/>
          <a:ln w="19050" cap="flat" cmpd="sng">
            <a:solidFill>
              <a:srgbClr val="FF0000"/>
            </a:solidFill>
            <a:prstDash val="dashDot"/>
            <a:round/>
            <a:headEnd type="none" w="med" len="med"/>
            <a:tailEnd type="triangle" w="med" len="med"/>
          </a:ln>
        </p:spPr>
      </p:cxnSp>
      <p:cxnSp>
        <p:nvCxnSpPr>
          <p:cNvPr id="2313" name="Google Shape;2313;p170"/>
          <p:cNvCxnSpPr>
            <a:stCxn id="2303" idx="3"/>
            <a:endCxn id="2310" idx="1"/>
          </p:cNvCxnSpPr>
          <p:nvPr/>
        </p:nvCxnSpPr>
        <p:spPr>
          <a:xfrm>
            <a:off x="6051750" y="3214750"/>
            <a:ext cx="816300" cy="795000"/>
          </a:xfrm>
          <a:prstGeom prst="straightConnector1">
            <a:avLst/>
          </a:prstGeom>
          <a:noFill/>
          <a:ln w="19050" cap="flat" cmpd="sng">
            <a:solidFill>
              <a:srgbClr val="FF0000"/>
            </a:solidFill>
            <a:prstDash val="dashDot"/>
            <a:round/>
            <a:headEnd type="none" w="med" len="med"/>
            <a:tailEnd type="triangle" w="med" len="med"/>
          </a:ln>
        </p:spPr>
      </p:cxnSp>
      <p:sp>
        <p:nvSpPr>
          <p:cNvPr id="2314" name="Google Shape;2314;p170"/>
          <p:cNvSpPr txBox="1"/>
          <p:nvPr/>
        </p:nvSpPr>
        <p:spPr>
          <a:xfrm>
            <a:off x="6240600" y="2419750"/>
            <a:ext cx="438600" cy="34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500" b="1">
                <a:solidFill>
                  <a:srgbClr val="FF0000"/>
                </a:solidFill>
                <a:latin typeface="Lato"/>
                <a:ea typeface="Lato"/>
                <a:cs typeface="Lato"/>
                <a:sym typeface="Lato"/>
              </a:rPr>
              <a:t>?</a:t>
            </a:r>
            <a:endParaRPr sz="1500" b="1">
              <a:solidFill>
                <a:srgbClr val="FF0000"/>
              </a:solidFill>
              <a:latin typeface="Lato"/>
              <a:ea typeface="Lato"/>
              <a:cs typeface="Lato"/>
              <a:sym typeface="Lato"/>
            </a:endParaRPr>
          </a:p>
        </p:txBody>
      </p:sp>
      <p:sp>
        <p:nvSpPr>
          <p:cNvPr id="2315" name="Google Shape;2315;p170"/>
          <p:cNvSpPr txBox="1">
            <a:spLocks noGrp="1"/>
          </p:cNvSpPr>
          <p:nvPr>
            <p:ph type="body" idx="1"/>
          </p:nvPr>
        </p:nvSpPr>
        <p:spPr>
          <a:xfrm>
            <a:off x="357175" y="3938225"/>
            <a:ext cx="5776200" cy="73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Une bonne fonction de hachage répartira les données de manière équilibrée entre les nœuds, évitant ainsi les goulets d'étranglement.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sp>
        <p:nvSpPr>
          <p:cNvPr id="1690" name="Google Shape;1690;p15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Introduction</a:t>
            </a:r>
            <a:endParaRPr/>
          </a:p>
        </p:txBody>
      </p:sp>
      <p:sp>
        <p:nvSpPr>
          <p:cNvPr id="1691" name="Google Shape;1691;p15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La distribution de données via une table de hachage distribuée ou DHT (Distributed Hash Table) est une technique permettant de stocker et d'accéder à des données de manière distribuée en utilisant une fonction de hachage pour déterminer l'emplacement de stockage des données. Cette approche est couramment utilisée dans les bases de données distribuées et les systèmes de stockage distribués.</a:t>
            </a:r>
            <a:endParaRPr/>
          </a:p>
          <a:p>
            <a:pPr marL="0" lvl="0" indent="0" algn="l" rtl="0">
              <a:spcBef>
                <a:spcPts val="1200"/>
              </a:spcBef>
              <a:spcAft>
                <a:spcPts val="1200"/>
              </a:spcAft>
              <a:buNone/>
            </a:pPr>
            <a:r>
              <a:rPr lang="fr"/>
              <a:t>Les tables de hachage permettent de répartir le stockage de données sur l’ensemble des noeuds du réseau, chaque noeud étant responsable d’une partie des données. Les tables de hachage distribuées fournissent un algorithme pour retrouver le noeud responsable de la donnée et sa valeur à partir de la clé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sp>
        <p:nvSpPr>
          <p:cNvPr id="2320" name="Google Shape;2320;p17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Redondance et Tolérance aux Pannes</a:t>
            </a:r>
            <a:endParaRPr/>
          </a:p>
        </p:txBody>
      </p:sp>
      <p:sp>
        <p:nvSpPr>
          <p:cNvPr id="2321" name="Google Shape;2321;p171"/>
          <p:cNvSpPr txBox="1">
            <a:spLocks noGrp="1"/>
          </p:cNvSpPr>
          <p:nvPr>
            <p:ph type="body" idx="1"/>
          </p:nvPr>
        </p:nvSpPr>
        <p:spPr>
          <a:xfrm>
            <a:off x="1297500" y="1567550"/>
            <a:ext cx="7038900" cy="626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La duplication des données sur plusieurs nœuds permet de garantir la disponibilité des données en cas de défaillance d'un nœud.</a:t>
            </a:r>
            <a:endParaRPr/>
          </a:p>
        </p:txBody>
      </p:sp>
      <p:sp>
        <p:nvSpPr>
          <p:cNvPr id="2322" name="Google Shape;2322;p171"/>
          <p:cNvSpPr/>
          <p:nvPr/>
        </p:nvSpPr>
        <p:spPr>
          <a:xfrm>
            <a:off x="2464925" y="3204000"/>
            <a:ext cx="1633500" cy="3471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Valeur de hachage</a:t>
            </a:r>
            <a:endParaRPr>
              <a:latin typeface="Lato"/>
              <a:ea typeface="Lato"/>
              <a:cs typeface="Lato"/>
              <a:sym typeface="Lato"/>
            </a:endParaRPr>
          </a:p>
        </p:txBody>
      </p:sp>
      <p:sp>
        <p:nvSpPr>
          <p:cNvPr id="2323" name="Google Shape;2323;p171"/>
          <p:cNvSpPr/>
          <p:nvPr/>
        </p:nvSpPr>
        <p:spPr>
          <a:xfrm>
            <a:off x="4914750" y="2409038"/>
            <a:ext cx="1764300" cy="347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Noeud 1</a:t>
            </a:r>
            <a:endParaRPr>
              <a:latin typeface="Lato"/>
              <a:ea typeface="Lato"/>
              <a:cs typeface="Lato"/>
              <a:sym typeface="Lato"/>
            </a:endParaRPr>
          </a:p>
        </p:txBody>
      </p:sp>
      <p:sp>
        <p:nvSpPr>
          <p:cNvPr id="2324" name="Google Shape;2324;p171"/>
          <p:cNvSpPr/>
          <p:nvPr/>
        </p:nvSpPr>
        <p:spPr>
          <a:xfrm>
            <a:off x="4914750" y="2939013"/>
            <a:ext cx="1764300" cy="347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Noeud 2</a:t>
            </a:r>
            <a:endParaRPr>
              <a:latin typeface="Lato"/>
              <a:ea typeface="Lato"/>
              <a:cs typeface="Lato"/>
              <a:sym typeface="Lato"/>
            </a:endParaRPr>
          </a:p>
        </p:txBody>
      </p:sp>
      <p:sp>
        <p:nvSpPr>
          <p:cNvPr id="2325" name="Google Shape;2325;p171"/>
          <p:cNvSpPr/>
          <p:nvPr/>
        </p:nvSpPr>
        <p:spPr>
          <a:xfrm>
            <a:off x="4914750" y="3468988"/>
            <a:ext cx="1764300" cy="347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Noeud 3</a:t>
            </a:r>
            <a:endParaRPr>
              <a:latin typeface="Lato"/>
              <a:ea typeface="Lato"/>
              <a:cs typeface="Lato"/>
              <a:sym typeface="Lato"/>
            </a:endParaRPr>
          </a:p>
        </p:txBody>
      </p:sp>
      <p:sp>
        <p:nvSpPr>
          <p:cNvPr id="2326" name="Google Shape;2326;p171"/>
          <p:cNvSpPr/>
          <p:nvPr/>
        </p:nvSpPr>
        <p:spPr>
          <a:xfrm>
            <a:off x="4914750" y="3998963"/>
            <a:ext cx="1764300" cy="347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Noeud 4</a:t>
            </a:r>
            <a:endParaRPr>
              <a:latin typeface="Lato"/>
              <a:ea typeface="Lato"/>
              <a:cs typeface="Lato"/>
              <a:sym typeface="Lato"/>
            </a:endParaRPr>
          </a:p>
        </p:txBody>
      </p:sp>
      <p:cxnSp>
        <p:nvCxnSpPr>
          <p:cNvPr id="2327" name="Google Shape;2327;p171"/>
          <p:cNvCxnSpPr>
            <a:stCxn id="2322" idx="3"/>
            <a:endCxn id="2323" idx="1"/>
          </p:cNvCxnSpPr>
          <p:nvPr/>
        </p:nvCxnSpPr>
        <p:spPr>
          <a:xfrm rot="10800000" flipH="1">
            <a:off x="4098425" y="2582550"/>
            <a:ext cx="816300" cy="795000"/>
          </a:xfrm>
          <a:prstGeom prst="straightConnector1">
            <a:avLst/>
          </a:prstGeom>
          <a:noFill/>
          <a:ln w="19050" cap="flat" cmpd="sng">
            <a:solidFill>
              <a:srgbClr val="FF0000"/>
            </a:solidFill>
            <a:prstDash val="dashDot"/>
            <a:round/>
            <a:headEnd type="none" w="med" len="med"/>
            <a:tailEnd type="triangle" w="med" len="med"/>
          </a:ln>
        </p:spPr>
      </p:cxnSp>
      <p:cxnSp>
        <p:nvCxnSpPr>
          <p:cNvPr id="2328" name="Google Shape;2328;p171"/>
          <p:cNvCxnSpPr>
            <a:stCxn id="2322" idx="3"/>
            <a:endCxn id="2326" idx="1"/>
          </p:cNvCxnSpPr>
          <p:nvPr/>
        </p:nvCxnSpPr>
        <p:spPr>
          <a:xfrm>
            <a:off x="4098425" y="3377550"/>
            <a:ext cx="816300" cy="795000"/>
          </a:xfrm>
          <a:prstGeom prst="straightConnector1">
            <a:avLst/>
          </a:prstGeom>
          <a:noFill/>
          <a:ln w="19050" cap="flat" cmpd="sng">
            <a:solidFill>
              <a:srgbClr val="FF0000"/>
            </a:solidFill>
            <a:prstDash val="dashDot"/>
            <a:round/>
            <a:headEnd type="none" w="med" len="med"/>
            <a:tailEnd type="triangle" w="med" len="med"/>
          </a:ln>
        </p:spPr>
      </p:cxnSp>
      <p:sp>
        <p:nvSpPr>
          <p:cNvPr id="2329" name="Google Shape;2329;p171"/>
          <p:cNvSpPr txBox="1"/>
          <p:nvPr/>
        </p:nvSpPr>
        <p:spPr>
          <a:xfrm>
            <a:off x="3981049" y="2582550"/>
            <a:ext cx="816300" cy="34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200" b="1">
                <a:solidFill>
                  <a:srgbClr val="FF0000"/>
                </a:solidFill>
                <a:latin typeface="Lato"/>
                <a:ea typeface="Lato"/>
                <a:cs typeface="Lato"/>
                <a:sym typeface="Lato"/>
              </a:rPr>
              <a:t>Copie 1</a:t>
            </a:r>
            <a:endParaRPr sz="1200" b="1">
              <a:solidFill>
                <a:srgbClr val="FF0000"/>
              </a:solidFill>
              <a:latin typeface="Lato"/>
              <a:ea typeface="Lato"/>
              <a:cs typeface="Lato"/>
              <a:sym typeface="Lato"/>
            </a:endParaRPr>
          </a:p>
        </p:txBody>
      </p:sp>
      <p:sp>
        <p:nvSpPr>
          <p:cNvPr id="2330" name="Google Shape;2330;p171"/>
          <p:cNvSpPr txBox="1"/>
          <p:nvPr/>
        </p:nvSpPr>
        <p:spPr>
          <a:xfrm>
            <a:off x="3981049" y="3825450"/>
            <a:ext cx="816300" cy="34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200" b="1">
                <a:solidFill>
                  <a:srgbClr val="FF0000"/>
                </a:solidFill>
                <a:latin typeface="Lato"/>
                <a:ea typeface="Lato"/>
                <a:cs typeface="Lato"/>
                <a:sym typeface="Lato"/>
              </a:rPr>
              <a:t>Copie 2</a:t>
            </a:r>
            <a:endParaRPr sz="1200" b="1">
              <a:solidFill>
                <a:srgbClr val="FF0000"/>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4"/>
        <p:cNvGrpSpPr/>
        <p:nvPr/>
      </p:nvGrpSpPr>
      <p:grpSpPr>
        <a:xfrm>
          <a:off x="0" y="0"/>
          <a:ext cx="0" cy="0"/>
          <a:chOff x="0" y="0"/>
          <a:chExt cx="0" cy="0"/>
        </a:xfrm>
      </p:grpSpPr>
      <p:sp>
        <p:nvSpPr>
          <p:cNvPr id="2335" name="Google Shape;2335;p17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Tables de Hachage Dynamiques</a:t>
            </a:r>
            <a:endParaRPr/>
          </a:p>
        </p:txBody>
      </p:sp>
      <p:sp>
        <p:nvSpPr>
          <p:cNvPr id="2336" name="Google Shape;2336;p172"/>
          <p:cNvSpPr txBox="1">
            <a:spLocks noGrp="1"/>
          </p:cNvSpPr>
          <p:nvPr>
            <p:ph type="body" idx="1"/>
          </p:nvPr>
        </p:nvSpPr>
        <p:spPr>
          <a:xfrm>
            <a:off x="1297500" y="1494475"/>
            <a:ext cx="5050200" cy="118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Les tables de hachage dynamiques sont des tables de hachage qui peuvent s'adapter à la croissance ou à la réduction du nombre de données stockées. </a:t>
            </a:r>
            <a:endParaRPr/>
          </a:p>
        </p:txBody>
      </p:sp>
      <p:sp>
        <p:nvSpPr>
          <p:cNvPr id="2337" name="Google Shape;2337;p172"/>
          <p:cNvSpPr/>
          <p:nvPr/>
        </p:nvSpPr>
        <p:spPr>
          <a:xfrm>
            <a:off x="1479775" y="2714425"/>
            <a:ext cx="1806300" cy="581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Evolutivité</a:t>
            </a:r>
            <a:endParaRPr>
              <a:latin typeface="Lato"/>
              <a:ea typeface="Lato"/>
              <a:cs typeface="Lato"/>
              <a:sym typeface="Lato"/>
            </a:endParaRPr>
          </a:p>
        </p:txBody>
      </p:sp>
      <p:sp>
        <p:nvSpPr>
          <p:cNvPr id="2338" name="Google Shape;2338;p172"/>
          <p:cNvSpPr/>
          <p:nvPr/>
        </p:nvSpPr>
        <p:spPr>
          <a:xfrm>
            <a:off x="3883200" y="2714425"/>
            <a:ext cx="1806300" cy="581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Réorganisation</a:t>
            </a:r>
            <a:endParaRPr>
              <a:latin typeface="Lato"/>
              <a:ea typeface="Lato"/>
              <a:cs typeface="Lato"/>
              <a:sym typeface="Lato"/>
            </a:endParaRPr>
          </a:p>
        </p:txBody>
      </p:sp>
      <p:sp>
        <p:nvSpPr>
          <p:cNvPr id="2339" name="Google Shape;2339;p172"/>
          <p:cNvSpPr/>
          <p:nvPr/>
        </p:nvSpPr>
        <p:spPr>
          <a:xfrm>
            <a:off x="2643300" y="3814600"/>
            <a:ext cx="1806300" cy="581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Performance</a:t>
            </a:r>
            <a:endParaRPr>
              <a:latin typeface="Lato"/>
              <a:ea typeface="Lato"/>
              <a:cs typeface="Lato"/>
              <a:sym typeface="Lato"/>
            </a:endParaRPr>
          </a:p>
        </p:txBody>
      </p:sp>
      <p:sp>
        <p:nvSpPr>
          <p:cNvPr id="2340" name="Google Shape;2340;p172"/>
          <p:cNvSpPr/>
          <p:nvPr/>
        </p:nvSpPr>
        <p:spPr>
          <a:xfrm>
            <a:off x="7345100" y="1091950"/>
            <a:ext cx="1153200" cy="373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41" name="Google Shape;2341;p172"/>
          <p:cNvSpPr txBox="1"/>
          <p:nvPr/>
        </p:nvSpPr>
        <p:spPr>
          <a:xfrm>
            <a:off x="7141000" y="784434"/>
            <a:ext cx="1551300" cy="27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Table de hachage</a:t>
            </a:r>
            <a:endParaRPr>
              <a:solidFill>
                <a:schemeClr val="lt1"/>
              </a:solidFill>
              <a:latin typeface="Lato"/>
              <a:ea typeface="Lato"/>
              <a:cs typeface="Lato"/>
              <a:sym typeface="Lato"/>
            </a:endParaRPr>
          </a:p>
        </p:txBody>
      </p:sp>
      <p:sp>
        <p:nvSpPr>
          <p:cNvPr id="2342" name="Google Shape;2342;p172"/>
          <p:cNvSpPr/>
          <p:nvPr/>
        </p:nvSpPr>
        <p:spPr>
          <a:xfrm>
            <a:off x="7406350" y="15614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43" name="Google Shape;2343;p172"/>
          <p:cNvSpPr/>
          <p:nvPr/>
        </p:nvSpPr>
        <p:spPr>
          <a:xfrm>
            <a:off x="7411400" y="19281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44" name="Google Shape;2344;p172"/>
          <p:cNvSpPr/>
          <p:nvPr/>
        </p:nvSpPr>
        <p:spPr>
          <a:xfrm>
            <a:off x="7411400" y="229485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45" name="Google Shape;2345;p172"/>
          <p:cNvSpPr/>
          <p:nvPr/>
        </p:nvSpPr>
        <p:spPr>
          <a:xfrm>
            <a:off x="7411400" y="266157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46" name="Google Shape;2346;p172"/>
          <p:cNvSpPr/>
          <p:nvPr/>
        </p:nvSpPr>
        <p:spPr>
          <a:xfrm>
            <a:off x="7411400" y="30283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latin typeface="Lato"/>
              <a:ea typeface="Lato"/>
              <a:cs typeface="Lato"/>
              <a:sym typeface="Lato"/>
            </a:endParaRPr>
          </a:p>
        </p:txBody>
      </p:sp>
      <p:sp>
        <p:nvSpPr>
          <p:cNvPr id="2347" name="Google Shape;2347;p172"/>
          <p:cNvSpPr/>
          <p:nvPr/>
        </p:nvSpPr>
        <p:spPr>
          <a:xfrm>
            <a:off x="7406350" y="33950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48" name="Google Shape;2348;p172"/>
          <p:cNvSpPr/>
          <p:nvPr/>
        </p:nvSpPr>
        <p:spPr>
          <a:xfrm>
            <a:off x="7411400" y="376175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49" name="Google Shape;2349;p172"/>
          <p:cNvSpPr/>
          <p:nvPr/>
        </p:nvSpPr>
        <p:spPr>
          <a:xfrm>
            <a:off x="7411400" y="412847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50" name="Google Shape;2350;p172"/>
          <p:cNvSpPr/>
          <p:nvPr/>
        </p:nvSpPr>
        <p:spPr>
          <a:xfrm>
            <a:off x="7406350" y="117107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latin typeface="Lato"/>
              <a:ea typeface="Lato"/>
              <a:cs typeface="Lato"/>
              <a:sym typeface="Lato"/>
            </a:endParaRPr>
          </a:p>
        </p:txBody>
      </p:sp>
      <p:sp>
        <p:nvSpPr>
          <p:cNvPr id="2351" name="Google Shape;2351;p172"/>
          <p:cNvSpPr/>
          <p:nvPr/>
        </p:nvSpPr>
        <p:spPr>
          <a:xfrm>
            <a:off x="7406350" y="44952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latin typeface="Lato"/>
              <a:ea typeface="Lato"/>
              <a:cs typeface="Lato"/>
              <a:sym typeface="Lato"/>
            </a:endParaRPr>
          </a:p>
        </p:txBody>
      </p:sp>
      <p:sp>
        <p:nvSpPr>
          <p:cNvPr id="2352" name="Google Shape;2352;p172"/>
          <p:cNvSpPr txBox="1"/>
          <p:nvPr/>
        </p:nvSpPr>
        <p:spPr>
          <a:xfrm>
            <a:off x="7069575" y="11098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0</a:t>
            </a:r>
            <a:endParaRPr sz="1500">
              <a:solidFill>
                <a:schemeClr val="lt1"/>
              </a:solidFill>
              <a:latin typeface="Lato"/>
              <a:ea typeface="Lato"/>
              <a:cs typeface="Lato"/>
              <a:sym typeface="Lato"/>
            </a:endParaRPr>
          </a:p>
        </p:txBody>
      </p:sp>
      <p:sp>
        <p:nvSpPr>
          <p:cNvPr id="2353" name="Google Shape;2353;p172"/>
          <p:cNvSpPr txBox="1"/>
          <p:nvPr/>
        </p:nvSpPr>
        <p:spPr>
          <a:xfrm>
            <a:off x="7069575" y="154820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1</a:t>
            </a:r>
            <a:endParaRPr sz="1500">
              <a:solidFill>
                <a:schemeClr val="lt1"/>
              </a:solidFill>
              <a:latin typeface="Lato"/>
              <a:ea typeface="Lato"/>
              <a:cs typeface="Lato"/>
              <a:sym typeface="Lato"/>
            </a:endParaRPr>
          </a:p>
        </p:txBody>
      </p:sp>
      <p:sp>
        <p:nvSpPr>
          <p:cNvPr id="2354" name="Google Shape;2354;p172"/>
          <p:cNvSpPr txBox="1"/>
          <p:nvPr/>
        </p:nvSpPr>
        <p:spPr>
          <a:xfrm>
            <a:off x="7069575" y="19149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2</a:t>
            </a:r>
            <a:endParaRPr sz="1500">
              <a:solidFill>
                <a:schemeClr val="lt1"/>
              </a:solidFill>
              <a:latin typeface="Lato"/>
              <a:ea typeface="Lato"/>
              <a:cs typeface="Lato"/>
              <a:sym typeface="Lato"/>
            </a:endParaRPr>
          </a:p>
        </p:txBody>
      </p:sp>
      <p:sp>
        <p:nvSpPr>
          <p:cNvPr id="2355" name="Google Shape;2355;p172"/>
          <p:cNvSpPr txBox="1"/>
          <p:nvPr/>
        </p:nvSpPr>
        <p:spPr>
          <a:xfrm>
            <a:off x="7069575" y="22816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3</a:t>
            </a:r>
            <a:endParaRPr sz="1500">
              <a:solidFill>
                <a:schemeClr val="lt1"/>
              </a:solidFill>
              <a:latin typeface="Lato"/>
              <a:ea typeface="Lato"/>
              <a:cs typeface="Lato"/>
              <a:sym typeface="Lato"/>
            </a:endParaRPr>
          </a:p>
        </p:txBody>
      </p:sp>
      <p:sp>
        <p:nvSpPr>
          <p:cNvPr id="2356" name="Google Shape;2356;p172"/>
          <p:cNvSpPr txBox="1"/>
          <p:nvPr/>
        </p:nvSpPr>
        <p:spPr>
          <a:xfrm>
            <a:off x="7069575" y="264837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4</a:t>
            </a:r>
            <a:endParaRPr sz="1500">
              <a:solidFill>
                <a:schemeClr val="lt1"/>
              </a:solidFill>
              <a:latin typeface="Lato"/>
              <a:ea typeface="Lato"/>
              <a:cs typeface="Lato"/>
              <a:sym typeface="Lato"/>
            </a:endParaRPr>
          </a:p>
        </p:txBody>
      </p:sp>
      <p:sp>
        <p:nvSpPr>
          <p:cNvPr id="2357" name="Google Shape;2357;p172"/>
          <p:cNvSpPr txBox="1"/>
          <p:nvPr/>
        </p:nvSpPr>
        <p:spPr>
          <a:xfrm>
            <a:off x="7069575" y="301510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5</a:t>
            </a:r>
            <a:endParaRPr sz="1500">
              <a:solidFill>
                <a:schemeClr val="lt1"/>
              </a:solidFill>
              <a:latin typeface="Lato"/>
              <a:ea typeface="Lato"/>
              <a:cs typeface="Lato"/>
              <a:sym typeface="Lato"/>
            </a:endParaRPr>
          </a:p>
        </p:txBody>
      </p:sp>
      <p:sp>
        <p:nvSpPr>
          <p:cNvPr id="2358" name="Google Shape;2358;p172"/>
          <p:cNvSpPr txBox="1"/>
          <p:nvPr/>
        </p:nvSpPr>
        <p:spPr>
          <a:xfrm>
            <a:off x="7069575" y="33818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6</a:t>
            </a:r>
            <a:endParaRPr sz="1500">
              <a:solidFill>
                <a:schemeClr val="lt1"/>
              </a:solidFill>
              <a:latin typeface="Lato"/>
              <a:ea typeface="Lato"/>
              <a:cs typeface="Lato"/>
              <a:sym typeface="Lato"/>
            </a:endParaRPr>
          </a:p>
        </p:txBody>
      </p:sp>
      <p:sp>
        <p:nvSpPr>
          <p:cNvPr id="2359" name="Google Shape;2359;p172"/>
          <p:cNvSpPr txBox="1"/>
          <p:nvPr/>
        </p:nvSpPr>
        <p:spPr>
          <a:xfrm>
            <a:off x="7069575" y="37485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7</a:t>
            </a:r>
            <a:endParaRPr sz="1500">
              <a:solidFill>
                <a:schemeClr val="lt1"/>
              </a:solidFill>
              <a:latin typeface="Lato"/>
              <a:ea typeface="Lato"/>
              <a:cs typeface="Lato"/>
              <a:sym typeface="Lato"/>
            </a:endParaRPr>
          </a:p>
        </p:txBody>
      </p:sp>
      <p:sp>
        <p:nvSpPr>
          <p:cNvPr id="2360" name="Google Shape;2360;p172"/>
          <p:cNvSpPr txBox="1"/>
          <p:nvPr/>
        </p:nvSpPr>
        <p:spPr>
          <a:xfrm>
            <a:off x="7069575" y="411527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8</a:t>
            </a:r>
            <a:endParaRPr sz="1500">
              <a:solidFill>
                <a:schemeClr val="lt1"/>
              </a:solidFill>
              <a:latin typeface="Lato"/>
              <a:ea typeface="Lato"/>
              <a:cs typeface="Lato"/>
              <a:sym typeface="Lato"/>
            </a:endParaRPr>
          </a:p>
        </p:txBody>
      </p:sp>
      <p:sp>
        <p:nvSpPr>
          <p:cNvPr id="2361" name="Google Shape;2361;p172"/>
          <p:cNvSpPr txBox="1"/>
          <p:nvPr/>
        </p:nvSpPr>
        <p:spPr>
          <a:xfrm>
            <a:off x="7069575" y="448200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9</a:t>
            </a:r>
            <a:endParaRPr sz="1500">
              <a:solidFill>
                <a:schemeClr val="l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5"/>
        <p:cNvGrpSpPr/>
        <p:nvPr/>
      </p:nvGrpSpPr>
      <p:grpSpPr>
        <a:xfrm>
          <a:off x="0" y="0"/>
          <a:ext cx="0" cy="0"/>
          <a:chOff x="0" y="0"/>
          <a:chExt cx="0" cy="0"/>
        </a:xfrm>
      </p:grpSpPr>
      <p:sp>
        <p:nvSpPr>
          <p:cNvPr id="2366" name="Google Shape;2366;p17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Table de hachage dynamiques</a:t>
            </a:r>
            <a:endParaRPr/>
          </a:p>
        </p:txBody>
      </p:sp>
      <p:sp>
        <p:nvSpPr>
          <p:cNvPr id="2367" name="Google Shape;2367;p173"/>
          <p:cNvSpPr txBox="1">
            <a:spLocks noGrp="1"/>
          </p:cNvSpPr>
          <p:nvPr>
            <p:ph type="body" idx="1"/>
          </p:nvPr>
        </p:nvSpPr>
        <p:spPr>
          <a:xfrm>
            <a:off x="1297500" y="2571750"/>
            <a:ext cx="34377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Les tables de hachage dynamiques peuvent être redimensionnées pour gérer un nombre croissant ou décroissant de données.</a:t>
            </a:r>
            <a:endParaRPr/>
          </a:p>
        </p:txBody>
      </p:sp>
      <p:sp>
        <p:nvSpPr>
          <p:cNvPr id="2368" name="Google Shape;2368;p173"/>
          <p:cNvSpPr/>
          <p:nvPr/>
        </p:nvSpPr>
        <p:spPr>
          <a:xfrm>
            <a:off x="7345100" y="1091950"/>
            <a:ext cx="1153200" cy="373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69" name="Google Shape;2369;p173"/>
          <p:cNvSpPr txBox="1"/>
          <p:nvPr/>
        </p:nvSpPr>
        <p:spPr>
          <a:xfrm>
            <a:off x="7141000" y="784434"/>
            <a:ext cx="1551300" cy="27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Table de hachage</a:t>
            </a:r>
            <a:endParaRPr>
              <a:solidFill>
                <a:schemeClr val="lt1"/>
              </a:solidFill>
              <a:latin typeface="Lato"/>
              <a:ea typeface="Lato"/>
              <a:cs typeface="Lato"/>
              <a:sym typeface="Lato"/>
            </a:endParaRPr>
          </a:p>
        </p:txBody>
      </p:sp>
      <p:sp>
        <p:nvSpPr>
          <p:cNvPr id="2370" name="Google Shape;2370;p173"/>
          <p:cNvSpPr/>
          <p:nvPr/>
        </p:nvSpPr>
        <p:spPr>
          <a:xfrm>
            <a:off x="7406350" y="15614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71" name="Google Shape;2371;p173"/>
          <p:cNvSpPr/>
          <p:nvPr/>
        </p:nvSpPr>
        <p:spPr>
          <a:xfrm>
            <a:off x="7411400" y="19281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72" name="Google Shape;2372;p173"/>
          <p:cNvSpPr/>
          <p:nvPr/>
        </p:nvSpPr>
        <p:spPr>
          <a:xfrm>
            <a:off x="7411400" y="229485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73" name="Google Shape;2373;p173"/>
          <p:cNvSpPr/>
          <p:nvPr/>
        </p:nvSpPr>
        <p:spPr>
          <a:xfrm>
            <a:off x="7411400" y="266157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74" name="Google Shape;2374;p173"/>
          <p:cNvSpPr/>
          <p:nvPr/>
        </p:nvSpPr>
        <p:spPr>
          <a:xfrm>
            <a:off x="7411400" y="30283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latin typeface="Lato"/>
              <a:ea typeface="Lato"/>
              <a:cs typeface="Lato"/>
              <a:sym typeface="Lato"/>
            </a:endParaRPr>
          </a:p>
        </p:txBody>
      </p:sp>
      <p:sp>
        <p:nvSpPr>
          <p:cNvPr id="2375" name="Google Shape;2375;p173"/>
          <p:cNvSpPr/>
          <p:nvPr/>
        </p:nvSpPr>
        <p:spPr>
          <a:xfrm>
            <a:off x="7406350" y="33950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76" name="Google Shape;2376;p173"/>
          <p:cNvSpPr/>
          <p:nvPr/>
        </p:nvSpPr>
        <p:spPr>
          <a:xfrm>
            <a:off x="7411400" y="376175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77" name="Google Shape;2377;p173"/>
          <p:cNvSpPr/>
          <p:nvPr/>
        </p:nvSpPr>
        <p:spPr>
          <a:xfrm>
            <a:off x="7411400" y="412847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78" name="Google Shape;2378;p173"/>
          <p:cNvSpPr/>
          <p:nvPr/>
        </p:nvSpPr>
        <p:spPr>
          <a:xfrm>
            <a:off x="7406350" y="117107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latin typeface="Lato"/>
              <a:ea typeface="Lato"/>
              <a:cs typeface="Lato"/>
              <a:sym typeface="Lato"/>
            </a:endParaRPr>
          </a:p>
        </p:txBody>
      </p:sp>
      <p:sp>
        <p:nvSpPr>
          <p:cNvPr id="2379" name="Google Shape;2379;p173"/>
          <p:cNvSpPr/>
          <p:nvPr/>
        </p:nvSpPr>
        <p:spPr>
          <a:xfrm>
            <a:off x="7406350" y="44952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latin typeface="Lato"/>
              <a:ea typeface="Lato"/>
              <a:cs typeface="Lato"/>
              <a:sym typeface="Lato"/>
            </a:endParaRPr>
          </a:p>
        </p:txBody>
      </p:sp>
      <p:sp>
        <p:nvSpPr>
          <p:cNvPr id="2380" name="Google Shape;2380;p173"/>
          <p:cNvSpPr txBox="1"/>
          <p:nvPr/>
        </p:nvSpPr>
        <p:spPr>
          <a:xfrm>
            <a:off x="7069575" y="11098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0</a:t>
            </a:r>
            <a:endParaRPr sz="1500">
              <a:solidFill>
                <a:schemeClr val="lt1"/>
              </a:solidFill>
              <a:latin typeface="Lato"/>
              <a:ea typeface="Lato"/>
              <a:cs typeface="Lato"/>
              <a:sym typeface="Lato"/>
            </a:endParaRPr>
          </a:p>
        </p:txBody>
      </p:sp>
      <p:sp>
        <p:nvSpPr>
          <p:cNvPr id="2381" name="Google Shape;2381;p173"/>
          <p:cNvSpPr txBox="1"/>
          <p:nvPr/>
        </p:nvSpPr>
        <p:spPr>
          <a:xfrm>
            <a:off x="7069575" y="154820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1</a:t>
            </a:r>
            <a:endParaRPr sz="1500">
              <a:solidFill>
                <a:schemeClr val="lt1"/>
              </a:solidFill>
              <a:latin typeface="Lato"/>
              <a:ea typeface="Lato"/>
              <a:cs typeface="Lato"/>
              <a:sym typeface="Lato"/>
            </a:endParaRPr>
          </a:p>
        </p:txBody>
      </p:sp>
      <p:sp>
        <p:nvSpPr>
          <p:cNvPr id="2382" name="Google Shape;2382;p173"/>
          <p:cNvSpPr txBox="1"/>
          <p:nvPr/>
        </p:nvSpPr>
        <p:spPr>
          <a:xfrm>
            <a:off x="7069575" y="19149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2</a:t>
            </a:r>
            <a:endParaRPr sz="1500">
              <a:solidFill>
                <a:schemeClr val="lt1"/>
              </a:solidFill>
              <a:latin typeface="Lato"/>
              <a:ea typeface="Lato"/>
              <a:cs typeface="Lato"/>
              <a:sym typeface="Lato"/>
            </a:endParaRPr>
          </a:p>
        </p:txBody>
      </p:sp>
      <p:sp>
        <p:nvSpPr>
          <p:cNvPr id="2383" name="Google Shape;2383;p173"/>
          <p:cNvSpPr txBox="1"/>
          <p:nvPr/>
        </p:nvSpPr>
        <p:spPr>
          <a:xfrm>
            <a:off x="7069575" y="22816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3</a:t>
            </a:r>
            <a:endParaRPr sz="1500">
              <a:solidFill>
                <a:schemeClr val="lt1"/>
              </a:solidFill>
              <a:latin typeface="Lato"/>
              <a:ea typeface="Lato"/>
              <a:cs typeface="Lato"/>
              <a:sym typeface="Lato"/>
            </a:endParaRPr>
          </a:p>
        </p:txBody>
      </p:sp>
      <p:sp>
        <p:nvSpPr>
          <p:cNvPr id="2384" name="Google Shape;2384;p173"/>
          <p:cNvSpPr txBox="1"/>
          <p:nvPr/>
        </p:nvSpPr>
        <p:spPr>
          <a:xfrm>
            <a:off x="7069575" y="264837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4</a:t>
            </a:r>
            <a:endParaRPr sz="1500">
              <a:solidFill>
                <a:schemeClr val="lt1"/>
              </a:solidFill>
              <a:latin typeface="Lato"/>
              <a:ea typeface="Lato"/>
              <a:cs typeface="Lato"/>
              <a:sym typeface="Lato"/>
            </a:endParaRPr>
          </a:p>
        </p:txBody>
      </p:sp>
      <p:sp>
        <p:nvSpPr>
          <p:cNvPr id="2385" name="Google Shape;2385;p173"/>
          <p:cNvSpPr txBox="1"/>
          <p:nvPr/>
        </p:nvSpPr>
        <p:spPr>
          <a:xfrm>
            <a:off x="7069575" y="301510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5</a:t>
            </a:r>
            <a:endParaRPr sz="1500">
              <a:solidFill>
                <a:schemeClr val="lt1"/>
              </a:solidFill>
              <a:latin typeface="Lato"/>
              <a:ea typeface="Lato"/>
              <a:cs typeface="Lato"/>
              <a:sym typeface="Lato"/>
            </a:endParaRPr>
          </a:p>
        </p:txBody>
      </p:sp>
      <p:sp>
        <p:nvSpPr>
          <p:cNvPr id="2386" name="Google Shape;2386;p173"/>
          <p:cNvSpPr txBox="1"/>
          <p:nvPr/>
        </p:nvSpPr>
        <p:spPr>
          <a:xfrm>
            <a:off x="7069575" y="33818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6</a:t>
            </a:r>
            <a:endParaRPr sz="1500">
              <a:solidFill>
                <a:schemeClr val="lt1"/>
              </a:solidFill>
              <a:latin typeface="Lato"/>
              <a:ea typeface="Lato"/>
              <a:cs typeface="Lato"/>
              <a:sym typeface="Lato"/>
            </a:endParaRPr>
          </a:p>
        </p:txBody>
      </p:sp>
      <p:sp>
        <p:nvSpPr>
          <p:cNvPr id="2387" name="Google Shape;2387;p173"/>
          <p:cNvSpPr txBox="1"/>
          <p:nvPr/>
        </p:nvSpPr>
        <p:spPr>
          <a:xfrm>
            <a:off x="7069575" y="37485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7</a:t>
            </a:r>
            <a:endParaRPr sz="1500">
              <a:solidFill>
                <a:schemeClr val="lt1"/>
              </a:solidFill>
              <a:latin typeface="Lato"/>
              <a:ea typeface="Lato"/>
              <a:cs typeface="Lato"/>
              <a:sym typeface="Lato"/>
            </a:endParaRPr>
          </a:p>
        </p:txBody>
      </p:sp>
      <p:sp>
        <p:nvSpPr>
          <p:cNvPr id="2388" name="Google Shape;2388;p173"/>
          <p:cNvSpPr txBox="1"/>
          <p:nvPr/>
        </p:nvSpPr>
        <p:spPr>
          <a:xfrm>
            <a:off x="7069575" y="411527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8</a:t>
            </a:r>
            <a:endParaRPr sz="1500">
              <a:solidFill>
                <a:schemeClr val="lt1"/>
              </a:solidFill>
              <a:latin typeface="Lato"/>
              <a:ea typeface="Lato"/>
              <a:cs typeface="Lato"/>
              <a:sym typeface="Lato"/>
            </a:endParaRPr>
          </a:p>
        </p:txBody>
      </p:sp>
      <p:sp>
        <p:nvSpPr>
          <p:cNvPr id="2389" name="Google Shape;2389;p173"/>
          <p:cNvSpPr txBox="1"/>
          <p:nvPr/>
        </p:nvSpPr>
        <p:spPr>
          <a:xfrm>
            <a:off x="7069575" y="448200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9</a:t>
            </a:r>
            <a:endParaRPr sz="1500">
              <a:solidFill>
                <a:schemeClr val="lt1"/>
              </a:solidFill>
              <a:latin typeface="Lato"/>
              <a:ea typeface="Lato"/>
              <a:cs typeface="Lato"/>
              <a:sym typeface="Lato"/>
            </a:endParaRPr>
          </a:p>
        </p:txBody>
      </p:sp>
      <p:sp>
        <p:nvSpPr>
          <p:cNvPr id="2390" name="Google Shape;2390;p173"/>
          <p:cNvSpPr/>
          <p:nvPr/>
        </p:nvSpPr>
        <p:spPr>
          <a:xfrm>
            <a:off x="1297500" y="1797625"/>
            <a:ext cx="1806300" cy="581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Evolutivité</a:t>
            </a:r>
            <a:endParaRPr>
              <a:latin typeface="Lato"/>
              <a:ea typeface="Lato"/>
              <a:cs typeface="Lato"/>
              <a:sym typeface="Lato"/>
            </a:endParaRPr>
          </a:p>
        </p:txBody>
      </p:sp>
      <p:cxnSp>
        <p:nvCxnSpPr>
          <p:cNvPr id="2391" name="Google Shape;2391;p173"/>
          <p:cNvCxnSpPr/>
          <p:nvPr/>
        </p:nvCxnSpPr>
        <p:spPr>
          <a:xfrm>
            <a:off x="6664100" y="1612450"/>
            <a:ext cx="0" cy="3000300"/>
          </a:xfrm>
          <a:prstGeom prst="straightConnector1">
            <a:avLst/>
          </a:prstGeom>
          <a:noFill/>
          <a:ln w="28575" cap="flat" cmpd="sng">
            <a:solidFill>
              <a:srgbClr val="FF0000"/>
            </a:solidFill>
            <a:prstDash val="dash"/>
            <a:round/>
            <a:headEnd type="triangle" w="med" len="med"/>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95"/>
        <p:cNvGrpSpPr/>
        <p:nvPr/>
      </p:nvGrpSpPr>
      <p:grpSpPr>
        <a:xfrm>
          <a:off x="0" y="0"/>
          <a:ext cx="0" cy="0"/>
          <a:chOff x="0" y="0"/>
          <a:chExt cx="0" cy="0"/>
        </a:xfrm>
      </p:grpSpPr>
      <p:sp>
        <p:nvSpPr>
          <p:cNvPr id="2396" name="Google Shape;2396;p17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Table de hachage dynamiques</a:t>
            </a:r>
            <a:endParaRPr/>
          </a:p>
        </p:txBody>
      </p:sp>
      <p:sp>
        <p:nvSpPr>
          <p:cNvPr id="2397" name="Google Shape;2397;p174"/>
          <p:cNvSpPr txBox="1">
            <a:spLocks noGrp="1"/>
          </p:cNvSpPr>
          <p:nvPr>
            <p:ph type="body" idx="1"/>
          </p:nvPr>
        </p:nvSpPr>
        <p:spPr>
          <a:xfrm>
            <a:off x="1297500" y="2615550"/>
            <a:ext cx="3448500" cy="1450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Lorsque la table de hachage atteint une certaine capacité ou un seuil de charge, elle peut être réorganisée pour conserver un taux de remplissage optimal.</a:t>
            </a:r>
            <a:endParaRPr/>
          </a:p>
        </p:txBody>
      </p:sp>
      <p:sp>
        <p:nvSpPr>
          <p:cNvPr id="2398" name="Google Shape;2398;p174"/>
          <p:cNvSpPr/>
          <p:nvPr/>
        </p:nvSpPr>
        <p:spPr>
          <a:xfrm>
            <a:off x="7345100" y="1091950"/>
            <a:ext cx="1153200" cy="373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99" name="Google Shape;2399;p174"/>
          <p:cNvSpPr txBox="1"/>
          <p:nvPr/>
        </p:nvSpPr>
        <p:spPr>
          <a:xfrm>
            <a:off x="7141000" y="784434"/>
            <a:ext cx="1551300" cy="27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Table de hachage</a:t>
            </a:r>
            <a:endParaRPr>
              <a:solidFill>
                <a:schemeClr val="lt1"/>
              </a:solidFill>
              <a:latin typeface="Lato"/>
              <a:ea typeface="Lato"/>
              <a:cs typeface="Lato"/>
              <a:sym typeface="Lato"/>
            </a:endParaRPr>
          </a:p>
        </p:txBody>
      </p:sp>
      <p:sp>
        <p:nvSpPr>
          <p:cNvPr id="2400" name="Google Shape;2400;p174"/>
          <p:cNvSpPr/>
          <p:nvPr/>
        </p:nvSpPr>
        <p:spPr>
          <a:xfrm>
            <a:off x="7406350" y="15614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01" name="Google Shape;2401;p174"/>
          <p:cNvSpPr/>
          <p:nvPr/>
        </p:nvSpPr>
        <p:spPr>
          <a:xfrm>
            <a:off x="7411400" y="19281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02" name="Google Shape;2402;p174"/>
          <p:cNvSpPr/>
          <p:nvPr/>
        </p:nvSpPr>
        <p:spPr>
          <a:xfrm>
            <a:off x="7411400" y="229485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03" name="Google Shape;2403;p174"/>
          <p:cNvSpPr/>
          <p:nvPr/>
        </p:nvSpPr>
        <p:spPr>
          <a:xfrm>
            <a:off x="7411400" y="266157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04" name="Google Shape;2404;p174"/>
          <p:cNvSpPr/>
          <p:nvPr/>
        </p:nvSpPr>
        <p:spPr>
          <a:xfrm>
            <a:off x="7411400" y="30283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latin typeface="Lato"/>
              <a:ea typeface="Lato"/>
              <a:cs typeface="Lato"/>
              <a:sym typeface="Lato"/>
            </a:endParaRPr>
          </a:p>
        </p:txBody>
      </p:sp>
      <p:sp>
        <p:nvSpPr>
          <p:cNvPr id="2405" name="Google Shape;2405;p174"/>
          <p:cNvSpPr/>
          <p:nvPr/>
        </p:nvSpPr>
        <p:spPr>
          <a:xfrm>
            <a:off x="7406350" y="33950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06" name="Google Shape;2406;p174"/>
          <p:cNvSpPr/>
          <p:nvPr/>
        </p:nvSpPr>
        <p:spPr>
          <a:xfrm>
            <a:off x="7411400" y="376175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07" name="Google Shape;2407;p174"/>
          <p:cNvSpPr/>
          <p:nvPr/>
        </p:nvSpPr>
        <p:spPr>
          <a:xfrm>
            <a:off x="7411400" y="412847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08" name="Google Shape;2408;p174"/>
          <p:cNvSpPr/>
          <p:nvPr/>
        </p:nvSpPr>
        <p:spPr>
          <a:xfrm>
            <a:off x="7406350" y="117107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latin typeface="Lato"/>
              <a:ea typeface="Lato"/>
              <a:cs typeface="Lato"/>
              <a:sym typeface="Lato"/>
            </a:endParaRPr>
          </a:p>
        </p:txBody>
      </p:sp>
      <p:sp>
        <p:nvSpPr>
          <p:cNvPr id="2409" name="Google Shape;2409;p174"/>
          <p:cNvSpPr/>
          <p:nvPr/>
        </p:nvSpPr>
        <p:spPr>
          <a:xfrm>
            <a:off x="7406350" y="44952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latin typeface="Lato"/>
              <a:ea typeface="Lato"/>
              <a:cs typeface="Lato"/>
              <a:sym typeface="Lato"/>
            </a:endParaRPr>
          </a:p>
        </p:txBody>
      </p:sp>
      <p:sp>
        <p:nvSpPr>
          <p:cNvPr id="2410" name="Google Shape;2410;p174"/>
          <p:cNvSpPr txBox="1"/>
          <p:nvPr/>
        </p:nvSpPr>
        <p:spPr>
          <a:xfrm>
            <a:off x="7069575" y="11098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0</a:t>
            </a:r>
            <a:endParaRPr sz="1500">
              <a:solidFill>
                <a:schemeClr val="lt1"/>
              </a:solidFill>
              <a:latin typeface="Lato"/>
              <a:ea typeface="Lato"/>
              <a:cs typeface="Lato"/>
              <a:sym typeface="Lato"/>
            </a:endParaRPr>
          </a:p>
        </p:txBody>
      </p:sp>
      <p:sp>
        <p:nvSpPr>
          <p:cNvPr id="2411" name="Google Shape;2411;p174"/>
          <p:cNvSpPr txBox="1"/>
          <p:nvPr/>
        </p:nvSpPr>
        <p:spPr>
          <a:xfrm>
            <a:off x="7069575" y="154820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1</a:t>
            </a:r>
            <a:endParaRPr sz="1500">
              <a:solidFill>
                <a:schemeClr val="lt1"/>
              </a:solidFill>
              <a:latin typeface="Lato"/>
              <a:ea typeface="Lato"/>
              <a:cs typeface="Lato"/>
              <a:sym typeface="Lato"/>
            </a:endParaRPr>
          </a:p>
        </p:txBody>
      </p:sp>
      <p:sp>
        <p:nvSpPr>
          <p:cNvPr id="2412" name="Google Shape;2412;p174"/>
          <p:cNvSpPr txBox="1"/>
          <p:nvPr/>
        </p:nvSpPr>
        <p:spPr>
          <a:xfrm>
            <a:off x="7069575" y="19149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2</a:t>
            </a:r>
            <a:endParaRPr sz="1500">
              <a:solidFill>
                <a:schemeClr val="lt1"/>
              </a:solidFill>
              <a:latin typeface="Lato"/>
              <a:ea typeface="Lato"/>
              <a:cs typeface="Lato"/>
              <a:sym typeface="Lato"/>
            </a:endParaRPr>
          </a:p>
        </p:txBody>
      </p:sp>
      <p:sp>
        <p:nvSpPr>
          <p:cNvPr id="2413" name="Google Shape;2413;p174"/>
          <p:cNvSpPr txBox="1"/>
          <p:nvPr/>
        </p:nvSpPr>
        <p:spPr>
          <a:xfrm>
            <a:off x="7069575" y="22816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3</a:t>
            </a:r>
            <a:endParaRPr sz="1500">
              <a:solidFill>
                <a:schemeClr val="lt1"/>
              </a:solidFill>
              <a:latin typeface="Lato"/>
              <a:ea typeface="Lato"/>
              <a:cs typeface="Lato"/>
              <a:sym typeface="Lato"/>
            </a:endParaRPr>
          </a:p>
        </p:txBody>
      </p:sp>
      <p:sp>
        <p:nvSpPr>
          <p:cNvPr id="2414" name="Google Shape;2414;p174"/>
          <p:cNvSpPr txBox="1"/>
          <p:nvPr/>
        </p:nvSpPr>
        <p:spPr>
          <a:xfrm>
            <a:off x="7069575" y="264837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4</a:t>
            </a:r>
            <a:endParaRPr sz="1500">
              <a:solidFill>
                <a:schemeClr val="lt1"/>
              </a:solidFill>
              <a:latin typeface="Lato"/>
              <a:ea typeface="Lato"/>
              <a:cs typeface="Lato"/>
              <a:sym typeface="Lato"/>
            </a:endParaRPr>
          </a:p>
        </p:txBody>
      </p:sp>
      <p:sp>
        <p:nvSpPr>
          <p:cNvPr id="2415" name="Google Shape;2415;p174"/>
          <p:cNvSpPr txBox="1"/>
          <p:nvPr/>
        </p:nvSpPr>
        <p:spPr>
          <a:xfrm>
            <a:off x="7069575" y="301510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5</a:t>
            </a:r>
            <a:endParaRPr sz="1500">
              <a:solidFill>
                <a:schemeClr val="lt1"/>
              </a:solidFill>
              <a:latin typeface="Lato"/>
              <a:ea typeface="Lato"/>
              <a:cs typeface="Lato"/>
              <a:sym typeface="Lato"/>
            </a:endParaRPr>
          </a:p>
        </p:txBody>
      </p:sp>
      <p:sp>
        <p:nvSpPr>
          <p:cNvPr id="2416" name="Google Shape;2416;p174"/>
          <p:cNvSpPr txBox="1"/>
          <p:nvPr/>
        </p:nvSpPr>
        <p:spPr>
          <a:xfrm>
            <a:off x="7069575" y="33818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6</a:t>
            </a:r>
            <a:endParaRPr sz="1500">
              <a:solidFill>
                <a:schemeClr val="lt1"/>
              </a:solidFill>
              <a:latin typeface="Lato"/>
              <a:ea typeface="Lato"/>
              <a:cs typeface="Lato"/>
              <a:sym typeface="Lato"/>
            </a:endParaRPr>
          </a:p>
        </p:txBody>
      </p:sp>
      <p:sp>
        <p:nvSpPr>
          <p:cNvPr id="2417" name="Google Shape;2417;p174"/>
          <p:cNvSpPr txBox="1"/>
          <p:nvPr/>
        </p:nvSpPr>
        <p:spPr>
          <a:xfrm>
            <a:off x="7069575" y="37485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7</a:t>
            </a:r>
            <a:endParaRPr sz="1500">
              <a:solidFill>
                <a:schemeClr val="lt1"/>
              </a:solidFill>
              <a:latin typeface="Lato"/>
              <a:ea typeface="Lato"/>
              <a:cs typeface="Lato"/>
              <a:sym typeface="Lato"/>
            </a:endParaRPr>
          </a:p>
        </p:txBody>
      </p:sp>
      <p:sp>
        <p:nvSpPr>
          <p:cNvPr id="2418" name="Google Shape;2418;p174"/>
          <p:cNvSpPr txBox="1"/>
          <p:nvPr/>
        </p:nvSpPr>
        <p:spPr>
          <a:xfrm>
            <a:off x="7069575" y="411527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8</a:t>
            </a:r>
            <a:endParaRPr sz="1500">
              <a:solidFill>
                <a:schemeClr val="lt1"/>
              </a:solidFill>
              <a:latin typeface="Lato"/>
              <a:ea typeface="Lato"/>
              <a:cs typeface="Lato"/>
              <a:sym typeface="Lato"/>
            </a:endParaRPr>
          </a:p>
        </p:txBody>
      </p:sp>
      <p:sp>
        <p:nvSpPr>
          <p:cNvPr id="2419" name="Google Shape;2419;p174"/>
          <p:cNvSpPr txBox="1"/>
          <p:nvPr/>
        </p:nvSpPr>
        <p:spPr>
          <a:xfrm>
            <a:off x="7069575" y="448200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9</a:t>
            </a:r>
            <a:endParaRPr sz="1500">
              <a:solidFill>
                <a:schemeClr val="lt1"/>
              </a:solidFill>
              <a:latin typeface="Lato"/>
              <a:ea typeface="Lato"/>
              <a:cs typeface="Lato"/>
              <a:sym typeface="Lato"/>
            </a:endParaRPr>
          </a:p>
        </p:txBody>
      </p:sp>
      <p:sp>
        <p:nvSpPr>
          <p:cNvPr id="2420" name="Google Shape;2420;p174"/>
          <p:cNvSpPr/>
          <p:nvPr/>
        </p:nvSpPr>
        <p:spPr>
          <a:xfrm>
            <a:off x="1297500" y="1797625"/>
            <a:ext cx="1806300" cy="581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Réorganisation</a:t>
            </a:r>
            <a:endParaRPr>
              <a:latin typeface="Lato"/>
              <a:ea typeface="Lato"/>
              <a:cs typeface="Lato"/>
              <a:sym typeface="Lato"/>
            </a:endParaRPr>
          </a:p>
        </p:txBody>
      </p:sp>
      <p:cxnSp>
        <p:nvCxnSpPr>
          <p:cNvPr id="2421" name="Google Shape;2421;p174"/>
          <p:cNvCxnSpPr>
            <a:stCxn id="2410" idx="1"/>
            <a:endCxn id="2414" idx="1"/>
          </p:cNvCxnSpPr>
          <p:nvPr/>
        </p:nvCxnSpPr>
        <p:spPr>
          <a:xfrm>
            <a:off x="7069575" y="1283375"/>
            <a:ext cx="600" cy="1538700"/>
          </a:xfrm>
          <a:prstGeom prst="curvedConnector3">
            <a:avLst>
              <a:gd name="adj1" fmla="val -39687500"/>
            </a:avLst>
          </a:prstGeom>
          <a:noFill/>
          <a:ln w="9525" cap="flat" cmpd="sng">
            <a:solidFill>
              <a:srgbClr val="FF0000"/>
            </a:solidFill>
            <a:prstDash val="solid"/>
            <a:round/>
            <a:headEnd type="none" w="med" len="med"/>
            <a:tailEnd type="none" w="med" len="med"/>
          </a:ln>
        </p:spPr>
      </p:cxnSp>
      <p:cxnSp>
        <p:nvCxnSpPr>
          <p:cNvPr id="2422" name="Google Shape;2422;p174"/>
          <p:cNvCxnSpPr>
            <a:stCxn id="2412" idx="1"/>
            <a:endCxn id="2417" idx="1"/>
          </p:cNvCxnSpPr>
          <p:nvPr/>
        </p:nvCxnSpPr>
        <p:spPr>
          <a:xfrm>
            <a:off x="7069575" y="2088475"/>
            <a:ext cx="600" cy="1833600"/>
          </a:xfrm>
          <a:prstGeom prst="curvedConnector3">
            <a:avLst>
              <a:gd name="adj1" fmla="val -39687500"/>
            </a:avLst>
          </a:prstGeom>
          <a:noFill/>
          <a:ln w="9525" cap="flat" cmpd="sng">
            <a:solidFill>
              <a:srgbClr val="FF0000"/>
            </a:solidFill>
            <a:prstDash val="solid"/>
            <a:round/>
            <a:headEnd type="none" w="med" len="med"/>
            <a:tailEnd type="none" w="med" len="med"/>
          </a:ln>
        </p:spPr>
      </p:cxnSp>
      <p:cxnSp>
        <p:nvCxnSpPr>
          <p:cNvPr id="2423" name="Google Shape;2423;p174"/>
          <p:cNvCxnSpPr>
            <a:stCxn id="2415" idx="1"/>
            <a:endCxn id="2419" idx="1"/>
          </p:cNvCxnSpPr>
          <p:nvPr/>
        </p:nvCxnSpPr>
        <p:spPr>
          <a:xfrm>
            <a:off x="7069575" y="3188650"/>
            <a:ext cx="600" cy="1467000"/>
          </a:xfrm>
          <a:prstGeom prst="curvedConnector3">
            <a:avLst>
              <a:gd name="adj1" fmla="val -39687500"/>
            </a:avLst>
          </a:prstGeom>
          <a:noFill/>
          <a:ln w="9525" cap="flat" cmpd="sng">
            <a:solidFill>
              <a:srgbClr val="FF0000"/>
            </a:solidFill>
            <a:prstDash val="solid"/>
            <a:roun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27"/>
        <p:cNvGrpSpPr/>
        <p:nvPr/>
      </p:nvGrpSpPr>
      <p:grpSpPr>
        <a:xfrm>
          <a:off x="0" y="0"/>
          <a:ext cx="0" cy="0"/>
          <a:chOff x="0" y="0"/>
          <a:chExt cx="0" cy="0"/>
        </a:xfrm>
      </p:grpSpPr>
      <p:sp>
        <p:nvSpPr>
          <p:cNvPr id="2428" name="Google Shape;2428;p17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Table de hachage dynamiques</a:t>
            </a:r>
            <a:endParaRPr/>
          </a:p>
        </p:txBody>
      </p:sp>
      <p:sp>
        <p:nvSpPr>
          <p:cNvPr id="2429" name="Google Shape;2429;p175"/>
          <p:cNvSpPr txBox="1">
            <a:spLocks noGrp="1"/>
          </p:cNvSpPr>
          <p:nvPr>
            <p:ph type="body" idx="1"/>
          </p:nvPr>
        </p:nvSpPr>
        <p:spPr>
          <a:xfrm>
            <a:off x="1297500" y="2445350"/>
            <a:ext cx="4672500" cy="1303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Les tables de hachage dynamiques sont conçues pour maintenir des performances constantes même lorsqu'elles sont redimensionnées.</a:t>
            </a:r>
            <a:endParaRPr/>
          </a:p>
        </p:txBody>
      </p:sp>
      <p:sp>
        <p:nvSpPr>
          <p:cNvPr id="2430" name="Google Shape;2430;p175"/>
          <p:cNvSpPr/>
          <p:nvPr/>
        </p:nvSpPr>
        <p:spPr>
          <a:xfrm>
            <a:off x="7345100" y="1091950"/>
            <a:ext cx="1153200" cy="373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31" name="Google Shape;2431;p175"/>
          <p:cNvSpPr txBox="1"/>
          <p:nvPr/>
        </p:nvSpPr>
        <p:spPr>
          <a:xfrm>
            <a:off x="7141000" y="784434"/>
            <a:ext cx="1551300" cy="27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Table de hachage</a:t>
            </a:r>
            <a:endParaRPr>
              <a:solidFill>
                <a:schemeClr val="lt1"/>
              </a:solidFill>
              <a:latin typeface="Lato"/>
              <a:ea typeface="Lato"/>
              <a:cs typeface="Lato"/>
              <a:sym typeface="Lato"/>
            </a:endParaRPr>
          </a:p>
        </p:txBody>
      </p:sp>
      <p:sp>
        <p:nvSpPr>
          <p:cNvPr id="2432" name="Google Shape;2432;p175"/>
          <p:cNvSpPr/>
          <p:nvPr/>
        </p:nvSpPr>
        <p:spPr>
          <a:xfrm>
            <a:off x="7406350" y="15614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33" name="Google Shape;2433;p175"/>
          <p:cNvSpPr/>
          <p:nvPr/>
        </p:nvSpPr>
        <p:spPr>
          <a:xfrm>
            <a:off x="7411400" y="19281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34" name="Google Shape;2434;p175"/>
          <p:cNvSpPr/>
          <p:nvPr/>
        </p:nvSpPr>
        <p:spPr>
          <a:xfrm>
            <a:off x="7411400" y="229485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35" name="Google Shape;2435;p175"/>
          <p:cNvSpPr/>
          <p:nvPr/>
        </p:nvSpPr>
        <p:spPr>
          <a:xfrm>
            <a:off x="7411400" y="266157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36" name="Google Shape;2436;p175"/>
          <p:cNvSpPr/>
          <p:nvPr/>
        </p:nvSpPr>
        <p:spPr>
          <a:xfrm>
            <a:off x="7411400" y="30283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latin typeface="Lato"/>
              <a:ea typeface="Lato"/>
              <a:cs typeface="Lato"/>
              <a:sym typeface="Lato"/>
            </a:endParaRPr>
          </a:p>
        </p:txBody>
      </p:sp>
      <p:sp>
        <p:nvSpPr>
          <p:cNvPr id="2437" name="Google Shape;2437;p175"/>
          <p:cNvSpPr/>
          <p:nvPr/>
        </p:nvSpPr>
        <p:spPr>
          <a:xfrm>
            <a:off x="7406350" y="33950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38" name="Google Shape;2438;p175"/>
          <p:cNvSpPr/>
          <p:nvPr/>
        </p:nvSpPr>
        <p:spPr>
          <a:xfrm>
            <a:off x="7411400" y="376175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39" name="Google Shape;2439;p175"/>
          <p:cNvSpPr/>
          <p:nvPr/>
        </p:nvSpPr>
        <p:spPr>
          <a:xfrm>
            <a:off x="7411400" y="412847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40" name="Google Shape;2440;p175"/>
          <p:cNvSpPr/>
          <p:nvPr/>
        </p:nvSpPr>
        <p:spPr>
          <a:xfrm>
            <a:off x="7406350" y="117107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latin typeface="Lato"/>
              <a:ea typeface="Lato"/>
              <a:cs typeface="Lato"/>
              <a:sym typeface="Lato"/>
            </a:endParaRPr>
          </a:p>
        </p:txBody>
      </p:sp>
      <p:sp>
        <p:nvSpPr>
          <p:cNvPr id="2441" name="Google Shape;2441;p175"/>
          <p:cNvSpPr/>
          <p:nvPr/>
        </p:nvSpPr>
        <p:spPr>
          <a:xfrm>
            <a:off x="7406350" y="44952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latin typeface="Lato"/>
              <a:ea typeface="Lato"/>
              <a:cs typeface="Lato"/>
              <a:sym typeface="Lato"/>
            </a:endParaRPr>
          </a:p>
        </p:txBody>
      </p:sp>
      <p:sp>
        <p:nvSpPr>
          <p:cNvPr id="2442" name="Google Shape;2442;p175"/>
          <p:cNvSpPr txBox="1"/>
          <p:nvPr/>
        </p:nvSpPr>
        <p:spPr>
          <a:xfrm>
            <a:off x="7069575" y="11098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0</a:t>
            </a:r>
            <a:endParaRPr sz="1500">
              <a:solidFill>
                <a:schemeClr val="lt1"/>
              </a:solidFill>
              <a:latin typeface="Lato"/>
              <a:ea typeface="Lato"/>
              <a:cs typeface="Lato"/>
              <a:sym typeface="Lato"/>
            </a:endParaRPr>
          </a:p>
        </p:txBody>
      </p:sp>
      <p:sp>
        <p:nvSpPr>
          <p:cNvPr id="2443" name="Google Shape;2443;p175"/>
          <p:cNvSpPr txBox="1"/>
          <p:nvPr/>
        </p:nvSpPr>
        <p:spPr>
          <a:xfrm>
            <a:off x="7069575" y="154820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1</a:t>
            </a:r>
            <a:endParaRPr sz="1500">
              <a:solidFill>
                <a:schemeClr val="lt1"/>
              </a:solidFill>
              <a:latin typeface="Lato"/>
              <a:ea typeface="Lato"/>
              <a:cs typeface="Lato"/>
              <a:sym typeface="Lato"/>
            </a:endParaRPr>
          </a:p>
        </p:txBody>
      </p:sp>
      <p:sp>
        <p:nvSpPr>
          <p:cNvPr id="2444" name="Google Shape;2444;p175"/>
          <p:cNvSpPr txBox="1"/>
          <p:nvPr/>
        </p:nvSpPr>
        <p:spPr>
          <a:xfrm>
            <a:off x="7069575" y="19149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2</a:t>
            </a:r>
            <a:endParaRPr sz="1500">
              <a:solidFill>
                <a:schemeClr val="lt1"/>
              </a:solidFill>
              <a:latin typeface="Lato"/>
              <a:ea typeface="Lato"/>
              <a:cs typeface="Lato"/>
              <a:sym typeface="Lato"/>
            </a:endParaRPr>
          </a:p>
        </p:txBody>
      </p:sp>
      <p:sp>
        <p:nvSpPr>
          <p:cNvPr id="2445" name="Google Shape;2445;p175"/>
          <p:cNvSpPr txBox="1"/>
          <p:nvPr/>
        </p:nvSpPr>
        <p:spPr>
          <a:xfrm>
            <a:off x="7069575" y="22816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3</a:t>
            </a:r>
            <a:endParaRPr sz="1500">
              <a:solidFill>
                <a:schemeClr val="lt1"/>
              </a:solidFill>
              <a:latin typeface="Lato"/>
              <a:ea typeface="Lato"/>
              <a:cs typeface="Lato"/>
              <a:sym typeface="Lato"/>
            </a:endParaRPr>
          </a:p>
        </p:txBody>
      </p:sp>
      <p:sp>
        <p:nvSpPr>
          <p:cNvPr id="2446" name="Google Shape;2446;p175"/>
          <p:cNvSpPr txBox="1"/>
          <p:nvPr/>
        </p:nvSpPr>
        <p:spPr>
          <a:xfrm>
            <a:off x="7069575" y="264837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4</a:t>
            </a:r>
            <a:endParaRPr sz="1500">
              <a:solidFill>
                <a:schemeClr val="lt1"/>
              </a:solidFill>
              <a:latin typeface="Lato"/>
              <a:ea typeface="Lato"/>
              <a:cs typeface="Lato"/>
              <a:sym typeface="Lato"/>
            </a:endParaRPr>
          </a:p>
        </p:txBody>
      </p:sp>
      <p:sp>
        <p:nvSpPr>
          <p:cNvPr id="2447" name="Google Shape;2447;p175"/>
          <p:cNvSpPr txBox="1"/>
          <p:nvPr/>
        </p:nvSpPr>
        <p:spPr>
          <a:xfrm>
            <a:off x="7069575" y="301510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5</a:t>
            </a:r>
            <a:endParaRPr sz="1500">
              <a:solidFill>
                <a:schemeClr val="lt1"/>
              </a:solidFill>
              <a:latin typeface="Lato"/>
              <a:ea typeface="Lato"/>
              <a:cs typeface="Lato"/>
              <a:sym typeface="Lato"/>
            </a:endParaRPr>
          </a:p>
        </p:txBody>
      </p:sp>
      <p:sp>
        <p:nvSpPr>
          <p:cNvPr id="2448" name="Google Shape;2448;p175"/>
          <p:cNvSpPr txBox="1"/>
          <p:nvPr/>
        </p:nvSpPr>
        <p:spPr>
          <a:xfrm>
            <a:off x="7069575" y="33818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6</a:t>
            </a:r>
            <a:endParaRPr sz="1500">
              <a:solidFill>
                <a:schemeClr val="lt1"/>
              </a:solidFill>
              <a:latin typeface="Lato"/>
              <a:ea typeface="Lato"/>
              <a:cs typeface="Lato"/>
              <a:sym typeface="Lato"/>
            </a:endParaRPr>
          </a:p>
        </p:txBody>
      </p:sp>
      <p:sp>
        <p:nvSpPr>
          <p:cNvPr id="2449" name="Google Shape;2449;p175"/>
          <p:cNvSpPr txBox="1"/>
          <p:nvPr/>
        </p:nvSpPr>
        <p:spPr>
          <a:xfrm>
            <a:off x="7069575" y="37485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7</a:t>
            </a:r>
            <a:endParaRPr sz="1500">
              <a:solidFill>
                <a:schemeClr val="lt1"/>
              </a:solidFill>
              <a:latin typeface="Lato"/>
              <a:ea typeface="Lato"/>
              <a:cs typeface="Lato"/>
              <a:sym typeface="Lato"/>
            </a:endParaRPr>
          </a:p>
        </p:txBody>
      </p:sp>
      <p:sp>
        <p:nvSpPr>
          <p:cNvPr id="2450" name="Google Shape;2450;p175"/>
          <p:cNvSpPr txBox="1"/>
          <p:nvPr/>
        </p:nvSpPr>
        <p:spPr>
          <a:xfrm>
            <a:off x="7069575" y="411527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8</a:t>
            </a:r>
            <a:endParaRPr sz="1500">
              <a:solidFill>
                <a:schemeClr val="lt1"/>
              </a:solidFill>
              <a:latin typeface="Lato"/>
              <a:ea typeface="Lato"/>
              <a:cs typeface="Lato"/>
              <a:sym typeface="Lato"/>
            </a:endParaRPr>
          </a:p>
        </p:txBody>
      </p:sp>
      <p:sp>
        <p:nvSpPr>
          <p:cNvPr id="2451" name="Google Shape;2451;p175"/>
          <p:cNvSpPr txBox="1"/>
          <p:nvPr/>
        </p:nvSpPr>
        <p:spPr>
          <a:xfrm>
            <a:off x="7069575" y="448200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9</a:t>
            </a:r>
            <a:endParaRPr sz="1500">
              <a:solidFill>
                <a:schemeClr val="lt1"/>
              </a:solidFill>
              <a:latin typeface="Lato"/>
              <a:ea typeface="Lato"/>
              <a:cs typeface="Lato"/>
              <a:sym typeface="Lato"/>
            </a:endParaRPr>
          </a:p>
        </p:txBody>
      </p:sp>
      <p:sp>
        <p:nvSpPr>
          <p:cNvPr id="2452" name="Google Shape;2452;p175"/>
          <p:cNvSpPr/>
          <p:nvPr/>
        </p:nvSpPr>
        <p:spPr>
          <a:xfrm>
            <a:off x="1332600" y="1797625"/>
            <a:ext cx="1806300" cy="581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Performance</a:t>
            </a:r>
            <a:endParaRPr>
              <a:latin typeface="Lato"/>
              <a:ea typeface="Lato"/>
              <a:cs typeface="Lato"/>
              <a:sym typeface="Lato"/>
            </a:endParaRPr>
          </a:p>
        </p:txBody>
      </p:sp>
      <p:sp>
        <p:nvSpPr>
          <p:cNvPr id="2453" name="Google Shape;2453;p175"/>
          <p:cNvSpPr/>
          <p:nvPr/>
        </p:nvSpPr>
        <p:spPr>
          <a:xfrm>
            <a:off x="6970250" y="551100"/>
            <a:ext cx="1826700" cy="4510800"/>
          </a:xfrm>
          <a:prstGeom prst="ellipse">
            <a:avLst/>
          </a:prstGeom>
          <a:noFill/>
          <a:ln w="2857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7"/>
        <p:cNvGrpSpPr/>
        <p:nvPr/>
      </p:nvGrpSpPr>
      <p:grpSpPr>
        <a:xfrm>
          <a:off x="0" y="0"/>
          <a:ext cx="0" cy="0"/>
          <a:chOff x="0" y="0"/>
          <a:chExt cx="0" cy="0"/>
        </a:xfrm>
      </p:grpSpPr>
      <p:sp>
        <p:nvSpPr>
          <p:cNvPr id="2458" name="Google Shape;2458;p17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Conclusion</a:t>
            </a:r>
            <a:endParaRPr/>
          </a:p>
        </p:txBody>
      </p:sp>
      <p:sp>
        <p:nvSpPr>
          <p:cNvPr id="2459" name="Google Shape;2459;p17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fr"/>
              <a:t>La distribution de données via une table de hachage distribuée et l'utilisation de tables de hachage dynamiques sont des techniques fondamentales pour la gestion de données distribuées. Elles sont essentielles pour garantir la performance, la disponibilité et l'évolutivité des systèmes distribués, notamment dans les bases de données et les systèmes de stockage distribués. Une bonne compréhension de ces concepts est cruciale pour concevoir des systèmes distribués robustes et efficaces.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3"/>
        <p:cNvGrpSpPr/>
        <p:nvPr/>
      </p:nvGrpSpPr>
      <p:grpSpPr>
        <a:xfrm>
          <a:off x="0" y="0"/>
          <a:ext cx="0" cy="0"/>
          <a:chOff x="0" y="0"/>
          <a:chExt cx="0" cy="0"/>
        </a:xfrm>
      </p:grpSpPr>
      <p:sp>
        <p:nvSpPr>
          <p:cNvPr id="2464" name="Google Shape;2464;p17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t>TP-Projet : Réalisation d’une table de hachage distribuée sur les données de MongoDB</a:t>
            </a:r>
            <a:endParaRPr/>
          </a:p>
        </p:txBody>
      </p:sp>
      <p:sp>
        <p:nvSpPr>
          <p:cNvPr id="2465" name="Google Shape;2465;p17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fontScale="70000" lnSpcReduction="10000"/>
          </a:bodyPr>
          <a:lstStyle/>
          <a:p>
            <a:pPr marL="0" lvl="0" indent="0" algn="l" rtl="0">
              <a:spcBef>
                <a:spcPts val="0"/>
              </a:spcBef>
              <a:spcAft>
                <a:spcPts val="0"/>
              </a:spcAft>
              <a:buNone/>
            </a:pPr>
            <a:r>
              <a:rPr lang="fr"/>
              <a:t>A partir des données que vous avez ingérés sur MongoDB concevoir à la suite de votre application en C#, une table de hachage qui permettra de concevoir un indice global et des indices locaux.</a:t>
            </a:r>
            <a:endParaRPr/>
          </a:p>
          <a:p>
            <a:pPr marL="0" lvl="0" indent="0" algn="l" rtl="0">
              <a:spcBef>
                <a:spcPts val="1200"/>
              </a:spcBef>
              <a:spcAft>
                <a:spcPts val="0"/>
              </a:spcAft>
              <a:buNone/>
            </a:pPr>
            <a:r>
              <a:rPr lang="fr"/>
              <a:t>Rendu pour la semaine prochaine : </a:t>
            </a:r>
            <a:endParaRPr/>
          </a:p>
          <a:p>
            <a:pPr marL="0" lvl="0" indent="0" algn="l" rtl="0">
              <a:spcBef>
                <a:spcPts val="1200"/>
              </a:spcBef>
              <a:spcAft>
                <a:spcPts val="0"/>
              </a:spcAft>
              <a:buNone/>
            </a:pPr>
            <a:r>
              <a:rPr lang="fr"/>
              <a:t>Code source, commentaires et remarques pour :</a:t>
            </a:r>
            <a:endParaRPr/>
          </a:p>
          <a:p>
            <a:pPr marL="0" lvl="0" indent="0" algn="l" rtl="0">
              <a:spcBef>
                <a:spcPts val="1200"/>
              </a:spcBef>
              <a:spcAft>
                <a:spcPts val="0"/>
              </a:spcAft>
              <a:buNone/>
            </a:pPr>
            <a:r>
              <a:rPr lang="fr"/>
              <a:t>La création du système de routage sur votre application en C#, les données de MongoDB devront être présentes sur le rendu.</a:t>
            </a:r>
            <a:endParaRPr/>
          </a:p>
          <a:p>
            <a:pPr marL="0" lvl="0" indent="0" algn="l" rtl="0">
              <a:spcBef>
                <a:spcPts val="1200"/>
              </a:spcBef>
              <a:spcAft>
                <a:spcPts val="0"/>
              </a:spcAft>
              <a:buNone/>
            </a:pPr>
            <a:r>
              <a:rPr lang="fr"/>
              <a:t>La création du système de routage (table de hachage et répartition de la capacité)</a:t>
            </a:r>
            <a:endParaRPr/>
          </a:p>
          <a:p>
            <a:pPr marL="0" lvl="0" indent="0" algn="l" rtl="0">
              <a:spcBef>
                <a:spcPts val="1200"/>
              </a:spcBef>
              <a:spcAft>
                <a:spcPts val="0"/>
              </a:spcAft>
              <a:buNone/>
            </a:pPr>
            <a:r>
              <a:rPr lang="fr"/>
              <a:t>Création de l’index global et des index locaux avec les clés présentes dedans. </a:t>
            </a:r>
            <a:endParaRPr/>
          </a:p>
          <a:p>
            <a:pPr marL="0" lvl="0" indent="0" algn="l" rtl="0">
              <a:spcBef>
                <a:spcPts val="1200"/>
              </a:spcBef>
              <a:spcAft>
                <a:spcPts val="0"/>
              </a:spcAft>
              <a:buNone/>
            </a:pPr>
            <a:endParaRPr/>
          </a:p>
          <a:p>
            <a:pPr marL="0" lvl="0" indent="0" algn="l" rtl="0">
              <a:spcBef>
                <a:spcPts val="1200"/>
              </a:spcBef>
              <a:spcAft>
                <a:spcPts val="0"/>
              </a:spcAft>
              <a:buNone/>
            </a:pPr>
            <a:r>
              <a:rPr lang="fr"/>
              <a:t>Deadline : Mardi 12 décembre 20h.</a:t>
            </a:r>
            <a:endParaRPr/>
          </a:p>
          <a:p>
            <a:pPr marL="0" lvl="0" indent="0" algn="l" rtl="0">
              <a:spcBef>
                <a:spcPts val="1200"/>
              </a:spcBef>
              <a:spcAft>
                <a:spcPts val="12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69"/>
        <p:cNvGrpSpPr/>
        <p:nvPr/>
      </p:nvGrpSpPr>
      <p:grpSpPr>
        <a:xfrm>
          <a:off x="0" y="0"/>
          <a:ext cx="0" cy="0"/>
          <a:chOff x="0" y="0"/>
          <a:chExt cx="0" cy="0"/>
        </a:xfrm>
      </p:grpSpPr>
      <p:sp>
        <p:nvSpPr>
          <p:cNvPr id="2470" name="Google Shape;2470;p178"/>
          <p:cNvSpPr txBox="1">
            <a:spLocks noGrp="1"/>
          </p:cNvSpPr>
          <p:nvPr>
            <p:ph type="title"/>
          </p:nvPr>
        </p:nvSpPr>
        <p:spPr>
          <a:xfrm>
            <a:off x="1297500" y="393750"/>
            <a:ext cx="7038900" cy="55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Une table de hachage</a:t>
            </a:r>
            <a:endParaRPr/>
          </a:p>
        </p:txBody>
      </p:sp>
      <p:sp>
        <p:nvSpPr>
          <p:cNvPr id="2471" name="Google Shape;2471;p178"/>
          <p:cNvSpPr/>
          <p:nvPr/>
        </p:nvSpPr>
        <p:spPr>
          <a:xfrm>
            <a:off x="148144" y="2347250"/>
            <a:ext cx="2035200" cy="261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72" name="Google Shape;2472;p178"/>
          <p:cNvSpPr/>
          <p:nvPr/>
        </p:nvSpPr>
        <p:spPr>
          <a:xfrm>
            <a:off x="209492" y="2810550"/>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75</a:t>
            </a:r>
            <a:endParaRPr>
              <a:latin typeface="Lato"/>
              <a:ea typeface="Lato"/>
              <a:cs typeface="Lato"/>
              <a:sym typeface="Lato"/>
            </a:endParaRPr>
          </a:p>
        </p:txBody>
      </p:sp>
      <p:sp>
        <p:nvSpPr>
          <p:cNvPr id="2473" name="Google Shape;2473;p178"/>
          <p:cNvSpPr/>
          <p:nvPr/>
        </p:nvSpPr>
        <p:spPr>
          <a:xfrm>
            <a:off x="209492" y="3228875"/>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50</a:t>
            </a:r>
            <a:endParaRPr>
              <a:latin typeface="Lato"/>
              <a:ea typeface="Lato"/>
              <a:cs typeface="Lato"/>
              <a:sym typeface="Lato"/>
            </a:endParaRPr>
          </a:p>
        </p:txBody>
      </p:sp>
      <p:sp>
        <p:nvSpPr>
          <p:cNvPr id="2474" name="Google Shape;2474;p178"/>
          <p:cNvSpPr/>
          <p:nvPr/>
        </p:nvSpPr>
        <p:spPr>
          <a:xfrm>
            <a:off x="209492" y="3647200"/>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59</a:t>
            </a:r>
            <a:endParaRPr>
              <a:latin typeface="Lato"/>
              <a:ea typeface="Lato"/>
              <a:cs typeface="Lato"/>
              <a:sym typeface="Lato"/>
            </a:endParaRPr>
          </a:p>
        </p:txBody>
      </p:sp>
      <p:sp>
        <p:nvSpPr>
          <p:cNvPr id="2475" name="Google Shape;2475;p178"/>
          <p:cNvSpPr/>
          <p:nvPr/>
        </p:nvSpPr>
        <p:spPr>
          <a:xfrm>
            <a:off x="209492" y="4065525"/>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33</a:t>
            </a:r>
            <a:endParaRPr>
              <a:latin typeface="Lato"/>
              <a:ea typeface="Lato"/>
              <a:cs typeface="Lato"/>
              <a:sym typeface="Lato"/>
            </a:endParaRPr>
          </a:p>
        </p:txBody>
      </p:sp>
      <p:sp>
        <p:nvSpPr>
          <p:cNvPr id="2476" name="Google Shape;2476;p178"/>
          <p:cNvSpPr/>
          <p:nvPr/>
        </p:nvSpPr>
        <p:spPr>
          <a:xfrm>
            <a:off x="209492" y="4483850"/>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83</a:t>
            </a:r>
            <a:endParaRPr>
              <a:latin typeface="Lato"/>
              <a:ea typeface="Lato"/>
              <a:cs typeface="Lato"/>
              <a:sym typeface="Lato"/>
            </a:endParaRPr>
          </a:p>
        </p:txBody>
      </p:sp>
      <p:sp>
        <p:nvSpPr>
          <p:cNvPr id="2477" name="Google Shape;2477;p178"/>
          <p:cNvSpPr/>
          <p:nvPr/>
        </p:nvSpPr>
        <p:spPr>
          <a:xfrm>
            <a:off x="1190575" y="2810550"/>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Paris</a:t>
            </a:r>
            <a:endParaRPr>
              <a:latin typeface="Lato"/>
              <a:ea typeface="Lato"/>
              <a:cs typeface="Lato"/>
              <a:sym typeface="Lato"/>
            </a:endParaRPr>
          </a:p>
        </p:txBody>
      </p:sp>
      <p:sp>
        <p:nvSpPr>
          <p:cNvPr id="2478" name="Google Shape;2478;p178"/>
          <p:cNvSpPr/>
          <p:nvPr/>
        </p:nvSpPr>
        <p:spPr>
          <a:xfrm>
            <a:off x="1190570" y="3228875"/>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Manche</a:t>
            </a:r>
            <a:endParaRPr>
              <a:latin typeface="Lato"/>
              <a:ea typeface="Lato"/>
              <a:cs typeface="Lato"/>
              <a:sym typeface="Lato"/>
            </a:endParaRPr>
          </a:p>
        </p:txBody>
      </p:sp>
      <p:sp>
        <p:nvSpPr>
          <p:cNvPr id="2479" name="Google Shape;2479;p178"/>
          <p:cNvSpPr/>
          <p:nvPr/>
        </p:nvSpPr>
        <p:spPr>
          <a:xfrm>
            <a:off x="1190571" y="3647200"/>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Nord</a:t>
            </a:r>
            <a:endParaRPr>
              <a:latin typeface="Lato"/>
              <a:ea typeface="Lato"/>
              <a:cs typeface="Lato"/>
              <a:sym typeface="Lato"/>
            </a:endParaRPr>
          </a:p>
        </p:txBody>
      </p:sp>
      <p:sp>
        <p:nvSpPr>
          <p:cNvPr id="2480" name="Google Shape;2480;p178"/>
          <p:cNvSpPr/>
          <p:nvPr/>
        </p:nvSpPr>
        <p:spPr>
          <a:xfrm>
            <a:off x="1190575" y="4065525"/>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Gironde</a:t>
            </a:r>
            <a:endParaRPr>
              <a:latin typeface="Lato"/>
              <a:ea typeface="Lato"/>
              <a:cs typeface="Lato"/>
              <a:sym typeface="Lato"/>
            </a:endParaRPr>
          </a:p>
        </p:txBody>
      </p:sp>
      <p:sp>
        <p:nvSpPr>
          <p:cNvPr id="2481" name="Google Shape;2481;p178"/>
          <p:cNvSpPr/>
          <p:nvPr/>
        </p:nvSpPr>
        <p:spPr>
          <a:xfrm>
            <a:off x="1190571" y="4483850"/>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Var</a:t>
            </a:r>
            <a:endParaRPr>
              <a:latin typeface="Lato"/>
              <a:ea typeface="Lato"/>
              <a:cs typeface="Lato"/>
              <a:sym typeface="Lato"/>
            </a:endParaRPr>
          </a:p>
        </p:txBody>
      </p:sp>
      <p:sp>
        <p:nvSpPr>
          <p:cNvPr id="2482" name="Google Shape;2482;p178"/>
          <p:cNvSpPr/>
          <p:nvPr/>
        </p:nvSpPr>
        <p:spPr>
          <a:xfrm>
            <a:off x="203499" y="2409025"/>
            <a:ext cx="496500" cy="3207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Clé</a:t>
            </a:r>
            <a:endParaRPr>
              <a:solidFill>
                <a:schemeClr val="lt1"/>
              </a:solidFill>
              <a:latin typeface="Lato"/>
              <a:ea typeface="Lato"/>
              <a:cs typeface="Lato"/>
              <a:sym typeface="Lato"/>
            </a:endParaRPr>
          </a:p>
        </p:txBody>
      </p:sp>
      <p:sp>
        <p:nvSpPr>
          <p:cNvPr id="2483" name="Google Shape;2483;p178"/>
          <p:cNvSpPr/>
          <p:nvPr/>
        </p:nvSpPr>
        <p:spPr>
          <a:xfrm>
            <a:off x="1190572" y="2409025"/>
            <a:ext cx="862800" cy="3207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Valeur</a:t>
            </a:r>
            <a:endParaRPr>
              <a:solidFill>
                <a:schemeClr val="lt1"/>
              </a:solidFill>
              <a:latin typeface="Lato"/>
              <a:ea typeface="Lato"/>
              <a:cs typeface="Lato"/>
              <a:sym typeface="Lato"/>
            </a:endParaRPr>
          </a:p>
        </p:txBody>
      </p:sp>
      <p:cxnSp>
        <p:nvCxnSpPr>
          <p:cNvPr id="2484" name="Google Shape;2484;p178"/>
          <p:cNvCxnSpPr>
            <a:stCxn id="2472" idx="3"/>
            <a:endCxn id="2477" idx="1"/>
          </p:cNvCxnSpPr>
          <p:nvPr/>
        </p:nvCxnSpPr>
        <p:spPr>
          <a:xfrm>
            <a:off x="693992" y="2984100"/>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2485" name="Google Shape;2485;p178"/>
          <p:cNvCxnSpPr>
            <a:stCxn id="2473" idx="3"/>
            <a:endCxn id="2478" idx="1"/>
          </p:cNvCxnSpPr>
          <p:nvPr/>
        </p:nvCxnSpPr>
        <p:spPr>
          <a:xfrm>
            <a:off x="693992" y="3402425"/>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2486" name="Google Shape;2486;p178"/>
          <p:cNvCxnSpPr>
            <a:stCxn id="2474" idx="3"/>
            <a:endCxn id="2479" idx="1"/>
          </p:cNvCxnSpPr>
          <p:nvPr/>
        </p:nvCxnSpPr>
        <p:spPr>
          <a:xfrm>
            <a:off x="693992" y="3820750"/>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2487" name="Google Shape;2487;p178"/>
          <p:cNvCxnSpPr>
            <a:stCxn id="2475" idx="3"/>
            <a:endCxn id="2480" idx="1"/>
          </p:cNvCxnSpPr>
          <p:nvPr/>
        </p:nvCxnSpPr>
        <p:spPr>
          <a:xfrm>
            <a:off x="693992" y="4239075"/>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2488" name="Google Shape;2488;p178"/>
          <p:cNvCxnSpPr>
            <a:stCxn id="2476" idx="3"/>
            <a:endCxn id="2481" idx="1"/>
          </p:cNvCxnSpPr>
          <p:nvPr/>
        </p:nvCxnSpPr>
        <p:spPr>
          <a:xfrm>
            <a:off x="693992" y="4657400"/>
            <a:ext cx="496500" cy="0"/>
          </a:xfrm>
          <a:prstGeom prst="straightConnector1">
            <a:avLst/>
          </a:prstGeom>
          <a:noFill/>
          <a:ln w="19050" cap="flat" cmpd="sng">
            <a:solidFill>
              <a:srgbClr val="FF0000"/>
            </a:solidFill>
            <a:prstDash val="solid"/>
            <a:round/>
            <a:headEnd type="none" w="med" len="med"/>
            <a:tailEnd type="triangle" w="med" len="med"/>
          </a:ln>
        </p:spPr>
      </p:cxnSp>
      <p:sp>
        <p:nvSpPr>
          <p:cNvPr id="2489" name="Google Shape;2489;p178"/>
          <p:cNvSpPr txBox="1"/>
          <p:nvPr/>
        </p:nvSpPr>
        <p:spPr>
          <a:xfrm>
            <a:off x="446200" y="1921350"/>
            <a:ext cx="1439100" cy="27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Entrée &lt;K,V&gt;</a:t>
            </a:r>
            <a:endParaRPr sz="1500">
              <a:solidFill>
                <a:schemeClr val="lt1"/>
              </a:solidFill>
              <a:latin typeface="Lato"/>
              <a:ea typeface="Lato"/>
              <a:cs typeface="Lato"/>
              <a:sym typeface="Lato"/>
            </a:endParaRPr>
          </a:p>
        </p:txBody>
      </p:sp>
      <p:sp>
        <p:nvSpPr>
          <p:cNvPr id="2490" name="Google Shape;2490;p178"/>
          <p:cNvSpPr/>
          <p:nvPr/>
        </p:nvSpPr>
        <p:spPr>
          <a:xfrm>
            <a:off x="2194012" y="1592025"/>
            <a:ext cx="1439100" cy="4083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key.hashCode()</a:t>
            </a:r>
            <a:endParaRPr sz="1200" b="1">
              <a:latin typeface="Lato"/>
              <a:ea typeface="Lato"/>
              <a:cs typeface="Lato"/>
              <a:sym typeface="Lato"/>
            </a:endParaRPr>
          </a:p>
        </p:txBody>
      </p:sp>
      <p:sp>
        <p:nvSpPr>
          <p:cNvPr id="2491" name="Google Shape;2491;p178"/>
          <p:cNvSpPr/>
          <p:nvPr/>
        </p:nvSpPr>
        <p:spPr>
          <a:xfrm>
            <a:off x="2482162" y="2846250"/>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48625</a:t>
            </a:r>
            <a:endParaRPr sz="1200" b="1">
              <a:latin typeface="Lato"/>
              <a:ea typeface="Lato"/>
              <a:cs typeface="Lato"/>
              <a:sym typeface="Lato"/>
            </a:endParaRPr>
          </a:p>
        </p:txBody>
      </p:sp>
      <p:sp>
        <p:nvSpPr>
          <p:cNvPr id="2492" name="Google Shape;2492;p178"/>
          <p:cNvSpPr/>
          <p:nvPr/>
        </p:nvSpPr>
        <p:spPr>
          <a:xfrm>
            <a:off x="2482162" y="3264575"/>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48690</a:t>
            </a:r>
            <a:endParaRPr sz="1200" b="1">
              <a:latin typeface="Lato"/>
              <a:ea typeface="Lato"/>
              <a:cs typeface="Lato"/>
              <a:sym typeface="Lato"/>
            </a:endParaRPr>
          </a:p>
        </p:txBody>
      </p:sp>
      <p:sp>
        <p:nvSpPr>
          <p:cNvPr id="2493" name="Google Shape;2493;p178"/>
          <p:cNvSpPr/>
          <p:nvPr/>
        </p:nvSpPr>
        <p:spPr>
          <a:xfrm>
            <a:off x="2482162" y="3682900"/>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50610</a:t>
            </a:r>
            <a:endParaRPr sz="1200" b="1">
              <a:latin typeface="Lato"/>
              <a:ea typeface="Lato"/>
              <a:cs typeface="Lato"/>
              <a:sym typeface="Lato"/>
            </a:endParaRPr>
          </a:p>
        </p:txBody>
      </p:sp>
      <p:sp>
        <p:nvSpPr>
          <p:cNvPr id="2494" name="Google Shape;2494;p178"/>
          <p:cNvSpPr/>
          <p:nvPr/>
        </p:nvSpPr>
        <p:spPr>
          <a:xfrm>
            <a:off x="2482162" y="4101225"/>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52629</a:t>
            </a:r>
            <a:endParaRPr sz="1200" b="1">
              <a:latin typeface="Lato"/>
              <a:ea typeface="Lato"/>
              <a:cs typeface="Lato"/>
              <a:sym typeface="Lato"/>
            </a:endParaRPr>
          </a:p>
        </p:txBody>
      </p:sp>
      <p:sp>
        <p:nvSpPr>
          <p:cNvPr id="2495" name="Google Shape;2495;p178"/>
          <p:cNvSpPr/>
          <p:nvPr/>
        </p:nvSpPr>
        <p:spPr>
          <a:xfrm>
            <a:off x="2482162" y="4519550"/>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54615</a:t>
            </a:r>
            <a:endParaRPr sz="1200" b="1">
              <a:latin typeface="Lato"/>
              <a:ea typeface="Lato"/>
              <a:cs typeface="Lato"/>
              <a:sym typeface="Lato"/>
            </a:endParaRPr>
          </a:p>
        </p:txBody>
      </p:sp>
      <p:cxnSp>
        <p:nvCxnSpPr>
          <p:cNvPr id="2496" name="Google Shape;2496;p178"/>
          <p:cNvCxnSpPr>
            <a:stCxn id="2477" idx="3"/>
            <a:endCxn id="2491" idx="1"/>
          </p:cNvCxnSpPr>
          <p:nvPr/>
        </p:nvCxnSpPr>
        <p:spPr>
          <a:xfrm>
            <a:off x="2053375" y="2984100"/>
            <a:ext cx="428700" cy="0"/>
          </a:xfrm>
          <a:prstGeom prst="straightConnector1">
            <a:avLst/>
          </a:prstGeom>
          <a:noFill/>
          <a:ln w="9525" cap="flat" cmpd="sng">
            <a:solidFill>
              <a:schemeClr val="dk2"/>
            </a:solidFill>
            <a:prstDash val="solid"/>
            <a:round/>
            <a:headEnd type="none" w="med" len="med"/>
            <a:tailEnd type="triangle" w="med" len="med"/>
          </a:ln>
        </p:spPr>
      </p:cxnSp>
      <p:cxnSp>
        <p:nvCxnSpPr>
          <p:cNvPr id="2497" name="Google Shape;2497;p178"/>
          <p:cNvCxnSpPr>
            <a:stCxn id="2478" idx="3"/>
            <a:endCxn id="2492" idx="1"/>
          </p:cNvCxnSpPr>
          <p:nvPr/>
        </p:nvCxnSpPr>
        <p:spPr>
          <a:xfrm>
            <a:off x="2053370" y="3402425"/>
            <a:ext cx="428700" cy="0"/>
          </a:xfrm>
          <a:prstGeom prst="straightConnector1">
            <a:avLst/>
          </a:prstGeom>
          <a:noFill/>
          <a:ln w="9525" cap="flat" cmpd="sng">
            <a:solidFill>
              <a:schemeClr val="dk2"/>
            </a:solidFill>
            <a:prstDash val="solid"/>
            <a:round/>
            <a:headEnd type="none" w="med" len="med"/>
            <a:tailEnd type="triangle" w="med" len="med"/>
          </a:ln>
        </p:spPr>
      </p:cxnSp>
      <p:cxnSp>
        <p:nvCxnSpPr>
          <p:cNvPr id="2498" name="Google Shape;2498;p178"/>
          <p:cNvCxnSpPr>
            <a:stCxn id="2479" idx="3"/>
            <a:endCxn id="2493" idx="1"/>
          </p:cNvCxnSpPr>
          <p:nvPr/>
        </p:nvCxnSpPr>
        <p:spPr>
          <a:xfrm>
            <a:off x="2053371" y="3820750"/>
            <a:ext cx="428700" cy="0"/>
          </a:xfrm>
          <a:prstGeom prst="straightConnector1">
            <a:avLst/>
          </a:prstGeom>
          <a:noFill/>
          <a:ln w="9525" cap="flat" cmpd="sng">
            <a:solidFill>
              <a:schemeClr val="dk2"/>
            </a:solidFill>
            <a:prstDash val="solid"/>
            <a:round/>
            <a:headEnd type="none" w="med" len="med"/>
            <a:tailEnd type="triangle" w="med" len="med"/>
          </a:ln>
        </p:spPr>
      </p:cxnSp>
      <p:cxnSp>
        <p:nvCxnSpPr>
          <p:cNvPr id="2499" name="Google Shape;2499;p178"/>
          <p:cNvCxnSpPr>
            <a:stCxn id="2480" idx="3"/>
            <a:endCxn id="2494" idx="1"/>
          </p:cNvCxnSpPr>
          <p:nvPr/>
        </p:nvCxnSpPr>
        <p:spPr>
          <a:xfrm>
            <a:off x="2053375" y="4239075"/>
            <a:ext cx="428700" cy="0"/>
          </a:xfrm>
          <a:prstGeom prst="straightConnector1">
            <a:avLst/>
          </a:prstGeom>
          <a:noFill/>
          <a:ln w="9525" cap="flat" cmpd="sng">
            <a:solidFill>
              <a:schemeClr val="dk2"/>
            </a:solidFill>
            <a:prstDash val="solid"/>
            <a:round/>
            <a:headEnd type="none" w="med" len="med"/>
            <a:tailEnd type="triangle" w="med" len="med"/>
          </a:ln>
        </p:spPr>
      </p:cxnSp>
      <p:cxnSp>
        <p:nvCxnSpPr>
          <p:cNvPr id="2500" name="Google Shape;2500;p178"/>
          <p:cNvCxnSpPr>
            <a:stCxn id="2481" idx="3"/>
            <a:endCxn id="2495" idx="1"/>
          </p:cNvCxnSpPr>
          <p:nvPr/>
        </p:nvCxnSpPr>
        <p:spPr>
          <a:xfrm>
            <a:off x="2053371" y="4657400"/>
            <a:ext cx="428700" cy="0"/>
          </a:xfrm>
          <a:prstGeom prst="straightConnector1">
            <a:avLst/>
          </a:prstGeom>
          <a:noFill/>
          <a:ln w="9525" cap="flat" cmpd="sng">
            <a:solidFill>
              <a:schemeClr val="dk2"/>
            </a:solidFill>
            <a:prstDash val="solid"/>
            <a:round/>
            <a:headEnd type="none" w="med" len="med"/>
            <a:tailEnd type="triangle" w="med" len="med"/>
          </a:ln>
        </p:spPr>
      </p:cxnSp>
      <p:sp>
        <p:nvSpPr>
          <p:cNvPr id="2501" name="Google Shape;2501;p178"/>
          <p:cNvSpPr/>
          <p:nvPr/>
        </p:nvSpPr>
        <p:spPr>
          <a:xfrm>
            <a:off x="5844925" y="1306275"/>
            <a:ext cx="1153200" cy="373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502" name="Google Shape;2502;p178"/>
          <p:cNvSpPr txBox="1"/>
          <p:nvPr/>
        </p:nvSpPr>
        <p:spPr>
          <a:xfrm>
            <a:off x="5640825" y="998759"/>
            <a:ext cx="1551300" cy="27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Table de hachage</a:t>
            </a:r>
            <a:endParaRPr>
              <a:solidFill>
                <a:schemeClr val="lt1"/>
              </a:solidFill>
              <a:latin typeface="Lato"/>
              <a:ea typeface="Lato"/>
              <a:cs typeface="Lato"/>
              <a:sym typeface="Lato"/>
            </a:endParaRPr>
          </a:p>
        </p:txBody>
      </p:sp>
      <p:sp>
        <p:nvSpPr>
          <p:cNvPr id="2503" name="Google Shape;2503;p178"/>
          <p:cNvSpPr/>
          <p:nvPr/>
        </p:nvSpPr>
        <p:spPr>
          <a:xfrm>
            <a:off x="5906175" y="17757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504" name="Google Shape;2504;p178"/>
          <p:cNvSpPr/>
          <p:nvPr/>
        </p:nvSpPr>
        <p:spPr>
          <a:xfrm>
            <a:off x="5911225" y="214245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505" name="Google Shape;2505;p178"/>
          <p:cNvSpPr/>
          <p:nvPr/>
        </p:nvSpPr>
        <p:spPr>
          <a:xfrm>
            <a:off x="5911225" y="250917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506" name="Google Shape;2506;p178"/>
          <p:cNvSpPr/>
          <p:nvPr/>
        </p:nvSpPr>
        <p:spPr>
          <a:xfrm>
            <a:off x="5911225" y="28759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507" name="Google Shape;2507;p178"/>
          <p:cNvSpPr/>
          <p:nvPr/>
        </p:nvSpPr>
        <p:spPr>
          <a:xfrm>
            <a:off x="5911225" y="32426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latin typeface="Lato"/>
                <a:ea typeface="Lato"/>
                <a:cs typeface="Lato"/>
                <a:sym typeface="Lato"/>
              </a:rPr>
              <a:t>k : 75</a:t>
            </a:r>
            <a:endParaRPr sz="1000" b="1">
              <a:latin typeface="Lato"/>
              <a:ea typeface="Lato"/>
              <a:cs typeface="Lato"/>
              <a:sym typeface="Lato"/>
            </a:endParaRPr>
          </a:p>
          <a:p>
            <a:pPr marL="0" lvl="0" indent="0" algn="ctr" rtl="0">
              <a:spcBef>
                <a:spcPts val="0"/>
              </a:spcBef>
              <a:spcAft>
                <a:spcPts val="0"/>
              </a:spcAft>
              <a:buNone/>
            </a:pPr>
            <a:r>
              <a:rPr lang="fr" sz="1000" b="1">
                <a:latin typeface="Lato"/>
                <a:ea typeface="Lato"/>
                <a:cs typeface="Lato"/>
                <a:sym typeface="Lato"/>
              </a:rPr>
              <a:t>v : Paris</a:t>
            </a:r>
            <a:endParaRPr sz="1000" b="1">
              <a:latin typeface="Lato"/>
              <a:ea typeface="Lato"/>
              <a:cs typeface="Lato"/>
              <a:sym typeface="Lato"/>
            </a:endParaRPr>
          </a:p>
        </p:txBody>
      </p:sp>
      <p:sp>
        <p:nvSpPr>
          <p:cNvPr id="2508" name="Google Shape;2508;p178"/>
          <p:cNvSpPr/>
          <p:nvPr/>
        </p:nvSpPr>
        <p:spPr>
          <a:xfrm>
            <a:off x="5906175" y="360935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509" name="Google Shape;2509;p178"/>
          <p:cNvSpPr/>
          <p:nvPr/>
        </p:nvSpPr>
        <p:spPr>
          <a:xfrm>
            <a:off x="5911225" y="397607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510" name="Google Shape;2510;p178"/>
          <p:cNvSpPr/>
          <p:nvPr/>
        </p:nvSpPr>
        <p:spPr>
          <a:xfrm>
            <a:off x="5911225" y="43428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511" name="Google Shape;2511;p178"/>
          <p:cNvSpPr/>
          <p:nvPr/>
        </p:nvSpPr>
        <p:spPr>
          <a:xfrm>
            <a:off x="5906175" y="13854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latin typeface="Lato"/>
                <a:ea typeface="Lato"/>
                <a:cs typeface="Lato"/>
                <a:sym typeface="Lato"/>
              </a:rPr>
              <a:t>k : 50</a:t>
            </a:r>
            <a:endParaRPr sz="1000" b="1">
              <a:latin typeface="Lato"/>
              <a:ea typeface="Lato"/>
              <a:cs typeface="Lato"/>
              <a:sym typeface="Lato"/>
            </a:endParaRPr>
          </a:p>
          <a:p>
            <a:pPr marL="0" lvl="0" indent="0" algn="ctr" rtl="0">
              <a:spcBef>
                <a:spcPts val="0"/>
              </a:spcBef>
              <a:spcAft>
                <a:spcPts val="0"/>
              </a:spcAft>
              <a:buNone/>
            </a:pPr>
            <a:r>
              <a:rPr lang="fr" sz="1000" b="1">
                <a:latin typeface="Lato"/>
                <a:ea typeface="Lato"/>
                <a:cs typeface="Lato"/>
                <a:sym typeface="Lato"/>
              </a:rPr>
              <a:t>v : Manche</a:t>
            </a:r>
            <a:endParaRPr sz="1000" b="1">
              <a:latin typeface="Lato"/>
              <a:ea typeface="Lato"/>
              <a:cs typeface="Lato"/>
              <a:sym typeface="Lato"/>
            </a:endParaRPr>
          </a:p>
        </p:txBody>
      </p:sp>
      <p:sp>
        <p:nvSpPr>
          <p:cNvPr id="2512" name="Google Shape;2512;p178"/>
          <p:cNvSpPr/>
          <p:nvPr/>
        </p:nvSpPr>
        <p:spPr>
          <a:xfrm>
            <a:off x="5906175" y="47095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latin typeface="Lato"/>
                <a:ea typeface="Lato"/>
                <a:cs typeface="Lato"/>
                <a:sym typeface="Lato"/>
              </a:rPr>
              <a:t>key : 33</a:t>
            </a:r>
            <a:endParaRPr sz="1000" b="1">
              <a:latin typeface="Lato"/>
              <a:ea typeface="Lato"/>
              <a:cs typeface="Lato"/>
              <a:sym typeface="Lato"/>
            </a:endParaRPr>
          </a:p>
          <a:p>
            <a:pPr marL="0" lvl="0" indent="0" algn="ctr" rtl="0">
              <a:spcBef>
                <a:spcPts val="0"/>
              </a:spcBef>
              <a:spcAft>
                <a:spcPts val="0"/>
              </a:spcAft>
              <a:buNone/>
            </a:pPr>
            <a:r>
              <a:rPr lang="fr" sz="1000" b="1">
                <a:latin typeface="Lato"/>
                <a:ea typeface="Lato"/>
                <a:cs typeface="Lato"/>
                <a:sym typeface="Lato"/>
              </a:rPr>
              <a:t>v : Gironde</a:t>
            </a:r>
            <a:endParaRPr sz="1000" b="1">
              <a:latin typeface="Lato"/>
              <a:ea typeface="Lato"/>
              <a:cs typeface="Lato"/>
              <a:sym typeface="Lato"/>
            </a:endParaRPr>
          </a:p>
        </p:txBody>
      </p:sp>
      <p:sp>
        <p:nvSpPr>
          <p:cNvPr id="2513" name="Google Shape;2513;p178"/>
          <p:cNvSpPr txBox="1"/>
          <p:nvPr/>
        </p:nvSpPr>
        <p:spPr>
          <a:xfrm>
            <a:off x="5569400" y="13241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0</a:t>
            </a:r>
            <a:endParaRPr sz="1500">
              <a:solidFill>
                <a:schemeClr val="lt1"/>
              </a:solidFill>
              <a:latin typeface="Lato"/>
              <a:ea typeface="Lato"/>
              <a:cs typeface="Lato"/>
              <a:sym typeface="Lato"/>
            </a:endParaRPr>
          </a:p>
        </p:txBody>
      </p:sp>
      <p:sp>
        <p:nvSpPr>
          <p:cNvPr id="2514" name="Google Shape;2514;p178"/>
          <p:cNvSpPr txBox="1"/>
          <p:nvPr/>
        </p:nvSpPr>
        <p:spPr>
          <a:xfrm>
            <a:off x="5569400" y="17625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1</a:t>
            </a:r>
            <a:endParaRPr sz="1500">
              <a:solidFill>
                <a:schemeClr val="lt1"/>
              </a:solidFill>
              <a:latin typeface="Lato"/>
              <a:ea typeface="Lato"/>
              <a:cs typeface="Lato"/>
              <a:sym typeface="Lato"/>
            </a:endParaRPr>
          </a:p>
        </p:txBody>
      </p:sp>
      <p:sp>
        <p:nvSpPr>
          <p:cNvPr id="2515" name="Google Shape;2515;p178"/>
          <p:cNvSpPr txBox="1"/>
          <p:nvPr/>
        </p:nvSpPr>
        <p:spPr>
          <a:xfrm>
            <a:off x="5569400" y="21292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2</a:t>
            </a:r>
            <a:endParaRPr sz="1500">
              <a:solidFill>
                <a:schemeClr val="lt1"/>
              </a:solidFill>
              <a:latin typeface="Lato"/>
              <a:ea typeface="Lato"/>
              <a:cs typeface="Lato"/>
              <a:sym typeface="Lato"/>
            </a:endParaRPr>
          </a:p>
        </p:txBody>
      </p:sp>
      <p:sp>
        <p:nvSpPr>
          <p:cNvPr id="2516" name="Google Shape;2516;p178"/>
          <p:cNvSpPr txBox="1"/>
          <p:nvPr/>
        </p:nvSpPr>
        <p:spPr>
          <a:xfrm>
            <a:off x="5569400" y="249597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3</a:t>
            </a:r>
            <a:endParaRPr sz="1500">
              <a:solidFill>
                <a:schemeClr val="lt1"/>
              </a:solidFill>
              <a:latin typeface="Lato"/>
              <a:ea typeface="Lato"/>
              <a:cs typeface="Lato"/>
              <a:sym typeface="Lato"/>
            </a:endParaRPr>
          </a:p>
        </p:txBody>
      </p:sp>
      <p:sp>
        <p:nvSpPr>
          <p:cNvPr id="2517" name="Google Shape;2517;p178"/>
          <p:cNvSpPr txBox="1"/>
          <p:nvPr/>
        </p:nvSpPr>
        <p:spPr>
          <a:xfrm>
            <a:off x="5569400" y="286270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4</a:t>
            </a:r>
            <a:endParaRPr sz="1500">
              <a:solidFill>
                <a:schemeClr val="lt1"/>
              </a:solidFill>
              <a:latin typeface="Lato"/>
              <a:ea typeface="Lato"/>
              <a:cs typeface="Lato"/>
              <a:sym typeface="Lato"/>
            </a:endParaRPr>
          </a:p>
        </p:txBody>
      </p:sp>
      <p:sp>
        <p:nvSpPr>
          <p:cNvPr id="2518" name="Google Shape;2518;p178"/>
          <p:cNvSpPr txBox="1"/>
          <p:nvPr/>
        </p:nvSpPr>
        <p:spPr>
          <a:xfrm>
            <a:off x="5569400" y="32294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5</a:t>
            </a:r>
            <a:endParaRPr sz="1500">
              <a:solidFill>
                <a:schemeClr val="lt1"/>
              </a:solidFill>
              <a:latin typeface="Lato"/>
              <a:ea typeface="Lato"/>
              <a:cs typeface="Lato"/>
              <a:sym typeface="Lato"/>
            </a:endParaRPr>
          </a:p>
        </p:txBody>
      </p:sp>
      <p:sp>
        <p:nvSpPr>
          <p:cNvPr id="2519" name="Google Shape;2519;p178"/>
          <p:cNvSpPr txBox="1"/>
          <p:nvPr/>
        </p:nvSpPr>
        <p:spPr>
          <a:xfrm>
            <a:off x="5569400" y="35961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6</a:t>
            </a:r>
            <a:endParaRPr sz="1500">
              <a:solidFill>
                <a:schemeClr val="lt1"/>
              </a:solidFill>
              <a:latin typeface="Lato"/>
              <a:ea typeface="Lato"/>
              <a:cs typeface="Lato"/>
              <a:sym typeface="Lato"/>
            </a:endParaRPr>
          </a:p>
        </p:txBody>
      </p:sp>
      <p:sp>
        <p:nvSpPr>
          <p:cNvPr id="2520" name="Google Shape;2520;p178"/>
          <p:cNvSpPr txBox="1"/>
          <p:nvPr/>
        </p:nvSpPr>
        <p:spPr>
          <a:xfrm>
            <a:off x="5569400" y="396287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7</a:t>
            </a:r>
            <a:endParaRPr sz="1500">
              <a:solidFill>
                <a:schemeClr val="lt1"/>
              </a:solidFill>
              <a:latin typeface="Lato"/>
              <a:ea typeface="Lato"/>
              <a:cs typeface="Lato"/>
              <a:sym typeface="Lato"/>
            </a:endParaRPr>
          </a:p>
        </p:txBody>
      </p:sp>
      <p:sp>
        <p:nvSpPr>
          <p:cNvPr id="2521" name="Google Shape;2521;p178"/>
          <p:cNvSpPr txBox="1"/>
          <p:nvPr/>
        </p:nvSpPr>
        <p:spPr>
          <a:xfrm>
            <a:off x="5569400" y="432960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8</a:t>
            </a:r>
            <a:endParaRPr sz="1500">
              <a:solidFill>
                <a:schemeClr val="lt1"/>
              </a:solidFill>
              <a:latin typeface="Lato"/>
              <a:ea typeface="Lato"/>
              <a:cs typeface="Lato"/>
              <a:sym typeface="Lato"/>
            </a:endParaRPr>
          </a:p>
        </p:txBody>
      </p:sp>
      <p:sp>
        <p:nvSpPr>
          <p:cNvPr id="2522" name="Google Shape;2522;p178"/>
          <p:cNvSpPr txBox="1"/>
          <p:nvPr/>
        </p:nvSpPr>
        <p:spPr>
          <a:xfrm>
            <a:off x="5569400" y="46963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9</a:t>
            </a:r>
            <a:endParaRPr sz="1500">
              <a:solidFill>
                <a:schemeClr val="lt1"/>
              </a:solidFill>
              <a:latin typeface="Lato"/>
              <a:ea typeface="Lato"/>
              <a:cs typeface="Lato"/>
              <a:sym typeface="Lato"/>
            </a:endParaRPr>
          </a:p>
        </p:txBody>
      </p:sp>
      <p:sp>
        <p:nvSpPr>
          <p:cNvPr id="2523" name="Google Shape;2523;p178"/>
          <p:cNvSpPr/>
          <p:nvPr/>
        </p:nvSpPr>
        <p:spPr>
          <a:xfrm>
            <a:off x="3809168" y="1592025"/>
            <a:ext cx="1209300" cy="4083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 de capacité</a:t>
            </a:r>
            <a:endParaRPr sz="1200" b="1">
              <a:latin typeface="Lato"/>
              <a:ea typeface="Lato"/>
              <a:cs typeface="Lato"/>
              <a:sym typeface="Lato"/>
            </a:endParaRPr>
          </a:p>
        </p:txBody>
      </p:sp>
      <p:sp>
        <p:nvSpPr>
          <p:cNvPr id="2524" name="Google Shape;2524;p178"/>
          <p:cNvSpPr/>
          <p:nvPr/>
        </p:nvSpPr>
        <p:spPr>
          <a:xfrm>
            <a:off x="3835993" y="3616600"/>
            <a:ext cx="1209300" cy="4083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 10</a:t>
            </a:r>
            <a:endParaRPr sz="1200" b="1">
              <a:latin typeface="Lato"/>
              <a:ea typeface="Lato"/>
              <a:cs typeface="Lato"/>
              <a:sym typeface="Lato"/>
            </a:endParaRPr>
          </a:p>
        </p:txBody>
      </p:sp>
      <p:cxnSp>
        <p:nvCxnSpPr>
          <p:cNvPr id="2525" name="Google Shape;2525;p178"/>
          <p:cNvCxnSpPr>
            <a:stCxn id="2491" idx="3"/>
            <a:endCxn id="2524" idx="1"/>
          </p:cNvCxnSpPr>
          <p:nvPr/>
        </p:nvCxnSpPr>
        <p:spPr>
          <a:xfrm>
            <a:off x="3344962" y="2984100"/>
            <a:ext cx="491100" cy="836700"/>
          </a:xfrm>
          <a:prstGeom prst="straightConnector1">
            <a:avLst/>
          </a:prstGeom>
          <a:noFill/>
          <a:ln w="19050" cap="flat" cmpd="sng">
            <a:solidFill>
              <a:srgbClr val="FF0000"/>
            </a:solidFill>
            <a:prstDash val="solid"/>
            <a:round/>
            <a:headEnd type="none" w="med" len="med"/>
            <a:tailEnd type="triangle" w="med" len="med"/>
          </a:ln>
        </p:spPr>
      </p:cxnSp>
      <p:cxnSp>
        <p:nvCxnSpPr>
          <p:cNvPr id="2526" name="Google Shape;2526;p178"/>
          <p:cNvCxnSpPr>
            <a:stCxn id="2524" idx="3"/>
            <a:endCxn id="2518" idx="1"/>
          </p:cNvCxnSpPr>
          <p:nvPr/>
        </p:nvCxnSpPr>
        <p:spPr>
          <a:xfrm rot="10800000" flipH="1">
            <a:off x="5045293" y="3402850"/>
            <a:ext cx="524100" cy="417900"/>
          </a:xfrm>
          <a:prstGeom prst="straightConnector1">
            <a:avLst/>
          </a:prstGeom>
          <a:noFill/>
          <a:ln w="19050" cap="flat" cmpd="sng">
            <a:solidFill>
              <a:srgbClr val="FF0000"/>
            </a:solidFill>
            <a:prstDash val="solid"/>
            <a:round/>
            <a:headEnd type="none" w="med" len="med"/>
            <a:tailEnd type="triangle" w="med" len="med"/>
          </a:ln>
        </p:spPr>
      </p:cxnSp>
      <p:cxnSp>
        <p:nvCxnSpPr>
          <p:cNvPr id="2527" name="Google Shape;2527;p178"/>
          <p:cNvCxnSpPr>
            <a:stCxn id="2492" idx="3"/>
            <a:endCxn id="2524" idx="1"/>
          </p:cNvCxnSpPr>
          <p:nvPr/>
        </p:nvCxnSpPr>
        <p:spPr>
          <a:xfrm>
            <a:off x="3344962" y="3402425"/>
            <a:ext cx="491100" cy="418200"/>
          </a:xfrm>
          <a:prstGeom prst="straightConnector1">
            <a:avLst/>
          </a:prstGeom>
          <a:noFill/>
          <a:ln w="19050" cap="flat" cmpd="sng">
            <a:solidFill>
              <a:srgbClr val="FFFF00"/>
            </a:solidFill>
            <a:prstDash val="solid"/>
            <a:round/>
            <a:headEnd type="none" w="med" len="med"/>
            <a:tailEnd type="triangle" w="med" len="med"/>
          </a:ln>
        </p:spPr>
      </p:cxnSp>
      <p:cxnSp>
        <p:nvCxnSpPr>
          <p:cNvPr id="2528" name="Google Shape;2528;p178"/>
          <p:cNvCxnSpPr>
            <a:stCxn id="2524" idx="3"/>
            <a:endCxn id="2513" idx="1"/>
          </p:cNvCxnSpPr>
          <p:nvPr/>
        </p:nvCxnSpPr>
        <p:spPr>
          <a:xfrm rot="10800000" flipH="1">
            <a:off x="5045293" y="1497850"/>
            <a:ext cx="524100" cy="2322900"/>
          </a:xfrm>
          <a:prstGeom prst="straightConnector1">
            <a:avLst/>
          </a:prstGeom>
          <a:noFill/>
          <a:ln w="19050" cap="flat" cmpd="sng">
            <a:solidFill>
              <a:srgbClr val="FFFF00"/>
            </a:solidFill>
            <a:prstDash val="solid"/>
            <a:round/>
            <a:headEnd type="none" w="med" len="med"/>
            <a:tailEnd type="triangle" w="med" len="med"/>
          </a:ln>
        </p:spPr>
      </p:cxnSp>
      <p:cxnSp>
        <p:nvCxnSpPr>
          <p:cNvPr id="2529" name="Google Shape;2529;p178"/>
          <p:cNvCxnSpPr>
            <a:stCxn id="2493" idx="3"/>
            <a:endCxn id="2524" idx="1"/>
          </p:cNvCxnSpPr>
          <p:nvPr/>
        </p:nvCxnSpPr>
        <p:spPr>
          <a:xfrm>
            <a:off x="3344962" y="3820750"/>
            <a:ext cx="491100" cy="0"/>
          </a:xfrm>
          <a:prstGeom prst="straightConnector1">
            <a:avLst/>
          </a:prstGeom>
          <a:noFill/>
          <a:ln w="19050" cap="flat" cmpd="sng">
            <a:solidFill>
              <a:srgbClr val="4A86E8"/>
            </a:solidFill>
            <a:prstDash val="solid"/>
            <a:round/>
            <a:headEnd type="none" w="med" len="med"/>
            <a:tailEnd type="triangle" w="med" len="med"/>
          </a:ln>
        </p:spPr>
      </p:cxnSp>
      <p:cxnSp>
        <p:nvCxnSpPr>
          <p:cNvPr id="2530" name="Google Shape;2530;p178"/>
          <p:cNvCxnSpPr>
            <a:stCxn id="2524" idx="3"/>
            <a:endCxn id="2513" idx="2"/>
          </p:cNvCxnSpPr>
          <p:nvPr/>
        </p:nvCxnSpPr>
        <p:spPr>
          <a:xfrm rot="10800000" flipH="1">
            <a:off x="5045293" y="1671250"/>
            <a:ext cx="636300" cy="2149500"/>
          </a:xfrm>
          <a:prstGeom prst="straightConnector1">
            <a:avLst/>
          </a:prstGeom>
          <a:noFill/>
          <a:ln w="19050" cap="flat" cmpd="sng">
            <a:solidFill>
              <a:srgbClr val="4A86E8"/>
            </a:solidFill>
            <a:prstDash val="solid"/>
            <a:round/>
            <a:headEnd type="none" w="med" len="med"/>
            <a:tailEnd type="triangle" w="med" len="med"/>
          </a:ln>
        </p:spPr>
      </p:cxnSp>
      <p:cxnSp>
        <p:nvCxnSpPr>
          <p:cNvPr id="2531" name="Google Shape;2531;p178"/>
          <p:cNvCxnSpPr>
            <a:stCxn id="2494" idx="3"/>
            <a:endCxn id="2524" idx="1"/>
          </p:cNvCxnSpPr>
          <p:nvPr/>
        </p:nvCxnSpPr>
        <p:spPr>
          <a:xfrm rot="10800000" flipH="1">
            <a:off x="3344962" y="3820875"/>
            <a:ext cx="491100" cy="418200"/>
          </a:xfrm>
          <a:prstGeom prst="straightConnector1">
            <a:avLst/>
          </a:prstGeom>
          <a:noFill/>
          <a:ln w="19050" cap="flat" cmpd="sng">
            <a:solidFill>
              <a:srgbClr val="00FF00"/>
            </a:solidFill>
            <a:prstDash val="solid"/>
            <a:round/>
            <a:headEnd type="none" w="med" len="med"/>
            <a:tailEnd type="triangle" w="med" len="med"/>
          </a:ln>
        </p:spPr>
      </p:cxnSp>
      <p:cxnSp>
        <p:nvCxnSpPr>
          <p:cNvPr id="2532" name="Google Shape;2532;p178"/>
          <p:cNvCxnSpPr>
            <a:stCxn id="2524" idx="3"/>
            <a:endCxn id="2522" idx="1"/>
          </p:cNvCxnSpPr>
          <p:nvPr/>
        </p:nvCxnSpPr>
        <p:spPr>
          <a:xfrm>
            <a:off x="5045293" y="3820750"/>
            <a:ext cx="524100" cy="1049100"/>
          </a:xfrm>
          <a:prstGeom prst="straightConnector1">
            <a:avLst/>
          </a:prstGeom>
          <a:noFill/>
          <a:ln w="19050" cap="flat" cmpd="sng">
            <a:solidFill>
              <a:srgbClr val="00FF00"/>
            </a:solidFill>
            <a:prstDash val="solid"/>
            <a:round/>
            <a:headEnd type="none" w="med" len="med"/>
            <a:tailEnd type="triangle" w="med" len="med"/>
          </a:ln>
        </p:spPr>
      </p:cxnSp>
      <p:cxnSp>
        <p:nvCxnSpPr>
          <p:cNvPr id="2533" name="Google Shape;2533;p178"/>
          <p:cNvCxnSpPr>
            <a:stCxn id="2495" idx="3"/>
            <a:endCxn id="2524" idx="1"/>
          </p:cNvCxnSpPr>
          <p:nvPr/>
        </p:nvCxnSpPr>
        <p:spPr>
          <a:xfrm rot="10800000" flipH="1">
            <a:off x="3344962" y="3820700"/>
            <a:ext cx="491100" cy="836700"/>
          </a:xfrm>
          <a:prstGeom prst="straightConnector1">
            <a:avLst/>
          </a:prstGeom>
          <a:noFill/>
          <a:ln w="19050" cap="flat" cmpd="sng">
            <a:solidFill>
              <a:srgbClr val="FF00FF"/>
            </a:solidFill>
            <a:prstDash val="solid"/>
            <a:round/>
            <a:headEnd type="none" w="med" len="med"/>
            <a:tailEnd type="triangle" w="med" len="med"/>
          </a:ln>
        </p:spPr>
      </p:cxnSp>
      <p:cxnSp>
        <p:nvCxnSpPr>
          <p:cNvPr id="2534" name="Google Shape;2534;p178"/>
          <p:cNvCxnSpPr>
            <a:stCxn id="2524" idx="3"/>
            <a:endCxn id="2519" idx="0"/>
          </p:cNvCxnSpPr>
          <p:nvPr/>
        </p:nvCxnSpPr>
        <p:spPr>
          <a:xfrm rot="10800000" flipH="1">
            <a:off x="5045293" y="3596050"/>
            <a:ext cx="636300" cy="224700"/>
          </a:xfrm>
          <a:prstGeom prst="straightConnector1">
            <a:avLst/>
          </a:prstGeom>
          <a:noFill/>
          <a:ln w="19050" cap="flat" cmpd="sng">
            <a:solidFill>
              <a:srgbClr val="FF00FF"/>
            </a:solidFill>
            <a:prstDash val="solid"/>
            <a:round/>
            <a:headEnd type="none" w="med" len="med"/>
            <a:tailEnd type="triangle" w="med" len="med"/>
          </a:ln>
        </p:spPr>
      </p:cxnSp>
      <p:sp>
        <p:nvSpPr>
          <p:cNvPr id="2535" name="Google Shape;2535;p178"/>
          <p:cNvSpPr/>
          <p:nvPr/>
        </p:nvSpPr>
        <p:spPr>
          <a:xfrm>
            <a:off x="7273650" y="13854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latin typeface="Lato"/>
                <a:ea typeface="Lato"/>
                <a:cs typeface="Lato"/>
                <a:sym typeface="Lato"/>
              </a:rPr>
              <a:t>k : 59</a:t>
            </a:r>
            <a:endParaRPr sz="1000" b="1">
              <a:latin typeface="Lato"/>
              <a:ea typeface="Lato"/>
              <a:cs typeface="Lato"/>
              <a:sym typeface="Lato"/>
            </a:endParaRPr>
          </a:p>
          <a:p>
            <a:pPr marL="0" lvl="0" indent="0" algn="ctr" rtl="0">
              <a:spcBef>
                <a:spcPts val="0"/>
              </a:spcBef>
              <a:spcAft>
                <a:spcPts val="0"/>
              </a:spcAft>
              <a:buNone/>
            </a:pPr>
            <a:r>
              <a:rPr lang="fr" sz="1000" b="1">
                <a:latin typeface="Lato"/>
                <a:ea typeface="Lato"/>
                <a:cs typeface="Lato"/>
                <a:sym typeface="Lato"/>
              </a:rPr>
              <a:t>v : Nord</a:t>
            </a:r>
            <a:endParaRPr sz="1000" b="1">
              <a:latin typeface="Lato"/>
              <a:ea typeface="Lato"/>
              <a:cs typeface="Lato"/>
              <a:sym typeface="Lato"/>
            </a:endParaRPr>
          </a:p>
        </p:txBody>
      </p:sp>
      <p:cxnSp>
        <p:nvCxnSpPr>
          <p:cNvPr id="2536" name="Google Shape;2536;p178"/>
          <p:cNvCxnSpPr>
            <a:stCxn id="2511" idx="3"/>
            <a:endCxn id="2535" idx="1"/>
          </p:cNvCxnSpPr>
          <p:nvPr/>
        </p:nvCxnSpPr>
        <p:spPr>
          <a:xfrm>
            <a:off x="6926775" y="1545750"/>
            <a:ext cx="346800" cy="0"/>
          </a:xfrm>
          <a:prstGeom prst="straightConnector1">
            <a:avLst/>
          </a:prstGeom>
          <a:noFill/>
          <a:ln w="19050" cap="flat" cmpd="sng">
            <a:solidFill>
              <a:srgbClr val="4A86E8"/>
            </a:solidFill>
            <a:prstDash val="solid"/>
            <a:round/>
            <a:headEnd type="none" w="med" len="med"/>
            <a:tailEnd type="triangle" w="med" len="med"/>
          </a:ln>
        </p:spPr>
      </p:cxnSp>
      <p:sp>
        <p:nvSpPr>
          <p:cNvPr id="2537" name="Google Shape;2537;p178"/>
          <p:cNvSpPr/>
          <p:nvPr/>
        </p:nvSpPr>
        <p:spPr>
          <a:xfrm>
            <a:off x="7237650" y="32426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latin typeface="Lato"/>
                <a:ea typeface="Lato"/>
                <a:cs typeface="Lato"/>
                <a:sym typeface="Lato"/>
              </a:rPr>
              <a:t>k : 50</a:t>
            </a:r>
            <a:endParaRPr sz="1000" b="1">
              <a:latin typeface="Lato"/>
              <a:ea typeface="Lato"/>
              <a:cs typeface="Lato"/>
              <a:sym typeface="Lato"/>
            </a:endParaRPr>
          </a:p>
          <a:p>
            <a:pPr marL="0" lvl="0" indent="0" algn="ctr" rtl="0">
              <a:spcBef>
                <a:spcPts val="0"/>
              </a:spcBef>
              <a:spcAft>
                <a:spcPts val="0"/>
              </a:spcAft>
              <a:buNone/>
            </a:pPr>
            <a:r>
              <a:rPr lang="fr" sz="1000" b="1">
                <a:latin typeface="Lato"/>
                <a:ea typeface="Lato"/>
                <a:cs typeface="Lato"/>
                <a:sym typeface="Lato"/>
              </a:rPr>
              <a:t>v : Manche</a:t>
            </a:r>
            <a:endParaRPr sz="1000" b="1">
              <a:latin typeface="Lato"/>
              <a:ea typeface="Lato"/>
              <a:cs typeface="Lato"/>
              <a:sym typeface="Lato"/>
            </a:endParaRPr>
          </a:p>
        </p:txBody>
      </p:sp>
      <p:cxnSp>
        <p:nvCxnSpPr>
          <p:cNvPr id="2538" name="Google Shape;2538;p178"/>
          <p:cNvCxnSpPr>
            <a:endCxn id="2537" idx="1"/>
          </p:cNvCxnSpPr>
          <p:nvPr/>
        </p:nvCxnSpPr>
        <p:spPr>
          <a:xfrm>
            <a:off x="6890850" y="3402975"/>
            <a:ext cx="346800" cy="0"/>
          </a:xfrm>
          <a:prstGeom prst="straightConnector1">
            <a:avLst/>
          </a:prstGeom>
          <a:noFill/>
          <a:ln w="19050" cap="flat" cmpd="sng">
            <a:solidFill>
              <a:srgbClr val="FF00FF"/>
            </a:solidFill>
            <a:prstDash val="solid"/>
            <a:round/>
            <a:headEnd type="none" w="med" len="med"/>
            <a:tailEnd type="triangle" w="med" len="med"/>
          </a:ln>
        </p:spPr>
      </p:cxnSp>
      <p:sp>
        <p:nvSpPr>
          <p:cNvPr id="2539" name="Google Shape;2539;p178"/>
          <p:cNvSpPr/>
          <p:nvPr/>
        </p:nvSpPr>
        <p:spPr>
          <a:xfrm>
            <a:off x="112250" y="1921350"/>
            <a:ext cx="2133000" cy="3108900"/>
          </a:xfrm>
          <a:prstGeom prst="roundRect">
            <a:avLst>
              <a:gd name="adj" fmla="val 16667"/>
            </a:avLst>
          </a:prstGeom>
          <a:noFill/>
          <a:ln w="28575"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540" name="Google Shape;2540;p178"/>
          <p:cNvSpPr txBox="1"/>
          <p:nvPr/>
        </p:nvSpPr>
        <p:spPr>
          <a:xfrm>
            <a:off x="655450" y="1510300"/>
            <a:ext cx="1020600" cy="27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b="1">
                <a:solidFill>
                  <a:srgbClr val="FF0000"/>
                </a:solidFill>
                <a:latin typeface="Lato"/>
                <a:ea typeface="Lato"/>
                <a:cs typeface="Lato"/>
                <a:sym typeface="Lato"/>
              </a:rPr>
              <a:t>MongoDB</a:t>
            </a:r>
            <a:endParaRPr sz="1300" b="1">
              <a:solidFill>
                <a:srgbClr val="FF0000"/>
              </a:solidFill>
              <a:latin typeface="Lato"/>
              <a:ea typeface="Lato"/>
              <a:cs typeface="Lato"/>
              <a:sym typeface="Lato"/>
            </a:endParaRPr>
          </a:p>
        </p:txBody>
      </p:sp>
      <p:sp>
        <p:nvSpPr>
          <p:cNvPr id="2541" name="Google Shape;2541;p178"/>
          <p:cNvSpPr/>
          <p:nvPr/>
        </p:nvSpPr>
        <p:spPr>
          <a:xfrm>
            <a:off x="5438775" y="1014925"/>
            <a:ext cx="1753500" cy="4077600"/>
          </a:xfrm>
          <a:prstGeom prst="roundRect">
            <a:avLst>
              <a:gd name="adj" fmla="val 16667"/>
            </a:avLst>
          </a:prstGeom>
          <a:noFill/>
          <a:ln w="28575"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542" name="Google Shape;2542;p178"/>
          <p:cNvSpPr txBox="1"/>
          <p:nvPr/>
        </p:nvSpPr>
        <p:spPr>
          <a:xfrm>
            <a:off x="5206375" y="306173"/>
            <a:ext cx="2430300" cy="48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rgbClr val="FF0000"/>
                </a:solidFill>
                <a:latin typeface="Lato"/>
                <a:ea typeface="Lato"/>
                <a:cs typeface="Lato"/>
                <a:sym typeface="Lato"/>
              </a:rPr>
              <a:t>Création de la table de hachage en C# et de l’index global</a:t>
            </a:r>
            <a:endParaRPr sz="1300" b="1">
              <a:solidFill>
                <a:srgbClr val="FF0000"/>
              </a:solidFill>
              <a:latin typeface="Lato"/>
              <a:ea typeface="Lato"/>
              <a:cs typeface="Lato"/>
              <a:sym typeface="Lato"/>
            </a:endParaRPr>
          </a:p>
        </p:txBody>
      </p:sp>
      <p:sp>
        <p:nvSpPr>
          <p:cNvPr id="2543" name="Google Shape;2543;p178"/>
          <p:cNvSpPr/>
          <p:nvPr/>
        </p:nvSpPr>
        <p:spPr>
          <a:xfrm>
            <a:off x="2142450" y="1385400"/>
            <a:ext cx="3201000" cy="3574500"/>
          </a:xfrm>
          <a:prstGeom prst="roundRect">
            <a:avLst>
              <a:gd name="adj" fmla="val 16667"/>
            </a:avLst>
          </a:prstGeom>
          <a:noFill/>
          <a:ln w="28575" cap="flat" cmpd="sng">
            <a:solidFill>
              <a:srgbClr val="FF0000"/>
            </a:solidFill>
            <a:prstDash val="dash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544" name="Google Shape;2544;p178"/>
          <p:cNvSpPr txBox="1"/>
          <p:nvPr/>
        </p:nvSpPr>
        <p:spPr>
          <a:xfrm>
            <a:off x="2142450" y="1049388"/>
            <a:ext cx="3201000" cy="27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rgbClr val="FF0000"/>
                </a:solidFill>
                <a:latin typeface="Lato"/>
                <a:ea typeface="Lato"/>
                <a:cs typeface="Lato"/>
                <a:sym typeface="Lato"/>
              </a:rPr>
              <a:t>Création du système de routage en C#</a:t>
            </a:r>
            <a:endParaRPr sz="1300" b="1">
              <a:solidFill>
                <a:srgbClr val="FF0000"/>
              </a:solidFill>
              <a:latin typeface="Lato"/>
              <a:ea typeface="Lato"/>
              <a:cs typeface="Lato"/>
              <a:sym typeface="Lato"/>
            </a:endParaRPr>
          </a:p>
        </p:txBody>
      </p:sp>
      <p:sp>
        <p:nvSpPr>
          <p:cNvPr id="2545" name="Google Shape;2545;p178"/>
          <p:cNvSpPr txBox="1"/>
          <p:nvPr/>
        </p:nvSpPr>
        <p:spPr>
          <a:xfrm>
            <a:off x="7079807" y="1640548"/>
            <a:ext cx="1439100" cy="48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b="1">
                <a:solidFill>
                  <a:srgbClr val="FF0000"/>
                </a:solidFill>
                <a:latin typeface="Lato"/>
                <a:ea typeface="Lato"/>
                <a:cs typeface="Lato"/>
                <a:sym typeface="Lato"/>
              </a:rPr>
              <a:t>Création des </a:t>
            </a:r>
            <a:endParaRPr sz="1300" b="1">
              <a:solidFill>
                <a:srgbClr val="FF0000"/>
              </a:solidFill>
              <a:latin typeface="Lato"/>
              <a:ea typeface="Lato"/>
              <a:cs typeface="Lato"/>
              <a:sym typeface="Lato"/>
            </a:endParaRPr>
          </a:p>
          <a:p>
            <a:pPr marL="0" lvl="0" indent="0" algn="ctr" rtl="0">
              <a:spcBef>
                <a:spcPts val="0"/>
              </a:spcBef>
              <a:spcAft>
                <a:spcPts val="0"/>
              </a:spcAft>
              <a:buNone/>
            </a:pPr>
            <a:r>
              <a:rPr lang="fr" sz="1300" b="1">
                <a:solidFill>
                  <a:srgbClr val="FF0000"/>
                </a:solidFill>
                <a:latin typeface="Lato"/>
                <a:ea typeface="Lato"/>
                <a:cs typeface="Lato"/>
                <a:sym typeface="Lato"/>
              </a:rPr>
              <a:t>index locaux</a:t>
            </a:r>
            <a:endParaRPr sz="1300" b="1">
              <a:solidFill>
                <a:srgbClr val="FF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695"/>
        <p:cNvGrpSpPr/>
        <p:nvPr/>
      </p:nvGrpSpPr>
      <p:grpSpPr>
        <a:xfrm>
          <a:off x="0" y="0"/>
          <a:ext cx="0" cy="0"/>
          <a:chOff x="0" y="0"/>
          <a:chExt cx="0" cy="0"/>
        </a:xfrm>
      </p:grpSpPr>
      <p:sp>
        <p:nvSpPr>
          <p:cNvPr id="1696" name="Google Shape;1696;p15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solidFill>
                  <a:schemeClr val="dk1"/>
                </a:solidFill>
              </a:rPr>
              <a:t>Introduction</a:t>
            </a:r>
            <a:endParaRPr>
              <a:solidFill>
                <a:schemeClr val="dk1"/>
              </a:solidFill>
            </a:endParaRPr>
          </a:p>
        </p:txBody>
      </p:sp>
      <p:pic>
        <p:nvPicPr>
          <p:cNvPr id="1697" name="Google Shape;1697;p154"/>
          <p:cNvPicPr preferRelativeResize="0"/>
          <p:nvPr/>
        </p:nvPicPr>
        <p:blipFill>
          <a:blip r:embed="rId3">
            <a:alphaModFix/>
          </a:blip>
          <a:stretch>
            <a:fillRect/>
          </a:stretch>
        </p:blipFill>
        <p:spPr>
          <a:xfrm>
            <a:off x="468750" y="1082650"/>
            <a:ext cx="8421408" cy="3530851"/>
          </a:xfrm>
          <a:prstGeom prst="rect">
            <a:avLst/>
          </a:prstGeom>
          <a:noFill/>
          <a:ln>
            <a:noFill/>
          </a:ln>
        </p:spPr>
      </p:pic>
      <p:sp>
        <p:nvSpPr>
          <p:cNvPr id="1698" name="Google Shape;1698;p154"/>
          <p:cNvSpPr txBox="1"/>
          <p:nvPr/>
        </p:nvSpPr>
        <p:spPr>
          <a:xfrm>
            <a:off x="1398125" y="4694475"/>
            <a:ext cx="5664000" cy="32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300">
                <a:solidFill>
                  <a:schemeClr val="dk1"/>
                </a:solidFill>
                <a:latin typeface="Lato"/>
                <a:ea typeface="Lato"/>
                <a:cs typeface="Lato"/>
                <a:sym typeface="Lato"/>
              </a:rPr>
              <a:t>Chord, P2P CAN, Tapestry, Pastry, Kademia</a:t>
            </a:r>
            <a:endParaRPr sz="1300">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02"/>
        <p:cNvGrpSpPr/>
        <p:nvPr/>
      </p:nvGrpSpPr>
      <p:grpSpPr>
        <a:xfrm>
          <a:off x="0" y="0"/>
          <a:ext cx="0" cy="0"/>
          <a:chOff x="0" y="0"/>
          <a:chExt cx="0" cy="0"/>
        </a:xfrm>
      </p:grpSpPr>
      <p:sp>
        <p:nvSpPr>
          <p:cNvPr id="1703" name="Google Shape;1703;p15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Rappel sur les tables de hachage</a:t>
            </a:r>
            <a:endParaRPr/>
          </a:p>
        </p:txBody>
      </p:sp>
      <p:sp>
        <p:nvSpPr>
          <p:cNvPr id="1704" name="Google Shape;1704;p155"/>
          <p:cNvSpPr/>
          <p:nvPr/>
        </p:nvSpPr>
        <p:spPr>
          <a:xfrm>
            <a:off x="1872813" y="2163550"/>
            <a:ext cx="4194300" cy="261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Table</a:t>
            </a:r>
            <a:endParaRPr>
              <a:latin typeface="Lato"/>
              <a:ea typeface="Lato"/>
              <a:cs typeface="Lato"/>
              <a:sym typeface="Lato"/>
            </a:endParaRPr>
          </a:p>
        </p:txBody>
      </p:sp>
      <p:sp>
        <p:nvSpPr>
          <p:cNvPr id="1705" name="Google Shape;1705;p155"/>
          <p:cNvSpPr/>
          <p:nvPr/>
        </p:nvSpPr>
        <p:spPr>
          <a:xfrm>
            <a:off x="1934163" y="2626850"/>
            <a:ext cx="13266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75</a:t>
            </a:r>
            <a:endParaRPr>
              <a:latin typeface="Lato"/>
              <a:ea typeface="Lato"/>
              <a:cs typeface="Lato"/>
              <a:sym typeface="Lato"/>
            </a:endParaRPr>
          </a:p>
        </p:txBody>
      </p:sp>
      <p:sp>
        <p:nvSpPr>
          <p:cNvPr id="1706" name="Google Shape;1706;p155"/>
          <p:cNvSpPr/>
          <p:nvPr/>
        </p:nvSpPr>
        <p:spPr>
          <a:xfrm>
            <a:off x="1934163" y="3045175"/>
            <a:ext cx="13266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50</a:t>
            </a:r>
            <a:endParaRPr>
              <a:latin typeface="Lato"/>
              <a:ea typeface="Lato"/>
              <a:cs typeface="Lato"/>
              <a:sym typeface="Lato"/>
            </a:endParaRPr>
          </a:p>
        </p:txBody>
      </p:sp>
      <p:sp>
        <p:nvSpPr>
          <p:cNvPr id="1707" name="Google Shape;1707;p155"/>
          <p:cNvSpPr/>
          <p:nvPr/>
        </p:nvSpPr>
        <p:spPr>
          <a:xfrm>
            <a:off x="1934163" y="3463500"/>
            <a:ext cx="13266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59</a:t>
            </a:r>
            <a:endParaRPr>
              <a:latin typeface="Lato"/>
              <a:ea typeface="Lato"/>
              <a:cs typeface="Lato"/>
              <a:sym typeface="Lato"/>
            </a:endParaRPr>
          </a:p>
        </p:txBody>
      </p:sp>
      <p:sp>
        <p:nvSpPr>
          <p:cNvPr id="1708" name="Google Shape;1708;p155"/>
          <p:cNvSpPr/>
          <p:nvPr/>
        </p:nvSpPr>
        <p:spPr>
          <a:xfrm>
            <a:off x="1934163" y="3881825"/>
            <a:ext cx="13266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33</a:t>
            </a:r>
            <a:endParaRPr>
              <a:latin typeface="Lato"/>
              <a:ea typeface="Lato"/>
              <a:cs typeface="Lato"/>
              <a:sym typeface="Lato"/>
            </a:endParaRPr>
          </a:p>
        </p:txBody>
      </p:sp>
      <p:sp>
        <p:nvSpPr>
          <p:cNvPr id="1709" name="Google Shape;1709;p155"/>
          <p:cNvSpPr/>
          <p:nvPr/>
        </p:nvSpPr>
        <p:spPr>
          <a:xfrm>
            <a:off x="1934163" y="4300150"/>
            <a:ext cx="13266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83</a:t>
            </a:r>
            <a:endParaRPr>
              <a:latin typeface="Lato"/>
              <a:ea typeface="Lato"/>
              <a:cs typeface="Lato"/>
              <a:sym typeface="Lato"/>
            </a:endParaRPr>
          </a:p>
        </p:txBody>
      </p:sp>
      <p:sp>
        <p:nvSpPr>
          <p:cNvPr id="1710" name="Google Shape;1710;p155"/>
          <p:cNvSpPr/>
          <p:nvPr/>
        </p:nvSpPr>
        <p:spPr>
          <a:xfrm>
            <a:off x="4515438" y="2626850"/>
            <a:ext cx="13266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Paris</a:t>
            </a:r>
            <a:endParaRPr>
              <a:latin typeface="Lato"/>
              <a:ea typeface="Lato"/>
              <a:cs typeface="Lato"/>
              <a:sym typeface="Lato"/>
            </a:endParaRPr>
          </a:p>
        </p:txBody>
      </p:sp>
      <p:sp>
        <p:nvSpPr>
          <p:cNvPr id="1711" name="Google Shape;1711;p155"/>
          <p:cNvSpPr/>
          <p:nvPr/>
        </p:nvSpPr>
        <p:spPr>
          <a:xfrm>
            <a:off x="4515438" y="3045175"/>
            <a:ext cx="13266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Manche</a:t>
            </a:r>
            <a:endParaRPr>
              <a:latin typeface="Lato"/>
              <a:ea typeface="Lato"/>
              <a:cs typeface="Lato"/>
              <a:sym typeface="Lato"/>
            </a:endParaRPr>
          </a:p>
        </p:txBody>
      </p:sp>
      <p:sp>
        <p:nvSpPr>
          <p:cNvPr id="1712" name="Google Shape;1712;p155"/>
          <p:cNvSpPr/>
          <p:nvPr/>
        </p:nvSpPr>
        <p:spPr>
          <a:xfrm>
            <a:off x="4515438" y="3463500"/>
            <a:ext cx="13266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Nord</a:t>
            </a:r>
            <a:endParaRPr>
              <a:latin typeface="Lato"/>
              <a:ea typeface="Lato"/>
              <a:cs typeface="Lato"/>
              <a:sym typeface="Lato"/>
            </a:endParaRPr>
          </a:p>
        </p:txBody>
      </p:sp>
      <p:sp>
        <p:nvSpPr>
          <p:cNvPr id="1713" name="Google Shape;1713;p155"/>
          <p:cNvSpPr/>
          <p:nvPr/>
        </p:nvSpPr>
        <p:spPr>
          <a:xfrm>
            <a:off x="4515438" y="3881825"/>
            <a:ext cx="13266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Gironde</a:t>
            </a:r>
            <a:endParaRPr>
              <a:latin typeface="Lato"/>
              <a:ea typeface="Lato"/>
              <a:cs typeface="Lato"/>
              <a:sym typeface="Lato"/>
            </a:endParaRPr>
          </a:p>
        </p:txBody>
      </p:sp>
      <p:sp>
        <p:nvSpPr>
          <p:cNvPr id="1714" name="Google Shape;1714;p155"/>
          <p:cNvSpPr/>
          <p:nvPr/>
        </p:nvSpPr>
        <p:spPr>
          <a:xfrm>
            <a:off x="4515438" y="4300150"/>
            <a:ext cx="13266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Var</a:t>
            </a:r>
            <a:endParaRPr>
              <a:latin typeface="Lato"/>
              <a:ea typeface="Lato"/>
              <a:cs typeface="Lato"/>
              <a:sym typeface="Lato"/>
            </a:endParaRPr>
          </a:p>
        </p:txBody>
      </p:sp>
      <p:sp>
        <p:nvSpPr>
          <p:cNvPr id="1715" name="Google Shape;1715;p155"/>
          <p:cNvSpPr/>
          <p:nvPr/>
        </p:nvSpPr>
        <p:spPr>
          <a:xfrm>
            <a:off x="2025888" y="2234975"/>
            <a:ext cx="1122600" cy="3207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Clé</a:t>
            </a:r>
            <a:endParaRPr>
              <a:solidFill>
                <a:schemeClr val="lt1"/>
              </a:solidFill>
              <a:latin typeface="Lato"/>
              <a:ea typeface="Lato"/>
              <a:cs typeface="Lato"/>
              <a:sym typeface="Lato"/>
            </a:endParaRPr>
          </a:p>
        </p:txBody>
      </p:sp>
      <p:sp>
        <p:nvSpPr>
          <p:cNvPr id="1716" name="Google Shape;1716;p155"/>
          <p:cNvSpPr/>
          <p:nvPr/>
        </p:nvSpPr>
        <p:spPr>
          <a:xfrm>
            <a:off x="4617438" y="2234925"/>
            <a:ext cx="1122600" cy="3207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Valeur</a:t>
            </a:r>
            <a:endParaRPr>
              <a:solidFill>
                <a:schemeClr val="lt1"/>
              </a:solidFill>
              <a:latin typeface="Lato"/>
              <a:ea typeface="Lato"/>
              <a:cs typeface="Lato"/>
              <a:sym typeface="Lato"/>
            </a:endParaRPr>
          </a:p>
        </p:txBody>
      </p:sp>
      <p:cxnSp>
        <p:nvCxnSpPr>
          <p:cNvPr id="1717" name="Google Shape;1717;p155"/>
          <p:cNvCxnSpPr>
            <a:stCxn id="1705" idx="3"/>
            <a:endCxn id="1710" idx="1"/>
          </p:cNvCxnSpPr>
          <p:nvPr/>
        </p:nvCxnSpPr>
        <p:spPr>
          <a:xfrm>
            <a:off x="3260763" y="2800400"/>
            <a:ext cx="1254600" cy="0"/>
          </a:xfrm>
          <a:prstGeom prst="straightConnector1">
            <a:avLst/>
          </a:prstGeom>
          <a:noFill/>
          <a:ln w="19050" cap="flat" cmpd="sng">
            <a:solidFill>
              <a:srgbClr val="FF0000"/>
            </a:solidFill>
            <a:prstDash val="solid"/>
            <a:round/>
            <a:headEnd type="none" w="med" len="med"/>
            <a:tailEnd type="triangle" w="med" len="med"/>
          </a:ln>
        </p:spPr>
      </p:cxnSp>
      <p:cxnSp>
        <p:nvCxnSpPr>
          <p:cNvPr id="1718" name="Google Shape;1718;p155"/>
          <p:cNvCxnSpPr/>
          <p:nvPr/>
        </p:nvCxnSpPr>
        <p:spPr>
          <a:xfrm>
            <a:off x="3260763" y="3218725"/>
            <a:ext cx="1254600" cy="0"/>
          </a:xfrm>
          <a:prstGeom prst="straightConnector1">
            <a:avLst/>
          </a:prstGeom>
          <a:noFill/>
          <a:ln w="19050" cap="flat" cmpd="sng">
            <a:solidFill>
              <a:srgbClr val="FF0000"/>
            </a:solidFill>
            <a:prstDash val="solid"/>
            <a:round/>
            <a:headEnd type="none" w="med" len="med"/>
            <a:tailEnd type="triangle" w="med" len="med"/>
          </a:ln>
        </p:spPr>
      </p:cxnSp>
      <p:cxnSp>
        <p:nvCxnSpPr>
          <p:cNvPr id="1719" name="Google Shape;1719;p155"/>
          <p:cNvCxnSpPr/>
          <p:nvPr/>
        </p:nvCxnSpPr>
        <p:spPr>
          <a:xfrm>
            <a:off x="3260763" y="3637050"/>
            <a:ext cx="1254600" cy="0"/>
          </a:xfrm>
          <a:prstGeom prst="straightConnector1">
            <a:avLst/>
          </a:prstGeom>
          <a:noFill/>
          <a:ln w="19050" cap="flat" cmpd="sng">
            <a:solidFill>
              <a:srgbClr val="FF0000"/>
            </a:solidFill>
            <a:prstDash val="solid"/>
            <a:round/>
            <a:headEnd type="none" w="med" len="med"/>
            <a:tailEnd type="triangle" w="med" len="med"/>
          </a:ln>
        </p:spPr>
      </p:cxnSp>
      <p:cxnSp>
        <p:nvCxnSpPr>
          <p:cNvPr id="1720" name="Google Shape;1720;p155"/>
          <p:cNvCxnSpPr/>
          <p:nvPr/>
        </p:nvCxnSpPr>
        <p:spPr>
          <a:xfrm>
            <a:off x="3260763" y="4055375"/>
            <a:ext cx="1254600" cy="0"/>
          </a:xfrm>
          <a:prstGeom prst="straightConnector1">
            <a:avLst/>
          </a:prstGeom>
          <a:noFill/>
          <a:ln w="19050" cap="flat" cmpd="sng">
            <a:solidFill>
              <a:srgbClr val="FF0000"/>
            </a:solidFill>
            <a:prstDash val="solid"/>
            <a:round/>
            <a:headEnd type="none" w="med" len="med"/>
            <a:tailEnd type="triangle" w="med" len="med"/>
          </a:ln>
        </p:spPr>
      </p:cxnSp>
      <p:cxnSp>
        <p:nvCxnSpPr>
          <p:cNvPr id="1721" name="Google Shape;1721;p155"/>
          <p:cNvCxnSpPr/>
          <p:nvPr/>
        </p:nvCxnSpPr>
        <p:spPr>
          <a:xfrm>
            <a:off x="3260763" y="4473700"/>
            <a:ext cx="1254600" cy="0"/>
          </a:xfrm>
          <a:prstGeom prst="straightConnector1">
            <a:avLst/>
          </a:prstGeom>
          <a:noFill/>
          <a:ln w="19050" cap="flat" cmpd="sng">
            <a:solidFill>
              <a:srgbClr val="FF0000"/>
            </a:solidFill>
            <a:prstDash val="solid"/>
            <a:round/>
            <a:headEnd type="none" w="med" len="med"/>
            <a:tailEnd type="triangle" w="med" len="med"/>
          </a:ln>
        </p:spPr>
      </p:cxnSp>
      <p:sp>
        <p:nvSpPr>
          <p:cNvPr id="1722" name="Google Shape;1722;p155"/>
          <p:cNvSpPr/>
          <p:nvPr/>
        </p:nvSpPr>
        <p:spPr>
          <a:xfrm>
            <a:off x="6373288" y="2163550"/>
            <a:ext cx="1387800" cy="25719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Fonctions</a:t>
            </a:r>
            <a:endParaRPr>
              <a:latin typeface="Lato"/>
              <a:ea typeface="Lato"/>
              <a:cs typeface="Lato"/>
              <a:sym typeface="Lato"/>
            </a:endParaRPr>
          </a:p>
          <a:p>
            <a:pPr marL="0" lvl="0" indent="0" algn="ctr" rtl="0">
              <a:spcBef>
                <a:spcPts val="0"/>
              </a:spcBef>
              <a:spcAft>
                <a:spcPts val="0"/>
              </a:spcAft>
              <a:buNone/>
            </a:pP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Ajouter</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Retirer</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Remplacer</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Cardinal</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Effacer</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Itérer</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Tenter</a:t>
            </a:r>
            <a:endParaRPr>
              <a:latin typeface="Lato"/>
              <a:ea typeface="Lato"/>
              <a:cs typeface="Lato"/>
              <a:sym typeface="Lato"/>
            </a:endParaRPr>
          </a:p>
        </p:txBody>
      </p:sp>
      <p:sp>
        <p:nvSpPr>
          <p:cNvPr id="1723" name="Google Shape;1723;p155"/>
          <p:cNvSpPr txBox="1"/>
          <p:nvPr/>
        </p:nvSpPr>
        <p:spPr>
          <a:xfrm>
            <a:off x="1408350" y="1265475"/>
            <a:ext cx="6980400" cy="55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300">
                <a:solidFill>
                  <a:schemeClr val="lt1"/>
                </a:solidFill>
                <a:latin typeface="Lato"/>
                <a:ea typeface="Lato"/>
                <a:cs typeface="Lato"/>
                <a:sym typeface="Lato"/>
              </a:rPr>
              <a:t>Une table de hachage est une collection spéciale pour stocker des éléments clé-valeur.</a:t>
            </a:r>
            <a:endParaRPr sz="13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7"/>
        <p:cNvGrpSpPr/>
        <p:nvPr/>
      </p:nvGrpSpPr>
      <p:grpSpPr>
        <a:xfrm>
          <a:off x="0" y="0"/>
          <a:ext cx="0" cy="0"/>
          <a:chOff x="0" y="0"/>
          <a:chExt cx="0" cy="0"/>
        </a:xfrm>
      </p:grpSpPr>
      <p:sp>
        <p:nvSpPr>
          <p:cNvPr id="1728" name="Google Shape;1728;p15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Création d’une table de hachage en C#</a:t>
            </a:r>
            <a:endParaRPr/>
          </a:p>
        </p:txBody>
      </p:sp>
      <p:sp>
        <p:nvSpPr>
          <p:cNvPr id="1729" name="Google Shape;1729;p156"/>
          <p:cNvSpPr/>
          <p:nvPr/>
        </p:nvSpPr>
        <p:spPr>
          <a:xfrm>
            <a:off x="1362450" y="2571750"/>
            <a:ext cx="6419100" cy="602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Hashtable ht = new Hashtable();</a:t>
            </a:r>
            <a:endParaRPr>
              <a:latin typeface="Lato"/>
              <a:ea typeface="Lato"/>
              <a:cs typeface="Lato"/>
              <a:sym typeface="Lato"/>
            </a:endParaRPr>
          </a:p>
          <a:p>
            <a:pPr marL="0" lvl="0" indent="0" algn="ctr" rtl="0">
              <a:spcBef>
                <a:spcPts val="0"/>
              </a:spcBef>
              <a:spcAft>
                <a:spcPts val="0"/>
              </a:spcAft>
              <a:buNone/>
            </a:pPr>
            <a:r>
              <a:rPr lang="fr">
                <a:latin typeface="Lato"/>
                <a:ea typeface="Lato"/>
                <a:cs typeface="Lato"/>
                <a:sym typeface="Lato"/>
              </a:rPr>
              <a:t>HashTable.add(“key”,”value”);</a:t>
            </a:r>
            <a:endParaRPr>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3"/>
        <p:cNvGrpSpPr/>
        <p:nvPr/>
      </p:nvGrpSpPr>
      <p:grpSpPr>
        <a:xfrm>
          <a:off x="0" y="0"/>
          <a:ext cx="0" cy="0"/>
          <a:chOff x="0" y="0"/>
          <a:chExt cx="0" cy="0"/>
        </a:xfrm>
      </p:grpSpPr>
      <p:sp>
        <p:nvSpPr>
          <p:cNvPr id="1734" name="Google Shape;1734;p157"/>
          <p:cNvSpPr txBox="1">
            <a:spLocks noGrp="1"/>
          </p:cNvSpPr>
          <p:nvPr>
            <p:ph type="title"/>
          </p:nvPr>
        </p:nvSpPr>
        <p:spPr>
          <a:xfrm>
            <a:off x="1297500" y="393750"/>
            <a:ext cx="7038900" cy="55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Une table de hachage</a:t>
            </a:r>
            <a:endParaRPr/>
          </a:p>
        </p:txBody>
      </p:sp>
      <p:sp>
        <p:nvSpPr>
          <p:cNvPr id="1735" name="Google Shape;1735;p157"/>
          <p:cNvSpPr/>
          <p:nvPr/>
        </p:nvSpPr>
        <p:spPr>
          <a:xfrm>
            <a:off x="148144" y="2347250"/>
            <a:ext cx="2035200" cy="261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36" name="Google Shape;1736;p157"/>
          <p:cNvSpPr/>
          <p:nvPr/>
        </p:nvSpPr>
        <p:spPr>
          <a:xfrm>
            <a:off x="209492" y="2810550"/>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75</a:t>
            </a:r>
            <a:endParaRPr>
              <a:latin typeface="Lato"/>
              <a:ea typeface="Lato"/>
              <a:cs typeface="Lato"/>
              <a:sym typeface="Lato"/>
            </a:endParaRPr>
          </a:p>
        </p:txBody>
      </p:sp>
      <p:sp>
        <p:nvSpPr>
          <p:cNvPr id="1737" name="Google Shape;1737;p157"/>
          <p:cNvSpPr/>
          <p:nvPr/>
        </p:nvSpPr>
        <p:spPr>
          <a:xfrm>
            <a:off x="209492" y="3228875"/>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50</a:t>
            </a:r>
            <a:endParaRPr>
              <a:latin typeface="Lato"/>
              <a:ea typeface="Lato"/>
              <a:cs typeface="Lato"/>
              <a:sym typeface="Lato"/>
            </a:endParaRPr>
          </a:p>
        </p:txBody>
      </p:sp>
      <p:sp>
        <p:nvSpPr>
          <p:cNvPr id="1738" name="Google Shape;1738;p157"/>
          <p:cNvSpPr/>
          <p:nvPr/>
        </p:nvSpPr>
        <p:spPr>
          <a:xfrm>
            <a:off x="209492" y="3647200"/>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59</a:t>
            </a:r>
            <a:endParaRPr>
              <a:latin typeface="Lato"/>
              <a:ea typeface="Lato"/>
              <a:cs typeface="Lato"/>
              <a:sym typeface="Lato"/>
            </a:endParaRPr>
          </a:p>
        </p:txBody>
      </p:sp>
      <p:sp>
        <p:nvSpPr>
          <p:cNvPr id="1739" name="Google Shape;1739;p157"/>
          <p:cNvSpPr/>
          <p:nvPr/>
        </p:nvSpPr>
        <p:spPr>
          <a:xfrm>
            <a:off x="209492" y="4065525"/>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33</a:t>
            </a:r>
            <a:endParaRPr>
              <a:latin typeface="Lato"/>
              <a:ea typeface="Lato"/>
              <a:cs typeface="Lato"/>
              <a:sym typeface="Lato"/>
            </a:endParaRPr>
          </a:p>
        </p:txBody>
      </p:sp>
      <p:sp>
        <p:nvSpPr>
          <p:cNvPr id="1740" name="Google Shape;1740;p157"/>
          <p:cNvSpPr/>
          <p:nvPr/>
        </p:nvSpPr>
        <p:spPr>
          <a:xfrm>
            <a:off x="209492" y="4483850"/>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83</a:t>
            </a:r>
            <a:endParaRPr>
              <a:latin typeface="Lato"/>
              <a:ea typeface="Lato"/>
              <a:cs typeface="Lato"/>
              <a:sym typeface="Lato"/>
            </a:endParaRPr>
          </a:p>
        </p:txBody>
      </p:sp>
      <p:sp>
        <p:nvSpPr>
          <p:cNvPr id="1741" name="Google Shape;1741;p157"/>
          <p:cNvSpPr/>
          <p:nvPr/>
        </p:nvSpPr>
        <p:spPr>
          <a:xfrm>
            <a:off x="1190575" y="2810550"/>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Paris</a:t>
            </a:r>
            <a:endParaRPr>
              <a:latin typeface="Lato"/>
              <a:ea typeface="Lato"/>
              <a:cs typeface="Lato"/>
              <a:sym typeface="Lato"/>
            </a:endParaRPr>
          </a:p>
        </p:txBody>
      </p:sp>
      <p:sp>
        <p:nvSpPr>
          <p:cNvPr id="1742" name="Google Shape;1742;p157"/>
          <p:cNvSpPr/>
          <p:nvPr/>
        </p:nvSpPr>
        <p:spPr>
          <a:xfrm>
            <a:off x="1190570" y="3228875"/>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Manche</a:t>
            </a:r>
            <a:endParaRPr>
              <a:latin typeface="Lato"/>
              <a:ea typeface="Lato"/>
              <a:cs typeface="Lato"/>
              <a:sym typeface="Lato"/>
            </a:endParaRPr>
          </a:p>
        </p:txBody>
      </p:sp>
      <p:sp>
        <p:nvSpPr>
          <p:cNvPr id="1743" name="Google Shape;1743;p157"/>
          <p:cNvSpPr/>
          <p:nvPr/>
        </p:nvSpPr>
        <p:spPr>
          <a:xfrm>
            <a:off x="1190571" y="3647200"/>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Nord</a:t>
            </a:r>
            <a:endParaRPr>
              <a:latin typeface="Lato"/>
              <a:ea typeface="Lato"/>
              <a:cs typeface="Lato"/>
              <a:sym typeface="Lato"/>
            </a:endParaRPr>
          </a:p>
        </p:txBody>
      </p:sp>
      <p:sp>
        <p:nvSpPr>
          <p:cNvPr id="1744" name="Google Shape;1744;p157"/>
          <p:cNvSpPr/>
          <p:nvPr/>
        </p:nvSpPr>
        <p:spPr>
          <a:xfrm>
            <a:off x="1190575" y="4065525"/>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Gironde</a:t>
            </a:r>
            <a:endParaRPr>
              <a:latin typeface="Lato"/>
              <a:ea typeface="Lato"/>
              <a:cs typeface="Lato"/>
              <a:sym typeface="Lato"/>
            </a:endParaRPr>
          </a:p>
        </p:txBody>
      </p:sp>
      <p:sp>
        <p:nvSpPr>
          <p:cNvPr id="1745" name="Google Shape;1745;p157"/>
          <p:cNvSpPr/>
          <p:nvPr/>
        </p:nvSpPr>
        <p:spPr>
          <a:xfrm>
            <a:off x="1190571" y="4483850"/>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Var</a:t>
            </a:r>
            <a:endParaRPr>
              <a:latin typeface="Lato"/>
              <a:ea typeface="Lato"/>
              <a:cs typeface="Lato"/>
              <a:sym typeface="Lato"/>
            </a:endParaRPr>
          </a:p>
        </p:txBody>
      </p:sp>
      <p:sp>
        <p:nvSpPr>
          <p:cNvPr id="1746" name="Google Shape;1746;p157"/>
          <p:cNvSpPr/>
          <p:nvPr/>
        </p:nvSpPr>
        <p:spPr>
          <a:xfrm>
            <a:off x="203499" y="2409025"/>
            <a:ext cx="496500" cy="3207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Clé</a:t>
            </a:r>
            <a:endParaRPr>
              <a:solidFill>
                <a:schemeClr val="lt1"/>
              </a:solidFill>
              <a:latin typeface="Lato"/>
              <a:ea typeface="Lato"/>
              <a:cs typeface="Lato"/>
              <a:sym typeface="Lato"/>
            </a:endParaRPr>
          </a:p>
        </p:txBody>
      </p:sp>
      <p:sp>
        <p:nvSpPr>
          <p:cNvPr id="1747" name="Google Shape;1747;p157"/>
          <p:cNvSpPr/>
          <p:nvPr/>
        </p:nvSpPr>
        <p:spPr>
          <a:xfrm>
            <a:off x="1190572" y="2409025"/>
            <a:ext cx="862800" cy="3207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Valeur</a:t>
            </a:r>
            <a:endParaRPr>
              <a:solidFill>
                <a:schemeClr val="lt1"/>
              </a:solidFill>
              <a:latin typeface="Lato"/>
              <a:ea typeface="Lato"/>
              <a:cs typeface="Lato"/>
              <a:sym typeface="Lato"/>
            </a:endParaRPr>
          </a:p>
        </p:txBody>
      </p:sp>
      <p:cxnSp>
        <p:nvCxnSpPr>
          <p:cNvPr id="1748" name="Google Shape;1748;p157"/>
          <p:cNvCxnSpPr>
            <a:stCxn id="1736" idx="3"/>
            <a:endCxn id="1741" idx="1"/>
          </p:cNvCxnSpPr>
          <p:nvPr/>
        </p:nvCxnSpPr>
        <p:spPr>
          <a:xfrm>
            <a:off x="693992" y="2984100"/>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1749" name="Google Shape;1749;p157"/>
          <p:cNvCxnSpPr>
            <a:stCxn id="1737" idx="3"/>
            <a:endCxn id="1742" idx="1"/>
          </p:cNvCxnSpPr>
          <p:nvPr/>
        </p:nvCxnSpPr>
        <p:spPr>
          <a:xfrm>
            <a:off x="693992" y="3402425"/>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1750" name="Google Shape;1750;p157"/>
          <p:cNvCxnSpPr>
            <a:stCxn id="1738" idx="3"/>
            <a:endCxn id="1743" idx="1"/>
          </p:cNvCxnSpPr>
          <p:nvPr/>
        </p:nvCxnSpPr>
        <p:spPr>
          <a:xfrm>
            <a:off x="693992" y="3820750"/>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1751" name="Google Shape;1751;p157"/>
          <p:cNvCxnSpPr>
            <a:stCxn id="1739" idx="3"/>
            <a:endCxn id="1744" idx="1"/>
          </p:cNvCxnSpPr>
          <p:nvPr/>
        </p:nvCxnSpPr>
        <p:spPr>
          <a:xfrm>
            <a:off x="693992" y="4239075"/>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1752" name="Google Shape;1752;p157"/>
          <p:cNvCxnSpPr>
            <a:stCxn id="1740" idx="3"/>
            <a:endCxn id="1745" idx="1"/>
          </p:cNvCxnSpPr>
          <p:nvPr/>
        </p:nvCxnSpPr>
        <p:spPr>
          <a:xfrm>
            <a:off x="693992" y="4657400"/>
            <a:ext cx="496500" cy="0"/>
          </a:xfrm>
          <a:prstGeom prst="straightConnector1">
            <a:avLst/>
          </a:prstGeom>
          <a:noFill/>
          <a:ln w="19050" cap="flat" cmpd="sng">
            <a:solidFill>
              <a:srgbClr val="FF0000"/>
            </a:solidFill>
            <a:prstDash val="solid"/>
            <a:round/>
            <a:headEnd type="none" w="med" len="med"/>
            <a:tailEnd type="triangle" w="med" len="med"/>
          </a:ln>
        </p:spPr>
      </p:cxnSp>
      <p:sp>
        <p:nvSpPr>
          <p:cNvPr id="1753" name="Google Shape;1753;p157"/>
          <p:cNvSpPr txBox="1"/>
          <p:nvPr/>
        </p:nvSpPr>
        <p:spPr>
          <a:xfrm>
            <a:off x="446200" y="1921350"/>
            <a:ext cx="1439100" cy="27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Entrée &lt;K,V&gt;</a:t>
            </a:r>
            <a:endParaRPr sz="1500">
              <a:solidFill>
                <a:schemeClr val="lt1"/>
              </a:solidFill>
              <a:latin typeface="Lato"/>
              <a:ea typeface="Lato"/>
              <a:cs typeface="Lato"/>
              <a:sym typeface="Lato"/>
            </a:endParaRPr>
          </a:p>
        </p:txBody>
      </p:sp>
      <p:sp>
        <p:nvSpPr>
          <p:cNvPr id="1754" name="Google Shape;1754;p157"/>
          <p:cNvSpPr/>
          <p:nvPr/>
        </p:nvSpPr>
        <p:spPr>
          <a:xfrm>
            <a:off x="5844925" y="1306275"/>
            <a:ext cx="1153200" cy="373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55" name="Google Shape;1755;p157"/>
          <p:cNvSpPr txBox="1"/>
          <p:nvPr/>
        </p:nvSpPr>
        <p:spPr>
          <a:xfrm>
            <a:off x="5640825" y="998759"/>
            <a:ext cx="1551300" cy="27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Table de hachage</a:t>
            </a:r>
            <a:endParaRPr>
              <a:solidFill>
                <a:schemeClr val="lt1"/>
              </a:solidFill>
              <a:latin typeface="Lato"/>
              <a:ea typeface="Lato"/>
              <a:cs typeface="Lato"/>
              <a:sym typeface="Lato"/>
            </a:endParaRPr>
          </a:p>
        </p:txBody>
      </p:sp>
      <p:sp>
        <p:nvSpPr>
          <p:cNvPr id="1756" name="Google Shape;1756;p157"/>
          <p:cNvSpPr/>
          <p:nvPr/>
        </p:nvSpPr>
        <p:spPr>
          <a:xfrm>
            <a:off x="5906175" y="17757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57" name="Google Shape;1757;p157"/>
          <p:cNvSpPr/>
          <p:nvPr/>
        </p:nvSpPr>
        <p:spPr>
          <a:xfrm>
            <a:off x="5911225" y="214245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58" name="Google Shape;1758;p157"/>
          <p:cNvSpPr/>
          <p:nvPr/>
        </p:nvSpPr>
        <p:spPr>
          <a:xfrm>
            <a:off x="5911225" y="250917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59" name="Google Shape;1759;p157"/>
          <p:cNvSpPr/>
          <p:nvPr/>
        </p:nvSpPr>
        <p:spPr>
          <a:xfrm>
            <a:off x="5911225" y="28759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60" name="Google Shape;1760;p157"/>
          <p:cNvSpPr/>
          <p:nvPr/>
        </p:nvSpPr>
        <p:spPr>
          <a:xfrm>
            <a:off x="5911225" y="32426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latin typeface="Lato"/>
              <a:ea typeface="Lato"/>
              <a:cs typeface="Lato"/>
              <a:sym typeface="Lato"/>
            </a:endParaRPr>
          </a:p>
        </p:txBody>
      </p:sp>
      <p:sp>
        <p:nvSpPr>
          <p:cNvPr id="1761" name="Google Shape;1761;p157"/>
          <p:cNvSpPr/>
          <p:nvPr/>
        </p:nvSpPr>
        <p:spPr>
          <a:xfrm>
            <a:off x="5906175" y="360935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62" name="Google Shape;1762;p157"/>
          <p:cNvSpPr/>
          <p:nvPr/>
        </p:nvSpPr>
        <p:spPr>
          <a:xfrm>
            <a:off x="5911225" y="397607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63" name="Google Shape;1763;p157"/>
          <p:cNvSpPr/>
          <p:nvPr/>
        </p:nvSpPr>
        <p:spPr>
          <a:xfrm>
            <a:off x="5911225" y="43428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64" name="Google Shape;1764;p157"/>
          <p:cNvSpPr/>
          <p:nvPr/>
        </p:nvSpPr>
        <p:spPr>
          <a:xfrm>
            <a:off x="5906175" y="13854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latin typeface="Lato"/>
              <a:ea typeface="Lato"/>
              <a:cs typeface="Lato"/>
              <a:sym typeface="Lato"/>
            </a:endParaRPr>
          </a:p>
        </p:txBody>
      </p:sp>
      <p:sp>
        <p:nvSpPr>
          <p:cNvPr id="1765" name="Google Shape;1765;p157"/>
          <p:cNvSpPr/>
          <p:nvPr/>
        </p:nvSpPr>
        <p:spPr>
          <a:xfrm>
            <a:off x="5906175" y="47095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latin typeface="Lato"/>
              <a:ea typeface="Lato"/>
              <a:cs typeface="Lato"/>
              <a:sym typeface="Lato"/>
            </a:endParaRPr>
          </a:p>
        </p:txBody>
      </p:sp>
      <p:sp>
        <p:nvSpPr>
          <p:cNvPr id="1766" name="Google Shape;1766;p157"/>
          <p:cNvSpPr txBox="1"/>
          <p:nvPr/>
        </p:nvSpPr>
        <p:spPr>
          <a:xfrm>
            <a:off x="5569400" y="13241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0</a:t>
            </a:r>
            <a:endParaRPr sz="1500">
              <a:solidFill>
                <a:schemeClr val="lt1"/>
              </a:solidFill>
              <a:latin typeface="Lato"/>
              <a:ea typeface="Lato"/>
              <a:cs typeface="Lato"/>
              <a:sym typeface="Lato"/>
            </a:endParaRPr>
          </a:p>
        </p:txBody>
      </p:sp>
      <p:sp>
        <p:nvSpPr>
          <p:cNvPr id="1767" name="Google Shape;1767;p157"/>
          <p:cNvSpPr txBox="1"/>
          <p:nvPr/>
        </p:nvSpPr>
        <p:spPr>
          <a:xfrm>
            <a:off x="5569400" y="17625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1</a:t>
            </a:r>
            <a:endParaRPr sz="1500">
              <a:solidFill>
                <a:schemeClr val="lt1"/>
              </a:solidFill>
              <a:latin typeface="Lato"/>
              <a:ea typeface="Lato"/>
              <a:cs typeface="Lato"/>
              <a:sym typeface="Lato"/>
            </a:endParaRPr>
          </a:p>
        </p:txBody>
      </p:sp>
      <p:sp>
        <p:nvSpPr>
          <p:cNvPr id="1768" name="Google Shape;1768;p157"/>
          <p:cNvSpPr txBox="1"/>
          <p:nvPr/>
        </p:nvSpPr>
        <p:spPr>
          <a:xfrm>
            <a:off x="5569400" y="21292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2</a:t>
            </a:r>
            <a:endParaRPr sz="1500">
              <a:solidFill>
                <a:schemeClr val="lt1"/>
              </a:solidFill>
              <a:latin typeface="Lato"/>
              <a:ea typeface="Lato"/>
              <a:cs typeface="Lato"/>
              <a:sym typeface="Lato"/>
            </a:endParaRPr>
          </a:p>
        </p:txBody>
      </p:sp>
      <p:sp>
        <p:nvSpPr>
          <p:cNvPr id="1769" name="Google Shape;1769;p157"/>
          <p:cNvSpPr txBox="1"/>
          <p:nvPr/>
        </p:nvSpPr>
        <p:spPr>
          <a:xfrm>
            <a:off x="5569400" y="249597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3</a:t>
            </a:r>
            <a:endParaRPr sz="1500">
              <a:solidFill>
                <a:schemeClr val="lt1"/>
              </a:solidFill>
              <a:latin typeface="Lato"/>
              <a:ea typeface="Lato"/>
              <a:cs typeface="Lato"/>
              <a:sym typeface="Lato"/>
            </a:endParaRPr>
          </a:p>
        </p:txBody>
      </p:sp>
      <p:sp>
        <p:nvSpPr>
          <p:cNvPr id="1770" name="Google Shape;1770;p157"/>
          <p:cNvSpPr txBox="1"/>
          <p:nvPr/>
        </p:nvSpPr>
        <p:spPr>
          <a:xfrm>
            <a:off x="5569400" y="286270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4</a:t>
            </a:r>
            <a:endParaRPr sz="1500">
              <a:solidFill>
                <a:schemeClr val="lt1"/>
              </a:solidFill>
              <a:latin typeface="Lato"/>
              <a:ea typeface="Lato"/>
              <a:cs typeface="Lato"/>
              <a:sym typeface="Lato"/>
            </a:endParaRPr>
          </a:p>
        </p:txBody>
      </p:sp>
      <p:sp>
        <p:nvSpPr>
          <p:cNvPr id="1771" name="Google Shape;1771;p157"/>
          <p:cNvSpPr txBox="1"/>
          <p:nvPr/>
        </p:nvSpPr>
        <p:spPr>
          <a:xfrm>
            <a:off x="5569400" y="32294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5</a:t>
            </a:r>
            <a:endParaRPr sz="1500">
              <a:solidFill>
                <a:schemeClr val="lt1"/>
              </a:solidFill>
              <a:latin typeface="Lato"/>
              <a:ea typeface="Lato"/>
              <a:cs typeface="Lato"/>
              <a:sym typeface="Lato"/>
            </a:endParaRPr>
          </a:p>
        </p:txBody>
      </p:sp>
      <p:sp>
        <p:nvSpPr>
          <p:cNvPr id="1772" name="Google Shape;1772;p157"/>
          <p:cNvSpPr txBox="1"/>
          <p:nvPr/>
        </p:nvSpPr>
        <p:spPr>
          <a:xfrm>
            <a:off x="5569400" y="35961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6</a:t>
            </a:r>
            <a:endParaRPr sz="1500">
              <a:solidFill>
                <a:schemeClr val="lt1"/>
              </a:solidFill>
              <a:latin typeface="Lato"/>
              <a:ea typeface="Lato"/>
              <a:cs typeface="Lato"/>
              <a:sym typeface="Lato"/>
            </a:endParaRPr>
          </a:p>
        </p:txBody>
      </p:sp>
      <p:sp>
        <p:nvSpPr>
          <p:cNvPr id="1773" name="Google Shape;1773;p157"/>
          <p:cNvSpPr txBox="1"/>
          <p:nvPr/>
        </p:nvSpPr>
        <p:spPr>
          <a:xfrm>
            <a:off x="5569400" y="396287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7</a:t>
            </a:r>
            <a:endParaRPr sz="1500">
              <a:solidFill>
                <a:schemeClr val="lt1"/>
              </a:solidFill>
              <a:latin typeface="Lato"/>
              <a:ea typeface="Lato"/>
              <a:cs typeface="Lato"/>
              <a:sym typeface="Lato"/>
            </a:endParaRPr>
          </a:p>
        </p:txBody>
      </p:sp>
      <p:sp>
        <p:nvSpPr>
          <p:cNvPr id="1774" name="Google Shape;1774;p157"/>
          <p:cNvSpPr txBox="1"/>
          <p:nvPr/>
        </p:nvSpPr>
        <p:spPr>
          <a:xfrm>
            <a:off x="5569400" y="432960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8</a:t>
            </a:r>
            <a:endParaRPr sz="1500">
              <a:solidFill>
                <a:schemeClr val="lt1"/>
              </a:solidFill>
              <a:latin typeface="Lato"/>
              <a:ea typeface="Lato"/>
              <a:cs typeface="Lato"/>
              <a:sym typeface="Lato"/>
            </a:endParaRPr>
          </a:p>
        </p:txBody>
      </p:sp>
      <p:sp>
        <p:nvSpPr>
          <p:cNvPr id="1775" name="Google Shape;1775;p157"/>
          <p:cNvSpPr txBox="1"/>
          <p:nvPr/>
        </p:nvSpPr>
        <p:spPr>
          <a:xfrm>
            <a:off x="5569400" y="46963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9</a:t>
            </a:r>
            <a:endParaRPr sz="15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sp>
        <p:nvSpPr>
          <p:cNvPr id="1780" name="Google Shape;1780;p158"/>
          <p:cNvSpPr txBox="1">
            <a:spLocks noGrp="1"/>
          </p:cNvSpPr>
          <p:nvPr>
            <p:ph type="title"/>
          </p:nvPr>
        </p:nvSpPr>
        <p:spPr>
          <a:xfrm>
            <a:off x="1297500" y="393750"/>
            <a:ext cx="7038900" cy="55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Une table de hachage</a:t>
            </a:r>
            <a:endParaRPr/>
          </a:p>
        </p:txBody>
      </p:sp>
      <p:sp>
        <p:nvSpPr>
          <p:cNvPr id="1781" name="Google Shape;1781;p158"/>
          <p:cNvSpPr/>
          <p:nvPr/>
        </p:nvSpPr>
        <p:spPr>
          <a:xfrm>
            <a:off x="148144" y="2347250"/>
            <a:ext cx="2035200" cy="261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82" name="Google Shape;1782;p158"/>
          <p:cNvSpPr/>
          <p:nvPr/>
        </p:nvSpPr>
        <p:spPr>
          <a:xfrm>
            <a:off x="209492" y="2810550"/>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75</a:t>
            </a:r>
            <a:endParaRPr>
              <a:latin typeface="Lato"/>
              <a:ea typeface="Lato"/>
              <a:cs typeface="Lato"/>
              <a:sym typeface="Lato"/>
            </a:endParaRPr>
          </a:p>
        </p:txBody>
      </p:sp>
      <p:sp>
        <p:nvSpPr>
          <p:cNvPr id="1783" name="Google Shape;1783;p158"/>
          <p:cNvSpPr/>
          <p:nvPr/>
        </p:nvSpPr>
        <p:spPr>
          <a:xfrm>
            <a:off x="209492" y="3228875"/>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50</a:t>
            </a:r>
            <a:endParaRPr>
              <a:latin typeface="Lato"/>
              <a:ea typeface="Lato"/>
              <a:cs typeface="Lato"/>
              <a:sym typeface="Lato"/>
            </a:endParaRPr>
          </a:p>
        </p:txBody>
      </p:sp>
      <p:sp>
        <p:nvSpPr>
          <p:cNvPr id="1784" name="Google Shape;1784;p158"/>
          <p:cNvSpPr/>
          <p:nvPr/>
        </p:nvSpPr>
        <p:spPr>
          <a:xfrm>
            <a:off x="209492" y="3647200"/>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59</a:t>
            </a:r>
            <a:endParaRPr>
              <a:latin typeface="Lato"/>
              <a:ea typeface="Lato"/>
              <a:cs typeface="Lato"/>
              <a:sym typeface="Lato"/>
            </a:endParaRPr>
          </a:p>
        </p:txBody>
      </p:sp>
      <p:sp>
        <p:nvSpPr>
          <p:cNvPr id="1785" name="Google Shape;1785;p158"/>
          <p:cNvSpPr/>
          <p:nvPr/>
        </p:nvSpPr>
        <p:spPr>
          <a:xfrm>
            <a:off x="209492" y="4065525"/>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33</a:t>
            </a:r>
            <a:endParaRPr>
              <a:latin typeface="Lato"/>
              <a:ea typeface="Lato"/>
              <a:cs typeface="Lato"/>
              <a:sym typeface="Lato"/>
            </a:endParaRPr>
          </a:p>
        </p:txBody>
      </p:sp>
      <p:sp>
        <p:nvSpPr>
          <p:cNvPr id="1786" name="Google Shape;1786;p158"/>
          <p:cNvSpPr/>
          <p:nvPr/>
        </p:nvSpPr>
        <p:spPr>
          <a:xfrm>
            <a:off x="209492" y="4483850"/>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83</a:t>
            </a:r>
            <a:endParaRPr>
              <a:latin typeface="Lato"/>
              <a:ea typeface="Lato"/>
              <a:cs typeface="Lato"/>
              <a:sym typeface="Lato"/>
            </a:endParaRPr>
          </a:p>
        </p:txBody>
      </p:sp>
      <p:sp>
        <p:nvSpPr>
          <p:cNvPr id="1787" name="Google Shape;1787;p158"/>
          <p:cNvSpPr/>
          <p:nvPr/>
        </p:nvSpPr>
        <p:spPr>
          <a:xfrm>
            <a:off x="1190575" y="2810550"/>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Paris</a:t>
            </a:r>
            <a:endParaRPr>
              <a:latin typeface="Lato"/>
              <a:ea typeface="Lato"/>
              <a:cs typeface="Lato"/>
              <a:sym typeface="Lato"/>
            </a:endParaRPr>
          </a:p>
        </p:txBody>
      </p:sp>
      <p:sp>
        <p:nvSpPr>
          <p:cNvPr id="1788" name="Google Shape;1788;p158"/>
          <p:cNvSpPr/>
          <p:nvPr/>
        </p:nvSpPr>
        <p:spPr>
          <a:xfrm>
            <a:off x="1190570" y="3228875"/>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Manche</a:t>
            </a:r>
            <a:endParaRPr>
              <a:latin typeface="Lato"/>
              <a:ea typeface="Lato"/>
              <a:cs typeface="Lato"/>
              <a:sym typeface="Lato"/>
            </a:endParaRPr>
          </a:p>
        </p:txBody>
      </p:sp>
      <p:sp>
        <p:nvSpPr>
          <p:cNvPr id="1789" name="Google Shape;1789;p158"/>
          <p:cNvSpPr/>
          <p:nvPr/>
        </p:nvSpPr>
        <p:spPr>
          <a:xfrm>
            <a:off x="1190571" y="3647200"/>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Nord</a:t>
            </a:r>
            <a:endParaRPr>
              <a:latin typeface="Lato"/>
              <a:ea typeface="Lato"/>
              <a:cs typeface="Lato"/>
              <a:sym typeface="Lato"/>
            </a:endParaRPr>
          </a:p>
        </p:txBody>
      </p:sp>
      <p:sp>
        <p:nvSpPr>
          <p:cNvPr id="1790" name="Google Shape;1790;p158"/>
          <p:cNvSpPr/>
          <p:nvPr/>
        </p:nvSpPr>
        <p:spPr>
          <a:xfrm>
            <a:off x="1190575" y="4065525"/>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Gironde</a:t>
            </a:r>
            <a:endParaRPr>
              <a:latin typeface="Lato"/>
              <a:ea typeface="Lato"/>
              <a:cs typeface="Lato"/>
              <a:sym typeface="Lato"/>
            </a:endParaRPr>
          </a:p>
        </p:txBody>
      </p:sp>
      <p:sp>
        <p:nvSpPr>
          <p:cNvPr id="1791" name="Google Shape;1791;p158"/>
          <p:cNvSpPr/>
          <p:nvPr/>
        </p:nvSpPr>
        <p:spPr>
          <a:xfrm>
            <a:off x="1190571" y="4483850"/>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Var</a:t>
            </a:r>
            <a:endParaRPr>
              <a:latin typeface="Lato"/>
              <a:ea typeface="Lato"/>
              <a:cs typeface="Lato"/>
              <a:sym typeface="Lato"/>
            </a:endParaRPr>
          </a:p>
        </p:txBody>
      </p:sp>
      <p:sp>
        <p:nvSpPr>
          <p:cNvPr id="1792" name="Google Shape;1792;p158"/>
          <p:cNvSpPr/>
          <p:nvPr/>
        </p:nvSpPr>
        <p:spPr>
          <a:xfrm>
            <a:off x="203499" y="2409025"/>
            <a:ext cx="496500" cy="3207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Clé</a:t>
            </a:r>
            <a:endParaRPr>
              <a:solidFill>
                <a:schemeClr val="lt1"/>
              </a:solidFill>
              <a:latin typeface="Lato"/>
              <a:ea typeface="Lato"/>
              <a:cs typeface="Lato"/>
              <a:sym typeface="Lato"/>
            </a:endParaRPr>
          </a:p>
        </p:txBody>
      </p:sp>
      <p:sp>
        <p:nvSpPr>
          <p:cNvPr id="1793" name="Google Shape;1793;p158"/>
          <p:cNvSpPr/>
          <p:nvPr/>
        </p:nvSpPr>
        <p:spPr>
          <a:xfrm>
            <a:off x="1190572" y="2409025"/>
            <a:ext cx="862800" cy="3207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Valeur</a:t>
            </a:r>
            <a:endParaRPr>
              <a:solidFill>
                <a:schemeClr val="lt1"/>
              </a:solidFill>
              <a:latin typeface="Lato"/>
              <a:ea typeface="Lato"/>
              <a:cs typeface="Lato"/>
              <a:sym typeface="Lato"/>
            </a:endParaRPr>
          </a:p>
        </p:txBody>
      </p:sp>
      <p:cxnSp>
        <p:nvCxnSpPr>
          <p:cNvPr id="1794" name="Google Shape;1794;p158"/>
          <p:cNvCxnSpPr>
            <a:stCxn id="1782" idx="3"/>
            <a:endCxn id="1787" idx="1"/>
          </p:cNvCxnSpPr>
          <p:nvPr/>
        </p:nvCxnSpPr>
        <p:spPr>
          <a:xfrm>
            <a:off x="693992" y="2984100"/>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1795" name="Google Shape;1795;p158"/>
          <p:cNvCxnSpPr>
            <a:stCxn id="1783" idx="3"/>
            <a:endCxn id="1788" idx="1"/>
          </p:cNvCxnSpPr>
          <p:nvPr/>
        </p:nvCxnSpPr>
        <p:spPr>
          <a:xfrm>
            <a:off x="693992" y="3402425"/>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1796" name="Google Shape;1796;p158"/>
          <p:cNvCxnSpPr>
            <a:stCxn id="1784" idx="3"/>
            <a:endCxn id="1789" idx="1"/>
          </p:cNvCxnSpPr>
          <p:nvPr/>
        </p:nvCxnSpPr>
        <p:spPr>
          <a:xfrm>
            <a:off x="693992" y="3820750"/>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1797" name="Google Shape;1797;p158"/>
          <p:cNvCxnSpPr>
            <a:stCxn id="1785" idx="3"/>
            <a:endCxn id="1790" idx="1"/>
          </p:cNvCxnSpPr>
          <p:nvPr/>
        </p:nvCxnSpPr>
        <p:spPr>
          <a:xfrm>
            <a:off x="693992" y="4239075"/>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1798" name="Google Shape;1798;p158"/>
          <p:cNvCxnSpPr>
            <a:stCxn id="1786" idx="3"/>
            <a:endCxn id="1791" idx="1"/>
          </p:cNvCxnSpPr>
          <p:nvPr/>
        </p:nvCxnSpPr>
        <p:spPr>
          <a:xfrm>
            <a:off x="693992" y="4657400"/>
            <a:ext cx="496500" cy="0"/>
          </a:xfrm>
          <a:prstGeom prst="straightConnector1">
            <a:avLst/>
          </a:prstGeom>
          <a:noFill/>
          <a:ln w="19050" cap="flat" cmpd="sng">
            <a:solidFill>
              <a:srgbClr val="FF0000"/>
            </a:solidFill>
            <a:prstDash val="solid"/>
            <a:round/>
            <a:headEnd type="none" w="med" len="med"/>
            <a:tailEnd type="triangle" w="med" len="med"/>
          </a:ln>
        </p:spPr>
      </p:cxnSp>
      <p:sp>
        <p:nvSpPr>
          <p:cNvPr id="1799" name="Google Shape;1799;p158"/>
          <p:cNvSpPr txBox="1"/>
          <p:nvPr/>
        </p:nvSpPr>
        <p:spPr>
          <a:xfrm>
            <a:off x="446200" y="1921350"/>
            <a:ext cx="1439100" cy="27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Entrée &lt;K,V&gt;</a:t>
            </a:r>
            <a:endParaRPr sz="1500">
              <a:solidFill>
                <a:schemeClr val="lt1"/>
              </a:solidFill>
              <a:latin typeface="Lato"/>
              <a:ea typeface="Lato"/>
              <a:cs typeface="Lato"/>
              <a:sym typeface="Lato"/>
            </a:endParaRPr>
          </a:p>
        </p:txBody>
      </p:sp>
      <p:sp>
        <p:nvSpPr>
          <p:cNvPr id="1800" name="Google Shape;1800;p158"/>
          <p:cNvSpPr/>
          <p:nvPr/>
        </p:nvSpPr>
        <p:spPr>
          <a:xfrm>
            <a:off x="2194012" y="1592025"/>
            <a:ext cx="1439100" cy="4083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key.hashCode()</a:t>
            </a:r>
            <a:endParaRPr sz="1200" b="1">
              <a:latin typeface="Lato"/>
              <a:ea typeface="Lato"/>
              <a:cs typeface="Lato"/>
              <a:sym typeface="Lato"/>
            </a:endParaRPr>
          </a:p>
        </p:txBody>
      </p:sp>
      <p:sp>
        <p:nvSpPr>
          <p:cNvPr id="1801" name="Google Shape;1801;p158"/>
          <p:cNvSpPr/>
          <p:nvPr/>
        </p:nvSpPr>
        <p:spPr>
          <a:xfrm>
            <a:off x="2482162" y="2846250"/>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48625</a:t>
            </a:r>
            <a:endParaRPr sz="1200" b="1">
              <a:latin typeface="Lato"/>
              <a:ea typeface="Lato"/>
              <a:cs typeface="Lato"/>
              <a:sym typeface="Lato"/>
            </a:endParaRPr>
          </a:p>
        </p:txBody>
      </p:sp>
      <p:sp>
        <p:nvSpPr>
          <p:cNvPr id="1802" name="Google Shape;1802;p158"/>
          <p:cNvSpPr/>
          <p:nvPr/>
        </p:nvSpPr>
        <p:spPr>
          <a:xfrm>
            <a:off x="2482162" y="3264575"/>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48690</a:t>
            </a:r>
            <a:endParaRPr sz="1200" b="1">
              <a:latin typeface="Lato"/>
              <a:ea typeface="Lato"/>
              <a:cs typeface="Lato"/>
              <a:sym typeface="Lato"/>
            </a:endParaRPr>
          </a:p>
        </p:txBody>
      </p:sp>
      <p:sp>
        <p:nvSpPr>
          <p:cNvPr id="1803" name="Google Shape;1803;p158"/>
          <p:cNvSpPr/>
          <p:nvPr/>
        </p:nvSpPr>
        <p:spPr>
          <a:xfrm>
            <a:off x="2482162" y="3682900"/>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50610</a:t>
            </a:r>
            <a:endParaRPr sz="1200" b="1">
              <a:latin typeface="Lato"/>
              <a:ea typeface="Lato"/>
              <a:cs typeface="Lato"/>
              <a:sym typeface="Lato"/>
            </a:endParaRPr>
          </a:p>
        </p:txBody>
      </p:sp>
      <p:sp>
        <p:nvSpPr>
          <p:cNvPr id="1804" name="Google Shape;1804;p158"/>
          <p:cNvSpPr/>
          <p:nvPr/>
        </p:nvSpPr>
        <p:spPr>
          <a:xfrm>
            <a:off x="2482162" y="4101225"/>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52629</a:t>
            </a:r>
            <a:endParaRPr sz="1200" b="1">
              <a:latin typeface="Lato"/>
              <a:ea typeface="Lato"/>
              <a:cs typeface="Lato"/>
              <a:sym typeface="Lato"/>
            </a:endParaRPr>
          </a:p>
        </p:txBody>
      </p:sp>
      <p:sp>
        <p:nvSpPr>
          <p:cNvPr id="1805" name="Google Shape;1805;p158"/>
          <p:cNvSpPr/>
          <p:nvPr/>
        </p:nvSpPr>
        <p:spPr>
          <a:xfrm>
            <a:off x="2482162" y="4519550"/>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54615</a:t>
            </a:r>
            <a:endParaRPr sz="1200" b="1">
              <a:latin typeface="Lato"/>
              <a:ea typeface="Lato"/>
              <a:cs typeface="Lato"/>
              <a:sym typeface="Lato"/>
            </a:endParaRPr>
          </a:p>
        </p:txBody>
      </p:sp>
      <p:cxnSp>
        <p:nvCxnSpPr>
          <p:cNvPr id="1806" name="Google Shape;1806;p158"/>
          <p:cNvCxnSpPr>
            <a:stCxn id="1787" idx="3"/>
            <a:endCxn id="1801" idx="1"/>
          </p:cNvCxnSpPr>
          <p:nvPr/>
        </p:nvCxnSpPr>
        <p:spPr>
          <a:xfrm>
            <a:off x="2053375" y="2984100"/>
            <a:ext cx="428700" cy="0"/>
          </a:xfrm>
          <a:prstGeom prst="straightConnector1">
            <a:avLst/>
          </a:prstGeom>
          <a:noFill/>
          <a:ln w="9525" cap="flat" cmpd="sng">
            <a:solidFill>
              <a:schemeClr val="dk2"/>
            </a:solidFill>
            <a:prstDash val="solid"/>
            <a:round/>
            <a:headEnd type="none" w="med" len="med"/>
            <a:tailEnd type="triangle" w="med" len="med"/>
          </a:ln>
        </p:spPr>
      </p:cxnSp>
      <p:cxnSp>
        <p:nvCxnSpPr>
          <p:cNvPr id="1807" name="Google Shape;1807;p158"/>
          <p:cNvCxnSpPr>
            <a:stCxn id="1788" idx="3"/>
            <a:endCxn id="1802" idx="1"/>
          </p:cNvCxnSpPr>
          <p:nvPr/>
        </p:nvCxnSpPr>
        <p:spPr>
          <a:xfrm>
            <a:off x="2053370" y="3402425"/>
            <a:ext cx="428700" cy="0"/>
          </a:xfrm>
          <a:prstGeom prst="straightConnector1">
            <a:avLst/>
          </a:prstGeom>
          <a:noFill/>
          <a:ln w="9525" cap="flat" cmpd="sng">
            <a:solidFill>
              <a:schemeClr val="dk2"/>
            </a:solidFill>
            <a:prstDash val="solid"/>
            <a:round/>
            <a:headEnd type="none" w="med" len="med"/>
            <a:tailEnd type="triangle" w="med" len="med"/>
          </a:ln>
        </p:spPr>
      </p:cxnSp>
      <p:cxnSp>
        <p:nvCxnSpPr>
          <p:cNvPr id="1808" name="Google Shape;1808;p158"/>
          <p:cNvCxnSpPr>
            <a:stCxn id="1789" idx="3"/>
            <a:endCxn id="1803" idx="1"/>
          </p:cNvCxnSpPr>
          <p:nvPr/>
        </p:nvCxnSpPr>
        <p:spPr>
          <a:xfrm>
            <a:off x="2053371" y="3820750"/>
            <a:ext cx="428700" cy="0"/>
          </a:xfrm>
          <a:prstGeom prst="straightConnector1">
            <a:avLst/>
          </a:prstGeom>
          <a:noFill/>
          <a:ln w="9525" cap="flat" cmpd="sng">
            <a:solidFill>
              <a:schemeClr val="dk2"/>
            </a:solidFill>
            <a:prstDash val="solid"/>
            <a:round/>
            <a:headEnd type="none" w="med" len="med"/>
            <a:tailEnd type="triangle" w="med" len="med"/>
          </a:ln>
        </p:spPr>
      </p:cxnSp>
      <p:cxnSp>
        <p:nvCxnSpPr>
          <p:cNvPr id="1809" name="Google Shape;1809;p158"/>
          <p:cNvCxnSpPr>
            <a:stCxn id="1790" idx="3"/>
            <a:endCxn id="1804" idx="1"/>
          </p:cNvCxnSpPr>
          <p:nvPr/>
        </p:nvCxnSpPr>
        <p:spPr>
          <a:xfrm>
            <a:off x="2053375" y="4239075"/>
            <a:ext cx="428700" cy="0"/>
          </a:xfrm>
          <a:prstGeom prst="straightConnector1">
            <a:avLst/>
          </a:prstGeom>
          <a:noFill/>
          <a:ln w="9525" cap="flat" cmpd="sng">
            <a:solidFill>
              <a:schemeClr val="dk2"/>
            </a:solidFill>
            <a:prstDash val="solid"/>
            <a:round/>
            <a:headEnd type="none" w="med" len="med"/>
            <a:tailEnd type="triangle" w="med" len="med"/>
          </a:ln>
        </p:spPr>
      </p:cxnSp>
      <p:cxnSp>
        <p:nvCxnSpPr>
          <p:cNvPr id="1810" name="Google Shape;1810;p158"/>
          <p:cNvCxnSpPr>
            <a:stCxn id="1791" idx="3"/>
            <a:endCxn id="1805" idx="1"/>
          </p:cNvCxnSpPr>
          <p:nvPr/>
        </p:nvCxnSpPr>
        <p:spPr>
          <a:xfrm>
            <a:off x="2053371" y="4657400"/>
            <a:ext cx="428700" cy="0"/>
          </a:xfrm>
          <a:prstGeom prst="straightConnector1">
            <a:avLst/>
          </a:prstGeom>
          <a:noFill/>
          <a:ln w="9525" cap="flat" cmpd="sng">
            <a:solidFill>
              <a:schemeClr val="dk2"/>
            </a:solidFill>
            <a:prstDash val="solid"/>
            <a:round/>
            <a:headEnd type="none" w="med" len="med"/>
            <a:tailEnd type="triangle" w="med" len="med"/>
          </a:ln>
        </p:spPr>
      </p:cxnSp>
      <p:sp>
        <p:nvSpPr>
          <p:cNvPr id="1811" name="Google Shape;1811;p158"/>
          <p:cNvSpPr/>
          <p:nvPr/>
        </p:nvSpPr>
        <p:spPr>
          <a:xfrm>
            <a:off x="5844925" y="1306275"/>
            <a:ext cx="1153200" cy="373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12" name="Google Shape;1812;p158"/>
          <p:cNvSpPr txBox="1"/>
          <p:nvPr/>
        </p:nvSpPr>
        <p:spPr>
          <a:xfrm>
            <a:off x="5640825" y="998759"/>
            <a:ext cx="1551300" cy="27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Table de hachage</a:t>
            </a:r>
            <a:endParaRPr>
              <a:solidFill>
                <a:schemeClr val="lt1"/>
              </a:solidFill>
              <a:latin typeface="Lato"/>
              <a:ea typeface="Lato"/>
              <a:cs typeface="Lato"/>
              <a:sym typeface="Lato"/>
            </a:endParaRPr>
          </a:p>
        </p:txBody>
      </p:sp>
      <p:sp>
        <p:nvSpPr>
          <p:cNvPr id="1813" name="Google Shape;1813;p158"/>
          <p:cNvSpPr/>
          <p:nvPr/>
        </p:nvSpPr>
        <p:spPr>
          <a:xfrm>
            <a:off x="5906175" y="17757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14" name="Google Shape;1814;p158"/>
          <p:cNvSpPr/>
          <p:nvPr/>
        </p:nvSpPr>
        <p:spPr>
          <a:xfrm>
            <a:off x="5911225" y="214245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15" name="Google Shape;1815;p158"/>
          <p:cNvSpPr/>
          <p:nvPr/>
        </p:nvSpPr>
        <p:spPr>
          <a:xfrm>
            <a:off x="5911225" y="250917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16" name="Google Shape;1816;p158"/>
          <p:cNvSpPr/>
          <p:nvPr/>
        </p:nvSpPr>
        <p:spPr>
          <a:xfrm>
            <a:off x="5911225" y="28759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17" name="Google Shape;1817;p158"/>
          <p:cNvSpPr/>
          <p:nvPr/>
        </p:nvSpPr>
        <p:spPr>
          <a:xfrm>
            <a:off x="5911225" y="32426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latin typeface="Lato"/>
              <a:ea typeface="Lato"/>
              <a:cs typeface="Lato"/>
              <a:sym typeface="Lato"/>
            </a:endParaRPr>
          </a:p>
        </p:txBody>
      </p:sp>
      <p:sp>
        <p:nvSpPr>
          <p:cNvPr id="1818" name="Google Shape;1818;p158"/>
          <p:cNvSpPr/>
          <p:nvPr/>
        </p:nvSpPr>
        <p:spPr>
          <a:xfrm>
            <a:off x="5906175" y="360935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19" name="Google Shape;1819;p158"/>
          <p:cNvSpPr/>
          <p:nvPr/>
        </p:nvSpPr>
        <p:spPr>
          <a:xfrm>
            <a:off x="5911225" y="397607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20" name="Google Shape;1820;p158"/>
          <p:cNvSpPr/>
          <p:nvPr/>
        </p:nvSpPr>
        <p:spPr>
          <a:xfrm>
            <a:off x="5911225" y="43428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21" name="Google Shape;1821;p158"/>
          <p:cNvSpPr/>
          <p:nvPr/>
        </p:nvSpPr>
        <p:spPr>
          <a:xfrm>
            <a:off x="5906175" y="13854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latin typeface="Lato"/>
              <a:ea typeface="Lato"/>
              <a:cs typeface="Lato"/>
              <a:sym typeface="Lato"/>
            </a:endParaRPr>
          </a:p>
        </p:txBody>
      </p:sp>
      <p:sp>
        <p:nvSpPr>
          <p:cNvPr id="1822" name="Google Shape;1822;p158"/>
          <p:cNvSpPr/>
          <p:nvPr/>
        </p:nvSpPr>
        <p:spPr>
          <a:xfrm>
            <a:off x="5906175" y="47095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latin typeface="Lato"/>
              <a:ea typeface="Lato"/>
              <a:cs typeface="Lato"/>
              <a:sym typeface="Lato"/>
            </a:endParaRPr>
          </a:p>
        </p:txBody>
      </p:sp>
      <p:sp>
        <p:nvSpPr>
          <p:cNvPr id="1823" name="Google Shape;1823;p158"/>
          <p:cNvSpPr txBox="1"/>
          <p:nvPr/>
        </p:nvSpPr>
        <p:spPr>
          <a:xfrm>
            <a:off x="5569400" y="13241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0</a:t>
            </a:r>
            <a:endParaRPr sz="1500">
              <a:solidFill>
                <a:schemeClr val="lt1"/>
              </a:solidFill>
              <a:latin typeface="Lato"/>
              <a:ea typeface="Lato"/>
              <a:cs typeface="Lato"/>
              <a:sym typeface="Lato"/>
            </a:endParaRPr>
          </a:p>
        </p:txBody>
      </p:sp>
      <p:sp>
        <p:nvSpPr>
          <p:cNvPr id="1824" name="Google Shape;1824;p158"/>
          <p:cNvSpPr txBox="1"/>
          <p:nvPr/>
        </p:nvSpPr>
        <p:spPr>
          <a:xfrm>
            <a:off x="5569400" y="17625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1</a:t>
            </a:r>
            <a:endParaRPr sz="1500">
              <a:solidFill>
                <a:schemeClr val="lt1"/>
              </a:solidFill>
              <a:latin typeface="Lato"/>
              <a:ea typeface="Lato"/>
              <a:cs typeface="Lato"/>
              <a:sym typeface="Lato"/>
            </a:endParaRPr>
          </a:p>
        </p:txBody>
      </p:sp>
      <p:sp>
        <p:nvSpPr>
          <p:cNvPr id="1825" name="Google Shape;1825;p158"/>
          <p:cNvSpPr txBox="1"/>
          <p:nvPr/>
        </p:nvSpPr>
        <p:spPr>
          <a:xfrm>
            <a:off x="5569400" y="21292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2</a:t>
            </a:r>
            <a:endParaRPr sz="1500">
              <a:solidFill>
                <a:schemeClr val="lt1"/>
              </a:solidFill>
              <a:latin typeface="Lato"/>
              <a:ea typeface="Lato"/>
              <a:cs typeface="Lato"/>
              <a:sym typeface="Lato"/>
            </a:endParaRPr>
          </a:p>
        </p:txBody>
      </p:sp>
      <p:sp>
        <p:nvSpPr>
          <p:cNvPr id="1826" name="Google Shape;1826;p158"/>
          <p:cNvSpPr txBox="1"/>
          <p:nvPr/>
        </p:nvSpPr>
        <p:spPr>
          <a:xfrm>
            <a:off x="5569400" y="249597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3</a:t>
            </a:r>
            <a:endParaRPr sz="1500">
              <a:solidFill>
                <a:schemeClr val="lt1"/>
              </a:solidFill>
              <a:latin typeface="Lato"/>
              <a:ea typeface="Lato"/>
              <a:cs typeface="Lato"/>
              <a:sym typeface="Lato"/>
            </a:endParaRPr>
          </a:p>
        </p:txBody>
      </p:sp>
      <p:sp>
        <p:nvSpPr>
          <p:cNvPr id="1827" name="Google Shape;1827;p158"/>
          <p:cNvSpPr txBox="1"/>
          <p:nvPr/>
        </p:nvSpPr>
        <p:spPr>
          <a:xfrm>
            <a:off x="5569400" y="286270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4</a:t>
            </a:r>
            <a:endParaRPr sz="1500">
              <a:solidFill>
                <a:schemeClr val="lt1"/>
              </a:solidFill>
              <a:latin typeface="Lato"/>
              <a:ea typeface="Lato"/>
              <a:cs typeface="Lato"/>
              <a:sym typeface="Lato"/>
            </a:endParaRPr>
          </a:p>
        </p:txBody>
      </p:sp>
      <p:sp>
        <p:nvSpPr>
          <p:cNvPr id="1828" name="Google Shape;1828;p158"/>
          <p:cNvSpPr txBox="1"/>
          <p:nvPr/>
        </p:nvSpPr>
        <p:spPr>
          <a:xfrm>
            <a:off x="5569400" y="32294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5</a:t>
            </a:r>
            <a:endParaRPr sz="1500">
              <a:solidFill>
                <a:schemeClr val="lt1"/>
              </a:solidFill>
              <a:latin typeface="Lato"/>
              <a:ea typeface="Lato"/>
              <a:cs typeface="Lato"/>
              <a:sym typeface="Lato"/>
            </a:endParaRPr>
          </a:p>
        </p:txBody>
      </p:sp>
      <p:sp>
        <p:nvSpPr>
          <p:cNvPr id="1829" name="Google Shape;1829;p158"/>
          <p:cNvSpPr txBox="1"/>
          <p:nvPr/>
        </p:nvSpPr>
        <p:spPr>
          <a:xfrm>
            <a:off x="5569400" y="35961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6</a:t>
            </a:r>
            <a:endParaRPr sz="1500">
              <a:solidFill>
                <a:schemeClr val="lt1"/>
              </a:solidFill>
              <a:latin typeface="Lato"/>
              <a:ea typeface="Lato"/>
              <a:cs typeface="Lato"/>
              <a:sym typeface="Lato"/>
            </a:endParaRPr>
          </a:p>
        </p:txBody>
      </p:sp>
      <p:sp>
        <p:nvSpPr>
          <p:cNvPr id="1830" name="Google Shape;1830;p158"/>
          <p:cNvSpPr txBox="1"/>
          <p:nvPr/>
        </p:nvSpPr>
        <p:spPr>
          <a:xfrm>
            <a:off x="5569400" y="396287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7</a:t>
            </a:r>
            <a:endParaRPr sz="1500">
              <a:solidFill>
                <a:schemeClr val="lt1"/>
              </a:solidFill>
              <a:latin typeface="Lato"/>
              <a:ea typeface="Lato"/>
              <a:cs typeface="Lato"/>
              <a:sym typeface="Lato"/>
            </a:endParaRPr>
          </a:p>
        </p:txBody>
      </p:sp>
      <p:sp>
        <p:nvSpPr>
          <p:cNvPr id="1831" name="Google Shape;1831;p158"/>
          <p:cNvSpPr txBox="1"/>
          <p:nvPr/>
        </p:nvSpPr>
        <p:spPr>
          <a:xfrm>
            <a:off x="5569400" y="432960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8</a:t>
            </a:r>
            <a:endParaRPr sz="1500">
              <a:solidFill>
                <a:schemeClr val="lt1"/>
              </a:solidFill>
              <a:latin typeface="Lato"/>
              <a:ea typeface="Lato"/>
              <a:cs typeface="Lato"/>
              <a:sym typeface="Lato"/>
            </a:endParaRPr>
          </a:p>
        </p:txBody>
      </p:sp>
      <p:sp>
        <p:nvSpPr>
          <p:cNvPr id="1832" name="Google Shape;1832;p158"/>
          <p:cNvSpPr txBox="1"/>
          <p:nvPr/>
        </p:nvSpPr>
        <p:spPr>
          <a:xfrm>
            <a:off x="5569400" y="46963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9</a:t>
            </a:r>
            <a:endParaRPr sz="15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6"/>
        <p:cNvGrpSpPr/>
        <p:nvPr/>
      </p:nvGrpSpPr>
      <p:grpSpPr>
        <a:xfrm>
          <a:off x="0" y="0"/>
          <a:ext cx="0" cy="0"/>
          <a:chOff x="0" y="0"/>
          <a:chExt cx="0" cy="0"/>
        </a:xfrm>
      </p:grpSpPr>
      <p:sp>
        <p:nvSpPr>
          <p:cNvPr id="1837" name="Google Shape;1837;p159"/>
          <p:cNvSpPr txBox="1">
            <a:spLocks noGrp="1"/>
          </p:cNvSpPr>
          <p:nvPr>
            <p:ph type="title"/>
          </p:nvPr>
        </p:nvSpPr>
        <p:spPr>
          <a:xfrm>
            <a:off x="1297500" y="393750"/>
            <a:ext cx="7038900" cy="55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Une table de hachage</a:t>
            </a:r>
            <a:endParaRPr/>
          </a:p>
        </p:txBody>
      </p:sp>
      <p:sp>
        <p:nvSpPr>
          <p:cNvPr id="1838" name="Google Shape;1838;p159"/>
          <p:cNvSpPr/>
          <p:nvPr/>
        </p:nvSpPr>
        <p:spPr>
          <a:xfrm>
            <a:off x="148144" y="2347250"/>
            <a:ext cx="2035200" cy="261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39" name="Google Shape;1839;p159"/>
          <p:cNvSpPr/>
          <p:nvPr/>
        </p:nvSpPr>
        <p:spPr>
          <a:xfrm>
            <a:off x="209492" y="2810550"/>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75</a:t>
            </a:r>
            <a:endParaRPr>
              <a:latin typeface="Lato"/>
              <a:ea typeface="Lato"/>
              <a:cs typeface="Lato"/>
              <a:sym typeface="Lato"/>
            </a:endParaRPr>
          </a:p>
        </p:txBody>
      </p:sp>
      <p:sp>
        <p:nvSpPr>
          <p:cNvPr id="1840" name="Google Shape;1840;p159"/>
          <p:cNvSpPr/>
          <p:nvPr/>
        </p:nvSpPr>
        <p:spPr>
          <a:xfrm>
            <a:off x="209492" y="3228875"/>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50</a:t>
            </a:r>
            <a:endParaRPr>
              <a:latin typeface="Lato"/>
              <a:ea typeface="Lato"/>
              <a:cs typeface="Lato"/>
              <a:sym typeface="Lato"/>
            </a:endParaRPr>
          </a:p>
        </p:txBody>
      </p:sp>
      <p:sp>
        <p:nvSpPr>
          <p:cNvPr id="1841" name="Google Shape;1841;p159"/>
          <p:cNvSpPr/>
          <p:nvPr/>
        </p:nvSpPr>
        <p:spPr>
          <a:xfrm>
            <a:off x="209492" y="3647200"/>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59</a:t>
            </a:r>
            <a:endParaRPr>
              <a:latin typeface="Lato"/>
              <a:ea typeface="Lato"/>
              <a:cs typeface="Lato"/>
              <a:sym typeface="Lato"/>
            </a:endParaRPr>
          </a:p>
        </p:txBody>
      </p:sp>
      <p:sp>
        <p:nvSpPr>
          <p:cNvPr id="1842" name="Google Shape;1842;p159"/>
          <p:cNvSpPr/>
          <p:nvPr/>
        </p:nvSpPr>
        <p:spPr>
          <a:xfrm>
            <a:off x="209492" y="4065525"/>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33</a:t>
            </a:r>
            <a:endParaRPr>
              <a:latin typeface="Lato"/>
              <a:ea typeface="Lato"/>
              <a:cs typeface="Lato"/>
              <a:sym typeface="Lato"/>
            </a:endParaRPr>
          </a:p>
        </p:txBody>
      </p:sp>
      <p:sp>
        <p:nvSpPr>
          <p:cNvPr id="1843" name="Google Shape;1843;p159"/>
          <p:cNvSpPr/>
          <p:nvPr/>
        </p:nvSpPr>
        <p:spPr>
          <a:xfrm>
            <a:off x="209492" y="4483850"/>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83</a:t>
            </a:r>
            <a:endParaRPr>
              <a:latin typeface="Lato"/>
              <a:ea typeface="Lato"/>
              <a:cs typeface="Lato"/>
              <a:sym typeface="Lato"/>
            </a:endParaRPr>
          </a:p>
        </p:txBody>
      </p:sp>
      <p:sp>
        <p:nvSpPr>
          <p:cNvPr id="1844" name="Google Shape;1844;p159"/>
          <p:cNvSpPr/>
          <p:nvPr/>
        </p:nvSpPr>
        <p:spPr>
          <a:xfrm>
            <a:off x="1190575" y="2810550"/>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Paris</a:t>
            </a:r>
            <a:endParaRPr>
              <a:latin typeface="Lato"/>
              <a:ea typeface="Lato"/>
              <a:cs typeface="Lato"/>
              <a:sym typeface="Lato"/>
            </a:endParaRPr>
          </a:p>
        </p:txBody>
      </p:sp>
      <p:sp>
        <p:nvSpPr>
          <p:cNvPr id="1845" name="Google Shape;1845;p159"/>
          <p:cNvSpPr/>
          <p:nvPr/>
        </p:nvSpPr>
        <p:spPr>
          <a:xfrm>
            <a:off x="1190570" y="3228875"/>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Manche</a:t>
            </a:r>
            <a:endParaRPr>
              <a:latin typeface="Lato"/>
              <a:ea typeface="Lato"/>
              <a:cs typeface="Lato"/>
              <a:sym typeface="Lato"/>
            </a:endParaRPr>
          </a:p>
        </p:txBody>
      </p:sp>
      <p:sp>
        <p:nvSpPr>
          <p:cNvPr id="1846" name="Google Shape;1846;p159"/>
          <p:cNvSpPr/>
          <p:nvPr/>
        </p:nvSpPr>
        <p:spPr>
          <a:xfrm>
            <a:off x="1190571" y="3647200"/>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Nord</a:t>
            </a:r>
            <a:endParaRPr>
              <a:latin typeface="Lato"/>
              <a:ea typeface="Lato"/>
              <a:cs typeface="Lato"/>
              <a:sym typeface="Lato"/>
            </a:endParaRPr>
          </a:p>
        </p:txBody>
      </p:sp>
      <p:sp>
        <p:nvSpPr>
          <p:cNvPr id="1847" name="Google Shape;1847;p159"/>
          <p:cNvSpPr/>
          <p:nvPr/>
        </p:nvSpPr>
        <p:spPr>
          <a:xfrm>
            <a:off x="1190575" y="4065525"/>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Gironde</a:t>
            </a:r>
            <a:endParaRPr>
              <a:latin typeface="Lato"/>
              <a:ea typeface="Lato"/>
              <a:cs typeface="Lato"/>
              <a:sym typeface="Lato"/>
            </a:endParaRPr>
          </a:p>
        </p:txBody>
      </p:sp>
      <p:sp>
        <p:nvSpPr>
          <p:cNvPr id="1848" name="Google Shape;1848;p159"/>
          <p:cNvSpPr/>
          <p:nvPr/>
        </p:nvSpPr>
        <p:spPr>
          <a:xfrm>
            <a:off x="1190571" y="4483850"/>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Var</a:t>
            </a:r>
            <a:endParaRPr>
              <a:latin typeface="Lato"/>
              <a:ea typeface="Lato"/>
              <a:cs typeface="Lato"/>
              <a:sym typeface="Lato"/>
            </a:endParaRPr>
          </a:p>
        </p:txBody>
      </p:sp>
      <p:sp>
        <p:nvSpPr>
          <p:cNvPr id="1849" name="Google Shape;1849;p159"/>
          <p:cNvSpPr/>
          <p:nvPr/>
        </p:nvSpPr>
        <p:spPr>
          <a:xfrm>
            <a:off x="203499" y="2409025"/>
            <a:ext cx="496500" cy="3207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Clé</a:t>
            </a:r>
            <a:endParaRPr>
              <a:solidFill>
                <a:schemeClr val="lt1"/>
              </a:solidFill>
              <a:latin typeface="Lato"/>
              <a:ea typeface="Lato"/>
              <a:cs typeface="Lato"/>
              <a:sym typeface="Lato"/>
            </a:endParaRPr>
          </a:p>
        </p:txBody>
      </p:sp>
      <p:sp>
        <p:nvSpPr>
          <p:cNvPr id="1850" name="Google Shape;1850;p159"/>
          <p:cNvSpPr/>
          <p:nvPr/>
        </p:nvSpPr>
        <p:spPr>
          <a:xfrm>
            <a:off x="1190572" y="2409025"/>
            <a:ext cx="862800" cy="3207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Valeur</a:t>
            </a:r>
            <a:endParaRPr>
              <a:solidFill>
                <a:schemeClr val="lt1"/>
              </a:solidFill>
              <a:latin typeface="Lato"/>
              <a:ea typeface="Lato"/>
              <a:cs typeface="Lato"/>
              <a:sym typeface="Lato"/>
            </a:endParaRPr>
          </a:p>
        </p:txBody>
      </p:sp>
      <p:cxnSp>
        <p:nvCxnSpPr>
          <p:cNvPr id="1851" name="Google Shape;1851;p159"/>
          <p:cNvCxnSpPr>
            <a:stCxn id="1839" idx="3"/>
            <a:endCxn id="1844" idx="1"/>
          </p:cNvCxnSpPr>
          <p:nvPr/>
        </p:nvCxnSpPr>
        <p:spPr>
          <a:xfrm>
            <a:off x="693992" y="2984100"/>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1852" name="Google Shape;1852;p159"/>
          <p:cNvCxnSpPr>
            <a:stCxn id="1840" idx="3"/>
            <a:endCxn id="1845" idx="1"/>
          </p:cNvCxnSpPr>
          <p:nvPr/>
        </p:nvCxnSpPr>
        <p:spPr>
          <a:xfrm>
            <a:off x="693992" y="3402425"/>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1853" name="Google Shape;1853;p159"/>
          <p:cNvCxnSpPr>
            <a:stCxn id="1841" idx="3"/>
            <a:endCxn id="1846" idx="1"/>
          </p:cNvCxnSpPr>
          <p:nvPr/>
        </p:nvCxnSpPr>
        <p:spPr>
          <a:xfrm>
            <a:off x="693992" y="3820750"/>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1854" name="Google Shape;1854;p159"/>
          <p:cNvCxnSpPr>
            <a:stCxn id="1842" idx="3"/>
            <a:endCxn id="1847" idx="1"/>
          </p:cNvCxnSpPr>
          <p:nvPr/>
        </p:nvCxnSpPr>
        <p:spPr>
          <a:xfrm>
            <a:off x="693992" y="4239075"/>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1855" name="Google Shape;1855;p159"/>
          <p:cNvCxnSpPr>
            <a:stCxn id="1843" idx="3"/>
            <a:endCxn id="1848" idx="1"/>
          </p:cNvCxnSpPr>
          <p:nvPr/>
        </p:nvCxnSpPr>
        <p:spPr>
          <a:xfrm>
            <a:off x="693992" y="4657400"/>
            <a:ext cx="496500" cy="0"/>
          </a:xfrm>
          <a:prstGeom prst="straightConnector1">
            <a:avLst/>
          </a:prstGeom>
          <a:noFill/>
          <a:ln w="19050" cap="flat" cmpd="sng">
            <a:solidFill>
              <a:srgbClr val="FF0000"/>
            </a:solidFill>
            <a:prstDash val="solid"/>
            <a:round/>
            <a:headEnd type="none" w="med" len="med"/>
            <a:tailEnd type="triangle" w="med" len="med"/>
          </a:ln>
        </p:spPr>
      </p:cxnSp>
      <p:sp>
        <p:nvSpPr>
          <p:cNvPr id="1856" name="Google Shape;1856;p159"/>
          <p:cNvSpPr txBox="1"/>
          <p:nvPr/>
        </p:nvSpPr>
        <p:spPr>
          <a:xfrm>
            <a:off x="446200" y="1921350"/>
            <a:ext cx="1439100" cy="27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Entrée &lt;K,V&gt;</a:t>
            </a:r>
            <a:endParaRPr sz="1500">
              <a:solidFill>
                <a:schemeClr val="lt1"/>
              </a:solidFill>
              <a:latin typeface="Lato"/>
              <a:ea typeface="Lato"/>
              <a:cs typeface="Lato"/>
              <a:sym typeface="Lato"/>
            </a:endParaRPr>
          </a:p>
        </p:txBody>
      </p:sp>
      <p:sp>
        <p:nvSpPr>
          <p:cNvPr id="1857" name="Google Shape;1857;p159"/>
          <p:cNvSpPr/>
          <p:nvPr/>
        </p:nvSpPr>
        <p:spPr>
          <a:xfrm>
            <a:off x="2194012" y="1592025"/>
            <a:ext cx="1439100" cy="4083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key.hashCode()</a:t>
            </a:r>
            <a:endParaRPr sz="1200" b="1">
              <a:latin typeface="Lato"/>
              <a:ea typeface="Lato"/>
              <a:cs typeface="Lato"/>
              <a:sym typeface="Lato"/>
            </a:endParaRPr>
          </a:p>
        </p:txBody>
      </p:sp>
      <p:sp>
        <p:nvSpPr>
          <p:cNvPr id="1858" name="Google Shape;1858;p159"/>
          <p:cNvSpPr/>
          <p:nvPr/>
        </p:nvSpPr>
        <p:spPr>
          <a:xfrm>
            <a:off x="2482162" y="2846250"/>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48625</a:t>
            </a:r>
            <a:endParaRPr sz="1200" b="1">
              <a:latin typeface="Lato"/>
              <a:ea typeface="Lato"/>
              <a:cs typeface="Lato"/>
              <a:sym typeface="Lato"/>
            </a:endParaRPr>
          </a:p>
        </p:txBody>
      </p:sp>
      <p:sp>
        <p:nvSpPr>
          <p:cNvPr id="1859" name="Google Shape;1859;p159"/>
          <p:cNvSpPr/>
          <p:nvPr/>
        </p:nvSpPr>
        <p:spPr>
          <a:xfrm>
            <a:off x="2482162" y="3264575"/>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48690</a:t>
            </a:r>
            <a:endParaRPr sz="1200" b="1">
              <a:latin typeface="Lato"/>
              <a:ea typeface="Lato"/>
              <a:cs typeface="Lato"/>
              <a:sym typeface="Lato"/>
            </a:endParaRPr>
          </a:p>
        </p:txBody>
      </p:sp>
      <p:sp>
        <p:nvSpPr>
          <p:cNvPr id="1860" name="Google Shape;1860;p159"/>
          <p:cNvSpPr/>
          <p:nvPr/>
        </p:nvSpPr>
        <p:spPr>
          <a:xfrm>
            <a:off x="2482162" y="3682900"/>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50610</a:t>
            </a:r>
            <a:endParaRPr sz="1200" b="1">
              <a:latin typeface="Lato"/>
              <a:ea typeface="Lato"/>
              <a:cs typeface="Lato"/>
              <a:sym typeface="Lato"/>
            </a:endParaRPr>
          </a:p>
        </p:txBody>
      </p:sp>
      <p:sp>
        <p:nvSpPr>
          <p:cNvPr id="1861" name="Google Shape;1861;p159"/>
          <p:cNvSpPr/>
          <p:nvPr/>
        </p:nvSpPr>
        <p:spPr>
          <a:xfrm>
            <a:off x="2482162" y="4101225"/>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52629</a:t>
            </a:r>
            <a:endParaRPr sz="1200" b="1">
              <a:latin typeface="Lato"/>
              <a:ea typeface="Lato"/>
              <a:cs typeface="Lato"/>
              <a:sym typeface="Lato"/>
            </a:endParaRPr>
          </a:p>
        </p:txBody>
      </p:sp>
      <p:sp>
        <p:nvSpPr>
          <p:cNvPr id="1862" name="Google Shape;1862;p159"/>
          <p:cNvSpPr/>
          <p:nvPr/>
        </p:nvSpPr>
        <p:spPr>
          <a:xfrm>
            <a:off x="2482162" y="4519550"/>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54615</a:t>
            </a:r>
            <a:endParaRPr sz="1200" b="1">
              <a:latin typeface="Lato"/>
              <a:ea typeface="Lato"/>
              <a:cs typeface="Lato"/>
              <a:sym typeface="Lato"/>
            </a:endParaRPr>
          </a:p>
        </p:txBody>
      </p:sp>
      <p:cxnSp>
        <p:nvCxnSpPr>
          <p:cNvPr id="1863" name="Google Shape;1863;p159"/>
          <p:cNvCxnSpPr>
            <a:stCxn id="1844" idx="3"/>
            <a:endCxn id="1858" idx="1"/>
          </p:cNvCxnSpPr>
          <p:nvPr/>
        </p:nvCxnSpPr>
        <p:spPr>
          <a:xfrm>
            <a:off x="2053375" y="2984100"/>
            <a:ext cx="428700" cy="0"/>
          </a:xfrm>
          <a:prstGeom prst="straightConnector1">
            <a:avLst/>
          </a:prstGeom>
          <a:noFill/>
          <a:ln w="9525" cap="flat" cmpd="sng">
            <a:solidFill>
              <a:schemeClr val="dk2"/>
            </a:solidFill>
            <a:prstDash val="solid"/>
            <a:round/>
            <a:headEnd type="none" w="med" len="med"/>
            <a:tailEnd type="triangle" w="med" len="med"/>
          </a:ln>
        </p:spPr>
      </p:cxnSp>
      <p:cxnSp>
        <p:nvCxnSpPr>
          <p:cNvPr id="1864" name="Google Shape;1864;p159"/>
          <p:cNvCxnSpPr>
            <a:stCxn id="1845" idx="3"/>
            <a:endCxn id="1859" idx="1"/>
          </p:cNvCxnSpPr>
          <p:nvPr/>
        </p:nvCxnSpPr>
        <p:spPr>
          <a:xfrm>
            <a:off x="2053370" y="3402425"/>
            <a:ext cx="428700" cy="0"/>
          </a:xfrm>
          <a:prstGeom prst="straightConnector1">
            <a:avLst/>
          </a:prstGeom>
          <a:noFill/>
          <a:ln w="9525" cap="flat" cmpd="sng">
            <a:solidFill>
              <a:schemeClr val="dk2"/>
            </a:solidFill>
            <a:prstDash val="solid"/>
            <a:round/>
            <a:headEnd type="none" w="med" len="med"/>
            <a:tailEnd type="triangle" w="med" len="med"/>
          </a:ln>
        </p:spPr>
      </p:cxnSp>
      <p:cxnSp>
        <p:nvCxnSpPr>
          <p:cNvPr id="1865" name="Google Shape;1865;p159"/>
          <p:cNvCxnSpPr>
            <a:stCxn id="1846" idx="3"/>
            <a:endCxn id="1860" idx="1"/>
          </p:cNvCxnSpPr>
          <p:nvPr/>
        </p:nvCxnSpPr>
        <p:spPr>
          <a:xfrm>
            <a:off x="2053371" y="3820750"/>
            <a:ext cx="428700" cy="0"/>
          </a:xfrm>
          <a:prstGeom prst="straightConnector1">
            <a:avLst/>
          </a:prstGeom>
          <a:noFill/>
          <a:ln w="9525" cap="flat" cmpd="sng">
            <a:solidFill>
              <a:schemeClr val="dk2"/>
            </a:solidFill>
            <a:prstDash val="solid"/>
            <a:round/>
            <a:headEnd type="none" w="med" len="med"/>
            <a:tailEnd type="triangle" w="med" len="med"/>
          </a:ln>
        </p:spPr>
      </p:cxnSp>
      <p:cxnSp>
        <p:nvCxnSpPr>
          <p:cNvPr id="1866" name="Google Shape;1866;p159"/>
          <p:cNvCxnSpPr>
            <a:stCxn id="1847" idx="3"/>
            <a:endCxn id="1861" idx="1"/>
          </p:cNvCxnSpPr>
          <p:nvPr/>
        </p:nvCxnSpPr>
        <p:spPr>
          <a:xfrm>
            <a:off x="2053375" y="4239075"/>
            <a:ext cx="428700" cy="0"/>
          </a:xfrm>
          <a:prstGeom prst="straightConnector1">
            <a:avLst/>
          </a:prstGeom>
          <a:noFill/>
          <a:ln w="9525" cap="flat" cmpd="sng">
            <a:solidFill>
              <a:schemeClr val="dk2"/>
            </a:solidFill>
            <a:prstDash val="solid"/>
            <a:round/>
            <a:headEnd type="none" w="med" len="med"/>
            <a:tailEnd type="triangle" w="med" len="med"/>
          </a:ln>
        </p:spPr>
      </p:cxnSp>
      <p:cxnSp>
        <p:nvCxnSpPr>
          <p:cNvPr id="1867" name="Google Shape;1867;p159"/>
          <p:cNvCxnSpPr>
            <a:stCxn id="1848" idx="3"/>
            <a:endCxn id="1862" idx="1"/>
          </p:cNvCxnSpPr>
          <p:nvPr/>
        </p:nvCxnSpPr>
        <p:spPr>
          <a:xfrm>
            <a:off x="2053371" y="4657400"/>
            <a:ext cx="428700" cy="0"/>
          </a:xfrm>
          <a:prstGeom prst="straightConnector1">
            <a:avLst/>
          </a:prstGeom>
          <a:noFill/>
          <a:ln w="9525" cap="flat" cmpd="sng">
            <a:solidFill>
              <a:schemeClr val="dk2"/>
            </a:solidFill>
            <a:prstDash val="solid"/>
            <a:round/>
            <a:headEnd type="none" w="med" len="med"/>
            <a:tailEnd type="triangle" w="med" len="med"/>
          </a:ln>
        </p:spPr>
      </p:cxnSp>
      <p:sp>
        <p:nvSpPr>
          <p:cNvPr id="1868" name="Google Shape;1868;p159"/>
          <p:cNvSpPr/>
          <p:nvPr/>
        </p:nvSpPr>
        <p:spPr>
          <a:xfrm>
            <a:off x="5844925" y="1306275"/>
            <a:ext cx="1153200" cy="373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69" name="Google Shape;1869;p159"/>
          <p:cNvSpPr txBox="1"/>
          <p:nvPr/>
        </p:nvSpPr>
        <p:spPr>
          <a:xfrm>
            <a:off x="5640825" y="998759"/>
            <a:ext cx="1551300" cy="27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Table de hachage</a:t>
            </a:r>
            <a:endParaRPr>
              <a:solidFill>
                <a:schemeClr val="lt1"/>
              </a:solidFill>
              <a:latin typeface="Lato"/>
              <a:ea typeface="Lato"/>
              <a:cs typeface="Lato"/>
              <a:sym typeface="Lato"/>
            </a:endParaRPr>
          </a:p>
        </p:txBody>
      </p:sp>
      <p:sp>
        <p:nvSpPr>
          <p:cNvPr id="1870" name="Google Shape;1870;p159"/>
          <p:cNvSpPr/>
          <p:nvPr/>
        </p:nvSpPr>
        <p:spPr>
          <a:xfrm>
            <a:off x="5906175" y="17757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71" name="Google Shape;1871;p159"/>
          <p:cNvSpPr/>
          <p:nvPr/>
        </p:nvSpPr>
        <p:spPr>
          <a:xfrm>
            <a:off x="5911225" y="214245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72" name="Google Shape;1872;p159"/>
          <p:cNvSpPr/>
          <p:nvPr/>
        </p:nvSpPr>
        <p:spPr>
          <a:xfrm>
            <a:off x="5911225" y="250917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73" name="Google Shape;1873;p159"/>
          <p:cNvSpPr/>
          <p:nvPr/>
        </p:nvSpPr>
        <p:spPr>
          <a:xfrm>
            <a:off x="5911225" y="28759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74" name="Google Shape;1874;p159"/>
          <p:cNvSpPr/>
          <p:nvPr/>
        </p:nvSpPr>
        <p:spPr>
          <a:xfrm>
            <a:off x="5911225" y="32426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latin typeface="Lato"/>
              <a:ea typeface="Lato"/>
              <a:cs typeface="Lato"/>
              <a:sym typeface="Lato"/>
            </a:endParaRPr>
          </a:p>
        </p:txBody>
      </p:sp>
      <p:sp>
        <p:nvSpPr>
          <p:cNvPr id="1875" name="Google Shape;1875;p159"/>
          <p:cNvSpPr/>
          <p:nvPr/>
        </p:nvSpPr>
        <p:spPr>
          <a:xfrm>
            <a:off x="5906175" y="360935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76" name="Google Shape;1876;p159"/>
          <p:cNvSpPr/>
          <p:nvPr/>
        </p:nvSpPr>
        <p:spPr>
          <a:xfrm>
            <a:off x="5911225" y="397607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77" name="Google Shape;1877;p159"/>
          <p:cNvSpPr/>
          <p:nvPr/>
        </p:nvSpPr>
        <p:spPr>
          <a:xfrm>
            <a:off x="5911225" y="43428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78" name="Google Shape;1878;p159"/>
          <p:cNvSpPr/>
          <p:nvPr/>
        </p:nvSpPr>
        <p:spPr>
          <a:xfrm>
            <a:off x="5906175" y="13854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latin typeface="Lato"/>
              <a:ea typeface="Lato"/>
              <a:cs typeface="Lato"/>
              <a:sym typeface="Lato"/>
            </a:endParaRPr>
          </a:p>
        </p:txBody>
      </p:sp>
      <p:sp>
        <p:nvSpPr>
          <p:cNvPr id="1879" name="Google Shape;1879;p159"/>
          <p:cNvSpPr/>
          <p:nvPr/>
        </p:nvSpPr>
        <p:spPr>
          <a:xfrm>
            <a:off x="5906175" y="47095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latin typeface="Lato"/>
              <a:ea typeface="Lato"/>
              <a:cs typeface="Lato"/>
              <a:sym typeface="Lato"/>
            </a:endParaRPr>
          </a:p>
        </p:txBody>
      </p:sp>
      <p:sp>
        <p:nvSpPr>
          <p:cNvPr id="1880" name="Google Shape;1880;p159"/>
          <p:cNvSpPr txBox="1"/>
          <p:nvPr/>
        </p:nvSpPr>
        <p:spPr>
          <a:xfrm>
            <a:off x="5569400" y="13241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0</a:t>
            </a:r>
            <a:endParaRPr sz="1500">
              <a:solidFill>
                <a:schemeClr val="lt1"/>
              </a:solidFill>
              <a:latin typeface="Lato"/>
              <a:ea typeface="Lato"/>
              <a:cs typeface="Lato"/>
              <a:sym typeface="Lato"/>
            </a:endParaRPr>
          </a:p>
        </p:txBody>
      </p:sp>
      <p:sp>
        <p:nvSpPr>
          <p:cNvPr id="1881" name="Google Shape;1881;p159"/>
          <p:cNvSpPr txBox="1"/>
          <p:nvPr/>
        </p:nvSpPr>
        <p:spPr>
          <a:xfrm>
            <a:off x="5569400" y="17625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1</a:t>
            </a:r>
            <a:endParaRPr sz="1500">
              <a:solidFill>
                <a:schemeClr val="lt1"/>
              </a:solidFill>
              <a:latin typeface="Lato"/>
              <a:ea typeface="Lato"/>
              <a:cs typeface="Lato"/>
              <a:sym typeface="Lato"/>
            </a:endParaRPr>
          </a:p>
        </p:txBody>
      </p:sp>
      <p:sp>
        <p:nvSpPr>
          <p:cNvPr id="1882" name="Google Shape;1882;p159"/>
          <p:cNvSpPr txBox="1"/>
          <p:nvPr/>
        </p:nvSpPr>
        <p:spPr>
          <a:xfrm>
            <a:off x="5569400" y="21292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2</a:t>
            </a:r>
            <a:endParaRPr sz="1500">
              <a:solidFill>
                <a:schemeClr val="lt1"/>
              </a:solidFill>
              <a:latin typeface="Lato"/>
              <a:ea typeface="Lato"/>
              <a:cs typeface="Lato"/>
              <a:sym typeface="Lato"/>
            </a:endParaRPr>
          </a:p>
        </p:txBody>
      </p:sp>
      <p:sp>
        <p:nvSpPr>
          <p:cNvPr id="1883" name="Google Shape;1883;p159"/>
          <p:cNvSpPr txBox="1"/>
          <p:nvPr/>
        </p:nvSpPr>
        <p:spPr>
          <a:xfrm>
            <a:off x="5569400" y="249597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3</a:t>
            </a:r>
            <a:endParaRPr sz="1500">
              <a:solidFill>
                <a:schemeClr val="lt1"/>
              </a:solidFill>
              <a:latin typeface="Lato"/>
              <a:ea typeface="Lato"/>
              <a:cs typeface="Lato"/>
              <a:sym typeface="Lato"/>
            </a:endParaRPr>
          </a:p>
        </p:txBody>
      </p:sp>
      <p:sp>
        <p:nvSpPr>
          <p:cNvPr id="1884" name="Google Shape;1884;p159"/>
          <p:cNvSpPr txBox="1"/>
          <p:nvPr/>
        </p:nvSpPr>
        <p:spPr>
          <a:xfrm>
            <a:off x="5569400" y="286270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4</a:t>
            </a:r>
            <a:endParaRPr sz="1500">
              <a:solidFill>
                <a:schemeClr val="lt1"/>
              </a:solidFill>
              <a:latin typeface="Lato"/>
              <a:ea typeface="Lato"/>
              <a:cs typeface="Lato"/>
              <a:sym typeface="Lato"/>
            </a:endParaRPr>
          </a:p>
        </p:txBody>
      </p:sp>
      <p:sp>
        <p:nvSpPr>
          <p:cNvPr id="1885" name="Google Shape;1885;p159"/>
          <p:cNvSpPr txBox="1"/>
          <p:nvPr/>
        </p:nvSpPr>
        <p:spPr>
          <a:xfrm>
            <a:off x="5569400" y="32294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5</a:t>
            </a:r>
            <a:endParaRPr sz="1500">
              <a:solidFill>
                <a:schemeClr val="lt1"/>
              </a:solidFill>
              <a:latin typeface="Lato"/>
              <a:ea typeface="Lato"/>
              <a:cs typeface="Lato"/>
              <a:sym typeface="Lato"/>
            </a:endParaRPr>
          </a:p>
        </p:txBody>
      </p:sp>
      <p:sp>
        <p:nvSpPr>
          <p:cNvPr id="1886" name="Google Shape;1886;p159"/>
          <p:cNvSpPr txBox="1"/>
          <p:nvPr/>
        </p:nvSpPr>
        <p:spPr>
          <a:xfrm>
            <a:off x="5569400" y="35961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6</a:t>
            </a:r>
            <a:endParaRPr sz="1500">
              <a:solidFill>
                <a:schemeClr val="lt1"/>
              </a:solidFill>
              <a:latin typeface="Lato"/>
              <a:ea typeface="Lato"/>
              <a:cs typeface="Lato"/>
              <a:sym typeface="Lato"/>
            </a:endParaRPr>
          </a:p>
        </p:txBody>
      </p:sp>
      <p:sp>
        <p:nvSpPr>
          <p:cNvPr id="1887" name="Google Shape;1887;p159"/>
          <p:cNvSpPr txBox="1"/>
          <p:nvPr/>
        </p:nvSpPr>
        <p:spPr>
          <a:xfrm>
            <a:off x="5569400" y="396287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7</a:t>
            </a:r>
            <a:endParaRPr sz="1500">
              <a:solidFill>
                <a:schemeClr val="lt1"/>
              </a:solidFill>
              <a:latin typeface="Lato"/>
              <a:ea typeface="Lato"/>
              <a:cs typeface="Lato"/>
              <a:sym typeface="Lato"/>
            </a:endParaRPr>
          </a:p>
        </p:txBody>
      </p:sp>
      <p:sp>
        <p:nvSpPr>
          <p:cNvPr id="1888" name="Google Shape;1888;p159"/>
          <p:cNvSpPr txBox="1"/>
          <p:nvPr/>
        </p:nvSpPr>
        <p:spPr>
          <a:xfrm>
            <a:off x="5569400" y="432960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8</a:t>
            </a:r>
            <a:endParaRPr sz="1500">
              <a:solidFill>
                <a:schemeClr val="lt1"/>
              </a:solidFill>
              <a:latin typeface="Lato"/>
              <a:ea typeface="Lato"/>
              <a:cs typeface="Lato"/>
              <a:sym typeface="Lato"/>
            </a:endParaRPr>
          </a:p>
        </p:txBody>
      </p:sp>
      <p:sp>
        <p:nvSpPr>
          <p:cNvPr id="1889" name="Google Shape;1889;p159"/>
          <p:cNvSpPr txBox="1"/>
          <p:nvPr/>
        </p:nvSpPr>
        <p:spPr>
          <a:xfrm>
            <a:off x="5569400" y="46963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9</a:t>
            </a:r>
            <a:endParaRPr sz="1500">
              <a:solidFill>
                <a:schemeClr val="lt1"/>
              </a:solidFill>
              <a:latin typeface="Lato"/>
              <a:ea typeface="Lato"/>
              <a:cs typeface="Lato"/>
              <a:sym typeface="Lato"/>
            </a:endParaRPr>
          </a:p>
        </p:txBody>
      </p:sp>
      <p:sp>
        <p:nvSpPr>
          <p:cNvPr id="1890" name="Google Shape;1890;p159"/>
          <p:cNvSpPr/>
          <p:nvPr/>
        </p:nvSpPr>
        <p:spPr>
          <a:xfrm>
            <a:off x="3809168" y="1592025"/>
            <a:ext cx="1209300" cy="4083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 de capacité</a:t>
            </a:r>
            <a:endParaRPr sz="1200" b="1">
              <a:latin typeface="Lato"/>
              <a:ea typeface="Lato"/>
              <a:cs typeface="Lato"/>
              <a:sym typeface="Lato"/>
            </a:endParaRPr>
          </a:p>
        </p:txBody>
      </p:sp>
      <p:sp>
        <p:nvSpPr>
          <p:cNvPr id="1891" name="Google Shape;1891;p159"/>
          <p:cNvSpPr/>
          <p:nvPr/>
        </p:nvSpPr>
        <p:spPr>
          <a:xfrm>
            <a:off x="3835993" y="3616600"/>
            <a:ext cx="1209300" cy="4083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 10</a:t>
            </a:r>
            <a:endParaRPr sz="1200" b="1">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60"/>
          <p:cNvSpPr txBox="1">
            <a:spLocks noGrp="1"/>
          </p:cNvSpPr>
          <p:nvPr>
            <p:ph type="title"/>
          </p:nvPr>
        </p:nvSpPr>
        <p:spPr>
          <a:xfrm>
            <a:off x="1297500" y="393750"/>
            <a:ext cx="7038900" cy="55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fr"/>
              <a:t>Une table de hachage</a:t>
            </a:r>
            <a:endParaRPr/>
          </a:p>
        </p:txBody>
      </p:sp>
      <p:sp>
        <p:nvSpPr>
          <p:cNvPr id="1897" name="Google Shape;1897;p160"/>
          <p:cNvSpPr/>
          <p:nvPr/>
        </p:nvSpPr>
        <p:spPr>
          <a:xfrm>
            <a:off x="148144" y="2347250"/>
            <a:ext cx="2035200" cy="261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98" name="Google Shape;1898;p160"/>
          <p:cNvSpPr/>
          <p:nvPr/>
        </p:nvSpPr>
        <p:spPr>
          <a:xfrm>
            <a:off x="209492" y="2810550"/>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75</a:t>
            </a:r>
            <a:endParaRPr>
              <a:latin typeface="Lato"/>
              <a:ea typeface="Lato"/>
              <a:cs typeface="Lato"/>
              <a:sym typeface="Lato"/>
            </a:endParaRPr>
          </a:p>
        </p:txBody>
      </p:sp>
      <p:sp>
        <p:nvSpPr>
          <p:cNvPr id="1899" name="Google Shape;1899;p160"/>
          <p:cNvSpPr/>
          <p:nvPr/>
        </p:nvSpPr>
        <p:spPr>
          <a:xfrm>
            <a:off x="209492" y="3228875"/>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50</a:t>
            </a:r>
            <a:endParaRPr>
              <a:latin typeface="Lato"/>
              <a:ea typeface="Lato"/>
              <a:cs typeface="Lato"/>
              <a:sym typeface="Lato"/>
            </a:endParaRPr>
          </a:p>
        </p:txBody>
      </p:sp>
      <p:sp>
        <p:nvSpPr>
          <p:cNvPr id="1900" name="Google Shape;1900;p160"/>
          <p:cNvSpPr/>
          <p:nvPr/>
        </p:nvSpPr>
        <p:spPr>
          <a:xfrm>
            <a:off x="209492" y="3647200"/>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59</a:t>
            </a:r>
            <a:endParaRPr>
              <a:latin typeface="Lato"/>
              <a:ea typeface="Lato"/>
              <a:cs typeface="Lato"/>
              <a:sym typeface="Lato"/>
            </a:endParaRPr>
          </a:p>
        </p:txBody>
      </p:sp>
      <p:sp>
        <p:nvSpPr>
          <p:cNvPr id="1901" name="Google Shape;1901;p160"/>
          <p:cNvSpPr/>
          <p:nvPr/>
        </p:nvSpPr>
        <p:spPr>
          <a:xfrm>
            <a:off x="209492" y="4065525"/>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33</a:t>
            </a:r>
            <a:endParaRPr>
              <a:latin typeface="Lato"/>
              <a:ea typeface="Lato"/>
              <a:cs typeface="Lato"/>
              <a:sym typeface="Lato"/>
            </a:endParaRPr>
          </a:p>
        </p:txBody>
      </p:sp>
      <p:sp>
        <p:nvSpPr>
          <p:cNvPr id="1902" name="Google Shape;1902;p160"/>
          <p:cNvSpPr/>
          <p:nvPr/>
        </p:nvSpPr>
        <p:spPr>
          <a:xfrm>
            <a:off x="209492" y="4483850"/>
            <a:ext cx="4845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83</a:t>
            </a:r>
            <a:endParaRPr>
              <a:latin typeface="Lato"/>
              <a:ea typeface="Lato"/>
              <a:cs typeface="Lato"/>
              <a:sym typeface="Lato"/>
            </a:endParaRPr>
          </a:p>
        </p:txBody>
      </p:sp>
      <p:sp>
        <p:nvSpPr>
          <p:cNvPr id="1903" name="Google Shape;1903;p160"/>
          <p:cNvSpPr/>
          <p:nvPr/>
        </p:nvSpPr>
        <p:spPr>
          <a:xfrm>
            <a:off x="1190575" y="2810550"/>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Paris</a:t>
            </a:r>
            <a:endParaRPr>
              <a:latin typeface="Lato"/>
              <a:ea typeface="Lato"/>
              <a:cs typeface="Lato"/>
              <a:sym typeface="Lato"/>
            </a:endParaRPr>
          </a:p>
        </p:txBody>
      </p:sp>
      <p:sp>
        <p:nvSpPr>
          <p:cNvPr id="1904" name="Google Shape;1904;p160"/>
          <p:cNvSpPr/>
          <p:nvPr/>
        </p:nvSpPr>
        <p:spPr>
          <a:xfrm>
            <a:off x="1190570" y="3228875"/>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Manche</a:t>
            </a:r>
            <a:endParaRPr>
              <a:latin typeface="Lato"/>
              <a:ea typeface="Lato"/>
              <a:cs typeface="Lato"/>
              <a:sym typeface="Lato"/>
            </a:endParaRPr>
          </a:p>
        </p:txBody>
      </p:sp>
      <p:sp>
        <p:nvSpPr>
          <p:cNvPr id="1905" name="Google Shape;1905;p160"/>
          <p:cNvSpPr/>
          <p:nvPr/>
        </p:nvSpPr>
        <p:spPr>
          <a:xfrm>
            <a:off x="1190571" y="3647200"/>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Nord</a:t>
            </a:r>
            <a:endParaRPr>
              <a:latin typeface="Lato"/>
              <a:ea typeface="Lato"/>
              <a:cs typeface="Lato"/>
              <a:sym typeface="Lato"/>
            </a:endParaRPr>
          </a:p>
        </p:txBody>
      </p:sp>
      <p:sp>
        <p:nvSpPr>
          <p:cNvPr id="1906" name="Google Shape;1906;p160"/>
          <p:cNvSpPr/>
          <p:nvPr/>
        </p:nvSpPr>
        <p:spPr>
          <a:xfrm>
            <a:off x="1190575" y="4065525"/>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Gironde</a:t>
            </a:r>
            <a:endParaRPr>
              <a:latin typeface="Lato"/>
              <a:ea typeface="Lato"/>
              <a:cs typeface="Lato"/>
              <a:sym typeface="Lato"/>
            </a:endParaRPr>
          </a:p>
        </p:txBody>
      </p:sp>
      <p:sp>
        <p:nvSpPr>
          <p:cNvPr id="1907" name="Google Shape;1907;p160"/>
          <p:cNvSpPr/>
          <p:nvPr/>
        </p:nvSpPr>
        <p:spPr>
          <a:xfrm>
            <a:off x="1190571" y="4483850"/>
            <a:ext cx="862800" cy="3471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latin typeface="Lato"/>
                <a:ea typeface="Lato"/>
                <a:cs typeface="Lato"/>
                <a:sym typeface="Lato"/>
              </a:rPr>
              <a:t>Var</a:t>
            </a:r>
            <a:endParaRPr>
              <a:latin typeface="Lato"/>
              <a:ea typeface="Lato"/>
              <a:cs typeface="Lato"/>
              <a:sym typeface="Lato"/>
            </a:endParaRPr>
          </a:p>
        </p:txBody>
      </p:sp>
      <p:sp>
        <p:nvSpPr>
          <p:cNvPr id="1908" name="Google Shape;1908;p160"/>
          <p:cNvSpPr/>
          <p:nvPr/>
        </p:nvSpPr>
        <p:spPr>
          <a:xfrm>
            <a:off x="203499" y="2409025"/>
            <a:ext cx="496500" cy="3207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Clé</a:t>
            </a:r>
            <a:endParaRPr>
              <a:solidFill>
                <a:schemeClr val="lt1"/>
              </a:solidFill>
              <a:latin typeface="Lato"/>
              <a:ea typeface="Lato"/>
              <a:cs typeface="Lato"/>
              <a:sym typeface="Lato"/>
            </a:endParaRPr>
          </a:p>
        </p:txBody>
      </p:sp>
      <p:sp>
        <p:nvSpPr>
          <p:cNvPr id="1909" name="Google Shape;1909;p160"/>
          <p:cNvSpPr/>
          <p:nvPr/>
        </p:nvSpPr>
        <p:spPr>
          <a:xfrm>
            <a:off x="1190572" y="2409025"/>
            <a:ext cx="862800" cy="3207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Valeur</a:t>
            </a:r>
            <a:endParaRPr>
              <a:solidFill>
                <a:schemeClr val="lt1"/>
              </a:solidFill>
              <a:latin typeface="Lato"/>
              <a:ea typeface="Lato"/>
              <a:cs typeface="Lato"/>
              <a:sym typeface="Lato"/>
            </a:endParaRPr>
          </a:p>
        </p:txBody>
      </p:sp>
      <p:cxnSp>
        <p:nvCxnSpPr>
          <p:cNvPr id="1910" name="Google Shape;1910;p160"/>
          <p:cNvCxnSpPr>
            <a:stCxn id="1898" idx="3"/>
            <a:endCxn id="1903" idx="1"/>
          </p:cNvCxnSpPr>
          <p:nvPr/>
        </p:nvCxnSpPr>
        <p:spPr>
          <a:xfrm>
            <a:off x="693992" y="2984100"/>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1911" name="Google Shape;1911;p160"/>
          <p:cNvCxnSpPr>
            <a:stCxn id="1899" idx="3"/>
            <a:endCxn id="1904" idx="1"/>
          </p:cNvCxnSpPr>
          <p:nvPr/>
        </p:nvCxnSpPr>
        <p:spPr>
          <a:xfrm>
            <a:off x="693992" y="3402425"/>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1912" name="Google Shape;1912;p160"/>
          <p:cNvCxnSpPr>
            <a:stCxn id="1900" idx="3"/>
            <a:endCxn id="1905" idx="1"/>
          </p:cNvCxnSpPr>
          <p:nvPr/>
        </p:nvCxnSpPr>
        <p:spPr>
          <a:xfrm>
            <a:off x="693992" y="3820750"/>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1913" name="Google Shape;1913;p160"/>
          <p:cNvCxnSpPr>
            <a:stCxn id="1901" idx="3"/>
            <a:endCxn id="1906" idx="1"/>
          </p:cNvCxnSpPr>
          <p:nvPr/>
        </p:nvCxnSpPr>
        <p:spPr>
          <a:xfrm>
            <a:off x="693992" y="4239075"/>
            <a:ext cx="496500" cy="0"/>
          </a:xfrm>
          <a:prstGeom prst="straightConnector1">
            <a:avLst/>
          </a:prstGeom>
          <a:noFill/>
          <a:ln w="19050" cap="flat" cmpd="sng">
            <a:solidFill>
              <a:srgbClr val="FF0000"/>
            </a:solidFill>
            <a:prstDash val="solid"/>
            <a:round/>
            <a:headEnd type="none" w="med" len="med"/>
            <a:tailEnd type="triangle" w="med" len="med"/>
          </a:ln>
        </p:spPr>
      </p:cxnSp>
      <p:cxnSp>
        <p:nvCxnSpPr>
          <p:cNvPr id="1914" name="Google Shape;1914;p160"/>
          <p:cNvCxnSpPr>
            <a:stCxn id="1902" idx="3"/>
            <a:endCxn id="1907" idx="1"/>
          </p:cNvCxnSpPr>
          <p:nvPr/>
        </p:nvCxnSpPr>
        <p:spPr>
          <a:xfrm>
            <a:off x="693992" y="4657400"/>
            <a:ext cx="496500" cy="0"/>
          </a:xfrm>
          <a:prstGeom prst="straightConnector1">
            <a:avLst/>
          </a:prstGeom>
          <a:noFill/>
          <a:ln w="19050" cap="flat" cmpd="sng">
            <a:solidFill>
              <a:srgbClr val="FF0000"/>
            </a:solidFill>
            <a:prstDash val="solid"/>
            <a:round/>
            <a:headEnd type="none" w="med" len="med"/>
            <a:tailEnd type="triangle" w="med" len="med"/>
          </a:ln>
        </p:spPr>
      </p:cxnSp>
      <p:sp>
        <p:nvSpPr>
          <p:cNvPr id="1915" name="Google Shape;1915;p160"/>
          <p:cNvSpPr txBox="1"/>
          <p:nvPr/>
        </p:nvSpPr>
        <p:spPr>
          <a:xfrm>
            <a:off x="446200" y="1921350"/>
            <a:ext cx="1439100" cy="27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Entrée &lt;K,V&gt;</a:t>
            </a:r>
            <a:endParaRPr sz="1500">
              <a:solidFill>
                <a:schemeClr val="lt1"/>
              </a:solidFill>
              <a:latin typeface="Lato"/>
              <a:ea typeface="Lato"/>
              <a:cs typeface="Lato"/>
              <a:sym typeface="Lato"/>
            </a:endParaRPr>
          </a:p>
        </p:txBody>
      </p:sp>
      <p:sp>
        <p:nvSpPr>
          <p:cNvPr id="1916" name="Google Shape;1916;p160"/>
          <p:cNvSpPr/>
          <p:nvPr/>
        </p:nvSpPr>
        <p:spPr>
          <a:xfrm>
            <a:off x="2194012" y="1592025"/>
            <a:ext cx="1439100" cy="4083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key.hashCode()</a:t>
            </a:r>
            <a:endParaRPr sz="1200" b="1">
              <a:latin typeface="Lato"/>
              <a:ea typeface="Lato"/>
              <a:cs typeface="Lato"/>
              <a:sym typeface="Lato"/>
            </a:endParaRPr>
          </a:p>
        </p:txBody>
      </p:sp>
      <p:sp>
        <p:nvSpPr>
          <p:cNvPr id="1917" name="Google Shape;1917;p160"/>
          <p:cNvSpPr/>
          <p:nvPr/>
        </p:nvSpPr>
        <p:spPr>
          <a:xfrm>
            <a:off x="2482162" y="2846250"/>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48625</a:t>
            </a:r>
            <a:endParaRPr sz="1200" b="1">
              <a:latin typeface="Lato"/>
              <a:ea typeface="Lato"/>
              <a:cs typeface="Lato"/>
              <a:sym typeface="Lato"/>
            </a:endParaRPr>
          </a:p>
        </p:txBody>
      </p:sp>
      <p:sp>
        <p:nvSpPr>
          <p:cNvPr id="1918" name="Google Shape;1918;p160"/>
          <p:cNvSpPr/>
          <p:nvPr/>
        </p:nvSpPr>
        <p:spPr>
          <a:xfrm>
            <a:off x="2482162" y="3264575"/>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48690</a:t>
            </a:r>
            <a:endParaRPr sz="1200" b="1">
              <a:latin typeface="Lato"/>
              <a:ea typeface="Lato"/>
              <a:cs typeface="Lato"/>
              <a:sym typeface="Lato"/>
            </a:endParaRPr>
          </a:p>
        </p:txBody>
      </p:sp>
      <p:sp>
        <p:nvSpPr>
          <p:cNvPr id="1919" name="Google Shape;1919;p160"/>
          <p:cNvSpPr/>
          <p:nvPr/>
        </p:nvSpPr>
        <p:spPr>
          <a:xfrm>
            <a:off x="2482162" y="3682900"/>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50610</a:t>
            </a:r>
            <a:endParaRPr sz="1200" b="1">
              <a:latin typeface="Lato"/>
              <a:ea typeface="Lato"/>
              <a:cs typeface="Lato"/>
              <a:sym typeface="Lato"/>
            </a:endParaRPr>
          </a:p>
        </p:txBody>
      </p:sp>
      <p:sp>
        <p:nvSpPr>
          <p:cNvPr id="1920" name="Google Shape;1920;p160"/>
          <p:cNvSpPr/>
          <p:nvPr/>
        </p:nvSpPr>
        <p:spPr>
          <a:xfrm>
            <a:off x="2482162" y="4101225"/>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52629</a:t>
            </a:r>
            <a:endParaRPr sz="1200" b="1">
              <a:latin typeface="Lato"/>
              <a:ea typeface="Lato"/>
              <a:cs typeface="Lato"/>
              <a:sym typeface="Lato"/>
            </a:endParaRPr>
          </a:p>
        </p:txBody>
      </p:sp>
      <p:sp>
        <p:nvSpPr>
          <p:cNvPr id="1921" name="Google Shape;1921;p160"/>
          <p:cNvSpPr/>
          <p:nvPr/>
        </p:nvSpPr>
        <p:spPr>
          <a:xfrm>
            <a:off x="2482162" y="4519550"/>
            <a:ext cx="862800" cy="2757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54615</a:t>
            </a:r>
            <a:endParaRPr sz="1200" b="1">
              <a:latin typeface="Lato"/>
              <a:ea typeface="Lato"/>
              <a:cs typeface="Lato"/>
              <a:sym typeface="Lato"/>
            </a:endParaRPr>
          </a:p>
        </p:txBody>
      </p:sp>
      <p:cxnSp>
        <p:nvCxnSpPr>
          <p:cNvPr id="1922" name="Google Shape;1922;p160"/>
          <p:cNvCxnSpPr>
            <a:stCxn id="1903" idx="3"/>
            <a:endCxn id="1917" idx="1"/>
          </p:cNvCxnSpPr>
          <p:nvPr/>
        </p:nvCxnSpPr>
        <p:spPr>
          <a:xfrm>
            <a:off x="2053375" y="2984100"/>
            <a:ext cx="428700" cy="0"/>
          </a:xfrm>
          <a:prstGeom prst="straightConnector1">
            <a:avLst/>
          </a:prstGeom>
          <a:noFill/>
          <a:ln w="9525" cap="flat" cmpd="sng">
            <a:solidFill>
              <a:schemeClr val="dk2"/>
            </a:solidFill>
            <a:prstDash val="solid"/>
            <a:round/>
            <a:headEnd type="none" w="med" len="med"/>
            <a:tailEnd type="triangle" w="med" len="med"/>
          </a:ln>
        </p:spPr>
      </p:cxnSp>
      <p:cxnSp>
        <p:nvCxnSpPr>
          <p:cNvPr id="1923" name="Google Shape;1923;p160"/>
          <p:cNvCxnSpPr>
            <a:stCxn id="1904" idx="3"/>
            <a:endCxn id="1918" idx="1"/>
          </p:cNvCxnSpPr>
          <p:nvPr/>
        </p:nvCxnSpPr>
        <p:spPr>
          <a:xfrm>
            <a:off x="2053370" y="3402425"/>
            <a:ext cx="428700" cy="0"/>
          </a:xfrm>
          <a:prstGeom prst="straightConnector1">
            <a:avLst/>
          </a:prstGeom>
          <a:noFill/>
          <a:ln w="9525" cap="flat" cmpd="sng">
            <a:solidFill>
              <a:schemeClr val="dk2"/>
            </a:solidFill>
            <a:prstDash val="solid"/>
            <a:round/>
            <a:headEnd type="none" w="med" len="med"/>
            <a:tailEnd type="triangle" w="med" len="med"/>
          </a:ln>
        </p:spPr>
      </p:cxnSp>
      <p:cxnSp>
        <p:nvCxnSpPr>
          <p:cNvPr id="1924" name="Google Shape;1924;p160"/>
          <p:cNvCxnSpPr>
            <a:stCxn id="1905" idx="3"/>
            <a:endCxn id="1919" idx="1"/>
          </p:cNvCxnSpPr>
          <p:nvPr/>
        </p:nvCxnSpPr>
        <p:spPr>
          <a:xfrm>
            <a:off x="2053371" y="3820750"/>
            <a:ext cx="428700" cy="0"/>
          </a:xfrm>
          <a:prstGeom prst="straightConnector1">
            <a:avLst/>
          </a:prstGeom>
          <a:noFill/>
          <a:ln w="9525" cap="flat" cmpd="sng">
            <a:solidFill>
              <a:schemeClr val="dk2"/>
            </a:solidFill>
            <a:prstDash val="solid"/>
            <a:round/>
            <a:headEnd type="none" w="med" len="med"/>
            <a:tailEnd type="triangle" w="med" len="med"/>
          </a:ln>
        </p:spPr>
      </p:cxnSp>
      <p:cxnSp>
        <p:nvCxnSpPr>
          <p:cNvPr id="1925" name="Google Shape;1925;p160"/>
          <p:cNvCxnSpPr>
            <a:stCxn id="1906" idx="3"/>
            <a:endCxn id="1920" idx="1"/>
          </p:cNvCxnSpPr>
          <p:nvPr/>
        </p:nvCxnSpPr>
        <p:spPr>
          <a:xfrm>
            <a:off x="2053375" y="4239075"/>
            <a:ext cx="428700" cy="0"/>
          </a:xfrm>
          <a:prstGeom prst="straightConnector1">
            <a:avLst/>
          </a:prstGeom>
          <a:noFill/>
          <a:ln w="9525" cap="flat" cmpd="sng">
            <a:solidFill>
              <a:schemeClr val="dk2"/>
            </a:solidFill>
            <a:prstDash val="solid"/>
            <a:round/>
            <a:headEnd type="none" w="med" len="med"/>
            <a:tailEnd type="triangle" w="med" len="med"/>
          </a:ln>
        </p:spPr>
      </p:cxnSp>
      <p:cxnSp>
        <p:nvCxnSpPr>
          <p:cNvPr id="1926" name="Google Shape;1926;p160"/>
          <p:cNvCxnSpPr>
            <a:stCxn id="1907" idx="3"/>
            <a:endCxn id="1921" idx="1"/>
          </p:cNvCxnSpPr>
          <p:nvPr/>
        </p:nvCxnSpPr>
        <p:spPr>
          <a:xfrm>
            <a:off x="2053371" y="4657400"/>
            <a:ext cx="428700" cy="0"/>
          </a:xfrm>
          <a:prstGeom prst="straightConnector1">
            <a:avLst/>
          </a:prstGeom>
          <a:noFill/>
          <a:ln w="9525" cap="flat" cmpd="sng">
            <a:solidFill>
              <a:schemeClr val="dk2"/>
            </a:solidFill>
            <a:prstDash val="solid"/>
            <a:round/>
            <a:headEnd type="none" w="med" len="med"/>
            <a:tailEnd type="triangle" w="med" len="med"/>
          </a:ln>
        </p:spPr>
      </p:cxnSp>
      <p:sp>
        <p:nvSpPr>
          <p:cNvPr id="1927" name="Google Shape;1927;p160"/>
          <p:cNvSpPr/>
          <p:nvPr/>
        </p:nvSpPr>
        <p:spPr>
          <a:xfrm>
            <a:off x="5844925" y="1306275"/>
            <a:ext cx="1153200" cy="373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28" name="Google Shape;1928;p160"/>
          <p:cNvSpPr txBox="1"/>
          <p:nvPr/>
        </p:nvSpPr>
        <p:spPr>
          <a:xfrm>
            <a:off x="5640825" y="998759"/>
            <a:ext cx="1551300" cy="27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a:solidFill>
                  <a:schemeClr val="lt1"/>
                </a:solidFill>
                <a:latin typeface="Lato"/>
                <a:ea typeface="Lato"/>
                <a:cs typeface="Lato"/>
                <a:sym typeface="Lato"/>
              </a:rPr>
              <a:t>Table de hachage</a:t>
            </a:r>
            <a:endParaRPr>
              <a:solidFill>
                <a:schemeClr val="lt1"/>
              </a:solidFill>
              <a:latin typeface="Lato"/>
              <a:ea typeface="Lato"/>
              <a:cs typeface="Lato"/>
              <a:sym typeface="Lato"/>
            </a:endParaRPr>
          </a:p>
        </p:txBody>
      </p:sp>
      <p:sp>
        <p:nvSpPr>
          <p:cNvPr id="1929" name="Google Shape;1929;p160"/>
          <p:cNvSpPr/>
          <p:nvPr/>
        </p:nvSpPr>
        <p:spPr>
          <a:xfrm>
            <a:off x="5906175" y="17757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30" name="Google Shape;1930;p160"/>
          <p:cNvSpPr/>
          <p:nvPr/>
        </p:nvSpPr>
        <p:spPr>
          <a:xfrm>
            <a:off x="5911225" y="214245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31" name="Google Shape;1931;p160"/>
          <p:cNvSpPr/>
          <p:nvPr/>
        </p:nvSpPr>
        <p:spPr>
          <a:xfrm>
            <a:off x="5911225" y="250917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32" name="Google Shape;1932;p160"/>
          <p:cNvSpPr/>
          <p:nvPr/>
        </p:nvSpPr>
        <p:spPr>
          <a:xfrm>
            <a:off x="5911225" y="28759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33" name="Google Shape;1933;p160"/>
          <p:cNvSpPr/>
          <p:nvPr/>
        </p:nvSpPr>
        <p:spPr>
          <a:xfrm>
            <a:off x="5911225" y="32426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000" b="1">
                <a:latin typeface="Lato"/>
                <a:ea typeface="Lato"/>
                <a:cs typeface="Lato"/>
                <a:sym typeface="Lato"/>
              </a:rPr>
              <a:t>k : 75</a:t>
            </a:r>
            <a:endParaRPr sz="1000" b="1">
              <a:latin typeface="Lato"/>
              <a:ea typeface="Lato"/>
              <a:cs typeface="Lato"/>
              <a:sym typeface="Lato"/>
            </a:endParaRPr>
          </a:p>
          <a:p>
            <a:pPr marL="0" lvl="0" indent="0" algn="ctr" rtl="0">
              <a:spcBef>
                <a:spcPts val="0"/>
              </a:spcBef>
              <a:spcAft>
                <a:spcPts val="0"/>
              </a:spcAft>
              <a:buNone/>
            </a:pPr>
            <a:r>
              <a:rPr lang="fr" sz="1000" b="1">
                <a:latin typeface="Lato"/>
                <a:ea typeface="Lato"/>
                <a:cs typeface="Lato"/>
                <a:sym typeface="Lato"/>
              </a:rPr>
              <a:t>v : Paris</a:t>
            </a:r>
            <a:endParaRPr sz="1000" b="1">
              <a:latin typeface="Lato"/>
              <a:ea typeface="Lato"/>
              <a:cs typeface="Lato"/>
              <a:sym typeface="Lato"/>
            </a:endParaRPr>
          </a:p>
        </p:txBody>
      </p:sp>
      <p:sp>
        <p:nvSpPr>
          <p:cNvPr id="1934" name="Google Shape;1934;p160"/>
          <p:cNvSpPr/>
          <p:nvPr/>
        </p:nvSpPr>
        <p:spPr>
          <a:xfrm>
            <a:off x="5906175" y="360935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35" name="Google Shape;1935;p160"/>
          <p:cNvSpPr/>
          <p:nvPr/>
        </p:nvSpPr>
        <p:spPr>
          <a:xfrm>
            <a:off x="5911225" y="397607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36" name="Google Shape;1936;p160"/>
          <p:cNvSpPr/>
          <p:nvPr/>
        </p:nvSpPr>
        <p:spPr>
          <a:xfrm>
            <a:off x="5911225" y="43428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37" name="Google Shape;1937;p160"/>
          <p:cNvSpPr/>
          <p:nvPr/>
        </p:nvSpPr>
        <p:spPr>
          <a:xfrm>
            <a:off x="5906175" y="1385400"/>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latin typeface="Lato"/>
              <a:ea typeface="Lato"/>
              <a:cs typeface="Lato"/>
              <a:sym typeface="Lato"/>
            </a:endParaRPr>
          </a:p>
        </p:txBody>
      </p:sp>
      <p:sp>
        <p:nvSpPr>
          <p:cNvPr id="1938" name="Google Shape;1938;p160"/>
          <p:cNvSpPr/>
          <p:nvPr/>
        </p:nvSpPr>
        <p:spPr>
          <a:xfrm>
            <a:off x="5906175" y="4709525"/>
            <a:ext cx="1020600" cy="3207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latin typeface="Lato"/>
              <a:ea typeface="Lato"/>
              <a:cs typeface="Lato"/>
              <a:sym typeface="Lato"/>
            </a:endParaRPr>
          </a:p>
        </p:txBody>
      </p:sp>
      <p:sp>
        <p:nvSpPr>
          <p:cNvPr id="1939" name="Google Shape;1939;p160"/>
          <p:cNvSpPr txBox="1"/>
          <p:nvPr/>
        </p:nvSpPr>
        <p:spPr>
          <a:xfrm>
            <a:off x="5569400" y="13241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0</a:t>
            </a:r>
            <a:endParaRPr sz="1500">
              <a:solidFill>
                <a:schemeClr val="lt1"/>
              </a:solidFill>
              <a:latin typeface="Lato"/>
              <a:ea typeface="Lato"/>
              <a:cs typeface="Lato"/>
              <a:sym typeface="Lato"/>
            </a:endParaRPr>
          </a:p>
        </p:txBody>
      </p:sp>
      <p:sp>
        <p:nvSpPr>
          <p:cNvPr id="1940" name="Google Shape;1940;p160"/>
          <p:cNvSpPr txBox="1"/>
          <p:nvPr/>
        </p:nvSpPr>
        <p:spPr>
          <a:xfrm>
            <a:off x="5569400" y="17625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1</a:t>
            </a:r>
            <a:endParaRPr sz="1500">
              <a:solidFill>
                <a:schemeClr val="lt1"/>
              </a:solidFill>
              <a:latin typeface="Lato"/>
              <a:ea typeface="Lato"/>
              <a:cs typeface="Lato"/>
              <a:sym typeface="Lato"/>
            </a:endParaRPr>
          </a:p>
        </p:txBody>
      </p:sp>
      <p:sp>
        <p:nvSpPr>
          <p:cNvPr id="1941" name="Google Shape;1941;p160"/>
          <p:cNvSpPr txBox="1"/>
          <p:nvPr/>
        </p:nvSpPr>
        <p:spPr>
          <a:xfrm>
            <a:off x="5569400" y="21292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2</a:t>
            </a:r>
            <a:endParaRPr sz="1500">
              <a:solidFill>
                <a:schemeClr val="lt1"/>
              </a:solidFill>
              <a:latin typeface="Lato"/>
              <a:ea typeface="Lato"/>
              <a:cs typeface="Lato"/>
              <a:sym typeface="Lato"/>
            </a:endParaRPr>
          </a:p>
        </p:txBody>
      </p:sp>
      <p:sp>
        <p:nvSpPr>
          <p:cNvPr id="1942" name="Google Shape;1942;p160"/>
          <p:cNvSpPr txBox="1"/>
          <p:nvPr/>
        </p:nvSpPr>
        <p:spPr>
          <a:xfrm>
            <a:off x="5569400" y="249597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3</a:t>
            </a:r>
            <a:endParaRPr sz="1500">
              <a:solidFill>
                <a:schemeClr val="lt1"/>
              </a:solidFill>
              <a:latin typeface="Lato"/>
              <a:ea typeface="Lato"/>
              <a:cs typeface="Lato"/>
              <a:sym typeface="Lato"/>
            </a:endParaRPr>
          </a:p>
        </p:txBody>
      </p:sp>
      <p:sp>
        <p:nvSpPr>
          <p:cNvPr id="1943" name="Google Shape;1943;p160"/>
          <p:cNvSpPr txBox="1"/>
          <p:nvPr/>
        </p:nvSpPr>
        <p:spPr>
          <a:xfrm>
            <a:off x="5569400" y="286270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4</a:t>
            </a:r>
            <a:endParaRPr sz="1500">
              <a:solidFill>
                <a:schemeClr val="lt1"/>
              </a:solidFill>
              <a:latin typeface="Lato"/>
              <a:ea typeface="Lato"/>
              <a:cs typeface="Lato"/>
              <a:sym typeface="Lato"/>
            </a:endParaRPr>
          </a:p>
        </p:txBody>
      </p:sp>
      <p:sp>
        <p:nvSpPr>
          <p:cNvPr id="1944" name="Google Shape;1944;p160"/>
          <p:cNvSpPr txBox="1"/>
          <p:nvPr/>
        </p:nvSpPr>
        <p:spPr>
          <a:xfrm>
            <a:off x="5569400" y="32294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5</a:t>
            </a:r>
            <a:endParaRPr sz="1500">
              <a:solidFill>
                <a:schemeClr val="lt1"/>
              </a:solidFill>
              <a:latin typeface="Lato"/>
              <a:ea typeface="Lato"/>
              <a:cs typeface="Lato"/>
              <a:sym typeface="Lato"/>
            </a:endParaRPr>
          </a:p>
        </p:txBody>
      </p:sp>
      <p:sp>
        <p:nvSpPr>
          <p:cNvPr id="1945" name="Google Shape;1945;p160"/>
          <p:cNvSpPr txBox="1"/>
          <p:nvPr/>
        </p:nvSpPr>
        <p:spPr>
          <a:xfrm>
            <a:off x="5569400" y="359615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6</a:t>
            </a:r>
            <a:endParaRPr sz="1500">
              <a:solidFill>
                <a:schemeClr val="lt1"/>
              </a:solidFill>
              <a:latin typeface="Lato"/>
              <a:ea typeface="Lato"/>
              <a:cs typeface="Lato"/>
              <a:sym typeface="Lato"/>
            </a:endParaRPr>
          </a:p>
        </p:txBody>
      </p:sp>
      <p:sp>
        <p:nvSpPr>
          <p:cNvPr id="1946" name="Google Shape;1946;p160"/>
          <p:cNvSpPr txBox="1"/>
          <p:nvPr/>
        </p:nvSpPr>
        <p:spPr>
          <a:xfrm>
            <a:off x="5569400" y="396287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7</a:t>
            </a:r>
            <a:endParaRPr sz="1500">
              <a:solidFill>
                <a:schemeClr val="lt1"/>
              </a:solidFill>
              <a:latin typeface="Lato"/>
              <a:ea typeface="Lato"/>
              <a:cs typeface="Lato"/>
              <a:sym typeface="Lato"/>
            </a:endParaRPr>
          </a:p>
        </p:txBody>
      </p:sp>
      <p:sp>
        <p:nvSpPr>
          <p:cNvPr id="1947" name="Google Shape;1947;p160"/>
          <p:cNvSpPr txBox="1"/>
          <p:nvPr/>
        </p:nvSpPr>
        <p:spPr>
          <a:xfrm>
            <a:off x="5569400" y="4329600"/>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8</a:t>
            </a:r>
            <a:endParaRPr sz="1500">
              <a:solidFill>
                <a:schemeClr val="lt1"/>
              </a:solidFill>
              <a:latin typeface="Lato"/>
              <a:ea typeface="Lato"/>
              <a:cs typeface="Lato"/>
              <a:sym typeface="Lato"/>
            </a:endParaRPr>
          </a:p>
        </p:txBody>
      </p:sp>
      <p:sp>
        <p:nvSpPr>
          <p:cNvPr id="1948" name="Google Shape;1948;p160"/>
          <p:cNvSpPr txBox="1"/>
          <p:nvPr/>
        </p:nvSpPr>
        <p:spPr>
          <a:xfrm>
            <a:off x="5569400" y="4696325"/>
            <a:ext cx="224400" cy="34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1500">
                <a:solidFill>
                  <a:schemeClr val="lt1"/>
                </a:solidFill>
                <a:latin typeface="Lato"/>
                <a:ea typeface="Lato"/>
                <a:cs typeface="Lato"/>
                <a:sym typeface="Lato"/>
              </a:rPr>
              <a:t>9</a:t>
            </a:r>
            <a:endParaRPr sz="1500">
              <a:solidFill>
                <a:schemeClr val="lt1"/>
              </a:solidFill>
              <a:latin typeface="Lato"/>
              <a:ea typeface="Lato"/>
              <a:cs typeface="Lato"/>
              <a:sym typeface="Lato"/>
            </a:endParaRPr>
          </a:p>
        </p:txBody>
      </p:sp>
      <p:sp>
        <p:nvSpPr>
          <p:cNvPr id="1949" name="Google Shape;1949;p160"/>
          <p:cNvSpPr/>
          <p:nvPr/>
        </p:nvSpPr>
        <p:spPr>
          <a:xfrm>
            <a:off x="3809168" y="1592025"/>
            <a:ext cx="1209300" cy="4083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 de capacité</a:t>
            </a:r>
            <a:endParaRPr sz="1200" b="1">
              <a:latin typeface="Lato"/>
              <a:ea typeface="Lato"/>
              <a:cs typeface="Lato"/>
              <a:sym typeface="Lato"/>
            </a:endParaRPr>
          </a:p>
        </p:txBody>
      </p:sp>
      <p:sp>
        <p:nvSpPr>
          <p:cNvPr id="1950" name="Google Shape;1950;p160"/>
          <p:cNvSpPr/>
          <p:nvPr/>
        </p:nvSpPr>
        <p:spPr>
          <a:xfrm>
            <a:off x="3835993" y="3616600"/>
            <a:ext cx="1209300" cy="408300"/>
          </a:xfrm>
          <a:prstGeom prst="roundRect">
            <a:avLst>
              <a:gd name="adj" fmla="val 16667"/>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200" b="1">
                <a:latin typeface="Lato"/>
                <a:ea typeface="Lato"/>
                <a:cs typeface="Lato"/>
                <a:sym typeface="Lato"/>
              </a:rPr>
              <a:t>% 10</a:t>
            </a:r>
            <a:endParaRPr sz="1200" b="1">
              <a:latin typeface="Lato"/>
              <a:ea typeface="Lato"/>
              <a:cs typeface="Lato"/>
              <a:sym typeface="Lato"/>
            </a:endParaRPr>
          </a:p>
        </p:txBody>
      </p:sp>
      <p:cxnSp>
        <p:nvCxnSpPr>
          <p:cNvPr id="1951" name="Google Shape;1951;p160"/>
          <p:cNvCxnSpPr>
            <a:stCxn id="1917" idx="3"/>
            <a:endCxn id="1950" idx="1"/>
          </p:cNvCxnSpPr>
          <p:nvPr/>
        </p:nvCxnSpPr>
        <p:spPr>
          <a:xfrm>
            <a:off x="3344962" y="2984100"/>
            <a:ext cx="491100" cy="836700"/>
          </a:xfrm>
          <a:prstGeom prst="straightConnector1">
            <a:avLst/>
          </a:prstGeom>
          <a:noFill/>
          <a:ln w="19050" cap="flat" cmpd="sng">
            <a:solidFill>
              <a:srgbClr val="FF0000"/>
            </a:solidFill>
            <a:prstDash val="solid"/>
            <a:round/>
            <a:headEnd type="none" w="med" len="med"/>
            <a:tailEnd type="triangle" w="med" len="med"/>
          </a:ln>
        </p:spPr>
      </p:cxnSp>
      <p:cxnSp>
        <p:nvCxnSpPr>
          <p:cNvPr id="1952" name="Google Shape;1952;p160"/>
          <p:cNvCxnSpPr>
            <a:stCxn id="1950" idx="3"/>
            <a:endCxn id="1944" idx="1"/>
          </p:cNvCxnSpPr>
          <p:nvPr/>
        </p:nvCxnSpPr>
        <p:spPr>
          <a:xfrm rot="10800000" flipH="1">
            <a:off x="5045293" y="3402850"/>
            <a:ext cx="524100" cy="417900"/>
          </a:xfrm>
          <a:prstGeom prst="straightConnector1">
            <a:avLst/>
          </a:prstGeom>
          <a:noFill/>
          <a:ln w="19050" cap="flat" cmpd="sng">
            <a:solidFill>
              <a:srgbClr val="FF0000"/>
            </a:solidFill>
            <a:prstDash val="solid"/>
            <a:round/>
            <a:headEnd type="none" w="med" len="med"/>
            <a:tailEnd type="triangle" w="med" len="med"/>
          </a:ln>
        </p:spPr>
      </p:cxn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1410</Words>
  <Application>Microsoft Office PowerPoint</Application>
  <PresentationFormat>Affichage à l'écran (16:9)</PresentationFormat>
  <Paragraphs>493</Paragraphs>
  <Slides>27</Slides>
  <Notes>27</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27</vt:i4>
      </vt:variant>
    </vt:vector>
  </HeadingPairs>
  <TitlesOfParts>
    <vt:vector size="31" baseType="lpstr">
      <vt:lpstr>Arial</vt:lpstr>
      <vt:lpstr>Montserrat</vt:lpstr>
      <vt:lpstr>Lato</vt:lpstr>
      <vt:lpstr>Focus</vt:lpstr>
      <vt:lpstr>Cours 6 : Distribution de données via une table de hachage distribuée et tables de hachage dynamique</vt:lpstr>
      <vt:lpstr>Introduction</vt:lpstr>
      <vt:lpstr>Introduction</vt:lpstr>
      <vt:lpstr>Rappel sur les tables de hachage</vt:lpstr>
      <vt:lpstr>Création d’une table de hachage en C#</vt:lpstr>
      <vt:lpstr>Une table de hachage</vt:lpstr>
      <vt:lpstr>Une table de hachage</vt:lpstr>
      <vt:lpstr>Une table de hachage</vt:lpstr>
      <vt:lpstr>Une table de hachage</vt:lpstr>
      <vt:lpstr>Une table de hachage</vt:lpstr>
      <vt:lpstr>Une table de hachage</vt:lpstr>
      <vt:lpstr>Une table de hachage</vt:lpstr>
      <vt:lpstr>Une table de hachage</vt:lpstr>
      <vt:lpstr>Une table de hachage</vt:lpstr>
      <vt:lpstr>Google File System (GFS)</vt:lpstr>
      <vt:lpstr>Création d’une table de hachage en C#</vt:lpstr>
      <vt:lpstr>Hadoop et Map-Reduce</vt:lpstr>
      <vt:lpstr>Table de Hachage Distribuée</vt:lpstr>
      <vt:lpstr>Hachage des clés</vt:lpstr>
      <vt:lpstr>Redondance et Tolérance aux Pannes</vt:lpstr>
      <vt:lpstr>Tables de Hachage Dynamiques</vt:lpstr>
      <vt:lpstr>Table de hachage dynamiques</vt:lpstr>
      <vt:lpstr>Table de hachage dynamiques</vt:lpstr>
      <vt:lpstr>Table de hachage dynamiques</vt:lpstr>
      <vt:lpstr>Conclusion</vt:lpstr>
      <vt:lpstr>TP-Projet : Réalisation d’une table de hachage distribuée sur les données de MongoDB</vt:lpstr>
      <vt:lpstr>Une table de hachage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6 : Distribution de données via une table de hachage distribuée et tables de hachage dynamique</dc:title>
  <cp:lastModifiedBy>Yann FORNIER</cp:lastModifiedBy>
  <cp:revision>1</cp:revision>
  <dcterms:modified xsi:type="dcterms:W3CDTF">2023-12-06T07:53:34Z</dcterms:modified>
</cp:coreProperties>
</file>