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53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a:p>
        </p:txBody>
      </p:sp>
      <p:sp>
        <p:nvSpPr>
          <p:cNvPr id="4" name="Text 1"/>
          <p:cNvSpPr/>
          <p:nvPr/>
        </p:nvSpPr>
        <p:spPr>
          <a:xfrm>
            <a:off x="6319599" y="1907024"/>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Découvrez le monde des IDE</a:t>
            </a:r>
            <a:endParaRPr lang="en-US" sz="5249" dirty="0"/>
          </a:p>
        </p:txBody>
      </p:sp>
      <p:sp>
        <p:nvSpPr>
          <p:cNvPr id="5" name="Text 2"/>
          <p:cNvSpPr/>
          <p:nvPr/>
        </p:nvSpPr>
        <p:spPr>
          <a:xfrm>
            <a:off x="6319599" y="3906679"/>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 environnements de développement intégrés (IDE) sont des outils de développement de logiciels indispensables pour tout programmeur. Dans cette présentation, nous allons explorer les différents types d'IDE, comment ils fonctionnent et pourquoi leur utilisation peut rendre vos projets de programmation plus faciles et plus efficaces.</a:t>
            </a:r>
            <a:endParaRPr lang="en-US" sz="1750" dirty="0"/>
          </a:p>
        </p:txBody>
      </p:sp>
      <p:sp>
        <p:nvSpPr>
          <p:cNvPr id="6" name="Shape 3"/>
          <p:cNvSpPr/>
          <p:nvPr/>
        </p:nvSpPr>
        <p:spPr>
          <a:xfrm>
            <a:off x="6319599" y="5950268"/>
            <a:ext cx="355402" cy="355402"/>
          </a:xfrm>
          <a:prstGeom prst="roundRect">
            <a:avLst>
              <a:gd name="adj" fmla="val 25726039"/>
            </a:avLst>
          </a:prstGeom>
          <a:noFill/>
          <a:ln w="7620">
            <a:solidFill>
              <a:srgbClr val="FFFFFF"/>
            </a:solidFill>
            <a:prstDash val="solid"/>
          </a:ln>
        </p:spPr>
        <p:txBody>
          <a:bodyPr/>
          <a:lstStyle/>
          <a:p>
            <a:endParaRPr lang="fr-FR"/>
          </a:p>
        </p:txBody>
      </p:sp>
      <p:pic>
        <p:nvPicPr>
          <p:cNvPr id="9" name="Image 2"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692">
            <a:solidFill>
              <a:srgbClr val="FFFFFF">
                <a:alpha val="64000"/>
              </a:srgbClr>
            </a:solidFill>
            <a:prstDash val="solid"/>
          </a:ln>
        </p:spPr>
        <p:txBody>
          <a:bodyPr/>
          <a:lstStyle/>
          <a:p>
            <a:endParaRPr lang="fr-FR"/>
          </a:p>
        </p:txBody>
      </p:sp>
      <p:sp>
        <p:nvSpPr>
          <p:cNvPr id="4" name="Text 1"/>
          <p:cNvSpPr/>
          <p:nvPr/>
        </p:nvSpPr>
        <p:spPr>
          <a:xfrm>
            <a:off x="2091214" y="1925479"/>
            <a:ext cx="4399121" cy="687348"/>
          </a:xfrm>
          <a:prstGeom prst="rect">
            <a:avLst/>
          </a:prstGeom>
          <a:noFill/>
          <a:ln/>
        </p:spPr>
        <p:txBody>
          <a:bodyPr wrap="none" rtlCol="0" anchor="t"/>
          <a:lstStyle/>
          <a:p>
            <a:pPr marL="0" indent="0">
              <a:lnSpc>
                <a:spcPts val="5412"/>
              </a:lnSpc>
              <a:buNone/>
            </a:pPr>
            <a:r>
              <a:rPr lang="en-US" sz="4330" dirty="0">
                <a:solidFill>
                  <a:srgbClr val="312F2B"/>
                </a:solidFill>
                <a:latin typeface="Gelasio" pitchFamily="34" charset="0"/>
                <a:ea typeface="Gelasio" pitchFamily="34" charset="-122"/>
                <a:cs typeface="Gelasio" pitchFamily="34" charset="-120"/>
              </a:rPr>
              <a:t>Types d'IDE</a:t>
            </a:r>
            <a:endParaRPr lang="en-US" sz="4330" dirty="0"/>
          </a:p>
        </p:txBody>
      </p:sp>
      <p:sp>
        <p:nvSpPr>
          <p:cNvPr id="5" name="Shape 2"/>
          <p:cNvSpPr/>
          <p:nvPr/>
        </p:nvSpPr>
        <p:spPr>
          <a:xfrm>
            <a:off x="2091214" y="3114556"/>
            <a:ext cx="494824" cy="494824"/>
          </a:xfrm>
          <a:prstGeom prst="roundRect">
            <a:avLst>
              <a:gd name="adj" fmla="val 20003"/>
            </a:avLst>
          </a:prstGeom>
          <a:solidFill>
            <a:srgbClr val="E8E8E3"/>
          </a:solidFill>
          <a:ln w="13692">
            <a:solidFill>
              <a:srgbClr val="D1D1C7"/>
            </a:solidFill>
            <a:prstDash val="solid"/>
          </a:ln>
        </p:spPr>
        <p:txBody>
          <a:bodyPr/>
          <a:lstStyle/>
          <a:p>
            <a:endParaRPr lang="fr-FR"/>
          </a:p>
        </p:txBody>
      </p:sp>
      <p:sp>
        <p:nvSpPr>
          <p:cNvPr id="6" name="Text 3"/>
          <p:cNvSpPr/>
          <p:nvPr/>
        </p:nvSpPr>
        <p:spPr>
          <a:xfrm>
            <a:off x="2270046" y="3155752"/>
            <a:ext cx="137160" cy="412313"/>
          </a:xfrm>
          <a:prstGeom prst="rect">
            <a:avLst/>
          </a:prstGeom>
          <a:noFill/>
          <a:ln/>
        </p:spPr>
        <p:txBody>
          <a:bodyPr wrap="none" rtlCol="0" anchor="t"/>
          <a:lstStyle/>
          <a:p>
            <a:pPr marL="0" indent="0" algn="ctr">
              <a:lnSpc>
                <a:spcPts val="3247"/>
              </a:lnSpc>
              <a:buNone/>
            </a:pPr>
            <a:r>
              <a:rPr lang="en-US" sz="2598" dirty="0">
                <a:solidFill>
                  <a:srgbClr val="272525"/>
                </a:solidFill>
                <a:latin typeface="Gelasio" pitchFamily="34" charset="0"/>
                <a:ea typeface="Gelasio" pitchFamily="34" charset="-122"/>
                <a:cs typeface="Gelasio" pitchFamily="34" charset="-120"/>
              </a:rPr>
              <a:t>1</a:t>
            </a:r>
            <a:endParaRPr lang="en-US" sz="2598" dirty="0"/>
          </a:p>
        </p:txBody>
      </p:sp>
      <p:sp>
        <p:nvSpPr>
          <p:cNvPr id="7" name="Text 4"/>
          <p:cNvSpPr/>
          <p:nvPr/>
        </p:nvSpPr>
        <p:spPr>
          <a:xfrm>
            <a:off x="2805946" y="3190161"/>
            <a:ext cx="2199561" cy="343614"/>
          </a:xfrm>
          <a:prstGeom prst="rect">
            <a:avLst/>
          </a:prstGeom>
          <a:noFill/>
          <a:ln/>
        </p:spPr>
        <p:txBody>
          <a:bodyPr wrap="none" rtlCol="0" anchor="t"/>
          <a:lstStyle/>
          <a:p>
            <a:pPr marL="0" indent="0">
              <a:lnSpc>
                <a:spcPts val="2706"/>
              </a:lnSpc>
              <a:buNone/>
            </a:pPr>
            <a:r>
              <a:rPr lang="en-US" sz="2165" dirty="0">
                <a:solidFill>
                  <a:srgbClr val="272525"/>
                </a:solidFill>
                <a:latin typeface="Gelasio" pitchFamily="34" charset="0"/>
                <a:ea typeface="Gelasio" pitchFamily="34" charset="-122"/>
                <a:cs typeface="Gelasio" pitchFamily="34" charset="-120"/>
              </a:rPr>
              <a:t>Basique</a:t>
            </a:r>
            <a:endParaRPr lang="en-US" sz="2165" dirty="0"/>
          </a:p>
        </p:txBody>
      </p:sp>
      <p:sp>
        <p:nvSpPr>
          <p:cNvPr id="8" name="Text 5"/>
          <p:cNvSpPr/>
          <p:nvPr/>
        </p:nvSpPr>
        <p:spPr>
          <a:xfrm>
            <a:off x="2805946" y="3753683"/>
            <a:ext cx="2621280" cy="3166467"/>
          </a:xfrm>
          <a:prstGeom prst="rect">
            <a:avLst/>
          </a:prstGeom>
          <a:noFill/>
          <a:ln/>
        </p:spPr>
        <p:txBody>
          <a:bodyPr wrap="square" rtlCol="0" anchor="t"/>
          <a:lstStyle/>
          <a:p>
            <a:pPr marL="0" indent="0">
              <a:lnSpc>
                <a:spcPts val="2771"/>
              </a:lnSpc>
              <a:buNone/>
            </a:pPr>
            <a:r>
              <a:rPr lang="en-US" sz="1732" dirty="0">
                <a:solidFill>
                  <a:srgbClr val="272525"/>
                </a:solidFill>
                <a:latin typeface="Lato" pitchFamily="34" charset="0"/>
                <a:ea typeface="Lato" pitchFamily="34" charset="-122"/>
                <a:cs typeface="Lato" pitchFamily="34" charset="-120"/>
              </a:rPr>
              <a:t>Ces IDE offrent des fonctionnalités très basiques, telles qu'un éditeur de code et la colorisation syntaxique. Parfait pour les débutants et ceux qui préfèrent les environnements de programmation épurés.</a:t>
            </a:r>
            <a:endParaRPr lang="en-US" sz="1732" dirty="0"/>
          </a:p>
        </p:txBody>
      </p:sp>
      <p:sp>
        <p:nvSpPr>
          <p:cNvPr id="9" name="Shape 6"/>
          <p:cNvSpPr/>
          <p:nvPr/>
        </p:nvSpPr>
        <p:spPr>
          <a:xfrm>
            <a:off x="5647134" y="3114556"/>
            <a:ext cx="494824" cy="494824"/>
          </a:xfrm>
          <a:prstGeom prst="roundRect">
            <a:avLst>
              <a:gd name="adj" fmla="val 20003"/>
            </a:avLst>
          </a:prstGeom>
          <a:solidFill>
            <a:srgbClr val="E8E8E3"/>
          </a:solidFill>
          <a:ln w="13692">
            <a:solidFill>
              <a:srgbClr val="D1D1C7"/>
            </a:solidFill>
            <a:prstDash val="solid"/>
          </a:ln>
        </p:spPr>
        <p:txBody>
          <a:bodyPr/>
          <a:lstStyle/>
          <a:p>
            <a:endParaRPr lang="fr-FR"/>
          </a:p>
        </p:txBody>
      </p:sp>
      <p:sp>
        <p:nvSpPr>
          <p:cNvPr id="10" name="Text 7"/>
          <p:cNvSpPr/>
          <p:nvPr/>
        </p:nvSpPr>
        <p:spPr>
          <a:xfrm>
            <a:off x="5803106" y="3155752"/>
            <a:ext cx="182880" cy="412313"/>
          </a:xfrm>
          <a:prstGeom prst="rect">
            <a:avLst/>
          </a:prstGeom>
          <a:noFill/>
          <a:ln/>
        </p:spPr>
        <p:txBody>
          <a:bodyPr wrap="none" rtlCol="0" anchor="t"/>
          <a:lstStyle/>
          <a:p>
            <a:pPr marL="0" indent="0" algn="ctr">
              <a:lnSpc>
                <a:spcPts val="3247"/>
              </a:lnSpc>
              <a:buNone/>
            </a:pPr>
            <a:r>
              <a:rPr lang="en-US" sz="2598" dirty="0">
                <a:solidFill>
                  <a:srgbClr val="272525"/>
                </a:solidFill>
                <a:latin typeface="Gelasio" pitchFamily="34" charset="0"/>
                <a:ea typeface="Gelasio" pitchFamily="34" charset="-122"/>
                <a:cs typeface="Gelasio" pitchFamily="34" charset="-120"/>
              </a:rPr>
              <a:t>2</a:t>
            </a:r>
            <a:endParaRPr lang="en-US" sz="2598" dirty="0"/>
          </a:p>
        </p:txBody>
      </p:sp>
      <p:sp>
        <p:nvSpPr>
          <p:cNvPr id="11" name="Text 8"/>
          <p:cNvSpPr/>
          <p:nvPr/>
        </p:nvSpPr>
        <p:spPr>
          <a:xfrm>
            <a:off x="6361867" y="3190161"/>
            <a:ext cx="2199561" cy="343614"/>
          </a:xfrm>
          <a:prstGeom prst="rect">
            <a:avLst/>
          </a:prstGeom>
          <a:noFill/>
          <a:ln/>
        </p:spPr>
        <p:txBody>
          <a:bodyPr wrap="none" rtlCol="0" anchor="t"/>
          <a:lstStyle/>
          <a:p>
            <a:pPr marL="0" indent="0">
              <a:lnSpc>
                <a:spcPts val="2706"/>
              </a:lnSpc>
              <a:buNone/>
            </a:pPr>
            <a:r>
              <a:rPr lang="en-US" sz="2165" dirty="0">
                <a:solidFill>
                  <a:srgbClr val="272525"/>
                </a:solidFill>
                <a:latin typeface="Gelasio" pitchFamily="34" charset="0"/>
                <a:ea typeface="Gelasio" pitchFamily="34" charset="-122"/>
                <a:cs typeface="Gelasio" pitchFamily="34" charset="-120"/>
              </a:rPr>
              <a:t>Avancé</a:t>
            </a:r>
            <a:endParaRPr lang="en-US" sz="2165" dirty="0"/>
          </a:p>
        </p:txBody>
      </p:sp>
      <p:sp>
        <p:nvSpPr>
          <p:cNvPr id="12" name="Text 9"/>
          <p:cNvSpPr/>
          <p:nvPr/>
        </p:nvSpPr>
        <p:spPr>
          <a:xfrm>
            <a:off x="6361867" y="3753683"/>
            <a:ext cx="2621280" cy="3870127"/>
          </a:xfrm>
          <a:prstGeom prst="rect">
            <a:avLst/>
          </a:prstGeom>
          <a:noFill/>
          <a:ln/>
        </p:spPr>
        <p:txBody>
          <a:bodyPr wrap="square" rtlCol="0" anchor="t"/>
          <a:lstStyle/>
          <a:p>
            <a:pPr marL="0" indent="0">
              <a:lnSpc>
                <a:spcPts val="2771"/>
              </a:lnSpc>
              <a:buNone/>
            </a:pPr>
            <a:r>
              <a:rPr lang="en-US" sz="1732" dirty="0">
                <a:solidFill>
                  <a:srgbClr val="272525"/>
                </a:solidFill>
                <a:latin typeface="Lato" pitchFamily="34" charset="0"/>
                <a:ea typeface="Lato" pitchFamily="34" charset="-122"/>
                <a:cs typeface="Lato" pitchFamily="34" charset="-120"/>
              </a:rPr>
              <a:t>Ces IDE offrent des fonctionnalités plus avancées telles que la complétion de code, la refacturation, le débogage, la gestion de version et bien plus encore. Ils sont utiles pour les projets de taille moyenne et grande et pour les programmeurs expérimentés.</a:t>
            </a:r>
            <a:endParaRPr lang="en-US" sz="1732" dirty="0"/>
          </a:p>
        </p:txBody>
      </p:sp>
      <p:sp>
        <p:nvSpPr>
          <p:cNvPr id="13" name="Shape 10"/>
          <p:cNvSpPr/>
          <p:nvPr/>
        </p:nvSpPr>
        <p:spPr>
          <a:xfrm>
            <a:off x="9203055" y="3114556"/>
            <a:ext cx="494824" cy="494824"/>
          </a:xfrm>
          <a:prstGeom prst="roundRect">
            <a:avLst>
              <a:gd name="adj" fmla="val 20003"/>
            </a:avLst>
          </a:prstGeom>
          <a:solidFill>
            <a:srgbClr val="E8E8E3"/>
          </a:solidFill>
          <a:ln w="13692">
            <a:solidFill>
              <a:srgbClr val="D1D1C7"/>
            </a:solidFill>
            <a:prstDash val="solid"/>
          </a:ln>
        </p:spPr>
        <p:txBody>
          <a:bodyPr/>
          <a:lstStyle/>
          <a:p>
            <a:endParaRPr lang="fr-FR"/>
          </a:p>
        </p:txBody>
      </p:sp>
      <p:sp>
        <p:nvSpPr>
          <p:cNvPr id="14" name="Text 11"/>
          <p:cNvSpPr/>
          <p:nvPr/>
        </p:nvSpPr>
        <p:spPr>
          <a:xfrm>
            <a:off x="9359027" y="3155752"/>
            <a:ext cx="182880" cy="412313"/>
          </a:xfrm>
          <a:prstGeom prst="rect">
            <a:avLst/>
          </a:prstGeom>
          <a:noFill/>
          <a:ln/>
        </p:spPr>
        <p:txBody>
          <a:bodyPr wrap="none" rtlCol="0" anchor="t"/>
          <a:lstStyle/>
          <a:p>
            <a:pPr marL="0" indent="0" algn="ctr">
              <a:lnSpc>
                <a:spcPts val="3247"/>
              </a:lnSpc>
              <a:buNone/>
            </a:pPr>
            <a:r>
              <a:rPr lang="en-US" sz="2598" dirty="0">
                <a:solidFill>
                  <a:srgbClr val="272525"/>
                </a:solidFill>
                <a:latin typeface="Gelasio" pitchFamily="34" charset="0"/>
                <a:ea typeface="Gelasio" pitchFamily="34" charset="-122"/>
                <a:cs typeface="Gelasio" pitchFamily="34" charset="-120"/>
              </a:rPr>
              <a:t>3</a:t>
            </a:r>
            <a:endParaRPr lang="en-US" sz="2598" dirty="0"/>
          </a:p>
        </p:txBody>
      </p:sp>
      <p:sp>
        <p:nvSpPr>
          <p:cNvPr id="15" name="Text 12"/>
          <p:cNvSpPr/>
          <p:nvPr/>
        </p:nvSpPr>
        <p:spPr>
          <a:xfrm>
            <a:off x="9917787" y="3190161"/>
            <a:ext cx="2199561" cy="343614"/>
          </a:xfrm>
          <a:prstGeom prst="rect">
            <a:avLst/>
          </a:prstGeom>
          <a:noFill/>
          <a:ln/>
        </p:spPr>
        <p:txBody>
          <a:bodyPr wrap="none" rtlCol="0" anchor="t"/>
          <a:lstStyle/>
          <a:p>
            <a:pPr marL="0" indent="0">
              <a:lnSpc>
                <a:spcPts val="2706"/>
              </a:lnSpc>
              <a:buNone/>
            </a:pPr>
            <a:r>
              <a:rPr lang="en-US" sz="2165" dirty="0">
                <a:solidFill>
                  <a:srgbClr val="272525"/>
                </a:solidFill>
                <a:latin typeface="Gelasio" pitchFamily="34" charset="0"/>
                <a:ea typeface="Gelasio" pitchFamily="34" charset="-122"/>
                <a:cs typeface="Gelasio" pitchFamily="34" charset="-120"/>
              </a:rPr>
              <a:t>Spécialisé</a:t>
            </a:r>
            <a:endParaRPr lang="en-US" sz="2165" dirty="0"/>
          </a:p>
        </p:txBody>
      </p:sp>
      <p:sp>
        <p:nvSpPr>
          <p:cNvPr id="16" name="Text 13"/>
          <p:cNvSpPr/>
          <p:nvPr/>
        </p:nvSpPr>
        <p:spPr>
          <a:xfrm>
            <a:off x="9917787" y="3753683"/>
            <a:ext cx="2621280" cy="3870127"/>
          </a:xfrm>
          <a:prstGeom prst="rect">
            <a:avLst/>
          </a:prstGeom>
          <a:noFill/>
          <a:ln/>
        </p:spPr>
        <p:txBody>
          <a:bodyPr wrap="square" rtlCol="0" anchor="t"/>
          <a:lstStyle/>
          <a:p>
            <a:pPr marL="0" indent="0">
              <a:lnSpc>
                <a:spcPts val="2771"/>
              </a:lnSpc>
              <a:buNone/>
            </a:pPr>
            <a:r>
              <a:rPr lang="en-US" sz="1732" dirty="0">
                <a:solidFill>
                  <a:srgbClr val="272525"/>
                </a:solidFill>
                <a:latin typeface="Lato" pitchFamily="34" charset="0"/>
                <a:ea typeface="Lato" pitchFamily="34" charset="-122"/>
                <a:cs typeface="Lato" pitchFamily="34" charset="-120"/>
              </a:rPr>
              <a:t>Ces IDE sont conçus pour un langage de programmation spécifique ou une plateforme. Ils offrent des fonctionnalités adaptées pour des développeurs spécifiques tels que pour les développeurs Web, les développeurs mobiles, les développeurs de jeux, etc.</a:t>
            </a:r>
            <a:endParaRPr lang="en-US" sz="1732" dirty="0"/>
          </a:p>
        </p:txBody>
      </p:sp>
      <p:pic>
        <p:nvPicPr>
          <p:cNvPr id="17" name="Image 1" descr="preencoded.png"/>
          <p:cNvPicPr>
            <a:picLocks noChangeAspect="1"/>
          </p:cNvPicPr>
          <p:nvPr/>
        </p:nvPicPr>
        <p:blipFill>
          <a:blip r:embed="rId4"/>
          <a:stretch>
            <a:fillRect/>
          </a:stretch>
        </p:blipFill>
        <p:spPr>
          <a:xfrm>
            <a:off x="0" y="0"/>
            <a:ext cx="14630400" cy="13196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731573"/>
          </a:xfrm>
          <a:prstGeom prst="rect">
            <a:avLst/>
          </a:prstGeom>
          <a:solidFill>
            <a:srgbClr val="FFFFFF">
              <a:alpha val="75000"/>
            </a:srgbClr>
          </a:solidFill>
          <a:ln w="9644">
            <a:solidFill>
              <a:srgbClr val="FFFFFF">
                <a:alpha val="64000"/>
              </a:srgbClr>
            </a:solidFill>
            <a:prstDash val="solid"/>
          </a:ln>
        </p:spPr>
        <p:txBody>
          <a:bodyPr/>
          <a:lstStyle/>
          <a:p>
            <a:endParaRPr lang="fr-FR"/>
          </a:p>
        </p:txBody>
      </p:sp>
      <p:sp>
        <p:nvSpPr>
          <p:cNvPr id="4" name="Text 1"/>
          <p:cNvSpPr/>
          <p:nvPr/>
        </p:nvSpPr>
        <p:spPr>
          <a:xfrm>
            <a:off x="3621167" y="427673"/>
            <a:ext cx="4320540" cy="486013"/>
          </a:xfrm>
          <a:prstGeom prst="rect">
            <a:avLst/>
          </a:prstGeom>
          <a:noFill/>
          <a:ln/>
        </p:spPr>
        <p:txBody>
          <a:bodyPr wrap="none" rtlCol="0" anchor="t"/>
          <a:lstStyle/>
          <a:p>
            <a:pPr marL="0" indent="0">
              <a:lnSpc>
                <a:spcPts val="3827"/>
              </a:lnSpc>
              <a:buNone/>
            </a:pPr>
            <a:r>
              <a:rPr lang="en-US" sz="3062" dirty="0">
                <a:solidFill>
                  <a:srgbClr val="312F2B"/>
                </a:solidFill>
                <a:latin typeface="Gelasio" pitchFamily="34" charset="0"/>
                <a:ea typeface="Gelasio" pitchFamily="34" charset="-122"/>
                <a:cs typeface="Gelasio" pitchFamily="34" charset="-120"/>
              </a:rPr>
              <a:t>Fonctionnement des IDE</a:t>
            </a:r>
            <a:endParaRPr lang="en-US" sz="3062" dirty="0"/>
          </a:p>
        </p:txBody>
      </p:sp>
      <p:pic>
        <p:nvPicPr>
          <p:cNvPr id="5" name="Image 1" descr="preencoded.png"/>
          <p:cNvPicPr>
            <a:picLocks noChangeAspect="1"/>
          </p:cNvPicPr>
          <p:nvPr/>
        </p:nvPicPr>
        <p:blipFill>
          <a:blip r:embed="rId4"/>
          <a:stretch>
            <a:fillRect/>
          </a:stretch>
        </p:blipFill>
        <p:spPr>
          <a:xfrm>
            <a:off x="3621167" y="1224677"/>
            <a:ext cx="3577352" cy="2210872"/>
          </a:xfrm>
          <a:prstGeom prst="rect">
            <a:avLst/>
          </a:prstGeom>
        </p:spPr>
      </p:pic>
      <p:sp>
        <p:nvSpPr>
          <p:cNvPr id="6" name="Text 2"/>
          <p:cNvSpPr/>
          <p:nvPr/>
        </p:nvSpPr>
        <p:spPr>
          <a:xfrm>
            <a:off x="3621167" y="3629858"/>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Workflow</a:t>
            </a:r>
            <a:endParaRPr lang="en-US" sz="1531" dirty="0"/>
          </a:p>
        </p:txBody>
      </p:sp>
      <p:sp>
        <p:nvSpPr>
          <p:cNvPr id="7" name="Text 3"/>
          <p:cNvSpPr/>
          <p:nvPr/>
        </p:nvSpPr>
        <p:spPr>
          <a:xfrm>
            <a:off x="3621167" y="4028361"/>
            <a:ext cx="3577352" cy="1243608"/>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Les IDE vous permettent de créer, modifier, déboguer et compiler du code à partir d'une même interface utilisateur. Vous pouvez également explorer les fichiers de projet, les bibliothèques de code et les ressources graphiques facilement.</a:t>
            </a:r>
            <a:endParaRPr lang="en-US" sz="1225" dirty="0"/>
          </a:p>
        </p:txBody>
      </p:sp>
      <p:pic>
        <p:nvPicPr>
          <p:cNvPr id="8" name="Image 2" descr="preencoded.png"/>
          <p:cNvPicPr>
            <a:picLocks noChangeAspect="1"/>
          </p:cNvPicPr>
          <p:nvPr/>
        </p:nvPicPr>
        <p:blipFill>
          <a:blip r:embed="rId5"/>
          <a:stretch>
            <a:fillRect/>
          </a:stretch>
        </p:blipFill>
        <p:spPr>
          <a:xfrm>
            <a:off x="7431762" y="1224677"/>
            <a:ext cx="3577471" cy="2210991"/>
          </a:xfrm>
          <a:prstGeom prst="rect">
            <a:avLst/>
          </a:prstGeom>
        </p:spPr>
      </p:pic>
      <p:sp>
        <p:nvSpPr>
          <p:cNvPr id="9" name="Text 4"/>
          <p:cNvSpPr/>
          <p:nvPr/>
        </p:nvSpPr>
        <p:spPr>
          <a:xfrm>
            <a:off x="7431762" y="3629978"/>
            <a:ext cx="174498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Complétion de code</a:t>
            </a:r>
            <a:endParaRPr lang="en-US" sz="1531" dirty="0"/>
          </a:p>
        </p:txBody>
      </p:sp>
      <p:sp>
        <p:nvSpPr>
          <p:cNvPr id="10" name="Text 5"/>
          <p:cNvSpPr/>
          <p:nvPr/>
        </p:nvSpPr>
        <p:spPr>
          <a:xfrm>
            <a:off x="7431762" y="4028480"/>
            <a:ext cx="3577471" cy="994886"/>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Les IDE vous aident à écrire du code plus rapidement et sans erreur grâce à la complétion automatique, les paramètres de méthode et à la suggestion de code qui vous évite de taper.</a:t>
            </a:r>
            <a:endParaRPr lang="en-US" sz="1225" dirty="0"/>
          </a:p>
        </p:txBody>
      </p:sp>
      <p:pic>
        <p:nvPicPr>
          <p:cNvPr id="11" name="Image 3" descr="preencoded.png"/>
          <p:cNvPicPr>
            <a:picLocks noChangeAspect="1"/>
          </p:cNvPicPr>
          <p:nvPr/>
        </p:nvPicPr>
        <p:blipFill>
          <a:blip r:embed="rId6"/>
          <a:stretch>
            <a:fillRect/>
          </a:stretch>
        </p:blipFill>
        <p:spPr>
          <a:xfrm>
            <a:off x="3621167" y="5505212"/>
            <a:ext cx="3577352" cy="2210872"/>
          </a:xfrm>
          <a:prstGeom prst="rect">
            <a:avLst/>
          </a:prstGeom>
        </p:spPr>
      </p:pic>
      <p:sp>
        <p:nvSpPr>
          <p:cNvPr id="12" name="Text 6"/>
          <p:cNvSpPr/>
          <p:nvPr/>
        </p:nvSpPr>
        <p:spPr>
          <a:xfrm>
            <a:off x="3621167" y="7910393"/>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Collaboration</a:t>
            </a:r>
            <a:endParaRPr lang="en-US" sz="1531" dirty="0"/>
          </a:p>
        </p:txBody>
      </p:sp>
      <p:sp>
        <p:nvSpPr>
          <p:cNvPr id="13" name="Text 7"/>
          <p:cNvSpPr/>
          <p:nvPr/>
        </p:nvSpPr>
        <p:spPr>
          <a:xfrm>
            <a:off x="3621167" y="8308896"/>
            <a:ext cx="3577352" cy="994886"/>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Certains IDE offrent des outils qui vous permettent de travailler avec d'autres développeurs. Vous pouvez partager des projets, gérer des tâches, suivre les progrès et résoudre des conflits de version.</a:t>
            </a:r>
            <a:endParaRPr lang="en-US" sz="1225" dirty="0"/>
          </a:p>
        </p:txBody>
      </p:sp>
      <p:pic>
        <p:nvPicPr>
          <p:cNvPr id="14" name="Image 4" descr="preencoded.png"/>
          <p:cNvPicPr>
            <a:picLocks noChangeAspect="1"/>
          </p:cNvPicPr>
          <p:nvPr/>
        </p:nvPicPr>
        <p:blipFill>
          <a:blip r:embed="rId7"/>
          <a:stretch>
            <a:fillRect/>
          </a:stretch>
        </p:blipFill>
        <p:spPr>
          <a:xfrm>
            <a:off x="7431762" y="5505212"/>
            <a:ext cx="3577471" cy="2210991"/>
          </a:xfrm>
          <a:prstGeom prst="rect">
            <a:avLst/>
          </a:prstGeom>
        </p:spPr>
      </p:pic>
      <p:sp>
        <p:nvSpPr>
          <p:cNvPr id="15" name="Text 8"/>
          <p:cNvSpPr/>
          <p:nvPr/>
        </p:nvSpPr>
        <p:spPr>
          <a:xfrm>
            <a:off x="7431762" y="7910513"/>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Débogage</a:t>
            </a:r>
            <a:endParaRPr lang="en-US" sz="1531" dirty="0"/>
          </a:p>
        </p:txBody>
      </p:sp>
      <p:sp>
        <p:nvSpPr>
          <p:cNvPr id="16" name="Text 9"/>
          <p:cNvSpPr/>
          <p:nvPr/>
        </p:nvSpPr>
        <p:spPr>
          <a:xfrm>
            <a:off x="7431762" y="8309015"/>
            <a:ext cx="3577471" cy="994886"/>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Les IDE vous permettent de détecter et de corriger des bugs plus rapidement. Vous pouvez examiner les variables, les boucles et les conditions pour comprendre comment le code s'exécute.</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a:p>
        </p:txBody>
      </p:sp>
      <p:sp>
        <p:nvSpPr>
          <p:cNvPr id="4" name="Text 1"/>
          <p:cNvSpPr/>
          <p:nvPr/>
        </p:nvSpPr>
        <p:spPr>
          <a:xfrm>
            <a:off x="2037993" y="620078"/>
            <a:ext cx="82600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Avantages de l'utilisation des IDE</a:t>
            </a:r>
            <a:endParaRPr lang="en-US" sz="4374" dirty="0"/>
          </a:p>
        </p:txBody>
      </p:sp>
      <p:sp>
        <p:nvSpPr>
          <p:cNvPr id="5" name="Shape 2"/>
          <p:cNvSpPr/>
          <p:nvPr/>
        </p:nvSpPr>
        <p:spPr>
          <a:xfrm>
            <a:off x="2037993" y="1758791"/>
            <a:ext cx="5166122" cy="2462927"/>
          </a:xfrm>
          <a:prstGeom prst="roundRect">
            <a:avLst>
              <a:gd name="adj" fmla="val 4060"/>
            </a:avLst>
          </a:prstGeom>
          <a:solidFill>
            <a:srgbClr val="E8E8E3"/>
          </a:solidFill>
          <a:ln w="13811">
            <a:solidFill>
              <a:srgbClr val="D1D1C7"/>
            </a:solidFill>
            <a:prstDash val="solid"/>
          </a:ln>
        </p:spPr>
        <p:txBody>
          <a:bodyPr/>
          <a:lstStyle/>
          <a:p>
            <a:endParaRPr lang="fr-FR"/>
          </a:p>
        </p:txBody>
      </p:sp>
      <p:sp>
        <p:nvSpPr>
          <p:cNvPr id="6" name="Text 3"/>
          <p:cNvSpPr/>
          <p:nvPr/>
        </p:nvSpPr>
        <p:spPr>
          <a:xfrm>
            <a:off x="2273975" y="1994773"/>
            <a:ext cx="26593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Économisez du temps</a:t>
            </a:r>
            <a:endParaRPr lang="en-US" sz="2187" dirty="0"/>
          </a:p>
        </p:txBody>
      </p:sp>
      <p:sp>
        <p:nvSpPr>
          <p:cNvPr id="7" name="Text 4"/>
          <p:cNvSpPr/>
          <p:nvPr/>
        </p:nvSpPr>
        <p:spPr>
          <a:xfrm>
            <a:off x="2273975" y="2564130"/>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 IDE vous permettent d'écrire du code plus rapidement et efficacement et vous aident à automatiser certaines tâches, ce qui peut vous faire gagner du temps et de l'argent.</a:t>
            </a:r>
            <a:endParaRPr lang="en-US" sz="1750" dirty="0"/>
          </a:p>
        </p:txBody>
      </p:sp>
      <p:sp>
        <p:nvSpPr>
          <p:cNvPr id="8" name="Shape 5"/>
          <p:cNvSpPr/>
          <p:nvPr/>
        </p:nvSpPr>
        <p:spPr>
          <a:xfrm>
            <a:off x="7426285" y="1758791"/>
            <a:ext cx="5166122" cy="2462927"/>
          </a:xfrm>
          <a:prstGeom prst="roundRect">
            <a:avLst>
              <a:gd name="adj" fmla="val 4060"/>
            </a:avLst>
          </a:prstGeom>
          <a:solidFill>
            <a:srgbClr val="E8E8E3"/>
          </a:solidFill>
          <a:ln w="13811">
            <a:solidFill>
              <a:srgbClr val="D1D1C7"/>
            </a:solidFill>
            <a:prstDash val="solid"/>
          </a:ln>
        </p:spPr>
        <p:txBody>
          <a:bodyPr/>
          <a:lstStyle/>
          <a:p>
            <a:endParaRPr lang="fr-FR"/>
          </a:p>
        </p:txBody>
      </p:sp>
      <p:sp>
        <p:nvSpPr>
          <p:cNvPr id="9" name="Text 6"/>
          <p:cNvSpPr/>
          <p:nvPr/>
        </p:nvSpPr>
        <p:spPr>
          <a:xfrm>
            <a:off x="7662267" y="1994773"/>
            <a:ext cx="34213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Améliorez la qualité du code</a:t>
            </a:r>
            <a:endParaRPr lang="en-US" sz="2187" dirty="0"/>
          </a:p>
        </p:txBody>
      </p:sp>
      <p:sp>
        <p:nvSpPr>
          <p:cNvPr id="10" name="Text 7"/>
          <p:cNvSpPr/>
          <p:nvPr/>
        </p:nvSpPr>
        <p:spPr>
          <a:xfrm>
            <a:off x="7662267" y="2564130"/>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 IDE disposent d'outils pour détecter les erreurs de syntaxe, les bogues, la duplication de code et autres problèmes qui peuvent avoir un impact négatif sur la qualité de votre code.</a:t>
            </a:r>
            <a:endParaRPr lang="en-US" sz="1750" dirty="0"/>
          </a:p>
        </p:txBody>
      </p:sp>
      <p:sp>
        <p:nvSpPr>
          <p:cNvPr id="11" name="Shape 8"/>
          <p:cNvSpPr/>
          <p:nvPr/>
        </p:nvSpPr>
        <p:spPr>
          <a:xfrm>
            <a:off x="2037993" y="4443889"/>
            <a:ext cx="5166122" cy="3165515"/>
          </a:xfrm>
          <a:prstGeom prst="roundRect">
            <a:avLst>
              <a:gd name="adj" fmla="val 3159"/>
            </a:avLst>
          </a:prstGeom>
          <a:solidFill>
            <a:srgbClr val="E8E8E3"/>
          </a:solidFill>
          <a:ln w="13811">
            <a:solidFill>
              <a:srgbClr val="D1D1C7"/>
            </a:solidFill>
            <a:prstDash val="solid"/>
          </a:ln>
        </p:spPr>
        <p:txBody>
          <a:bodyPr/>
          <a:lstStyle/>
          <a:p>
            <a:endParaRPr lang="fr-FR"/>
          </a:p>
        </p:txBody>
      </p:sp>
      <p:sp>
        <p:nvSpPr>
          <p:cNvPr id="12" name="Text 9"/>
          <p:cNvSpPr/>
          <p:nvPr/>
        </p:nvSpPr>
        <p:spPr>
          <a:xfrm>
            <a:off x="2273975" y="4679871"/>
            <a:ext cx="28270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Facilite la collaboration</a:t>
            </a:r>
            <a:endParaRPr lang="en-US" sz="2187" dirty="0"/>
          </a:p>
        </p:txBody>
      </p:sp>
      <p:sp>
        <p:nvSpPr>
          <p:cNvPr id="13" name="Text 10"/>
          <p:cNvSpPr/>
          <p:nvPr/>
        </p:nvSpPr>
        <p:spPr>
          <a:xfrm>
            <a:off x="2273975" y="5249228"/>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 IDE vous permettent de travailler efficacement avec les autres membres de votre équipe et de partager du code en toute sécurité, quel que soit votre emplacement géographique.</a:t>
            </a:r>
            <a:endParaRPr lang="en-US" sz="1750" dirty="0"/>
          </a:p>
        </p:txBody>
      </p:sp>
      <p:sp>
        <p:nvSpPr>
          <p:cNvPr id="14" name="Shape 11"/>
          <p:cNvSpPr/>
          <p:nvPr/>
        </p:nvSpPr>
        <p:spPr>
          <a:xfrm>
            <a:off x="7426285" y="4443889"/>
            <a:ext cx="5166122" cy="3165515"/>
          </a:xfrm>
          <a:prstGeom prst="roundRect">
            <a:avLst>
              <a:gd name="adj" fmla="val 3159"/>
            </a:avLst>
          </a:prstGeom>
          <a:solidFill>
            <a:srgbClr val="E8E8E3"/>
          </a:solidFill>
          <a:ln w="13811">
            <a:solidFill>
              <a:srgbClr val="D1D1C7"/>
            </a:solidFill>
            <a:prstDash val="solid"/>
          </a:ln>
        </p:spPr>
        <p:txBody>
          <a:bodyPr/>
          <a:lstStyle/>
          <a:p>
            <a:endParaRPr lang="fr-FR"/>
          </a:p>
        </p:txBody>
      </p:sp>
      <p:sp>
        <p:nvSpPr>
          <p:cNvPr id="15" name="Text 12"/>
          <p:cNvSpPr/>
          <p:nvPr/>
        </p:nvSpPr>
        <p:spPr>
          <a:xfrm>
            <a:off x="7662267" y="4679871"/>
            <a:ext cx="4694158"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Offre une meilleure expérience utilisateur</a:t>
            </a:r>
            <a:endParaRPr lang="en-US" sz="2187" dirty="0"/>
          </a:p>
        </p:txBody>
      </p:sp>
      <p:sp>
        <p:nvSpPr>
          <p:cNvPr id="16" name="Text 13"/>
          <p:cNvSpPr/>
          <p:nvPr/>
        </p:nvSpPr>
        <p:spPr>
          <a:xfrm>
            <a:off x="7662267" y="5596414"/>
            <a:ext cx="4694158"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 IDE fournissent un environnement de développement complet et une interface utilisateur cohérente, ce qui rend votre expérience de programmation plus agréable et productive.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a:p>
        </p:txBody>
      </p:sp>
      <p:sp>
        <p:nvSpPr>
          <p:cNvPr id="4" name="Text 1"/>
          <p:cNvSpPr/>
          <p:nvPr/>
        </p:nvSpPr>
        <p:spPr>
          <a:xfrm>
            <a:off x="2037993" y="2575917"/>
            <a:ext cx="67056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Exemples d'IDE populaires</a:t>
            </a:r>
            <a:endParaRPr lang="en-US" sz="4374" dirty="0"/>
          </a:p>
        </p:txBody>
      </p:sp>
      <p:sp>
        <p:nvSpPr>
          <p:cNvPr id="5" name="Shape 2"/>
          <p:cNvSpPr/>
          <p:nvPr/>
        </p:nvSpPr>
        <p:spPr>
          <a:xfrm>
            <a:off x="2037993" y="3714631"/>
            <a:ext cx="10554414" cy="1938933"/>
          </a:xfrm>
          <a:prstGeom prst="roundRect">
            <a:avLst>
              <a:gd name="adj" fmla="val 5157"/>
            </a:avLst>
          </a:prstGeom>
          <a:noFill/>
          <a:ln w="13811">
            <a:solidFill>
              <a:srgbClr val="000000">
                <a:alpha val="8000"/>
              </a:srgbClr>
            </a:solidFill>
            <a:prstDash val="solid"/>
          </a:ln>
        </p:spPr>
        <p:txBody>
          <a:bodyPr/>
          <a:lstStyle/>
          <a:p>
            <a:endParaRPr lang="fr-FR"/>
          </a:p>
        </p:txBody>
      </p:sp>
      <p:sp>
        <p:nvSpPr>
          <p:cNvPr id="6" name="Shape 3"/>
          <p:cNvSpPr/>
          <p:nvPr/>
        </p:nvSpPr>
        <p:spPr>
          <a:xfrm>
            <a:off x="2051804" y="3728442"/>
            <a:ext cx="10525720" cy="637103"/>
          </a:xfrm>
          <a:prstGeom prst="rect">
            <a:avLst/>
          </a:prstGeom>
          <a:solidFill>
            <a:srgbClr val="FFFFFF">
              <a:alpha val="4000"/>
            </a:srgbClr>
          </a:solidFill>
          <a:ln/>
        </p:spPr>
        <p:txBody>
          <a:bodyPr/>
          <a:lstStyle/>
          <a:p>
            <a:endParaRPr lang="fr-FR"/>
          </a:p>
        </p:txBody>
      </p:sp>
      <p:sp>
        <p:nvSpPr>
          <p:cNvPr id="7" name="Text 4"/>
          <p:cNvSpPr/>
          <p:nvPr/>
        </p:nvSpPr>
        <p:spPr>
          <a:xfrm>
            <a:off x="2275165" y="3869293"/>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Eclipse</a:t>
            </a:r>
            <a:endParaRPr lang="en-US" sz="1750" dirty="0"/>
          </a:p>
        </p:txBody>
      </p:sp>
      <p:sp>
        <p:nvSpPr>
          <p:cNvPr id="8" name="Text 5"/>
          <p:cNvSpPr/>
          <p:nvPr/>
        </p:nvSpPr>
        <p:spPr>
          <a:xfrm>
            <a:off x="5787152" y="3869293"/>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IDEA IntelliJ</a:t>
            </a:r>
            <a:endParaRPr lang="en-US" sz="1750" dirty="0"/>
          </a:p>
        </p:txBody>
      </p:sp>
      <p:sp>
        <p:nvSpPr>
          <p:cNvPr id="9" name="Text 6"/>
          <p:cNvSpPr/>
          <p:nvPr/>
        </p:nvSpPr>
        <p:spPr>
          <a:xfrm>
            <a:off x="9295328" y="3869293"/>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Visual Studio Code</a:t>
            </a:r>
            <a:endParaRPr lang="en-US" sz="1750" dirty="0"/>
          </a:p>
        </p:txBody>
      </p:sp>
      <p:sp>
        <p:nvSpPr>
          <p:cNvPr id="10" name="Shape 7"/>
          <p:cNvSpPr/>
          <p:nvPr/>
        </p:nvSpPr>
        <p:spPr>
          <a:xfrm>
            <a:off x="2051804" y="4365546"/>
            <a:ext cx="10525720" cy="637103"/>
          </a:xfrm>
          <a:prstGeom prst="rect">
            <a:avLst/>
          </a:prstGeom>
          <a:solidFill>
            <a:srgbClr val="000000">
              <a:alpha val="4000"/>
            </a:srgbClr>
          </a:solidFill>
          <a:ln/>
        </p:spPr>
        <p:txBody>
          <a:bodyPr/>
          <a:lstStyle/>
          <a:p>
            <a:endParaRPr lang="fr-FR"/>
          </a:p>
        </p:txBody>
      </p:sp>
      <p:sp>
        <p:nvSpPr>
          <p:cNvPr id="11" name="Text 8"/>
          <p:cNvSpPr/>
          <p:nvPr/>
        </p:nvSpPr>
        <p:spPr>
          <a:xfrm>
            <a:off x="2275165" y="4506397"/>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NetBeans</a:t>
            </a:r>
            <a:endParaRPr lang="en-US" sz="1750" dirty="0"/>
          </a:p>
        </p:txBody>
      </p:sp>
      <p:sp>
        <p:nvSpPr>
          <p:cNvPr id="12" name="Text 9"/>
          <p:cNvSpPr/>
          <p:nvPr/>
        </p:nvSpPr>
        <p:spPr>
          <a:xfrm>
            <a:off x="5787152" y="4506397"/>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Sublime Text</a:t>
            </a:r>
            <a:endParaRPr lang="en-US" sz="1750" dirty="0"/>
          </a:p>
        </p:txBody>
      </p:sp>
      <p:sp>
        <p:nvSpPr>
          <p:cNvPr id="13" name="Text 10"/>
          <p:cNvSpPr/>
          <p:nvPr/>
        </p:nvSpPr>
        <p:spPr>
          <a:xfrm>
            <a:off x="9295328" y="4506397"/>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Xcode</a:t>
            </a:r>
            <a:endParaRPr lang="en-US" sz="1750" dirty="0"/>
          </a:p>
        </p:txBody>
      </p:sp>
      <p:sp>
        <p:nvSpPr>
          <p:cNvPr id="14" name="Shape 11"/>
          <p:cNvSpPr/>
          <p:nvPr/>
        </p:nvSpPr>
        <p:spPr>
          <a:xfrm>
            <a:off x="2051804" y="5002649"/>
            <a:ext cx="10525720" cy="637103"/>
          </a:xfrm>
          <a:prstGeom prst="rect">
            <a:avLst/>
          </a:prstGeom>
          <a:solidFill>
            <a:srgbClr val="FFFFFF">
              <a:alpha val="4000"/>
            </a:srgbClr>
          </a:solidFill>
          <a:ln/>
        </p:spPr>
        <p:txBody>
          <a:bodyPr/>
          <a:lstStyle/>
          <a:p>
            <a:endParaRPr lang="fr-FR"/>
          </a:p>
        </p:txBody>
      </p:sp>
      <p:sp>
        <p:nvSpPr>
          <p:cNvPr id="15" name="Text 12"/>
          <p:cNvSpPr/>
          <p:nvPr/>
        </p:nvSpPr>
        <p:spPr>
          <a:xfrm>
            <a:off x="2275165" y="5143500"/>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Pycharm</a:t>
            </a:r>
            <a:endParaRPr lang="en-US" sz="1750" dirty="0"/>
          </a:p>
        </p:txBody>
      </p:sp>
      <p:sp>
        <p:nvSpPr>
          <p:cNvPr id="16" name="Text 13"/>
          <p:cNvSpPr/>
          <p:nvPr/>
        </p:nvSpPr>
        <p:spPr>
          <a:xfrm>
            <a:off x="5787152" y="5143500"/>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Atom</a:t>
            </a:r>
            <a:endParaRPr lang="en-US" sz="1750" dirty="0"/>
          </a:p>
        </p:txBody>
      </p:sp>
      <p:sp>
        <p:nvSpPr>
          <p:cNvPr id="17" name="Text 14"/>
          <p:cNvSpPr/>
          <p:nvPr/>
        </p:nvSpPr>
        <p:spPr>
          <a:xfrm>
            <a:off x="9295328" y="5143500"/>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Android Studio</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a:p>
        </p:txBody>
      </p:sp>
      <p:sp>
        <p:nvSpPr>
          <p:cNvPr id="4" name="Text 1"/>
          <p:cNvSpPr/>
          <p:nvPr/>
        </p:nvSpPr>
        <p:spPr>
          <a:xfrm>
            <a:off x="2037993" y="756642"/>
            <a:ext cx="79324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Conseils pour choisir le bon IDE</a:t>
            </a:r>
            <a:endParaRPr lang="en-US" sz="4374" dirty="0"/>
          </a:p>
        </p:txBody>
      </p:sp>
      <p:sp>
        <p:nvSpPr>
          <p:cNvPr id="5" name="Shape 2"/>
          <p:cNvSpPr/>
          <p:nvPr/>
        </p:nvSpPr>
        <p:spPr>
          <a:xfrm>
            <a:off x="7293054" y="1895356"/>
            <a:ext cx="44410" cy="5577483"/>
          </a:xfrm>
          <a:prstGeom prst="rect">
            <a:avLst/>
          </a:prstGeom>
          <a:solidFill>
            <a:srgbClr val="D1D1C7"/>
          </a:solidFill>
          <a:ln/>
        </p:spPr>
        <p:txBody>
          <a:bodyPr/>
          <a:lstStyle/>
          <a:p>
            <a:endParaRPr lang="fr-FR"/>
          </a:p>
        </p:txBody>
      </p:sp>
      <p:sp>
        <p:nvSpPr>
          <p:cNvPr id="6" name="Shape 3"/>
          <p:cNvSpPr/>
          <p:nvPr/>
        </p:nvSpPr>
        <p:spPr>
          <a:xfrm>
            <a:off x="7565172" y="2296656"/>
            <a:ext cx="777597" cy="44410"/>
          </a:xfrm>
          <a:prstGeom prst="rect">
            <a:avLst/>
          </a:prstGeom>
          <a:solidFill>
            <a:srgbClr val="D1D1C7"/>
          </a:solidFill>
          <a:ln/>
        </p:spPr>
        <p:txBody>
          <a:bodyPr/>
          <a:lstStyle/>
          <a:p>
            <a:endParaRPr lang="fr-FR"/>
          </a:p>
        </p:txBody>
      </p:sp>
      <p:sp>
        <p:nvSpPr>
          <p:cNvPr id="7" name="Shape 4"/>
          <p:cNvSpPr/>
          <p:nvPr/>
        </p:nvSpPr>
        <p:spPr>
          <a:xfrm>
            <a:off x="7065228" y="2068949"/>
            <a:ext cx="499943" cy="499943"/>
          </a:xfrm>
          <a:prstGeom prst="roundRect">
            <a:avLst>
              <a:gd name="adj" fmla="val 20000"/>
            </a:avLst>
          </a:prstGeom>
          <a:solidFill>
            <a:srgbClr val="E8E8E3"/>
          </a:solidFill>
          <a:ln w="13811">
            <a:solidFill>
              <a:srgbClr val="D1D1C7"/>
            </a:solidFill>
            <a:prstDash val="solid"/>
          </a:ln>
        </p:spPr>
        <p:txBody>
          <a:bodyPr/>
          <a:lstStyle/>
          <a:p>
            <a:endParaRPr lang="fr-FR"/>
          </a:p>
        </p:txBody>
      </p:sp>
      <p:sp>
        <p:nvSpPr>
          <p:cNvPr id="8" name="Text 5"/>
          <p:cNvSpPr/>
          <p:nvPr/>
        </p:nvSpPr>
        <p:spPr>
          <a:xfrm>
            <a:off x="7242750" y="2110621"/>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8537258" y="2117527"/>
            <a:ext cx="261366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Identifiez vos besoins</a:t>
            </a:r>
            <a:endParaRPr lang="en-US" sz="2187" dirty="0"/>
          </a:p>
        </p:txBody>
      </p:sp>
      <p:sp>
        <p:nvSpPr>
          <p:cNvPr id="10" name="Text 7"/>
          <p:cNvSpPr/>
          <p:nvPr/>
        </p:nvSpPr>
        <p:spPr>
          <a:xfrm>
            <a:off x="8537258" y="2686883"/>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Quel type d'IDE convient le mieux à votre style de programmation et à la taille de votre projet ? Trouvez le bon équilibre de fonctionnalités et de complexité.</a:t>
            </a:r>
            <a:endParaRPr lang="en-US" sz="1750" dirty="0"/>
          </a:p>
        </p:txBody>
      </p:sp>
      <p:sp>
        <p:nvSpPr>
          <p:cNvPr id="11" name="Shape 8"/>
          <p:cNvSpPr/>
          <p:nvPr/>
        </p:nvSpPr>
        <p:spPr>
          <a:xfrm>
            <a:off x="6287631" y="3407509"/>
            <a:ext cx="777597" cy="44410"/>
          </a:xfrm>
          <a:prstGeom prst="rect">
            <a:avLst/>
          </a:prstGeom>
          <a:solidFill>
            <a:srgbClr val="D1D1C7"/>
          </a:solidFill>
          <a:ln/>
        </p:spPr>
        <p:txBody>
          <a:bodyPr/>
          <a:lstStyle/>
          <a:p>
            <a:endParaRPr lang="fr-FR"/>
          </a:p>
        </p:txBody>
      </p:sp>
      <p:sp>
        <p:nvSpPr>
          <p:cNvPr id="12" name="Shape 9"/>
          <p:cNvSpPr/>
          <p:nvPr/>
        </p:nvSpPr>
        <p:spPr>
          <a:xfrm>
            <a:off x="7065228" y="3179802"/>
            <a:ext cx="499943" cy="499943"/>
          </a:xfrm>
          <a:prstGeom prst="roundRect">
            <a:avLst>
              <a:gd name="adj" fmla="val 20000"/>
            </a:avLst>
          </a:prstGeom>
          <a:solidFill>
            <a:srgbClr val="E8E8E3"/>
          </a:solidFill>
          <a:ln w="13811">
            <a:solidFill>
              <a:srgbClr val="D1D1C7"/>
            </a:solidFill>
            <a:prstDash val="solid"/>
          </a:ln>
        </p:spPr>
        <p:txBody>
          <a:bodyPr/>
          <a:lstStyle/>
          <a:p>
            <a:endParaRPr lang="fr-FR"/>
          </a:p>
        </p:txBody>
      </p:sp>
      <p:sp>
        <p:nvSpPr>
          <p:cNvPr id="13" name="Text 10"/>
          <p:cNvSpPr/>
          <p:nvPr/>
        </p:nvSpPr>
        <p:spPr>
          <a:xfrm>
            <a:off x="7219890" y="3221474"/>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2037993" y="3228380"/>
            <a:ext cx="4055150" cy="694373"/>
          </a:xfrm>
          <a:prstGeom prst="rect">
            <a:avLst/>
          </a:prstGeom>
          <a:noFill/>
          <a:ln/>
        </p:spPr>
        <p:txBody>
          <a:bodyPr wrap="squar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Regardez les critiques et les évaluations</a:t>
            </a:r>
            <a:endParaRPr lang="en-US" sz="2187" dirty="0"/>
          </a:p>
        </p:txBody>
      </p:sp>
      <p:sp>
        <p:nvSpPr>
          <p:cNvPr id="15" name="Text 12"/>
          <p:cNvSpPr/>
          <p:nvPr/>
        </p:nvSpPr>
        <p:spPr>
          <a:xfrm>
            <a:off x="2037993" y="4144923"/>
            <a:ext cx="4055150" cy="1777008"/>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Il est essentiel de lire les critiques et les évaluations des autres utilisateurs avant de choisir un IDE. Ils peuvent fournir des informations précieuses sur les avantages et les inconvénients.</a:t>
            </a:r>
            <a:endParaRPr lang="en-US" sz="1750" dirty="0"/>
          </a:p>
        </p:txBody>
      </p:sp>
      <p:sp>
        <p:nvSpPr>
          <p:cNvPr id="16" name="Shape 13"/>
          <p:cNvSpPr/>
          <p:nvPr/>
        </p:nvSpPr>
        <p:spPr>
          <a:xfrm>
            <a:off x="7565172" y="5087481"/>
            <a:ext cx="777597" cy="44410"/>
          </a:xfrm>
          <a:prstGeom prst="rect">
            <a:avLst/>
          </a:prstGeom>
          <a:solidFill>
            <a:srgbClr val="D1D1C7"/>
          </a:solidFill>
          <a:ln/>
        </p:spPr>
        <p:txBody>
          <a:bodyPr/>
          <a:lstStyle/>
          <a:p>
            <a:endParaRPr lang="fr-FR"/>
          </a:p>
        </p:txBody>
      </p:sp>
      <p:sp>
        <p:nvSpPr>
          <p:cNvPr id="17" name="Shape 14"/>
          <p:cNvSpPr/>
          <p:nvPr/>
        </p:nvSpPr>
        <p:spPr>
          <a:xfrm>
            <a:off x="7065228" y="4859774"/>
            <a:ext cx="499943" cy="499943"/>
          </a:xfrm>
          <a:prstGeom prst="roundRect">
            <a:avLst>
              <a:gd name="adj" fmla="val 20000"/>
            </a:avLst>
          </a:prstGeom>
          <a:solidFill>
            <a:srgbClr val="E8E8E3"/>
          </a:solidFill>
          <a:ln w="13811">
            <a:solidFill>
              <a:srgbClr val="D1D1C7"/>
            </a:solidFill>
            <a:prstDash val="solid"/>
          </a:ln>
        </p:spPr>
        <p:txBody>
          <a:bodyPr/>
          <a:lstStyle/>
          <a:p>
            <a:endParaRPr lang="fr-FR"/>
          </a:p>
        </p:txBody>
      </p:sp>
      <p:sp>
        <p:nvSpPr>
          <p:cNvPr id="18" name="Text 15"/>
          <p:cNvSpPr/>
          <p:nvPr/>
        </p:nvSpPr>
        <p:spPr>
          <a:xfrm>
            <a:off x="7223700" y="4901446"/>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8537258" y="4908352"/>
            <a:ext cx="285750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Essayez avant d'acheter</a:t>
            </a:r>
            <a:endParaRPr lang="en-US" sz="2187" dirty="0"/>
          </a:p>
        </p:txBody>
      </p:sp>
      <p:sp>
        <p:nvSpPr>
          <p:cNvPr id="20" name="Text 17"/>
          <p:cNvSpPr/>
          <p:nvPr/>
        </p:nvSpPr>
        <p:spPr>
          <a:xfrm>
            <a:off x="8537258" y="5477708"/>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Beaucoup d'IDE ont une version gratuite ou une période d'essai. Essayez avant d'acheter pour être sûr que c'est l'outil que vous recherchez.</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a:p>
        </p:txBody>
      </p:sp>
      <p:sp>
        <p:nvSpPr>
          <p:cNvPr id="4" name="Text 1"/>
          <p:cNvSpPr/>
          <p:nvPr/>
        </p:nvSpPr>
        <p:spPr>
          <a:xfrm>
            <a:off x="6319599" y="2187535"/>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et ressources supplémentaires</a:t>
            </a:r>
            <a:endParaRPr lang="en-US" sz="4374" dirty="0"/>
          </a:p>
        </p:txBody>
      </p:sp>
      <p:sp>
        <p:nvSpPr>
          <p:cNvPr id="5" name="Text 2"/>
          <p:cNvSpPr/>
          <p:nvPr/>
        </p:nvSpPr>
        <p:spPr>
          <a:xfrm>
            <a:off x="6319599" y="3909536"/>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 résumé, les IDE sont des outils de développement incontournables pour tout programmeur. Ils rendent le processus de développement plus rapide et plus efficace. Dans cette présentation, nous avons expliqué comment les IDE fonctionnent, leurs avantages et comment choisir le bon IDE pour vous. Pour en savoir plus, consultez la documentation de l'IDE de votre choix ou visitez les sites Web de ressources pour les développeurs.</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Personnalisé</PresentationFormat>
  <Paragraphs>59</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Gelasio</vt:lpstr>
      <vt:lpstr>Lato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Yann FORNIER</cp:lastModifiedBy>
  <cp:revision>2</cp:revision>
  <dcterms:created xsi:type="dcterms:W3CDTF">2023-09-17T13:34:10Z</dcterms:created>
  <dcterms:modified xsi:type="dcterms:W3CDTF">2023-09-17T13:40:43Z</dcterms:modified>
</cp:coreProperties>
</file>