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695255"/>
            <a:ext cx="5332690" cy="860165"/>
          </a:xfrm>
          <a:prstGeom prst="rect">
            <a:avLst/>
          </a:prstGeom>
          <a:noFill/>
          <a:ln/>
        </p:spPr>
        <p:txBody>
          <a:bodyPr wrap="none" rtlCol="0" anchor="t"/>
          <a:lstStyle/>
          <a:p>
            <a:pPr indent="0" marL="0">
              <a:lnSpc>
                <a:spcPts val="6823"/>
              </a:lnSpc>
              <a:buNone/>
            </a:pPr>
            <a:r>
              <a:rPr lang="en-US" sz="5249" dirty="0">
                <a:solidFill>
                  <a:srgbClr val="312F2B"/>
                </a:solidFill>
                <a:latin typeface="Georgia" pitchFamily="34" charset="0"/>
                <a:ea typeface="Georgia" pitchFamily="34" charset="-122"/>
                <a:cs typeface="Georgia" pitchFamily="34" charset="-120"/>
              </a:rPr>
              <a:t>SDK Flutter</a:t>
            </a:r>
            <a:endParaRPr lang="en-US" sz="5249" dirty="0"/>
          </a:p>
        </p:txBody>
      </p:sp>
      <p:sp>
        <p:nvSpPr>
          <p:cNvPr id="5" name="Text 2"/>
          <p:cNvSpPr/>
          <p:nvPr/>
        </p:nvSpPr>
        <p:spPr>
          <a:xfrm>
            <a:off x="833199" y="3886226"/>
            <a:ext cx="7477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SDK Flutter est un ensemble d'outils conçus par Google pour faciliter le développement d'applications mobiles pour iOS et Android. Avec un seul code source, il est possible de développer des applications compatibles avec plusieurs plateformes.</a:t>
            </a:r>
            <a:endParaRPr lang="en-US" sz="1750" dirty="0"/>
          </a:p>
        </p:txBody>
      </p:sp>
      <p:pic>
        <p:nvPicPr>
          <p:cNvPr id="6"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867138"/>
            <a:ext cx="7477601" cy="1433609"/>
          </a:xfrm>
          <a:prstGeom prst="rect">
            <a:avLst/>
          </a:prstGeom>
          <a:noFill/>
          <a:ln/>
        </p:spPr>
        <p:txBody>
          <a:bodyPr wrap="squar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Avantages de Flutter par rapport aux autres SDKs</a:t>
            </a:r>
            <a:endParaRPr lang="en-US" sz="4374" dirty="0"/>
          </a:p>
        </p:txBody>
      </p:sp>
      <p:sp>
        <p:nvSpPr>
          <p:cNvPr id="5" name="Shape 2"/>
          <p:cNvSpPr/>
          <p:nvPr/>
        </p:nvSpPr>
        <p:spPr>
          <a:xfrm>
            <a:off x="833199" y="2838262"/>
            <a:ext cx="499943" cy="496267"/>
          </a:xfrm>
          <a:prstGeom prst="roundRect">
            <a:avLst>
              <a:gd name="adj" fmla="val 11055"/>
            </a:avLst>
          </a:prstGeom>
          <a:solidFill>
            <a:srgbClr val="E8E8E3"/>
          </a:solidFill>
          <a:ln w="7620">
            <a:solidFill>
              <a:srgbClr val="D1D1C7"/>
            </a:solidFill>
            <a:prstDash val="solid"/>
          </a:ln>
        </p:spPr>
      </p:sp>
      <p:sp>
        <p:nvSpPr>
          <p:cNvPr id="6" name="Text 3"/>
          <p:cNvSpPr/>
          <p:nvPr/>
        </p:nvSpPr>
        <p:spPr>
          <a:xfrm>
            <a:off x="991672" y="2871354"/>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7" name="Text 4"/>
          <p:cNvSpPr/>
          <p:nvPr/>
        </p:nvSpPr>
        <p:spPr>
          <a:xfrm>
            <a:off x="1555313" y="2907165"/>
            <a:ext cx="2905601" cy="739378"/>
          </a:xfrm>
          <a:prstGeom prst="rect">
            <a:avLst/>
          </a:prstGeom>
          <a:noFill/>
          <a:ln/>
        </p:spPr>
        <p:txBody>
          <a:bodyPr wrap="squar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Performances supérieures </a:t>
            </a:r>
            <a:pPr indent="0" marL="0">
              <a:lnSpc>
                <a:spcPts val="2843"/>
              </a:lnSpc>
              <a:buNone/>
            </a:pPr>
            <a:r>
              <a:rPr lang="en-US" sz="2187" dirty="0">
                <a:solidFill>
                  <a:srgbClr val="000000"/>
                </a:solidFill>
                <a:latin typeface="Georgia" pitchFamily="34" charset="0"/>
                <a:ea typeface="Georgia" pitchFamily="34" charset="-122"/>
                <a:cs typeface="Georgia" pitchFamily="34" charset="-120"/>
              </a:rPr>
              <a:t>🚀</a:t>
            </a:r>
            <a:endParaRPr lang="en-US" sz="2187" dirty="0"/>
          </a:p>
        </p:txBody>
      </p:sp>
      <p:sp>
        <p:nvSpPr>
          <p:cNvPr id="8" name="Text 5"/>
          <p:cNvSpPr/>
          <p:nvPr/>
        </p:nvSpPr>
        <p:spPr>
          <a:xfrm>
            <a:off x="1555313" y="3844979"/>
            <a:ext cx="290560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Flutter est optimisé pour obtenir des performances supérieures aux autres SDKs.</a:t>
            </a:r>
            <a:endParaRPr lang="en-US" sz="1750" dirty="0"/>
          </a:p>
        </p:txBody>
      </p:sp>
      <p:sp>
        <p:nvSpPr>
          <p:cNvPr id="9" name="Shape 6"/>
          <p:cNvSpPr/>
          <p:nvPr/>
        </p:nvSpPr>
        <p:spPr>
          <a:xfrm>
            <a:off x="4683085" y="2838262"/>
            <a:ext cx="499943" cy="496267"/>
          </a:xfrm>
          <a:prstGeom prst="roundRect">
            <a:avLst>
              <a:gd name="adj" fmla="val 11055"/>
            </a:avLst>
          </a:prstGeom>
          <a:solidFill>
            <a:srgbClr val="E8E8E3"/>
          </a:solidFill>
          <a:ln w="7620">
            <a:solidFill>
              <a:srgbClr val="D1D1C7"/>
            </a:solidFill>
            <a:prstDash val="solid"/>
          </a:ln>
        </p:spPr>
      </p:sp>
      <p:sp>
        <p:nvSpPr>
          <p:cNvPr id="10" name="Text 7"/>
          <p:cNvSpPr/>
          <p:nvPr/>
        </p:nvSpPr>
        <p:spPr>
          <a:xfrm>
            <a:off x="4841557" y="2871354"/>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1" name="Text 8"/>
          <p:cNvSpPr/>
          <p:nvPr/>
        </p:nvSpPr>
        <p:spPr>
          <a:xfrm>
            <a:off x="5405199" y="2907165"/>
            <a:ext cx="2905601" cy="739378"/>
          </a:xfrm>
          <a:prstGeom prst="rect">
            <a:avLst/>
          </a:prstGeom>
          <a:noFill/>
          <a:ln/>
        </p:spPr>
        <p:txBody>
          <a:bodyPr wrap="squar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Design personnalisable </a:t>
            </a:r>
            <a:pPr indent="0" marL="0">
              <a:lnSpc>
                <a:spcPts val="2843"/>
              </a:lnSpc>
              <a:buNone/>
            </a:pPr>
            <a:r>
              <a:rPr lang="en-US" sz="2187" dirty="0">
                <a:solidFill>
                  <a:srgbClr val="000000"/>
                </a:solidFill>
                <a:latin typeface="Georgia" pitchFamily="34" charset="0"/>
                <a:ea typeface="Georgia" pitchFamily="34" charset="-122"/>
                <a:cs typeface="Georgia" pitchFamily="34" charset="-120"/>
              </a:rPr>
              <a:t>🎨</a:t>
            </a:r>
            <a:endParaRPr lang="en-US" sz="2187" dirty="0"/>
          </a:p>
        </p:txBody>
      </p:sp>
      <p:sp>
        <p:nvSpPr>
          <p:cNvPr id="12" name="Text 9"/>
          <p:cNvSpPr/>
          <p:nvPr/>
        </p:nvSpPr>
        <p:spPr>
          <a:xfrm>
            <a:off x="5405199" y="3844979"/>
            <a:ext cx="2905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Flutter permet de créer des designs personnalisables en utilisant des widgets personnalisés.</a:t>
            </a:r>
            <a:endParaRPr lang="en-US" sz="1750" dirty="0"/>
          </a:p>
        </p:txBody>
      </p:sp>
      <p:sp>
        <p:nvSpPr>
          <p:cNvPr id="13" name="Shape 10"/>
          <p:cNvSpPr/>
          <p:nvPr/>
        </p:nvSpPr>
        <p:spPr>
          <a:xfrm>
            <a:off x="833199" y="5859713"/>
            <a:ext cx="499943" cy="496267"/>
          </a:xfrm>
          <a:prstGeom prst="roundRect">
            <a:avLst>
              <a:gd name="adj" fmla="val 11055"/>
            </a:avLst>
          </a:prstGeom>
          <a:solidFill>
            <a:srgbClr val="E8E8E3"/>
          </a:solidFill>
          <a:ln w="7620">
            <a:solidFill>
              <a:srgbClr val="D1D1C7"/>
            </a:solidFill>
            <a:prstDash val="solid"/>
          </a:ln>
        </p:spPr>
      </p:sp>
      <p:sp>
        <p:nvSpPr>
          <p:cNvPr id="14" name="Text 11"/>
          <p:cNvSpPr/>
          <p:nvPr/>
        </p:nvSpPr>
        <p:spPr>
          <a:xfrm>
            <a:off x="991672" y="5892806"/>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5" name="Text 12"/>
          <p:cNvSpPr/>
          <p:nvPr/>
        </p:nvSpPr>
        <p:spPr>
          <a:xfrm>
            <a:off x="1555313" y="5928617"/>
            <a:ext cx="3375660" cy="381035"/>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Développement rapide </a:t>
            </a:r>
            <a:pPr indent="0" marL="0">
              <a:lnSpc>
                <a:spcPts val="2843"/>
              </a:lnSpc>
              <a:buNone/>
            </a:pPr>
            <a:r>
              <a:rPr lang="en-US" sz="2187" dirty="0">
                <a:solidFill>
                  <a:srgbClr val="000000"/>
                </a:solidFill>
                <a:latin typeface="Georgia" pitchFamily="34" charset="0"/>
                <a:ea typeface="Georgia" pitchFamily="34" charset="-122"/>
                <a:cs typeface="Georgia" pitchFamily="34" charset="-120"/>
              </a:rPr>
              <a:t>🏃‍♀️</a:t>
            </a:r>
            <a:endParaRPr lang="en-US" sz="2187" dirty="0"/>
          </a:p>
        </p:txBody>
      </p:sp>
      <p:sp>
        <p:nvSpPr>
          <p:cNvPr id="16" name="Text 13"/>
          <p:cNvSpPr/>
          <p:nvPr/>
        </p:nvSpPr>
        <p:spPr>
          <a:xfrm>
            <a:off x="1555313" y="6508088"/>
            <a:ext cx="6755487"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Flutter offre des fonctionnalités permettant de développer rapidement des prototypes.</a:t>
            </a:r>
            <a:endParaRPr lang="en-US" sz="1750" dirty="0"/>
          </a:p>
        </p:txBody>
      </p:sp>
      <p:pic>
        <p:nvPicPr>
          <p:cNvPr id="17"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583168" y="1720803"/>
            <a:ext cx="4107180" cy="501704"/>
          </a:xfrm>
          <a:prstGeom prst="rect">
            <a:avLst/>
          </a:prstGeom>
          <a:noFill/>
          <a:ln/>
        </p:spPr>
        <p:txBody>
          <a:bodyPr wrap="none" rtlCol="0" anchor="t"/>
          <a:lstStyle/>
          <a:p>
            <a:pPr indent="0" marL="0">
              <a:lnSpc>
                <a:spcPts val="3980"/>
              </a:lnSpc>
              <a:buNone/>
            </a:pPr>
            <a:r>
              <a:rPr lang="en-US" sz="3062" dirty="0">
                <a:solidFill>
                  <a:srgbClr val="312F2B"/>
                </a:solidFill>
                <a:latin typeface="Georgia" pitchFamily="34" charset="0"/>
                <a:ea typeface="Georgia" pitchFamily="34" charset="-122"/>
                <a:cs typeface="Georgia" pitchFamily="34" charset="-120"/>
              </a:rPr>
              <a:t>Composants de Flutter</a:t>
            </a:r>
            <a:endParaRPr lang="en-US" sz="3062" dirty="0"/>
          </a:p>
        </p:txBody>
      </p:sp>
      <p:pic>
        <p:nvPicPr>
          <p:cNvPr id="5" name="Image 1" descr="preencoded.png">    </p:cNvPr>
          <p:cNvPicPr>
            <a:picLocks noChangeAspect="1"/>
          </p:cNvPicPr>
          <p:nvPr/>
        </p:nvPicPr>
        <p:blipFill>
          <a:blip r:embed="rId2"/>
          <a:stretch>
            <a:fillRect/>
          </a:stretch>
        </p:blipFill>
        <p:spPr>
          <a:xfrm>
            <a:off x="963454" y="2562177"/>
            <a:ext cx="2488525" cy="2470227"/>
          </a:xfrm>
          <a:prstGeom prst="rect">
            <a:avLst/>
          </a:prstGeom>
        </p:spPr>
      </p:pic>
      <p:sp>
        <p:nvSpPr>
          <p:cNvPr id="6" name="Text 2"/>
          <p:cNvSpPr/>
          <p:nvPr/>
        </p:nvSpPr>
        <p:spPr>
          <a:xfrm>
            <a:off x="1430060" y="5225285"/>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Widgets</a:t>
            </a:r>
            <a:endParaRPr lang="en-US" sz="1531" dirty="0"/>
          </a:p>
        </p:txBody>
      </p:sp>
      <p:sp>
        <p:nvSpPr>
          <p:cNvPr id="7" name="Text 3"/>
          <p:cNvSpPr/>
          <p:nvPr/>
        </p:nvSpPr>
        <p:spPr>
          <a:xfrm>
            <a:off x="583049" y="5614948"/>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Flutter propose une variété de widgets personnalisés qui peuvent être utilisés pour créer des interfaces utilisateur esthétiques.</a:t>
            </a:r>
            <a:endParaRPr lang="en-US" sz="1225" dirty="0"/>
          </a:p>
        </p:txBody>
      </p:sp>
      <p:pic>
        <p:nvPicPr>
          <p:cNvPr id="8" name="Image 2" descr="preencoded.png">    </p:cNvPr>
          <p:cNvPicPr>
            <a:picLocks noChangeAspect="1"/>
          </p:cNvPicPr>
          <p:nvPr/>
        </p:nvPicPr>
        <p:blipFill>
          <a:blip r:embed="rId3"/>
          <a:stretch>
            <a:fillRect/>
          </a:stretch>
        </p:blipFill>
        <p:spPr>
          <a:xfrm>
            <a:off x="4368403" y="2562177"/>
            <a:ext cx="2488525" cy="2470227"/>
          </a:xfrm>
          <a:prstGeom prst="rect">
            <a:avLst/>
          </a:prstGeom>
        </p:spPr>
      </p:pic>
      <p:sp>
        <p:nvSpPr>
          <p:cNvPr id="9" name="Text 4"/>
          <p:cNvSpPr/>
          <p:nvPr/>
        </p:nvSpPr>
        <p:spPr>
          <a:xfrm>
            <a:off x="4835009" y="5225285"/>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Dart Language</a:t>
            </a:r>
            <a:endParaRPr lang="en-US" sz="1531" dirty="0"/>
          </a:p>
        </p:txBody>
      </p:sp>
      <p:sp>
        <p:nvSpPr>
          <p:cNvPr id="10" name="Text 5"/>
          <p:cNvSpPr/>
          <p:nvPr/>
        </p:nvSpPr>
        <p:spPr>
          <a:xfrm>
            <a:off x="3987998" y="5614948"/>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Le langage de programmation Dart est utilisé pour écrire des applications Flutter. C'est le langage que vous allez utiliser</a:t>
            </a:r>
            <a:endParaRPr lang="en-US" sz="1225" dirty="0"/>
          </a:p>
        </p:txBody>
      </p:sp>
      <p:pic>
        <p:nvPicPr>
          <p:cNvPr id="11" name="Image 3" descr="preencoded.png">    </p:cNvPr>
          <p:cNvPicPr>
            <a:picLocks noChangeAspect="1"/>
          </p:cNvPicPr>
          <p:nvPr/>
        </p:nvPicPr>
        <p:blipFill>
          <a:blip r:embed="rId4"/>
          <a:stretch>
            <a:fillRect/>
          </a:stretch>
        </p:blipFill>
        <p:spPr>
          <a:xfrm>
            <a:off x="7773352" y="2562177"/>
            <a:ext cx="2488525" cy="2470227"/>
          </a:xfrm>
          <a:prstGeom prst="rect">
            <a:avLst/>
          </a:prstGeom>
        </p:spPr>
      </p:pic>
      <p:sp>
        <p:nvSpPr>
          <p:cNvPr id="12" name="Text 6"/>
          <p:cNvSpPr/>
          <p:nvPr/>
        </p:nvSpPr>
        <p:spPr>
          <a:xfrm>
            <a:off x="8107085" y="5225285"/>
            <a:ext cx="1821180"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Intégration Firebase</a:t>
            </a:r>
            <a:endParaRPr lang="en-US" sz="1531" dirty="0"/>
          </a:p>
        </p:txBody>
      </p:sp>
      <p:sp>
        <p:nvSpPr>
          <p:cNvPr id="13" name="Text 7"/>
          <p:cNvSpPr/>
          <p:nvPr/>
        </p:nvSpPr>
        <p:spPr>
          <a:xfrm>
            <a:off x="7392948" y="5614948"/>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Flutter est compatible avec Firebase pour permettre des fonctionnalités telles que l'authentification, le stockage, et des analyses.</a:t>
            </a:r>
            <a:endParaRPr lang="en-US" sz="1225" dirty="0"/>
          </a:p>
        </p:txBody>
      </p:sp>
      <p:pic>
        <p:nvPicPr>
          <p:cNvPr id="14" name="Image 4" descr="preencoded.png">    </p:cNvPr>
          <p:cNvPicPr>
            <a:picLocks noChangeAspect="1"/>
          </p:cNvPicPr>
          <p:nvPr/>
        </p:nvPicPr>
        <p:blipFill>
          <a:blip r:embed="rId5"/>
          <a:stretch>
            <a:fillRect/>
          </a:stretch>
        </p:blipFill>
        <p:spPr>
          <a:xfrm>
            <a:off x="11178302" y="2562177"/>
            <a:ext cx="2488525" cy="2470227"/>
          </a:xfrm>
          <a:prstGeom prst="rect">
            <a:avLst/>
          </a:prstGeom>
        </p:spPr>
      </p:pic>
      <p:sp>
        <p:nvSpPr>
          <p:cNvPr id="15" name="Text 8"/>
          <p:cNvSpPr/>
          <p:nvPr/>
        </p:nvSpPr>
        <p:spPr>
          <a:xfrm>
            <a:off x="11644908" y="5225285"/>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Paquets</a:t>
            </a:r>
            <a:endParaRPr lang="en-US" sz="1531" dirty="0"/>
          </a:p>
        </p:txBody>
      </p:sp>
      <p:sp>
        <p:nvSpPr>
          <p:cNvPr id="16" name="Text 9"/>
          <p:cNvSpPr/>
          <p:nvPr/>
        </p:nvSpPr>
        <p:spPr>
          <a:xfrm>
            <a:off x="10797897" y="5614948"/>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Flutter dispose d'une grande bibliothèque de packages pour ajouter des fonctionnalités supplémentaires aux applications.</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570588"/>
            <a:ext cx="866394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Créer une application avec Flutter</a:t>
            </a:r>
            <a:endParaRPr lang="en-US" sz="4374" dirty="0"/>
          </a:p>
        </p:txBody>
      </p:sp>
      <p:sp>
        <p:nvSpPr>
          <p:cNvPr id="5" name="Shape 2"/>
          <p:cNvSpPr/>
          <p:nvPr/>
        </p:nvSpPr>
        <p:spPr>
          <a:xfrm>
            <a:off x="833199" y="3103355"/>
            <a:ext cx="12964001" cy="44084"/>
          </a:xfrm>
          <a:prstGeom prst="rect">
            <a:avLst/>
          </a:prstGeom>
          <a:solidFill>
            <a:srgbClr val="D1D1C7"/>
          </a:solidFill>
          <a:ln/>
        </p:spPr>
      </p:sp>
      <p:sp>
        <p:nvSpPr>
          <p:cNvPr id="6" name="Shape 3"/>
          <p:cNvSpPr/>
          <p:nvPr/>
        </p:nvSpPr>
        <p:spPr>
          <a:xfrm>
            <a:off x="2897565" y="3103355"/>
            <a:ext cx="44410" cy="771880"/>
          </a:xfrm>
          <a:prstGeom prst="rect">
            <a:avLst/>
          </a:prstGeom>
          <a:solidFill>
            <a:srgbClr val="D1D1C7"/>
          </a:solidFill>
          <a:ln/>
        </p:spPr>
      </p:sp>
      <p:sp>
        <p:nvSpPr>
          <p:cNvPr id="7" name="Shape 4"/>
          <p:cNvSpPr/>
          <p:nvPr/>
        </p:nvSpPr>
        <p:spPr>
          <a:xfrm>
            <a:off x="2669858" y="2855281"/>
            <a:ext cx="499943" cy="496267"/>
          </a:xfrm>
          <a:prstGeom prst="roundRect">
            <a:avLst>
              <a:gd name="adj" fmla="val 11055"/>
            </a:avLst>
          </a:prstGeom>
          <a:solidFill>
            <a:srgbClr val="E8E8E3"/>
          </a:solidFill>
          <a:ln w="7620">
            <a:solidFill>
              <a:srgbClr val="D1D1C7"/>
            </a:solidFill>
            <a:prstDash val="solid"/>
          </a:ln>
        </p:spPr>
      </p:sp>
      <p:sp>
        <p:nvSpPr>
          <p:cNvPr id="8" name="Text 5"/>
          <p:cNvSpPr/>
          <p:nvPr/>
        </p:nvSpPr>
        <p:spPr>
          <a:xfrm>
            <a:off x="2828330" y="2888373"/>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9" name="Text 6"/>
          <p:cNvSpPr/>
          <p:nvPr/>
        </p:nvSpPr>
        <p:spPr>
          <a:xfrm>
            <a:off x="1055370" y="4095890"/>
            <a:ext cx="3728799" cy="716686"/>
          </a:xfrm>
          <a:prstGeom prst="rect">
            <a:avLst/>
          </a:prstGeom>
          <a:noFill/>
          <a:ln/>
        </p:spPr>
        <p:txBody>
          <a:bodyPr wrap="square" rtlCol="0" anchor="t"/>
          <a:lstStyle/>
          <a:p>
            <a:pPr algn="ctr" indent="0" marL="0">
              <a:lnSpc>
                <a:spcPts val="2843"/>
              </a:lnSpc>
              <a:buNone/>
            </a:pPr>
            <a:r>
              <a:rPr lang="en-US" sz="2187" dirty="0">
                <a:solidFill>
                  <a:srgbClr val="272525"/>
                </a:solidFill>
                <a:latin typeface="Georgia" pitchFamily="34" charset="0"/>
                <a:ea typeface="Georgia" pitchFamily="34" charset="-122"/>
                <a:cs typeface="Georgia" pitchFamily="34" charset="-120"/>
              </a:rPr>
              <a:t>Concevoir l'interface utilisateur</a:t>
            </a:r>
            <a:endParaRPr lang="en-US" sz="2187" dirty="0"/>
          </a:p>
        </p:txBody>
      </p:sp>
      <p:sp>
        <p:nvSpPr>
          <p:cNvPr id="10" name="Text 7"/>
          <p:cNvSpPr/>
          <p:nvPr/>
        </p:nvSpPr>
        <p:spPr>
          <a:xfrm>
            <a:off x="1055370" y="5011012"/>
            <a:ext cx="3728799" cy="1190616"/>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Créer une interface utilisateur avec des widgets personnalisables et créer des interactions avec l'utilisateur.</a:t>
            </a:r>
            <a:endParaRPr lang="en-US" sz="1750" dirty="0"/>
          </a:p>
        </p:txBody>
      </p:sp>
      <p:sp>
        <p:nvSpPr>
          <p:cNvPr id="11" name="Shape 8"/>
          <p:cNvSpPr/>
          <p:nvPr/>
        </p:nvSpPr>
        <p:spPr>
          <a:xfrm>
            <a:off x="7292876" y="3103355"/>
            <a:ext cx="44410" cy="771880"/>
          </a:xfrm>
          <a:prstGeom prst="rect">
            <a:avLst/>
          </a:prstGeom>
          <a:solidFill>
            <a:srgbClr val="D1D1C7"/>
          </a:solidFill>
          <a:ln/>
        </p:spPr>
      </p:sp>
      <p:sp>
        <p:nvSpPr>
          <p:cNvPr id="12" name="Shape 9"/>
          <p:cNvSpPr/>
          <p:nvPr/>
        </p:nvSpPr>
        <p:spPr>
          <a:xfrm>
            <a:off x="7065169" y="2855281"/>
            <a:ext cx="499943" cy="496267"/>
          </a:xfrm>
          <a:prstGeom prst="roundRect">
            <a:avLst>
              <a:gd name="adj" fmla="val 11055"/>
            </a:avLst>
          </a:prstGeom>
          <a:solidFill>
            <a:srgbClr val="E8E8E3"/>
          </a:solidFill>
          <a:ln w="7620">
            <a:solidFill>
              <a:srgbClr val="D1D1C7"/>
            </a:solidFill>
            <a:prstDash val="solid"/>
          </a:ln>
        </p:spPr>
      </p:sp>
      <p:sp>
        <p:nvSpPr>
          <p:cNvPr id="13" name="Text 10"/>
          <p:cNvSpPr/>
          <p:nvPr/>
        </p:nvSpPr>
        <p:spPr>
          <a:xfrm>
            <a:off x="7223641" y="2888373"/>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4" name="Text 11"/>
          <p:cNvSpPr/>
          <p:nvPr/>
        </p:nvSpPr>
        <p:spPr>
          <a:xfrm>
            <a:off x="5450681" y="4095890"/>
            <a:ext cx="3728918" cy="716686"/>
          </a:xfrm>
          <a:prstGeom prst="rect">
            <a:avLst/>
          </a:prstGeom>
          <a:noFill/>
          <a:ln/>
        </p:spPr>
        <p:txBody>
          <a:bodyPr wrap="square" rtlCol="0" anchor="t"/>
          <a:lstStyle/>
          <a:p>
            <a:pPr algn="ctr" indent="0" marL="0">
              <a:lnSpc>
                <a:spcPts val="2843"/>
              </a:lnSpc>
              <a:buNone/>
            </a:pPr>
            <a:r>
              <a:rPr lang="en-US" sz="2187" dirty="0">
                <a:solidFill>
                  <a:srgbClr val="272525"/>
                </a:solidFill>
                <a:latin typeface="Georgia" pitchFamily="34" charset="0"/>
                <a:ea typeface="Georgia" pitchFamily="34" charset="-122"/>
                <a:cs typeface="Georgia" pitchFamily="34" charset="-120"/>
              </a:rPr>
              <a:t>Implémenter la logique de l'application</a:t>
            </a:r>
            <a:endParaRPr lang="en-US" sz="2187" dirty="0"/>
          </a:p>
        </p:txBody>
      </p:sp>
      <p:sp>
        <p:nvSpPr>
          <p:cNvPr id="15" name="Text 12"/>
          <p:cNvSpPr/>
          <p:nvPr/>
        </p:nvSpPr>
        <p:spPr>
          <a:xfrm>
            <a:off x="5450681" y="5011012"/>
            <a:ext cx="3728918" cy="1190616"/>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Utiliser Dart pour écrire la logique de l'application, y compris la récupération et le stockage de données.</a:t>
            </a:r>
            <a:endParaRPr lang="en-US" sz="1750" dirty="0"/>
          </a:p>
        </p:txBody>
      </p:sp>
      <p:sp>
        <p:nvSpPr>
          <p:cNvPr id="16" name="Shape 13"/>
          <p:cNvSpPr/>
          <p:nvPr/>
        </p:nvSpPr>
        <p:spPr>
          <a:xfrm>
            <a:off x="11688306" y="3103355"/>
            <a:ext cx="44410" cy="771880"/>
          </a:xfrm>
          <a:prstGeom prst="rect">
            <a:avLst/>
          </a:prstGeom>
          <a:solidFill>
            <a:srgbClr val="D1D1C7"/>
          </a:solidFill>
          <a:ln/>
        </p:spPr>
      </p:sp>
      <p:sp>
        <p:nvSpPr>
          <p:cNvPr id="17" name="Shape 14"/>
          <p:cNvSpPr/>
          <p:nvPr/>
        </p:nvSpPr>
        <p:spPr>
          <a:xfrm>
            <a:off x="11460599" y="2855281"/>
            <a:ext cx="499943" cy="496267"/>
          </a:xfrm>
          <a:prstGeom prst="roundRect">
            <a:avLst>
              <a:gd name="adj" fmla="val 11055"/>
            </a:avLst>
          </a:prstGeom>
          <a:solidFill>
            <a:srgbClr val="E8E8E3"/>
          </a:solidFill>
          <a:ln w="7620">
            <a:solidFill>
              <a:srgbClr val="D1D1C7"/>
            </a:solidFill>
            <a:prstDash val="solid"/>
          </a:ln>
        </p:spPr>
      </p:sp>
      <p:sp>
        <p:nvSpPr>
          <p:cNvPr id="18" name="Text 15"/>
          <p:cNvSpPr/>
          <p:nvPr/>
        </p:nvSpPr>
        <p:spPr>
          <a:xfrm>
            <a:off x="11619071" y="2888373"/>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9" name="Text 16"/>
          <p:cNvSpPr/>
          <p:nvPr/>
        </p:nvSpPr>
        <p:spPr>
          <a:xfrm>
            <a:off x="9846112" y="4095890"/>
            <a:ext cx="3728918" cy="716686"/>
          </a:xfrm>
          <a:prstGeom prst="rect">
            <a:avLst/>
          </a:prstGeom>
          <a:noFill/>
          <a:ln/>
        </p:spPr>
        <p:txBody>
          <a:bodyPr wrap="square" rtlCol="0" anchor="t"/>
          <a:lstStyle/>
          <a:p>
            <a:pPr algn="ctr" indent="0" marL="0">
              <a:lnSpc>
                <a:spcPts val="2843"/>
              </a:lnSpc>
              <a:buNone/>
            </a:pPr>
            <a:r>
              <a:rPr lang="en-US" sz="2187" dirty="0">
                <a:solidFill>
                  <a:srgbClr val="272525"/>
                </a:solidFill>
                <a:latin typeface="Georgia" pitchFamily="34" charset="0"/>
                <a:ea typeface="Georgia" pitchFamily="34" charset="-122"/>
                <a:cs typeface="Georgia" pitchFamily="34" charset="-120"/>
              </a:rPr>
              <a:t>Tester et déployer l'application</a:t>
            </a:r>
            <a:endParaRPr lang="en-US" sz="2187" dirty="0"/>
          </a:p>
        </p:txBody>
      </p:sp>
      <p:sp>
        <p:nvSpPr>
          <p:cNvPr id="20" name="Text 17"/>
          <p:cNvSpPr/>
          <p:nvPr/>
        </p:nvSpPr>
        <p:spPr>
          <a:xfrm>
            <a:off x="9846112" y="5011012"/>
            <a:ext cx="3728918" cy="1587488"/>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Tester l'application pour détecter les erreurs et les bogues, puis déployer l'application en utilisant les workflows fournis par Flutter.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566569"/>
            <a:ext cx="801624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Utiliser les widgets dans Flutter</a:t>
            </a:r>
            <a:endParaRPr lang="en-US" sz="4374" dirty="0"/>
          </a:p>
        </p:txBody>
      </p:sp>
      <p:sp>
        <p:nvSpPr>
          <p:cNvPr id="5" name="Shape 2"/>
          <p:cNvSpPr/>
          <p:nvPr/>
        </p:nvSpPr>
        <p:spPr>
          <a:xfrm>
            <a:off x="833199" y="2768531"/>
            <a:ext cx="4173260" cy="2203597"/>
          </a:xfrm>
          <a:prstGeom prst="roundRect">
            <a:avLst>
              <a:gd name="adj" fmla="val 2490"/>
            </a:avLst>
          </a:prstGeom>
          <a:solidFill>
            <a:srgbClr val="E8E8E3"/>
          </a:solidFill>
          <a:ln w="7620">
            <a:solidFill>
              <a:srgbClr val="D1D1C7"/>
            </a:solidFill>
            <a:prstDash val="solid"/>
          </a:ln>
        </p:spPr>
      </p:sp>
      <p:sp>
        <p:nvSpPr>
          <p:cNvPr id="6" name="Text 3"/>
          <p:cNvSpPr/>
          <p:nvPr/>
        </p:nvSpPr>
        <p:spPr>
          <a:xfrm>
            <a:off x="1062990" y="2996632"/>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Texte</a:t>
            </a:r>
            <a:endParaRPr lang="en-US" sz="2187" dirty="0"/>
          </a:p>
        </p:txBody>
      </p:sp>
      <p:sp>
        <p:nvSpPr>
          <p:cNvPr id="7" name="Text 4"/>
          <p:cNvSpPr/>
          <p:nvPr/>
        </p:nvSpPr>
        <p:spPr>
          <a:xfrm>
            <a:off x="1062990" y="3553412"/>
            <a:ext cx="3713678"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Un widget pour afficher des blocs de texte.</a:t>
            </a:r>
            <a:endParaRPr lang="en-US" sz="1750" dirty="0"/>
          </a:p>
        </p:txBody>
      </p:sp>
      <p:sp>
        <p:nvSpPr>
          <p:cNvPr id="8" name="Shape 5"/>
          <p:cNvSpPr/>
          <p:nvPr/>
        </p:nvSpPr>
        <p:spPr>
          <a:xfrm>
            <a:off x="5228630" y="2768531"/>
            <a:ext cx="4173260" cy="2203597"/>
          </a:xfrm>
          <a:prstGeom prst="roundRect">
            <a:avLst>
              <a:gd name="adj" fmla="val 2490"/>
            </a:avLst>
          </a:prstGeom>
          <a:solidFill>
            <a:srgbClr val="E8E8E3"/>
          </a:solidFill>
          <a:ln w="7620">
            <a:solidFill>
              <a:srgbClr val="D1D1C7"/>
            </a:solidFill>
            <a:prstDash val="solid"/>
          </a:ln>
        </p:spPr>
      </p:sp>
      <p:sp>
        <p:nvSpPr>
          <p:cNvPr id="9" name="Text 6"/>
          <p:cNvSpPr/>
          <p:nvPr/>
        </p:nvSpPr>
        <p:spPr>
          <a:xfrm>
            <a:off x="5458420" y="2996632"/>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Images</a:t>
            </a:r>
            <a:endParaRPr lang="en-US" sz="2187" dirty="0"/>
          </a:p>
        </p:txBody>
      </p:sp>
      <p:sp>
        <p:nvSpPr>
          <p:cNvPr id="10" name="Text 7"/>
          <p:cNvSpPr/>
          <p:nvPr/>
        </p:nvSpPr>
        <p:spPr>
          <a:xfrm>
            <a:off x="5458420" y="3553412"/>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Un widget pour afficher des images importées localement ou depuis un réseau.</a:t>
            </a:r>
            <a:endParaRPr lang="en-US" sz="1750" dirty="0"/>
          </a:p>
        </p:txBody>
      </p:sp>
      <p:sp>
        <p:nvSpPr>
          <p:cNvPr id="11" name="Shape 8"/>
          <p:cNvSpPr/>
          <p:nvPr/>
        </p:nvSpPr>
        <p:spPr>
          <a:xfrm>
            <a:off x="9624060" y="2768531"/>
            <a:ext cx="4173260" cy="2203597"/>
          </a:xfrm>
          <a:prstGeom prst="roundRect">
            <a:avLst>
              <a:gd name="adj" fmla="val 2490"/>
            </a:avLst>
          </a:prstGeom>
          <a:solidFill>
            <a:srgbClr val="E8E8E3"/>
          </a:solidFill>
          <a:ln w="7620">
            <a:solidFill>
              <a:srgbClr val="D1D1C7"/>
            </a:solidFill>
            <a:prstDash val="solid"/>
          </a:ln>
        </p:spPr>
      </p:sp>
      <p:sp>
        <p:nvSpPr>
          <p:cNvPr id="12" name="Text 9"/>
          <p:cNvSpPr/>
          <p:nvPr/>
        </p:nvSpPr>
        <p:spPr>
          <a:xfrm>
            <a:off x="9853851" y="2996632"/>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Boutons</a:t>
            </a:r>
            <a:endParaRPr lang="en-US" sz="2187" dirty="0"/>
          </a:p>
        </p:txBody>
      </p:sp>
      <p:sp>
        <p:nvSpPr>
          <p:cNvPr id="13" name="Text 10"/>
          <p:cNvSpPr/>
          <p:nvPr/>
        </p:nvSpPr>
        <p:spPr>
          <a:xfrm>
            <a:off x="9853851" y="3553412"/>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Un widget pour créer des boutons interactifs avec différentes actions lorsqu'ils sont pressés.</a:t>
            </a:r>
            <a:endParaRPr lang="en-US" sz="1750" dirty="0"/>
          </a:p>
        </p:txBody>
      </p:sp>
      <p:sp>
        <p:nvSpPr>
          <p:cNvPr id="14" name="Shape 11"/>
          <p:cNvSpPr/>
          <p:nvPr/>
        </p:nvSpPr>
        <p:spPr>
          <a:xfrm>
            <a:off x="833199" y="5192666"/>
            <a:ext cx="12964001" cy="1409853"/>
          </a:xfrm>
          <a:prstGeom prst="roundRect">
            <a:avLst>
              <a:gd name="adj" fmla="val 3891"/>
            </a:avLst>
          </a:prstGeom>
          <a:solidFill>
            <a:srgbClr val="E8E8E3"/>
          </a:solidFill>
          <a:ln w="7620">
            <a:solidFill>
              <a:srgbClr val="D1D1C7"/>
            </a:solidFill>
            <a:prstDash val="solid"/>
          </a:ln>
        </p:spPr>
      </p:sp>
      <p:sp>
        <p:nvSpPr>
          <p:cNvPr id="15" name="Text 12"/>
          <p:cNvSpPr/>
          <p:nvPr/>
        </p:nvSpPr>
        <p:spPr>
          <a:xfrm>
            <a:off x="1062990" y="5420767"/>
            <a:ext cx="234696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Listes déroulantes</a:t>
            </a:r>
            <a:endParaRPr lang="en-US" sz="2187" dirty="0"/>
          </a:p>
        </p:txBody>
      </p:sp>
      <p:sp>
        <p:nvSpPr>
          <p:cNvPr id="16" name="Text 13"/>
          <p:cNvSpPr/>
          <p:nvPr/>
        </p:nvSpPr>
        <p:spPr>
          <a:xfrm>
            <a:off x="1062990" y="5977546"/>
            <a:ext cx="12504420"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Un widget pour afficher des listes déroulantes pour les options dans une application.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pic>
        <p:nvPicPr>
          <p:cNvPr id="4" name="Image 1" descr="preencoded.png">    </p:cNvPr>
          <p:cNvPicPr>
            <a:picLocks noChangeAspect="1"/>
          </p:cNvPicPr>
          <p:nvPr/>
        </p:nvPicPr>
        <p:blipFill>
          <a:blip r:embed="rId2"/>
          <a:stretch>
            <a:fillRect/>
          </a:stretch>
        </p:blipFill>
        <p:spPr>
          <a:xfrm>
            <a:off x="0" y="0"/>
            <a:ext cx="14630400" cy="8169088"/>
          </a:xfrm>
          <a:prstGeom prst="rect">
            <a:avLst/>
          </a:prstGeom>
        </p:spPr>
      </p:pic>
      <p:sp>
        <p:nvSpPr>
          <p:cNvPr id="5" name="Shape 1"/>
          <p:cNvSpPr/>
          <p:nvPr/>
        </p:nvSpPr>
        <p:spPr>
          <a:xfrm>
            <a:off x="0" y="0"/>
            <a:ext cx="14630400" cy="8169088"/>
          </a:xfrm>
          <a:prstGeom prst="rect">
            <a:avLst/>
          </a:prstGeom>
          <a:solidFill>
            <a:srgbClr val="FFFFFF">
              <a:alpha val="85000"/>
            </a:srgbClr>
          </a:solidFill>
          <a:ln/>
        </p:spPr>
      </p:sp>
      <p:sp>
        <p:nvSpPr>
          <p:cNvPr id="6" name="Text 2"/>
          <p:cNvSpPr/>
          <p:nvPr/>
        </p:nvSpPr>
        <p:spPr>
          <a:xfrm>
            <a:off x="833199" y="2965431"/>
            <a:ext cx="1117092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Conclusion sur Flutter et son potentiel futur</a:t>
            </a:r>
            <a:endParaRPr lang="en-US" sz="4374" dirty="0"/>
          </a:p>
        </p:txBody>
      </p:sp>
      <p:sp>
        <p:nvSpPr>
          <p:cNvPr id="7" name="Text 3"/>
          <p:cNvSpPr/>
          <p:nvPr/>
        </p:nvSpPr>
        <p:spPr>
          <a:xfrm>
            <a:off x="833199" y="4013041"/>
            <a:ext cx="1296400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Avec sa capacité multiplateforme, sa vitesse de développement et ses performances supérieures, Flutter est un outil puissant pour le développement d'applications mobiles. Avec une communauté croissante et des mises à jour continuelles, Flutter a un potentiel futur illimité.</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183269"/>
            <a:ext cx="698754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Comment installer Flutter ?</a:t>
            </a:r>
            <a:endParaRPr lang="en-US" sz="4374" dirty="0"/>
          </a:p>
        </p:txBody>
      </p:sp>
      <p:sp>
        <p:nvSpPr>
          <p:cNvPr id="5" name="Shape 2"/>
          <p:cNvSpPr/>
          <p:nvPr/>
        </p:nvSpPr>
        <p:spPr>
          <a:xfrm>
            <a:off x="833199" y="3385231"/>
            <a:ext cx="4173260" cy="2600469"/>
          </a:xfrm>
          <a:prstGeom prst="roundRect">
            <a:avLst>
              <a:gd name="adj" fmla="val 2110"/>
            </a:avLst>
          </a:prstGeom>
          <a:solidFill>
            <a:srgbClr val="E8E8E3"/>
          </a:solidFill>
          <a:ln w="7620">
            <a:solidFill>
              <a:srgbClr val="D1D1C7"/>
            </a:solidFill>
            <a:prstDash val="solid"/>
          </a:ln>
        </p:spPr>
      </p:sp>
      <p:sp>
        <p:nvSpPr>
          <p:cNvPr id="6" name="Text 3"/>
          <p:cNvSpPr/>
          <p:nvPr/>
        </p:nvSpPr>
        <p:spPr>
          <a:xfrm>
            <a:off x="1062990" y="3613332"/>
            <a:ext cx="243078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Télécharger Flutter</a:t>
            </a:r>
            <a:endParaRPr lang="en-US" sz="2187" dirty="0"/>
          </a:p>
        </p:txBody>
      </p:sp>
      <p:sp>
        <p:nvSpPr>
          <p:cNvPr id="7" name="Text 4"/>
          <p:cNvSpPr/>
          <p:nvPr/>
        </p:nvSpPr>
        <p:spPr>
          <a:xfrm>
            <a:off x="1062990" y="4170112"/>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Se rendre sur le site officiel de Flutter pour télécharger l'outil de développement.</a:t>
            </a:r>
            <a:endParaRPr lang="en-US" sz="1750" dirty="0"/>
          </a:p>
        </p:txBody>
      </p:sp>
      <p:sp>
        <p:nvSpPr>
          <p:cNvPr id="8" name="Shape 5"/>
          <p:cNvSpPr/>
          <p:nvPr/>
        </p:nvSpPr>
        <p:spPr>
          <a:xfrm>
            <a:off x="5228630" y="3385231"/>
            <a:ext cx="4173260" cy="2600469"/>
          </a:xfrm>
          <a:prstGeom prst="roundRect">
            <a:avLst>
              <a:gd name="adj" fmla="val 2110"/>
            </a:avLst>
          </a:prstGeom>
          <a:solidFill>
            <a:srgbClr val="E8E8E3"/>
          </a:solidFill>
          <a:ln w="7620">
            <a:solidFill>
              <a:srgbClr val="D1D1C7"/>
            </a:solidFill>
            <a:prstDash val="solid"/>
          </a:ln>
        </p:spPr>
      </p:sp>
      <p:sp>
        <p:nvSpPr>
          <p:cNvPr id="9" name="Text 6"/>
          <p:cNvSpPr/>
          <p:nvPr/>
        </p:nvSpPr>
        <p:spPr>
          <a:xfrm>
            <a:off x="5458420" y="3613332"/>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Installation</a:t>
            </a:r>
            <a:endParaRPr lang="en-US" sz="2187" dirty="0"/>
          </a:p>
        </p:txBody>
      </p:sp>
      <p:sp>
        <p:nvSpPr>
          <p:cNvPr id="10" name="Text 7"/>
          <p:cNvSpPr/>
          <p:nvPr/>
        </p:nvSpPr>
        <p:spPr>
          <a:xfrm>
            <a:off x="5458420" y="4170112"/>
            <a:ext cx="3713678"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Extraire le fichier téléchargé dans un dossier. Configurer le PATH pour accéder aux fonctionnalités de Flutter à partir de la ligne de commande.</a:t>
            </a:r>
            <a:endParaRPr lang="en-US" sz="1750" dirty="0"/>
          </a:p>
        </p:txBody>
      </p:sp>
      <p:sp>
        <p:nvSpPr>
          <p:cNvPr id="11" name="Shape 8"/>
          <p:cNvSpPr/>
          <p:nvPr/>
        </p:nvSpPr>
        <p:spPr>
          <a:xfrm>
            <a:off x="9624060" y="3385231"/>
            <a:ext cx="4173260" cy="2600469"/>
          </a:xfrm>
          <a:prstGeom prst="roundRect">
            <a:avLst>
              <a:gd name="adj" fmla="val 2110"/>
            </a:avLst>
          </a:prstGeom>
          <a:solidFill>
            <a:srgbClr val="E8E8E3"/>
          </a:solidFill>
          <a:ln w="7620">
            <a:solidFill>
              <a:srgbClr val="D1D1C7"/>
            </a:solidFill>
            <a:prstDash val="solid"/>
          </a:ln>
        </p:spPr>
      </p:sp>
      <p:sp>
        <p:nvSpPr>
          <p:cNvPr id="12" name="Text 9"/>
          <p:cNvSpPr/>
          <p:nvPr/>
        </p:nvSpPr>
        <p:spPr>
          <a:xfrm>
            <a:off x="9853851" y="3613332"/>
            <a:ext cx="3713678" cy="716686"/>
          </a:xfrm>
          <a:prstGeom prst="rect">
            <a:avLst/>
          </a:prstGeom>
          <a:noFill/>
          <a:ln/>
        </p:spPr>
        <p:txBody>
          <a:bodyPr wrap="squar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Cliquer sur nouvelle application</a:t>
            </a:r>
            <a:endParaRPr lang="en-US" sz="2187" dirty="0"/>
          </a:p>
        </p:txBody>
      </p:sp>
      <p:sp>
        <p:nvSpPr>
          <p:cNvPr id="13" name="Text 10"/>
          <p:cNvSpPr/>
          <p:nvPr/>
        </p:nvSpPr>
        <p:spPr>
          <a:xfrm>
            <a:off x="9853851" y="4528455"/>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Créer une nouvelle application Flutter, choisir les préférences et commencer le développement.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2023-07-11T12:41:55Z</dcterms:created>
  <dcterms:modified xsi:type="dcterms:W3CDTF">2023-07-11T12:41:55Z</dcterms:modified>
</cp:coreProperties>
</file>