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160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ode.visualstudio.com/download"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695255"/>
            <a:ext cx="5332690" cy="860165"/>
          </a:xfrm>
          <a:prstGeom prst="rect">
            <a:avLst/>
          </a:prstGeom>
          <a:noFill/>
          <a:ln/>
        </p:spPr>
        <p:txBody>
          <a:bodyPr wrap="none" rtlCol="0" anchor="t"/>
          <a:lstStyle/>
          <a:p>
            <a:pPr marL="0" indent="0">
              <a:lnSpc>
                <a:spcPts val="6823"/>
              </a:lnSpc>
              <a:buNone/>
            </a:pPr>
            <a:r>
              <a:rPr lang="en-US" sz="5249" dirty="0">
                <a:solidFill>
                  <a:srgbClr val="312F2B"/>
                </a:solidFill>
                <a:latin typeface="Georgia" pitchFamily="34" charset="0"/>
                <a:ea typeface="Georgia" pitchFamily="34" charset="-122"/>
                <a:cs typeface="Georgia" pitchFamily="34" charset="-120"/>
              </a:rPr>
              <a:t>VS Code</a:t>
            </a:r>
            <a:endParaRPr lang="en-US" sz="5249" dirty="0"/>
          </a:p>
        </p:txBody>
      </p:sp>
      <p:sp>
        <p:nvSpPr>
          <p:cNvPr id="5" name="Text 2"/>
          <p:cNvSpPr/>
          <p:nvPr/>
        </p:nvSpPr>
        <p:spPr>
          <a:xfrm>
            <a:off x="833199" y="3886226"/>
            <a:ext cx="7477601" cy="158748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VS Code est un éditeur de code gratuit et open source développé par Microsoft. Avec une grande communauté d'utilisateurs, il est devenu l'une des principales options pour la programmation. Suivez ce guide pour installer et personnaliser VS Code.</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641519"/>
            <a:ext cx="7818120"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Téléchargement et Installation</a:t>
            </a:r>
            <a:endParaRPr lang="en-US" sz="4374" dirty="0"/>
          </a:p>
        </p:txBody>
      </p:sp>
      <p:pic>
        <p:nvPicPr>
          <p:cNvPr id="5" name="Image 1" descr="preencoded.png"/>
          <p:cNvPicPr>
            <a:picLocks noChangeAspect="1"/>
          </p:cNvPicPr>
          <p:nvPr/>
        </p:nvPicPr>
        <p:blipFill>
          <a:blip r:embed="rId4"/>
          <a:stretch>
            <a:fillRect/>
          </a:stretch>
        </p:blipFill>
        <p:spPr>
          <a:xfrm>
            <a:off x="1475542" y="1843481"/>
            <a:ext cx="2888575" cy="2867336"/>
          </a:xfrm>
          <a:prstGeom prst="rect">
            <a:avLst/>
          </a:prstGeom>
        </p:spPr>
      </p:pic>
      <p:sp>
        <p:nvSpPr>
          <p:cNvPr id="6" name="Text 2"/>
          <p:cNvSpPr/>
          <p:nvPr/>
        </p:nvSpPr>
        <p:spPr>
          <a:xfrm>
            <a:off x="1808798" y="4986429"/>
            <a:ext cx="2221944"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Télécharger</a:t>
            </a:r>
            <a:endParaRPr lang="en-US" sz="2187" dirty="0"/>
          </a:p>
        </p:txBody>
      </p:sp>
      <p:sp>
        <p:nvSpPr>
          <p:cNvPr id="7" name="Text 3"/>
          <p:cNvSpPr/>
          <p:nvPr/>
        </p:nvSpPr>
        <p:spPr>
          <a:xfrm>
            <a:off x="833199" y="5543209"/>
            <a:ext cx="4173260" cy="1190616"/>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Téléchargez la dernière version de VS Code à partir du</a:t>
            </a:r>
            <a:r>
              <a:rPr lang="en-US" sz="1750" u="sng" dirty="0">
                <a:solidFill>
                  <a:srgbClr val="6F6F5D"/>
                </a:solidFill>
                <a:latin typeface="Lato" pitchFamily="34" charset="0"/>
                <a:ea typeface="Lato" pitchFamily="34" charset="-122"/>
                <a:cs typeface="Lato" pitchFamily="34" charset="-120"/>
                <a:hlinkClick r:id="rId5">
                  <a:extLst>
                    <a:ext uri="{A12FA001-AC4F-418D-AE19-62706E023703}">
                      <ahyp:hlinkClr xmlns:ahyp="http://schemas.microsoft.com/office/drawing/2018/hyperlinkcolor" val="tx"/>
                    </a:ext>
                  </a:extLst>
                </a:hlinkClick>
              </a:rPr>
              <a:t> site officiel de Microsoft</a:t>
            </a:r>
            <a:r>
              <a:rPr lang="en-US" sz="1750" dirty="0">
                <a:solidFill>
                  <a:srgbClr val="272525"/>
                </a:solidFill>
                <a:latin typeface="Lato" pitchFamily="34" charset="0"/>
                <a:ea typeface="Lato" pitchFamily="34" charset="-122"/>
                <a:cs typeface="Lato" pitchFamily="34" charset="-120"/>
              </a:rPr>
              <a:t>. L'installation est simple et rapide.</a:t>
            </a:r>
            <a:endParaRPr lang="en-US" sz="1750" dirty="0"/>
          </a:p>
        </p:txBody>
      </p:sp>
      <p:pic>
        <p:nvPicPr>
          <p:cNvPr id="8" name="Image 2" descr="preencoded.png"/>
          <p:cNvPicPr>
            <a:picLocks noChangeAspect="1"/>
          </p:cNvPicPr>
          <p:nvPr/>
        </p:nvPicPr>
        <p:blipFill>
          <a:blip r:embed="rId6"/>
          <a:stretch>
            <a:fillRect/>
          </a:stretch>
        </p:blipFill>
        <p:spPr>
          <a:xfrm>
            <a:off x="5870972" y="1843481"/>
            <a:ext cx="2888575" cy="2867336"/>
          </a:xfrm>
          <a:prstGeom prst="rect">
            <a:avLst/>
          </a:prstGeom>
        </p:spPr>
      </p:pic>
      <p:sp>
        <p:nvSpPr>
          <p:cNvPr id="9" name="Text 4"/>
          <p:cNvSpPr/>
          <p:nvPr/>
        </p:nvSpPr>
        <p:spPr>
          <a:xfrm>
            <a:off x="6204228" y="4986429"/>
            <a:ext cx="2221944"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Installer</a:t>
            </a:r>
            <a:endParaRPr lang="en-US" sz="2187" dirty="0"/>
          </a:p>
        </p:txBody>
      </p:sp>
      <p:sp>
        <p:nvSpPr>
          <p:cNvPr id="10" name="Text 5"/>
          <p:cNvSpPr/>
          <p:nvPr/>
        </p:nvSpPr>
        <p:spPr>
          <a:xfrm>
            <a:off x="5228630" y="5543209"/>
            <a:ext cx="4173260" cy="1190616"/>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Ouvrez le fichier d'installation et suivez les instructions. Vous pouvez personnaliser certaines options pendant le processus.</a:t>
            </a:r>
            <a:endParaRPr lang="en-US" sz="1750" dirty="0"/>
          </a:p>
        </p:txBody>
      </p:sp>
      <p:pic>
        <p:nvPicPr>
          <p:cNvPr id="11" name="Image 3" descr="preencoded.png"/>
          <p:cNvPicPr>
            <a:picLocks noChangeAspect="1"/>
          </p:cNvPicPr>
          <p:nvPr/>
        </p:nvPicPr>
        <p:blipFill>
          <a:blip r:embed="rId7"/>
          <a:stretch>
            <a:fillRect/>
          </a:stretch>
        </p:blipFill>
        <p:spPr>
          <a:xfrm>
            <a:off x="10266402" y="1843481"/>
            <a:ext cx="2888575" cy="2867336"/>
          </a:xfrm>
          <a:prstGeom prst="rect">
            <a:avLst/>
          </a:prstGeom>
        </p:spPr>
      </p:pic>
      <p:sp>
        <p:nvSpPr>
          <p:cNvPr id="12" name="Text 6"/>
          <p:cNvSpPr/>
          <p:nvPr/>
        </p:nvSpPr>
        <p:spPr>
          <a:xfrm>
            <a:off x="10411420" y="4986429"/>
            <a:ext cx="2598420"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Découvrir l'interface</a:t>
            </a:r>
            <a:endParaRPr lang="en-US" sz="2187" dirty="0"/>
          </a:p>
        </p:txBody>
      </p:sp>
      <p:sp>
        <p:nvSpPr>
          <p:cNvPr id="13" name="Text 7"/>
          <p:cNvSpPr/>
          <p:nvPr/>
        </p:nvSpPr>
        <p:spPr>
          <a:xfrm>
            <a:off x="9624060" y="5543209"/>
            <a:ext cx="4173260" cy="1984360"/>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Après l'installation, ouvrez VS Code et explorez l'interface. Vous verrez une barre de menu en haut, une barre latérale à gauche, et un éditeur de code principal à droite.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587961"/>
            <a:ext cx="10538460"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Personnalisation de l'interface utilisateur</a:t>
            </a:r>
            <a:endParaRPr lang="en-US" sz="4374" dirty="0"/>
          </a:p>
        </p:txBody>
      </p:sp>
      <p:sp>
        <p:nvSpPr>
          <p:cNvPr id="5" name="Shape 2"/>
          <p:cNvSpPr/>
          <p:nvPr/>
        </p:nvSpPr>
        <p:spPr>
          <a:xfrm>
            <a:off x="833199" y="2789923"/>
            <a:ext cx="4173260" cy="3791086"/>
          </a:xfrm>
          <a:prstGeom prst="roundRect">
            <a:avLst>
              <a:gd name="adj" fmla="val 1447"/>
            </a:avLst>
          </a:prstGeom>
          <a:solidFill>
            <a:srgbClr val="E8E8E3"/>
          </a:solidFill>
          <a:ln w="7620">
            <a:solidFill>
              <a:srgbClr val="D1D1C7"/>
            </a:solidFill>
            <a:prstDash val="solid"/>
          </a:ln>
        </p:spPr>
      </p:sp>
      <p:sp>
        <p:nvSpPr>
          <p:cNvPr id="6" name="Text 3"/>
          <p:cNvSpPr/>
          <p:nvPr/>
        </p:nvSpPr>
        <p:spPr>
          <a:xfrm>
            <a:off x="1062990" y="3018024"/>
            <a:ext cx="2221944"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Thèmes</a:t>
            </a:r>
            <a:endParaRPr lang="en-US" sz="2187" dirty="0"/>
          </a:p>
        </p:txBody>
      </p:sp>
      <p:sp>
        <p:nvSpPr>
          <p:cNvPr id="7" name="Text 4"/>
          <p:cNvSpPr/>
          <p:nvPr/>
        </p:nvSpPr>
        <p:spPr>
          <a:xfrm>
            <a:off x="1062990" y="3574803"/>
            <a:ext cx="3713678" cy="1984360"/>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VS Code propose de nombreux thèmes pour personnaliser l'apparence de l'éditeur. Essayez différents thèmes et sélectionnez celui qui vous convient le mieux.</a:t>
            </a:r>
            <a:endParaRPr lang="en-US" sz="1750" dirty="0"/>
          </a:p>
        </p:txBody>
      </p:sp>
      <p:sp>
        <p:nvSpPr>
          <p:cNvPr id="8" name="Shape 5"/>
          <p:cNvSpPr/>
          <p:nvPr/>
        </p:nvSpPr>
        <p:spPr>
          <a:xfrm>
            <a:off x="5228630" y="2789923"/>
            <a:ext cx="4173260" cy="3791086"/>
          </a:xfrm>
          <a:prstGeom prst="roundRect">
            <a:avLst>
              <a:gd name="adj" fmla="val 1447"/>
            </a:avLst>
          </a:prstGeom>
          <a:solidFill>
            <a:srgbClr val="E8E8E3"/>
          </a:solidFill>
          <a:ln w="7620">
            <a:solidFill>
              <a:srgbClr val="D1D1C7"/>
            </a:solidFill>
            <a:prstDash val="solid"/>
          </a:ln>
        </p:spPr>
      </p:sp>
      <p:sp>
        <p:nvSpPr>
          <p:cNvPr id="9" name="Text 6"/>
          <p:cNvSpPr/>
          <p:nvPr/>
        </p:nvSpPr>
        <p:spPr>
          <a:xfrm>
            <a:off x="5458420" y="3018024"/>
            <a:ext cx="239268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Polices et couleurs</a:t>
            </a:r>
            <a:endParaRPr lang="en-US" sz="2187" dirty="0"/>
          </a:p>
        </p:txBody>
      </p:sp>
      <p:sp>
        <p:nvSpPr>
          <p:cNvPr id="10" name="Text 7"/>
          <p:cNvSpPr/>
          <p:nvPr/>
        </p:nvSpPr>
        <p:spPr>
          <a:xfrm>
            <a:off x="5458420" y="3574803"/>
            <a:ext cx="3713678" cy="2778105"/>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Choisissez la police et les couleurs d'arrière-plan que vous préférez pour l'éditeur </a:t>
            </a:r>
            <a:r>
              <a:rPr lang="en-US" sz="1750">
                <a:solidFill>
                  <a:srgbClr val="272525"/>
                </a:solidFill>
                <a:latin typeface="Lato" pitchFamily="34" charset="0"/>
                <a:ea typeface="Lato" pitchFamily="34" charset="-122"/>
                <a:cs typeface="Lato" pitchFamily="34" charset="-120"/>
              </a:rPr>
              <a:t>de code. </a:t>
            </a:r>
            <a:r>
              <a:rPr lang="en-US" sz="1750" dirty="0">
                <a:solidFill>
                  <a:srgbClr val="272525"/>
                </a:solidFill>
                <a:latin typeface="Lato" pitchFamily="34" charset="0"/>
                <a:ea typeface="Lato" pitchFamily="34" charset="-122"/>
                <a:cs typeface="Lato" pitchFamily="34" charset="-120"/>
              </a:rPr>
              <a:t>il est important d'avoir un environnement confortable pour éviter la fatigue visuelle.</a:t>
            </a:r>
            <a:endParaRPr lang="en-US" sz="1750" dirty="0"/>
          </a:p>
        </p:txBody>
      </p:sp>
      <p:sp>
        <p:nvSpPr>
          <p:cNvPr id="11" name="Shape 8"/>
          <p:cNvSpPr/>
          <p:nvPr/>
        </p:nvSpPr>
        <p:spPr>
          <a:xfrm>
            <a:off x="9624060" y="2789923"/>
            <a:ext cx="4173260" cy="3791086"/>
          </a:xfrm>
          <a:prstGeom prst="roundRect">
            <a:avLst>
              <a:gd name="adj" fmla="val 1447"/>
            </a:avLst>
          </a:prstGeom>
          <a:solidFill>
            <a:srgbClr val="E8E8E3"/>
          </a:solidFill>
          <a:ln w="7620">
            <a:solidFill>
              <a:srgbClr val="D1D1C7"/>
            </a:solidFill>
            <a:prstDash val="solid"/>
          </a:ln>
        </p:spPr>
      </p:sp>
      <p:sp>
        <p:nvSpPr>
          <p:cNvPr id="12" name="Text 9"/>
          <p:cNvSpPr/>
          <p:nvPr/>
        </p:nvSpPr>
        <p:spPr>
          <a:xfrm>
            <a:off x="9853851" y="3018024"/>
            <a:ext cx="232410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Raccourcis clavier</a:t>
            </a:r>
            <a:endParaRPr lang="en-US" sz="2187" dirty="0"/>
          </a:p>
        </p:txBody>
      </p:sp>
      <p:sp>
        <p:nvSpPr>
          <p:cNvPr id="13" name="Text 10"/>
          <p:cNvSpPr/>
          <p:nvPr/>
        </p:nvSpPr>
        <p:spPr>
          <a:xfrm>
            <a:off x="9853851" y="3574803"/>
            <a:ext cx="3713678" cy="2381232"/>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VS Code propose des raccourcis clavier pour faciliter la navigation et l'écriture de code. Vous pouvez personnaliser les raccourcis clavier pour répondre à vos besoins et préférences.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765215" y="739969"/>
            <a:ext cx="7536180" cy="658302"/>
          </a:xfrm>
          <a:prstGeom prst="rect">
            <a:avLst/>
          </a:prstGeom>
          <a:noFill/>
          <a:ln/>
        </p:spPr>
        <p:txBody>
          <a:bodyPr wrap="none" rtlCol="0" anchor="t"/>
          <a:lstStyle/>
          <a:p>
            <a:pPr marL="0" indent="0">
              <a:lnSpc>
                <a:spcPts val="5222"/>
              </a:lnSpc>
              <a:buNone/>
            </a:pPr>
            <a:r>
              <a:rPr lang="en-US" sz="4017" dirty="0">
                <a:solidFill>
                  <a:srgbClr val="312F2B"/>
                </a:solidFill>
                <a:latin typeface="Georgia" pitchFamily="34" charset="0"/>
                <a:ea typeface="Georgia" pitchFamily="34" charset="-122"/>
                <a:cs typeface="Georgia" pitchFamily="34" charset="-120"/>
              </a:rPr>
              <a:t>Ajout d'extensions et de thèmes</a:t>
            </a:r>
            <a:endParaRPr lang="en-US" sz="4017" dirty="0"/>
          </a:p>
        </p:txBody>
      </p:sp>
      <p:pic>
        <p:nvPicPr>
          <p:cNvPr id="5" name="Image 1" descr="preencoded.png"/>
          <p:cNvPicPr>
            <a:picLocks noChangeAspect="1"/>
          </p:cNvPicPr>
          <p:nvPr/>
        </p:nvPicPr>
        <p:blipFill>
          <a:blip r:embed="rId4"/>
          <a:stretch>
            <a:fillRect/>
          </a:stretch>
        </p:blipFill>
        <p:spPr>
          <a:xfrm>
            <a:off x="1554123" y="1843836"/>
            <a:ext cx="2652713" cy="2633207"/>
          </a:xfrm>
          <a:prstGeom prst="rect">
            <a:avLst/>
          </a:prstGeom>
        </p:spPr>
      </p:pic>
      <p:sp>
        <p:nvSpPr>
          <p:cNvPr id="6" name="Text 2"/>
          <p:cNvSpPr/>
          <p:nvPr/>
        </p:nvSpPr>
        <p:spPr>
          <a:xfrm>
            <a:off x="1860232" y="4730200"/>
            <a:ext cx="2040493" cy="329033"/>
          </a:xfrm>
          <a:prstGeom prst="rect">
            <a:avLst/>
          </a:prstGeom>
          <a:noFill/>
          <a:ln/>
        </p:spPr>
        <p:txBody>
          <a:bodyPr wrap="none" rtlCol="0" anchor="t"/>
          <a:lstStyle/>
          <a:p>
            <a:pPr marL="0" indent="0" algn="ctr">
              <a:lnSpc>
                <a:spcPts val="2611"/>
              </a:lnSpc>
              <a:buNone/>
            </a:pPr>
            <a:r>
              <a:rPr lang="en-US" sz="2008" dirty="0">
                <a:solidFill>
                  <a:srgbClr val="312F2B"/>
                </a:solidFill>
                <a:latin typeface="Georgia" pitchFamily="34" charset="0"/>
                <a:ea typeface="Georgia" pitchFamily="34" charset="-122"/>
                <a:cs typeface="Georgia" pitchFamily="34" charset="-120"/>
              </a:rPr>
              <a:t>Extensions</a:t>
            </a:r>
            <a:endParaRPr lang="en-US" sz="2008" dirty="0"/>
          </a:p>
        </p:txBody>
      </p:sp>
      <p:sp>
        <p:nvSpPr>
          <p:cNvPr id="7" name="Text 3"/>
          <p:cNvSpPr/>
          <p:nvPr/>
        </p:nvSpPr>
        <p:spPr>
          <a:xfrm>
            <a:off x="765215" y="5241477"/>
            <a:ext cx="4230648" cy="2187642"/>
          </a:xfrm>
          <a:prstGeom prst="rect">
            <a:avLst/>
          </a:prstGeom>
          <a:noFill/>
          <a:ln/>
        </p:spPr>
        <p:txBody>
          <a:bodyPr wrap="square" rtlCol="0" anchor="t"/>
          <a:lstStyle/>
          <a:p>
            <a:pPr marL="0" indent="0" algn="ctr">
              <a:lnSpc>
                <a:spcPts val="2892"/>
              </a:lnSpc>
              <a:buNone/>
            </a:pPr>
            <a:r>
              <a:rPr lang="en-US" sz="1607" dirty="0">
                <a:solidFill>
                  <a:srgbClr val="272525"/>
                </a:solidFill>
                <a:latin typeface="Lato" pitchFamily="34" charset="0"/>
                <a:ea typeface="Lato" pitchFamily="34" charset="-122"/>
                <a:cs typeface="Lato" pitchFamily="34" charset="-120"/>
              </a:rPr>
              <a:t>Les extensions VS Code ajoute des fonctionnalités et des options d'éditeur à VS Code. Recherchez et installez des extensions directement depuis l'interface utilisateur de VS Code. Les extensions peuvent être des outils pour votre framework ou librairie préférée.</a:t>
            </a:r>
            <a:endParaRPr lang="en-US" sz="1607" dirty="0"/>
          </a:p>
        </p:txBody>
      </p:sp>
      <p:pic>
        <p:nvPicPr>
          <p:cNvPr id="8" name="Image 2" descr="preencoded.png"/>
          <p:cNvPicPr>
            <a:picLocks noChangeAspect="1"/>
          </p:cNvPicPr>
          <p:nvPr/>
        </p:nvPicPr>
        <p:blipFill>
          <a:blip r:embed="rId5"/>
          <a:stretch>
            <a:fillRect/>
          </a:stretch>
        </p:blipFill>
        <p:spPr>
          <a:xfrm>
            <a:off x="5988725" y="1843836"/>
            <a:ext cx="2652713" cy="2633207"/>
          </a:xfrm>
          <a:prstGeom prst="rect">
            <a:avLst/>
          </a:prstGeom>
        </p:spPr>
      </p:pic>
      <p:sp>
        <p:nvSpPr>
          <p:cNvPr id="9" name="Text 4"/>
          <p:cNvSpPr/>
          <p:nvPr/>
        </p:nvSpPr>
        <p:spPr>
          <a:xfrm>
            <a:off x="6294834" y="4730200"/>
            <a:ext cx="2040493" cy="329033"/>
          </a:xfrm>
          <a:prstGeom prst="rect">
            <a:avLst/>
          </a:prstGeom>
          <a:noFill/>
          <a:ln/>
        </p:spPr>
        <p:txBody>
          <a:bodyPr wrap="none" rtlCol="0" anchor="t"/>
          <a:lstStyle/>
          <a:p>
            <a:pPr marL="0" indent="0" algn="ctr">
              <a:lnSpc>
                <a:spcPts val="2611"/>
              </a:lnSpc>
              <a:buNone/>
            </a:pPr>
            <a:r>
              <a:rPr lang="en-US" sz="2008" dirty="0">
                <a:solidFill>
                  <a:srgbClr val="312F2B"/>
                </a:solidFill>
                <a:latin typeface="Georgia" pitchFamily="34" charset="0"/>
                <a:ea typeface="Georgia" pitchFamily="34" charset="-122"/>
                <a:cs typeface="Georgia" pitchFamily="34" charset="-120"/>
              </a:rPr>
              <a:t>Plus de Thèmes</a:t>
            </a:r>
            <a:endParaRPr lang="en-US" sz="2008" dirty="0"/>
          </a:p>
        </p:txBody>
      </p:sp>
      <p:sp>
        <p:nvSpPr>
          <p:cNvPr id="10" name="Text 5"/>
          <p:cNvSpPr/>
          <p:nvPr/>
        </p:nvSpPr>
        <p:spPr>
          <a:xfrm>
            <a:off x="5199817" y="5241477"/>
            <a:ext cx="4230648" cy="1823035"/>
          </a:xfrm>
          <a:prstGeom prst="rect">
            <a:avLst/>
          </a:prstGeom>
          <a:noFill/>
          <a:ln/>
        </p:spPr>
        <p:txBody>
          <a:bodyPr wrap="square" rtlCol="0" anchor="t"/>
          <a:lstStyle/>
          <a:p>
            <a:pPr marL="0" indent="0" algn="ctr">
              <a:lnSpc>
                <a:spcPts val="2892"/>
              </a:lnSpc>
              <a:buNone/>
            </a:pPr>
            <a:r>
              <a:rPr lang="en-US" sz="1607" dirty="0">
                <a:solidFill>
                  <a:srgbClr val="272525"/>
                </a:solidFill>
                <a:latin typeface="Lato" pitchFamily="34" charset="0"/>
                <a:ea typeface="Lato" pitchFamily="34" charset="-122"/>
                <a:cs typeface="Lato" pitchFamily="34" charset="-120"/>
              </a:rPr>
              <a:t>VS Code offre une variété de thèmes dans la marché. Recherchez les thèmes que vous aimez et ajoutez-les dans l'onglet "Extensions". De beaux thèmes enchanteront votre expérience de développement !</a:t>
            </a:r>
            <a:endParaRPr lang="en-US" sz="1607" dirty="0"/>
          </a:p>
        </p:txBody>
      </p:sp>
      <p:pic>
        <p:nvPicPr>
          <p:cNvPr id="11" name="Image 3" descr="preencoded.png"/>
          <p:cNvPicPr>
            <a:picLocks noChangeAspect="1"/>
          </p:cNvPicPr>
          <p:nvPr/>
        </p:nvPicPr>
        <p:blipFill>
          <a:blip r:embed="rId6"/>
          <a:stretch>
            <a:fillRect/>
          </a:stretch>
        </p:blipFill>
        <p:spPr>
          <a:xfrm>
            <a:off x="10423327" y="1843836"/>
            <a:ext cx="2652713" cy="2633207"/>
          </a:xfrm>
          <a:prstGeom prst="rect">
            <a:avLst/>
          </a:prstGeom>
        </p:spPr>
      </p:pic>
      <p:sp>
        <p:nvSpPr>
          <p:cNvPr id="12" name="Text 6"/>
          <p:cNvSpPr/>
          <p:nvPr/>
        </p:nvSpPr>
        <p:spPr>
          <a:xfrm>
            <a:off x="10347603" y="4730200"/>
            <a:ext cx="2804160" cy="329033"/>
          </a:xfrm>
          <a:prstGeom prst="rect">
            <a:avLst/>
          </a:prstGeom>
          <a:noFill/>
          <a:ln/>
        </p:spPr>
        <p:txBody>
          <a:bodyPr wrap="none" rtlCol="0" anchor="t"/>
          <a:lstStyle/>
          <a:p>
            <a:pPr marL="0" indent="0" algn="ctr">
              <a:lnSpc>
                <a:spcPts val="2611"/>
              </a:lnSpc>
              <a:buNone/>
            </a:pPr>
            <a:r>
              <a:rPr lang="en-US" sz="2008" dirty="0">
                <a:solidFill>
                  <a:srgbClr val="312F2B"/>
                </a:solidFill>
                <a:latin typeface="Georgia" pitchFamily="34" charset="0"/>
                <a:ea typeface="Georgia" pitchFamily="34" charset="-122"/>
                <a:cs typeface="Georgia" pitchFamily="34" charset="-120"/>
              </a:rPr>
              <a:t>Trouver des Ressources</a:t>
            </a:r>
            <a:endParaRPr lang="en-US" sz="2008" dirty="0"/>
          </a:p>
        </p:txBody>
      </p:sp>
      <p:sp>
        <p:nvSpPr>
          <p:cNvPr id="13" name="Text 7"/>
          <p:cNvSpPr/>
          <p:nvPr/>
        </p:nvSpPr>
        <p:spPr>
          <a:xfrm>
            <a:off x="9634418" y="5241477"/>
            <a:ext cx="4230648" cy="1458428"/>
          </a:xfrm>
          <a:prstGeom prst="rect">
            <a:avLst/>
          </a:prstGeom>
          <a:noFill/>
          <a:ln/>
        </p:spPr>
        <p:txBody>
          <a:bodyPr wrap="square" rtlCol="0" anchor="t"/>
          <a:lstStyle/>
          <a:p>
            <a:pPr marL="0" indent="0" algn="ctr">
              <a:lnSpc>
                <a:spcPts val="2892"/>
              </a:lnSpc>
              <a:buNone/>
            </a:pPr>
            <a:r>
              <a:rPr lang="en-US" sz="1607" dirty="0">
                <a:solidFill>
                  <a:srgbClr val="272525"/>
                </a:solidFill>
                <a:latin typeface="Lato" pitchFamily="34" charset="0"/>
                <a:ea typeface="Lato" pitchFamily="34" charset="-122"/>
                <a:cs typeface="Lato" pitchFamily="34" charset="-120"/>
              </a:rPr>
              <a:t>Les ressources de VS Code incluent des didacticiels vidéo et des guides de documentation. Consultez la documentation de Microsoft et YouTube pour en savoir plus.</a:t>
            </a:r>
            <a:endParaRPr lang="en-US" sz="160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889102"/>
            <a:ext cx="12964001" cy="1433609"/>
          </a:xfrm>
          <a:prstGeom prst="rect">
            <a:avLst/>
          </a:prstGeom>
          <a:noFill/>
          <a:ln/>
        </p:spPr>
        <p:txBody>
          <a:bodyPr wrap="squar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Configuration de l'environnement de développement de VS Code</a:t>
            </a:r>
            <a:endParaRPr lang="en-US" sz="4374" dirty="0"/>
          </a:p>
        </p:txBody>
      </p:sp>
      <p:sp>
        <p:nvSpPr>
          <p:cNvPr id="5" name="Shape 2"/>
          <p:cNvSpPr/>
          <p:nvPr/>
        </p:nvSpPr>
        <p:spPr>
          <a:xfrm>
            <a:off x="833199" y="3807868"/>
            <a:ext cx="12964001" cy="2472118"/>
          </a:xfrm>
          <a:prstGeom prst="roundRect">
            <a:avLst>
              <a:gd name="adj" fmla="val 2219"/>
            </a:avLst>
          </a:prstGeom>
          <a:noFill/>
          <a:ln w="7620">
            <a:solidFill>
              <a:srgbClr val="000000">
                <a:alpha val="8000"/>
              </a:srgbClr>
            </a:solidFill>
            <a:prstDash val="solid"/>
          </a:ln>
        </p:spPr>
      </p:sp>
      <p:sp>
        <p:nvSpPr>
          <p:cNvPr id="6" name="Shape 3"/>
          <p:cNvSpPr/>
          <p:nvPr/>
        </p:nvSpPr>
        <p:spPr>
          <a:xfrm>
            <a:off x="840819" y="3815432"/>
            <a:ext cx="12948761" cy="2456990"/>
          </a:xfrm>
          <a:prstGeom prst="rect">
            <a:avLst/>
          </a:prstGeom>
          <a:solidFill>
            <a:srgbClr val="FFFFFF">
              <a:alpha val="6000"/>
            </a:srgbClr>
          </a:solidFill>
          <a:ln/>
        </p:spPr>
      </p:sp>
      <p:sp>
        <p:nvSpPr>
          <p:cNvPr id="7" name="Text 4"/>
          <p:cNvSpPr/>
          <p:nvPr/>
        </p:nvSpPr>
        <p:spPr>
          <a:xfrm>
            <a:off x="1062990" y="3988340"/>
            <a:ext cx="2221944" cy="358343"/>
          </a:xfrm>
          <a:prstGeom prst="rect">
            <a:avLst/>
          </a:prstGeom>
          <a:noFill/>
          <a:ln/>
        </p:spPr>
        <p:txBody>
          <a:bodyPr wrap="none" rtlCol="0" anchor="t"/>
          <a:lstStyle/>
          <a:p>
            <a:pPr marL="0" indent="0">
              <a:lnSpc>
                <a:spcPts val="2843"/>
              </a:lnSpc>
              <a:buNone/>
            </a:pPr>
            <a:r>
              <a:rPr lang="en-US" sz="2187" dirty="0">
                <a:solidFill>
                  <a:srgbClr val="312F2B"/>
                </a:solidFill>
                <a:latin typeface="Georgia" pitchFamily="34" charset="0"/>
                <a:ea typeface="Georgia" pitchFamily="34" charset="-122"/>
                <a:cs typeface="Georgia" pitchFamily="34" charset="-120"/>
              </a:rPr>
              <a:t>Terminal Intégré</a:t>
            </a:r>
            <a:endParaRPr lang="en-US" sz="2187" dirty="0"/>
          </a:p>
        </p:txBody>
      </p:sp>
      <p:sp>
        <p:nvSpPr>
          <p:cNvPr id="8" name="Text 5"/>
          <p:cNvSpPr/>
          <p:nvPr/>
        </p:nvSpPr>
        <p:spPr>
          <a:xfrm>
            <a:off x="1062990" y="4512027"/>
            <a:ext cx="6026229" cy="158748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Avec VS Code, vous pouvez intégrer une console de commande directement dans l'interface utilisateur. Cela facilite l'exécution des commandes et la visualisation des résultats de votre code en temps réel.</a:t>
            </a:r>
            <a:endParaRPr lang="en-US" sz="1750" dirty="0"/>
          </a:p>
        </p:txBody>
      </p:sp>
      <p:sp>
        <p:nvSpPr>
          <p:cNvPr id="9" name="Text 6"/>
          <p:cNvSpPr/>
          <p:nvPr/>
        </p:nvSpPr>
        <p:spPr>
          <a:xfrm>
            <a:off x="7541181" y="3988340"/>
            <a:ext cx="2221944" cy="358343"/>
          </a:xfrm>
          <a:prstGeom prst="rect">
            <a:avLst/>
          </a:prstGeom>
          <a:noFill/>
          <a:ln/>
        </p:spPr>
        <p:txBody>
          <a:bodyPr wrap="none" rtlCol="0" anchor="t"/>
          <a:lstStyle/>
          <a:p>
            <a:pPr marL="0" indent="0">
              <a:lnSpc>
                <a:spcPts val="2843"/>
              </a:lnSpc>
              <a:buNone/>
            </a:pPr>
            <a:r>
              <a:rPr lang="en-US" sz="2187" dirty="0">
                <a:solidFill>
                  <a:srgbClr val="312F2B"/>
                </a:solidFill>
                <a:latin typeface="Georgia" pitchFamily="34" charset="0"/>
                <a:ea typeface="Georgia" pitchFamily="34" charset="-122"/>
                <a:cs typeface="Georgia" pitchFamily="34" charset="-120"/>
              </a:rPr>
              <a:t>Workspaces</a:t>
            </a:r>
            <a:endParaRPr lang="en-US" sz="2187" dirty="0"/>
          </a:p>
        </p:txBody>
      </p:sp>
      <p:sp>
        <p:nvSpPr>
          <p:cNvPr id="10" name="Text 7"/>
          <p:cNvSpPr/>
          <p:nvPr/>
        </p:nvSpPr>
        <p:spPr>
          <a:xfrm>
            <a:off x="7541181" y="4512027"/>
            <a:ext cx="6026229"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Les workspaces sont des projets VS Code qui vous permettent d'organiser plusieurs dossiers en un lieu et de gérer les paramètres ouverts dans un espace de travail spécifique.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765215" y="739969"/>
            <a:ext cx="9989820" cy="658302"/>
          </a:xfrm>
          <a:prstGeom prst="rect">
            <a:avLst/>
          </a:prstGeom>
          <a:noFill/>
          <a:ln/>
        </p:spPr>
        <p:txBody>
          <a:bodyPr wrap="none" rtlCol="0" anchor="t"/>
          <a:lstStyle/>
          <a:p>
            <a:pPr marL="0" indent="0">
              <a:lnSpc>
                <a:spcPts val="5222"/>
              </a:lnSpc>
              <a:buNone/>
            </a:pPr>
            <a:r>
              <a:rPr lang="en-US" sz="4017" dirty="0">
                <a:solidFill>
                  <a:srgbClr val="312F2B"/>
                </a:solidFill>
                <a:latin typeface="Georgia" pitchFamily="34" charset="0"/>
                <a:ea typeface="Georgia" pitchFamily="34" charset="-122"/>
                <a:cs typeface="Georgia" pitchFamily="34" charset="-120"/>
              </a:rPr>
              <a:t>Conclusion et ressources supplémentaires</a:t>
            </a:r>
            <a:endParaRPr lang="en-US" sz="4017" dirty="0"/>
          </a:p>
        </p:txBody>
      </p:sp>
      <p:pic>
        <p:nvPicPr>
          <p:cNvPr id="5" name="Image 1" descr="preencoded.png"/>
          <p:cNvPicPr>
            <a:picLocks noChangeAspect="1"/>
          </p:cNvPicPr>
          <p:nvPr/>
        </p:nvPicPr>
        <p:blipFill>
          <a:blip r:embed="rId4"/>
          <a:stretch>
            <a:fillRect/>
          </a:stretch>
        </p:blipFill>
        <p:spPr>
          <a:xfrm>
            <a:off x="1554123" y="1843836"/>
            <a:ext cx="2652713" cy="2633207"/>
          </a:xfrm>
          <a:prstGeom prst="rect">
            <a:avLst/>
          </a:prstGeom>
        </p:spPr>
      </p:pic>
      <p:sp>
        <p:nvSpPr>
          <p:cNvPr id="6" name="Text 2"/>
          <p:cNvSpPr/>
          <p:nvPr/>
        </p:nvSpPr>
        <p:spPr>
          <a:xfrm>
            <a:off x="1546979" y="4730200"/>
            <a:ext cx="2667000" cy="329033"/>
          </a:xfrm>
          <a:prstGeom prst="rect">
            <a:avLst/>
          </a:prstGeom>
          <a:noFill/>
          <a:ln/>
        </p:spPr>
        <p:txBody>
          <a:bodyPr wrap="none" rtlCol="0" anchor="t"/>
          <a:lstStyle/>
          <a:p>
            <a:pPr marL="0" indent="0" algn="ctr">
              <a:lnSpc>
                <a:spcPts val="2611"/>
              </a:lnSpc>
              <a:buNone/>
            </a:pPr>
            <a:r>
              <a:rPr lang="en-US" sz="2008" dirty="0">
                <a:solidFill>
                  <a:srgbClr val="312F2B"/>
                </a:solidFill>
                <a:latin typeface="Georgia" pitchFamily="34" charset="0"/>
                <a:ea typeface="Georgia" pitchFamily="34" charset="-122"/>
                <a:cs typeface="Georgia" pitchFamily="34" charset="-120"/>
              </a:rPr>
              <a:t>Apprentissage continu</a:t>
            </a:r>
            <a:endParaRPr lang="en-US" sz="2008" dirty="0"/>
          </a:p>
        </p:txBody>
      </p:sp>
      <p:sp>
        <p:nvSpPr>
          <p:cNvPr id="7" name="Text 3"/>
          <p:cNvSpPr/>
          <p:nvPr/>
        </p:nvSpPr>
        <p:spPr>
          <a:xfrm>
            <a:off x="765215" y="5241477"/>
            <a:ext cx="4230648" cy="1823035"/>
          </a:xfrm>
          <a:prstGeom prst="rect">
            <a:avLst/>
          </a:prstGeom>
          <a:noFill/>
          <a:ln/>
        </p:spPr>
        <p:txBody>
          <a:bodyPr wrap="square" rtlCol="0" anchor="t"/>
          <a:lstStyle/>
          <a:p>
            <a:pPr marL="0" indent="0" algn="ctr">
              <a:lnSpc>
                <a:spcPts val="2892"/>
              </a:lnSpc>
              <a:buNone/>
            </a:pPr>
            <a:r>
              <a:rPr lang="en-US" sz="1607" dirty="0">
                <a:solidFill>
                  <a:srgbClr val="272525"/>
                </a:solidFill>
                <a:latin typeface="Lato" pitchFamily="34" charset="0"/>
                <a:ea typeface="Lato" pitchFamily="34" charset="-122"/>
                <a:cs typeface="Lato" pitchFamily="34" charset="-120"/>
              </a:rPr>
              <a:t>La programmation s'estompant, VS Code est un outil essentiel à maîtriser. Cependant, plus vous en apprendrez, plus vous découvrirez son fonctionnement interne. Ne manquez pas les opportunités d'apprendre.</a:t>
            </a:r>
            <a:endParaRPr lang="en-US" sz="1607" dirty="0"/>
          </a:p>
        </p:txBody>
      </p:sp>
      <p:pic>
        <p:nvPicPr>
          <p:cNvPr id="8" name="Image 2" descr="preencoded.png"/>
          <p:cNvPicPr>
            <a:picLocks noChangeAspect="1"/>
          </p:cNvPicPr>
          <p:nvPr/>
        </p:nvPicPr>
        <p:blipFill>
          <a:blip r:embed="rId5"/>
          <a:stretch>
            <a:fillRect/>
          </a:stretch>
        </p:blipFill>
        <p:spPr>
          <a:xfrm>
            <a:off x="5988725" y="1843836"/>
            <a:ext cx="2652713" cy="2633207"/>
          </a:xfrm>
          <a:prstGeom prst="rect">
            <a:avLst/>
          </a:prstGeom>
        </p:spPr>
      </p:pic>
      <p:sp>
        <p:nvSpPr>
          <p:cNvPr id="9" name="Text 4"/>
          <p:cNvSpPr/>
          <p:nvPr/>
        </p:nvSpPr>
        <p:spPr>
          <a:xfrm>
            <a:off x="5996821" y="4730200"/>
            <a:ext cx="2636520" cy="329033"/>
          </a:xfrm>
          <a:prstGeom prst="rect">
            <a:avLst/>
          </a:prstGeom>
          <a:noFill/>
          <a:ln/>
        </p:spPr>
        <p:txBody>
          <a:bodyPr wrap="none" rtlCol="0" anchor="t"/>
          <a:lstStyle/>
          <a:p>
            <a:pPr marL="0" indent="0" algn="ctr">
              <a:lnSpc>
                <a:spcPts val="2611"/>
              </a:lnSpc>
              <a:buNone/>
            </a:pPr>
            <a:r>
              <a:rPr lang="en-US" sz="2008" dirty="0">
                <a:solidFill>
                  <a:srgbClr val="312F2B"/>
                </a:solidFill>
                <a:latin typeface="Georgia" pitchFamily="34" charset="0"/>
                <a:ea typeface="Georgia" pitchFamily="34" charset="-122"/>
                <a:cs typeface="Georgia" pitchFamily="34" charset="-120"/>
              </a:rPr>
              <a:t>Votre Prochaine Étape</a:t>
            </a:r>
            <a:endParaRPr lang="en-US" sz="2008" dirty="0"/>
          </a:p>
        </p:txBody>
      </p:sp>
      <p:sp>
        <p:nvSpPr>
          <p:cNvPr id="10" name="Text 5"/>
          <p:cNvSpPr/>
          <p:nvPr/>
        </p:nvSpPr>
        <p:spPr>
          <a:xfrm>
            <a:off x="5199817" y="5241477"/>
            <a:ext cx="4230648" cy="2187642"/>
          </a:xfrm>
          <a:prstGeom prst="rect">
            <a:avLst/>
          </a:prstGeom>
          <a:noFill/>
          <a:ln/>
        </p:spPr>
        <p:txBody>
          <a:bodyPr wrap="square" rtlCol="0" anchor="t"/>
          <a:lstStyle/>
          <a:p>
            <a:pPr marL="0" indent="0" algn="ctr">
              <a:lnSpc>
                <a:spcPts val="2892"/>
              </a:lnSpc>
              <a:buNone/>
            </a:pPr>
            <a:r>
              <a:rPr lang="en-US" sz="1607" dirty="0">
                <a:solidFill>
                  <a:srgbClr val="272525"/>
                </a:solidFill>
                <a:latin typeface="Lato" pitchFamily="34" charset="0"/>
                <a:ea typeface="Lato" pitchFamily="34" charset="-122"/>
                <a:cs typeface="Lato" pitchFamily="34" charset="-120"/>
              </a:rPr>
              <a:t>Avec les étapes décrites ci-dessus, vous pouvez maintenant travailler plus efficacement sur votre code. Vous pouvez également explorer les outils tiers, découvrir des exemples de code et rejoindre une communauté de programmeurs.</a:t>
            </a:r>
            <a:endParaRPr lang="en-US" sz="1607" dirty="0"/>
          </a:p>
        </p:txBody>
      </p:sp>
      <p:pic>
        <p:nvPicPr>
          <p:cNvPr id="11" name="Image 3" descr="preencoded.png"/>
          <p:cNvPicPr>
            <a:picLocks noChangeAspect="1"/>
          </p:cNvPicPr>
          <p:nvPr/>
        </p:nvPicPr>
        <p:blipFill>
          <a:blip r:embed="rId6"/>
          <a:stretch>
            <a:fillRect/>
          </a:stretch>
        </p:blipFill>
        <p:spPr>
          <a:xfrm>
            <a:off x="10423327" y="1843836"/>
            <a:ext cx="2652713" cy="2633207"/>
          </a:xfrm>
          <a:prstGeom prst="rect">
            <a:avLst/>
          </a:prstGeom>
        </p:spPr>
      </p:pic>
      <p:sp>
        <p:nvSpPr>
          <p:cNvPr id="12" name="Text 6"/>
          <p:cNvSpPr/>
          <p:nvPr/>
        </p:nvSpPr>
        <p:spPr>
          <a:xfrm>
            <a:off x="10507623" y="4730200"/>
            <a:ext cx="2484120" cy="329033"/>
          </a:xfrm>
          <a:prstGeom prst="rect">
            <a:avLst/>
          </a:prstGeom>
          <a:noFill/>
          <a:ln/>
        </p:spPr>
        <p:txBody>
          <a:bodyPr wrap="none" rtlCol="0" anchor="t"/>
          <a:lstStyle/>
          <a:p>
            <a:pPr marL="0" indent="0" algn="ctr">
              <a:lnSpc>
                <a:spcPts val="2611"/>
              </a:lnSpc>
              <a:buNone/>
            </a:pPr>
            <a:r>
              <a:rPr lang="en-US" sz="2008" dirty="0">
                <a:solidFill>
                  <a:srgbClr val="312F2B"/>
                </a:solidFill>
                <a:latin typeface="Georgia" pitchFamily="34" charset="0"/>
                <a:ea typeface="Georgia" pitchFamily="34" charset="-122"/>
                <a:cs typeface="Georgia" pitchFamily="34" charset="-120"/>
              </a:rPr>
              <a:t>En cas de Problèmes</a:t>
            </a:r>
            <a:endParaRPr lang="en-US" sz="2008" dirty="0"/>
          </a:p>
        </p:txBody>
      </p:sp>
      <p:sp>
        <p:nvSpPr>
          <p:cNvPr id="13" name="Text 7"/>
          <p:cNvSpPr/>
          <p:nvPr/>
        </p:nvSpPr>
        <p:spPr>
          <a:xfrm>
            <a:off x="9634418" y="5241477"/>
            <a:ext cx="4230648" cy="2187642"/>
          </a:xfrm>
          <a:prstGeom prst="rect">
            <a:avLst/>
          </a:prstGeom>
          <a:noFill/>
          <a:ln/>
        </p:spPr>
        <p:txBody>
          <a:bodyPr wrap="square" rtlCol="0" anchor="t"/>
          <a:lstStyle/>
          <a:p>
            <a:pPr marL="0" indent="0" algn="ctr">
              <a:lnSpc>
                <a:spcPts val="2892"/>
              </a:lnSpc>
              <a:buNone/>
            </a:pPr>
            <a:r>
              <a:rPr lang="en-US" sz="1607" dirty="0">
                <a:solidFill>
                  <a:srgbClr val="272525"/>
                </a:solidFill>
                <a:latin typeface="Lato" pitchFamily="34" charset="0"/>
                <a:ea typeface="Lato" pitchFamily="34" charset="-122"/>
                <a:cs typeface="Lato" pitchFamily="34" charset="-120"/>
              </a:rPr>
              <a:t>Si vous rencontrez des problèmes lors de l'utilisation de VS Code, consultez la documentation officielle de Microsoft pour trouver des réponses à vos questions ou contactez la communauté VS Code pour obtenir de l'aide.</a:t>
            </a:r>
            <a:endParaRPr lang="en-US" sz="160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Personnalisé</PresentationFormat>
  <Paragraphs>41</Paragraphs>
  <Slides>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Georgia</vt:lpstr>
      <vt:lpstr>Lato</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FORNIER Yann</cp:lastModifiedBy>
  <cp:revision>2</cp:revision>
  <dcterms:created xsi:type="dcterms:W3CDTF">2023-07-11T13:13:11Z</dcterms:created>
  <dcterms:modified xsi:type="dcterms:W3CDTF">2023-07-11T13:57:17Z</dcterms:modified>
</cp:coreProperties>
</file>