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3092128"/>
            <a:ext cx="5332690" cy="860165"/>
          </a:xfrm>
          <a:prstGeom prst="rect">
            <a:avLst/>
          </a:prstGeom>
          <a:noFill/>
          <a:ln/>
        </p:spPr>
        <p:txBody>
          <a:bodyPr wrap="none" rtlCol="0" anchor="t"/>
          <a:lstStyle/>
          <a:p>
            <a:pPr indent="0" marL="0">
              <a:lnSpc>
                <a:spcPts val="6823"/>
              </a:lnSpc>
              <a:buNone/>
            </a:pPr>
            <a:r>
              <a:rPr lang="en-US" sz="5249" dirty="0">
                <a:solidFill>
                  <a:srgbClr val="312F2B"/>
                </a:solidFill>
                <a:latin typeface="Georgia" pitchFamily="34" charset="0"/>
                <a:ea typeface="Georgia" pitchFamily="34" charset="-122"/>
                <a:cs typeface="Georgia" pitchFamily="34" charset="-120"/>
              </a:rPr>
              <a:t>Android Studio</a:t>
            </a:r>
            <a:endParaRPr lang="en-US" sz="5249" dirty="0"/>
          </a:p>
        </p:txBody>
      </p:sp>
      <p:sp>
        <p:nvSpPr>
          <p:cNvPr id="5" name="Text 2"/>
          <p:cNvSpPr/>
          <p:nvPr/>
        </p:nvSpPr>
        <p:spPr>
          <a:xfrm>
            <a:off x="833199" y="4283098"/>
            <a:ext cx="7477601" cy="793744"/>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Découvrez Android Studio, l'IDE (Integrated Development Environment) pour le développement Android.</a:t>
            </a:r>
            <a:endParaRPr lang="en-US" sz="1750" dirty="0"/>
          </a:p>
        </p:txBody>
      </p:sp>
      <p:pic>
        <p:nvPicPr>
          <p:cNvPr id="6"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2210098"/>
            <a:ext cx="7477601" cy="1433609"/>
          </a:xfrm>
          <a:prstGeom prst="rect">
            <a:avLst/>
          </a:prstGeom>
          <a:noFill/>
          <a:ln/>
        </p:spPr>
        <p:txBody>
          <a:bodyPr wrap="squar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Qu'est-ce qu'Android Studio ?</a:t>
            </a:r>
            <a:endParaRPr lang="en-US" sz="4374" dirty="0"/>
          </a:p>
        </p:txBody>
      </p:sp>
      <p:sp>
        <p:nvSpPr>
          <p:cNvPr id="5" name="Text 2"/>
          <p:cNvSpPr/>
          <p:nvPr/>
        </p:nvSpPr>
        <p:spPr>
          <a:xfrm>
            <a:off x="6319599" y="3974512"/>
            <a:ext cx="7477601"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Android Studio est un environnement de développement intégré gratuit et open-source qui propose des fonctionnalités avancées pour le développement Android. Il est développé par Google et peut être utilisé pour créer des applications mobiles Android pour tout type d'appareil, tels que des smartphones, tablettes, et même des montres connectées.</a:t>
            </a:r>
            <a:endParaRPr lang="en-US" sz="1750" dirty="0"/>
          </a:p>
        </p:txBody>
      </p:sp>
      <p:pic>
        <p:nvPicPr>
          <p:cNvPr id="6" name="Image 1" descr="preencoded.png">    </p:cNvPr>
          <p:cNvPicPr>
            <a:picLocks noChangeAspect="1"/>
          </p:cNvPicPr>
          <p:nvPr/>
        </p:nvPicPr>
        <p:blipFill>
          <a:blip r:embed="rId2"/>
          <a:stretch>
            <a:fillRect/>
          </a:stretch>
        </p:blipFill>
        <p:spPr>
          <a:xfrm>
            <a:off x="0" y="0"/>
            <a:ext cx="5486400" cy="816908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210098"/>
            <a:ext cx="7477601" cy="1433609"/>
          </a:xfrm>
          <a:prstGeom prst="rect">
            <a:avLst/>
          </a:prstGeom>
          <a:noFill/>
          <a:ln/>
        </p:spPr>
        <p:txBody>
          <a:bodyPr wrap="squar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Pourquoi utiliser Android Studio ?</a:t>
            </a:r>
            <a:endParaRPr lang="en-US" sz="4374" dirty="0"/>
          </a:p>
        </p:txBody>
      </p:sp>
      <p:sp>
        <p:nvSpPr>
          <p:cNvPr id="5" name="Text 2"/>
          <p:cNvSpPr/>
          <p:nvPr/>
        </p:nvSpPr>
        <p:spPr>
          <a:xfrm>
            <a:off x="833199" y="3974512"/>
            <a:ext cx="7477601"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Android Studio offre une grande variété de fonctionnalités pour le développement Android, telles qu'une interface utilisateur conviviale, des outils de débogage avancés, et des intégrations avec d'autres outils de développement tels que Firebase. Il est également régulièrement mis à jour avec les dernières fonctionnalités et corrections de bugs.</a:t>
            </a:r>
            <a:endParaRPr lang="en-US" sz="1750" dirty="0"/>
          </a:p>
        </p:txBody>
      </p:sp>
      <p:pic>
        <p:nvPicPr>
          <p:cNvPr id="6" name="Image 1" descr="preencoded.png">    </p:cNvPr>
          <p:cNvPicPr>
            <a:picLocks noChangeAspect="1"/>
          </p:cNvPicPr>
          <p:nvPr/>
        </p:nvPicPr>
        <p:blipFill>
          <a:blip r:embed="rId2"/>
          <a:stretch>
            <a:fillRect/>
          </a:stretch>
        </p:blipFill>
        <p:spPr>
          <a:xfrm>
            <a:off x="9144000" y="0"/>
            <a:ext cx="5486400" cy="8169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906022"/>
            <a:ext cx="1225296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Téléchargement et installation d'Android Studio</a:t>
            </a:r>
            <a:endParaRPr lang="en-US" sz="4374" dirty="0"/>
          </a:p>
        </p:txBody>
      </p:sp>
      <p:pic>
        <p:nvPicPr>
          <p:cNvPr id="5" name="Image 1" descr="preencoded.png">    </p:cNvPr>
          <p:cNvPicPr>
            <a:picLocks noChangeAspect="1"/>
          </p:cNvPicPr>
          <p:nvPr/>
        </p:nvPicPr>
        <p:blipFill>
          <a:blip r:embed="rId2"/>
          <a:stretch>
            <a:fillRect/>
          </a:stretch>
        </p:blipFill>
        <p:spPr>
          <a:xfrm>
            <a:off x="2241113" y="2107984"/>
            <a:ext cx="3555087" cy="3528947"/>
          </a:xfrm>
          <a:prstGeom prst="rect">
            <a:avLst/>
          </a:prstGeom>
        </p:spPr>
      </p:pic>
      <p:sp>
        <p:nvSpPr>
          <p:cNvPr id="6" name="Text 2"/>
          <p:cNvSpPr/>
          <p:nvPr/>
        </p:nvSpPr>
        <p:spPr>
          <a:xfrm>
            <a:off x="2254568" y="5912543"/>
            <a:ext cx="3528060"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Télécharger Android Studio</a:t>
            </a:r>
            <a:endParaRPr lang="en-US" sz="2187" dirty="0"/>
          </a:p>
        </p:txBody>
      </p:sp>
      <p:sp>
        <p:nvSpPr>
          <p:cNvPr id="7" name="Text 3"/>
          <p:cNvSpPr/>
          <p:nvPr/>
        </p:nvSpPr>
        <p:spPr>
          <a:xfrm>
            <a:off x="833199" y="6469322"/>
            <a:ext cx="6370915" cy="793744"/>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Android Studio peut être </a:t>
            </a:r>
            <a:pPr algn="ctr" indent="0" marL="0">
              <a:lnSpc>
                <a:spcPts val="3149"/>
              </a:lnSpc>
              <a:buNone/>
            </a:pPr>
            <a:r>
              <a:rPr lang="en-US" sz="1750" u="sng" dirty="0">
                <a:solidFill>
                  <a:srgbClr val="6F6F5D"/>
                </a:solidFill>
                <a:latin typeface="Lato" pitchFamily="34" charset="0"/>
                <a:ea typeface="Lato" pitchFamily="34" charset="-122"/>
                <a:cs typeface="Lato" pitchFamily="34" charset="-120"/>
                <a:hlinkClick r:id="rId3" invalidUrl="" action="" tgtFrame="" tooltip="" history="1" highlightClick="0" endSnd="0">
                  <a:extLst>
                    <a:ext uri="{A12FA001-AC4F-418D-AE19-62706E023703}">
                      <ahyp:hlinkClr xmlns:ahyp="http://schemas.microsoft.com/office/drawing/2018/hyperlinkcolor" val="tx"/>
                    </a:ext>
                  </a:extLst>
                </a:hlinkClick>
              </a:rPr>
              <a:t>téléchargé gratuitement</a:t>
            </a:r>
            <a:pPr algn="ctr" indent="0" marL="0">
              <a:lnSpc>
                <a:spcPts val="3149"/>
              </a:lnSpc>
              <a:buNone/>
            </a:pPr>
            <a:r>
              <a:rPr lang="en-US" sz="1750" dirty="0">
                <a:solidFill>
                  <a:srgbClr val="272525"/>
                </a:solidFill>
                <a:latin typeface="Lato" pitchFamily="34" charset="0"/>
                <a:ea typeface="Lato" pitchFamily="34" charset="-122"/>
                <a:cs typeface="Lato" pitchFamily="34" charset="-120"/>
              </a:rPr>
              <a:t> depuis le site officiel d'Android.</a:t>
            </a:r>
            <a:endParaRPr lang="en-US" sz="1750" dirty="0"/>
          </a:p>
        </p:txBody>
      </p:sp>
      <p:pic>
        <p:nvPicPr>
          <p:cNvPr id="8" name="Image 2" descr="preencoded.png">    </p:cNvPr>
          <p:cNvPicPr>
            <a:picLocks noChangeAspect="1"/>
          </p:cNvPicPr>
          <p:nvPr/>
        </p:nvPicPr>
        <p:blipFill>
          <a:blip r:embed="rId4"/>
          <a:stretch>
            <a:fillRect/>
          </a:stretch>
        </p:blipFill>
        <p:spPr>
          <a:xfrm>
            <a:off x="8834199" y="2107984"/>
            <a:ext cx="3555087" cy="3528947"/>
          </a:xfrm>
          <a:prstGeom prst="rect">
            <a:avLst/>
          </a:prstGeom>
        </p:spPr>
      </p:pic>
      <p:sp>
        <p:nvSpPr>
          <p:cNvPr id="9" name="Text 4"/>
          <p:cNvSpPr/>
          <p:nvPr/>
        </p:nvSpPr>
        <p:spPr>
          <a:xfrm>
            <a:off x="9083873" y="5912543"/>
            <a:ext cx="3055620" cy="358343"/>
          </a:xfrm>
          <a:prstGeom prst="rect">
            <a:avLst/>
          </a:prstGeom>
          <a:noFill/>
          <a:ln/>
        </p:spPr>
        <p:txBody>
          <a:bodyPr wrap="none" rtlCol="0" anchor="t"/>
          <a:lstStyle/>
          <a:p>
            <a:pPr algn="ctr" indent="0" marL="0">
              <a:lnSpc>
                <a:spcPts val="2843"/>
              </a:lnSpc>
              <a:buNone/>
            </a:pPr>
            <a:r>
              <a:rPr lang="en-US" sz="2187" dirty="0">
                <a:solidFill>
                  <a:srgbClr val="312F2B"/>
                </a:solidFill>
                <a:latin typeface="Georgia" pitchFamily="34" charset="0"/>
                <a:ea typeface="Georgia" pitchFamily="34" charset="-122"/>
                <a:cs typeface="Georgia" pitchFamily="34" charset="-120"/>
              </a:rPr>
              <a:t>Installer Android Studio</a:t>
            </a:r>
            <a:endParaRPr lang="en-US" sz="2187" dirty="0"/>
          </a:p>
        </p:txBody>
      </p:sp>
      <p:sp>
        <p:nvSpPr>
          <p:cNvPr id="10" name="Text 5"/>
          <p:cNvSpPr/>
          <p:nvPr/>
        </p:nvSpPr>
        <p:spPr>
          <a:xfrm>
            <a:off x="7426285" y="6469322"/>
            <a:ext cx="6370915" cy="793744"/>
          </a:xfrm>
          <a:prstGeom prst="rect">
            <a:avLst/>
          </a:prstGeom>
          <a:noFill/>
          <a:ln/>
        </p:spPr>
        <p:txBody>
          <a:bodyPr wrap="square" rtlCol="0" anchor="t"/>
          <a:lstStyle/>
          <a:p>
            <a:pPr algn="ctr" indent="0" marL="0">
              <a:lnSpc>
                <a:spcPts val="3149"/>
              </a:lnSpc>
              <a:buNone/>
            </a:pPr>
            <a:r>
              <a:rPr lang="en-US" sz="1750" dirty="0">
                <a:solidFill>
                  <a:srgbClr val="272525"/>
                </a:solidFill>
                <a:latin typeface="Lato" pitchFamily="34" charset="0"/>
                <a:ea typeface="Lato" pitchFamily="34" charset="-122"/>
                <a:cs typeface="Lato" pitchFamily="34" charset="-120"/>
              </a:rPr>
              <a:t>Une fois le fichier d'installation téléchargé, suivez les instructions pour l'installer sur votre ordinateur.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833199" y="2036481"/>
            <a:ext cx="8008620"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Aperçu de l'interface utilisateur</a:t>
            </a:r>
            <a:endParaRPr lang="en-US" sz="4374" dirty="0"/>
          </a:p>
        </p:txBody>
      </p:sp>
      <p:sp>
        <p:nvSpPr>
          <p:cNvPr id="5" name="Text 2"/>
          <p:cNvSpPr/>
          <p:nvPr/>
        </p:nvSpPr>
        <p:spPr>
          <a:xfrm>
            <a:off x="833199" y="3370813"/>
            <a:ext cx="2221944" cy="358343"/>
          </a:xfrm>
          <a:prstGeom prst="rect">
            <a:avLst/>
          </a:prstGeom>
          <a:noFill/>
          <a:ln/>
        </p:spPr>
        <p:txBody>
          <a:bodyPr wrap="none" rtlCol="0" anchor="t"/>
          <a:lstStyle/>
          <a:p>
            <a:pPr indent="0" marL="0">
              <a:lnSpc>
                <a:spcPts val="2843"/>
              </a:lnSpc>
              <a:buNone/>
            </a:pPr>
            <a:r>
              <a:rPr lang="en-US" sz="2187" dirty="0">
                <a:solidFill>
                  <a:srgbClr val="312F2B"/>
                </a:solidFill>
                <a:latin typeface="Georgia" pitchFamily="34" charset="0"/>
                <a:ea typeface="Georgia" pitchFamily="34" charset="-122"/>
                <a:cs typeface="Georgia" pitchFamily="34" charset="-120"/>
              </a:rPr>
              <a:t>Barre des menus</a:t>
            </a:r>
            <a:endParaRPr lang="en-US" sz="2187" dirty="0"/>
          </a:p>
        </p:txBody>
      </p:sp>
      <p:sp>
        <p:nvSpPr>
          <p:cNvPr id="6" name="Text 3"/>
          <p:cNvSpPr/>
          <p:nvPr/>
        </p:nvSpPr>
        <p:spPr>
          <a:xfrm>
            <a:off x="833199" y="3949693"/>
            <a:ext cx="283452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Contient des options pour configurer Android Studio et gérer votre projet.</a:t>
            </a:r>
            <a:endParaRPr lang="en-US" sz="1750" dirty="0"/>
          </a:p>
        </p:txBody>
      </p:sp>
      <p:sp>
        <p:nvSpPr>
          <p:cNvPr id="7" name="Text 4"/>
          <p:cNvSpPr/>
          <p:nvPr/>
        </p:nvSpPr>
        <p:spPr>
          <a:xfrm>
            <a:off x="4217313" y="3370813"/>
            <a:ext cx="2221944" cy="358343"/>
          </a:xfrm>
          <a:prstGeom prst="rect">
            <a:avLst/>
          </a:prstGeom>
          <a:noFill/>
          <a:ln/>
        </p:spPr>
        <p:txBody>
          <a:bodyPr wrap="none" rtlCol="0" anchor="t"/>
          <a:lstStyle/>
          <a:p>
            <a:pPr indent="0" marL="0">
              <a:lnSpc>
                <a:spcPts val="2843"/>
              </a:lnSpc>
              <a:buNone/>
            </a:pPr>
            <a:r>
              <a:rPr lang="en-US" sz="2187" dirty="0">
                <a:solidFill>
                  <a:srgbClr val="312F2B"/>
                </a:solidFill>
                <a:latin typeface="Georgia" pitchFamily="34" charset="0"/>
                <a:ea typeface="Georgia" pitchFamily="34" charset="-122"/>
                <a:cs typeface="Georgia" pitchFamily="34" charset="-120"/>
              </a:rPr>
              <a:t>Barre d'outils</a:t>
            </a:r>
            <a:endParaRPr lang="en-US" sz="2187" dirty="0"/>
          </a:p>
        </p:txBody>
      </p:sp>
      <p:sp>
        <p:nvSpPr>
          <p:cNvPr id="8" name="Text 5"/>
          <p:cNvSpPr/>
          <p:nvPr/>
        </p:nvSpPr>
        <p:spPr>
          <a:xfrm>
            <a:off x="4217313" y="3949693"/>
            <a:ext cx="2834521"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Contient des boutons pour les actions courantes telles que la compilation, la vue de design, et le lancement de l'émulateur.</a:t>
            </a:r>
            <a:endParaRPr lang="en-US" sz="1750" dirty="0"/>
          </a:p>
        </p:txBody>
      </p:sp>
      <p:sp>
        <p:nvSpPr>
          <p:cNvPr id="9" name="Text 6"/>
          <p:cNvSpPr/>
          <p:nvPr/>
        </p:nvSpPr>
        <p:spPr>
          <a:xfrm>
            <a:off x="7601426" y="3370813"/>
            <a:ext cx="2221944" cy="358343"/>
          </a:xfrm>
          <a:prstGeom prst="rect">
            <a:avLst/>
          </a:prstGeom>
          <a:noFill/>
          <a:ln/>
        </p:spPr>
        <p:txBody>
          <a:bodyPr wrap="none" rtlCol="0" anchor="t"/>
          <a:lstStyle/>
          <a:p>
            <a:pPr indent="0" marL="0">
              <a:lnSpc>
                <a:spcPts val="2843"/>
              </a:lnSpc>
              <a:buNone/>
            </a:pPr>
            <a:r>
              <a:rPr lang="en-US" sz="2187" dirty="0">
                <a:solidFill>
                  <a:srgbClr val="312F2B"/>
                </a:solidFill>
                <a:latin typeface="Georgia" pitchFamily="34" charset="0"/>
                <a:ea typeface="Georgia" pitchFamily="34" charset="-122"/>
                <a:cs typeface="Georgia" pitchFamily="34" charset="-120"/>
              </a:rPr>
              <a:t>Zone des fichiers</a:t>
            </a:r>
            <a:endParaRPr lang="en-US" sz="2187" dirty="0"/>
          </a:p>
        </p:txBody>
      </p:sp>
      <p:sp>
        <p:nvSpPr>
          <p:cNvPr id="10" name="Text 7"/>
          <p:cNvSpPr/>
          <p:nvPr/>
        </p:nvSpPr>
        <p:spPr>
          <a:xfrm>
            <a:off x="7601426" y="3949693"/>
            <a:ext cx="283452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Affiche les fichiers, les dossiers, et les ressources du projet.</a:t>
            </a:r>
            <a:endParaRPr lang="en-US" sz="1750" dirty="0"/>
          </a:p>
        </p:txBody>
      </p:sp>
      <p:sp>
        <p:nvSpPr>
          <p:cNvPr id="11" name="Text 8"/>
          <p:cNvSpPr/>
          <p:nvPr/>
        </p:nvSpPr>
        <p:spPr>
          <a:xfrm>
            <a:off x="10985540" y="3370813"/>
            <a:ext cx="2221944" cy="358343"/>
          </a:xfrm>
          <a:prstGeom prst="rect">
            <a:avLst/>
          </a:prstGeom>
          <a:noFill/>
          <a:ln/>
        </p:spPr>
        <p:txBody>
          <a:bodyPr wrap="none" rtlCol="0" anchor="t"/>
          <a:lstStyle/>
          <a:p>
            <a:pPr indent="0" marL="0">
              <a:lnSpc>
                <a:spcPts val="2843"/>
              </a:lnSpc>
              <a:buNone/>
            </a:pPr>
            <a:r>
              <a:rPr lang="en-US" sz="2187" dirty="0">
                <a:solidFill>
                  <a:srgbClr val="312F2B"/>
                </a:solidFill>
                <a:latin typeface="Georgia" pitchFamily="34" charset="0"/>
                <a:ea typeface="Georgia" pitchFamily="34" charset="-122"/>
                <a:cs typeface="Georgia" pitchFamily="34" charset="-120"/>
              </a:rPr>
              <a:t>Zone d'édition</a:t>
            </a:r>
            <a:endParaRPr lang="en-US" sz="2187" dirty="0"/>
          </a:p>
        </p:txBody>
      </p:sp>
      <p:sp>
        <p:nvSpPr>
          <p:cNvPr id="12" name="Text 9"/>
          <p:cNvSpPr/>
          <p:nvPr/>
        </p:nvSpPr>
        <p:spPr>
          <a:xfrm>
            <a:off x="10985540" y="3949693"/>
            <a:ext cx="2834521" cy="1984360"/>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Permet de modifier le code source de l'application avec des fonctions telles que la coloration syntaxique et les suggestions de code.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sp>
      <p:sp>
        <p:nvSpPr>
          <p:cNvPr id="4" name="Text 1"/>
          <p:cNvSpPr/>
          <p:nvPr/>
        </p:nvSpPr>
        <p:spPr>
          <a:xfrm>
            <a:off x="6319599" y="2965431"/>
            <a:ext cx="4443889" cy="716804"/>
          </a:xfrm>
          <a:prstGeom prst="rect">
            <a:avLst/>
          </a:prstGeom>
          <a:noFill/>
          <a:ln/>
        </p:spPr>
        <p:txBody>
          <a:bodyPr wrap="none" rtlCol="0" anchor="t"/>
          <a:lstStyle/>
          <a:p>
            <a:pPr indent="0" marL="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sp>
        <p:nvSpPr>
          <p:cNvPr id="5" name="Text 2"/>
          <p:cNvSpPr/>
          <p:nvPr/>
        </p:nvSpPr>
        <p:spPr>
          <a:xfrm>
            <a:off x="6319599" y="4013041"/>
            <a:ext cx="7477601" cy="1190616"/>
          </a:xfrm>
          <a:prstGeom prst="rect">
            <a:avLst/>
          </a:prstGeom>
          <a:noFill/>
          <a:ln/>
        </p:spPr>
        <p:txBody>
          <a:bodyPr wrap="square" rtlCol="0" anchor="t"/>
          <a:lstStyle/>
          <a:p>
            <a:pPr indent="0" marL="0">
              <a:lnSpc>
                <a:spcPts val="3149"/>
              </a:lnSpc>
              <a:buNone/>
            </a:pPr>
            <a:r>
              <a:rPr lang="en-US" sz="1750" dirty="0">
                <a:solidFill>
                  <a:srgbClr val="272525"/>
                </a:solidFill>
                <a:latin typeface="Lato" pitchFamily="34" charset="0"/>
                <a:ea typeface="Lato" pitchFamily="34" charset="-122"/>
                <a:cs typeface="Lato" pitchFamily="34" charset="-120"/>
              </a:rPr>
              <a:t>Avec cet aperçu d'Android Studio et des fonctionnalités qu'il propose, ainsi que des étapes pour créer un nouveau projet, vous êtes maintenant prêt à explorer davantage et à créer des applications Android incroyables!</a:t>
            </a:r>
            <a:endParaRPr lang="en-US" sz="1750" dirty="0"/>
          </a:p>
        </p:txBody>
      </p:sp>
      <p:pic>
        <p:nvPicPr>
          <p:cNvPr id="6" name="Image 1" descr="preencoded.png">    </p:cNvPr>
          <p:cNvPicPr>
            <a:picLocks noChangeAspect="1"/>
          </p:cNvPicPr>
          <p:nvPr/>
        </p:nvPicPr>
        <p:blipFill>
          <a:blip r:embed="rId2"/>
          <a:stretch>
            <a:fillRect/>
          </a:stretch>
        </p:blipFill>
        <p:spPr>
          <a:xfrm>
            <a:off x="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2023-07-11T12:47:50Z</dcterms:created>
  <dcterms:modified xsi:type="dcterms:W3CDTF">2023-07-11T12:47:50Z</dcterms:modified>
</cp:coreProperties>
</file>