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5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2127367"/>
            <a:ext cx="7477601" cy="1720331"/>
          </a:xfrm>
          <a:prstGeom prst="rect">
            <a:avLst/>
          </a:prstGeom>
          <a:noFill/>
          <a:ln/>
        </p:spPr>
        <p:txBody>
          <a:bodyPr wrap="square" rtlCol="0" anchor="t"/>
          <a:lstStyle/>
          <a:p>
            <a:pPr marL="0" indent="0">
              <a:lnSpc>
                <a:spcPts val="6823"/>
              </a:lnSpc>
              <a:buNone/>
            </a:pPr>
            <a:r>
              <a:rPr lang="en-US" sz="5249" dirty="0">
                <a:solidFill>
                  <a:srgbClr val="312F2B"/>
                </a:solidFill>
                <a:latin typeface="Georgia" pitchFamily="34" charset="0"/>
                <a:ea typeface="Georgia" pitchFamily="34" charset="-122"/>
                <a:cs typeface="Georgia" pitchFamily="34" charset="-120"/>
              </a:rPr>
              <a:t>Installer Command Line Tools sur Mac</a:t>
            </a:r>
            <a:endParaRPr lang="en-US" sz="5249" dirty="0"/>
          </a:p>
        </p:txBody>
      </p:sp>
      <p:sp>
        <p:nvSpPr>
          <p:cNvPr id="5" name="Text 2"/>
          <p:cNvSpPr/>
          <p:nvPr/>
        </p:nvSpPr>
        <p:spPr>
          <a:xfrm>
            <a:off x="6319599" y="4178503"/>
            <a:ext cx="7477601"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Command Line Tools est un ensemble d'utilitaires pour les développeurs permettant de modifier et gérer les programmes en ligne de commande. Voici deux méthodes pour installer Command Line Tools sur votre Mac.</a:t>
            </a:r>
            <a:endParaRPr lang="en-US" sz="1750" dirty="0"/>
          </a:p>
        </p:txBody>
      </p:sp>
      <p:sp>
        <p:nvSpPr>
          <p:cNvPr id="6" name="Shape 3"/>
          <p:cNvSpPr/>
          <p:nvPr/>
        </p:nvSpPr>
        <p:spPr>
          <a:xfrm>
            <a:off x="6319599" y="5644731"/>
            <a:ext cx="355402" cy="352788"/>
          </a:xfrm>
          <a:prstGeom prst="roundRect">
            <a:avLst>
              <a:gd name="adj" fmla="val 25916657"/>
            </a:avLst>
          </a:prstGeom>
          <a:noFill/>
          <a:ln w="7620">
            <a:solidFill>
              <a:srgbClr val="FFFFFF"/>
            </a:solidFill>
            <a:prstDash val="solid"/>
          </a:ln>
        </p:spPr>
      </p:sp>
      <p:pic>
        <p:nvPicPr>
          <p:cNvPr id="9" name="Image 2"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1984833"/>
            <a:ext cx="8122920"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Les Prérequis pour l'Installation</a:t>
            </a:r>
            <a:endParaRPr lang="en-US" sz="4374" dirty="0"/>
          </a:p>
        </p:txBody>
      </p:sp>
      <p:sp>
        <p:nvSpPr>
          <p:cNvPr id="5" name="Shape 2"/>
          <p:cNvSpPr/>
          <p:nvPr/>
        </p:nvSpPr>
        <p:spPr>
          <a:xfrm>
            <a:off x="833199" y="3186795"/>
            <a:ext cx="4173260" cy="2997342"/>
          </a:xfrm>
          <a:prstGeom prst="roundRect">
            <a:avLst>
              <a:gd name="adj" fmla="val 1830"/>
            </a:avLst>
          </a:prstGeom>
          <a:solidFill>
            <a:srgbClr val="E8E8E3"/>
          </a:solidFill>
          <a:ln w="7620">
            <a:solidFill>
              <a:srgbClr val="D1D1C7"/>
            </a:solidFill>
            <a:prstDash val="solid"/>
          </a:ln>
        </p:spPr>
      </p:sp>
      <p:sp>
        <p:nvSpPr>
          <p:cNvPr id="6" name="Text 3"/>
          <p:cNvSpPr/>
          <p:nvPr/>
        </p:nvSpPr>
        <p:spPr>
          <a:xfrm>
            <a:off x="1062990" y="3414896"/>
            <a:ext cx="247650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Connexion Internet</a:t>
            </a:r>
            <a:endParaRPr lang="en-US" sz="2187" dirty="0"/>
          </a:p>
        </p:txBody>
      </p:sp>
      <p:sp>
        <p:nvSpPr>
          <p:cNvPr id="7" name="Text 4"/>
          <p:cNvSpPr/>
          <p:nvPr/>
        </p:nvSpPr>
        <p:spPr>
          <a:xfrm>
            <a:off x="1062990" y="3971675"/>
            <a:ext cx="3713678" cy="1984360"/>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L'installation nécessite une connexion Internet. Une connexion Wi-Fi recommandée pour les Mac portables. Assurez-vous que votre connexion est stable et fiable.</a:t>
            </a:r>
            <a:endParaRPr lang="en-US" sz="1750" dirty="0"/>
          </a:p>
        </p:txBody>
      </p:sp>
      <p:sp>
        <p:nvSpPr>
          <p:cNvPr id="8" name="Shape 5"/>
          <p:cNvSpPr/>
          <p:nvPr/>
        </p:nvSpPr>
        <p:spPr>
          <a:xfrm>
            <a:off x="5228630" y="3186795"/>
            <a:ext cx="4173260" cy="2997342"/>
          </a:xfrm>
          <a:prstGeom prst="roundRect">
            <a:avLst>
              <a:gd name="adj" fmla="val 1830"/>
            </a:avLst>
          </a:prstGeom>
          <a:solidFill>
            <a:srgbClr val="E8E8E3"/>
          </a:solidFill>
          <a:ln w="7620">
            <a:solidFill>
              <a:srgbClr val="D1D1C7"/>
            </a:solidFill>
            <a:prstDash val="solid"/>
          </a:ln>
        </p:spPr>
      </p:sp>
      <p:sp>
        <p:nvSpPr>
          <p:cNvPr id="9" name="Text 6"/>
          <p:cNvSpPr/>
          <p:nvPr/>
        </p:nvSpPr>
        <p:spPr>
          <a:xfrm>
            <a:off x="5458420" y="3414896"/>
            <a:ext cx="3713678"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Espace de Stockage Disque Dur</a:t>
            </a:r>
            <a:endParaRPr lang="en-US" sz="2187" dirty="0"/>
          </a:p>
        </p:txBody>
      </p:sp>
      <p:sp>
        <p:nvSpPr>
          <p:cNvPr id="10" name="Text 7"/>
          <p:cNvSpPr/>
          <p:nvPr/>
        </p:nvSpPr>
        <p:spPr>
          <a:xfrm>
            <a:off x="5458420" y="4330019"/>
            <a:ext cx="3713678"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Assurez-vous d'avoir assez d'espace de stockage disque dur pour installer Command Line Tools. (Environ 2,5 Go)</a:t>
            </a:r>
            <a:endParaRPr lang="en-US" sz="1750" dirty="0"/>
          </a:p>
        </p:txBody>
      </p:sp>
      <p:sp>
        <p:nvSpPr>
          <p:cNvPr id="11" name="Shape 8"/>
          <p:cNvSpPr/>
          <p:nvPr/>
        </p:nvSpPr>
        <p:spPr>
          <a:xfrm>
            <a:off x="9624060" y="3186795"/>
            <a:ext cx="4173260" cy="2997342"/>
          </a:xfrm>
          <a:prstGeom prst="roundRect">
            <a:avLst>
              <a:gd name="adj" fmla="val 1830"/>
            </a:avLst>
          </a:prstGeom>
          <a:solidFill>
            <a:srgbClr val="E8E8E3"/>
          </a:solidFill>
          <a:ln w="7620">
            <a:solidFill>
              <a:srgbClr val="D1D1C7"/>
            </a:solidFill>
            <a:prstDash val="solid"/>
          </a:ln>
        </p:spPr>
      </p:sp>
      <p:sp>
        <p:nvSpPr>
          <p:cNvPr id="12" name="Text 9"/>
          <p:cNvSpPr/>
          <p:nvPr/>
        </p:nvSpPr>
        <p:spPr>
          <a:xfrm>
            <a:off x="9853851" y="3414896"/>
            <a:ext cx="2221944"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Compatibilité OS</a:t>
            </a:r>
            <a:endParaRPr lang="en-US" sz="2187" dirty="0"/>
          </a:p>
        </p:txBody>
      </p:sp>
      <p:sp>
        <p:nvSpPr>
          <p:cNvPr id="13" name="Text 10"/>
          <p:cNvSpPr/>
          <p:nvPr/>
        </p:nvSpPr>
        <p:spPr>
          <a:xfrm>
            <a:off x="9853851" y="3971675"/>
            <a:ext cx="3713678" cy="1984360"/>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Vérifiez que votre version de macOS est compatible avec les Command Line Tools. Vous pouvez les installer sur les versions de macOS 10.14 et supérieures.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789980" y="764316"/>
            <a:ext cx="13050441" cy="1359387"/>
          </a:xfrm>
          <a:prstGeom prst="rect">
            <a:avLst/>
          </a:prstGeom>
          <a:noFill/>
          <a:ln/>
        </p:spPr>
        <p:txBody>
          <a:bodyPr wrap="square" rtlCol="0" anchor="t"/>
          <a:lstStyle/>
          <a:p>
            <a:pPr marL="0" indent="0">
              <a:lnSpc>
                <a:spcPts val="5392"/>
              </a:lnSpc>
              <a:buNone/>
            </a:pPr>
            <a:r>
              <a:rPr lang="en-US" sz="4147" dirty="0">
                <a:solidFill>
                  <a:srgbClr val="312F2B"/>
                </a:solidFill>
                <a:latin typeface="Georgia" pitchFamily="34" charset="0"/>
                <a:ea typeface="Georgia" pitchFamily="34" charset="-122"/>
                <a:cs typeface="Georgia" pitchFamily="34" charset="-120"/>
              </a:rPr>
              <a:t>Méthode 1 : Installation des Command Line Tools à Partir de la Ligne de Commande</a:t>
            </a:r>
            <a:endParaRPr lang="en-US" sz="4147" dirty="0"/>
          </a:p>
        </p:txBody>
      </p:sp>
      <p:sp>
        <p:nvSpPr>
          <p:cNvPr id="5" name="Shape 2"/>
          <p:cNvSpPr/>
          <p:nvPr/>
        </p:nvSpPr>
        <p:spPr>
          <a:xfrm>
            <a:off x="789980" y="4805958"/>
            <a:ext cx="13050441" cy="41720"/>
          </a:xfrm>
          <a:prstGeom prst="rect">
            <a:avLst/>
          </a:prstGeom>
          <a:solidFill>
            <a:srgbClr val="D1D1C7"/>
          </a:solidFill>
          <a:ln/>
        </p:spPr>
      </p:sp>
      <p:sp>
        <p:nvSpPr>
          <p:cNvPr id="6" name="Shape 3"/>
          <p:cNvSpPr/>
          <p:nvPr/>
        </p:nvSpPr>
        <p:spPr>
          <a:xfrm>
            <a:off x="3978890" y="4805899"/>
            <a:ext cx="42029" cy="731932"/>
          </a:xfrm>
          <a:prstGeom prst="rect">
            <a:avLst/>
          </a:prstGeom>
          <a:solidFill>
            <a:srgbClr val="D1D1C7"/>
          </a:solidFill>
          <a:ln/>
        </p:spPr>
      </p:sp>
      <p:sp>
        <p:nvSpPr>
          <p:cNvPr id="7" name="Shape 4"/>
          <p:cNvSpPr/>
          <p:nvPr/>
        </p:nvSpPr>
        <p:spPr>
          <a:xfrm>
            <a:off x="3762970" y="4570707"/>
            <a:ext cx="473988" cy="470503"/>
          </a:xfrm>
          <a:prstGeom prst="roundRect">
            <a:avLst>
              <a:gd name="adj" fmla="val 11661"/>
            </a:avLst>
          </a:prstGeom>
          <a:solidFill>
            <a:srgbClr val="E8E8E3"/>
          </a:solidFill>
          <a:ln w="7620">
            <a:solidFill>
              <a:srgbClr val="D1D1C7"/>
            </a:solidFill>
            <a:prstDash val="solid"/>
          </a:ln>
        </p:spPr>
      </p:sp>
      <p:sp>
        <p:nvSpPr>
          <p:cNvPr id="8" name="Text 5"/>
          <p:cNvSpPr/>
          <p:nvPr/>
        </p:nvSpPr>
        <p:spPr>
          <a:xfrm>
            <a:off x="3912275" y="4602026"/>
            <a:ext cx="175260" cy="407745"/>
          </a:xfrm>
          <a:prstGeom prst="rect">
            <a:avLst/>
          </a:prstGeom>
          <a:noFill/>
          <a:ln/>
        </p:spPr>
        <p:txBody>
          <a:bodyPr wrap="none" rtlCol="0" anchor="t"/>
          <a:lstStyle/>
          <a:p>
            <a:pPr marL="0" indent="0" algn="ctr">
              <a:lnSpc>
                <a:spcPts val="3235"/>
              </a:lnSpc>
              <a:buNone/>
            </a:pPr>
            <a:r>
              <a:rPr lang="en-US" sz="2488" dirty="0">
                <a:solidFill>
                  <a:srgbClr val="272525"/>
                </a:solidFill>
                <a:latin typeface="Georgia" pitchFamily="34" charset="0"/>
                <a:ea typeface="Georgia" pitchFamily="34" charset="-122"/>
                <a:cs typeface="Georgia" pitchFamily="34" charset="-120"/>
              </a:rPr>
              <a:t>1</a:t>
            </a:r>
            <a:endParaRPr lang="en-US" sz="2488" dirty="0"/>
          </a:p>
        </p:txBody>
      </p:sp>
      <p:sp>
        <p:nvSpPr>
          <p:cNvPr id="9" name="Text 6"/>
          <p:cNvSpPr/>
          <p:nvPr/>
        </p:nvSpPr>
        <p:spPr>
          <a:xfrm>
            <a:off x="2761655" y="5747081"/>
            <a:ext cx="2476500" cy="339788"/>
          </a:xfrm>
          <a:prstGeom prst="rect">
            <a:avLst/>
          </a:prstGeom>
          <a:noFill/>
          <a:ln/>
        </p:spPr>
        <p:txBody>
          <a:bodyPr wrap="none" rtlCol="0" anchor="t"/>
          <a:lstStyle/>
          <a:p>
            <a:pPr marL="0" indent="0" algn="ctr">
              <a:lnSpc>
                <a:spcPts val="2696"/>
              </a:lnSpc>
              <a:buNone/>
            </a:pPr>
            <a:r>
              <a:rPr lang="en-US" sz="2074" dirty="0">
                <a:solidFill>
                  <a:srgbClr val="272525"/>
                </a:solidFill>
                <a:latin typeface="Georgia" pitchFamily="34" charset="0"/>
                <a:ea typeface="Georgia" pitchFamily="34" charset="-122"/>
                <a:cs typeface="Georgia" pitchFamily="34" charset="-120"/>
              </a:rPr>
              <a:t>1. Ouvrir le Terminal</a:t>
            </a:r>
            <a:endParaRPr lang="en-US" sz="2074" dirty="0"/>
          </a:p>
        </p:txBody>
      </p:sp>
      <p:sp>
        <p:nvSpPr>
          <p:cNvPr id="10" name="Text 7"/>
          <p:cNvSpPr/>
          <p:nvPr/>
        </p:nvSpPr>
        <p:spPr>
          <a:xfrm>
            <a:off x="1000601" y="6275023"/>
            <a:ext cx="5998607" cy="1129632"/>
          </a:xfrm>
          <a:prstGeom prst="rect">
            <a:avLst/>
          </a:prstGeom>
          <a:noFill/>
          <a:ln/>
        </p:spPr>
        <p:txBody>
          <a:bodyPr wrap="square" rtlCol="0" anchor="t"/>
          <a:lstStyle/>
          <a:p>
            <a:pPr marL="0" indent="0" algn="ctr">
              <a:lnSpc>
                <a:spcPts val="2986"/>
              </a:lnSpc>
              <a:buNone/>
            </a:pPr>
            <a:r>
              <a:rPr lang="en-US" sz="1659" dirty="0">
                <a:solidFill>
                  <a:srgbClr val="272525"/>
                </a:solidFill>
                <a:latin typeface="Lato" pitchFamily="34" charset="0"/>
                <a:ea typeface="Lato" pitchFamily="34" charset="-122"/>
                <a:cs typeface="Lato" pitchFamily="34" charset="-120"/>
              </a:rPr>
              <a:t>Le Terminal est l'application qui permet d'exécuter des commandes de type CLI. Il est situé dans les applications/utilitaires.</a:t>
            </a:r>
            <a:endParaRPr lang="en-US" sz="1659" dirty="0"/>
          </a:p>
        </p:txBody>
      </p:sp>
      <p:sp>
        <p:nvSpPr>
          <p:cNvPr id="11" name="Shape 8"/>
          <p:cNvSpPr/>
          <p:nvPr/>
        </p:nvSpPr>
        <p:spPr>
          <a:xfrm>
            <a:off x="7294066" y="4074085"/>
            <a:ext cx="42029" cy="731932"/>
          </a:xfrm>
          <a:prstGeom prst="rect">
            <a:avLst/>
          </a:prstGeom>
          <a:solidFill>
            <a:srgbClr val="D1D1C7"/>
          </a:solidFill>
          <a:ln/>
        </p:spPr>
      </p:sp>
      <p:sp>
        <p:nvSpPr>
          <p:cNvPr id="12" name="Shape 9"/>
          <p:cNvSpPr/>
          <p:nvPr/>
        </p:nvSpPr>
        <p:spPr>
          <a:xfrm>
            <a:off x="7078147" y="4570707"/>
            <a:ext cx="473988" cy="470503"/>
          </a:xfrm>
          <a:prstGeom prst="roundRect">
            <a:avLst>
              <a:gd name="adj" fmla="val 11661"/>
            </a:avLst>
          </a:prstGeom>
          <a:solidFill>
            <a:srgbClr val="E8E8E3"/>
          </a:solidFill>
          <a:ln w="7620">
            <a:solidFill>
              <a:srgbClr val="D1D1C7"/>
            </a:solidFill>
            <a:prstDash val="solid"/>
          </a:ln>
        </p:spPr>
      </p:sp>
      <p:sp>
        <p:nvSpPr>
          <p:cNvPr id="13" name="Text 10"/>
          <p:cNvSpPr/>
          <p:nvPr/>
        </p:nvSpPr>
        <p:spPr>
          <a:xfrm>
            <a:off x="7227451" y="4602026"/>
            <a:ext cx="175260" cy="407745"/>
          </a:xfrm>
          <a:prstGeom prst="rect">
            <a:avLst/>
          </a:prstGeom>
          <a:noFill/>
          <a:ln/>
        </p:spPr>
        <p:txBody>
          <a:bodyPr wrap="none" rtlCol="0" anchor="t"/>
          <a:lstStyle/>
          <a:p>
            <a:pPr marL="0" indent="0" algn="ctr">
              <a:lnSpc>
                <a:spcPts val="3235"/>
              </a:lnSpc>
              <a:buNone/>
            </a:pPr>
            <a:r>
              <a:rPr lang="en-US" sz="2488" dirty="0">
                <a:solidFill>
                  <a:srgbClr val="272525"/>
                </a:solidFill>
                <a:latin typeface="Georgia" pitchFamily="34" charset="0"/>
                <a:ea typeface="Georgia" pitchFamily="34" charset="-122"/>
                <a:cs typeface="Georgia" pitchFamily="34" charset="-120"/>
              </a:rPr>
              <a:t>2</a:t>
            </a:r>
            <a:endParaRPr lang="en-US" sz="2488" dirty="0"/>
          </a:p>
        </p:txBody>
      </p:sp>
      <p:sp>
        <p:nvSpPr>
          <p:cNvPr id="14" name="Text 11"/>
          <p:cNvSpPr/>
          <p:nvPr/>
        </p:nvSpPr>
        <p:spPr>
          <a:xfrm>
            <a:off x="5044321" y="2583805"/>
            <a:ext cx="4541520" cy="339788"/>
          </a:xfrm>
          <a:prstGeom prst="rect">
            <a:avLst/>
          </a:prstGeom>
          <a:noFill/>
          <a:ln/>
        </p:spPr>
        <p:txBody>
          <a:bodyPr wrap="none" rtlCol="0" anchor="t"/>
          <a:lstStyle/>
          <a:p>
            <a:pPr marL="0" indent="0" algn="ctr">
              <a:lnSpc>
                <a:spcPts val="2696"/>
              </a:lnSpc>
              <a:buNone/>
            </a:pPr>
            <a:r>
              <a:rPr lang="en-US" sz="2074" dirty="0">
                <a:solidFill>
                  <a:srgbClr val="272525"/>
                </a:solidFill>
                <a:latin typeface="Georgia" pitchFamily="34" charset="0"/>
                <a:ea typeface="Georgia" pitchFamily="34" charset="-122"/>
                <a:cs typeface="Georgia" pitchFamily="34" charset="-120"/>
              </a:rPr>
              <a:t>2. Lancer la Commande d'Installation</a:t>
            </a:r>
            <a:endParaRPr lang="en-US" sz="2074" dirty="0"/>
          </a:p>
        </p:txBody>
      </p:sp>
      <p:sp>
        <p:nvSpPr>
          <p:cNvPr id="15" name="Text 12"/>
          <p:cNvSpPr/>
          <p:nvPr/>
        </p:nvSpPr>
        <p:spPr>
          <a:xfrm>
            <a:off x="4315778" y="3111747"/>
            <a:ext cx="5998726" cy="753088"/>
          </a:xfrm>
          <a:prstGeom prst="rect">
            <a:avLst/>
          </a:prstGeom>
          <a:noFill/>
          <a:ln/>
        </p:spPr>
        <p:txBody>
          <a:bodyPr wrap="square" rtlCol="0" anchor="t"/>
          <a:lstStyle/>
          <a:p>
            <a:pPr marL="0" indent="0" algn="ctr">
              <a:lnSpc>
                <a:spcPts val="2986"/>
              </a:lnSpc>
              <a:buNone/>
            </a:pPr>
            <a:r>
              <a:rPr lang="en-US" sz="1659" dirty="0">
                <a:solidFill>
                  <a:srgbClr val="272525"/>
                </a:solidFill>
                <a:latin typeface="Lato" pitchFamily="34" charset="0"/>
                <a:ea typeface="Lato" pitchFamily="34" charset="-122"/>
                <a:cs typeface="Lato" pitchFamily="34" charset="-120"/>
              </a:rPr>
              <a:t>Tapez "xcode-select --install" dans votre Terminal et appuyez sur "Entrée".</a:t>
            </a:r>
            <a:endParaRPr lang="en-US" sz="1659" dirty="0"/>
          </a:p>
        </p:txBody>
      </p:sp>
      <p:sp>
        <p:nvSpPr>
          <p:cNvPr id="16" name="Shape 13"/>
          <p:cNvSpPr/>
          <p:nvPr/>
        </p:nvSpPr>
        <p:spPr>
          <a:xfrm>
            <a:off x="10609362" y="4805899"/>
            <a:ext cx="42029" cy="731932"/>
          </a:xfrm>
          <a:prstGeom prst="rect">
            <a:avLst/>
          </a:prstGeom>
          <a:solidFill>
            <a:srgbClr val="D1D1C7"/>
          </a:solidFill>
          <a:ln/>
        </p:spPr>
      </p:sp>
      <p:sp>
        <p:nvSpPr>
          <p:cNvPr id="17" name="Shape 14"/>
          <p:cNvSpPr/>
          <p:nvPr/>
        </p:nvSpPr>
        <p:spPr>
          <a:xfrm>
            <a:off x="10393442" y="4570707"/>
            <a:ext cx="473988" cy="470503"/>
          </a:xfrm>
          <a:prstGeom prst="roundRect">
            <a:avLst>
              <a:gd name="adj" fmla="val 11661"/>
            </a:avLst>
          </a:prstGeom>
          <a:solidFill>
            <a:srgbClr val="E8E8E3"/>
          </a:solidFill>
          <a:ln w="7620">
            <a:solidFill>
              <a:srgbClr val="D1D1C7"/>
            </a:solidFill>
            <a:prstDash val="solid"/>
          </a:ln>
        </p:spPr>
      </p:sp>
      <p:sp>
        <p:nvSpPr>
          <p:cNvPr id="18" name="Text 15"/>
          <p:cNvSpPr/>
          <p:nvPr/>
        </p:nvSpPr>
        <p:spPr>
          <a:xfrm>
            <a:off x="10542746" y="4602026"/>
            <a:ext cx="175260" cy="407745"/>
          </a:xfrm>
          <a:prstGeom prst="rect">
            <a:avLst/>
          </a:prstGeom>
          <a:noFill/>
          <a:ln/>
        </p:spPr>
        <p:txBody>
          <a:bodyPr wrap="none" rtlCol="0" anchor="t"/>
          <a:lstStyle/>
          <a:p>
            <a:pPr marL="0" indent="0" algn="ctr">
              <a:lnSpc>
                <a:spcPts val="3235"/>
              </a:lnSpc>
              <a:buNone/>
            </a:pPr>
            <a:r>
              <a:rPr lang="en-US" sz="2488" dirty="0">
                <a:solidFill>
                  <a:srgbClr val="272525"/>
                </a:solidFill>
                <a:latin typeface="Georgia" pitchFamily="34" charset="0"/>
                <a:ea typeface="Georgia" pitchFamily="34" charset="-122"/>
                <a:cs typeface="Georgia" pitchFamily="34" charset="-120"/>
              </a:rPr>
              <a:t>3</a:t>
            </a:r>
            <a:endParaRPr lang="en-US" sz="2488" dirty="0"/>
          </a:p>
        </p:txBody>
      </p:sp>
      <p:sp>
        <p:nvSpPr>
          <p:cNvPr id="19" name="Text 16"/>
          <p:cNvSpPr/>
          <p:nvPr/>
        </p:nvSpPr>
        <p:spPr>
          <a:xfrm>
            <a:off x="9136856" y="5747081"/>
            <a:ext cx="2987040" cy="339788"/>
          </a:xfrm>
          <a:prstGeom prst="rect">
            <a:avLst/>
          </a:prstGeom>
          <a:noFill/>
          <a:ln/>
        </p:spPr>
        <p:txBody>
          <a:bodyPr wrap="none" rtlCol="0" anchor="t"/>
          <a:lstStyle/>
          <a:p>
            <a:pPr marL="0" indent="0" algn="ctr">
              <a:lnSpc>
                <a:spcPts val="2696"/>
              </a:lnSpc>
              <a:buNone/>
            </a:pPr>
            <a:r>
              <a:rPr lang="en-US" sz="2074" dirty="0">
                <a:solidFill>
                  <a:srgbClr val="272525"/>
                </a:solidFill>
                <a:latin typeface="Georgia" pitchFamily="34" charset="0"/>
                <a:ea typeface="Georgia" pitchFamily="34" charset="-122"/>
                <a:cs typeface="Georgia" pitchFamily="34" charset="-120"/>
              </a:rPr>
              <a:t>3. Suivre les Instructions</a:t>
            </a:r>
            <a:endParaRPr lang="en-US" sz="2074" dirty="0"/>
          </a:p>
        </p:txBody>
      </p:sp>
      <p:sp>
        <p:nvSpPr>
          <p:cNvPr id="20" name="Text 17"/>
          <p:cNvSpPr/>
          <p:nvPr/>
        </p:nvSpPr>
        <p:spPr>
          <a:xfrm>
            <a:off x="7631073" y="6275023"/>
            <a:ext cx="5998726" cy="1129632"/>
          </a:xfrm>
          <a:prstGeom prst="rect">
            <a:avLst/>
          </a:prstGeom>
          <a:noFill/>
          <a:ln/>
        </p:spPr>
        <p:txBody>
          <a:bodyPr wrap="square" rtlCol="0" anchor="t"/>
          <a:lstStyle/>
          <a:p>
            <a:pPr marL="0" indent="0" algn="ctr">
              <a:lnSpc>
                <a:spcPts val="2986"/>
              </a:lnSpc>
              <a:buNone/>
            </a:pPr>
            <a:r>
              <a:rPr lang="en-US" sz="1659" dirty="0">
                <a:solidFill>
                  <a:srgbClr val="272525"/>
                </a:solidFill>
                <a:latin typeface="Lato" pitchFamily="34" charset="0"/>
                <a:ea typeface="Lato" pitchFamily="34" charset="-122"/>
                <a:cs typeface="Lato" pitchFamily="34" charset="-120"/>
              </a:rPr>
              <a:t>Une fenêtre de confirmation devrait s'ouvrir pour vous demander si vous souhaitez télécharger les Command Line Tools. Cliquez sur "Installer" et suivez les instructions à l'écran.</a:t>
            </a:r>
            <a:endParaRPr lang="en-US" sz="165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79930"/>
            <a:ext cx="12964001" cy="1433609"/>
          </a:xfrm>
          <a:prstGeom prst="rect">
            <a:avLst/>
          </a:prstGeom>
          <a:noFill/>
          <a:ln/>
        </p:spPr>
        <p:txBody>
          <a:bodyPr wrap="squar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Méthode 2 : Téléchargement Depuis le Site Web Apple</a:t>
            </a:r>
            <a:endParaRPr lang="en-US" sz="4374" dirty="0"/>
          </a:p>
        </p:txBody>
      </p:sp>
      <p:pic>
        <p:nvPicPr>
          <p:cNvPr id="5" name="Image 1" descr="preencoded.png"/>
          <p:cNvPicPr>
            <a:picLocks noChangeAspect="1"/>
          </p:cNvPicPr>
          <p:nvPr/>
        </p:nvPicPr>
        <p:blipFill>
          <a:blip r:embed="rId4"/>
          <a:stretch>
            <a:fillRect/>
          </a:stretch>
        </p:blipFill>
        <p:spPr>
          <a:xfrm>
            <a:off x="1475542" y="2598697"/>
            <a:ext cx="2888575" cy="2867336"/>
          </a:xfrm>
          <a:prstGeom prst="rect">
            <a:avLst/>
          </a:prstGeom>
        </p:spPr>
      </p:pic>
      <p:sp>
        <p:nvSpPr>
          <p:cNvPr id="6" name="Text 2"/>
          <p:cNvSpPr/>
          <p:nvPr/>
        </p:nvSpPr>
        <p:spPr>
          <a:xfrm>
            <a:off x="1068110" y="5741645"/>
            <a:ext cx="3703320"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1. Accéder au Site Web Apple</a:t>
            </a:r>
            <a:endParaRPr lang="en-US" sz="2187" dirty="0"/>
          </a:p>
        </p:txBody>
      </p:sp>
      <p:sp>
        <p:nvSpPr>
          <p:cNvPr id="7" name="Text 3"/>
          <p:cNvSpPr/>
          <p:nvPr/>
        </p:nvSpPr>
        <p:spPr>
          <a:xfrm>
            <a:off x="833199" y="6298424"/>
            <a:ext cx="4173260" cy="793744"/>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Accédez au site web d'Apple et recherchez "Command Line Tools".</a:t>
            </a:r>
            <a:endParaRPr lang="en-US" sz="1750" dirty="0"/>
          </a:p>
        </p:txBody>
      </p:sp>
      <p:pic>
        <p:nvPicPr>
          <p:cNvPr id="8" name="Image 2" descr="preencoded.png"/>
          <p:cNvPicPr>
            <a:picLocks noChangeAspect="1"/>
          </p:cNvPicPr>
          <p:nvPr/>
        </p:nvPicPr>
        <p:blipFill>
          <a:blip r:embed="rId5"/>
          <a:stretch>
            <a:fillRect/>
          </a:stretch>
        </p:blipFill>
        <p:spPr>
          <a:xfrm>
            <a:off x="5870972" y="2598697"/>
            <a:ext cx="2888575" cy="2867336"/>
          </a:xfrm>
          <a:prstGeom prst="rect">
            <a:avLst/>
          </a:prstGeom>
        </p:spPr>
      </p:pic>
      <p:sp>
        <p:nvSpPr>
          <p:cNvPr id="9" name="Text 4"/>
          <p:cNvSpPr/>
          <p:nvPr/>
        </p:nvSpPr>
        <p:spPr>
          <a:xfrm>
            <a:off x="5228630" y="5741645"/>
            <a:ext cx="4173260" cy="716686"/>
          </a:xfrm>
          <a:prstGeom prst="rect">
            <a:avLst/>
          </a:prstGeom>
          <a:noFill/>
          <a:ln/>
        </p:spPr>
        <p:txBody>
          <a:bodyPr wrap="squar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2. Télécharger les Command Line Tools</a:t>
            </a:r>
            <a:endParaRPr lang="en-US" sz="2187" dirty="0"/>
          </a:p>
        </p:txBody>
      </p:sp>
      <p:sp>
        <p:nvSpPr>
          <p:cNvPr id="10" name="Text 5"/>
          <p:cNvSpPr/>
          <p:nvPr/>
        </p:nvSpPr>
        <p:spPr>
          <a:xfrm>
            <a:off x="5228630" y="6656767"/>
            <a:ext cx="4173260" cy="793744"/>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Cliquez sur le bouton de téléchargement pour télécharger les Command Line Tools.</a:t>
            </a:r>
            <a:endParaRPr lang="en-US" sz="1750" dirty="0"/>
          </a:p>
        </p:txBody>
      </p:sp>
      <p:pic>
        <p:nvPicPr>
          <p:cNvPr id="11" name="Image 3" descr="preencoded.png"/>
          <p:cNvPicPr>
            <a:picLocks noChangeAspect="1"/>
          </p:cNvPicPr>
          <p:nvPr/>
        </p:nvPicPr>
        <p:blipFill>
          <a:blip r:embed="rId6"/>
          <a:stretch>
            <a:fillRect/>
          </a:stretch>
        </p:blipFill>
        <p:spPr>
          <a:xfrm>
            <a:off x="10266402" y="2598697"/>
            <a:ext cx="2888575" cy="2867336"/>
          </a:xfrm>
          <a:prstGeom prst="rect">
            <a:avLst/>
          </a:prstGeom>
        </p:spPr>
      </p:pic>
      <p:sp>
        <p:nvSpPr>
          <p:cNvPr id="12" name="Text 6"/>
          <p:cNvSpPr/>
          <p:nvPr/>
        </p:nvSpPr>
        <p:spPr>
          <a:xfrm>
            <a:off x="10182820" y="5741645"/>
            <a:ext cx="3055620"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3. Finaliser l'Installation</a:t>
            </a:r>
            <a:endParaRPr lang="en-US" sz="2187" dirty="0"/>
          </a:p>
        </p:txBody>
      </p:sp>
      <p:sp>
        <p:nvSpPr>
          <p:cNvPr id="13" name="Text 7"/>
          <p:cNvSpPr/>
          <p:nvPr/>
        </p:nvSpPr>
        <p:spPr>
          <a:xfrm>
            <a:off x="9624060" y="6298424"/>
            <a:ext cx="4173260" cy="1190616"/>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Ouvrez le package d'installation et suivez les instructions à l'écran pour finaliser l'installation.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729923"/>
            <a:ext cx="7477601" cy="2150413"/>
          </a:xfrm>
          <a:prstGeom prst="rect">
            <a:avLst/>
          </a:prstGeom>
          <a:noFill/>
          <a:ln/>
        </p:spPr>
        <p:txBody>
          <a:bodyPr wrap="squar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Vérification que les Command Line Tools sont Bien Installés</a:t>
            </a:r>
            <a:endParaRPr lang="en-US" sz="4374" dirty="0"/>
          </a:p>
        </p:txBody>
      </p:sp>
      <p:sp>
        <p:nvSpPr>
          <p:cNvPr id="5" name="Shape 2"/>
          <p:cNvSpPr/>
          <p:nvPr/>
        </p:nvSpPr>
        <p:spPr>
          <a:xfrm>
            <a:off x="6319599" y="3417851"/>
            <a:ext cx="499943" cy="496267"/>
          </a:xfrm>
          <a:prstGeom prst="roundRect">
            <a:avLst>
              <a:gd name="adj" fmla="val 11055"/>
            </a:avLst>
          </a:prstGeom>
          <a:solidFill>
            <a:srgbClr val="E8E8E3"/>
          </a:solidFill>
          <a:ln w="7620">
            <a:solidFill>
              <a:srgbClr val="D1D1C7"/>
            </a:solidFill>
            <a:prstDash val="solid"/>
          </a:ln>
        </p:spPr>
      </p:sp>
      <p:sp>
        <p:nvSpPr>
          <p:cNvPr id="6" name="Text 3"/>
          <p:cNvSpPr/>
          <p:nvPr/>
        </p:nvSpPr>
        <p:spPr>
          <a:xfrm>
            <a:off x="6478072" y="3450943"/>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7" name="Text 4"/>
          <p:cNvSpPr/>
          <p:nvPr/>
        </p:nvSpPr>
        <p:spPr>
          <a:xfrm>
            <a:off x="7041713" y="3486754"/>
            <a:ext cx="2905601"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Vérifier la Version des Command Line Tools</a:t>
            </a:r>
            <a:endParaRPr lang="en-US" sz="2187" dirty="0"/>
          </a:p>
        </p:txBody>
      </p:sp>
      <p:sp>
        <p:nvSpPr>
          <p:cNvPr id="8" name="Text 5"/>
          <p:cNvSpPr/>
          <p:nvPr/>
        </p:nvSpPr>
        <p:spPr>
          <a:xfrm>
            <a:off x="7041713" y="4401876"/>
            <a:ext cx="2905601"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Ouvrez le Terminal et tapez "xcode-select -v" pour vérifier la version des Command Line Tools.</a:t>
            </a:r>
            <a:endParaRPr lang="en-US" sz="1750" dirty="0"/>
          </a:p>
        </p:txBody>
      </p:sp>
      <p:sp>
        <p:nvSpPr>
          <p:cNvPr id="9" name="Shape 6"/>
          <p:cNvSpPr/>
          <p:nvPr/>
        </p:nvSpPr>
        <p:spPr>
          <a:xfrm>
            <a:off x="10169485" y="3417851"/>
            <a:ext cx="499943" cy="496267"/>
          </a:xfrm>
          <a:prstGeom prst="roundRect">
            <a:avLst>
              <a:gd name="adj" fmla="val 11055"/>
            </a:avLst>
          </a:prstGeom>
          <a:solidFill>
            <a:srgbClr val="E8E8E3"/>
          </a:solidFill>
          <a:ln w="7620">
            <a:solidFill>
              <a:srgbClr val="D1D1C7"/>
            </a:solidFill>
            <a:prstDash val="solid"/>
          </a:ln>
        </p:spPr>
      </p:sp>
      <p:sp>
        <p:nvSpPr>
          <p:cNvPr id="10" name="Text 7"/>
          <p:cNvSpPr/>
          <p:nvPr/>
        </p:nvSpPr>
        <p:spPr>
          <a:xfrm>
            <a:off x="10327958" y="3450943"/>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1" name="Text 8"/>
          <p:cNvSpPr/>
          <p:nvPr/>
        </p:nvSpPr>
        <p:spPr>
          <a:xfrm>
            <a:off x="10891599" y="3486754"/>
            <a:ext cx="2905601"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Vérifier les Outils Disponibles</a:t>
            </a:r>
            <a:endParaRPr lang="en-US" sz="2187" dirty="0"/>
          </a:p>
        </p:txBody>
      </p:sp>
      <p:sp>
        <p:nvSpPr>
          <p:cNvPr id="12" name="Text 9"/>
          <p:cNvSpPr/>
          <p:nvPr/>
        </p:nvSpPr>
        <p:spPr>
          <a:xfrm>
            <a:off x="10891599" y="4401876"/>
            <a:ext cx="2905601"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Tapez "gcc -v" ou "git --version" dans le Terminal pour vérifier si les outils sont disponibles.</a:t>
            </a:r>
            <a:endParaRPr lang="en-US" sz="1750" dirty="0"/>
          </a:p>
        </p:txBody>
      </p:sp>
      <p:sp>
        <p:nvSpPr>
          <p:cNvPr id="13" name="Shape 10"/>
          <p:cNvSpPr/>
          <p:nvPr/>
        </p:nvSpPr>
        <p:spPr>
          <a:xfrm>
            <a:off x="6319599" y="6416611"/>
            <a:ext cx="499943" cy="496267"/>
          </a:xfrm>
          <a:prstGeom prst="roundRect">
            <a:avLst>
              <a:gd name="adj" fmla="val 11055"/>
            </a:avLst>
          </a:prstGeom>
          <a:solidFill>
            <a:srgbClr val="E8E8E3"/>
          </a:solidFill>
          <a:ln w="7620">
            <a:solidFill>
              <a:srgbClr val="D1D1C7"/>
            </a:solidFill>
            <a:prstDash val="solid"/>
          </a:ln>
        </p:spPr>
      </p:sp>
      <p:sp>
        <p:nvSpPr>
          <p:cNvPr id="14" name="Text 11"/>
          <p:cNvSpPr/>
          <p:nvPr/>
        </p:nvSpPr>
        <p:spPr>
          <a:xfrm>
            <a:off x="6478072" y="6449703"/>
            <a:ext cx="182880" cy="429964"/>
          </a:xfrm>
          <a:prstGeom prst="rect">
            <a:avLst/>
          </a:prstGeom>
          <a:noFill/>
          <a:ln/>
        </p:spPr>
        <p:txBody>
          <a:bodyPr wrap="none" rtlCol="0" anchor="t"/>
          <a:lstStyle/>
          <a:p>
            <a:pPr marL="0" indent="0" algn="ctr">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5" name="Text 12"/>
          <p:cNvSpPr/>
          <p:nvPr/>
        </p:nvSpPr>
        <p:spPr>
          <a:xfrm>
            <a:off x="7041713" y="6485514"/>
            <a:ext cx="336042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Vérification par Utilisation</a:t>
            </a:r>
            <a:endParaRPr lang="en-US" sz="2187" dirty="0"/>
          </a:p>
        </p:txBody>
      </p:sp>
      <p:sp>
        <p:nvSpPr>
          <p:cNvPr id="16" name="Text 13"/>
          <p:cNvSpPr/>
          <p:nvPr/>
        </p:nvSpPr>
        <p:spPr>
          <a:xfrm>
            <a:off x="7041713" y="7042293"/>
            <a:ext cx="6755487" cy="396872"/>
          </a:xfrm>
          <a:prstGeom prst="rect">
            <a:avLst/>
          </a:prstGeom>
          <a:noFill/>
          <a:ln/>
        </p:spPr>
        <p:txBody>
          <a:bodyPr wrap="non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Testez les Command Line Tools en utilisant les outils tels que git et gcc.</a:t>
            </a:r>
            <a:endParaRPr lang="en-US" sz="1750" dirty="0"/>
          </a:p>
        </p:txBody>
      </p:sp>
      <p:pic>
        <p:nvPicPr>
          <p:cNvPr id="17"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2366" y="605945"/>
            <a:ext cx="9944100" cy="716095"/>
          </a:xfrm>
          <a:prstGeom prst="rect">
            <a:avLst/>
          </a:prstGeom>
          <a:noFill/>
          <a:ln/>
        </p:spPr>
        <p:txBody>
          <a:bodyPr wrap="none" rtlCol="0" anchor="t"/>
          <a:lstStyle/>
          <a:p>
            <a:pPr marL="0" indent="0">
              <a:lnSpc>
                <a:spcPts val="5681"/>
              </a:lnSpc>
              <a:buNone/>
            </a:pPr>
            <a:r>
              <a:rPr lang="en-US" sz="4370" dirty="0">
                <a:solidFill>
                  <a:srgbClr val="312F2B"/>
                </a:solidFill>
                <a:latin typeface="Georgia" pitchFamily="34" charset="0"/>
                <a:ea typeface="Georgia" pitchFamily="34" charset="-122"/>
                <a:cs typeface="Georgia" pitchFamily="34" charset="-120"/>
              </a:rPr>
              <a:t>Problèmes Courants et Leurs Solutions</a:t>
            </a:r>
            <a:endParaRPr lang="en-US" sz="4370" dirty="0"/>
          </a:p>
        </p:txBody>
      </p:sp>
      <p:sp>
        <p:nvSpPr>
          <p:cNvPr id="5" name="Shape 2"/>
          <p:cNvSpPr/>
          <p:nvPr/>
        </p:nvSpPr>
        <p:spPr>
          <a:xfrm>
            <a:off x="1143119" y="1806725"/>
            <a:ext cx="44291" cy="5756891"/>
          </a:xfrm>
          <a:prstGeom prst="rect">
            <a:avLst/>
          </a:prstGeom>
          <a:solidFill>
            <a:srgbClr val="D1D1C7"/>
          </a:solidFill>
          <a:ln/>
        </p:spPr>
      </p:sp>
      <p:sp>
        <p:nvSpPr>
          <p:cNvPr id="6" name="Shape 3"/>
          <p:cNvSpPr/>
          <p:nvPr/>
        </p:nvSpPr>
        <p:spPr>
          <a:xfrm>
            <a:off x="1414998" y="2239053"/>
            <a:ext cx="776883" cy="43966"/>
          </a:xfrm>
          <a:prstGeom prst="rect">
            <a:avLst/>
          </a:prstGeom>
          <a:solidFill>
            <a:srgbClr val="D1D1C7"/>
          </a:solidFill>
          <a:ln/>
        </p:spPr>
      </p:sp>
      <p:sp>
        <p:nvSpPr>
          <p:cNvPr id="7" name="Shape 4"/>
          <p:cNvSpPr/>
          <p:nvPr/>
        </p:nvSpPr>
        <p:spPr>
          <a:xfrm>
            <a:off x="915531" y="2013198"/>
            <a:ext cx="499467" cy="495795"/>
          </a:xfrm>
          <a:prstGeom prst="roundRect">
            <a:avLst>
              <a:gd name="adj" fmla="val 11066"/>
            </a:avLst>
          </a:prstGeom>
          <a:solidFill>
            <a:srgbClr val="E8E8E3"/>
          </a:solidFill>
          <a:ln w="7620">
            <a:solidFill>
              <a:srgbClr val="D1D1C7"/>
            </a:solidFill>
            <a:prstDash val="solid"/>
          </a:ln>
        </p:spPr>
      </p:sp>
      <p:sp>
        <p:nvSpPr>
          <p:cNvPr id="8" name="Text 5"/>
          <p:cNvSpPr/>
          <p:nvPr/>
        </p:nvSpPr>
        <p:spPr>
          <a:xfrm>
            <a:off x="1073765" y="2046172"/>
            <a:ext cx="182880" cy="429728"/>
          </a:xfrm>
          <a:prstGeom prst="rect">
            <a:avLst/>
          </a:prstGeom>
          <a:noFill/>
          <a:ln/>
        </p:spPr>
        <p:txBody>
          <a:bodyPr wrap="none" rtlCol="0" anchor="t"/>
          <a:lstStyle/>
          <a:p>
            <a:pPr marL="0" indent="0" algn="ctr">
              <a:lnSpc>
                <a:spcPts val="3409"/>
              </a:lnSpc>
              <a:buNone/>
            </a:pPr>
            <a:r>
              <a:rPr lang="en-US" sz="2622" dirty="0">
                <a:solidFill>
                  <a:srgbClr val="272525"/>
                </a:solidFill>
                <a:latin typeface="Georgia" pitchFamily="34" charset="0"/>
                <a:ea typeface="Georgia" pitchFamily="34" charset="-122"/>
                <a:cs typeface="Georgia" pitchFamily="34" charset="-120"/>
              </a:rPr>
              <a:t>1</a:t>
            </a:r>
            <a:endParaRPr lang="en-US" sz="2622" dirty="0"/>
          </a:p>
        </p:txBody>
      </p:sp>
      <p:sp>
        <p:nvSpPr>
          <p:cNvPr id="9" name="Text 6"/>
          <p:cNvSpPr/>
          <p:nvPr/>
        </p:nvSpPr>
        <p:spPr>
          <a:xfrm>
            <a:off x="2386132" y="2027026"/>
            <a:ext cx="7848600" cy="358107"/>
          </a:xfrm>
          <a:prstGeom prst="rect">
            <a:avLst/>
          </a:prstGeom>
          <a:noFill/>
          <a:ln/>
        </p:spPr>
        <p:txBody>
          <a:bodyPr wrap="none" rtlCol="0" anchor="t"/>
          <a:lstStyle/>
          <a:p>
            <a:pPr marL="0" indent="0" algn="l">
              <a:lnSpc>
                <a:spcPts val="2840"/>
              </a:lnSpc>
              <a:buNone/>
            </a:pPr>
            <a:r>
              <a:rPr lang="en-US" sz="2185" dirty="0">
                <a:solidFill>
                  <a:srgbClr val="272525"/>
                </a:solidFill>
                <a:latin typeface="Georgia" pitchFamily="34" charset="0"/>
                <a:ea typeface="Georgia" pitchFamily="34" charset="-122"/>
                <a:cs typeface="Georgia" pitchFamily="34" charset="-120"/>
              </a:rPr>
              <a:t>Problème : Les Command Line Tools Ne Sont Pas Disponibles</a:t>
            </a:r>
            <a:endParaRPr lang="en-US" sz="2185" dirty="0"/>
          </a:p>
        </p:txBody>
      </p:sp>
      <p:sp>
        <p:nvSpPr>
          <p:cNvPr id="10" name="Text 7"/>
          <p:cNvSpPr/>
          <p:nvPr/>
        </p:nvSpPr>
        <p:spPr>
          <a:xfrm>
            <a:off x="2386132" y="2583451"/>
            <a:ext cx="11411902" cy="396754"/>
          </a:xfrm>
          <a:prstGeom prst="rect">
            <a:avLst/>
          </a:prstGeom>
          <a:noFill/>
          <a:ln/>
        </p:spPr>
        <p:txBody>
          <a:bodyPr wrap="none" rtlCol="0" anchor="t"/>
          <a:lstStyle/>
          <a:p>
            <a:pPr marL="0" indent="0" algn="l">
              <a:lnSpc>
                <a:spcPts val="3146"/>
              </a:lnSpc>
              <a:buNone/>
            </a:pPr>
            <a:r>
              <a:rPr lang="en-US" sz="1748" dirty="0">
                <a:solidFill>
                  <a:srgbClr val="272525"/>
                </a:solidFill>
                <a:latin typeface="Lato" pitchFamily="34" charset="0"/>
                <a:ea typeface="Lato" pitchFamily="34" charset="-122"/>
                <a:cs typeface="Lato" pitchFamily="34" charset="-120"/>
              </a:rPr>
              <a:t>Solution : Réinstallez les Command Line Tools à partir de l'une des deux méthodes.</a:t>
            </a:r>
            <a:endParaRPr lang="en-US" sz="1748" dirty="0"/>
          </a:p>
        </p:txBody>
      </p:sp>
      <p:sp>
        <p:nvSpPr>
          <p:cNvPr id="11" name="Shape 8"/>
          <p:cNvSpPr/>
          <p:nvPr/>
        </p:nvSpPr>
        <p:spPr>
          <a:xfrm>
            <a:off x="1414998" y="4222232"/>
            <a:ext cx="776883" cy="43966"/>
          </a:xfrm>
          <a:prstGeom prst="rect">
            <a:avLst/>
          </a:prstGeom>
          <a:solidFill>
            <a:srgbClr val="D1D1C7"/>
          </a:solidFill>
          <a:ln/>
        </p:spPr>
      </p:sp>
      <p:sp>
        <p:nvSpPr>
          <p:cNvPr id="12" name="Shape 9"/>
          <p:cNvSpPr/>
          <p:nvPr/>
        </p:nvSpPr>
        <p:spPr>
          <a:xfrm>
            <a:off x="915531" y="3996377"/>
            <a:ext cx="499467" cy="495795"/>
          </a:xfrm>
          <a:prstGeom prst="roundRect">
            <a:avLst>
              <a:gd name="adj" fmla="val 11066"/>
            </a:avLst>
          </a:prstGeom>
          <a:solidFill>
            <a:srgbClr val="E8E8E3"/>
          </a:solidFill>
          <a:ln w="7620">
            <a:solidFill>
              <a:srgbClr val="D1D1C7"/>
            </a:solidFill>
            <a:prstDash val="solid"/>
          </a:ln>
        </p:spPr>
      </p:sp>
      <p:sp>
        <p:nvSpPr>
          <p:cNvPr id="13" name="Text 10"/>
          <p:cNvSpPr/>
          <p:nvPr/>
        </p:nvSpPr>
        <p:spPr>
          <a:xfrm>
            <a:off x="1073765" y="4029351"/>
            <a:ext cx="182880" cy="429728"/>
          </a:xfrm>
          <a:prstGeom prst="rect">
            <a:avLst/>
          </a:prstGeom>
          <a:noFill/>
          <a:ln/>
        </p:spPr>
        <p:txBody>
          <a:bodyPr wrap="none" rtlCol="0" anchor="t"/>
          <a:lstStyle/>
          <a:p>
            <a:pPr marL="0" indent="0" algn="ctr">
              <a:lnSpc>
                <a:spcPts val="3409"/>
              </a:lnSpc>
              <a:buNone/>
            </a:pPr>
            <a:r>
              <a:rPr lang="en-US" sz="2622" dirty="0">
                <a:solidFill>
                  <a:srgbClr val="272525"/>
                </a:solidFill>
                <a:latin typeface="Georgia" pitchFamily="34" charset="0"/>
                <a:ea typeface="Georgia" pitchFamily="34" charset="-122"/>
                <a:cs typeface="Georgia" pitchFamily="34" charset="-120"/>
              </a:rPr>
              <a:t>2</a:t>
            </a:r>
            <a:endParaRPr lang="en-US" sz="2622" dirty="0"/>
          </a:p>
        </p:txBody>
      </p:sp>
      <p:sp>
        <p:nvSpPr>
          <p:cNvPr id="14" name="Text 11"/>
          <p:cNvSpPr/>
          <p:nvPr/>
        </p:nvSpPr>
        <p:spPr>
          <a:xfrm>
            <a:off x="2386132" y="4010204"/>
            <a:ext cx="6964680" cy="358107"/>
          </a:xfrm>
          <a:prstGeom prst="rect">
            <a:avLst/>
          </a:prstGeom>
          <a:noFill/>
          <a:ln/>
        </p:spPr>
        <p:txBody>
          <a:bodyPr wrap="none" rtlCol="0" anchor="t"/>
          <a:lstStyle/>
          <a:p>
            <a:pPr marL="0" indent="0" algn="l">
              <a:lnSpc>
                <a:spcPts val="2840"/>
              </a:lnSpc>
              <a:buNone/>
            </a:pPr>
            <a:r>
              <a:rPr lang="en-US" sz="2185" dirty="0">
                <a:solidFill>
                  <a:srgbClr val="272525"/>
                </a:solidFill>
                <a:latin typeface="Georgia" pitchFamily="34" charset="0"/>
                <a:ea typeface="Georgia" pitchFamily="34" charset="-122"/>
                <a:cs typeface="Georgia" pitchFamily="34" charset="-120"/>
              </a:rPr>
              <a:t>Problème : L'Installation Est Arrêtée en Cours de Route</a:t>
            </a:r>
            <a:endParaRPr lang="en-US" sz="2185" dirty="0"/>
          </a:p>
        </p:txBody>
      </p:sp>
      <p:sp>
        <p:nvSpPr>
          <p:cNvPr id="15" name="Text 12"/>
          <p:cNvSpPr/>
          <p:nvPr/>
        </p:nvSpPr>
        <p:spPr>
          <a:xfrm>
            <a:off x="2386132" y="4566629"/>
            <a:ext cx="11411902" cy="396754"/>
          </a:xfrm>
          <a:prstGeom prst="rect">
            <a:avLst/>
          </a:prstGeom>
          <a:noFill/>
          <a:ln/>
        </p:spPr>
        <p:txBody>
          <a:bodyPr wrap="none" rtlCol="0" anchor="t"/>
          <a:lstStyle/>
          <a:p>
            <a:pPr marL="0" indent="0" algn="l">
              <a:lnSpc>
                <a:spcPts val="3146"/>
              </a:lnSpc>
              <a:buNone/>
            </a:pPr>
            <a:r>
              <a:rPr lang="en-US" sz="1748" dirty="0">
                <a:solidFill>
                  <a:srgbClr val="272525"/>
                </a:solidFill>
                <a:latin typeface="Lato" pitchFamily="34" charset="0"/>
                <a:ea typeface="Lato" pitchFamily="34" charset="-122"/>
                <a:cs typeface="Lato" pitchFamily="34" charset="-120"/>
              </a:rPr>
              <a:t>Solution : Réessayez l'installation plus tard ou essayez d'utiliser une connexion Internet plus stable.</a:t>
            </a:r>
            <a:endParaRPr lang="en-US" sz="1748" dirty="0"/>
          </a:p>
        </p:txBody>
      </p:sp>
      <p:sp>
        <p:nvSpPr>
          <p:cNvPr id="16" name="Shape 13"/>
          <p:cNvSpPr/>
          <p:nvPr/>
        </p:nvSpPr>
        <p:spPr>
          <a:xfrm>
            <a:off x="1414998" y="6205411"/>
            <a:ext cx="776883" cy="43966"/>
          </a:xfrm>
          <a:prstGeom prst="rect">
            <a:avLst/>
          </a:prstGeom>
          <a:solidFill>
            <a:srgbClr val="D1D1C7"/>
          </a:solidFill>
          <a:ln/>
        </p:spPr>
      </p:sp>
      <p:sp>
        <p:nvSpPr>
          <p:cNvPr id="17" name="Shape 14"/>
          <p:cNvSpPr/>
          <p:nvPr/>
        </p:nvSpPr>
        <p:spPr>
          <a:xfrm>
            <a:off x="915531" y="5979555"/>
            <a:ext cx="499467" cy="495795"/>
          </a:xfrm>
          <a:prstGeom prst="roundRect">
            <a:avLst>
              <a:gd name="adj" fmla="val 11066"/>
            </a:avLst>
          </a:prstGeom>
          <a:solidFill>
            <a:srgbClr val="E8E8E3"/>
          </a:solidFill>
          <a:ln w="7620">
            <a:solidFill>
              <a:srgbClr val="D1D1C7"/>
            </a:solidFill>
            <a:prstDash val="solid"/>
          </a:ln>
        </p:spPr>
      </p:sp>
      <p:sp>
        <p:nvSpPr>
          <p:cNvPr id="18" name="Text 15"/>
          <p:cNvSpPr/>
          <p:nvPr/>
        </p:nvSpPr>
        <p:spPr>
          <a:xfrm>
            <a:off x="1073765" y="6012529"/>
            <a:ext cx="182880" cy="429728"/>
          </a:xfrm>
          <a:prstGeom prst="rect">
            <a:avLst/>
          </a:prstGeom>
          <a:noFill/>
          <a:ln/>
        </p:spPr>
        <p:txBody>
          <a:bodyPr wrap="none" rtlCol="0" anchor="t"/>
          <a:lstStyle/>
          <a:p>
            <a:pPr marL="0" indent="0" algn="ctr">
              <a:lnSpc>
                <a:spcPts val="3409"/>
              </a:lnSpc>
              <a:buNone/>
            </a:pPr>
            <a:r>
              <a:rPr lang="en-US" sz="2622" dirty="0">
                <a:solidFill>
                  <a:srgbClr val="272525"/>
                </a:solidFill>
                <a:latin typeface="Georgia" pitchFamily="34" charset="0"/>
                <a:ea typeface="Georgia" pitchFamily="34" charset="-122"/>
                <a:cs typeface="Georgia" pitchFamily="34" charset="-120"/>
              </a:rPr>
              <a:t>3</a:t>
            </a:r>
            <a:endParaRPr lang="en-US" sz="2622" dirty="0"/>
          </a:p>
        </p:txBody>
      </p:sp>
      <p:sp>
        <p:nvSpPr>
          <p:cNvPr id="19" name="Text 16"/>
          <p:cNvSpPr/>
          <p:nvPr/>
        </p:nvSpPr>
        <p:spPr>
          <a:xfrm>
            <a:off x="2386132" y="5993383"/>
            <a:ext cx="5935980" cy="358107"/>
          </a:xfrm>
          <a:prstGeom prst="rect">
            <a:avLst/>
          </a:prstGeom>
          <a:noFill/>
          <a:ln/>
        </p:spPr>
        <p:txBody>
          <a:bodyPr wrap="none" rtlCol="0" anchor="t"/>
          <a:lstStyle/>
          <a:p>
            <a:pPr marL="0" indent="0" algn="l">
              <a:lnSpc>
                <a:spcPts val="2840"/>
              </a:lnSpc>
              <a:buNone/>
            </a:pPr>
            <a:r>
              <a:rPr lang="en-US" sz="2185" dirty="0">
                <a:solidFill>
                  <a:srgbClr val="272525"/>
                </a:solidFill>
                <a:latin typeface="Georgia" pitchFamily="34" charset="0"/>
                <a:ea typeface="Georgia" pitchFamily="34" charset="-122"/>
                <a:cs typeface="Georgia" pitchFamily="34" charset="-120"/>
              </a:rPr>
              <a:t>Problème : Les Utilitaires Ne Fonctionnent Pas</a:t>
            </a:r>
            <a:endParaRPr lang="en-US" sz="2185" dirty="0"/>
          </a:p>
        </p:txBody>
      </p:sp>
      <p:sp>
        <p:nvSpPr>
          <p:cNvPr id="20" name="Text 17"/>
          <p:cNvSpPr/>
          <p:nvPr/>
        </p:nvSpPr>
        <p:spPr>
          <a:xfrm>
            <a:off x="2386132" y="6549808"/>
            <a:ext cx="11411902" cy="793508"/>
          </a:xfrm>
          <a:prstGeom prst="rect">
            <a:avLst/>
          </a:prstGeom>
          <a:noFill/>
          <a:ln/>
        </p:spPr>
        <p:txBody>
          <a:bodyPr wrap="square" rtlCol="0" anchor="t"/>
          <a:lstStyle/>
          <a:p>
            <a:pPr marL="0" indent="0" algn="l">
              <a:lnSpc>
                <a:spcPts val="3146"/>
              </a:lnSpc>
              <a:buNone/>
            </a:pPr>
            <a:r>
              <a:rPr lang="en-US" sz="1748" dirty="0">
                <a:solidFill>
                  <a:srgbClr val="272525"/>
                </a:solidFill>
                <a:latin typeface="Lato" pitchFamily="34" charset="0"/>
                <a:ea typeface="Lato" pitchFamily="34" charset="-122"/>
                <a:cs typeface="Lato" pitchFamily="34" charset="-120"/>
              </a:rPr>
              <a:t>Solution : Vérifiez que vous utilisez la version la plus récente de macOS compatible avec les Command Line Tools et réinstallez si nécessaire.</a:t>
            </a:r>
            <a:endParaRPr lang="en-US" sz="174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004098"/>
            <a:ext cx="4443889"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Shape 2"/>
          <p:cNvSpPr/>
          <p:nvPr/>
        </p:nvSpPr>
        <p:spPr>
          <a:xfrm>
            <a:off x="833199" y="3206060"/>
            <a:ext cx="4173260" cy="2958813"/>
          </a:xfrm>
          <a:prstGeom prst="roundRect">
            <a:avLst>
              <a:gd name="adj" fmla="val 1854"/>
            </a:avLst>
          </a:prstGeom>
          <a:solidFill>
            <a:srgbClr val="E8E8E3"/>
          </a:solidFill>
          <a:ln w="7620">
            <a:solidFill>
              <a:srgbClr val="D1D1C7"/>
            </a:solidFill>
            <a:prstDash val="solid"/>
          </a:ln>
        </p:spPr>
      </p:sp>
      <p:sp>
        <p:nvSpPr>
          <p:cNvPr id="6" name="Text 3"/>
          <p:cNvSpPr/>
          <p:nvPr/>
        </p:nvSpPr>
        <p:spPr>
          <a:xfrm>
            <a:off x="1062990" y="3434161"/>
            <a:ext cx="3713678"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Importance des Command Line Tools</a:t>
            </a:r>
            <a:endParaRPr lang="en-US" sz="2187" dirty="0"/>
          </a:p>
        </p:txBody>
      </p:sp>
      <p:sp>
        <p:nvSpPr>
          <p:cNvPr id="7" name="Text 4"/>
          <p:cNvSpPr/>
          <p:nvPr/>
        </p:nvSpPr>
        <p:spPr>
          <a:xfrm>
            <a:off x="1062990" y="4349283"/>
            <a:ext cx="3713678" cy="1587488"/>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Les Command Line Tools sont un ensemble d'outils importants pour la gestion et la modification des programmes en ligne de commande.</a:t>
            </a:r>
            <a:endParaRPr lang="en-US" sz="1750" dirty="0"/>
          </a:p>
        </p:txBody>
      </p:sp>
      <p:sp>
        <p:nvSpPr>
          <p:cNvPr id="8" name="Shape 5"/>
          <p:cNvSpPr/>
          <p:nvPr/>
        </p:nvSpPr>
        <p:spPr>
          <a:xfrm>
            <a:off x="5228630" y="3206060"/>
            <a:ext cx="4173260" cy="2958813"/>
          </a:xfrm>
          <a:prstGeom prst="roundRect">
            <a:avLst>
              <a:gd name="adj" fmla="val 1854"/>
            </a:avLst>
          </a:prstGeom>
          <a:solidFill>
            <a:srgbClr val="E8E8E3"/>
          </a:solidFill>
          <a:ln w="7620">
            <a:solidFill>
              <a:srgbClr val="D1D1C7"/>
            </a:solidFill>
            <a:prstDash val="solid"/>
          </a:ln>
        </p:spPr>
      </p:sp>
      <p:sp>
        <p:nvSpPr>
          <p:cNvPr id="9" name="Text 6"/>
          <p:cNvSpPr/>
          <p:nvPr/>
        </p:nvSpPr>
        <p:spPr>
          <a:xfrm>
            <a:off x="5458420" y="3434161"/>
            <a:ext cx="3713678" cy="716686"/>
          </a:xfrm>
          <a:prstGeom prst="rect">
            <a:avLst/>
          </a:prstGeom>
          <a:noFill/>
          <a:ln/>
        </p:spPr>
        <p:txBody>
          <a:bodyPr wrap="squar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Deux Méthodes pour Installer</a:t>
            </a:r>
            <a:endParaRPr lang="en-US" sz="2187" dirty="0"/>
          </a:p>
        </p:txBody>
      </p:sp>
      <p:sp>
        <p:nvSpPr>
          <p:cNvPr id="10" name="Text 7"/>
          <p:cNvSpPr/>
          <p:nvPr/>
        </p:nvSpPr>
        <p:spPr>
          <a:xfrm>
            <a:off x="5458420" y="4349283"/>
            <a:ext cx="3713678"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Suivez l'une des deux méthodes ci-dessus pour installer les Command Line Tools sur votre Mac.</a:t>
            </a:r>
            <a:endParaRPr lang="en-US" sz="1750" dirty="0"/>
          </a:p>
        </p:txBody>
      </p:sp>
      <p:sp>
        <p:nvSpPr>
          <p:cNvPr id="11" name="Shape 8"/>
          <p:cNvSpPr/>
          <p:nvPr/>
        </p:nvSpPr>
        <p:spPr>
          <a:xfrm>
            <a:off x="9624060" y="3206060"/>
            <a:ext cx="4173260" cy="2958813"/>
          </a:xfrm>
          <a:prstGeom prst="roundRect">
            <a:avLst>
              <a:gd name="adj" fmla="val 1854"/>
            </a:avLst>
          </a:prstGeom>
          <a:solidFill>
            <a:srgbClr val="E8E8E3"/>
          </a:solidFill>
          <a:ln w="7620">
            <a:solidFill>
              <a:srgbClr val="D1D1C7"/>
            </a:solidFill>
            <a:prstDash val="solid"/>
          </a:ln>
        </p:spPr>
      </p:sp>
      <p:sp>
        <p:nvSpPr>
          <p:cNvPr id="12" name="Text 9"/>
          <p:cNvSpPr/>
          <p:nvPr/>
        </p:nvSpPr>
        <p:spPr>
          <a:xfrm>
            <a:off x="9853851" y="3434161"/>
            <a:ext cx="2446020" cy="358343"/>
          </a:xfrm>
          <a:prstGeom prst="rect">
            <a:avLst/>
          </a:prstGeom>
          <a:noFill/>
          <a:ln/>
        </p:spPr>
        <p:txBody>
          <a:bodyPr wrap="none" rtlCol="0" anchor="t"/>
          <a:lstStyle/>
          <a:p>
            <a:pPr marL="0" indent="0">
              <a:lnSpc>
                <a:spcPts val="2843"/>
              </a:lnSpc>
              <a:buNone/>
            </a:pPr>
            <a:r>
              <a:rPr lang="en-US" sz="2187" dirty="0">
                <a:solidFill>
                  <a:srgbClr val="272525"/>
                </a:solidFill>
                <a:latin typeface="Georgia" pitchFamily="34" charset="0"/>
                <a:ea typeface="Georgia" pitchFamily="34" charset="-122"/>
                <a:cs typeface="Georgia" pitchFamily="34" charset="-120"/>
              </a:rPr>
              <a:t>Test de Vérification</a:t>
            </a:r>
            <a:endParaRPr lang="en-US" sz="2187" dirty="0"/>
          </a:p>
        </p:txBody>
      </p:sp>
      <p:sp>
        <p:nvSpPr>
          <p:cNvPr id="13" name="Text 10"/>
          <p:cNvSpPr/>
          <p:nvPr/>
        </p:nvSpPr>
        <p:spPr>
          <a:xfrm>
            <a:off x="9853851" y="3990940"/>
            <a:ext cx="3713678" cy="1190616"/>
          </a:xfrm>
          <a:prstGeom prst="rect">
            <a:avLst/>
          </a:prstGeom>
          <a:noFill/>
          <a:ln/>
        </p:spPr>
        <p:txBody>
          <a:bodyPr wrap="square" rtlCol="0" anchor="t"/>
          <a:lstStyle/>
          <a:p>
            <a:pPr marL="0" indent="0">
              <a:lnSpc>
                <a:spcPts val="3149"/>
              </a:lnSpc>
              <a:buNone/>
            </a:pPr>
            <a:r>
              <a:rPr lang="en-US" sz="1750" dirty="0">
                <a:solidFill>
                  <a:srgbClr val="272525"/>
                </a:solidFill>
                <a:latin typeface="Lato" pitchFamily="34" charset="0"/>
                <a:ea typeface="Lato" pitchFamily="34" charset="-122"/>
                <a:cs typeface="Lato" pitchFamily="34" charset="-120"/>
              </a:rPr>
              <a:t>Vérifiez que les Command Line Tools sont bien installés en testant les outils tels que git et gcc dans le Terminal.</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Words>
  <Application>Microsoft Office PowerPoint</Application>
  <PresentationFormat>Personnalisé</PresentationFormat>
  <Paragraphs>60</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Georgia</vt:lpstr>
      <vt:lpstr>Lato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FORNIER Yann</cp:lastModifiedBy>
  <cp:revision>2</cp:revision>
  <dcterms:created xsi:type="dcterms:W3CDTF">2023-07-11T12:50:31Z</dcterms:created>
  <dcterms:modified xsi:type="dcterms:W3CDTF">2023-07-11T13:51:05Z</dcterms:modified>
</cp:coreProperties>
</file>