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2893691"/>
            <a:ext cx="5332690" cy="860165"/>
          </a:xfrm>
          <a:prstGeom prst="rect">
            <a:avLst/>
          </a:prstGeom>
          <a:noFill/>
          <a:ln/>
        </p:spPr>
        <p:txBody>
          <a:bodyPr wrap="none" rtlCol="0" anchor="t"/>
          <a:lstStyle/>
          <a:p>
            <a:pPr indent="0" marL="0">
              <a:lnSpc>
                <a:spcPts val="6823"/>
              </a:lnSpc>
              <a:buNone/>
            </a:pPr>
            <a:r>
              <a:rPr lang="en-US" sz="5249" dirty="0">
                <a:solidFill>
                  <a:srgbClr val="312F2B"/>
                </a:solidFill>
                <a:latin typeface="Georgia" pitchFamily="34" charset="0"/>
                <a:ea typeface="Georgia" pitchFamily="34" charset="-122"/>
                <a:cs typeface="Georgia" pitchFamily="34" charset="-120"/>
              </a:rPr>
              <a:t>Découvrez Figma</a:t>
            </a:r>
            <a:endParaRPr lang="en-US" sz="5249" dirty="0"/>
          </a:p>
        </p:txBody>
      </p:sp>
      <p:sp>
        <p:nvSpPr>
          <p:cNvPr id="5" name="Text 2"/>
          <p:cNvSpPr/>
          <p:nvPr/>
        </p:nvSpPr>
        <p:spPr>
          <a:xfrm>
            <a:off x="833199" y="4084662"/>
            <a:ext cx="7477601"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Figma est un logiciel de design d'interface utilisateur qui permet de créer des designs riches en fonctionnalités. Il est utilisé par des millions de designers dans le monde entier.</a:t>
            </a:r>
            <a:endParaRPr lang="en-US" sz="1750" dirty="0"/>
          </a:p>
        </p:txBody>
      </p:sp>
      <p:pic>
        <p:nvPicPr>
          <p:cNvPr id="6" name="Image 1" descr="preencoded.png">    </p:cNvPr>
          <p:cNvPicPr>
            <a:picLocks noChangeAspect="1"/>
          </p:cNvPicPr>
          <p:nvPr/>
        </p:nvPicPr>
        <p:blipFill>
          <a:blip r:embed="rId2"/>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635019"/>
            <a:ext cx="963168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Caractéristiques principales de Figma</a:t>
            </a:r>
            <a:endParaRPr lang="en-US" sz="4374" dirty="0"/>
          </a:p>
        </p:txBody>
      </p:sp>
      <p:sp>
        <p:nvSpPr>
          <p:cNvPr id="5" name="Text 2"/>
          <p:cNvSpPr/>
          <p:nvPr/>
        </p:nvSpPr>
        <p:spPr>
          <a:xfrm>
            <a:off x="833199" y="1836981"/>
            <a:ext cx="12964001" cy="793744"/>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Figma est un outil convivial qui offre de nombreuses fonctionnalités, notamment la création de fichiers et de projets de collaboration, l'intégration d'autres outils, la facilité de partage, ainsi qu'une plate-forme de travail dans le cloud.</a:t>
            </a:r>
            <a:endParaRPr lang="en-US" sz="1750" dirty="0"/>
          </a:p>
        </p:txBody>
      </p:sp>
      <p:sp>
        <p:nvSpPr>
          <p:cNvPr id="6" name="Shape 3"/>
          <p:cNvSpPr/>
          <p:nvPr/>
        </p:nvSpPr>
        <p:spPr>
          <a:xfrm>
            <a:off x="833199" y="2906338"/>
            <a:ext cx="4173260" cy="2997342"/>
          </a:xfrm>
          <a:prstGeom prst="roundRect">
            <a:avLst>
              <a:gd name="adj" fmla="val 1830"/>
            </a:avLst>
          </a:prstGeom>
          <a:solidFill>
            <a:srgbClr val="E8E8E3"/>
          </a:solidFill>
          <a:ln w="7620">
            <a:solidFill>
              <a:srgbClr val="D1D1C7"/>
            </a:solidFill>
            <a:prstDash val="solid"/>
          </a:ln>
        </p:spPr>
      </p:sp>
      <p:sp>
        <p:nvSpPr>
          <p:cNvPr id="7" name="Text 4"/>
          <p:cNvSpPr/>
          <p:nvPr/>
        </p:nvSpPr>
        <p:spPr>
          <a:xfrm>
            <a:off x="1062990" y="3134438"/>
            <a:ext cx="249174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Création de fichiers</a:t>
            </a:r>
            <a:endParaRPr lang="en-US" sz="2187" dirty="0"/>
          </a:p>
        </p:txBody>
      </p:sp>
      <p:sp>
        <p:nvSpPr>
          <p:cNvPr id="8" name="Text 5"/>
          <p:cNvSpPr/>
          <p:nvPr/>
        </p:nvSpPr>
        <p:spPr>
          <a:xfrm>
            <a:off x="1062990" y="3691218"/>
            <a:ext cx="3713678"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Permet de créer et d'enregistrer facilement des fichiers pour différents projets.</a:t>
            </a:r>
            <a:endParaRPr lang="en-US" sz="1750" dirty="0"/>
          </a:p>
        </p:txBody>
      </p:sp>
      <p:sp>
        <p:nvSpPr>
          <p:cNvPr id="9" name="Shape 6"/>
          <p:cNvSpPr/>
          <p:nvPr/>
        </p:nvSpPr>
        <p:spPr>
          <a:xfrm>
            <a:off x="5228630" y="2906338"/>
            <a:ext cx="4173260" cy="2997342"/>
          </a:xfrm>
          <a:prstGeom prst="roundRect">
            <a:avLst>
              <a:gd name="adj" fmla="val 1830"/>
            </a:avLst>
          </a:prstGeom>
          <a:solidFill>
            <a:srgbClr val="E8E8E3"/>
          </a:solidFill>
          <a:ln w="7620">
            <a:solidFill>
              <a:srgbClr val="D1D1C7"/>
            </a:solidFill>
            <a:prstDash val="solid"/>
          </a:ln>
        </p:spPr>
      </p:sp>
      <p:sp>
        <p:nvSpPr>
          <p:cNvPr id="10" name="Text 7"/>
          <p:cNvSpPr/>
          <p:nvPr/>
        </p:nvSpPr>
        <p:spPr>
          <a:xfrm>
            <a:off x="5458420" y="3134438"/>
            <a:ext cx="357378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Collaboration en temps réel</a:t>
            </a:r>
            <a:endParaRPr lang="en-US" sz="2187" dirty="0"/>
          </a:p>
        </p:txBody>
      </p:sp>
      <p:sp>
        <p:nvSpPr>
          <p:cNvPr id="11" name="Text 8"/>
          <p:cNvSpPr/>
          <p:nvPr/>
        </p:nvSpPr>
        <p:spPr>
          <a:xfrm>
            <a:off x="5458420" y="3691218"/>
            <a:ext cx="3713678" cy="1984360"/>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Permet de collaborer en temps réel avec des collègues ou des clients sur un même projet, de partager des commentaires, et de travailler ensemble sur le même document</a:t>
            </a:r>
            <a:endParaRPr lang="en-US" sz="1750" dirty="0"/>
          </a:p>
        </p:txBody>
      </p:sp>
      <p:sp>
        <p:nvSpPr>
          <p:cNvPr id="12" name="Shape 9"/>
          <p:cNvSpPr/>
          <p:nvPr/>
        </p:nvSpPr>
        <p:spPr>
          <a:xfrm>
            <a:off x="9624060" y="2906338"/>
            <a:ext cx="4173260" cy="2997342"/>
          </a:xfrm>
          <a:prstGeom prst="roundRect">
            <a:avLst>
              <a:gd name="adj" fmla="val 1830"/>
            </a:avLst>
          </a:prstGeom>
          <a:solidFill>
            <a:srgbClr val="E8E8E3"/>
          </a:solidFill>
          <a:ln w="7620">
            <a:solidFill>
              <a:srgbClr val="D1D1C7"/>
            </a:solidFill>
            <a:prstDash val="solid"/>
          </a:ln>
        </p:spPr>
      </p:sp>
      <p:sp>
        <p:nvSpPr>
          <p:cNvPr id="13" name="Text 10"/>
          <p:cNvSpPr/>
          <p:nvPr/>
        </p:nvSpPr>
        <p:spPr>
          <a:xfrm>
            <a:off x="9853851" y="3134438"/>
            <a:ext cx="3713678" cy="716686"/>
          </a:xfrm>
          <a:prstGeom prst="rect">
            <a:avLst/>
          </a:prstGeom>
          <a:noFill/>
          <a:ln/>
        </p:spPr>
        <p:txBody>
          <a:bodyPr wrap="squar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Intégrations avec d'autres outils</a:t>
            </a:r>
            <a:endParaRPr lang="en-US" sz="2187" dirty="0"/>
          </a:p>
        </p:txBody>
      </p:sp>
      <p:sp>
        <p:nvSpPr>
          <p:cNvPr id="14" name="Text 11"/>
          <p:cNvSpPr/>
          <p:nvPr/>
        </p:nvSpPr>
        <p:spPr>
          <a:xfrm>
            <a:off x="9853851" y="4049561"/>
            <a:ext cx="3713678"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Permet de connecter facilement Figma à d'autres services et applications</a:t>
            </a:r>
            <a:endParaRPr lang="en-US" sz="1750" dirty="0"/>
          </a:p>
        </p:txBody>
      </p:sp>
      <p:sp>
        <p:nvSpPr>
          <p:cNvPr id="15" name="Shape 12"/>
          <p:cNvSpPr/>
          <p:nvPr/>
        </p:nvSpPr>
        <p:spPr>
          <a:xfrm>
            <a:off x="833199" y="6124216"/>
            <a:ext cx="12964001" cy="1409853"/>
          </a:xfrm>
          <a:prstGeom prst="roundRect">
            <a:avLst>
              <a:gd name="adj" fmla="val 3891"/>
            </a:avLst>
          </a:prstGeom>
          <a:solidFill>
            <a:srgbClr val="E8E8E3"/>
          </a:solidFill>
          <a:ln w="7620">
            <a:solidFill>
              <a:srgbClr val="D1D1C7"/>
            </a:solidFill>
            <a:prstDash val="solid"/>
          </a:ln>
        </p:spPr>
      </p:sp>
      <p:sp>
        <p:nvSpPr>
          <p:cNvPr id="16" name="Text 13"/>
          <p:cNvSpPr/>
          <p:nvPr/>
        </p:nvSpPr>
        <p:spPr>
          <a:xfrm>
            <a:off x="1062990" y="6352317"/>
            <a:ext cx="237744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Facilité de partage</a:t>
            </a:r>
            <a:endParaRPr lang="en-US" sz="2187" dirty="0"/>
          </a:p>
        </p:txBody>
      </p:sp>
      <p:sp>
        <p:nvSpPr>
          <p:cNvPr id="17" name="Text 14"/>
          <p:cNvSpPr/>
          <p:nvPr/>
        </p:nvSpPr>
        <p:spPr>
          <a:xfrm>
            <a:off x="1062990" y="6909096"/>
            <a:ext cx="12504420" cy="396872"/>
          </a:xfrm>
          <a:prstGeom prst="rect">
            <a:avLst/>
          </a:prstGeom>
          <a:noFill/>
          <a:ln/>
        </p:spPr>
        <p:txBody>
          <a:bodyPr wrap="non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Figma permet de partager et de donner accès à différents niveaux de fonctionnalités aux différentes parties prenantes d'un projet.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889830"/>
            <a:ext cx="7477601" cy="1433609"/>
          </a:xfrm>
          <a:prstGeom prst="rect">
            <a:avLst/>
          </a:prstGeom>
          <a:noFill/>
          <a:ln/>
        </p:spPr>
        <p:txBody>
          <a:bodyPr wrap="squar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Interface graphique de Figma</a:t>
            </a:r>
            <a:endParaRPr lang="en-US" sz="4374" dirty="0"/>
          </a:p>
        </p:txBody>
      </p:sp>
      <p:sp>
        <p:nvSpPr>
          <p:cNvPr id="5" name="Shape 2"/>
          <p:cNvSpPr/>
          <p:nvPr/>
        </p:nvSpPr>
        <p:spPr>
          <a:xfrm>
            <a:off x="833199" y="2860954"/>
            <a:ext cx="499943" cy="496267"/>
          </a:xfrm>
          <a:prstGeom prst="roundRect">
            <a:avLst>
              <a:gd name="adj" fmla="val 11055"/>
            </a:avLst>
          </a:prstGeom>
          <a:solidFill>
            <a:srgbClr val="E8E8E3"/>
          </a:solidFill>
          <a:ln w="7620">
            <a:solidFill>
              <a:srgbClr val="D1D1C7"/>
            </a:solidFill>
            <a:prstDash val="solid"/>
          </a:ln>
        </p:spPr>
      </p:sp>
      <p:sp>
        <p:nvSpPr>
          <p:cNvPr id="6" name="Text 3"/>
          <p:cNvSpPr/>
          <p:nvPr/>
        </p:nvSpPr>
        <p:spPr>
          <a:xfrm>
            <a:off x="991672" y="2894046"/>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7" name="Text 4"/>
          <p:cNvSpPr/>
          <p:nvPr/>
        </p:nvSpPr>
        <p:spPr>
          <a:xfrm>
            <a:off x="1555313" y="2929857"/>
            <a:ext cx="2221944"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Palette d'outils</a:t>
            </a:r>
            <a:endParaRPr lang="en-US" sz="2187" dirty="0"/>
          </a:p>
        </p:txBody>
      </p:sp>
      <p:sp>
        <p:nvSpPr>
          <p:cNvPr id="8" name="Text 5"/>
          <p:cNvSpPr/>
          <p:nvPr/>
        </p:nvSpPr>
        <p:spPr>
          <a:xfrm>
            <a:off x="1555313" y="3486636"/>
            <a:ext cx="2905601"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Permet d'accéder rapidement à différentes fonctionnalités et outils de design.</a:t>
            </a:r>
            <a:endParaRPr lang="en-US" sz="1750" dirty="0"/>
          </a:p>
        </p:txBody>
      </p:sp>
      <p:sp>
        <p:nvSpPr>
          <p:cNvPr id="9" name="Shape 6"/>
          <p:cNvSpPr/>
          <p:nvPr/>
        </p:nvSpPr>
        <p:spPr>
          <a:xfrm>
            <a:off x="4683085" y="2860954"/>
            <a:ext cx="499943" cy="496267"/>
          </a:xfrm>
          <a:prstGeom prst="roundRect">
            <a:avLst>
              <a:gd name="adj" fmla="val 11055"/>
            </a:avLst>
          </a:prstGeom>
          <a:solidFill>
            <a:srgbClr val="E8E8E3"/>
          </a:solidFill>
          <a:ln w="7620">
            <a:solidFill>
              <a:srgbClr val="D1D1C7"/>
            </a:solidFill>
            <a:prstDash val="solid"/>
          </a:ln>
        </p:spPr>
      </p:sp>
      <p:sp>
        <p:nvSpPr>
          <p:cNvPr id="10" name="Text 7"/>
          <p:cNvSpPr/>
          <p:nvPr/>
        </p:nvSpPr>
        <p:spPr>
          <a:xfrm>
            <a:off x="4841557" y="2894046"/>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1" name="Text 8"/>
          <p:cNvSpPr/>
          <p:nvPr/>
        </p:nvSpPr>
        <p:spPr>
          <a:xfrm>
            <a:off x="5405199" y="2929857"/>
            <a:ext cx="2905601" cy="716686"/>
          </a:xfrm>
          <a:prstGeom prst="rect">
            <a:avLst/>
          </a:prstGeom>
          <a:noFill/>
          <a:ln/>
        </p:spPr>
        <p:txBody>
          <a:bodyPr wrap="squar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Barre d'outils supérieure</a:t>
            </a:r>
            <a:endParaRPr lang="en-US" sz="2187" dirty="0"/>
          </a:p>
        </p:txBody>
      </p:sp>
      <p:sp>
        <p:nvSpPr>
          <p:cNvPr id="12" name="Text 9"/>
          <p:cNvSpPr/>
          <p:nvPr/>
        </p:nvSpPr>
        <p:spPr>
          <a:xfrm>
            <a:off x="5405199" y="3844979"/>
            <a:ext cx="2905601"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Permet d'accéder aux fonctions principales telles que Créer, Partager, Inspecter et Aide.</a:t>
            </a:r>
            <a:endParaRPr lang="en-US" sz="1750" dirty="0"/>
          </a:p>
        </p:txBody>
      </p:sp>
      <p:sp>
        <p:nvSpPr>
          <p:cNvPr id="13" name="Shape 10"/>
          <p:cNvSpPr/>
          <p:nvPr/>
        </p:nvSpPr>
        <p:spPr>
          <a:xfrm>
            <a:off x="833199" y="5859713"/>
            <a:ext cx="499943" cy="496267"/>
          </a:xfrm>
          <a:prstGeom prst="roundRect">
            <a:avLst>
              <a:gd name="adj" fmla="val 11055"/>
            </a:avLst>
          </a:prstGeom>
          <a:solidFill>
            <a:srgbClr val="E8E8E3"/>
          </a:solidFill>
          <a:ln w="7620">
            <a:solidFill>
              <a:srgbClr val="D1D1C7"/>
            </a:solidFill>
            <a:prstDash val="solid"/>
          </a:ln>
        </p:spPr>
      </p:sp>
      <p:sp>
        <p:nvSpPr>
          <p:cNvPr id="14" name="Text 11"/>
          <p:cNvSpPr/>
          <p:nvPr/>
        </p:nvSpPr>
        <p:spPr>
          <a:xfrm>
            <a:off x="991672" y="5892806"/>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5" name="Text 12"/>
          <p:cNvSpPr/>
          <p:nvPr/>
        </p:nvSpPr>
        <p:spPr>
          <a:xfrm>
            <a:off x="1555313" y="5928617"/>
            <a:ext cx="276606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Barre d'outils latérale</a:t>
            </a:r>
            <a:endParaRPr lang="en-US" sz="2187" dirty="0"/>
          </a:p>
        </p:txBody>
      </p:sp>
      <p:sp>
        <p:nvSpPr>
          <p:cNvPr id="16" name="Text 13"/>
          <p:cNvSpPr/>
          <p:nvPr/>
        </p:nvSpPr>
        <p:spPr>
          <a:xfrm>
            <a:off x="1555313" y="6485396"/>
            <a:ext cx="6755487" cy="793744"/>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Offre un accès facile à différentes fonctionnalités telles que l'alignement, les styles et les bibliothèques.</a:t>
            </a:r>
            <a:endParaRPr lang="en-US" sz="1750" dirty="0"/>
          </a:p>
        </p:txBody>
      </p:sp>
      <p:pic>
        <p:nvPicPr>
          <p:cNvPr id="17" name="Image 1" descr="preencoded.png">    </p:cNvPr>
          <p:cNvPicPr>
            <a:picLocks noChangeAspect="1"/>
          </p:cNvPicPr>
          <p:nvPr/>
        </p:nvPicPr>
        <p:blipFill>
          <a:blip r:embed="rId2"/>
          <a:stretch>
            <a:fillRect/>
          </a:stretch>
        </p:blipFill>
        <p:spPr>
          <a:xfrm>
            <a:off x="9144000" y="0"/>
            <a:ext cx="5486400" cy="81690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12840" y="591644"/>
            <a:ext cx="9288780" cy="699313"/>
          </a:xfrm>
          <a:prstGeom prst="rect">
            <a:avLst/>
          </a:prstGeom>
          <a:noFill/>
          <a:ln/>
        </p:spPr>
        <p:txBody>
          <a:bodyPr wrap="none" rtlCol="0" anchor="t"/>
          <a:lstStyle/>
          <a:p>
            <a:pPr indent="0" marL="0">
              <a:lnSpc>
                <a:spcPts val="5548"/>
              </a:lnSpc>
              <a:buNone/>
            </a:pPr>
            <a:r>
              <a:rPr lang="en-US" sz="4267" dirty="0">
                <a:solidFill>
                  <a:srgbClr val="312F2B"/>
                </a:solidFill>
                <a:latin typeface="Georgia" pitchFamily="34" charset="0"/>
                <a:ea typeface="Georgia" pitchFamily="34" charset="-122"/>
                <a:cs typeface="Georgia" pitchFamily="34" charset="-120"/>
              </a:rPr>
              <a:t>Création de maquettes et design d'UI</a:t>
            </a:r>
            <a:endParaRPr lang="en-US" sz="4267" dirty="0"/>
          </a:p>
        </p:txBody>
      </p:sp>
      <p:sp>
        <p:nvSpPr>
          <p:cNvPr id="5" name="Text 2"/>
          <p:cNvSpPr/>
          <p:nvPr/>
        </p:nvSpPr>
        <p:spPr>
          <a:xfrm>
            <a:off x="812840" y="1764296"/>
            <a:ext cx="13004721" cy="774598"/>
          </a:xfrm>
          <a:prstGeom prst="rect">
            <a:avLst/>
          </a:prstGeom>
          <a:noFill/>
          <a:ln/>
        </p:spPr>
        <p:txBody>
          <a:bodyPr wrap="square" rtlCol="0" anchor="t"/>
          <a:lstStyle/>
          <a:p>
            <a:pPr indent="0" marL="0">
              <a:lnSpc>
                <a:spcPts val="3072"/>
              </a:lnSpc>
              <a:buNone/>
            </a:pPr>
            <a:r>
              <a:rPr lang="en-US" sz="1707" dirty="0">
                <a:solidFill>
                  <a:srgbClr val="272525"/>
                </a:solidFill>
                <a:latin typeface="Lato" pitchFamily="34" charset="0"/>
                <a:ea typeface="Lato" pitchFamily="34" charset="-122"/>
                <a:cs typeface="Lato" pitchFamily="34" charset="-120"/>
              </a:rPr>
              <a:t>Figma facilite la création de maquettes et de designs d'UI avec ses fonctionnalités intelligentes telles que la grille de mise en page, le zoom très précis, l'interface de dessin facile à utiliser, ainsi que l'option de définir des styles prédéfinis.</a:t>
            </a:r>
            <a:endParaRPr lang="en-US" sz="1707" dirty="0"/>
          </a:p>
        </p:txBody>
      </p:sp>
      <p:pic>
        <p:nvPicPr>
          <p:cNvPr id="6" name="Image 1" descr="preencoded.png">    </p:cNvPr>
          <p:cNvPicPr>
            <a:picLocks noChangeAspect="1"/>
          </p:cNvPicPr>
          <p:nvPr/>
        </p:nvPicPr>
        <p:blipFill>
          <a:blip r:embed="rId2"/>
          <a:stretch>
            <a:fillRect/>
          </a:stretch>
        </p:blipFill>
        <p:spPr>
          <a:xfrm>
            <a:off x="1498997" y="2807770"/>
            <a:ext cx="2818090" cy="2797369"/>
          </a:xfrm>
          <a:prstGeom prst="rect">
            <a:avLst/>
          </a:prstGeom>
        </p:spPr>
      </p:pic>
      <p:sp>
        <p:nvSpPr>
          <p:cNvPr id="7" name="Text 3"/>
          <p:cNvSpPr/>
          <p:nvPr/>
        </p:nvSpPr>
        <p:spPr>
          <a:xfrm>
            <a:off x="1521142" y="5874014"/>
            <a:ext cx="2773680" cy="349597"/>
          </a:xfrm>
          <a:prstGeom prst="rect">
            <a:avLst/>
          </a:prstGeom>
          <a:noFill/>
          <a:ln/>
        </p:spPr>
        <p:txBody>
          <a:bodyPr wrap="none" rtlCol="0" anchor="t"/>
          <a:lstStyle/>
          <a:p>
            <a:pPr algn="ctr" indent="0" marL="0">
              <a:lnSpc>
                <a:spcPts val="2774"/>
              </a:lnSpc>
              <a:buNone/>
            </a:pPr>
            <a:r>
              <a:rPr lang="en-US" sz="2134" dirty="0">
                <a:solidFill>
                  <a:srgbClr val="312F2B"/>
                </a:solidFill>
                <a:latin typeface="Georgia" pitchFamily="34" charset="0"/>
                <a:ea typeface="Georgia" pitchFamily="34" charset="-122"/>
                <a:cs typeface="Georgia" pitchFamily="34" charset="-120"/>
              </a:rPr>
              <a:t>Grille de mise en page</a:t>
            </a:r>
            <a:endParaRPr lang="en-US" sz="2134" dirty="0"/>
          </a:p>
        </p:txBody>
      </p:sp>
      <p:sp>
        <p:nvSpPr>
          <p:cNvPr id="8" name="Text 4"/>
          <p:cNvSpPr/>
          <p:nvPr/>
        </p:nvSpPr>
        <p:spPr>
          <a:xfrm>
            <a:off x="812840" y="6417202"/>
            <a:ext cx="4190405" cy="1161897"/>
          </a:xfrm>
          <a:prstGeom prst="rect">
            <a:avLst/>
          </a:prstGeom>
          <a:noFill/>
          <a:ln/>
        </p:spPr>
        <p:txBody>
          <a:bodyPr wrap="square" rtlCol="0" anchor="t"/>
          <a:lstStyle/>
          <a:p>
            <a:pPr algn="ctr" indent="0" marL="0">
              <a:lnSpc>
                <a:spcPts val="3072"/>
              </a:lnSpc>
              <a:buNone/>
            </a:pPr>
            <a:r>
              <a:rPr lang="en-US" sz="1707" dirty="0">
                <a:solidFill>
                  <a:srgbClr val="272525"/>
                </a:solidFill>
                <a:latin typeface="Lato" pitchFamily="34" charset="0"/>
                <a:ea typeface="Lato" pitchFamily="34" charset="-122"/>
                <a:cs typeface="Lato" pitchFamily="34" charset="-120"/>
              </a:rPr>
              <a:t>Permet de positionner facilement les éléments des designs pour une mise en page harmonieuse.</a:t>
            </a:r>
            <a:endParaRPr lang="en-US" sz="1707" dirty="0"/>
          </a:p>
        </p:txBody>
      </p:sp>
      <p:pic>
        <p:nvPicPr>
          <p:cNvPr id="9" name="Image 2" descr="preencoded.png">    </p:cNvPr>
          <p:cNvPicPr>
            <a:picLocks noChangeAspect="1"/>
          </p:cNvPicPr>
          <p:nvPr/>
        </p:nvPicPr>
        <p:blipFill>
          <a:blip r:embed="rId3"/>
          <a:stretch>
            <a:fillRect/>
          </a:stretch>
        </p:blipFill>
        <p:spPr>
          <a:xfrm>
            <a:off x="5906095" y="2807770"/>
            <a:ext cx="2818090" cy="2797369"/>
          </a:xfrm>
          <a:prstGeom prst="rect">
            <a:avLst/>
          </a:prstGeom>
        </p:spPr>
      </p:pic>
      <p:sp>
        <p:nvSpPr>
          <p:cNvPr id="10" name="Text 5"/>
          <p:cNvSpPr/>
          <p:nvPr/>
        </p:nvSpPr>
        <p:spPr>
          <a:xfrm>
            <a:off x="6231255" y="5874014"/>
            <a:ext cx="2167771" cy="349597"/>
          </a:xfrm>
          <a:prstGeom prst="rect">
            <a:avLst/>
          </a:prstGeom>
          <a:noFill/>
          <a:ln/>
        </p:spPr>
        <p:txBody>
          <a:bodyPr wrap="none" rtlCol="0" anchor="t"/>
          <a:lstStyle/>
          <a:p>
            <a:pPr algn="ctr" indent="0" marL="0">
              <a:lnSpc>
                <a:spcPts val="2774"/>
              </a:lnSpc>
              <a:buNone/>
            </a:pPr>
            <a:r>
              <a:rPr lang="en-US" sz="2134" dirty="0">
                <a:solidFill>
                  <a:srgbClr val="312F2B"/>
                </a:solidFill>
                <a:latin typeface="Georgia" pitchFamily="34" charset="0"/>
                <a:ea typeface="Georgia" pitchFamily="34" charset="-122"/>
                <a:cs typeface="Georgia" pitchFamily="34" charset="-120"/>
              </a:rPr>
              <a:t>Collaboration</a:t>
            </a:r>
            <a:endParaRPr lang="en-US" sz="2134" dirty="0"/>
          </a:p>
        </p:txBody>
      </p:sp>
      <p:sp>
        <p:nvSpPr>
          <p:cNvPr id="11" name="Text 6"/>
          <p:cNvSpPr/>
          <p:nvPr/>
        </p:nvSpPr>
        <p:spPr>
          <a:xfrm>
            <a:off x="5219938" y="6417202"/>
            <a:ext cx="4190405" cy="1161897"/>
          </a:xfrm>
          <a:prstGeom prst="rect">
            <a:avLst/>
          </a:prstGeom>
          <a:noFill/>
          <a:ln/>
        </p:spPr>
        <p:txBody>
          <a:bodyPr wrap="square" rtlCol="0" anchor="t"/>
          <a:lstStyle/>
          <a:p>
            <a:pPr algn="ctr" indent="0" marL="0">
              <a:lnSpc>
                <a:spcPts val="3072"/>
              </a:lnSpc>
              <a:buNone/>
            </a:pPr>
            <a:r>
              <a:rPr lang="en-US" sz="1707" dirty="0">
                <a:solidFill>
                  <a:srgbClr val="272525"/>
                </a:solidFill>
                <a:latin typeface="Lato" pitchFamily="34" charset="0"/>
                <a:ea typeface="Lato" pitchFamily="34" charset="-122"/>
                <a:cs typeface="Lato" pitchFamily="34" charset="-120"/>
              </a:rPr>
              <a:t>Permet de travailler en collaboration avec des membres de l'équipe pour contribuer à la création de maquettes ou de prototypes.</a:t>
            </a:r>
            <a:endParaRPr lang="en-US" sz="1707" dirty="0"/>
          </a:p>
        </p:txBody>
      </p:sp>
      <p:pic>
        <p:nvPicPr>
          <p:cNvPr id="12" name="Image 3" descr="preencoded.png">    </p:cNvPr>
          <p:cNvPicPr>
            <a:picLocks noChangeAspect="1"/>
          </p:cNvPicPr>
          <p:nvPr/>
        </p:nvPicPr>
        <p:blipFill>
          <a:blip r:embed="rId4"/>
          <a:stretch>
            <a:fillRect/>
          </a:stretch>
        </p:blipFill>
        <p:spPr>
          <a:xfrm>
            <a:off x="10313194" y="2807770"/>
            <a:ext cx="2818090" cy="2797369"/>
          </a:xfrm>
          <a:prstGeom prst="rect">
            <a:avLst/>
          </a:prstGeom>
        </p:spPr>
      </p:pic>
      <p:sp>
        <p:nvSpPr>
          <p:cNvPr id="13" name="Text 7"/>
          <p:cNvSpPr/>
          <p:nvPr/>
        </p:nvSpPr>
        <p:spPr>
          <a:xfrm>
            <a:off x="9920049" y="5874014"/>
            <a:ext cx="3604260" cy="349597"/>
          </a:xfrm>
          <a:prstGeom prst="rect">
            <a:avLst/>
          </a:prstGeom>
          <a:noFill/>
          <a:ln/>
        </p:spPr>
        <p:txBody>
          <a:bodyPr wrap="none" rtlCol="0" anchor="t"/>
          <a:lstStyle/>
          <a:p>
            <a:pPr algn="ctr" indent="0" marL="0">
              <a:lnSpc>
                <a:spcPts val="2774"/>
              </a:lnSpc>
              <a:buNone/>
            </a:pPr>
            <a:r>
              <a:rPr lang="en-US" sz="2134" dirty="0">
                <a:solidFill>
                  <a:srgbClr val="312F2B"/>
                </a:solidFill>
                <a:latin typeface="Georgia" pitchFamily="34" charset="0"/>
                <a:ea typeface="Georgia" pitchFamily="34" charset="-122"/>
                <a:cs typeface="Georgia" pitchFamily="34" charset="-120"/>
              </a:rPr>
              <a:t>Dessin d'interface utilisateur</a:t>
            </a:r>
            <a:endParaRPr lang="en-US" sz="2134" dirty="0"/>
          </a:p>
        </p:txBody>
      </p:sp>
      <p:sp>
        <p:nvSpPr>
          <p:cNvPr id="14" name="Text 8"/>
          <p:cNvSpPr/>
          <p:nvPr/>
        </p:nvSpPr>
        <p:spPr>
          <a:xfrm>
            <a:off x="9627037" y="6417202"/>
            <a:ext cx="4190405" cy="774598"/>
          </a:xfrm>
          <a:prstGeom prst="rect">
            <a:avLst/>
          </a:prstGeom>
          <a:noFill/>
          <a:ln/>
        </p:spPr>
        <p:txBody>
          <a:bodyPr wrap="square" rtlCol="0" anchor="t"/>
          <a:lstStyle/>
          <a:p>
            <a:pPr algn="ctr" indent="0" marL="0">
              <a:lnSpc>
                <a:spcPts val="3072"/>
              </a:lnSpc>
              <a:buNone/>
            </a:pPr>
            <a:r>
              <a:rPr lang="en-US" sz="1707" dirty="0">
                <a:solidFill>
                  <a:srgbClr val="272525"/>
                </a:solidFill>
                <a:latin typeface="Lato" pitchFamily="34" charset="0"/>
                <a:ea typeface="Lato" pitchFamily="34" charset="-122"/>
                <a:cs typeface="Lato" pitchFamily="34" charset="-120"/>
              </a:rPr>
              <a:t>Permet de dessiner facilement tous les éléments d'une interface utilisateur.</a:t>
            </a:r>
            <a:endParaRPr lang="en-US" sz="170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774383" y="932732"/>
            <a:ext cx="7703820" cy="666102"/>
          </a:xfrm>
          <a:prstGeom prst="rect">
            <a:avLst/>
          </a:prstGeom>
          <a:noFill/>
          <a:ln/>
        </p:spPr>
        <p:txBody>
          <a:bodyPr wrap="none" rtlCol="0" anchor="t"/>
          <a:lstStyle/>
          <a:p>
            <a:pPr indent="0" marL="0">
              <a:lnSpc>
                <a:spcPts val="5285"/>
              </a:lnSpc>
              <a:buNone/>
            </a:pPr>
            <a:r>
              <a:rPr lang="en-US" sz="4065" dirty="0">
                <a:solidFill>
                  <a:srgbClr val="312F2B"/>
                </a:solidFill>
                <a:latin typeface="Georgia" pitchFamily="34" charset="0"/>
                <a:ea typeface="Georgia" pitchFamily="34" charset="-122"/>
                <a:cs typeface="Georgia" pitchFamily="34" charset="-120"/>
              </a:rPr>
              <a:t>Intégrations avec d'autres outils</a:t>
            </a:r>
            <a:endParaRPr lang="en-US" sz="4065" dirty="0"/>
          </a:p>
        </p:txBody>
      </p:sp>
      <p:sp>
        <p:nvSpPr>
          <p:cNvPr id="5" name="Text 2"/>
          <p:cNvSpPr/>
          <p:nvPr/>
        </p:nvSpPr>
        <p:spPr>
          <a:xfrm>
            <a:off x="774383" y="2049718"/>
            <a:ext cx="13081635" cy="369098"/>
          </a:xfrm>
          <a:prstGeom prst="rect">
            <a:avLst/>
          </a:prstGeom>
          <a:noFill/>
          <a:ln/>
        </p:spPr>
        <p:txBody>
          <a:bodyPr wrap="none" rtlCol="0" anchor="t"/>
          <a:lstStyle/>
          <a:p>
            <a:pPr indent="0" marL="0">
              <a:lnSpc>
                <a:spcPts val="2927"/>
              </a:lnSpc>
              <a:buNone/>
            </a:pPr>
            <a:r>
              <a:rPr lang="en-US" sz="1626" dirty="0">
                <a:solidFill>
                  <a:srgbClr val="272525"/>
                </a:solidFill>
                <a:latin typeface="Lato" pitchFamily="34" charset="0"/>
                <a:ea typeface="Lato" pitchFamily="34" charset="-122"/>
                <a:cs typeface="Lato" pitchFamily="34" charset="-120"/>
              </a:rPr>
              <a:t>Figma peut être intégré avec d'autres outils populaires tels que Slack, Trello, Jira, Asana, ainsi que des outils de prototypage tels que InVision.</a:t>
            </a:r>
            <a:endParaRPr lang="en-US" sz="1626" dirty="0"/>
          </a:p>
        </p:txBody>
      </p:sp>
      <p:sp>
        <p:nvSpPr>
          <p:cNvPr id="6" name="Shape 3"/>
          <p:cNvSpPr/>
          <p:nvPr/>
        </p:nvSpPr>
        <p:spPr>
          <a:xfrm>
            <a:off x="7294602" y="2675045"/>
            <a:ext cx="41196" cy="4561192"/>
          </a:xfrm>
          <a:prstGeom prst="rect">
            <a:avLst/>
          </a:prstGeom>
          <a:solidFill>
            <a:srgbClr val="D1D1C7"/>
          </a:solidFill>
          <a:ln/>
        </p:spPr>
      </p:sp>
      <p:sp>
        <p:nvSpPr>
          <p:cNvPr id="7" name="Shape 4"/>
          <p:cNvSpPr/>
          <p:nvPr/>
        </p:nvSpPr>
        <p:spPr>
          <a:xfrm>
            <a:off x="7547491" y="3077354"/>
            <a:ext cx="722709" cy="40893"/>
          </a:xfrm>
          <a:prstGeom prst="rect">
            <a:avLst/>
          </a:prstGeom>
          <a:solidFill>
            <a:srgbClr val="D1D1C7"/>
          </a:solidFill>
          <a:ln/>
        </p:spPr>
      </p:sp>
      <p:sp>
        <p:nvSpPr>
          <p:cNvPr id="8" name="Shape 5"/>
          <p:cNvSpPr/>
          <p:nvPr/>
        </p:nvSpPr>
        <p:spPr>
          <a:xfrm>
            <a:off x="7082909" y="2867218"/>
            <a:ext cx="464582" cy="461166"/>
          </a:xfrm>
          <a:prstGeom prst="roundRect">
            <a:avLst>
              <a:gd name="adj" fmla="val 11897"/>
            </a:avLst>
          </a:prstGeom>
          <a:solidFill>
            <a:srgbClr val="E8E8E3"/>
          </a:solidFill>
          <a:ln w="7620">
            <a:solidFill>
              <a:srgbClr val="D1D1C7"/>
            </a:solidFill>
            <a:prstDash val="solid"/>
          </a:ln>
        </p:spPr>
      </p:sp>
      <p:sp>
        <p:nvSpPr>
          <p:cNvPr id="9" name="Text 6"/>
          <p:cNvSpPr/>
          <p:nvPr/>
        </p:nvSpPr>
        <p:spPr>
          <a:xfrm>
            <a:off x="7227570" y="2897946"/>
            <a:ext cx="175260" cy="399709"/>
          </a:xfrm>
          <a:prstGeom prst="rect">
            <a:avLst/>
          </a:prstGeom>
          <a:noFill/>
          <a:ln/>
        </p:spPr>
        <p:txBody>
          <a:bodyPr wrap="none" rtlCol="0" anchor="t"/>
          <a:lstStyle/>
          <a:p>
            <a:pPr algn="ctr" indent="0" marL="0">
              <a:lnSpc>
                <a:spcPts val="3171"/>
              </a:lnSpc>
              <a:buNone/>
            </a:pPr>
            <a:r>
              <a:rPr lang="en-US" sz="2439" dirty="0">
                <a:solidFill>
                  <a:srgbClr val="272525"/>
                </a:solidFill>
                <a:latin typeface="Georgia" pitchFamily="34" charset="0"/>
                <a:ea typeface="Georgia" pitchFamily="34" charset="-122"/>
                <a:cs typeface="Georgia" pitchFamily="34" charset="-120"/>
              </a:rPr>
              <a:t>1</a:t>
            </a:r>
            <a:endParaRPr lang="en-US" sz="2439" dirty="0"/>
          </a:p>
        </p:txBody>
      </p:sp>
      <p:sp>
        <p:nvSpPr>
          <p:cNvPr id="10" name="Text 7"/>
          <p:cNvSpPr/>
          <p:nvPr/>
        </p:nvSpPr>
        <p:spPr>
          <a:xfrm>
            <a:off x="8450937" y="2879982"/>
            <a:ext cx="2065139" cy="333051"/>
          </a:xfrm>
          <a:prstGeom prst="rect">
            <a:avLst/>
          </a:prstGeom>
          <a:noFill/>
          <a:ln/>
        </p:spPr>
        <p:txBody>
          <a:bodyPr wrap="none" rtlCol="0" anchor="t"/>
          <a:lstStyle/>
          <a:p>
            <a:pPr algn="l" indent="0" marL="0">
              <a:lnSpc>
                <a:spcPts val="2642"/>
              </a:lnSpc>
              <a:buNone/>
            </a:pPr>
            <a:r>
              <a:rPr lang="en-US" sz="2033" dirty="0">
                <a:solidFill>
                  <a:srgbClr val="272525"/>
                </a:solidFill>
                <a:latin typeface="Georgia" pitchFamily="34" charset="0"/>
                <a:ea typeface="Georgia" pitchFamily="34" charset="-122"/>
                <a:cs typeface="Georgia" pitchFamily="34" charset="-120"/>
              </a:rPr>
              <a:t>Slack</a:t>
            </a:r>
            <a:endParaRPr lang="en-US" sz="2033" dirty="0"/>
          </a:p>
        </p:txBody>
      </p:sp>
      <p:sp>
        <p:nvSpPr>
          <p:cNvPr id="11" name="Text 8"/>
          <p:cNvSpPr/>
          <p:nvPr/>
        </p:nvSpPr>
        <p:spPr>
          <a:xfrm>
            <a:off x="8450937" y="3397523"/>
            <a:ext cx="5405080" cy="738196"/>
          </a:xfrm>
          <a:prstGeom prst="rect">
            <a:avLst/>
          </a:prstGeom>
          <a:noFill/>
          <a:ln/>
        </p:spPr>
        <p:txBody>
          <a:bodyPr wrap="square" rtlCol="0" anchor="t"/>
          <a:lstStyle/>
          <a:p>
            <a:pPr algn="l" indent="0" marL="0">
              <a:lnSpc>
                <a:spcPts val="2927"/>
              </a:lnSpc>
              <a:buNone/>
            </a:pPr>
            <a:r>
              <a:rPr lang="en-US" sz="1626" dirty="0">
                <a:solidFill>
                  <a:srgbClr val="272525"/>
                </a:solidFill>
                <a:latin typeface="Lato" pitchFamily="34" charset="0"/>
                <a:ea typeface="Lato" pitchFamily="34" charset="-122"/>
                <a:cs typeface="Lato" pitchFamily="34" charset="-120"/>
              </a:rPr>
              <a:t>Permet de recevoir des notifications ou des alertes directement dans votre canal Slack.</a:t>
            </a:r>
            <a:endParaRPr lang="en-US" sz="1626" dirty="0"/>
          </a:p>
        </p:txBody>
      </p:sp>
      <p:sp>
        <p:nvSpPr>
          <p:cNvPr id="12" name="Shape 9"/>
          <p:cNvSpPr/>
          <p:nvPr/>
        </p:nvSpPr>
        <p:spPr>
          <a:xfrm>
            <a:off x="6360200" y="4102272"/>
            <a:ext cx="722709" cy="40893"/>
          </a:xfrm>
          <a:prstGeom prst="rect">
            <a:avLst/>
          </a:prstGeom>
          <a:solidFill>
            <a:srgbClr val="D1D1C7"/>
          </a:solidFill>
          <a:ln/>
        </p:spPr>
      </p:sp>
      <p:sp>
        <p:nvSpPr>
          <p:cNvPr id="13" name="Shape 10"/>
          <p:cNvSpPr/>
          <p:nvPr/>
        </p:nvSpPr>
        <p:spPr>
          <a:xfrm>
            <a:off x="7082909" y="3892136"/>
            <a:ext cx="464582" cy="461166"/>
          </a:xfrm>
          <a:prstGeom prst="roundRect">
            <a:avLst>
              <a:gd name="adj" fmla="val 11897"/>
            </a:avLst>
          </a:prstGeom>
          <a:solidFill>
            <a:srgbClr val="E8E8E3"/>
          </a:solidFill>
          <a:ln w="7620">
            <a:solidFill>
              <a:srgbClr val="D1D1C7"/>
            </a:solidFill>
            <a:prstDash val="solid"/>
          </a:ln>
        </p:spPr>
      </p:sp>
      <p:sp>
        <p:nvSpPr>
          <p:cNvPr id="14" name="Text 11"/>
          <p:cNvSpPr/>
          <p:nvPr/>
        </p:nvSpPr>
        <p:spPr>
          <a:xfrm>
            <a:off x="7227570" y="3922864"/>
            <a:ext cx="175260" cy="399709"/>
          </a:xfrm>
          <a:prstGeom prst="rect">
            <a:avLst/>
          </a:prstGeom>
          <a:noFill/>
          <a:ln/>
        </p:spPr>
        <p:txBody>
          <a:bodyPr wrap="none" rtlCol="0" anchor="t"/>
          <a:lstStyle/>
          <a:p>
            <a:pPr algn="ctr" indent="0" marL="0">
              <a:lnSpc>
                <a:spcPts val="3171"/>
              </a:lnSpc>
              <a:buNone/>
            </a:pPr>
            <a:r>
              <a:rPr lang="en-US" sz="2439" dirty="0">
                <a:solidFill>
                  <a:srgbClr val="272525"/>
                </a:solidFill>
                <a:latin typeface="Georgia" pitchFamily="34" charset="0"/>
                <a:ea typeface="Georgia" pitchFamily="34" charset="-122"/>
                <a:cs typeface="Georgia" pitchFamily="34" charset="-120"/>
              </a:rPr>
              <a:t>2</a:t>
            </a:r>
            <a:endParaRPr lang="en-US" sz="2439" dirty="0"/>
          </a:p>
        </p:txBody>
      </p:sp>
      <p:sp>
        <p:nvSpPr>
          <p:cNvPr id="15" name="Text 12"/>
          <p:cNvSpPr/>
          <p:nvPr/>
        </p:nvSpPr>
        <p:spPr>
          <a:xfrm>
            <a:off x="4114324" y="3904900"/>
            <a:ext cx="2065139" cy="333051"/>
          </a:xfrm>
          <a:prstGeom prst="rect">
            <a:avLst/>
          </a:prstGeom>
          <a:noFill/>
          <a:ln/>
        </p:spPr>
        <p:txBody>
          <a:bodyPr wrap="none" rtlCol="0" anchor="t"/>
          <a:lstStyle/>
          <a:p>
            <a:pPr algn="r" indent="0" marL="0">
              <a:lnSpc>
                <a:spcPts val="2642"/>
              </a:lnSpc>
              <a:buNone/>
            </a:pPr>
            <a:r>
              <a:rPr lang="en-US" sz="2033" dirty="0">
                <a:solidFill>
                  <a:srgbClr val="272525"/>
                </a:solidFill>
                <a:latin typeface="Georgia" pitchFamily="34" charset="0"/>
                <a:ea typeface="Georgia" pitchFamily="34" charset="-122"/>
                <a:cs typeface="Georgia" pitchFamily="34" charset="-120"/>
              </a:rPr>
              <a:t>Trello</a:t>
            </a:r>
            <a:endParaRPr lang="en-US" sz="2033" dirty="0"/>
          </a:p>
        </p:txBody>
      </p:sp>
      <p:sp>
        <p:nvSpPr>
          <p:cNvPr id="16" name="Text 13"/>
          <p:cNvSpPr/>
          <p:nvPr/>
        </p:nvSpPr>
        <p:spPr>
          <a:xfrm>
            <a:off x="774383" y="4422441"/>
            <a:ext cx="5405080" cy="738196"/>
          </a:xfrm>
          <a:prstGeom prst="rect">
            <a:avLst/>
          </a:prstGeom>
          <a:noFill/>
          <a:ln/>
        </p:spPr>
        <p:txBody>
          <a:bodyPr wrap="square" rtlCol="0" anchor="t"/>
          <a:lstStyle/>
          <a:p>
            <a:pPr algn="r" indent="0" marL="0">
              <a:lnSpc>
                <a:spcPts val="2927"/>
              </a:lnSpc>
              <a:buNone/>
            </a:pPr>
            <a:r>
              <a:rPr lang="en-US" sz="1626" dirty="0">
                <a:solidFill>
                  <a:srgbClr val="272525"/>
                </a:solidFill>
                <a:latin typeface="Lato" pitchFamily="34" charset="0"/>
                <a:ea typeface="Lato" pitchFamily="34" charset="-122"/>
                <a:cs typeface="Lato" pitchFamily="34" charset="-120"/>
              </a:rPr>
              <a:t>Permet de synchroniser facilement des tâches et des commentaires entre Figma et Trello.</a:t>
            </a:r>
            <a:endParaRPr lang="en-US" sz="1626" dirty="0"/>
          </a:p>
        </p:txBody>
      </p:sp>
      <p:sp>
        <p:nvSpPr>
          <p:cNvPr id="17" name="Shape 14"/>
          <p:cNvSpPr/>
          <p:nvPr/>
        </p:nvSpPr>
        <p:spPr>
          <a:xfrm>
            <a:off x="7547491" y="5037486"/>
            <a:ext cx="722709" cy="40893"/>
          </a:xfrm>
          <a:prstGeom prst="rect">
            <a:avLst/>
          </a:prstGeom>
          <a:solidFill>
            <a:srgbClr val="D1D1C7"/>
          </a:solidFill>
          <a:ln/>
        </p:spPr>
      </p:sp>
      <p:sp>
        <p:nvSpPr>
          <p:cNvPr id="18" name="Shape 15"/>
          <p:cNvSpPr/>
          <p:nvPr/>
        </p:nvSpPr>
        <p:spPr>
          <a:xfrm>
            <a:off x="7082909" y="4827350"/>
            <a:ext cx="464582" cy="461166"/>
          </a:xfrm>
          <a:prstGeom prst="roundRect">
            <a:avLst>
              <a:gd name="adj" fmla="val 11897"/>
            </a:avLst>
          </a:prstGeom>
          <a:solidFill>
            <a:srgbClr val="E8E8E3"/>
          </a:solidFill>
          <a:ln w="7620">
            <a:solidFill>
              <a:srgbClr val="D1D1C7"/>
            </a:solidFill>
            <a:prstDash val="solid"/>
          </a:ln>
        </p:spPr>
      </p:sp>
      <p:sp>
        <p:nvSpPr>
          <p:cNvPr id="19" name="Text 16"/>
          <p:cNvSpPr/>
          <p:nvPr/>
        </p:nvSpPr>
        <p:spPr>
          <a:xfrm>
            <a:off x="7227570" y="4858078"/>
            <a:ext cx="175260" cy="399709"/>
          </a:xfrm>
          <a:prstGeom prst="rect">
            <a:avLst/>
          </a:prstGeom>
          <a:noFill/>
          <a:ln/>
        </p:spPr>
        <p:txBody>
          <a:bodyPr wrap="none" rtlCol="0" anchor="t"/>
          <a:lstStyle/>
          <a:p>
            <a:pPr algn="ctr" indent="0" marL="0">
              <a:lnSpc>
                <a:spcPts val="3171"/>
              </a:lnSpc>
              <a:buNone/>
            </a:pPr>
            <a:r>
              <a:rPr lang="en-US" sz="2439" dirty="0">
                <a:solidFill>
                  <a:srgbClr val="272525"/>
                </a:solidFill>
                <a:latin typeface="Georgia" pitchFamily="34" charset="0"/>
                <a:ea typeface="Georgia" pitchFamily="34" charset="-122"/>
                <a:cs typeface="Georgia" pitchFamily="34" charset="-120"/>
              </a:rPr>
              <a:t>3</a:t>
            </a:r>
            <a:endParaRPr lang="en-US" sz="2439" dirty="0"/>
          </a:p>
        </p:txBody>
      </p:sp>
      <p:sp>
        <p:nvSpPr>
          <p:cNvPr id="20" name="Text 17"/>
          <p:cNvSpPr/>
          <p:nvPr/>
        </p:nvSpPr>
        <p:spPr>
          <a:xfrm>
            <a:off x="8450937" y="4840114"/>
            <a:ext cx="2065139" cy="333051"/>
          </a:xfrm>
          <a:prstGeom prst="rect">
            <a:avLst/>
          </a:prstGeom>
          <a:noFill/>
          <a:ln/>
        </p:spPr>
        <p:txBody>
          <a:bodyPr wrap="none" rtlCol="0" anchor="t"/>
          <a:lstStyle/>
          <a:p>
            <a:pPr algn="l" indent="0" marL="0">
              <a:lnSpc>
                <a:spcPts val="2642"/>
              </a:lnSpc>
              <a:buNone/>
            </a:pPr>
            <a:r>
              <a:rPr lang="en-US" sz="2033" dirty="0">
                <a:solidFill>
                  <a:srgbClr val="272525"/>
                </a:solidFill>
                <a:latin typeface="Georgia" pitchFamily="34" charset="0"/>
                <a:ea typeface="Georgia" pitchFamily="34" charset="-122"/>
                <a:cs typeface="Georgia" pitchFamily="34" charset="-120"/>
              </a:rPr>
              <a:t>InVision</a:t>
            </a:r>
            <a:endParaRPr lang="en-US" sz="2033" dirty="0"/>
          </a:p>
        </p:txBody>
      </p:sp>
      <p:sp>
        <p:nvSpPr>
          <p:cNvPr id="21" name="Text 18"/>
          <p:cNvSpPr/>
          <p:nvPr/>
        </p:nvSpPr>
        <p:spPr>
          <a:xfrm>
            <a:off x="8450937" y="5357655"/>
            <a:ext cx="5405080" cy="738196"/>
          </a:xfrm>
          <a:prstGeom prst="rect">
            <a:avLst/>
          </a:prstGeom>
          <a:noFill/>
          <a:ln/>
        </p:spPr>
        <p:txBody>
          <a:bodyPr wrap="square" rtlCol="0" anchor="t"/>
          <a:lstStyle/>
          <a:p>
            <a:pPr algn="l" indent="0" marL="0">
              <a:lnSpc>
                <a:spcPts val="2927"/>
              </a:lnSpc>
              <a:buNone/>
            </a:pPr>
            <a:r>
              <a:rPr lang="en-US" sz="1626" dirty="0">
                <a:solidFill>
                  <a:srgbClr val="272525"/>
                </a:solidFill>
                <a:latin typeface="Lato" pitchFamily="34" charset="0"/>
                <a:ea typeface="Lato" pitchFamily="34" charset="-122"/>
                <a:cs typeface="Lato" pitchFamily="34" charset="-120"/>
              </a:rPr>
              <a:t>Permet d'importer facilement des designs et de travailler avec d'autres membres de l'équipe sur le même document.</a:t>
            </a:r>
            <a:endParaRPr lang="en-US" sz="1626" dirty="0"/>
          </a:p>
        </p:txBody>
      </p:sp>
      <p:sp>
        <p:nvSpPr>
          <p:cNvPr id="22" name="Shape 19"/>
          <p:cNvSpPr/>
          <p:nvPr/>
        </p:nvSpPr>
        <p:spPr>
          <a:xfrm>
            <a:off x="6360200" y="5972818"/>
            <a:ext cx="722709" cy="40893"/>
          </a:xfrm>
          <a:prstGeom prst="rect">
            <a:avLst/>
          </a:prstGeom>
          <a:solidFill>
            <a:srgbClr val="D1D1C7"/>
          </a:solidFill>
          <a:ln/>
        </p:spPr>
      </p:sp>
      <p:sp>
        <p:nvSpPr>
          <p:cNvPr id="23" name="Shape 20"/>
          <p:cNvSpPr/>
          <p:nvPr/>
        </p:nvSpPr>
        <p:spPr>
          <a:xfrm>
            <a:off x="7082909" y="5762682"/>
            <a:ext cx="464582" cy="461166"/>
          </a:xfrm>
          <a:prstGeom prst="roundRect">
            <a:avLst>
              <a:gd name="adj" fmla="val 11897"/>
            </a:avLst>
          </a:prstGeom>
          <a:solidFill>
            <a:srgbClr val="E8E8E3"/>
          </a:solidFill>
          <a:ln w="7620">
            <a:solidFill>
              <a:srgbClr val="D1D1C7"/>
            </a:solidFill>
            <a:prstDash val="solid"/>
          </a:ln>
        </p:spPr>
      </p:sp>
      <p:sp>
        <p:nvSpPr>
          <p:cNvPr id="24" name="Text 21"/>
          <p:cNvSpPr/>
          <p:nvPr/>
        </p:nvSpPr>
        <p:spPr>
          <a:xfrm>
            <a:off x="7227570" y="5793411"/>
            <a:ext cx="175260" cy="399709"/>
          </a:xfrm>
          <a:prstGeom prst="rect">
            <a:avLst/>
          </a:prstGeom>
          <a:noFill/>
          <a:ln/>
        </p:spPr>
        <p:txBody>
          <a:bodyPr wrap="none" rtlCol="0" anchor="t"/>
          <a:lstStyle/>
          <a:p>
            <a:pPr algn="ctr" indent="0" marL="0">
              <a:lnSpc>
                <a:spcPts val="3171"/>
              </a:lnSpc>
              <a:buNone/>
            </a:pPr>
            <a:r>
              <a:rPr lang="en-US" sz="2439" dirty="0">
                <a:solidFill>
                  <a:srgbClr val="272525"/>
                </a:solidFill>
                <a:latin typeface="Georgia" pitchFamily="34" charset="0"/>
                <a:ea typeface="Georgia" pitchFamily="34" charset="-122"/>
                <a:cs typeface="Georgia" pitchFamily="34" charset="-120"/>
              </a:rPr>
              <a:t>4</a:t>
            </a:r>
            <a:endParaRPr lang="en-US" sz="2439" dirty="0"/>
          </a:p>
        </p:txBody>
      </p:sp>
      <p:sp>
        <p:nvSpPr>
          <p:cNvPr id="25" name="Text 22"/>
          <p:cNvSpPr/>
          <p:nvPr/>
        </p:nvSpPr>
        <p:spPr>
          <a:xfrm>
            <a:off x="4114324" y="5775446"/>
            <a:ext cx="2065139" cy="333051"/>
          </a:xfrm>
          <a:prstGeom prst="rect">
            <a:avLst/>
          </a:prstGeom>
          <a:noFill/>
          <a:ln/>
        </p:spPr>
        <p:txBody>
          <a:bodyPr wrap="none" rtlCol="0" anchor="t"/>
          <a:lstStyle/>
          <a:p>
            <a:pPr algn="r" indent="0" marL="0">
              <a:lnSpc>
                <a:spcPts val="2642"/>
              </a:lnSpc>
              <a:buNone/>
            </a:pPr>
            <a:r>
              <a:rPr lang="en-US" sz="2033" dirty="0">
                <a:solidFill>
                  <a:srgbClr val="272525"/>
                </a:solidFill>
                <a:latin typeface="Georgia" pitchFamily="34" charset="0"/>
                <a:ea typeface="Georgia" pitchFamily="34" charset="-122"/>
                <a:cs typeface="Georgia" pitchFamily="34" charset="-120"/>
              </a:rPr>
              <a:t>Asana</a:t>
            </a:r>
            <a:endParaRPr lang="en-US" sz="2033" dirty="0"/>
          </a:p>
        </p:txBody>
      </p:sp>
      <p:sp>
        <p:nvSpPr>
          <p:cNvPr id="26" name="Text 23"/>
          <p:cNvSpPr/>
          <p:nvPr/>
        </p:nvSpPr>
        <p:spPr>
          <a:xfrm>
            <a:off x="774383" y="6292987"/>
            <a:ext cx="5405080" cy="738196"/>
          </a:xfrm>
          <a:prstGeom prst="rect">
            <a:avLst/>
          </a:prstGeom>
          <a:noFill/>
          <a:ln/>
        </p:spPr>
        <p:txBody>
          <a:bodyPr wrap="square" rtlCol="0" anchor="t"/>
          <a:lstStyle/>
          <a:p>
            <a:pPr algn="r" indent="0" marL="0">
              <a:lnSpc>
                <a:spcPts val="2927"/>
              </a:lnSpc>
              <a:buNone/>
            </a:pPr>
            <a:r>
              <a:rPr lang="en-US" sz="1626" dirty="0">
                <a:solidFill>
                  <a:srgbClr val="272525"/>
                </a:solidFill>
                <a:latin typeface="Lato" pitchFamily="34" charset="0"/>
                <a:ea typeface="Lato" pitchFamily="34" charset="-122"/>
                <a:cs typeface="Lato" pitchFamily="34" charset="-120"/>
              </a:rPr>
              <a:t>Permet de synchroniser automatiquement des tâches et des projets entre Figma et Asana.</a:t>
            </a:r>
            <a:endParaRPr lang="en-US" sz="162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169697"/>
            <a:ext cx="891540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Avantages de l'utilisation de Figma</a:t>
            </a:r>
            <a:endParaRPr lang="en-US" sz="4374" dirty="0"/>
          </a:p>
        </p:txBody>
      </p:sp>
      <p:sp>
        <p:nvSpPr>
          <p:cNvPr id="5" name="Shape 2"/>
          <p:cNvSpPr/>
          <p:nvPr/>
        </p:nvSpPr>
        <p:spPr>
          <a:xfrm>
            <a:off x="833199" y="2371659"/>
            <a:ext cx="4173260" cy="2997342"/>
          </a:xfrm>
          <a:prstGeom prst="roundRect">
            <a:avLst>
              <a:gd name="adj" fmla="val 1830"/>
            </a:avLst>
          </a:prstGeom>
          <a:solidFill>
            <a:srgbClr val="E8E8E3"/>
          </a:solidFill>
          <a:ln w="7620">
            <a:solidFill>
              <a:srgbClr val="D1D1C7"/>
            </a:solidFill>
            <a:prstDash val="solid"/>
          </a:ln>
        </p:spPr>
      </p:sp>
      <p:sp>
        <p:nvSpPr>
          <p:cNvPr id="6" name="Text 3"/>
          <p:cNvSpPr/>
          <p:nvPr/>
        </p:nvSpPr>
        <p:spPr>
          <a:xfrm>
            <a:off x="1062990" y="2599760"/>
            <a:ext cx="255270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Économie de temps</a:t>
            </a:r>
            <a:endParaRPr lang="en-US" sz="2187" dirty="0"/>
          </a:p>
        </p:txBody>
      </p:sp>
      <p:sp>
        <p:nvSpPr>
          <p:cNvPr id="7" name="Text 4"/>
          <p:cNvSpPr/>
          <p:nvPr/>
        </p:nvSpPr>
        <p:spPr>
          <a:xfrm>
            <a:off x="1062990" y="3156539"/>
            <a:ext cx="3713678"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Figma permet de gagner beaucoup de temps dans la création de designs d'interface utilisateur.</a:t>
            </a:r>
            <a:endParaRPr lang="en-US" sz="1750" dirty="0"/>
          </a:p>
        </p:txBody>
      </p:sp>
      <p:sp>
        <p:nvSpPr>
          <p:cNvPr id="8" name="Shape 5"/>
          <p:cNvSpPr/>
          <p:nvPr/>
        </p:nvSpPr>
        <p:spPr>
          <a:xfrm>
            <a:off x="5228630" y="2371659"/>
            <a:ext cx="4173260" cy="2997342"/>
          </a:xfrm>
          <a:prstGeom prst="roundRect">
            <a:avLst>
              <a:gd name="adj" fmla="val 1830"/>
            </a:avLst>
          </a:prstGeom>
          <a:solidFill>
            <a:srgbClr val="E8E8E3"/>
          </a:solidFill>
          <a:ln w="7620">
            <a:solidFill>
              <a:srgbClr val="D1D1C7"/>
            </a:solidFill>
            <a:prstDash val="solid"/>
          </a:ln>
        </p:spPr>
      </p:sp>
      <p:sp>
        <p:nvSpPr>
          <p:cNvPr id="9" name="Text 6"/>
          <p:cNvSpPr/>
          <p:nvPr/>
        </p:nvSpPr>
        <p:spPr>
          <a:xfrm>
            <a:off x="5458420" y="2599760"/>
            <a:ext cx="252222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Collaboration facile</a:t>
            </a:r>
            <a:endParaRPr lang="en-US" sz="2187" dirty="0"/>
          </a:p>
        </p:txBody>
      </p:sp>
      <p:sp>
        <p:nvSpPr>
          <p:cNvPr id="10" name="Text 7"/>
          <p:cNvSpPr/>
          <p:nvPr/>
        </p:nvSpPr>
        <p:spPr>
          <a:xfrm>
            <a:off x="5458420" y="3156539"/>
            <a:ext cx="3713678" cy="1984360"/>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Figma permet de collaborer facilement avec d'autres membres de l'équipe, de partager des commentaires, et de travailler ensemble sur le même projet.</a:t>
            </a:r>
            <a:endParaRPr lang="en-US" sz="1750" dirty="0"/>
          </a:p>
        </p:txBody>
      </p:sp>
      <p:sp>
        <p:nvSpPr>
          <p:cNvPr id="11" name="Shape 8"/>
          <p:cNvSpPr/>
          <p:nvPr/>
        </p:nvSpPr>
        <p:spPr>
          <a:xfrm>
            <a:off x="9624060" y="2371659"/>
            <a:ext cx="4173260" cy="2997342"/>
          </a:xfrm>
          <a:prstGeom prst="roundRect">
            <a:avLst>
              <a:gd name="adj" fmla="val 1830"/>
            </a:avLst>
          </a:prstGeom>
          <a:solidFill>
            <a:srgbClr val="E8E8E3"/>
          </a:solidFill>
          <a:ln w="7620">
            <a:solidFill>
              <a:srgbClr val="D1D1C7"/>
            </a:solidFill>
            <a:prstDash val="solid"/>
          </a:ln>
        </p:spPr>
      </p:sp>
      <p:sp>
        <p:nvSpPr>
          <p:cNvPr id="12" name="Text 9"/>
          <p:cNvSpPr/>
          <p:nvPr/>
        </p:nvSpPr>
        <p:spPr>
          <a:xfrm>
            <a:off x="9853851" y="2599760"/>
            <a:ext cx="266700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Facilité d'intégration</a:t>
            </a:r>
            <a:endParaRPr lang="en-US" sz="2187" dirty="0"/>
          </a:p>
        </p:txBody>
      </p:sp>
      <p:sp>
        <p:nvSpPr>
          <p:cNvPr id="13" name="Text 10"/>
          <p:cNvSpPr/>
          <p:nvPr/>
        </p:nvSpPr>
        <p:spPr>
          <a:xfrm>
            <a:off x="9853851" y="3156539"/>
            <a:ext cx="3713678"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Figma peut facilement être intégré avec d'autres outils populaires de la suite de design.</a:t>
            </a:r>
            <a:endParaRPr lang="en-US" sz="1750" dirty="0"/>
          </a:p>
        </p:txBody>
      </p:sp>
      <p:sp>
        <p:nvSpPr>
          <p:cNvPr id="14" name="Shape 11"/>
          <p:cNvSpPr/>
          <p:nvPr/>
        </p:nvSpPr>
        <p:spPr>
          <a:xfrm>
            <a:off x="833199" y="5589538"/>
            <a:ext cx="12964001" cy="1409853"/>
          </a:xfrm>
          <a:prstGeom prst="roundRect">
            <a:avLst>
              <a:gd name="adj" fmla="val 3891"/>
            </a:avLst>
          </a:prstGeom>
          <a:solidFill>
            <a:srgbClr val="E8E8E3"/>
          </a:solidFill>
          <a:ln w="7620">
            <a:solidFill>
              <a:srgbClr val="D1D1C7"/>
            </a:solidFill>
            <a:prstDash val="solid"/>
          </a:ln>
        </p:spPr>
      </p:sp>
      <p:sp>
        <p:nvSpPr>
          <p:cNvPr id="15" name="Text 12"/>
          <p:cNvSpPr/>
          <p:nvPr/>
        </p:nvSpPr>
        <p:spPr>
          <a:xfrm>
            <a:off x="1062990" y="5817639"/>
            <a:ext cx="2221944"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Prix abordable</a:t>
            </a:r>
            <a:endParaRPr lang="en-US" sz="2187" dirty="0"/>
          </a:p>
        </p:txBody>
      </p:sp>
      <p:sp>
        <p:nvSpPr>
          <p:cNvPr id="16" name="Text 13"/>
          <p:cNvSpPr/>
          <p:nvPr/>
        </p:nvSpPr>
        <p:spPr>
          <a:xfrm>
            <a:off x="1062990" y="6374418"/>
            <a:ext cx="12504420" cy="396872"/>
          </a:xfrm>
          <a:prstGeom prst="rect">
            <a:avLst/>
          </a:prstGeom>
          <a:noFill/>
          <a:ln/>
        </p:spPr>
        <p:txBody>
          <a:bodyPr wrap="non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Figma est un outil abordable par rapport à d'autres logiciels de design d'interface utilisateur.</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2965431"/>
            <a:ext cx="4443889"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Conclusion</a:t>
            </a:r>
            <a:endParaRPr lang="en-US" sz="4374" dirty="0"/>
          </a:p>
        </p:txBody>
      </p:sp>
      <p:sp>
        <p:nvSpPr>
          <p:cNvPr id="5" name="Text 2"/>
          <p:cNvSpPr/>
          <p:nvPr/>
        </p:nvSpPr>
        <p:spPr>
          <a:xfrm>
            <a:off x="833199" y="4013041"/>
            <a:ext cx="7477601"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Figma est un excellent outil pour les designers d'interface utilisateur, qui offre une large gamme de fonctionnalités pour la création et la collaboration de maquettes, de designs d'interface utilisateur et de prototypes.</a:t>
            </a:r>
            <a:endParaRPr lang="en-US" sz="1750" dirty="0"/>
          </a:p>
        </p:txBody>
      </p:sp>
      <p:pic>
        <p:nvPicPr>
          <p:cNvPr id="6" name="Image 1" descr="preencoded.png">    </p:cNvPr>
          <p:cNvPicPr>
            <a:picLocks noChangeAspect="1"/>
          </p:cNvPicPr>
          <p:nvPr/>
        </p:nvPicPr>
        <p:blipFill>
          <a:blip r:embed="rId2"/>
          <a:stretch>
            <a:fillRect/>
          </a:stretch>
        </p:blipFill>
        <p:spPr>
          <a:xfrm>
            <a:off x="9144000" y="0"/>
            <a:ext cx="5486400" cy="81690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229973"/>
            <a:ext cx="899160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Comment créer un compte Figma ?</a:t>
            </a:r>
            <a:endParaRPr lang="en-US" sz="4374" dirty="0"/>
          </a:p>
        </p:txBody>
      </p:sp>
      <p:sp>
        <p:nvSpPr>
          <p:cNvPr id="5" name="Text 2"/>
          <p:cNvSpPr/>
          <p:nvPr/>
        </p:nvSpPr>
        <p:spPr>
          <a:xfrm>
            <a:off x="833199" y="2476018"/>
            <a:ext cx="6211014" cy="3571849"/>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 Allez sur le site de Figma à l'adresse https://www.figma.com/.</a:t>
            </a:r>
            <a:pPr indent="0" marL="0">
              <a:lnSpc>
                <a:spcPts val="3149"/>
              </a:lnSpc>
              <a:buNone/>
            </a:pPr>
            <a:r>
              <a:rPr lang="en-US" sz="1750" dirty="0">
                <a:solidFill>
                  <a:srgbClr val="272525"/>
                </a:solidFill>
                <a:latin typeface="Lato" pitchFamily="34" charset="0"/>
                <a:ea typeface="Lato" pitchFamily="34" charset="-122"/>
                <a:cs typeface="Lato" pitchFamily="34" charset="-120"/>
              </a:rPr>
              <a:t>
</a:t>
            </a:r>
            <a:pPr indent="0" marL="0">
              <a:lnSpc>
                <a:spcPts val="3149"/>
              </a:lnSpc>
              <a:buNone/>
            </a:pPr>
            <a:r>
              <a:rPr lang="en-US" sz="1750" dirty="0">
                <a:solidFill>
                  <a:srgbClr val="272525"/>
                </a:solidFill>
                <a:latin typeface="Lato" pitchFamily="34" charset="0"/>
                <a:ea typeface="Lato" pitchFamily="34" charset="-122"/>
                <a:cs typeface="Lato" pitchFamily="34" charset="-120"/>
              </a:rPr>
              <a:t>- Cliquez sur le bouton "S'inscrire gratuitement" en haut à droite de la page.</a:t>
            </a:r>
            <a:pPr indent="0" marL="0">
              <a:lnSpc>
                <a:spcPts val="3149"/>
              </a:lnSpc>
              <a:buNone/>
            </a:pPr>
            <a:r>
              <a:rPr lang="en-US" sz="1750" dirty="0">
                <a:solidFill>
                  <a:srgbClr val="272525"/>
                </a:solidFill>
                <a:latin typeface="Lato" pitchFamily="34" charset="0"/>
                <a:ea typeface="Lato" pitchFamily="34" charset="-122"/>
                <a:cs typeface="Lato" pitchFamily="34" charset="-120"/>
              </a:rPr>
              <a:t>
</a:t>
            </a:r>
            <a:pPr indent="0" marL="0">
              <a:lnSpc>
                <a:spcPts val="3149"/>
              </a:lnSpc>
              <a:buNone/>
            </a:pPr>
            <a:r>
              <a:rPr lang="en-US" sz="1750" dirty="0">
                <a:solidFill>
                  <a:srgbClr val="272525"/>
                </a:solidFill>
                <a:latin typeface="Lato" pitchFamily="34" charset="0"/>
                <a:ea typeface="Lato" pitchFamily="34" charset="-122"/>
                <a:cs typeface="Lato" pitchFamily="34" charset="-120"/>
              </a:rPr>
              <a:t>- Entrez votre adresse e-mail et un mot de passe de votre choix.</a:t>
            </a:r>
            <a:pPr indent="0" marL="0">
              <a:lnSpc>
                <a:spcPts val="3149"/>
              </a:lnSpc>
              <a:buNone/>
            </a:pPr>
            <a:r>
              <a:rPr lang="en-US" sz="1750" dirty="0">
                <a:solidFill>
                  <a:srgbClr val="272525"/>
                </a:solidFill>
                <a:latin typeface="Lato" pitchFamily="34" charset="0"/>
                <a:ea typeface="Lato" pitchFamily="34" charset="-122"/>
                <a:cs typeface="Lato" pitchFamily="34" charset="-120"/>
              </a:rPr>
              <a:t>
</a:t>
            </a:r>
            <a:pPr indent="0" marL="0">
              <a:lnSpc>
                <a:spcPts val="3149"/>
              </a:lnSpc>
              <a:buNone/>
            </a:pPr>
            <a:r>
              <a:rPr lang="en-US" sz="1750" dirty="0">
                <a:solidFill>
                  <a:srgbClr val="272525"/>
                </a:solidFill>
                <a:latin typeface="Lato" pitchFamily="34" charset="0"/>
                <a:ea typeface="Lato" pitchFamily="34" charset="-122"/>
                <a:cs typeface="Lato" pitchFamily="34" charset="-120"/>
              </a:rPr>
              <a:t>- Vous pouvez aussi vous inscrire avec votre compte Google en cliquant sur "Continuer avec Google".</a:t>
            </a:r>
            <a:pPr indent="0" marL="0">
              <a:lnSpc>
                <a:spcPts val="3149"/>
              </a:lnSpc>
              <a:buNone/>
            </a:pPr>
            <a:r>
              <a:rPr lang="en-US" sz="1750" dirty="0">
                <a:solidFill>
                  <a:srgbClr val="272525"/>
                </a:solidFill>
                <a:latin typeface="Lato" pitchFamily="34" charset="0"/>
                <a:ea typeface="Lato" pitchFamily="34" charset="-122"/>
                <a:cs typeface="Lato" pitchFamily="34" charset="-120"/>
              </a:rPr>
              <a:t>
</a:t>
            </a:r>
            <a:pPr indent="0" marL="0">
              <a:lnSpc>
                <a:spcPts val="3149"/>
              </a:lnSpc>
              <a:buNone/>
            </a:pPr>
            <a:r>
              <a:rPr lang="en-US" sz="1750" dirty="0">
                <a:solidFill>
                  <a:srgbClr val="272525"/>
                </a:solidFill>
                <a:latin typeface="Lato" pitchFamily="34" charset="0"/>
                <a:ea typeface="Lato" pitchFamily="34" charset="-122"/>
                <a:cs typeface="Lato" pitchFamily="34" charset="-120"/>
              </a:rPr>
              <a:t>- Cliquez sur "S'inscrire" pour terminer.</a:t>
            </a:r>
            <a:pPr indent="0" marL="0">
              <a:lnSpc>
                <a:spcPts val="3149"/>
              </a:lnSpc>
              <a:buNone/>
            </a:pPr>
            <a:r>
              <a:rPr lang="en-US" sz="1750" dirty="0">
                <a:solidFill>
                  <a:srgbClr val="272525"/>
                </a:solidFill>
                <a:latin typeface="Lato" pitchFamily="34" charset="0"/>
                <a:ea typeface="Lato" pitchFamily="34" charset="-122"/>
                <a:cs typeface="Lato" pitchFamily="34" charset="-120"/>
              </a:rPr>
              <a:t>
</a:t>
            </a:r>
            <a:pPr indent="0" marL="0">
              <a:lnSpc>
                <a:spcPts val="3149"/>
              </a:lnSpc>
              <a:buNone/>
            </a:pPr>
            <a:r>
              <a:rPr lang="en-US" sz="1750" dirty="0">
                <a:solidFill>
                  <a:srgbClr val="272525"/>
                </a:solidFill>
                <a:latin typeface="Lato" pitchFamily="34" charset="0"/>
                <a:ea typeface="Lato" pitchFamily="34" charset="-122"/>
                <a:cs typeface="Lato" pitchFamily="34" charset="-120"/>
              </a:rPr>
              <a:t>- Vous devrez peut-être confirmer votre adresse e-mail en cliquant sur un lien envoyé dans un e-mail de Figma.</a:t>
            </a:r>
            <a:endParaRPr lang="en-US" sz="1750" dirty="0"/>
          </a:p>
        </p:txBody>
      </p:sp>
      <p:pic>
        <p:nvPicPr>
          <p:cNvPr id="6" name="Image 1" descr="preencoded.png">    </p:cNvPr>
          <p:cNvPicPr>
            <a:picLocks noChangeAspect="1"/>
          </p:cNvPicPr>
          <p:nvPr/>
        </p:nvPicPr>
        <p:blipFill>
          <a:blip r:embed="rId2"/>
          <a:stretch>
            <a:fillRect/>
          </a:stretch>
        </p:blipFill>
        <p:spPr>
          <a:xfrm>
            <a:off x="7593806" y="2553195"/>
            <a:ext cx="6211014" cy="41101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2023-07-10T13:29:03Z</dcterms:created>
  <dcterms:modified xsi:type="dcterms:W3CDTF">2023-07-10T13:29:03Z</dcterms:modified>
</cp:coreProperties>
</file>